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832" r:id="rId1"/>
  </p:sldMasterIdLst>
  <p:notesMasterIdLst>
    <p:notesMasterId r:id="rId232"/>
  </p:notesMasterIdLst>
  <p:sldIdLst>
    <p:sldId id="262" r:id="rId2"/>
    <p:sldId id="589" r:id="rId3"/>
    <p:sldId id="652" r:id="rId4"/>
    <p:sldId id="653" r:id="rId5"/>
    <p:sldId id="650" r:id="rId6"/>
    <p:sldId id="699" r:id="rId7"/>
    <p:sldId id="654" r:id="rId8"/>
    <p:sldId id="671" r:id="rId9"/>
    <p:sldId id="634" r:id="rId10"/>
    <p:sldId id="256" r:id="rId11"/>
    <p:sldId id="531" r:id="rId12"/>
    <p:sldId id="258" r:id="rId13"/>
    <p:sldId id="259" r:id="rId14"/>
    <p:sldId id="260" r:id="rId15"/>
    <p:sldId id="532" r:id="rId16"/>
    <p:sldId id="533" r:id="rId17"/>
    <p:sldId id="261" r:id="rId18"/>
    <p:sldId id="263" r:id="rId19"/>
    <p:sldId id="265" r:id="rId20"/>
    <p:sldId id="266" r:id="rId21"/>
    <p:sldId id="267" r:id="rId22"/>
    <p:sldId id="268" r:id="rId23"/>
    <p:sldId id="621" r:id="rId24"/>
    <p:sldId id="269" r:id="rId25"/>
    <p:sldId id="534" r:id="rId26"/>
    <p:sldId id="270" r:id="rId27"/>
    <p:sldId id="271" r:id="rId28"/>
    <p:sldId id="535" r:id="rId29"/>
    <p:sldId id="272" r:id="rId30"/>
    <p:sldId id="273" r:id="rId31"/>
    <p:sldId id="682" r:id="rId32"/>
    <p:sldId id="274" r:id="rId33"/>
    <p:sldId id="724" r:id="rId34"/>
    <p:sldId id="706" r:id="rId35"/>
    <p:sldId id="707" r:id="rId36"/>
    <p:sldId id="708" r:id="rId37"/>
    <p:sldId id="709" r:id="rId38"/>
    <p:sldId id="710" r:id="rId39"/>
    <p:sldId id="711" r:id="rId40"/>
    <p:sldId id="712" r:id="rId41"/>
    <p:sldId id="713" r:id="rId42"/>
    <p:sldId id="714" r:id="rId43"/>
    <p:sldId id="716" r:id="rId44"/>
    <p:sldId id="717" r:id="rId45"/>
    <p:sldId id="718" r:id="rId46"/>
    <p:sldId id="719" r:id="rId47"/>
    <p:sldId id="720" r:id="rId48"/>
    <p:sldId id="721" r:id="rId49"/>
    <p:sldId id="722" r:id="rId50"/>
    <p:sldId id="723" r:id="rId51"/>
    <p:sldId id="700" r:id="rId52"/>
    <p:sldId id="655" r:id="rId53"/>
    <p:sldId id="672" r:id="rId54"/>
    <p:sldId id="635" r:id="rId55"/>
    <p:sldId id="275" r:id="rId56"/>
    <p:sldId id="276" r:id="rId57"/>
    <p:sldId id="277" r:id="rId58"/>
    <p:sldId id="278" r:id="rId59"/>
    <p:sldId id="279" r:id="rId60"/>
    <p:sldId id="626" r:id="rId61"/>
    <p:sldId id="280" r:id="rId62"/>
    <p:sldId id="281" r:id="rId63"/>
    <p:sldId id="282" r:id="rId64"/>
    <p:sldId id="283" r:id="rId65"/>
    <p:sldId id="284" r:id="rId66"/>
    <p:sldId id="285" r:id="rId67"/>
    <p:sldId id="286" r:id="rId68"/>
    <p:sldId id="287" r:id="rId69"/>
    <p:sldId id="289" r:id="rId70"/>
    <p:sldId id="290" r:id="rId71"/>
    <p:sldId id="291" r:id="rId72"/>
    <p:sldId id="292" r:id="rId73"/>
    <p:sldId id="293" r:id="rId74"/>
    <p:sldId id="294" r:id="rId75"/>
    <p:sldId id="295" r:id="rId76"/>
    <p:sldId id="590" r:id="rId77"/>
    <p:sldId id="701" r:id="rId78"/>
    <p:sldId id="656" r:id="rId79"/>
    <p:sldId id="636" r:id="rId80"/>
    <p:sldId id="297" r:id="rId81"/>
    <p:sldId id="622" r:id="rId82"/>
    <p:sldId id="623" r:id="rId83"/>
    <p:sldId id="298" r:id="rId84"/>
    <p:sldId id="579" r:id="rId85"/>
    <p:sldId id="580" r:id="rId86"/>
    <p:sldId id="584" r:id="rId87"/>
    <p:sldId id="581" r:id="rId88"/>
    <p:sldId id="582" r:id="rId89"/>
    <p:sldId id="586" r:id="rId90"/>
    <p:sldId id="594" r:id="rId91"/>
    <p:sldId id="595" r:id="rId92"/>
    <p:sldId id="583" r:id="rId93"/>
    <p:sldId id="585" r:id="rId94"/>
    <p:sldId id="296" r:id="rId95"/>
    <p:sldId id="536" r:id="rId96"/>
    <p:sldId id="684" r:id="rId97"/>
    <p:sldId id="685" r:id="rId98"/>
    <p:sldId id="686" r:id="rId99"/>
    <p:sldId id="687" r:id="rId100"/>
    <p:sldId id="688" r:id="rId101"/>
    <p:sldId id="689" r:id="rId102"/>
    <p:sldId id="690" r:id="rId103"/>
    <p:sldId id="694" r:id="rId104"/>
    <p:sldId id="691" r:id="rId105"/>
    <p:sldId id="692" r:id="rId106"/>
    <p:sldId id="693" r:id="rId107"/>
    <p:sldId id="703" r:id="rId108"/>
    <p:sldId id="696" r:id="rId109"/>
    <p:sldId id="697" r:id="rId110"/>
    <p:sldId id="698" r:id="rId111"/>
    <p:sldId id="302" r:id="rId112"/>
    <p:sldId id="303" r:id="rId113"/>
    <p:sldId id="304" r:id="rId114"/>
    <p:sldId id="305" r:id="rId115"/>
    <p:sldId id="602" r:id="rId116"/>
    <p:sldId id="311" r:id="rId117"/>
    <p:sldId id="312" r:id="rId118"/>
    <p:sldId id="313" r:id="rId119"/>
    <p:sldId id="318" r:id="rId120"/>
    <p:sldId id="314" r:id="rId121"/>
    <p:sldId id="315" r:id="rId122"/>
    <p:sldId id="591" r:id="rId123"/>
    <p:sldId id="316" r:id="rId124"/>
    <p:sldId id="317" r:id="rId125"/>
    <p:sldId id="705" r:id="rId126"/>
    <p:sldId id="725" r:id="rId127"/>
    <p:sldId id="727" r:id="rId128"/>
    <p:sldId id="728" r:id="rId129"/>
    <p:sldId id="729" r:id="rId130"/>
    <p:sldId id="730" r:id="rId131"/>
    <p:sldId id="731" r:id="rId132"/>
    <p:sldId id="733" r:id="rId133"/>
    <p:sldId id="732" r:id="rId134"/>
    <p:sldId id="734" r:id="rId135"/>
    <p:sldId id="736" r:id="rId136"/>
    <p:sldId id="735" r:id="rId137"/>
    <p:sldId id="737" r:id="rId138"/>
    <p:sldId id="738" r:id="rId139"/>
    <p:sldId id="739" r:id="rId140"/>
    <p:sldId id="740" r:id="rId141"/>
    <p:sldId id="741" r:id="rId142"/>
    <p:sldId id="742" r:id="rId143"/>
    <p:sldId id="743" r:id="rId144"/>
    <p:sldId id="744" r:id="rId145"/>
    <p:sldId id="745" r:id="rId146"/>
    <p:sldId id="746" r:id="rId147"/>
    <p:sldId id="747" r:id="rId148"/>
    <p:sldId id="748" r:id="rId149"/>
    <p:sldId id="749" r:id="rId150"/>
    <p:sldId id="750" r:id="rId151"/>
    <p:sldId id="799" r:id="rId152"/>
    <p:sldId id="752" r:id="rId153"/>
    <p:sldId id="753" r:id="rId154"/>
    <p:sldId id="836" r:id="rId155"/>
    <p:sldId id="754" r:id="rId156"/>
    <p:sldId id="755" r:id="rId157"/>
    <p:sldId id="757" r:id="rId158"/>
    <p:sldId id="758" r:id="rId159"/>
    <p:sldId id="759" r:id="rId160"/>
    <p:sldId id="760" r:id="rId161"/>
    <p:sldId id="761" r:id="rId162"/>
    <p:sldId id="771" r:id="rId163"/>
    <p:sldId id="772" r:id="rId164"/>
    <p:sldId id="837" r:id="rId165"/>
    <p:sldId id="764" r:id="rId166"/>
    <p:sldId id="769" r:id="rId167"/>
    <p:sldId id="765" r:id="rId168"/>
    <p:sldId id="766" r:id="rId169"/>
    <p:sldId id="768" r:id="rId170"/>
    <p:sldId id="770" r:id="rId171"/>
    <p:sldId id="773" r:id="rId172"/>
    <p:sldId id="776" r:id="rId173"/>
    <p:sldId id="774" r:id="rId174"/>
    <p:sldId id="775" r:id="rId175"/>
    <p:sldId id="777" r:id="rId176"/>
    <p:sldId id="778" r:id="rId177"/>
    <p:sldId id="779" r:id="rId178"/>
    <p:sldId id="780" r:id="rId179"/>
    <p:sldId id="781" r:id="rId180"/>
    <p:sldId id="782" r:id="rId181"/>
    <p:sldId id="783" r:id="rId182"/>
    <p:sldId id="785" r:id="rId183"/>
    <p:sldId id="786" r:id="rId184"/>
    <p:sldId id="787" r:id="rId185"/>
    <p:sldId id="788" r:id="rId186"/>
    <p:sldId id="784" r:id="rId187"/>
    <p:sldId id="789" r:id="rId188"/>
    <p:sldId id="790" r:id="rId189"/>
    <p:sldId id="791" r:id="rId190"/>
    <p:sldId id="801" r:id="rId191"/>
    <p:sldId id="802" r:id="rId192"/>
    <p:sldId id="792" r:id="rId193"/>
    <p:sldId id="794" r:id="rId194"/>
    <p:sldId id="793" r:id="rId195"/>
    <p:sldId id="795" r:id="rId196"/>
    <p:sldId id="796" r:id="rId197"/>
    <p:sldId id="797" r:id="rId198"/>
    <p:sldId id="798" r:id="rId199"/>
    <p:sldId id="800" r:id="rId200"/>
    <p:sldId id="803" r:id="rId201"/>
    <p:sldId id="804" r:id="rId202"/>
    <p:sldId id="805" r:id="rId203"/>
    <p:sldId id="806" r:id="rId204"/>
    <p:sldId id="807" r:id="rId205"/>
    <p:sldId id="808" r:id="rId206"/>
    <p:sldId id="809" r:id="rId207"/>
    <p:sldId id="810" r:id="rId208"/>
    <p:sldId id="811" r:id="rId209"/>
    <p:sldId id="819" r:id="rId210"/>
    <p:sldId id="813" r:id="rId211"/>
    <p:sldId id="814" r:id="rId212"/>
    <p:sldId id="815" r:id="rId213"/>
    <p:sldId id="816" r:id="rId214"/>
    <p:sldId id="817" r:id="rId215"/>
    <p:sldId id="818" r:id="rId216"/>
    <p:sldId id="820" r:id="rId217"/>
    <p:sldId id="821" r:id="rId218"/>
    <p:sldId id="822" r:id="rId219"/>
    <p:sldId id="823" r:id="rId220"/>
    <p:sldId id="824" r:id="rId221"/>
    <p:sldId id="825" r:id="rId222"/>
    <p:sldId id="826" r:id="rId223"/>
    <p:sldId id="828" r:id="rId224"/>
    <p:sldId id="829" r:id="rId225"/>
    <p:sldId id="830" r:id="rId226"/>
    <p:sldId id="831" r:id="rId227"/>
    <p:sldId id="832" r:id="rId228"/>
    <p:sldId id="833" r:id="rId229"/>
    <p:sldId id="834" r:id="rId230"/>
    <p:sldId id="835" r:id="rId231"/>
  </p:sldIdLst>
  <p:sldSz cx="9144000" cy="6858000" type="screen4x3"/>
  <p:notesSz cx="6858000" cy="9144000"/>
  <p:defaultTextStyle>
    <a:defPPr>
      <a:defRPr lang="en-US"/>
    </a:defPPr>
    <a:lvl1pPr algn="l" rtl="0" eaLnBrk="0" fontAlgn="base" hangingPunct="0">
      <a:spcBef>
        <a:spcPct val="0"/>
      </a:spcBef>
      <a:spcAft>
        <a:spcPct val="0"/>
      </a:spcAft>
      <a:defRPr sz="4000" kern="1200">
        <a:solidFill>
          <a:schemeClr val="tx1"/>
        </a:solidFill>
        <a:latin typeface="Arial" panose="020B0604020202020204" pitchFamily="34" charset="0"/>
        <a:ea typeface="+mn-ea"/>
        <a:cs typeface="Compset" pitchFamily="2" charset="-78"/>
      </a:defRPr>
    </a:lvl1pPr>
    <a:lvl2pPr marL="457200" algn="l" rtl="0" eaLnBrk="0" fontAlgn="base" hangingPunct="0">
      <a:spcBef>
        <a:spcPct val="0"/>
      </a:spcBef>
      <a:spcAft>
        <a:spcPct val="0"/>
      </a:spcAft>
      <a:defRPr sz="4000" kern="1200">
        <a:solidFill>
          <a:schemeClr val="tx1"/>
        </a:solidFill>
        <a:latin typeface="Arial" panose="020B0604020202020204" pitchFamily="34" charset="0"/>
        <a:ea typeface="+mn-ea"/>
        <a:cs typeface="Compset" pitchFamily="2" charset="-78"/>
      </a:defRPr>
    </a:lvl2pPr>
    <a:lvl3pPr marL="914400" algn="l" rtl="0" eaLnBrk="0" fontAlgn="base" hangingPunct="0">
      <a:spcBef>
        <a:spcPct val="0"/>
      </a:spcBef>
      <a:spcAft>
        <a:spcPct val="0"/>
      </a:spcAft>
      <a:defRPr sz="4000" kern="1200">
        <a:solidFill>
          <a:schemeClr val="tx1"/>
        </a:solidFill>
        <a:latin typeface="Arial" panose="020B0604020202020204" pitchFamily="34" charset="0"/>
        <a:ea typeface="+mn-ea"/>
        <a:cs typeface="Compset" pitchFamily="2" charset="-78"/>
      </a:defRPr>
    </a:lvl3pPr>
    <a:lvl4pPr marL="1371600" algn="l" rtl="0" eaLnBrk="0" fontAlgn="base" hangingPunct="0">
      <a:spcBef>
        <a:spcPct val="0"/>
      </a:spcBef>
      <a:spcAft>
        <a:spcPct val="0"/>
      </a:spcAft>
      <a:defRPr sz="4000" kern="1200">
        <a:solidFill>
          <a:schemeClr val="tx1"/>
        </a:solidFill>
        <a:latin typeface="Arial" panose="020B0604020202020204" pitchFamily="34" charset="0"/>
        <a:ea typeface="+mn-ea"/>
        <a:cs typeface="Compset" pitchFamily="2" charset="-78"/>
      </a:defRPr>
    </a:lvl4pPr>
    <a:lvl5pPr marL="1828800" algn="l" rtl="0" eaLnBrk="0" fontAlgn="base" hangingPunct="0">
      <a:spcBef>
        <a:spcPct val="0"/>
      </a:spcBef>
      <a:spcAft>
        <a:spcPct val="0"/>
      </a:spcAft>
      <a:defRPr sz="4000" kern="1200">
        <a:solidFill>
          <a:schemeClr val="tx1"/>
        </a:solidFill>
        <a:latin typeface="Arial" panose="020B0604020202020204" pitchFamily="34" charset="0"/>
        <a:ea typeface="+mn-ea"/>
        <a:cs typeface="Compset" pitchFamily="2" charset="-78"/>
      </a:defRPr>
    </a:lvl5pPr>
    <a:lvl6pPr marL="2286000" algn="l" defTabSz="914400" rtl="0" eaLnBrk="1" latinLnBrk="0" hangingPunct="1">
      <a:defRPr sz="4000" kern="1200">
        <a:solidFill>
          <a:schemeClr val="tx1"/>
        </a:solidFill>
        <a:latin typeface="Arial" panose="020B0604020202020204" pitchFamily="34" charset="0"/>
        <a:ea typeface="+mn-ea"/>
        <a:cs typeface="Compset" pitchFamily="2" charset="-78"/>
      </a:defRPr>
    </a:lvl6pPr>
    <a:lvl7pPr marL="2743200" algn="l" defTabSz="914400" rtl="0" eaLnBrk="1" latinLnBrk="0" hangingPunct="1">
      <a:defRPr sz="4000" kern="1200">
        <a:solidFill>
          <a:schemeClr val="tx1"/>
        </a:solidFill>
        <a:latin typeface="Arial" panose="020B0604020202020204" pitchFamily="34" charset="0"/>
        <a:ea typeface="+mn-ea"/>
        <a:cs typeface="Compset" pitchFamily="2" charset="-78"/>
      </a:defRPr>
    </a:lvl7pPr>
    <a:lvl8pPr marL="3200400" algn="l" defTabSz="914400" rtl="0" eaLnBrk="1" latinLnBrk="0" hangingPunct="1">
      <a:defRPr sz="4000" kern="1200">
        <a:solidFill>
          <a:schemeClr val="tx1"/>
        </a:solidFill>
        <a:latin typeface="Arial" panose="020B0604020202020204" pitchFamily="34" charset="0"/>
        <a:ea typeface="+mn-ea"/>
        <a:cs typeface="Compset" pitchFamily="2" charset="-78"/>
      </a:defRPr>
    </a:lvl8pPr>
    <a:lvl9pPr marL="3657600" algn="l" defTabSz="914400" rtl="0" eaLnBrk="1" latinLnBrk="0" hangingPunct="1">
      <a:defRPr sz="4000" kern="1200">
        <a:solidFill>
          <a:schemeClr val="tx1"/>
        </a:solidFill>
        <a:latin typeface="Arial" panose="020B0604020202020204" pitchFamily="34" charset="0"/>
        <a:ea typeface="+mn-ea"/>
        <a:cs typeface="Compset"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0099"/>
    <a:srgbClr val="FF9900"/>
    <a:srgbClr val="0066FF"/>
    <a:srgbClr val="FF33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8" autoAdjust="0"/>
    <p:restoredTop sz="91382" autoAdjust="0"/>
  </p:normalViewPr>
  <p:slideViewPr>
    <p:cSldViewPr>
      <p:cViewPr varScale="1">
        <p:scale>
          <a:sx n="68" d="100"/>
          <a:sy n="68" d="100"/>
        </p:scale>
        <p:origin x="136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52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3EA6885-D051-4E17-8756-779E45BC091D}" type="datetimeFigureOut">
              <a:rPr lang="en-US"/>
              <a:pPr>
                <a:defRPr/>
              </a:pPr>
              <a:t>10/8/2017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94183F8D-3562-49A6-ABC6-CAAA8862B5AA}" type="slidenum">
              <a:rPr lang="en-US"/>
              <a:pPr>
                <a:defRPr/>
              </a:pPr>
              <a:t>‹#›</a:t>
            </a:fld>
            <a:endParaRPr lang="en-US"/>
          </a:p>
        </p:txBody>
      </p:sp>
    </p:spTree>
    <p:extLst>
      <p:ext uri="{BB962C8B-B14F-4D97-AF65-F5344CB8AC3E}">
        <p14:creationId xmlns:p14="http://schemas.microsoft.com/office/powerpoint/2010/main" val="2051202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fld id="{83B5C4DD-6C32-4997-8132-16DAB186EB39}" type="slidenum">
              <a:rPr lang="en-US" altLang="en-US" sz="1200" smtClean="0"/>
              <a:pPr/>
              <a:t>87</a:t>
            </a:fld>
            <a:endParaRPr lang="en-US" altLang="en-US" sz="1200" smtClean="0"/>
          </a:p>
        </p:txBody>
      </p:sp>
    </p:spTree>
    <p:extLst>
      <p:ext uri="{BB962C8B-B14F-4D97-AF65-F5344CB8AC3E}">
        <p14:creationId xmlns:p14="http://schemas.microsoft.com/office/powerpoint/2010/main" val="35556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fld id="{C454BC41-6F56-4AA1-9230-1EE09B7E03E4}" type="slidenum">
              <a:rPr lang="en-US" altLang="en-US" sz="1200" smtClean="0"/>
              <a:pPr/>
              <a:t>88</a:t>
            </a:fld>
            <a:endParaRPr lang="en-US" altLang="en-US" sz="1200" smtClean="0"/>
          </a:p>
        </p:txBody>
      </p:sp>
    </p:spTree>
    <p:extLst>
      <p:ext uri="{BB962C8B-B14F-4D97-AF65-F5344CB8AC3E}">
        <p14:creationId xmlns:p14="http://schemas.microsoft.com/office/powerpoint/2010/main" val="288609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fld id="{E9EA3F6C-F9D3-4149-8C97-BB8FED163C1C}" type="slidenum">
              <a:rPr lang="en-US" altLang="en-US" sz="1200" smtClean="0"/>
              <a:pPr/>
              <a:t>90</a:t>
            </a:fld>
            <a:endParaRPr lang="en-US" altLang="en-US" sz="1200" smtClean="0"/>
          </a:p>
        </p:txBody>
      </p:sp>
    </p:spTree>
    <p:extLst>
      <p:ext uri="{BB962C8B-B14F-4D97-AF65-F5344CB8AC3E}">
        <p14:creationId xmlns:p14="http://schemas.microsoft.com/office/powerpoint/2010/main" val="375502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 Rename  city as Scity</a:t>
            </a:r>
          </a:p>
          <a:p>
            <a:r>
              <a:rPr lang="en-US" altLang="en-US" smtClean="0"/>
              <a:t>S(Y)=R(X,Y) / T(X)</a:t>
            </a:r>
          </a:p>
          <a:p>
            <a:r>
              <a:rPr lang="en-US" altLang="en-US" smtClean="0"/>
              <a:t>Extend P add (a*b) as area</a:t>
            </a:r>
          </a:p>
          <a:p>
            <a:r>
              <a:rPr lang="en-US" altLang="en-US" smtClean="0"/>
              <a:t>Date: Summarize SP per SP{p#} add sum(qty) as total</a:t>
            </a:r>
          </a:p>
          <a:p>
            <a:r>
              <a:rPr lang="en-US" altLang="en-US" smtClean="0"/>
              <a:t>Summarize SP by(p#) add sum(qty) as total</a:t>
            </a:r>
          </a:p>
          <a:p>
            <a:endParaRPr lang="en-US" alt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fld id="{76FB5407-7C8B-4016-90D5-786691AB6A7B}" type="slidenum">
              <a:rPr lang="en-US" altLang="en-US" sz="1200" smtClean="0"/>
              <a:pPr/>
              <a:t>151</a:t>
            </a:fld>
            <a:endParaRPr lang="en-US" altLang="en-US" sz="1200" smtClean="0"/>
          </a:p>
        </p:txBody>
      </p:sp>
    </p:spTree>
    <p:extLst>
      <p:ext uri="{BB962C8B-B14F-4D97-AF65-F5344CB8AC3E}">
        <p14:creationId xmlns:p14="http://schemas.microsoft.com/office/powerpoint/2010/main" val="3164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226E60-9C60-4CFF-BE7E-66F07D12AA83}" type="slidenum">
              <a:rPr lang="en-US" smtClean="0"/>
              <a:pPr>
                <a:defRPr/>
              </a:pPr>
              <a:t>‹#›</a:t>
            </a:fld>
            <a:endParaRPr lang="en-US"/>
          </a:p>
        </p:txBody>
      </p:sp>
    </p:spTree>
    <p:extLst>
      <p:ext uri="{BB962C8B-B14F-4D97-AF65-F5344CB8AC3E}">
        <p14:creationId xmlns:p14="http://schemas.microsoft.com/office/powerpoint/2010/main" val="243923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BF304B-1D72-4CF5-B09C-1F4FEF697211}" type="slidenum">
              <a:rPr lang="en-US" smtClean="0"/>
              <a:pPr>
                <a:defRPr/>
              </a:pPr>
              <a:t>‹#›</a:t>
            </a:fld>
            <a:endParaRPr lang="en-US"/>
          </a:p>
        </p:txBody>
      </p:sp>
    </p:spTree>
    <p:extLst>
      <p:ext uri="{BB962C8B-B14F-4D97-AF65-F5344CB8AC3E}">
        <p14:creationId xmlns:p14="http://schemas.microsoft.com/office/powerpoint/2010/main" val="422608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pPr>
              <a:defRPr/>
            </a:pPr>
            <a:endParaRPr lang="en-US"/>
          </a:p>
        </p:txBody>
      </p:sp>
      <p:sp>
        <p:nvSpPr>
          <p:cNvPr id="5" name="Footer Placeholder 4"/>
          <p:cNvSpPr>
            <a:spLocks noGrp="1"/>
          </p:cNvSpPr>
          <p:nvPr>
            <p:ph type="ftr" sz="quarter" idx="11"/>
          </p:nvPr>
        </p:nvSpPr>
        <p:spPr>
          <a:xfrm>
            <a:off x="2832102" y="6422855"/>
            <a:ext cx="3209752" cy="365125"/>
          </a:xfrm>
        </p:spPr>
        <p:txBody>
          <a:bodyPr/>
          <a:lstStyle/>
          <a:p>
            <a:pPr>
              <a:defRPr/>
            </a:pPr>
            <a:endParaRPr lang="en-US"/>
          </a:p>
        </p:txBody>
      </p:sp>
      <p:sp>
        <p:nvSpPr>
          <p:cNvPr id="6" name="Slide Number Placeholder 5"/>
          <p:cNvSpPr>
            <a:spLocks noGrp="1"/>
          </p:cNvSpPr>
          <p:nvPr>
            <p:ph type="sldNum" sz="quarter" idx="12"/>
          </p:nvPr>
        </p:nvSpPr>
        <p:spPr>
          <a:xfrm>
            <a:off x="6054787" y="6422855"/>
            <a:ext cx="659819" cy="365125"/>
          </a:xfrm>
        </p:spPr>
        <p:txBody>
          <a:bodyPr/>
          <a:lstStyle/>
          <a:p>
            <a:pPr>
              <a:defRPr/>
            </a:pPr>
            <a:fld id="{3C3B6ECD-ED1C-4CE2-A965-EBB8280AB675}" type="slidenum">
              <a:rPr lang="en-US" smtClean="0"/>
              <a:pPr>
                <a:defRPr/>
              </a:pPr>
              <a:t>‹#›</a:t>
            </a:fld>
            <a:endParaRPr lang="en-US"/>
          </a:p>
        </p:txBody>
      </p:sp>
    </p:spTree>
    <p:extLst>
      <p:ext uri="{BB962C8B-B14F-4D97-AF65-F5344CB8AC3E}">
        <p14:creationId xmlns:p14="http://schemas.microsoft.com/office/powerpoint/2010/main" val="120457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C70D17-E428-43D7-9F86-0602FABAB43B}" type="slidenum">
              <a:rPr lang="en-US" smtClean="0"/>
              <a:pPr>
                <a:defRPr/>
              </a:pPr>
              <a:t>‹#›</a:t>
            </a:fld>
            <a:endParaRPr lang="en-US"/>
          </a:p>
        </p:txBody>
      </p:sp>
    </p:spTree>
    <p:extLst>
      <p:ext uri="{BB962C8B-B14F-4D97-AF65-F5344CB8AC3E}">
        <p14:creationId xmlns:p14="http://schemas.microsoft.com/office/powerpoint/2010/main" val="423044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E97854C6-90B5-4CE1-8A2D-C9C141CEF68B}" type="slidenum">
              <a:rPr lang="en-US" smtClean="0"/>
              <a:pPr>
                <a:defRPr/>
              </a:pPr>
              <a:t>‹#›</a:t>
            </a:fld>
            <a:endParaRPr lang="en-US"/>
          </a:p>
        </p:txBody>
      </p:sp>
    </p:spTree>
    <p:extLst>
      <p:ext uri="{BB962C8B-B14F-4D97-AF65-F5344CB8AC3E}">
        <p14:creationId xmlns:p14="http://schemas.microsoft.com/office/powerpoint/2010/main" val="23866622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CCED608-E8EF-4EE6-936E-5E0907F210F0}" type="slidenum">
              <a:rPr lang="en-US" smtClean="0"/>
              <a:pPr>
                <a:defRPr/>
              </a:pPr>
              <a:t>‹#›</a:t>
            </a:fld>
            <a:endParaRPr lang="en-US"/>
          </a:p>
        </p:txBody>
      </p:sp>
    </p:spTree>
    <p:extLst>
      <p:ext uri="{BB962C8B-B14F-4D97-AF65-F5344CB8AC3E}">
        <p14:creationId xmlns:p14="http://schemas.microsoft.com/office/powerpoint/2010/main" val="316851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29CCAFE-9DEB-4EC8-9EA1-7A722BFE9733}" type="slidenum">
              <a:rPr lang="en-US" smtClean="0"/>
              <a:pPr>
                <a:defRPr/>
              </a:pPr>
              <a:t>‹#›</a:t>
            </a:fld>
            <a:endParaRPr lang="en-US"/>
          </a:p>
        </p:txBody>
      </p:sp>
    </p:spTree>
    <p:extLst>
      <p:ext uri="{BB962C8B-B14F-4D97-AF65-F5344CB8AC3E}">
        <p14:creationId xmlns:p14="http://schemas.microsoft.com/office/powerpoint/2010/main" val="196559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B8C1042-CBE4-4B6F-BAE3-4861B3E522CF}" type="slidenum">
              <a:rPr lang="en-US" smtClean="0"/>
              <a:pPr>
                <a:defRPr/>
              </a:pPr>
              <a:t>‹#›</a:t>
            </a:fld>
            <a:endParaRPr lang="en-US"/>
          </a:p>
        </p:txBody>
      </p:sp>
    </p:spTree>
    <p:extLst>
      <p:ext uri="{BB962C8B-B14F-4D97-AF65-F5344CB8AC3E}">
        <p14:creationId xmlns:p14="http://schemas.microsoft.com/office/powerpoint/2010/main" val="205028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F3FBF45-00A9-4809-BE9A-0FADD9EBCC53}" type="slidenum">
              <a:rPr lang="en-US" smtClean="0"/>
              <a:pPr>
                <a:defRPr/>
              </a:pPr>
              <a:t>‹#›</a:t>
            </a:fld>
            <a:r>
              <a:rPr lang="en-US" smtClean="0"/>
              <a:t> / 228</a:t>
            </a:r>
            <a:endParaRPr lang="en-US" dirty="0"/>
          </a:p>
        </p:txBody>
      </p:sp>
    </p:spTree>
    <p:extLst>
      <p:ext uri="{BB962C8B-B14F-4D97-AF65-F5344CB8AC3E}">
        <p14:creationId xmlns:p14="http://schemas.microsoft.com/office/powerpoint/2010/main" val="186266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12097DB-9262-48E4-A9FA-3F0502DFD58C}" type="slidenum">
              <a:rPr lang="en-US" smtClean="0"/>
              <a:pPr>
                <a:defRPr/>
              </a:pPr>
              <a:t>‹#›</a:t>
            </a:fld>
            <a:endParaRPr lang="en-US"/>
          </a:p>
        </p:txBody>
      </p:sp>
    </p:spTree>
    <p:extLst>
      <p:ext uri="{BB962C8B-B14F-4D97-AF65-F5344CB8AC3E}">
        <p14:creationId xmlns:p14="http://schemas.microsoft.com/office/powerpoint/2010/main" val="198368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A5A68FE-6000-48D5-8431-83805B712F6C}" type="slidenum">
              <a:rPr lang="en-US" smtClean="0"/>
              <a:pPr>
                <a:defRPr/>
              </a:pPr>
              <a:t>‹#›</a:t>
            </a:fld>
            <a:endParaRPr lang="en-US"/>
          </a:p>
        </p:txBody>
      </p:sp>
    </p:spTree>
    <p:extLst>
      <p:ext uri="{BB962C8B-B14F-4D97-AF65-F5344CB8AC3E}">
        <p14:creationId xmlns:p14="http://schemas.microsoft.com/office/powerpoint/2010/main" val="4079570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a:defRPr/>
            </a:pPr>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a:defRPr/>
            </a:pPr>
            <a:fld id="{D15B6D30-AA21-4BB2-9D9B-4E42D6798A6C}" type="slidenum">
              <a:rPr lang="en-US" smtClean="0"/>
              <a:pPr>
                <a:defRPr/>
              </a:pPr>
              <a:t>‹#›</a:t>
            </a:fld>
            <a:endParaRPr lang="en-US"/>
          </a:p>
        </p:txBody>
      </p:sp>
    </p:spTree>
    <p:extLst>
      <p:ext uri="{BB962C8B-B14F-4D97-AF65-F5344CB8AC3E}">
        <p14:creationId xmlns:p14="http://schemas.microsoft.com/office/powerpoint/2010/main" val="2873313494"/>
      </p:ext>
    </p:extLst>
  </p:cSld>
  <p:clrMap bg1="dk1" tx1="lt1" bg2="dk2" tx2="lt2" accent1="accent1" accent2="accent2" accent3="accent3" accent4="accent4" accent5="accent5" accent6="accent6" hlink="hlink" folHlink="folHlink"/>
  <p:sldLayoutIdLst>
    <p:sldLayoutId id="2147486833" r:id="rId1"/>
    <p:sldLayoutId id="2147486834" r:id="rId2"/>
    <p:sldLayoutId id="2147486835" r:id="rId3"/>
    <p:sldLayoutId id="2147486836" r:id="rId4"/>
    <p:sldLayoutId id="2147486837" r:id="rId5"/>
    <p:sldLayoutId id="2147486838" r:id="rId6"/>
    <p:sldLayoutId id="2147486839" r:id="rId7"/>
    <p:sldLayoutId id="2147486840" r:id="rId8"/>
    <p:sldLayoutId id="2147486841" r:id="rId9"/>
    <p:sldLayoutId id="2147486842" r:id="rId10"/>
    <p:sldLayoutId id="2147486843"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49.xml"/><Relationship Id="rId3" Type="http://schemas.openxmlformats.org/officeDocument/2006/relationships/slide" Target="slide32.xml"/><Relationship Id="rId7" Type="http://schemas.openxmlformats.org/officeDocument/2006/relationships/slide" Target="slide125.xml"/><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slide" Target="slide108.xml"/><Relationship Id="rId5" Type="http://schemas.openxmlformats.org/officeDocument/2006/relationships/slide" Target="slide85.xml"/><Relationship Id="rId4" Type="http://schemas.openxmlformats.org/officeDocument/2006/relationships/slide" Target="slide57.xml"/><Relationship Id="rId9" Type="http://schemas.openxmlformats.org/officeDocument/2006/relationships/slide" Target="slide18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10.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5.bin"/><Relationship Id="rId14" Type="http://schemas.openxmlformats.org/officeDocument/2006/relationships/image" Target="../media/image10.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941EB1-0330-4182-8BF0-2246F2B2A6B5}" type="slidenum">
              <a:rPr lang="en-US"/>
              <a:pPr>
                <a:defRPr/>
              </a:pPr>
              <a:t>1</a:t>
            </a:fld>
            <a:endParaRPr lang="en-US"/>
          </a:p>
        </p:txBody>
      </p:sp>
      <p:sp>
        <p:nvSpPr>
          <p:cNvPr id="8194" name="Rectangle 2"/>
          <p:cNvSpPr>
            <a:spLocks noGrp="1" noRot="1" noChangeArrowheads="1"/>
          </p:cNvSpPr>
          <p:nvPr>
            <p:ph type="ctrTitle" idx="4294967295"/>
          </p:nvPr>
        </p:nvSpPr>
        <p:spPr>
          <a:xfrm>
            <a:off x="3238500" y="2130425"/>
            <a:ext cx="5905500" cy="1470025"/>
          </a:xfrm>
        </p:spPr>
        <p:txBody>
          <a:bodyPr/>
          <a:lstStyle/>
          <a:p>
            <a:pPr rtl="1" eaLnBrk="1" hangingPunct="1">
              <a:defRPr/>
            </a:pPr>
            <a:r>
              <a:rPr lang="fa-IR" sz="5400" dirty="0">
                <a:cs typeface="B Titr" panose="00000700000000000000" pitchFamily="2" charset="-78"/>
              </a:rPr>
              <a:t>بسم الله الرحمن الرحيم</a:t>
            </a:r>
            <a:endParaRPr lang="en-US" sz="5400" dirty="0">
              <a:cs typeface="B Titr" panose="00000700000000000000"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755650" y="1541463"/>
            <a:ext cx="73453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a:cs typeface="B Homa" panose="00000400000000000000" pitchFamily="2" charset="-78"/>
              </a:rPr>
              <a:t>اصطلاح پايگاه داده‌ها يكي از رايج‌ترين اصطلاحات در دانش و فن كامپيوتر است</a:t>
            </a:r>
            <a:endParaRPr lang="en-US" altLang="en-US">
              <a:cs typeface="B Homa" panose="00000400000000000000" pitchFamily="2" charset="-78"/>
            </a:endParaRPr>
          </a:p>
        </p:txBody>
      </p:sp>
      <p:sp>
        <p:nvSpPr>
          <p:cNvPr id="30723" name="Text Box 5"/>
          <p:cNvSpPr txBox="1">
            <a:spLocks noChangeArrowheads="1"/>
          </p:cNvSpPr>
          <p:nvPr/>
        </p:nvSpPr>
        <p:spPr bwMode="auto">
          <a:xfrm>
            <a:off x="755650" y="3429000"/>
            <a:ext cx="74168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Homa" panose="00000400000000000000" pitchFamily="2" charset="-78"/>
              </a:rPr>
              <a:t>در اين درس دانشجويان تنها با بخشي از مفاهيم بنيادي دانش وفن پايگاه داده‌ها آشنا شده، آگاهي پايه‌اي لازم را براي مطالعه بيشتر و يا كار در اين زمينه كسب مي‌كنند.</a:t>
            </a:r>
            <a:endParaRPr lang="en-US" altLang="en-US" sz="3200">
              <a:cs typeface="B Homa" panose="00000400000000000000" pitchFamily="2" charset="-78"/>
            </a:endParaRPr>
          </a:p>
        </p:txBody>
      </p:sp>
      <p:sp>
        <p:nvSpPr>
          <p:cNvPr id="4" name="Slide Number Placeholder 3"/>
          <p:cNvSpPr>
            <a:spLocks noGrp="1"/>
          </p:cNvSpPr>
          <p:nvPr>
            <p:ph type="sldNum" sz="quarter" idx="12"/>
          </p:nvPr>
        </p:nvSpPr>
        <p:spPr/>
        <p:txBody>
          <a:bodyPr/>
          <a:lstStyle/>
          <a:p>
            <a:pPr>
              <a:defRPr/>
            </a:pPr>
            <a:fld id="{D1DC9541-A042-4795-B380-522FE7A67B2E}" type="slidenum">
              <a:rPr lang="en-US"/>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ChangeArrowheads="1"/>
          </p:cNvSpPr>
          <p:nvPr/>
        </p:nvSpPr>
        <p:spPr bwMode="auto">
          <a:xfrm>
            <a:off x="179388" y="1557338"/>
            <a:ext cx="8424862"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buFontTx/>
              <a:buChar char="•"/>
            </a:pPr>
            <a:r>
              <a:rPr lang="fa-IR" altLang="en-US" sz="3200">
                <a:cs typeface="B Nazanin" panose="00000400000000000000" pitchFamily="2" charset="-78"/>
              </a:rPr>
              <a:t>هر برنامه‌ای که توسط کاربر در محيط بانک اطلاعاتی اجرا مي‌شود</a:t>
            </a:r>
          </a:p>
          <a:p>
            <a:pPr algn="r" rtl="1" eaLnBrk="1" hangingPunct="1">
              <a:lnSpc>
                <a:spcPct val="120000"/>
              </a:lnSpc>
              <a:buFontTx/>
              <a:buChar char="•"/>
            </a:pPr>
            <a:r>
              <a:rPr lang="fa-IR" altLang="en-US" sz="3200">
                <a:cs typeface="B Nazanin" panose="00000400000000000000" pitchFamily="2" charset="-78"/>
              </a:rPr>
              <a:t> واحد منطقی کار</a:t>
            </a:r>
          </a:p>
          <a:p>
            <a:pPr algn="r" rtl="1" eaLnBrk="1" hangingPunct="1">
              <a:lnSpc>
                <a:spcPct val="120000"/>
              </a:lnSpc>
              <a:buFontTx/>
              <a:buChar char="•"/>
            </a:pPr>
            <a:r>
              <a:rPr lang="fa-IR" altLang="en-US" sz="3200">
                <a:cs typeface="B Nazanin" panose="00000400000000000000" pitchFamily="2" charset="-78"/>
              </a:rPr>
              <a:t>معمولا شامل چندين عمل</a:t>
            </a:r>
          </a:p>
          <a:p>
            <a:pPr algn="r" rtl="1" eaLnBrk="1" hangingPunct="1">
              <a:lnSpc>
                <a:spcPct val="120000"/>
              </a:lnSpc>
              <a:buFontTx/>
              <a:buChar char="•"/>
            </a:pPr>
            <a:r>
              <a:rPr lang="fa-IR" altLang="en-US" sz="3200">
                <a:cs typeface="B Nazanin" panose="00000400000000000000" pitchFamily="2" charset="-78"/>
              </a:rPr>
              <a:t>مانند انتقال وجه</a:t>
            </a:r>
          </a:p>
          <a:p>
            <a:pPr algn="r" rtl="1" eaLnBrk="1" hangingPunct="1">
              <a:lnSpc>
                <a:spcPct val="120000"/>
              </a:lnSpc>
              <a:buFontTx/>
              <a:buChar char="•"/>
            </a:pPr>
            <a:r>
              <a:rPr lang="fa-IR" altLang="en-US" sz="3200">
                <a:cs typeface="B Nazanin" panose="00000400000000000000" pitchFamily="2" charset="-78"/>
              </a:rPr>
              <a:t> داده مهمتر است از برنامه</a:t>
            </a:r>
          </a:p>
          <a:p>
            <a:pPr algn="r" rtl="1" eaLnBrk="1" hangingPunct="1">
              <a:lnSpc>
                <a:spcPct val="120000"/>
              </a:lnSpc>
              <a:buFontTx/>
              <a:buChar char="•"/>
            </a:pPr>
            <a:r>
              <a:rPr lang="fa-IR" altLang="en-US" sz="3200">
                <a:cs typeface="B Nazanin" panose="00000400000000000000" pitchFamily="2" charset="-78"/>
              </a:rPr>
              <a:t> دارای خاصيت </a:t>
            </a:r>
            <a:r>
              <a:rPr lang="en-US" altLang="en-US" sz="3200">
                <a:cs typeface="B Nazanin" panose="00000400000000000000" pitchFamily="2" charset="-78"/>
              </a:rPr>
              <a:t>ACID</a:t>
            </a:r>
            <a:r>
              <a:rPr lang="fa-IR" altLang="en-US" sz="3200">
                <a:cs typeface="B Nazanin" panose="00000400000000000000" pitchFamily="2" charset="-78"/>
              </a:rPr>
              <a:t> است</a:t>
            </a:r>
          </a:p>
        </p:txBody>
      </p:sp>
      <p:sp>
        <p:nvSpPr>
          <p:cNvPr id="125955" name="Text Box 5"/>
          <p:cNvSpPr txBox="1">
            <a:spLocks noChangeArrowheads="1"/>
          </p:cNvSpPr>
          <p:nvPr/>
        </p:nvSpPr>
        <p:spPr bwMode="auto">
          <a:xfrm>
            <a:off x="3733800" y="188913"/>
            <a:ext cx="1295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تراکنش</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55522831-D755-46B3-A092-45AA19762335}" type="slidenum">
              <a:rPr lang="en-US"/>
              <a:pPr>
                <a:defRPr/>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ChangeArrowheads="1"/>
          </p:cNvSpPr>
          <p:nvPr/>
        </p:nvSpPr>
        <p:spPr bwMode="auto">
          <a:xfrm>
            <a:off x="179388" y="1557338"/>
            <a:ext cx="8424862" cy="245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buFontTx/>
              <a:buChar char="•"/>
            </a:pPr>
            <a:r>
              <a:rPr lang="en-US" altLang="en-US" sz="3200">
                <a:solidFill>
                  <a:srgbClr val="000000"/>
                </a:solidFill>
              </a:rPr>
              <a:t>Atomicity</a:t>
            </a:r>
            <a:r>
              <a:rPr lang="fa-IR" altLang="en-US" sz="3200">
                <a:cs typeface="B Nazanin" panose="00000400000000000000" pitchFamily="2" charset="-78"/>
              </a:rPr>
              <a:t>: يکپارچگی</a:t>
            </a:r>
          </a:p>
          <a:p>
            <a:pPr algn="r" rtl="1" eaLnBrk="1" hangingPunct="1">
              <a:lnSpc>
                <a:spcPct val="120000"/>
              </a:lnSpc>
              <a:buFontTx/>
              <a:buChar char="•"/>
            </a:pPr>
            <a:r>
              <a:rPr lang="en-US" altLang="en-US" sz="3200">
                <a:cs typeface="B Nazanin" panose="00000400000000000000" pitchFamily="2" charset="-78"/>
              </a:rPr>
              <a:t>Consistency</a:t>
            </a:r>
            <a:r>
              <a:rPr lang="fa-IR" altLang="en-US" sz="3200">
                <a:cs typeface="B Nazanin" panose="00000400000000000000" pitchFamily="2" charset="-78"/>
              </a:rPr>
              <a:t>: سازگاری</a:t>
            </a:r>
          </a:p>
          <a:p>
            <a:pPr algn="r" rtl="1" eaLnBrk="1" hangingPunct="1">
              <a:lnSpc>
                <a:spcPct val="120000"/>
              </a:lnSpc>
              <a:buFontTx/>
              <a:buChar char="•"/>
            </a:pPr>
            <a:r>
              <a:rPr lang="en-US" altLang="en-US" sz="3200">
                <a:cs typeface="B Nazanin" panose="00000400000000000000" pitchFamily="2" charset="-78"/>
              </a:rPr>
              <a:t>Isolation</a:t>
            </a:r>
            <a:r>
              <a:rPr lang="fa-IR" altLang="en-US" sz="3200">
                <a:cs typeface="B Nazanin" panose="00000400000000000000" pitchFamily="2" charset="-78"/>
              </a:rPr>
              <a:t>: انزوا</a:t>
            </a:r>
          </a:p>
          <a:p>
            <a:pPr algn="r" rtl="1" eaLnBrk="1" hangingPunct="1">
              <a:lnSpc>
                <a:spcPct val="120000"/>
              </a:lnSpc>
              <a:buFontTx/>
              <a:buChar char="•"/>
            </a:pPr>
            <a:r>
              <a:rPr lang="en-US" altLang="en-US" sz="3200">
                <a:cs typeface="B Nazanin" panose="00000400000000000000" pitchFamily="2" charset="-78"/>
              </a:rPr>
              <a:t>Durability</a:t>
            </a:r>
            <a:r>
              <a:rPr lang="fa-IR" altLang="en-US" sz="3200">
                <a:cs typeface="B Nazanin" panose="00000400000000000000" pitchFamily="2" charset="-78"/>
              </a:rPr>
              <a:t>: پايائی</a:t>
            </a:r>
          </a:p>
        </p:txBody>
      </p:sp>
      <p:sp>
        <p:nvSpPr>
          <p:cNvPr id="126979" name="Text Box 5"/>
          <p:cNvSpPr txBox="1">
            <a:spLocks noChangeArrowheads="1"/>
          </p:cNvSpPr>
          <p:nvPr/>
        </p:nvSpPr>
        <p:spPr bwMode="auto">
          <a:xfrm>
            <a:off x="3841750" y="188913"/>
            <a:ext cx="11874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3200" b="1">
                <a:solidFill>
                  <a:srgbClr val="FFFFFF"/>
                </a:solidFill>
              </a:rPr>
              <a:t>ACID</a:t>
            </a:r>
          </a:p>
        </p:txBody>
      </p:sp>
      <p:sp>
        <p:nvSpPr>
          <p:cNvPr id="4" name="Slide Number Placeholder 3"/>
          <p:cNvSpPr>
            <a:spLocks noGrp="1"/>
          </p:cNvSpPr>
          <p:nvPr>
            <p:ph type="sldNum" sz="quarter" idx="12"/>
          </p:nvPr>
        </p:nvSpPr>
        <p:spPr/>
        <p:txBody>
          <a:bodyPr/>
          <a:lstStyle/>
          <a:p>
            <a:pPr>
              <a:defRPr/>
            </a:pPr>
            <a:fld id="{D00BC910-9759-4EEC-AF0F-969C0E260687}" type="slidenum">
              <a:rPr lang="en-US"/>
              <a:pPr>
                <a:defRPr/>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ChangeArrowheads="1"/>
          </p:cNvSpPr>
          <p:nvPr/>
        </p:nvSpPr>
        <p:spPr bwMode="auto">
          <a:xfrm>
            <a:off x="179388" y="1557338"/>
            <a:ext cx="8424862"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buFontTx/>
              <a:buChar char="•"/>
            </a:pPr>
            <a:r>
              <a:rPr lang="en-US" altLang="en-US" sz="3200">
                <a:solidFill>
                  <a:srgbClr val="000000"/>
                </a:solidFill>
              </a:rPr>
              <a:t>Computer Aided Software Enginiering</a:t>
            </a:r>
            <a:endParaRPr lang="fa-IR" altLang="en-US" sz="3200">
              <a:solidFill>
                <a:srgbClr val="000000"/>
              </a:solidFill>
            </a:endParaRPr>
          </a:p>
          <a:p>
            <a:pPr algn="r" rtl="1" eaLnBrk="1" hangingPunct="1">
              <a:lnSpc>
                <a:spcPct val="120000"/>
              </a:lnSpc>
              <a:buFontTx/>
              <a:buChar char="•"/>
            </a:pPr>
            <a:r>
              <a:rPr lang="fa-IR" altLang="en-US" sz="3200">
                <a:cs typeface="B Nazanin" panose="00000400000000000000" pitchFamily="2" charset="-78"/>
              </a:rPr>
              <a:t>ابزار کمکی </a:t>
            </a:r>
            <a:r>
              <a:rPr lang="en-US" altLang="en-US" sz="3200">
                <a:cs typeface="B Nazanin" panose="00000400000000000000" pitchFamily="2" charset="-78"/>
              </a:rPr>
              <a:t>DBMS</a:t>
            </a:r>
            <a:r>
              <a:rPr lang="fa-IR" altLang="en-US" sz="3200">
                <a:cs typeface="B Nazanin" panose="00000400000000000000" pitchFamily="2" charset="-78"/>
              </a:rPr>
              <a:t> در طراحی و پياده سازی</a:t>
            </a:r>
          </a:p>
          <a:p>
            <a:pPr algn="r" rtl="1" eaLnBrk="1" hangingPunct="1">
              <a:lnSpc>
                <a:spcPct val="120000"/>
              </a:lnSpc>
              <a:buFontTx/>
              <a:buChar char="•"/>
            </a:pPr>
            <a:r>
              <a:rPr lang="fa-IR" altLang="en-US" sz="3200">
                <a:cs typeface="B Nazanin" panose="00000400000000000000" pitchFamily="2" charset="-78"/>
              </a:rPr>
              <a:t>رسم نمودار </a:t>
            </a:r>
            <a:r>
              <a:rPr lang="en-US" altLang="en-US" sz="3200">
                <a:cs typeface="B Nazanin" panose="00000400000000000000" pitchFamily="2" charset="-78"/>
              </a:rPr>
              <a:t>EER</a:t>
            </a:r>
            <a:endParaRPr lang="fa-IR" altLang="en-US" sz="3200">
              <a:cs typeface="B Nazanin" panose="00000400000000000000" pitchFamily="2" charset="-78"/>
            </a:endParaRPr>
          </a:p>
          <a:p>
            <a:pPr algn="r" rtl="1" eaLnBrk="1" hangingPunct="1">
              <a:lnSpc>
                <a:spcPct val="120000"/>
              </a:lnSpc>
              <a:buFontTx/>
              <a:buChar char="•"/>
            </a:pPr>
            <a:r>
              <a:rPr lang="fa-IR" altLang="en-US" sz="3200">
                <a:cs typeface="B Nazanin" panose="00000400000000000000" pitchFamily="2" charset="-78"/>
              </a:rPr>
              <a:t>کار با ديکشنری</a:t>
            </a:r>
          </a:p>
          <a:p>
            <a:pPr algn="r" rtl="1" eaLnBrk="1" hangingPunct="1">
              <a:lnSpc>
                <a:spcPct val="120000"/>
              </a:lnSpc>
              <a:buFontTx/>
              <a:buChar char="•"/>
            </a:pPr>
            <a:r>
              <a:rPr lang="fa-IR" altLang="en-US" sz="3200">
                <a:cs typeface="B Nazanin" panose="00000400000000000000" pitchFamily="2" charset="-78"/>
              </a:rPr>
              <a:t>تهيه نمودار و گزارش</a:t>
            </a:r>
          </a:p>
        </p:txBody>
      </p:sp>
      <p:sp>
        <p:nvSpPr>
          <p:cNvPr id="128003" name="Text Box 5"/>
          <p:cNvSpPr txBox="1">
            <a:spLocks noChangeArrowheads="1"/>
          </p:cNvSpPr>
          <p:nvPr/>
        </p:nvSpPr>
        <p:spPr bwMode="auto">
          <a:xfrm>
            <a:off x="3703638" y="188913"/>
            <a:ext cx="13255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3200" b="1">
                <a:solidFill>
                  <a:srgbClr val="FFFFFF"/>
                </a:solidFill>
              </a:rPr>
              <a:t>CASE</a:t>
            </a:r>
          </a:p>
        </p:txBody>
      </p:sp>
      <p:sp>
        <p:nvSpPr>
          <p:cNvPr id="4" name="Slide Number Placeholder 3"/>
          <p:cNvSpPr>
            <a:spLocks noGrp="1"/>
          </p:cNvSpPr>
          <p:nvPr>
            <p:ph type="sldNum" sz="quarter" idx="12"/>
          </p:nvPr>
        </p:nvSpPr>
        <p:spPr/>
        <p:txBody>
          <a:bodyPr/>
          <a:lstStyle/>
          <a:p>
            <a:pPr>
              <a:defRPr/>
            </a:pPr>
            <a:fld id="{6C5A4547-D324-4441-AF0F-A3F206FE063D}" type="slidenum">
              <a:rPr lang="en-US"/>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ChangeArrowheads="1"/>
          </p:cNvSpPr>
          <p:nvPr/>
        </p:nvSpPr>
        <p:spPr bwMode="auto">
          <a:xfrm>
            <a:off x="179388" y="1557338"/>
            <a:ext cx="8424862" cy="245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buFontTx/>
              <a:buChar char="•"/>
            </a:pPr>
            <a:r>
              <a:rPr lang="fa-IR" altLang="en-US" sz="3200">
                <a:solidFill>
                  <a:srgbClr val="000000"/>
                </a:solidFill>
                <a:cs typeface="B Nazanin" panose="00000400000000000000" pitchFamily="2" charset="-78"/>
              </a:rPr>
              <a:t>مجموعه‌ای است از داده‌های </a:t>
            </a:r>
            <a:r>
              <a:rPr lang="fa-IR" altLang="en-US" sz="3200" u="sng">
                <a:solidFill>
                  <a:srgbClr val="000000"/>
                </a:solidFill>
                <a:cs typeface="B Nazanin" panose="00000400000000000000" pitchFamily="2" charset="-78"/>
              </a:rPr>
              <a:t>به هم مرتبط</a:t>
            </a:r>
            <a:r>
              <a:rPr lang="fa-IR" altLang="en-US" sz="3200">
                <a:solidFill>
                  <a:srgbClr val="000000"/>
                </a:solidFill>
                <a:cs typeface="B Nazanin" panose="00000400000000000000" pitchFamily="2" charset="-78"/>
              </a:rPr>
              <a:t> </a:t>
            </a:r>
            <a:r>
              <a:rPr lang="fa-IR" altLang="en-US" sz="3200" u="sng">
                <a:solidFill>
                  <a:srgbClr val="000000"/>
                </a:solidFill>
                <a:cs typeface="B Nazanin" panose="00000400000000000000" pitchFamily="2" charset="-78"/>
              </a:rPr>
              <a:t>ذخيره شده </a:t>
            </a:r>
            <a:r>
              <a:rPr lang="fa-IR" altLang="en-US" sz="3200">
                <a:solidFill>
                  <a:srgbClr val="000000"/>
                </a:solidFill>
                <a:cs typeface="B Nazanin" panose="00000400000000000000" pitchFamily="2" charset="-78"/>
              </a:rPr>
              <a:t>به صورت مجتمع و </a:t>
            </a:r>
            <a:r>
              <a:rPr lang="fa-IR" altLang="en-US" sz="3200" u="sng">
                <a:solidFill>
                  <a:srgbClr val="000000"/>
                </a:solidFill>
                <a:cs typeface="B Nazanin" panose="00000400000000000000" pitchFamily="2" charset="-78"/>
              </a:rPr>
              <a:t>مبتنی بر يک ساختار</a:t>
            </a:r>
            <a:r>
              <a:rPr lang="fa-IR" altLang="en-US" sz="3200">
                <a:solidFill>
                  <a:srgbClr val="000000"/>
                </a:solidFill>
                <a:cs typeface="B Nazanin" panose="00000400000000000000" pitchFamily="2" charset="-78"/>
              </a:rPr>
              <a:t>، تعريف شده به </a:t>
            </a:r>
            <a:r>
              <a:rPr lang="fa-IR" altLang="en-US" sz="3200" u="sng">
                <a:solidFill>
                  <a:srgbClr val="000000"/>
                </a:solidFill>
                <a:cs typeface="B Nazanin" panose="00000400000000000000" pitchFamily="2" charset="-78"/>
              </a:rPr>
              <a:t>صورت صوری </a:t>
            </a:r>
            <a:r>
              <a:rPr lang="fa-IR" altLang="en-US" sz="3200">
                <a:solidFill>
                  <a:srgbClr val="000000"/>
                </a:solidFill>
                <a:cs typeface="B Nazanin" panose="00000400000000000000" pitchFamily="2" charset="-78"/>
              </a:rPr>
              <a:t>با </a:t>
            </a:r>
            <a:r>
              <a:rPr lang="fa-IR" altLang="en-US" sz="3200" u="sng">
                <a:solidFill>
                  <a:srgbClr val="000000"/>
                </a:solidFill>
                <a:cs typeface="B Nazanin" panose="00000400000000000000" pitchFamily="2" charset="-78"/>
              </a:rPr>
              <a:t>حداقل افزونگی</a:t>
            </a:r>
            <a:r>
              <a:rPr lang="fa-IR" altLang="en-US" sz="3200">
                <a:solidFill>
                  <a:srgbClr val="000000"/>
                </a:solidFill>
                <a:cs typeface="B Nazanin" panose="00000400000000000000" pitchFamily="2" charset="-78"/>
              </a:rPr>
              <a:t>، تحت کنترل </a:t>
            </a:r>
            <a:r>
              <a:rPr lang="fa-IR" altLang="en-US" sz="3200" u="sng">
                <a:solidFill>
                  <a:srgbClr val="000000"/>
                </a:solidFill>
                <a:cs typeface="B Nazanin" panose="00000400000000000000" pitchFamily="2" charset="-78"/>
              </a:rPr>
              <a:t>متمرکز</a:t>
            </a:r>
            <a:r>
              <a:rPr lang="fa-IR" altLang="en-US" sz="3200">
                <a:solidFill>
                  <a:srgbClr val="000000"/>
                </a:solidFill>
                <a:cs typeface="B Nazanin" panose="00000400000000000000" pitchFamily="2" charset="-78"/>
              </a:rPr>
              <a:t>، مورد استفاده </a:t>
            </a:r>
            <a:r>
              <a:rPr lang="fa-IR" altLang="en-US" sz="3200" u="sng">
                <a:solidFill>
                  <a:srgbClr val="000000"/>
                </a:solidFill>
                <a:cs typeface="B Nazanin" panose="00000400000000000000" pitchFamily="2" charset="-78"/>
              </a:rPr>
              <a:t>يک يا چند کاربر</a:t>
            </a:r>
            <a:r>
              <a:rPr lang="fa-IR" altLang="en-US" sz="3200">
                <a:solidFill>
                  <a:srgbClr val="000000"/>
                </a:solidFill>
                <a:cs typeface="B Nazanin" panose="00000400000000000000" pitchFamily="2" charset="-78"/>
              </a:rPr>
              <a:t> به طور </a:t>
            </a:r>
            <a:r>
              <a:rPr lang="fa-IR" altLang="en-US" sz="3200" u="sng">
                <a:solidFill>
                  <a:srgbClr val="000000"/>
                </a:solidFill>
                <a:cs typeface="B Nazanin" panose="00000400000000000000" pitchFamily="2" charset="-78"/>
              </a:rPr>
              <a:t>اشتراکی و همزمان</a:t>
            </a:r>
          </a:p>
        </p:txBody>
      </p:sp>
      <p:sp>
        <p:nvSpPr>
          <p:cNvPr id="129027" name="Text Box 5"/>
          <p:cNvSpPr txBox="1">
            <a:spLocks noChangeArrowheads="1"/>
          </p:cNvSpPr>
          <p:nvPr/>
        </p:nvSpPr>
        <p:spPr bwMode="auto">
          <a:xfrm>
            <a:off x="2914650" y="188913"/>
            <a:ext cx="27320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تعريف پايگاه داده</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A189BDA0-0FC3-4EC6-BFB5-39923DFC164D}" type="slidenum">
              <a:rPr lang="en-US"/>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ChangeArrowheads="1"/>
          </p:cNvSpPr>
          <p:nvPr/>
        </p:nvSpPr>
        <p:spPr bwMode="auto">
          <a:xfrm>
            <a:off x="179388" y="1557338"/>
            <a:ext cx="8424862"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buFontTx/>
              <a:buChar char="•"/>
            </a:pPr>
            <a:r>
              <a:rPr lang="fa-IR" altLang="en-US" sz="3200">
                <a:cs typeface="B Nazanin" panose="00000400000000000000" pitchFamily="2" charset="-78"/>
              </a:rPr>
              <a:t>مدل سازی داده‌ها بر اساس مفاهيم آن‌ها</a:t>
            </a:r>
          </a:p>
          <a:p>
            <a:pPr algn="r" rtl="1" eaLnBrk="1" hangingPunct="1">
              <a:lnSpc>
                <a:spcPct val="120000"/>
              </a:lnSpc>
              <a:buFontTx/>
              <a:buChar char="•"/>
            </a:pPr>
            <a:r>
              <a:rPr lang="fa-IR" altLang="en-US" sz="3200">
                <a:cs typeface="B Nazanin" panose="00000400000000000000" pitchFamily="2" charset="-78"/>
              </a:rPr>
              <a:t>وحدت ذخيره‌سازی کل داده‌ها</a:t>
            </a:r>
          </a:p>
          <a:p>
            <a:pPr algn="r" rtl="1" eaLnBrk="1" hangingPunct="1">
              <a:lnSpc>
                <a:spcPct val="120000"/>
              </a:lnSpc>
              <a:buFontTx/>
              <a:buChar char="•"/>
            </a:pPr>
            <a:r>
              <a:rPr lang="fa-IR" altLang="en-US" sz="3200">
                <a:cs typeface="B Nazanin" panose="00000400000000000000" pitchFamily="2" charset="-78"/>
              </a:rPr>
              <a:t>اشتراکی شدن داده‌ها</a:t>
            </a:r>
          </a:p>
          <a:p>
            <a:pPr algn="r" rtl="1" eaLnBrk="1" hangingPunct="1">
              <a:lnSpc>
                <a:spcPct val="120000"/>
              </a:lnSpc>
              <a:buFontTx/>
              <a:buChar char="•"/>
            </a:pPr>
            <a:r>
              <a:rPr lang="fa-IR" altLang="en-US" sz="3200">
                <a:cs typeface="B Nazanin" panose="00000400000000000000" pitchFamily="2" charset="-78"/>
              </a:rPr>
              <a:t>کاهش ميزان افزونگی</a:t>
            </a:r>
          </a:p>
          <a:p>
            <a:pPr algn="r" rtl="1" eaLnBrk="1" hangingPunct="1">
              <a:lnSpc>
                <a:spcPct val="120000"/>
              </a:lnSpc>
              <a:buFontTx/>
              <a:buChar char="•"/>
            </a:pPr>
            <a:r>
              <a:rPr lang="fa-IR" altLang="en-US" sz="3200">
                <a:cs typeface="B Nazanin" panose="00000400000000000000" pitchFamily="2" charset="-78"/>
              </a:rPr>
              <a:t>تسهيل دستيابی به داده‌ها</a:t>
            </a:r>
          </a:p>
          <a:p>
            <a:pPr algn="r" rtl="1" eaLnBrk="1" hangingPunct="1">
              <a:lnSpc>
                <a:spcPct val="120000"/>
              </a:lnSpc>
              <a:buFontTx/>
              <a:buChar char="•"/>
            </a:pPr>
            <a:r>
              <a:rPr lang="fa-IR" altLang="en-US" sz="3200">
                <a:cs typeface="B Nazanin" panose="00000400000000000000" pitchFamily="2" charset="-78"/>
              </a:rPr>
              <a:t>عدم وجود ناسازگاری در داده‌ها</a:t>
            </a:r>
          </a:p>
          <a:p>
            <a:pPr algn="r" rtl="1" eaLnBrk="1" hangingPunct="1">
              <a:lnSpc>
                <a:spcPct val="120000"/>
              </a:lnSpc>
              <a:buFontTx/>
              <a:buChar char="•"/>
            </a:pPr>
            <a:r>
              <a:rPr lang="fa-IR" altLang="en-US" sz="3200">
                <a:cs typeface="B Nazanin" panose="00000400000000000000" pitchFamily="2" charset="-78"/>
              </a:rPr>
              <a:t>تضمين جامعيت</a:t>
            </a:r>
          </a:p>
        </p:txBody>
      </p:sp>
      <p:sp>
        <p:nvSpPr>
          <p:cNvPr id="130051" name="Text Box 5"/>
          <p:cNvSpPr txBox="1">
            <a:spLocks noChangeArrowheads="1"/>
          </p:cNvSpPr>
          <p:nvPr/>
        </p:nvSpPr>
        <p:spPr bwMode="auto">
          <a:xfrm>
            <a:off x="2073275" y="188913"/>
            <a:ext cx="4206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مزايای سيستم بانک اطلاعات</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CF12E48E-CCD0-4D48-AA72-64F93254D7BA}" type="slidenum">
              <a:rPr lang="en-US"/>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p:cNvSpPr>
            <a:spLocks noChangeArrowheads="1"/>
          </p:cNvSpPr>
          <p:nvPr/>
        </p:nvSpPr>
        <p:spPr bwMode="auto">
          <a:xfrm>
            <a:off x="179388" y="1557338"/>
            <a:ext cx="8424862"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buFontTx/>
              <a:buChar char="•"/>
            </a:pPr>
            <a:r>
              <a:rPr lang="fa-IR" altLang="en-US" sz="3200">
                <a:cs typeface="B Nazanin" panose="00000400000000000000" pitchFamily="2" charset="-78"/>
              </a:rPr>
              <a:t>امکان اعمال ضوابط دقيق ايمنی</a:t>
            </a:r>
          </a:p>
          <a:p>
            <a:pPr algn="r" rtl="1" eaLnBrk="1" hangingPunct="1">
              <a:lnSpc>
                <a:spcPct val="120000"/>
              </a:lnSpc>
              <a:buFontTx/>
              <a:buChar char="•"/>
            </a:pPr>
            <a:r>
              <a:rPr lang="fa-IR" altLang="en-US" sz="3200">
                <a:cs typeface="B Nazanin" panose="00000400000000000000" pitchFamily="2" charset="-78"/>
              </a:rPr>
              <a:t>تأمين استقلال داده‌ای</a:t>
            </a:r>
          </a:p>
          <a:p>
            <a:pPr algn="r" rtl="1" eaLnBrk="1" hangingPunct="1">
              <a:lnSpc>
                <a:spcPct val="120000"/>
              </a:lnSpc>
              <a:buFontTx/>
              <a:buChar char="•"/>
            </a:pPr>
            <a:r>
              <a:rPr lang="fa-IR" altLang="en-US" sz="3200">
                <a:cs typeface="B Nazanin" panose="00000400000000000000" pitchFamily="2" charset="-78"/>
              </a:rPr>
              <a:t>حفظ محرمانگی داده‌ها</a:t>
            </a:r>
          </a:p>
          <a:p>
            <a:pPr algn="r" rtl="1" eaLnBrk="1" hangingPunct="1">
              <a:lnSpc>
                <a:spcPct val="120000"/>
              </a:lnSpc>
              <a:buFontTx/>
              <a:buChar char="•"/>
            </a:pPr>
            <a:r>
              <a:rPr lang="fa-IR" altLang="en-US" sz="3200">
                <a:cs typeface="B Nazanin" panose="00000400000000000000" pitchFamily="2" charset="-78"/>
              </a:rPr>
              <a:t>تسهيل توسعه و رشدپذيری</a:t>
            </a:r>
          </a:p>
          <a:p>
            <a:pPr algn="r" rtl="1" eaLnBrk="1" hangingPunct="1">
              <a:lnSpc>
                <a:spcPct val="120000"/>
              </a:lnSpc>
              <a:buFontTx/>
              <a:buChar char="•"/>
            </a:pPr>
            <a:r>
              <a:rPr lang="fa-IR" altLang="en-US" sz="3200">
                <a:cs typeface="B Nazanin" panose="00000400000000000000" pitchFamily="2" charset="-78"/>
              </a:rPr>
              <a:t>تسريع دريافت پاسخ پرسش و جوها</a:t>
            </a:r>
          </a:p>
          <a:p>
            <a:pPr algn="r" rtl="1" eaLnBrk="1" hangingPunct="1">
              <a:lnSpc>
                <a:spcPct val="120000"/>
              </a:lnSpc>
              <a:buFontTx/>
              <a:buChar char="•"/>
            </a:pPr>
            <a:r>
              <a:rPr lang="fa-IR" altLang="en-US" sz="3200">
                <a:cs typeface="B Nazanin" panose="00000400000000000000" pitchFamily="2" charset="-78"/>
              </a:rPr>
              <a:t>تسهيل در ارائه گزارشات آماری</a:t>
            </a:r>
          </a:p>
          <a:p>
            <a:pPr algn="r" rtl="1" eaLnBrk="1" hangingPunct="1">
              <a:lnSpc>
                <a:spcPct val="120000"/>
              </a:lnSpc>
              <a:buFontTx/>
              <a:buChar char="•"/>
            </a:pPr>
            <a:r>
              <a:rPr lang="fa-IR" altLang="en-US" sz="3200">
                <a:cs typeface="B Nazanin" panose="00000400000000000000" pitchFamily="2" charset="-78"/>
              </a:rPr>
              <a:t>پشتيبانی از تراکنش</a:t>
            </a:r>
          </a:p>
        </p:txBody>
      </p:sp>
      <p:sp>
        <p:nvSpPr>
          <p:cNvPr id="131075" name="Text Box 5"/>
          <p:cNvSpPr txBox="1">
            <a:spLocks noChangeArrowheads="1"/>
          </p:cNvSpPr>
          <p:nvPr/>
        </p:nvSpPr>
        <p:spPr bwMode="auto">
          <a:xfrm>
            <a:off x="2073275" y="188913"/>
            <a:ext cx="4206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مزايای سيستم بانک اطلاعات</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20ED5E0E-990E-4A02-8154-7678083484D1}" type="slidenum">
              <a:rPr lang="en-US"/>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ChangeArrowheads="1"/>
          </p:cNvSpPr>
          <p:nvPr/>
        </p:nvSpPr>
        <p:spPr bwMode="auto">
          <a:xfrm>
            <a:off x="179388" y="1557338"/>
            <a:ext cx="8424862" cy="245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buFontTx/>
              <a:buChar char="•"/>
            </a:pPr>
            <a:r>
              <a:rPr lang="fa-IR" altLang="en-US" sz="3200">
                <a:cs typeface="B Nazanin" panose="00000400000000000000" pitchFamily="2" charset="-78"/>
              </a:rPr>
              <a:t>امکان نياز به سخت‌افزاز و نرم افزاراضافی</a:t>
            </a:r>
          </a:p>
          <a:p>
            <a:pPr algn="r" rtl="1" eaLnBrk="1" hangingPunct="1">
              <a:lnSpc>
                <a:spcPct val="120000"/>
              </a:lnSpc>
              <a:buFontTx/>
              <a:buChar char="•"/>
            </a:pPr>
            <a:r>
              <a:rPr lang="fa-IR" altLang="en-US" sz="3200">
                <a:cs typeface="B Nazanin" panose="00000400000000000000" pitchFamily="2" charset="-78"/>
              </a:rPr>
              <a:t>آسيب‌پذير بودن امنيت به خاطر متمرکز بودن داده‌ها</a:t>
            </a:r>
          </a:p>
          <a:p>
            <a:pPr algn="r" rtl="1" eaLnBrk="1" hangingPunct="1">
              <a:lnSpc>
                <a:spcPct val="120000"/>
              </a:lnSpc>
              <a:buFontTx/>
              <a:buChar char="•"/>
            </a:pPr>
            <a:r>
              <a:rPr lang="fa-IR" altLang="en-US" sz="3200">
                <a:cs typeface="B Nazanin" panose="00000400000000000000" pitchFamily="2" charset="-78"/>
              </a:rPr>
              <a:t>پيچيدگی برخی تراکنش‌ها و عمليات</a:t>
            </a:r>
          </a:p>
          <a:p>
            <a:pPr algn="r" rtl="1" eaLnBrk="1" hangingPunct="1">
              <a:lnSpc>
                <a:spcPct val="120000"/>
              </a:lnSpc>
              <a:buFontTx/>
              <a:buChar char="•"/>
            </a:pPr>
            <a:r>
              <a:rPr lang="fa-IR" altLang="en-US" sz="3200">
                <a:cs typeface="B Nazanin" panose="00000400000000000000" pitchFamily="2" charset="-78"/>
              </a:rPr>
              <a:t>هزينه‌های نصب </a:t>
            </a:r>
            <a:r>
              <a:rPr lang="en-US" altLang="en-US" sz="3200">
                <a:solidFill>
                  <a:srgbClr val="000000"/>
                </a:solidFill>
              </a:rPr>
              <a:t>DBMS</a:t>
            </a:r>
            <a:endParaRPr lang="fa-IR" altLang="en-US" sz="3200">
              <a:solidFill>
                <a:srgbClr val="000000"/>
              </a:solidFill>
            </a:endParaRPr>
          </a:p>
        </p:txBody>
      </p:sp>
      <p:sp>
        <p:nvSpPr>
          <p:cNvPr id="132099" name="Text Box 5"/>
          <p:cNvSpPr txBox="1">
            <a:spLocks noChangeArrowheads="1"/>
          </p:cNvSpPr>
          <p:nvPr/>
        </p:nvSpPr>
        <p:spPr bwMode="auto">
          <a:xfrm>
            <a:off x="2176463" y="188913"/>
            <a:ext cx="41036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معايب سيستم بانک اطلاعات</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276A5E3B-6A19-4969-B298-9EFBF288FC4F}" type="slidenum">
              <a:rPr lang="en-US"/>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22" name="Text Box 4"/>
          <p:cNvSpPr txBox="1">
            <a:spLocks noChangeArrowheads="1"/>
          </p:cNvSpPr>
          <p:nvPr/>
        </p:nvSpPr>
        <p:spPr bwMode="auto">
          <a:xfrm>
            <a:off x="827088" y="1773238"/>
            <a:ext cx="4681537"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fa-IR" altLang="en-US" sz="6600" b="1">
                <a:solidFill>
                  <a:srgbClr val="FFFFFF"/>
                </a:solidFill>
              </a:rPr>
              <a:t>هفته پنجم</a:t>
            </a:r>
            <a:endParaRPr lang="en-US" altLang="en-US" sz="6600" b="1">
              <a:solidFill>
                <a:srgbClr val="FFFFFF"/>
              </a:solidFill>
            </a:endParaRPr>
          </a:p>
        </p:txBody>
      </p:sp>
      <p:sp>
        <p:nvSpPr>
          <p:cNvPr id="133123" name="Text Box 5">
            <a:hlinkClick r:id="rId3" action="ppaction://hlinksldjump"/>
          </p:cNvPr>
          <p:cNvSpPr txBox="1">
            <a:spLocks noChangeArrowheads="1"/>
          </p:cNvSpPr>
          <p:nvPr/>
        </p:nvSpPr>
        <p:spPr bwMode="auto">
          <a:xfrm>
            <a:off x="684213" y="3065463"/>
            <a:ext cx="50403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fa-IR" altLang="en-US" b="1">
                <a:solidFill>
                  <a:srgbClr val="FFFFFF"/>
                </a:solidFill>
                <a:cs typeface="Compset" pitchFamily="2" charset="-78"/>
              </a:rPr>
              <a:t>پايگاه داده در محيط انتزاعي</a:t>
            </a:r>
            <a:endParaRPr lang="en-US" altLang="en-US" b="1">
              <a:solidFill>
                <a:srgbClr val="FFFFFF"/>
              </a:solidFill>
              <a:cs typeface="Compset" pitchFamily="2" charset="-78"/>
            </a:endParaRPr>
          </a:p>
        </p:txBody>
      </p:sp>
      <p:sp>
        <p:nvSpPr>
          <p:cNvPr id="4" name="Slide Number Placeholder 3"/>
          <p:cNvSpPr>
            <a:spLocks noGrp="1"/>
          </p:cNvSpPr>
          <p:nvPr>
            <p:ph type="sldNum" sz="quarter" idx="12"/>
          </p:nvPr>
        </p:nvSpPr>
        <p:spPr/>
        <p:txBody>
          <a:bodyPr/>
          <a:lstStyle/>
          <a:p>
            <a:pPr>
              <a:defRPr/>
            </a:pPr>
            <a:fld id="{2A21700A-140D-496B-83E8-F64AE15C9D38}"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ChangeArrowheads="1"/>
          </p:cNvSpPr>
          <p:nvPr/>
        </p:nvSpPr>
        <p:spPr bwMode="auto">
          <a:xfrm>
            <a:off x="1425575" y="2354263"/>
            <a:ext cx="7178675"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 پايگاه داده‌ها در محيط انتزاعي</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2- سطوح محيط انتزاعي</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3- گونه‌هاي موجود ساختار داده‌اي</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4- مفهوم ساختار داده‌اي در سطوح مختلف پايگاه داده‌ها</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5- ساختار داده‌اي رابطه‌اي</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6- شماي پايگاه جدولي</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7- عمليات در پايگاه جدولي</a:t>
            </a:r>
          </a:p>
        </p:txBody>
      </p:sp>
      <p:sp>
        <p:nvSpPr>
          <p:cNvPr id="4" name="Rectangle 5"/>
          <p:cNvSpPr>
            <a:spLocks noChangeArrowheads="1"/>
          </p:cNvSpPr>
          <p:nvPr/>
        </p:nvSpPr>
        <p:spPr bwMode="auto">
          <a:xfrm>
            <a:off x="1427163" y="785813"/>
            <a:ext cx="688975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eaLnBrk="1" hangingPunct="1">
              <a:spcBef>
                <a:spcPct val="0"/>
              </a:spcBef>
              <a:buClrTx/>
              <a:buSzTx/>
              <a:buFontTx/>
              <a:buNone/>
            </a:pPr>
            <a:r>
              <a:rPr lang="fa-IR" altLang="en-US">
                <a:solidFill>
                  <a:schemeClr val="bg1"/>
                </a:solidFill>
                <a:cs typeface="B Titr" panose="00000700000000000000" pitchFamily="2" charset="-78"/>
              </a:rPr>
              <a:t>آنچه در اين جلسه مي خوانيد:</a:t>
            </a:r>
            <a:endParaRPr lang="en-US" altLang="en-US">
              <a:solidFill>
                <a:schemeClr val="bg1"/>
              </a:solidFill>
              <a:cs typeface="B Titr" panose="00000700000000000000" pitchFamily="2" charset="-78"/>
            </a:endParaRPr>
          </a:p>
        </p:txBody>
      </p:sp>
      <p:sp>
        <p:nvSpPr>
          <p:cNvPr id="5" name="Slide Number Placeholder 4"/>
          <p:cNvSpPr>
            <a:spLocks noGrp="1"/>
          </p:cNvSpPr>
          <p:nvPr>
            <p:ph type="sldNum" sz="quarter" idx="12"/>
          </p:nvPr>
        </p:nvSpPr>
        <p:spPr/>
        <p:txBody>
          <a:bodyPr/>
          <a:lstStyle/>
          <a:p>
            <a:pPr>
              <a:defRPr/>
            </a:pPr>
            <a:fld id="{9C7A67F1-E8DB-4FF3-B2A2-E30B6B2A2BB5}" type="slidenum">
              <a:rPr lang="en-US"/>
              <a:pPr>
                <a:defRPr/>
              </a:pPr>
              <a:t>108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ChangeArrowheads="1"/>
          </p:cNvSpPr>
          <p:nvPr/>
        </p:nvSpPr>
        <p:spPr bwMode="auto">
          <a:xfrm>
            <a:off x="2049463" y="2427288"/>
            <a:ext cx="6410325"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8- عملگرهاي جبر رابطه‌اي </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9- برخي ويژگيهاي ساختار داده‌اي جدولي</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10- ساختار داده‌اي سلسله‌مراتبي</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11- برخي ويژگيهاي ساختار داده‌اي سلسله‌مراتبي</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12- ساختار داده‌اي شبكه‌اي</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13- مجموعه كوداسيل</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14- برخي ويژگيهاي ساختار داده‌اي شبكه‌اي</a:t>
            </a:r>
          </a:p>
        </p:txBody>
      </p:sp>
      <p:sp>
        <p:nvSpPr>
          <p:cNvPr id="498693" name="Rectangle 5"/>
          <p:cNvSpPr>
            <a:spLocks noChangeArrowheads="1"/>
          </p:cNvSpPr>
          <p:nvPr/>
        </p:nvSpPr>
        <p:spPr bwMode="auto">
          <a:xfrm>
            <a:off x="1427163" y="785813"/>
            <a:ext cx="688975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eaLnBrk="1" hangingPunct="1">
              <a:spcBef>
                <a:spcPct val="0"/>
              </a:spcBef>
              <a:buClrTx/>
              <a:buSzTx/>
              <a:buFontTx/>
              <a:buNone/>
            </a:pPr>
            <a:r>
              <a:rPr lang="fa-IR" altLang="en-US">
                <a:solidFill>
                  <a:schemeClr val="bg1"/>
                </a:solidFill>
                <a:cs typeface="B Titr" panose="00000700000000000000" pitchFamily="2" charset="-78"/>
              </a:rPr>
              <a:t>آنچه در اين جلسه مي خوانيد:</a:t>
            </a:r>
            <a:endParaRPr lang="en-US" altLang="en-US">
              <a:solidFill>
                <a:schemeClr val="bg1"/>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7BA821F8-7189-418F-922E-8EB6B7225916}" type="slidenum">
              <a:rPr lang="en-US"/>
              <a:pPr>
                <a:defRPr/>
              </a:pPr>
              <a:t>109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498693"/>
                                        </p:tgtEl>
                                        <p:attrNameLst>
                                          <p:attrName>style.visibility</p:attrName>
                                        </p:attrNameLst>
                                      </p:cBhvr>
                                      <p:to>
                                        <p:strVal val="visible"/>
                                      </p:to>
                                    </p:set>
                                    <p:anim calcmode="lin" valueType="num">
                                      <p:cBhvr additive="base">
                                        <p:cTn id="7" dur="500" fill="hold"/>
                                        <p:tgtEl>
                                          <p:spTgt spid="498693"/>
                                        </p:tgtEl>
                                        <p:attrNameLst>
                                          <p:attrName>ppt_x</p:attrName>
                                        </p:attrNameLst>
                                      </p:cBhvr>
                                      <p:tavLst>
                                        <p:tav tm="0">
                                          <p:val>
                                            <p:strVal val="1+#ppt_w/2"/>
                                          </p:val>
                                        </p:tav>
                                        <p:tav tm="100000">
                                          <p:val>
                                            <p:strVal val="#ppt_x"/>
                                          </p:val>
                                        </p:tav>
                                      </p:tavLst>
                                    </p:anim>
                                    <p:anim calcmode="lin" valueType="num">
                                      <p:cBhvr additive="base">
                                        <p:cTn id="8" dur="500" fill="hold"/>
                                        <p:tgtEl>
                                          <p:spTgt spid="4986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395288" y="2349500"/>
            <a:ext cx="8316912"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a:cs typeface="B Homa" panose="00000400000000000000" pitchFamily="2" charset="-78"/>
              </a:rPr>
              <a:t>سيستم‌ ذخيره و بازيابي اطلاعات در معناي عام:</a:t>
            </a:r>
          </a:p>
          <a:p>
            <a:pPr algn="ctr" rtl="1" eaLnBrk="1" hangingPunct="1">
              <a:spcBef>
                <a:spcPct val="50000"/>
              </a:spcBef>
            </a:pPr>
            <a:r>
              <a:rPr lang="fa-IR" altLang="en-US" sz="3600">
                <a:cs typeface="B Homa" panose="00000400000000000000" pitchFamily="2" charset="-78"/>
              </a:rPr>
              <a:t>هر سيستمي كه به كاربر برنامه‌ساز يا نابرنامه‌ساز امكان دهد تا اطلاعات خود را ذخيره، بازيابي و پردازش كند</a:t>
            </a:r>
            <a:r>
              <a:rPr lang="fa-IR" altLang="en-US" sz="3600"/>
              <a:t>.</a:t>
            </a:r>
            <a:endParaRPr lang="en-US" altLang="en-US" sz="3600"/>
          </a:p>
        </p:txBody>
      </p:sp>
      <p:sp>
        <p:nvSpPr>
          <p:cNvPr id="4" name="Slide Number Placeholder 3"/>
          <p:cNvSpPr>
            <a:spLocks noGrp="1"/>
          </p:cNvSpPr>
          <p:nvPr>
            <p:ph type="sldNum" sz="quarter" idx="12"/>
          </p:nvPr>
        </p:nvSpPr>
        <p:spPr/>
        <p:txBody>
          <a:bodyPr/>
          <a:lstStyle/>
          <a:p>
            <a:pPr>
              <a:defRPr/>
            </a:pPr>
            <a:fld id="{C3403CF3-F70B-4B2B-86CF-E98903A4AB62}" type="slidenum">
              <a:rPr lang="en-US"/>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4"/>
          <p:cNvSpPr txBox="1">
            <a:spLocks noChangeArrowheads="1"/>
          </p:cNvSpPr>
          <p:nvPr/>
        </p:nvSpPr>
        <p:spPr bwMode="auto">
          <a:xfrm>
            <a:off x="1331913" y="1125538"/>
            <a:ext cx="71993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buClrTx/>
              <a:buSzTx/>
              <a:buFontTx/>
              <a:buNone/>
            </a:pPr>
            <a:r>
              <a:rPr lang="fa-IR" altLang="en-US" sz="2800">
                <a:solidFill>
                  <a:schemeClr val="bg1"/>
                </a:solidFill>
                <a:cs typeface="B Titr" panose="00000700000000000000" pitchFamily="2" charset="-78"/>
              </a:rPr>
              <a:t>هدفهاي كلي: آشنايي با پايگاه داده‌ در محيط انتزاعي</a:t>
            </a:r>
            <a:endParaRPr lang="en-US" altLang="en-US" sz="2800">
              <a:solidFill>
                <a:schemeClr val="bg1"/>
              </a:solidFill>
              <a:cs typeface="B Titr" panose="00000700000000000000" pitchFamily="2" charset="-78"/>
            </a:endParaRPr>
          </a:p>
        </p:txBody>
      </p:sp>
      <p:sp>
        <p:nvSpPr>
          <p:cNvPr id="136195" name="Text Box 5"/>
          <p:cNvSpPr txBox="1">
            <a:spLocks noChangeArrowheads="1"/>
          </p:cNvSpPr>
          <p:nvPr/>
        </p:nvSpPr>
        <p:spPr bwMode="auto">
          <a:xfrm>
            <a:off x="611188" y="2708275"/>
            <a:ext cx="8062912"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buClrTx/>
              <a:buSzTx/>
              <a:buFontTx/>
              <a:buNone/>
            </a:pPr>
            <a:r>
              <a:rPr lang="fa-IR" altLang="en-US" sz="2800">
                <a:latin typeface="Arial" panose="020B0604020202020204" pitchFamily="34" charset="0"/>
                <a:cs typeface="B Nazanin" panose="00000400000000000000" pitchFamily="2" charset="-78"/>
              </a:rPr>
              <a:t>هدفهاي رفتاري: دانشجو در پايان اين جلسه مي‌تواند:</a:t>
            </a:r>
          </a:p>
          <a:p>
            <a:pPr lvl="1" algn="r" rtl="1" eaLnBrk="1" hangingPunct="1">
              <a:spcBef>
                <a:spcPct val="50000"/>
              </a:spcBef>
              <a:buClrTx/>
              <a:buSzTx/>
              <a:buFontTx/>
              <a:buChar char="•"/>
            </a:pPr>
            <a:r>
              <a:rPr lang="fa-IR" altLang="en-US">
                <a:latin typeface="Arial" panose="020B0604020202020204" pitchFamily="34" charset="0"/>
                <a:cs typeface="B Nazanin" panose="00000400000000000000" pitchFamily="2" charset="-78"/>
              </a:rPr>
              <a:t> پايگاه داده در محيط انتزاعي و سطوح اين محيط را بيان كند.</a:t>
            </a:r>
          </a:p>
          <a:p>
            <a:pPr lvl="1" algn="r" rtl="1" eaLnBrk="1" hangingPunct="1">
              <a:spcBef>
                <a:spcPct val="50000"/>
              </a:spcBef>
              <a:buClrTx/>
              <a:buSzTx/>
              <a:buFontTx/>
              <a:buChar char="•"/>
            </a:pPr>
            <a:r>
              <a:rPr lang="fa-IR" altLang="en-US">
                <a:latin typeface="Arial" panose="020B0604020202020204" pitchFamily="34" charset="0"/>
                <a:cs typeface="B Nazanin" panose="00000400000000000000" pitchFamily="2" charset="-78"/>
              </a:rPr>
              <a:t> ساختار داده‌اي رابطه‌اي و ويژگيهاي آن را بيان كند.</a:t>
            </a:r>
          </a:p>
          <a:p>
            <a:pPr lvl="1" algn="r" rtl="1" eaLnBrk="1" hangingPunct="1">
              <a:spcBef>
                <a:spcPct val="50000"/>
              </a:spcBef>
              <a:buClrTx/>
              <a:buSzTx/>
              <a:buFontTx/>
              <a:buChar char="•"/>
            </a:pPr>
            <a:r>
              <a:rPr lang="fa-IR" altLang="en-US">
                <a:latin typeface="Arial" panose="020B0604020202020204" pitchFamily="34" charset="0"/>
                <a:cs typeface="B Nazanin" panose="00000400000000000000" pitchFamily="2" charset="-78"/>
              </a:rPr>
              <a:t> ساختار داده‌اي شبكه‌اي و ويژگيهاي آن را بيان كند.</a:t>
            </a:r>
          </a:p>
          <a:p>
            <a:pPr lvl="1" algn="r" rtl="1" eaLnBrk="1" hangingPunct="1">
              <a:spcBef>
                <a:spcPct val="50000"/>
              </a:spcBef>
              <a:buClrTx/>
              <a:buSzTx/>
              <a:buFontTx/>
              <a:buChar char="•"/>
            </a:pPr>
            <a:r>
              <a:rPr lang="fa-IR" altLang="en-US">
                <a:latin typeface="Arial" panose="020B0604020202020204" pitchFamily="34" charset="0"/>
                <a:cs typeface="B Nazanin" panose="00000400000000000000" pitchFamily="2" charset="-78"/>
              </a:rPr>
              <a:t> ساختار داده‌اي سلسله‌مراتبي و ويژگيهاي آن را بيان كند.</a:t>
            </a:r>
            <a:endParaRPr lang="en-US" altLang="en-US">
              <a:latin typeface="Arial" panose="020B0604020202020204" pitchFamily="34"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49084275-3738-4279-B6B0-F094AC1FEEB1}" type="slidenum">
              <a:rPr lang="en-US"/>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4"/>
          <p:cNvSpPr txBox="1">
            <a:spLocks noChangeArrowheads="1"/>
          </p:cNvSpPr>
          <p:nvPr/>
        </p:nvSpPr>
        <p:spPr bwMode="auto">
          <a:xfrm>
            <a:off x="827088" y="4221163"/>
            <a:ext cx="734377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پايگاه داده‌ها در محيط انتزاعي، گردايه‌اي است از نمونه‌هاي متمايز عنصر (عناصر) ساختاري اساسي يك ساختار داده‌اي مشخص</a:t>
            </a:r>
            <a:r>
              <a:rPr lang="fa-IR" altLang="en-US" sz="3600"/>
              <a:t>.</a:t>
            </a:r>
            <a:endParaRPr lang="en-US" altLang="en-US" sz="3600"/>
          </a:p>
        </p:txBody>
      </p:sp>
      <p:sp>
        <p:nvSpPr>
          <p:cNvPr id="137219" name="Text Box 5"/>
          <p:cNvSpPr txBox="1">
            <a:spLocks noChangeArrowheads="1"/>
          </p:cNvSpPr>
          <p:nvPr/>
        </p:nvSpPr>
        <p:spPr bwMode="auto">
          <a:xfrm>
            <a:off x="395288" y="1570038"/>
            <a:ext cx="8208962"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ساختار داده‌اي امكاني است براي نشان دادن داده‌هاي در مورد انواع موجوديت‌ها و انواع ارتباطات بين آنها</a:t>
            </a:r>
            <a:endParaRPr lang="en-US" altLang="en-US" sz="3200">
              <a:cs typeface="B Nazanin" panose="00000400000000000000" pitchFamily="2" charset="-78"/>
            </a:endParaRPr>
          </a:p>
        </p:txBody>
      </p:sp>
      <p:sp>
        <p:nvSpPr>
          <p:cNvPr id="137220" name="Text Box 6"/>
          <p:cNvSpPr txBox="1">
            <a:spLocks noChangeArrowheads="1"/>
          </p:cNvSpPr>
          <p:nvPr/>
        </p:nvSpPr>
        <p:spPr bwMode="auto">
          <a:xfrm>
            <a:off x="395288" y="3136900"/>
            <a:ext cx="8280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مدل داده ای: 1- ساختار داده ای 2- عملگرها 3- قواعد جامعيت</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6F3D4A94-C1E2-407B-B2E3-455E2912B108}" type="slidenum">
              <a:rPr lang="en-US"/>
              <a:pPr>
                <a:defRPr/>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4"/>
          <p:cNvSpPr txBox="1">
            <a:spLocks noChangeArrowheads="1"/>
          </p:cNvSpPr>
          <p:nvPr/>
        </p:nvSpPr>
        <p:spPr bwMode="auto">
          <a:xfrm>
            <a:off x="2290763" y="423863"/>
            <a:ext cx="47291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گونه‌هاي موجود ساختار داده‌اي</a:t>
            </a:r>
            <a:endParaRPr lang="en-US" altLang="en-US" sz="3200">
              <a:solidFill>
                <a:schemeClr val="bg1"/>
              </a:solidFill>
              <a:latin typeface="Tahoma" panose="020B0604030504040204" pitchFamily="34" charset="0"/>
              <a:cs typeface="B Titr" panose="00000700000000000000" pitchFamily="2" charset="-78"/>
            </a:endParaRPr>
          </a:p>
        </p:txBody>
      </p:sp>
      <p:sp>
        <p:nvSpPr>
          <p:cNvPr id="138243" name="Text Box 5"/>
          <p:cNvSpPr txBox="1">
            <a:spLocks noChangeArrowheads="1"/>
          </p:cNvSpPr>
          <p:nvPr/>
        </p:nvSpPr>
        <p:spPr bwMode="auto">
          <a:xfrm>
            <a:off x="1763713" y="2997200"/>
            <a:ext cx="48307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 ساختار داده‌اي شبكه‌اي</a:t>
            </a:r>
            <a:endParaRPr lang="en-US" altLang="en-US" sz="3200">
              <a:cs typeface="B Nazanin" panose="00000400000000000000" pitchFamily="2" charset="-78"/>
            </a:endParaRPr>
          </a:p>
        </p:txBody>
      </p:sp>
      <p:sp>
        <p:nvSpPr>
          <p:cNvPr id="138244" name="Text Box 6"/>
          <p:cNvSpPr txBox="1">
            <a:spLocks noChangeArrowheads="1"/>
          </p:cNvSpPr>
          <p:nvPr/>
        </p:nvSpPr>
        <p:spPr bwMode="auto">
          <a:xfrm>
            <a:off x="1403350" y="2276475"/>
            <a:ext cx="5184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 ساختار داده‌اي سلسله‌مراتبي</a:t>
            </a:r>
            <a:endParaRPr lang="en-US" altLang="en-US" sz="3200">
              <a:cs typeface="B Nazanin" panose="00000400000000000000" pitchFamily="2" charset="-78"/>
            </a:endParaRPr>
          </a:p>
        </p:txBody>
      </p:sp>
      <p:sp>
        <p:nvSpPr>
          <p:cNvPr id="138245" name="Text Box 7"/>
          <p:cNvSpPr txBox="1">
            <a:spLocks noChangeArrowheads="1"/>
          </p:cNvSpPr>
          <p:nvPr/>
        </p:nvSpPr>
        <p:spPr bwMode="auto">
          <a:xfrm>
            <a:off x="3279775" y="1557338"/>
            <a:ext cx="33083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 ساختار داده‌اي رابطه‌اي</a:t>
            </a:r>
            <a:endParaRPr lang="en-US" altLang="en-US" sz="3200">
              <a:cs typeface="B Nazanin" panose="00000400000000000000" pitchFamily="2" charset="-78"/>
            </a:endParaRPr>
          </a:p>
        </p:txBody>
      </p:sp>
      <p:sp>
        <p:nvSpPr>
          <p:cNvPr id="138246" name="Text Box 8"/>
          <p:cNvSpPr txBox="1">
            <a:spLocks noChangeArrowheads="1"/>
          </p:cNvSpPr>
          <p:nvPr/>
        </p:nvSpPr>
        <p:spPr bwMode="auto">
          <a:xfrm>
            <a:off x="3275013" y="3716338"/>
            <a:ext cx="33131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 ساختار داده‌اي جعبه‌اي</a:t>
            </a:r>
            <a:endParaRPr lang="en-US" altLang="en-US" sz="3200">
              <a:cs typeface="B Nazanin" panose="00000400000000000000" pitchFamily="2" charset="-78"/>
            </a:endParaRPr>
          </a:p>
        </p:txBody>
      </p:sp>
      <p:sp>
        <p:nvSpPr>
          <p:cNvPr id="138247" name="Text Box 9"/>
          <p:cNvSpPr txBox="1">
            <a:spLocks noChangeArrowheads="1"/>
          </p:cNvSpPr>
          <p:nvPr/>
        </p:nvSpPr>
        <p:spPr bwMode="auto">
          <a:xfrm>
            <a:off x="2890838" y="4437063"/>
            <a:ext cx="36972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 ساختار داده‌اي هايپرگرافي</a:t>
            </a:r>
            <a:endParaRPr lang="en-US" altLang="en-US" sz="3200">
              <a:cs typeface="B Nazanin" panose="00000400000000000000" pitchFamily="2" charset="-78"/>
            </a:endParaRPr>
          </a:p>
        </p:txBody>
      </p:sp>
      <p:sp>
        <p:nvSpPr>
          <p:cNvPr id="138248" name="Text Box 10"/>
          <p:cNvSpPr txBox="1">
            <a:spLocks noChangeArrowheads="1"/>
          </p:cNvSpPr>
          <p:nvPr/>
        </p:nvSpPr>
        <p:spPr bwMode="auto">
          <a:xfrm>
            <a:off x="2393950" y="5248275"/>
            <a:ext cx="41941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 ساختار داده‌اي ليستهاي وارون</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B0CEFCCD-A15A-4AE6-BAE6-AB76C359ADC1}" type="slidenum">
              <a:rPr lang="en-US"/>
              <a:pPr>
                <a:defRPr/>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Oval 4"/>
          <p:cNvSpPr>
            <a:spLocks noChangeArrowheads="1"/>
          </p:cNvSpPr>
          <p:nvPr/>
        </p:nvSpPr>
        <p:spPr bwMode="auto">
          <a:xfrm>
            <a:off x="2411413" y="1989138"/>
            <a:ext cx="3744912" cy="36004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39267" name="Oval 5"/>
          <p:cNvSpPr>
            <a:spLocks noChangeArrowheads="1"/>
          </p:cNvSpPr>
          <p:nvPr/>
        </p:nvSpPr>
        <p:spPr bwMode="auto">
          <a:xfrm>
            <a:off x="2844800" y="2420938"/>
            <a:ext cx="2808288" cy="2663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39268" name="Oval 6"/>
          <p:cNvSpPr>
            <a:spLocks noChangeArrowheads="1"/>
          </p:cNvSpPr>
          <p:nvPr/>
        </p:nvSpPr>
        <p:spPr bwMode="auto">
          <a:xfrm>
            <a:off x="3492500" y="2997200"/>
            <a:ext cx="1512888" cy="15113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I/P.DS</a:t>
            </a:r>
            <a:endParaRPr lang="fa-IR" altLang="en-US" sz="1800">
              <a:cs typeface="Arial" panose="020B0604020202020204" pitchFamily="34" charset="0"/>
            </a:endParaRPr>
          </a:p>
          <a:p>
            <a:pPr algn="ctr" eaLnBrk="1" hangingPunct="1"/>
            <a:r>
              <a:rPr lang="fa-IR" altLang="en-US" sz="1800">
                <a:cs typeface="Arial" panose="020B0604020202020204" pitchFamily="34" charset="0"/>
              </a:rPr>
              <a:t>ساختار داده‌اي</a:t>
            </a:r>
          </a:p>
          <a:p>
            <a:pPr algn="ctr" eaLnBrk="1" hangingPunct="1"/>
            <a:r>
              <a:rPr lang="fa-IR" altLang="en-US" sz="1800">
                <a:cs typeface="Arial" panose="020B0604020202020204" pitchFamily="34" charset="0"/>
              </a:rPr>
              <a:t>داخلي/فيزيكي</a:t>
            </a:r>
            <a:endParaRPr lang="en-US" altLang="en-US" sz="1800">
              <a:cs typeface="Arial" panose="020B0604020202020204" pitchFamily="34" charset="0"/>
            </a:endParaRPr>
          </a:p>
        </p:txBody>
      </p:sp>
      <p:sp>
        <p:nvSpPr>
          <p:cNvPr id="139269" name="Text Box 7"/>
          <p:cNvSpPr txBox="1">
            <a:spLocks noChangeArrowheads="1"/>
          </p:cNvSpPr>
          <p:nvPr/>
        </p:nvSpPr>
        <p:spPr bwMode="auto">
          <a:xfrm>
            <a:off x="3563938" y="4581525"/>
            <a:ext cx="143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400">
                <a:cs typeface="Arial" panose="020B0604020202020204" pitchFamily="34" charset="0"/>
              </a:rPr>
              <a:t>ساختار داده‌اي ادراكي</a:t>
            </a:r>
            <a:endParaRPr lang="en-US" altLang="en-US" sz="1400">
              <a:cs typeface="Arial" panose="020B0604020202020204" pitchFamily="34" charset="0"/>
            </a:endParaRPr>
          </a:p>
        </p:txBody>
      </p:sp>
      <p:sp>
        <p:nvSpPr>
          <p:cNvPr id="139270" name="Text Box 8"/>
          <p:cNvSpPr txBox="1">
            <a:spLocks noChangeArrowheads="1"/>
          </p:cNvSpPr>
          <p:nvPr/>
        </p:nvSpPr>
        <p:spPr bwMode="auto">
          <a:xfrm>
            <a:off x="3563938" y="5157788"/>
            <a:ext cx="1460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400">
                <a:cs typeface="Arial" panose="020B0604020202020204" pitchFamily="34" charset="0"/>
              </a:rPr>
              <a:t>ساختار داده‌اي خارجي</a:t>
            </a:r>
            <a:endParaRPr lang="en-US" altLang="en-US" sz="1400">
              <a:cs typeface="Arial" panose="020B0604020202020204" pitchFamily="34" charset="0"/>
            </a:endParaRPr>
          </a:p>
        </p:txBody>
      </p:sp>
      <p:sp>
        <p:nvSpPr>
          <p:cNvPr id="139271" name="Text Box 9"/>
          <p:cNvSpPr txBox="1">
            <a:spLocks noChangeArrowheads="1"/>
          </p:cNvSpPr>
          <p:nvPr/>
        </p:nvSpPr>
        <p:spPr bwMode="auto">
          <a:xfrm>
            <a:off x="3924300" y="2565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400">
                <a:cs typeface="Arial" panose="020B0604020202020204" pitchFamily="34" charset="0"/>
              </a:rPr>
              <a:t>C.DS</a:t>
            </a:r>
          </a:p>
        </p:txBody>
      </p:sp>
      <p:sp>
        <p:nvSpPr>
          <p:cNvPr id="139272" name="Text Box 10"/>
          <p:cNvSpPr txBox="1">
            <a:spLocks noChangeArrowheads="1"/>
          </p:cNvSpPr>
          <p:nvPr/>
        </p:nvSpPr>
        <p:spPr bwMode="auto">
          <a:xfrm>
            <a:off x="3924300" y="2133600"/>
            <a:ext cx="600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400">
                <a:cs typeface="Arial" panose="020B0604020202020204" pitchFamily="34" charset="0"/>
              </a:rPr>
              <a:t>E.DS</a:t>
            </a:r>
          </a:p>
        </p:txBody>
      </p:sp>
      <p:sp>
        <p:nvSpPr>
          <p:cNvPr id="139273" name="Text Box 11"/>
          <p:cNvSpPr txBox="1">
            <a:spLocks noChangeArrowheads="1"/>
          </p:cNvSpPr>
          <p:nvPr/>
        </p:nvSpPr>
        <p:spPr bwMode="auto">
          <a:xfrm>
            <a:off x="1692275" y="90488"/>
            <a:ext cx="5256213"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solidFill>
                  <a:schemeClr val="bg1"/>
                </a:solidFill>
                <a:latin typeface="Tahoma" panose="020B0604030504040204" pitchFamily="34" charset="0"/>
                <a:cs typeface="B Titr" panose="00000700000000000000" pitchFamily="2" charset="-78"/>
              </a:rPr>
              <a:t>مفهوم ساختار داده‌اي در سطوح مختلف پايگاه داده‌ها</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0C3F8B1D-88E6-4EC0-B218-5FE8359789C8}" type="slidenum">
              <a:rPr lang="en-US"/>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4"/>
          <p:cNvSpPr txBox="1">
            <a:spLocks noChangeArrowheads="1"/>
          </p:cNvSpPr>
          <p:nvPr/>
        </p:nvSpPr>
        <p:spPr bwMode="auto">
          <a:xfrm>
            <a:off x="2579688" y="350838"/>
            <a:ext cx="3648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ساختار داده‌اي رابطه‌اي</a:t>
            </a:r>
            <a:endParaRPr lang="en-US" altLang="en-US" sz="3200">
              <a:solidFill>
                <a:schemeClr val="bg1"/>
              </a:solidFill>
              <a:latin typeface="Tahoma" panose="020B0604030504040204" pitchFamily="34" charset="0"/>
              <a:cs typeface="B Titr" panose="00000700000000000000" pitchFamily="2" charset="-78"/>
            </a:endParaRPr>
          </a:p>
        </p:txBody>
      </p:sp>
      <p:sp>
        <p:nvSpPr>
          <p:cNvPr id="140291" name="Text Box 5"/>
          <p:cNvSpPr txBox="1">
            <a:spLocks noChangeArrowheads="1"/>
          </p:cNvSpPr>
          <p:nvPr/>
        </p:nvSpPr>
        <p:spPr bwMode="auto">
          <a:xfrm>
            <a:off x="611188" y="1736725"/>
            <a:ext cx="76327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رابطه مفهومي رياضي است. اما از ديد كاربر، رابطه نمايشي جدولي دارد.</a:t>
            </a:r>
            <a:endParaRPr lang="en-US" altLang="en-US" sz="3200">
              <a:cs typeface="B Nazanin" panose="00000400000000000000" pitchFamily="2" charset="-78"/>
            </a:endParaRPr>
          </a:p>
        </p:txBody>
      </p:sp>
      <p:sp>
        <p:nvSpPr>
          <p:cNvPr id="140292" name="Text Box 6"/>
          <p:cNvSpPr txBox="1">
            <a:spLocks noChangeArrowheads="1"/>
          </p:cNvSpPr>
          <p:nvPr/>
        </p:nvSpPr>
        <p:spPr bwMode="auto">
          <a:xfrm>
            <a:off x="3843338" y="3003550"/>
            <a:ext cx="433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مفاهيم ساختار جدولي عبارتند از:</a:t>
            </a:r>
            <a:endParaRPr lang="en-US" altLang="en-US" sz="3200">
              <a:cs typeface="B Nazanin" panose="00000400000000000000" pitchFamily="2" charset="-78"/>
            </a:endParaRPr>
          </a:p>
        </p:txBody>
      </p:sp>
      <p:sp>
        <p:nvSpPr>
          <p:cNvPr id="140293" name="Text Box 7"/>
          <p:cNvSpPr txBox="1">
            <a:spLocks noChangeArrowheads="1"/>
          </p:cNvSpPr>
          <p:nvPr/>
        </p:nvSpPr>
        <p:spPr bwMode="auto">
          <a:xfrm>
            <a:off x="7164388" y="3868738"/>
            <a:ext cx="939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جدول</a:t>
            </a:r>
            <a:endParaRPr lang="en-US" altLang="en-US" sz="3200">
              <a:cs typeface="B Nazanin" panose="00000400000000000000" pitchFamily="2" charset="-78"/>
            </a:endParaRPr>
          </a:p>
        </p:txBody>
      </p:sp>
      <p:sp>
        <p:nvSpPr>
          <p:cNvPr id="140294" name="Text Box 8"/>
          <p:cNvSpPr txBox="1">
            <a:spLocks noChangeArrowheads="1"/>
          </p:cNvSpPr>
          <p:nvPr/>
        </p:nvSpPr>
        <p:spPr bwMode="auto">
          <a:xfrm>
            <a:off x="4748213" y="3940175"/>
            <a:ext cx="7635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سطر</a:t>
            </a:r>
            <a:endParaRPr lang="en-US" altLang="en-US" sz="3200">
              <a:cs typeface="B Nazanin" panose="00000400000000000000" pitchFamily="2" charset="-78"/>
            </a:endParaRPr>
          </a:p>
        </p:txBody>
      </p:sp>
      <p:sp>
        <p:nvSpPr>
          <p:cNvPr id="140295" name="Text Box 9"/>
          <p:cNvSpPr txBox="1">
            <a:spLocks noChangeArrowheads="1"/>
          </p:cNvSpPr>
          <p:nvPr/>
        </p:nvSpPr>
        <p:spPr bwMode="auto">
          <a:xfrm>
            <a:off x="2101850" y="3868738"/>
            <a:ext cx="898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ستون</a:t>
            </a:r>
            <a:endParaRPr lang="en-US" altLang="en-US" sz="3200">
              <a:cs typeface="B Nazanin" panose="00000400000000000000" pitchFamily="2" charset="-78"/>
            </a:endParaRPr>
          </a:p>
        </p:txBody>
      </p:sp>
      <p:sp>
        <p:nvSpPr>
          <p:cNvPr id="140296" name="Text Box 10"/>
          <p:cNvSpPr txBox="1">
            <a:spLocks noChangeArrowheads="1"/>
          </p:cNvSpPr>
          <p:nvPr/>
        </p:nvSpPr>
        <p:spPr bwMode="auto">
          <a:xfrm>
            <a:off x="1260475" y="5013325"/>
            <a:ext cx="74882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rgbClr val="FF0000"/>
                </a:solidFill>
                <a:cs typeface="B Nazanin" panose="00000400000000000000" pitchFamily="2" charset="-78"/>
              </a:rPr>
              <a:t>عنصر ساختاري اساسي در اين ساختار داده‌اي، جدول است.</a:t>
            </a:r>
            <a:endParaRPr lang="en-US" altLang="en-US" sz="3200">
              <a:solidFill>
                <a:srgbClr val="FF0000"/>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A6663BA8-82F0-4CE4-A0B9-F0A77ED1CF90}" type="slidenum">
              <a:rPr lang="en-US"/>
              <a:pPr>
                <a:defRPr/>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4"/>
          <p:cNvSpPr txBox="1">
            <a:spLocks noChangeArrowheads="1"/>
          </p:cNvSpPr>
          <p:nvPr/>
        </p:nvSpPr>
        <p:spPr bwMode="auto">
          <a:xfrm>
            <a:off x="2944813" y="350838"/>
            <a:ext cx="30670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شماي پايگاه جدولي</a:t>
            </a:r>
            <a:endParaRPr lang="en-US" altLang="en-US" sz="3200">
              <a:solidFill>
                <a:schemeClr val="bg1"/>
              </a:solidFill>
              <a:latin typeface="Tahoma" panose="020B0604030504040204" pitchFamily="34" charset="0"/>
              <a:cs typeface="B Titr" panose="00000700000000000000" pitchFamily="2" charset="-78"/>
            </a:endParaRPr>
          </a:p>
        </p:txBody>
      </p:sp>
      <p:sp>
        <p:nvSpPr>
          <p:cNvPr id="141315" name="Text Box 5"/>
          <p:cNvSpPr txBox="1">
            <a:spLocks noChangeArrowheads="1"/>
          </p:cNvSpPr>
          <p:nvPr/>
        </p:nvSpPr>
        <p:spPr bwMode="auto">
          <a:xfrm>
            <a:off x="611188" y="1989138"/>
            <a:ext cx="7921625"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شماي پايگاه داده‌ها عبارتست از تعريف (توصيف) ساختهاي انتزاعي طراحي‌شده. نوعي برنامه است شامل دستورات تعريف داده‌ها و كنترل داده‌ها، و دستورات عمليات در داده‌ها در آن وجود ندارد.</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4770E4C7-AC54-4261-8D50-82BF657060E4}" type="slidenum">
              <a:rPr lang="en-US"/>
              <a:pPr>
                <a:defRPr/>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4"/>
          <p:cNvSpPr txBox="1">
            <a:spLocks noChangeArrowheads="1"/>
          </p:cNvSpPr>
          <p:nvPr/>
        </p:nvSpPr>
        <p:spPr bwMode="auto">
          <a:xfrm>
            <a:off x="1570038" y="404813"/>
            <a:ext cx="58594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برخي ويژگيهاي ساختار داده‌اي جدولي</a:t>
            </a:r>
            <a:endParaRPr lang="en-US" altLang="en-US" sz="3200">
              <a:solidFill>
                <a:schemeClr val="bg1"/>
              </a:solidFill>
              <a:latin typeface="Tahoma" panose="020B0604030504040204" pitchFamily="34" charset="0"/>
              <a:cs typeface="B Titr" panose="00000700000000000000" pitchFamily="2" charset="-78"/>
            </a:endParaRPr>
          </a:p>
        </p:txBody>
      </p:sp>
      <p:sp>
        <p:nvSpPr>
          <p:cNvPr id="142339" name="Text Box 5"/>
          <p:cNvSpPr txBox="1">
            <a:spLocks noChangeArrowheads="1"/>
          </p:cNvSpPr>
          <p:nvPr/>
        </p:nvSpPr>
        <p:spPr bwMode="auto">
          <a:xfrm>
            <a:off x="971550" y="1539875"/>
            <a:ext cx="7056438"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70000"/>
              </a:lnSpc>
            </a:pPr>
            <a:r>
              <a:rPr lang="fa-IR" altLang="en-US" sz="2400">
                <a:cs typeface="B Nazanin" panose="00000400000000000000" pitchFamily="2" charset="-78"/>
              </a:rPr>
              <a:t>1- از نظر كاربر نمايش ساده‌اي دارد.</a:t>
            </a:r>
          </a:p>
          <a:p>
            <a:pPr algn="r" rtl="1" eaLnBrk="1" hangingPunct="1">
              <a:lnSpc>
                <a:spcPct val="70000"/>
              </a:lnSpc>
            </a:pPr>
            <a:endParaRPr lang="fa-IR" altLang="en-US" sz="2400">
              <a:cs typeface="B Nazanin" panose="00000400000000000000" pitchFamily="2" charset="-78"/>
            </a:endParaRPr>
          </a:p>
          <a:p>
            <a:pPr algn="r" rtl="1" eaLnBrk="1" hangingPunct="1">
              <a:lnSpc>
                <a:spcPct val="70000"/>
              </a:lnSpc>
            </a:pPr>
            <a:r>
              <a:rPr lang="fa-IR" altLang="en-US" sz="2400">
                <a:cs typeface="B Nazanin" panose="00000400000000000000" pitchFamily="2" charset="-78"/>
              </a:rPr>
              <a:t>2- داده‌ها و ارتباط بين آنها با مکانيسم واحدی نشان داده می‌شوند.</a:t>
            </a:r>
          </a:p>
          <a:p>
            <a:pPr algn="r" rtl="1" eaLnBrk="1" hangingPunct="1">
              <a:lnSpc>
                <a:spcPct val="70000"/>
              </a:lnSpc>
            </a:pPr>
            <a:endParaRPr lang="fa-IR" altLang="en-US" sz="2400">
              <a:cs typeface="B Nazanin" panose="00000400000000000000" pitchFamily="2" charset="-78"/>
            </a:endParaRPr>
          </a:p>
          <a:p>
            <a:pPr algn="r" rtl="1" eaLnBrk="1" hangingPunct="1">
              <a:lnSpc>
                <a:spcPct val="70000"/>
              </a:lnSpc>
            </a:pPr>
            <a:r>
              <a:rPr lang="fa-IR" altLang="en-US" sz="2400">
                <a:cs typeface="B Nazanin" panose="00000400000000000000" pitchFamily="2" charset="-78"/>
              </a:rPr>
              <a:t>3- عنصر ساختاري اساسي آن جدول است.</a:t>
            </a:r>
          </a:p>
          <a:p>
            <a:pPr algn="r" rtl="1" eaLnBrk="1" hangingPunct="1">
              <a:lnSpc>
                <a:spcPct val="70000"/>
              </a:lnSpc>
            </a:pPr>
            <a:endParaRPr lang="fa-IR" altLang="en-US" sz="2400">
              <a:cs typeface="B Nazanin" panose="00000400000000000000" pitchFamily="2" charset="-78"/>
            </a:endParaRPr>
          </a:p>
          <a:p>
            <a:pPr algn="r" rtl="1" eaLnBrk="1" hangingPunct="1">
              <a:lnSpc>
                <a:spcPct val="70000"/>
              </a:lnSpc>
            </a:pPr>
            <a:r>
              <a:rPr lang="fa-IR" altLang="en-US" sz="2400">
                <a:cs typeface="B Nazanin" panose="00000400000000000000" pitchFamily="2" charset="-78"/>
              </a:rPr>
              <a:t>4- همه چيز با فقره داده‌هاي ساده نمايش داده مي‌شود.</a:t>
            </a:r>
          </a:p>
          <a:p>
            <a:pPr algn="r" rtl="1" eaLnBrk="1" hangingPunct="1">
              <a:lnSpc>
                <a:spcPct val="70000"/>
              </a:lnSpc>
            </a:pPr>
            <a:endParaRPr lang="fa-IR" altLang="en-US" sz="2400">
              <a:cs typeface="B Nazanin" panose="00000400000000000000" pitchFamily="2" charset="-78"/>
            </a:endParaRPr>
          </a:p>
          <a:p>
            <a:pPr algn="r" rtl="1" eaLnBrk="1" hangingPunct="1">
              <a:lnSpc>
                <a:spcPct val="70000"/>
              </a:lnSpc>
            </a:pPr>
            <a:r>
              <a:rPr lang="fa-IR" altLang="en-US" sz="2400">
                <a:cs typeface="B Nazanin" panose="00000400000000000000" pitchFamily="2" charset="-78"/>
              </a:rPr>
              <a:t>5- ارتباطات با چنديهاي مختلف در آن قابل نمايش است.</a:t>
            </a:r>
          </a:p>
          <a:p>
            <a:pPr algn="r" rtl="1" eaLnBrk="1" hangingPunct="1">
              <a:lnSpc>
                <a:spcPct val="70000"/>
              </a:lnSpc>
            </a:pPr>
            <a:endParaRPr lang="fa-IR" altLang="en-US" sz="2400">
              <a:cs typeface="B Nazanin" panose="00000400000000000000" pitchFamily="2" charset="-78"/>
            </a:endParaRPr>
          </a:p>
          <a:p>
            <a:pPr algn="r" rtl="1" eaLnBrk="1" hangingPunct="1">
              <a:lnSpc>
                <a:spcPct val="70000"/>
              </a:lnSpc>
            </a:pPr>
            <a:r>
              <a:rPr lang="fa-IR" altLang="en-US" sz="2400">
                <a:cs typeface="B Nazanin" panose="00000400000000000000" pitchFamily="2" charset="-78"/>
              </a:rPr>
              <a:t>6- منطق بازيابي آن ساده است.</a:t>
            </a:r>
          </a:p>
          <a:p>
            <a:pPr algn="r" rtl="1" eaLnBrk="1" hangingPunct="1">
              <a:lnSpc>
                <a:spcPct val="70000"/>
              </a:lnSpc>
            </a:pPr>
            <a:endParaRPr lang="fa-IR" altLang="en-US" sz="2400">
              <a:cs typeface="B Nazanin" panose="00000400000000000000" pitchFamily="2" charset="-78"/>
            </a:endParaRPr>
          </a:p>
          <a:p>
            <a:pPr algn="r" rtl="1" eaLnBrk="1" hangingPunct="1">
              <a:lnSpc>
                <a:spcPct val="70000"/>
              </a:lnSpc>
            </a:pPr>
            <a:r>
              <a:rPr lang="fa-IR" altLang="en-US" sz="2400">
                <a:cs typeface="B Nazanin" panose="00000400000000000000" pitchFamily="2" charset="-78"/>
              </a:rPr>
              <a:t>7- در عمليات ذخيره سازی دشواری ندارد و سبب بروز وضعيت نامطلوب نمي‌شود.</a:t>
            </a:r>
          </a:p>
          <a:p>
            <a:pPr algn="r" rtl="1" eaLnBrk="1" hangingPunct="1">
              <a:lnSpc>
                <a:spcPct val="70000"/>
              </a:lnSpc>
            </a:pPr>
            <a:endParaRPr lang="fa-IR" altLang="en-US" sz="2400">
              <a:cs typeface="B Nazanin" panose="00000400000000000000" pitchFamily="2" charset="-78"/>
            </a:endParaRPr>
          </a:p>
          <a:p>
            <a:pPr algn="r" rtl="1" eaLnBrk="1" hangingPunct="1">
              <a:lnSpc>
                <a:spcPct val="70000"/>
              </a:lnSpc>
            </a:pPr>
            <a:r>
              <a:rPr lang="fa-IR" altLang="en-US" sz="2400">
                <a:cs typeface="B Nazanin" panose="00000400000000000000" pitchFamily="2" charset="-78"/>
              </a:rPr>
              <a:t>8- براي پرسشهاي قرينه، رويه پاسخگوي قرينه دارد.</a:t>
            </a:r>
          </a:p>
          <a:p>
            <a:pPr algn="r" rtl="1" eaLnBrk="1" hangingPunct="1">
              <a:lnSpc>
                <a:spcPct val="70000"/>
              </a:lnSpc>
            </a:pPr>
            <a:endParaRPr lang="fa-IR" altLang="en-US" sz="2400">
              <a:cs typeface="B Nazanin" panose="00000400000000000000" pitchFamily="2" charset="-78"/>
            </a:endParaRPr>
          </a:p>
          <a:p>
            <a:pPr algn="r" rtl="1" eaLnBrk="1" hangingPunct="1">
              <a:lnSpc>
                <a:spcPct val="70000"/>
              </a:lnSpc>
            </a:pPr>
            <a:r>
              <a:rPr lang="fa-IR" altLang="en-US" sz="2400">
                <a:cs typeface="B Nazanin" panose="00000400000000000000" pitchFamily="2" charset="-78"/>
              </a:rPr>
              <a:t>9- مبناي تئوريك قوي دارد و بنابراين دارای تئوری نرمالسازی است.</a:t>
            </a:r>
            <a:endParaRPr lang="en-US" altLang="en-US" sz="24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C5797102-D83C-4827-B5B5-0C87997453F4}" type="slidenum">
              <a:rPr lang="en-US"/>
              <a:pPr>
                <a:defRPr/>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4"/>
          <p:cNvSpPr txBox="1">
            <a:spLocks noChangeArrowheads="1"/>
          </p:cNvSpPr>
          <p:nvPr/>
        </p:nvSpPr>
        <p:spPr bwMode="auto">
          <a:xfrm>
            <a:off x="1476375" y="350838"/>
            <a:ext cx="5184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ساختار داده‌اي سلسله‌مراتبي</a:t>
            </a:r>
            <a:endParaRPr lang="en-US" altLang="en-US" sz="3200">
              <a:solidFill>
                <a:schemeClr val="bg1"/>
              </a:solidFill>
              <a:latin typeface="Tahoma" panose="020B0604030504040204" pitchFamily="34" charset="0"/>
              <a:cs typeface="B Titr" panose="00000700000000000000" pitchFamily="2" charset="-78"/>
            </a:endParaRPr>
          </a:p>
        </p:txBody>
      </p:sp>
      <p:sp>
        <p:nvSpPr>
          <p:cNvPr id="143363" name="Text Box 5"/>
          <p:cNvSpPr txBox="1">
            <a:spLocks noChangeArrowheads="1"/>
          </p:cNvSpPr>
          <p:nvPr/>
        </p:nvSpPr>
        <p:spPr bwMode="auto">
          <a:xfrm>
            <a:off x="1465263" y="1341438"/>
            <a:ext cx="587057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عناصر ساختاري اساسي</a:t>
            </a:r>
          </a:p>
          <a:p>
            <a:pPr algn="ctr" rtl="1" eaLnBrk="1" hangingPunct="1"/>
            <a:r>
              <a:rPr lang="fa-IR" altLang="en-US" sz="3200">
                <a:cs typeface="B Nazanin" panose="00000400000000000000" pitchFamily="2" charset="-78"/>
              </a:rPr>
              <a:t>1- نوع ركورد		2- نوع پيوند پدر- فرزندي</a:t>
            </a:r>
            <a:endParaRPr lang="en-US" altLang="en-US" sz="3200">
              <a:cs typeface="B Nazanin" panose="00000400000000000000" pitchFamily="2" charset="-78"/>
            </a:endParaRPr>
          </a:p>
        </p:txBody>
      </p:sp>
      <p:sp>
        <p:nvSpPr>
          <p:cNvPr id="143364" name="Rectangle 6"/>
          <p:cNvSpPr>
            <a:spLocks noChangeArrowheads="1"/>
          </p:cNvSpPr>
          <p:nvPr/>
        </p:nvSpPr>
        <p:spPr bwMode="auto">
          <a:xfrm>
            <a:off x="3995738" y="3933825"/>
            <a:ext cx="1223962"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43365" name="Rectangle 7"/>
          <p:cNvSpPr>
            <a:spLocks noChangeArrowheads="1"/>
          </p:cNvSpPr>
          <p:nvPr/>
        </p:nvSpPr>
        <p:spPr bwMode="auto">
          <a:xfrm>
            <a:off x="1979613" y="4797425"/>
            <a:ext cx="1223962"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43366" name="Rectangle 8"/>
          <p:cNvSpPr>
            <a:spLocks noChangeArrowheads="1"/>
          </p:cNvSpPr>
          <p:nvPr/>
        </p:nvSpPr>
        <p:spPr bwMode="auto">
          <a:xfrm>
            <a:off x="5795963" y="4797425"/>
            <a:ext cx="1223962"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43367" name="Rectangle 9"/>
          <p:cNvSpPr>
            <a:spLocks noChangeArrowheads="1"/>
          </p:cNvSpPr>
          <p:nvPr/>
        </p:nvSpPr>
        <p:spPr bwMode="auto">
          <a:xfrm>
            <a:off x="3995738" y="4797425"/>
            <a:ext cx="1223962"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43368" name="Rectangle 10"/>
          <p:cNvSpPr>
            <a:spLocks noChangeArrowheads="1"/>
          </p:cNvSpPr>
          <p:nvPr/>
        </p:nvSpPr>
        <p:spPr bwMode="auto">
          <a:xfrm>
            <a:off x="3059113" y="5734050"/>
            <a:ext cx="1223962"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43369" name="Rectangle 11"/>
          <p:cNvSpPr>
            <a:spLocks noChangeArrowheads="1"/>
          </p:cNvSpPr>
          <p:nvPr/>
        </p:nvSpPr>
        <p:spPr bwMode="auto">
          <a:xfrm>
            <a:off x="4643438" y="5734050"/>
            <a:ext cx="1223962"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43370" name="Rectangle 12"/>
          <p:cNvSpPr>
            <a:spLocks noChangeArrowheads="1"/>
          </p:cNvSpPr>
          <p:nvPr/>
        </p:nvSpPr>
        <p:spPr bwMode="auto">
          <a:xfrm>
            <a:off x="1258888" y="5734050"/>
            <a:ext cx="1223962"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43371" name="Line 13"/>
          <p:cNvSpPr>
            <a:spLocks noChangeShapeType="1"/>
          </p:cNvSpPr>
          <p:nvPr/>
        </p:nvSpPr>
        <p:spPr bwMode="auto">
          <a:xfrm flipH="1">
            <a:off x="4572000" y="41497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2" name="Line 14"/>
          <p:cNvSpPr>
            <a:spLocks noChangeShapeType="1"/>
          </p:cNvSpPr>
          <p:nvPr/>
        </p:nvSpPr>
        <p:spPr bwMode="auto">
          <a:xfrm>
            <a:off x="4572000" y="4149725"/>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3" name="Freeform 16"/>
          <p:cNvSpPr>
            <a:spLocks/>
          </p:cNvSpPr>
          <p:nvPr/>
        </p:nvSpPr>
        <p:spPr bwMode="auto">
          <a:xfrm>
            <a:off x="2627313" y="4437063"/>
            <a:ext cx="1944687" cy="360362"/>
          </a:xfrm>
          <a:custGeom>
            <a:avLst/>
            <a:gdLst>
              <a:gd name="T0" fmla="*/ 2147483646 w 1225"/>
              <a:gd name="T1" fmla="*/ 0 h 227"/>
              <a:gd name="T2" fmla="*/ 0 w 1225"/>
              <a:gd name="T3" fmla="*/ 0 h 227"/>
              <a:gd name="T4" fmla="*/ 0 w 1225"/>
              <a:gd name="T5" fmla="*/ 2147483646 h 227"/>
              <a:gd name="T6" fmla="*/ 0 60000 65536"/>
              <a:gd name="T7" fmla="*/ 0 60000 65536"/>
              <a:gd name="T8" fmla="*/ 0 60000 65536"/>
            </a:gdLst>
            <a:ahLst/>
            <a:cxnLst>
              <a:cxn ang="T6">
                <a:pos x="T0" y="T1"/>
              </a:cxn>
              <a:cxn ang="T7">
                <a:pos x="T2" y="T3"/>
              </a:cxn>
              <a:cxn ang="T8">
                <a:pos x="T4" y="T5"/>
              </a:cxn>
            </a:cxnLst>
            <a:rect l="0" t="0" r="r" b="b"/>
            <a:pathLst>
              <a:path w="1225" h="227">
                <a:moveTo>
                  <a:pt x="1225" y="0"/>
                </a:moveTo>
                <a:lnTo>
                  <a:pt x="0" y="0"/>
                </a:lnTo>
                <a:lnTo>
                  <a:pt x="0" y="227"/>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4" name="Freeform 17"/>
          <p:cNvSpPr>
            <a:spLocks/>
          </p:cNvSpPr>
          <p:nvPr/>
        </p:nvSpPr>
        <p:spPr bwMode="auto">
          <a:xfrm>
            <a:off x="4572000" y="4437063"/>
            <a:ext cx="1800225" cy="360362"/>
          </a:xfrm>
          <a:custGeom>
            <a:avLst/>
            <a:gdLst>
              <a:gd name="T0" fmla="*/ 0 w 1134"/>
              <a:gd name="T1" fmla="*/ 0 h 227"/>
              <a:gd name="T2" fmla="*/ 2147483646 w 1134"/>
              <a:gd name="T3" fmla="*/ 0 h 227"/>
              <a:gd name="T4" fmla="*/ 2147483646 w 1134"/>
              <a:gd name="T5" fmla="*/ 2147483646 h 227"/>
              <a:gd name="T6" fmla="*/ 0 60000 65536"/>
              <a:gd name="T7" fmla="*/ 0 60000 65536"/>
              <a:gd name="T8" fmla="*/ 0 60000 65536"/>
            </a:gdLst>
            <a:ahLst/>
            <a:cxnLst>
              <a:cxn ang="T6">
                <a:pos x="T0" y="T1"/>
              </a:cxn>
              <a:cxn ang="T7">
                <a:pos x="T2" y="T3"/>
              </a:cxn>
              <a:cxn ang="T8">
                <a:pos x="T4" y="T5"/>
              </a:cxn>
            </a:cxnLst>
            <a:rect l="0" t="0" r="r" b="b"/>
            <a:pathLst>
              <a:path w="1134" h="227">
                <a:moveTo>
                  <a:pt x="0" y="0"/>
                </a:moveTo>
                <a:lnTo>
                  <a:pt x="1134" y="0"/>
                </a:lnTo>
                <a:lnTo>
                  <a:pt x="1134" y="227"/>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5" name="Freeform 18"/>
          <p:cNvSpPr>
            <a:spLocks/>
          </p:cNvSpPr>
          <p:nvPr/>
        </p:nvSpPr>
        <p:spPr bwMode="auto">
          <a:xfrm>
            <a:off x="4572000" y="5013325"/>
            <a:ext cx="647700" cy="720725"/>
          </a:xfrm>
          <a:custGeom>
            <a:avLst/>
            <a:gdLst>
              <a:gd name="T0" fmla="*/ 0 w 408"/>
              <a:gd name="T1" fmla="*/ 0 h 454"/>
              <a:gd name="T2" fmla="*/ 0 w 408"/>
              <a:gd name="T3" fmla="*/ 2147483646 h 454"/>
              <a:gd name="T4" fmla="*/ 2147483646 w 408"/>
              <a:gd name="T5" fmla="*/ 2147483646 h 454"/>
              <a:gd name="T6" fmla="*/ 2147483646 w 408"/>
              <a:gd name="T7" fmla="*/ 2147483646 h 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8" h="454">
                <a:moveTo>
                  <a:pt x="0" y="0"/>
                </a:moveTo>
                <a:lnTo>
                  <a:pt x="0" y="181"/>
                </a:lnTo>
                <a:lnTo>
                  <a:pt x="408" y="181"/>
                </a:lnTo>
                <a:lnTo>
                  <a:pt x="408" y="4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6" name="Freeform 19"/>
          <p:cNvSpPr>
            <a:spLocks/>
          </p:cNvSpPr>
          <p:nvPr/>
        </p:nvSpPr>
        <p:spPr bwMode="auto">
          <a:xfrm>
            <a:off x="3779838" y="5300663"/>
            <a:ext cx="792162" cy="433387"/>
          </a:xfrm>
          <a:custGeom>
            <a:avLst/>
            <a:gdLst>
              <a:gd name="T0" fmla="*/ 2147483646 w 499"/>
              <a:gd name="T1" fmla="*/ 0 h 273"/>
              <a:gd name="T2" fmla="*/ 0 w 499"/>
              <a:gd name="T3" fmla="*/ 0 h 273"/>
              <a:gd name="T4" fmla="*/ 0 w 499"/>
              <a:gd name="T5" fmla="*/ 2147483646 h 273"/>
              <a:gd name="T6" fmla="*/ 0 60000 65536"/>
              <a:gd name="T7" fmla="*/ 0 60000 65536"/>
              <a:gd name="T8" fmla="*/ 0 60000 65536"/>
            </a:gdLst>
            <a:ahLst/>
            <a:cxnLst>
              <a:cxn ang="T6">
                <a:pos x="T0" y="T1"/>
              </a:cxn>
              <a:cxn ang="T7">
                <a:pos x="T2" y="T3"/>
              </a:cxn>
              <a:cxn ang="T8">
                <a:pos x="T4" y="T5"/>
              </a:cxn>
            </a:cxnLst>
            <a:rect l="0" t="0" r="r" b="b"/>
            <a:pathLst>
              <a:path w="499" h="273">
                <a:moveTo>
                  <a:pt x="499" y="0"/>
                </a:moveTo>
                <a:lnTo>
                  <a:pt x="0" y="0"/>
                </a:lnTo>
                <a:lnTo>
                  <a:pt x="0" y="273"/>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7" name="Freeform 20"/>
          <p:cNvSpPr>
            <a:spLocks/>
          </p:cNvSpPr>
          <p:nvPr/>
        </p:nvSpPr>
        <p:spPr bwMode="auto">
          <a:xfrm>
            <a:off x="1908175" y="5013325"/>
            <a:ext cx="647700" cy="720725"/>
          </a:xfrm>
          <a:custGeom>
            <a:avLst/>
            <a:gdLst>
              <a:gd name="T0" fmla="*/ 2147483646 w 408"/>
              <a:gd name="T1" fmla="*/ 0 h 454"/>
              <a:gd name="T2" fmla="*/ 2147483646 w 408"/>
              <a:gd name="T3" fmla="*/ 2147483646 h 454"/>
              <a:gd name="T4" fmla="*/ 0 w 408"/>
              <a:gd name="T5" fmla="*/ 2147483646 h 454"/>
              <a:gd name="T6" fmla="*/ 0 w 408"/>
              <a:gd name="T7" fmla="*/ 2147483646 h 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8" h="454">
                <a:moveTo>
                  <a:pt x="408" y="0"/>
                </a:moveTo>
                <a:lnTo>
                  <a:pt x="408" y="181"/>
                </a:lnTo>
                <a:lnTo>
                  <a:pt x="0" y="181"/>
                </a:lnTo>
                <a:lnTo>
                  <a:pt x="0" y="4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8" name="Line 22"/>
          <p:cNvSpPr>
            <a:spLocks noChangeShapeType="1"/>
          </p:cNvSpPr>
          <p:nvPr/>
        </p:nvSpPr>
        <p:spPr bwMode="auto">
          <a:xfrm>
            <a:off x="1476375" y="57340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9" name="Line 23"/>
          <p:cNvSpPr>
            <a:spLocks noChangeShapeType="1"/>
          </p:cNvSpPr>
          <p:nvPr/>
        </p:nvSpPr>
        <p:spPr bwMode="auto">
          <a:xfrm>
            <a:off x="2195513" y="47974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80" name="Line 24"/>
          <p:cNvSpPr>
            <a:spLocks noChangeShapeType="1"/>
          </p:cNvSpPr>
          <p:nvPr/>
        </p:nvSpPr>
        <p:spPr bwMode="auto">
          <a:xfrm>
            <a:off x="4211638" y="47974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81" name="Line 25"/>
          <p:cNvSpPr>
            <a:spLocks noChangeShapeType="1"/>
          </p:cNvSpPr>
          <p:nvPr/>
        </p:nvSpPr>
        <p:spPr bwMode="auto">
          <a:xfrm>
            <a:off x="3276600" y="57340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82" name="Line 26"/>
          <p:cNvSpPr>
            <a:spLocks noChangeShapeType="1"/>
          </p:cNvSpPr>
          <p:nvPr/>
        </p:nvSpPr>
        <p:spPr bwMode="auto">
          <a:xfrm>
            <a:off x="4211638" y="39338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83" name="Line 27"/>
          <p:cNvSpPr>
            <a:spLocks noChangeShapeType="1"/>
          </p:cNvSpPr>
          <p:nvPr/>
        </p:nvSpPr>
        <p:spPr bwMode="auto">
          <a:xfrm>
            <a:off x="4859338" y="57340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84" name="Line 28"/>
          <p:cNvSpPr>
            <a:spLocks noChangeShapeType="1"/>
          </p:cNvSpPr>
          <p:nvPr/>
        </p:nvSpPr>
        <p:spPr bwMode="auto">
          <a:xfrm>
            <a:off x="6011863" y="47974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85" name="Text Box 29"/>
          <p:cNvSpPr txBox="1">
            <a:spLocks noChangeArrowheads="1"/>
          </p:cNvSpPr>
          <p:nvPr/>
        </p:nvSpPr>
        <p:spPr bwMode="auto">
          <a:xfrm>
            <a:off x="3995738" y="3398838"/>
            <a:ext cx="477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3200">
                <a:cs typeface="Arial" panose="020B0604020202020204" pitchFamily="34" charset="0"/>
              </a:rPr>
              <a:t>N</a:t>
            </a:r>
          </a:p>
        </p:txBody>
      </p:sp>
      <p:sp>
        <p:nvSpPr>
          <p:cNvPr id="143386" name="Text Box 30"/>
          <p:cNvSpPr txBox="1">
            <a:spLocks noChangeArrowheads="1"/>
          </p:cNvSpPr>
          <p:nvPr/>
        </p:nvSpPr>
        <p:spPr bwMode="auto">
          <a:xfrm>
            <a:off x="3995738" y="4508500"/>
            <a:ext cx="2778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T</a:t>
            </a:r>
          </a:p>
        </p:txBody>
      </p:sp>
      <p:sp>
        <p:nvSpPr>
          <p:cNvPr id="143387" name="Text Box 31"/>
          <p:cNvSpPr txBox="1">
            <a:spLocks noChangeArrowheads="1"/>
          </p:cNvSpPr>
          <p:nvPr/>
        </p:nvSpPr>
        <p:spPr bwMode="auto">
          <a:xfrm>
            <a:off x="2051050" y="4508500"/>
            <a:ext cx="285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Y</a:t>
            </a:r>
          </a:p>
        </p:txBody>
      </p:sp>
      <p:sp>
        <p:nvSpPr>
          <p:cNvPr id="143388" name="Text Box 32"/>
          <p:cNvSpPr txBox="1">
            <a:spLocks noChangeArrowheads="1"/>
          </p:cNvSpPr>
          <p:nvPr/>
        </p:nvSpPr>
        <p:spPr bwMode="auto">
          <a:xfrm>
            <a:off x="5795963" y="4508500"/>
            <a:ext cx="285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V</a:t>
            </a:r>
          </a:p>
        </p:txBody>
      </p:sp>
      <p:sp>
        <p:nvSpPr>
          <p:cNvPr id="143389" name="Text Box 33"/>
          <p:cNvSpPr txBox="1">
            <a:spLocks noChangeArrowheads="1"/>
          </p:cNvSpPr>
          <p:nvPr/>
        </p:nvSpPr>
        <p:spPr bwMode="auto">
          <a:xfrm>
            <a:off x="1258888" y="5445125"/>
            <a:ext cx="293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U</a:t>
            </a:r>
          </a:p>
        </p:txBody>
      </p:sp>
      <p:sp>
        <p:nvSpPr>
          <p:cNvPr id="143390" name="Text Box 34"/>
          <p:cNvSpPr txBox="1">
            <a:spLocks noChangeArrowheads="1"/>
          </p:cNvSpPr>
          <p:nvPr/>
        </p:nvSpPr>
        <p:spPr bwMode="auto">
          <a:xfrm>
            <a:off x="4646613" y="5516563"/>
            <a:ext cx="285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P</a:t>
            </a:r>
          </a:p>
        </p:txBody>
      </p:sp>
      <p:sp>
        <p:nvSpPr>
          <p:cNvPr id="143391" name="Text Box 35"/>
          <p:cNvSpPr txBox="1">
            <a:spLocks noChangeArrowheads="1"/>
          </p:cNvSpPr>
          <p:nvPr/>
        </p:nvSpPr>
        <p:spPr bwMode="auto">
          <a:xfrm>
            <a:off x="3059113" y="5445125"/>
            <a:ext cx="311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M</a:t>
            </a:r>
          </a:p>
        </p:txBody>
      </p:sp>
      <p:sp>
        <p:nvSpPr>
          <p:cNvPr id="143392" name="Text Box 36"/>
          <p:cNvSpPr txBox="1">
            <a:spLocks noChangeArrowheads="1"/>
          </p:cNvSpPr>
          <p:nvPr/>
        </p:nvSpPr>
        <p:spPr bwMode="auto">
          <a:xfrm>
            <a:off x="898525" y="2276475"/>
            <a:ext cx="65944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نوع ركورد براي نمايش نوع موجوديت به كار مي‌رود.</a:t>
            </a:r>
            <a:endParaRPr lang="en-US" altLang="en-US" sz="3200">
              <a:cs typeface="B Nazanin" panose="00000400000000000000" pitchFamily="2" charset="-78"/>
            </a:endParaRPr>
          </a:p>
        </p:txBody>
      </p:sp>
      <p:sp>
        <p:nvSpPr>
          <p:cNvPr id="143393" name="Text Box 37"/>
          <p:cNvSpPr txBox="1">
            <a:spLocks noChangeArrowheads="1"/>
          </p:cNvSpPr>
          <p:nvPr/>
        </p:nvSpPr>
        <p:spPr bwMode="auto">
          <a:xfrm>
            <a:off x="250825" y="2781300"/>
            <a:ext cx="8424863"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ارتباط بين دو نوع موجوديت به وسيله پيوند پدر–فرزندي نمايش داده مي‌شود.</a:t>
            </a:r>
          </a:p>
          <a:p>
            <a:pPr algn="r" rtl="1" eaLnBrk="1" hangingPunct="1"/>
            <a:r>
              <a:rPr lang="fa-IR" altLang="en-US" sz="3200">
                <a:cs typeface="B Nazanin" panose="00000400000000000000" pitchFamily="2" charset="-78"/>
              </a:rPr>
              <a:t>قديمي‌ترين ساختار</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6B760333-8342-4C68-84EE-30C9B054EACA}" type="slidenum">
              <a:rPr lang="en-US"/>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4"/>
          <p:cNvSpPr txBox="1">
            <a:spLocks noChangeArrowheads="1"/>
          </p:cNvSpPr>
          <p:nvPr/>
        </p:nvSpPr>
        <p:spPr bwMode="auto">
          <a:xfrm>
            <a:off x="1023938" y="333375"/>
            <a:ext cx="66262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برخي ويژگيهاي ساختار داده‌اي سلسله‌مراتبي</a:t>
            </a:r>
            <a:endParaRPr lang="en-US" altLang="en-US" sz="3200">
              <a:solidFill>
                <a:schemeClr val="bg1"/>
              </a:solidFill>
              <a:latin typeface="Tahoma" panose="020B0604030504040204" pitchFamily="34" charset="0"/>
              <a:cs typeface="B Titr" panose="00000700000000000000" pitchFamily="2" charset="-78"/>
            </a:endParaRPr>
          </a:p>
        </p:txBody>
      </p:sp>
      <p:sp>
        <p:nvSpPr>
          <p:cNvPr id="144387" name="Text Box 5"/>
          <p:cNvSpPr txBox="1">
            <a:spLocks noChangeArrowheads="1"/>
          </p:cNvSpPr>
          <p:nvPr/>
        </p:nvSpPr>
        <p:spPr bwMode="auto">
          <a:xfrm>
            <a:off x="395288" y="1624013"/>
            <a:ext cx="7883525"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90000"/>
              </a:lnSpc>
              <a:spcBef>
                <a:spcPct val="50000"/>
              </a:spcBef>
            </a:pPr>
            <a:r>
              <a:rPr lang="fa-IR" altLang="en-US" sz="3200">
                <a:cs typeface="B Nazanin" panose="00000400000000000000" pitchFamily="2" charset="-78"/>
              </a:rPr>
              <a:t>1- سادگي نمايش ساختار جدولي را ندارد.</a:t>
            </a:r>
          </a:p>
          <a:p>
            <a:pPr algn="r" rtl="1" eaLnBrk="1" hangingPunct="1">
              <a:lnSpc>
                <a:spcPct val="90000"/>
              </a:lnSpc>
              <a:spcBef>
                <a:spcPct val="50000"/>
              </a:spcBef>
            </a:pPr>
            <a:r>
              <a:rPr lang="fa-IR" altLang="en-US" sz="3200">
                <a:cs typeface="B Nazanin" panose="00000400000000000000" pitchFamily="2" charset="-78"/>
              </a:rPr>
              <a:t>2- مبناي رياضي ندارد.</a:t>
            </a:r>
          </a:p>
          <a:p>
            <a:pPr algn="r" rtl="1" eaLnBrk="1" hangingPunct="1">
              <a:lnSpc>
                <a:spcPct val="90000"/>
              </a:lnSpc>
              <a:spcBef>
                <a:spcPct val="50000"/>
              </a:spcBef>
            </a:pPr>
            <a:r>
              <a:rPr lang="fa-IR" altLang="en-US" sz="3200">
                <a:cs typeface="B Nazanin" panose="00000400000000000000" pitchFamily="2" charset="-78"/>
              </a:rPr>
              <a:t>3- دو عنصر ساختاري اساسي دارد.</a:t>
            </a:r>
          </a:p>
          <a:p>
            <a:pPr algn="r" rtl="1" eaLnBrk="1" hangingPunct="1">
              <a:lnSpc>
                <a:spcPct val="90000"/>
              </a:lnSpc>
              <a:spcBef>
                <a:spcPct val="50000"/>
              </a:spcBef>
            </a:pPr>
            <a:r>
              <a:rPr lang="fa-IR" altLang="en-US" sz="3200">
                <a:cs typeface="B Nazanin" panose="00000400000000000000" pitchFamily="2" charset="-78"/>
              </a:rPr>
              <a:t>4- ارتباط يك به چند را نمايش مي‌دهد.</a:t>
            </a:r>
          </a:p>
          <a:p>
            <a:pPr algn="r" rtl="1" eaLnBrk="1" hangingPunct="1">
              <a:lnSpc>
                <a:spcPct val="90000"/>
              </a:lnSpc>
              <a:spcBef>
                <a:spcPct val="50000"/>
              </a:spcBef>
            </a:pPr>
            <a:r>
              <a:rPr lang="fa-IR" altLang="en-US" sz="3200">
                <a:cs typeface="B Nazanin" panose="00000400000000000000" pitchFamily="2" charset="-78"/>
              </a:rPr>
              <a:t>5- نمايش ارتباط چند به چند در آن دشوار است.</a:t>
            </a:r>
          </a:p>
          <a:p>
            <a:pPr algn="r" rtl="1" eaLnBrk="1" hangingPunct="1">
              <a:lnSpc>
                <a:spcPct val="120000"/>
              </a:lnSpc>
              <a:spcBef>
                <a:spcPct val="50000"/>
              </a:spcBef>
            </a:pPr>
            <a:r>
              <a:rPr lang="fa-IR" altLang="en-US" sz="3200">
                <a:cs typeface="B Nazanin" panose="00000400000000000000" pitchFamily="2" charset="-78"/>
              </a:rPr>
              <a:t>6- ناهمگن است.</a:t>
            </a:r>
          </a:p>
        </p:txBody>
      </p:sp>
      <p:sp>
        <p:nvSpPr>
          <p:cNvPr id="144388" name="Text Box 6"/>
          <p:cNvSpPr txBox="1">
            <a:spLocks noChangeArrowheads="1"/>
          </p:cNvSpPr>
          <p:nvPr/>
        </p:nvSpPr>
        <p:spPr bwMode="auto">
          <a:xfrm>
            <a:off x="1476375" y="6284913"/>
            <a:ext cx="58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fa-IR" altLang="en-US" sz="2400"/>
              <a:t>ادامه</a:t>
            </a:r>
            <a:endParaRPr lang="en-US" altLang="en-US" sz="2400"/>
          </a:p>
        </p:txBody>
      </p:sp>
      <p:sp>
        <p:nvSpPr>
          <p:cNvPr id="144389" name="AutoShape 7"/>
          <p:cNvSpPr>
            <a:spLocks noChangeArrowheads="1"/>
          </p:cNvSpPr>
          <p:nvPr/>
        </p:nvSpPr>
        <p:spPr bwMode="auto">
          <a:xfrm>
            <a:off x="250825" y="6237288"/>
            <a:ext cx="1008063" cy="576262"/>
          </a:xfrm>
          <a:prstGeom prst="leftArrow">
            <a:avLst>
              <a:gd name="adj1" fmla="val 50000"/>
              <a:gd name="adj2" fmla="val 437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 name="Slide Number Placeholder 3"/>
          <p:cNvSpPr>
            <a:spLocks noGrp="1"/>
          </p:cNvSpPr>
          <p:nvPr>
            <p:ph type="sldNum" sz="quarter" idx="12"/>
          </p:nvPr>
        </p:nvSpPr>
        <p:spPr/>
        <p:txBody>
          <a:bodyPr/>
          <a:lstStyle/>
          <a:p>
            <a:pPr>
              <a:defRPr/>
            </a:pPr>
            <a:fld id="{E3DE8646-A2A9-4B84-A6C1-4C98E271B430}" type="slidenum">
              <a:rPr lang="en-US"/>
              <a:pPr>
                <a:defRPr/>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ChangeArrowheads="1"/>
          </p:cNvSpPr>
          <p:nvPr/>
        </p:nvSpPr>
        <p:spPr bwMode="auto">
          <a:xfrm>
            <a:off x="323850" y="1684338"/>
            <a:ext cx="8064500"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pPr>
            <a:r>
              <a:rPr lang="fa-IR" altLang="en-US" sz="3200">
                <a:cs typeface="B Nazanin" panose="00000400000000000000" pitchFamily="2" charset="-78"/>
              </a:rPr>
              <a:t>7- در عمليات ذخيره‌سازي مشكلاتي (آنومالی) دارد.</a:t>
            </a:r>
          </a:p>
          <a:p>
            <a:pPr algn="r" rtl="1" eaLnBrk="1" hangingPunct="1">
              <a:lnSpc>
                <a:spcPct val="120000"/>
              </a:lnSpc>
            </a:pPr>
            <a:r>
              <a:rPr lang="fa-IR" altLang="en-US" sz="3200">
                <a:cs typeface="B Nazanin" panose="00000400000000000000" pitchFamily="2" charset="-78"/>
              </a:rPr>
              <a:t>8- تقارن ساختار جدولي را ندارد.</a:t>
            </a:r>
          </a:p>
          <a:p>
            <a:pPr algn="r" rtl="1" eaLnBrk="1" hangingPunct="1">
              <a:lnSpc>
                <a:spcPct val="120000"/>
              </a:lnSpc>
            </a:pPr>
            <a:r>
              <a:rPr lang="fa-IR" altLang="en-US" sz="3200">
                <a:cs typeface="B Nazanin" panose="00000400000000000000" pitchFamily="2" charset="-78"/>
              </a:rPr>
              <a:t>9- برای بازيابی نياز به عملگر ريشه ياب و وابسته ياب دارد.</a:t>
            </a:r>
          </a:p>
          <a:p>
            <a:pPr algn="r" rtl="1" eaLnBrk="1" hangingPunct="1">
              <a:lnSpc>
                <a:spcPct val="120000"/>
              </a:lnSpc>
            </a:pPr>
            <a:r>
              <a:rPr lang="fa-IR" altLang="en-US" sz="3200">
                <a:cs typeface="B Nazanin" panose="00000400000000000000" pitchFamily="2" charset="-78"/>
              </a:rPr>
              <a:t>10- در مواقعي كه در ذخيره‌سازي نمونه‌هاي فرزند، افزونگي پديد آيد، پايگاه در معرض ناسازگاري قرار مي‌گيرد.</a:t>
            </a:r>
            <a:endParaRPr lang="en-US" altLang="en-US" sz="3200">
              <a:cs typeface="B Nazanin" panose="00000400000000000000" pitchFamily="2" charset="-78"/>
            </a:endParaRPr>
          </a:p>
        </p:txBody>
      </p:sp>
      <p:sp>
        <p:nvSpPr>
          <p:cNvPr id="145411" name="Text Box 5"/>
          <p:cNvSpPr txBox="1">
            <a:spLocks noChangeArrowheads="1"/>
          </p:cNvSpPr>
          <p:nvPr/>
        </p:nvSpPr>
        <p:spPr bwMode="auto">
          <a:xfrm>
            <a:off x="1008063" y="404813"/>
            <a:ext cx="6696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برخي ويژگيهاي ساختار داده‌اي سلسله‌مراتبي</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EB2311A8-BD10-4749-B086-DB2E0B80B8A8}" type="slidenum">
              <a:rPr lang="en-US"/>
              <a:pPr>
                <a:defRPr/>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757238" y="484188"/>
            <a:ext cx="77755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رده‌هاي تكنولوژيكي سيستم مديريت پايگاه داده‌ها</a:t>
            </a:r>
            <a:endParaRPr lang="en-US" altLang="en-US" sz="3200">
              <a:solidFill>
                <a:schemeClr val="bg1"/>
              </a:solidFill>
              <a:latin typeface="Tahoma" panose="020B0604030504040204" pitchFamily="34" charset="0"/>
              <a:cs typeface="B Titr" panose="00000700000000000000" pitchFamily="2" charset="-78"/>
            </a:endParaRPr>
          </a:p>
        </p:txBody>
      </p:sp>
      <p:sp>
        <p:nvSpPr>
          <p:cNvPr id="32771" name="Text Box 5"/>
          <p:cNvSpPr txBox="1">
            <a:spLocks noChangeArrowheads="1"/>
          </p:cNvSpPr>
          <p:nvPr/>
        </p:nvSpPr>
        <p:spPr bwMode="auto">
          <a:xfrm>
            <a:off x="1692275" y="3917950"/>
            <a:ext cx="60483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6- سيستم هوشمند مديريت پايگاه داده‌ها</a:t>
            </a:r>
            <a:endParaRPr lang="en-US" altLang="en-US" sz="3200">
              <a:cs typeface="B Nazanin" panose="00000400000000000000" pitchFamily="2" charset="-78"/>
            </a:endParaRPr>
          </a:p>
        </p:txBody>
      </p:sp>
      <p:sp>
        <p:nvSpPr>
          <p:cNvPr id="32772" name="Text Box 7"/>
          <p:cNvSpPr txBox="1">
            <a:spLocks noChangeArrowheads="1"/>
          </p:cNvSpPr>
          <p:nvPr/>
        </p:nvSpPr>
        <p:spPr bwMode="auto">
          <a:xfrm>
            <a:off x="2538413" y="2909888"/>
            <a:ext cx="52022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4- سيستم مديريت پايگاه شناخت</a:t>
            </a:r>
            <a:endParaRPr lang="en-US" altLang="en-US" sz="3200">
              <a:cs typeface="B Nazanin" panose="00000400000000000000" pitchFamily="2" charset="-78"/>
            </a:endParaRPr>
          </a:p>
        </p:txBody>
      </p:sp>
      <p:sp>
        <p:nvSpPr>
          <p:cNvPr id="32773" name="Text Box 8"/>
          <p:cNvSpPr txBox="1">
            <a:spLocks noChangeArrowheads="1"/>
          </p:cNvSpPr>
          <p:nvPr/>
        </p:nvSpPr>
        <p:spPr bwMode="auto">
          <a:xfrm>
            <a:off x="1547813" y="3414713"/>
            <a:ext cx="61928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5- سيستم مديريت پايگاه داده‌هاي شيئ‌گرا</a:t>
            </a:r>
            <a:endParaRPr lang="en-US" altLang="en-US" sz="3200">
              <a:cs typeface="B Nazanin" panose="00000400000000000000" pitchFamily="2" charset="-78"/>
            </a:endParaRPr>
          </a:p>
        </p:txBody>
      </p:sp>
      <p:sp>
        <p:nvSpPr>
          <p:cNvPr id="32774" name="Text Box 9"/>
          <p:cNvSpPr txBox="1">
            <a:spLocks noChangeArrowheads="1"/>
          </p:cNvSpPr>
          <p:nvPr/>
        </p:nvSpPr>
        <p:spPr bwMode="auto">
          <a:xfrm>
            <a:off x="2051050" y="4494213"/>
            <a:ext cx="568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7- سيستم معنايي مديريت پايگاه داده‌ها</a:t>
            </a:r>
            <a:endParaRPr lang="en-US" altLang="en-US" sz="3200">
              <a:cs typeface="B Nazanin" panose="00000400000000000000" pitchFamily="2" charset="-78"/>
            </a:endParaRPr>
          </a:p>
        </p:txBody>
      </p:sp>
      <p:sp>
        <p:nvSpPr>
          <p:cNvPr id="32775" name="Text Box 15"/>
          <p:cNvSpPr txBox="1">
            <a:spLocks noChangeArrowheads="1"/>
          </p:cNvSpPr>
          <p:nvPr/>
        </p:nvSpPr>
        <p:spPr bwMode="auto">
          <a:xfrm>
            <a:off x="1692275" y="2406650"/>
            <a:ext cx="60483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3- سيستم مديريت پايگاه داده‌ها</a:t>
            </a:r>
            <a:endParaRPr lang="en-US" altLang="en-US" sz="3200">
              <a:cs typeface="B Nazanin" panose="00000400000000000000" pitchFamily="2" charset="-78"/>
            </a:endParaRPr>
          </a:p>
        </p:txBody>
      </p:sp>
      <p:sp>
        <p:nvSpPr>
          <p:cNvPr id="32776" name="Text Box 16"/>
          <p:cNvSpPr txBox="1">
            <a:spLocks noChangeArrowheads="1"/>
          </p:cNvSpPr>
          <p:nvPr/>
        </p:nvSpPr>
        <p:spPr bwMode="auto">
          <a:xfrm>
            <a:off x="3779838" y="1901825"/>
            <a:ext cx="39608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2-</a:t>
            </a:r>
            <a:r>
              <a:rPr lang="fa-IR" altLang="en-US" sz="2800"/>
              <a:t> </a:t>
            </a:r>
            <a:r>
              <a:rPr lang="fa-IR" altLang="en-US" sz="3200">
                <a:cs typeface="B Nazanin" panose="00000400000000000000" pitchFamily="2" charset="-78"/>
              </a:rPr>
              <a:t>سيستم مديريت داده‌ها</a:t>
            </a:r>
            <a:endParaRPr lang="en-US" altLang="en-US" sz="3200">
              <a:cs typeface="B Nazanin" panose="00000400000000000000" pitchFamily="2" charset="-78"/>
            </a:endParaRPr>
          </a:p>
        </p:txBody>
      </p:sp>
      <p:sp>
        <p:nvSpPr>
          <p:cNvPr id="32777" name="Text Box 17"/>
          <p:cNvSpPr txBox="1">
            <a:spLocks noChangeArrowheads="1"/>
          </p:cNvSpPr>
          <p:nvPr/>
        </p:nvSpPr>
        <p:spPr bwMode="auto">
          <a:xfrm>
            <a:off x="4481513" y="1398588"/>
            <a:ext cx="32591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1- سيستم فايلينگ</a:t>
            </a:r>
            <a:endParaRPr lang="en-US" altLang="en-US" sz="3200">
              <a:cs typeface="B Nazanin" panose="00000400000000000000" pitchFamily="2" charset="-78"/>
            </a:endParaRPr>
          </a:p>
        </p:txBody>
      </p:sp>
      <p:sp>
        <p:nvSpPr>
          <p:cNvPr id="32778" name="Text Box 18"/>
          <p:cNvSpPr txBox="1">
            <a:spLocks noChangeArrowheads="1"/>
          </p:cNvSpPr>
          <p:nvPr/>
        </p:nvSpPr>
        <p:spPr bwMode="auto">
          <a:xfrm>
            <a:off x="1311275" y="6330950"/>
            <a:ext cx="58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fa-IR" altLang="en-US" sz="2400"/>
              <a:t>ادامه</a:t>
            </a:r>
            <a:endParaRPr lang="en-US" altLang="en-US" sz="2400"/>
          </a:p>
        </p:txBody>
      </p:sp>
      <p:sp>
        <p:nvSpPr>
          <p:cNvPr id="32779" name="AutoShape 19"/>
          <p:cNvSpPr>
            <a:spLocks noChangeArrowheads="1"/>
          </p:cNvSpPr>
          <p:nvPr/>
        </p:nvSpPr>
        <p:spPr bwMode="auto">
          <a:xfrm>
            <a:off x="179388" y="6237288"/>
            <a:ext cx="1008062" cy="576262"/>
          </a:xfrm>
          <a:prstGeom prst="leftArrow">
            <a:avLst>
              <a:gd name="adj1" fmla="val 50000"/>
              <a:gd name="adj2" fmla="val 437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32780" name="Text Box 20"/>
          <p:cNvSpPr txBox="1">
            <a:spLocks noChangeArrowheads="1"/>
          </p:cNvSpPr>
          <p:nvPr/>
        </p:nvSpPr>
        <p:spPr bwMode="auto">
          <a:xfrm>
            <a:off x="0" y="5502275"/>
            <a:ext cx="7759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9- سيستم مديريت پايگاه داده‌هاي نيم‌ساختمند و ناساختمند</a:t>
            </a:r>
            <a:endParaRPr lang="en-US" altLang="en-US" sz="3200">
              <a:cs typeface="B Nazanin" panose="00000400000000000000" pitchFamily="2" charset="-78"/>
            </a:endParaRPr>
          </a:p>
        </p:txBody>
      </p:sp>
      <p:sp>
        <p:nvSpPr>
          <p:cNvPr id="32781" name="Text Box 21"/>
          <p:cNvSpPr txBox="1">
            <a:spLocks noChangeArrowheads="1"/>
          </p:cNvSpPr>
          <p:nvPr/>
        </p:nvSpPr>
        <p:spPr bwMode="auto">
          <a:xfrm>
            <a:off x="2051050" y="4983163"/>
            <a:ext cx="56880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8- سيستم مديريت پايگاه داده‌هاي زمانبند</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BC84E0F2-C312-4A60-9A01-17E8745E4C78}" type="slidenum">
              <a:rPr lang="en-US"/>
              <a:pPr>
                <a:defRPr/>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4"/>
          <p:cNvSpPr txBox="1">
            <a:spLocks noChangeArrowheads="1"/>
          </p:cNvSpPr>
          <p:nvPr/>
        </p:nvSpPr>
        <p:spPr bwMode="auto">
          <a:xfrm>
            <a:off x="1979613" y="404813"/>
            <a:ext cx="41036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ساختار داده‌اي شبكه‌اي</a:t>
            </a:r>
            <a:endParaRPr lang="en-US" altLang="en-US" sz="3200">
              <a:solidFill>
                <a:schemeClr val="bg1"/>
              </a:solidFill>
              <a:latin typeface="Tahoma" panose="020B0604030504040204" pitchFamily="34" charset="0"/>
              <a:cs typeface="B Titr" panose="00000700000000000000" pitchFamily="2" charset="-78"/>
            </a:endParaRPr>
          </a:p>
        </p:txBody>
      </p:sp>
      <p:sp>
        <p:nvSpPr>
          <p:cNvPr id="146435" name="Text Box 5"/>
          <p:cNvSpPr txBox="1">
            <a:spLocks noChangeArrowheads="1"/>
          </p:cNvSpPr>
          <p:nvPr/>
        </p:nvSpPr>
        <p:spPr bwMode="auto">
          <a:xfrm>
            <a:off x="2270125" y="1344613"/>
            <a:ext cx="4640263"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عناصر ساختاري اساسي</a:t>
            </a:r>
          </a:p>
          <a:p>
            <a:pPr algn="ctr" rtl="1" eaLnBrk="1" hangingPunct="1"/>
            <a:r>
              <a:rPr lang="fa-IR" altLang="en-US" sz="3200">
                <a:cs typeface="B Nazanin" panose="00000400000000000000" pitchFamily="2" charset="-78"/>
              </a:rPr>
              <a:t>1- نوع ركورد		2- نوع مجموعه</a:t>
            </a:r>
            <a:endParaRPr lang="en-US" altLang="en-US" sz="3200">
              <a:cs typeface="B Nazanin" panose="00000400000000000000" pitchFamily="2" charset="-78"/>
            </a:endParaRPr>
          </a:p>
        </p:txBody>
      </p:sp>
      <p:sp>
        <p:nvSpPr>
          <p:cNvPr id="146436" name="Text Box 6"/>
          <p:cNvSpPr txBox="1">
            <a:spLocks noChangeArrowheads="1"/>
          </p:cNvSpPr>
          <p:nvPr/>
        </p:nvSpPr>
        <p:spPr bwMode="auto">
          <a:xfrm>
            <a:off x="703263" y="2276475"/>
            <a:ext cx="66055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نوع ركورد براي نمايش نوع موجوديت به كار مي‌رود</a:t>
            </a:r>
            <a:r>
              <a:rPr lang="fa-IR" altLang="en-US" sz="2800"/>
              <a:t>.</a:t>
            </a:r>
            <a:endParaRPr lang="en-US" altLang="en-US" sz="2800"/>
          </a:p>
        </p:txBody>
      </p:sp>
      <p:sp>
        <p:nvSpPr>
          <p:cNvPr id="146437" name="Text Box 7"/>
          <p:cNvSpPr txBox="1">
            <a:spLocks noChangeArrowheads="1"/>
          </p:cNvSpPr>
          <p:nvPr/>
        </p:nvSpPr>
        <p:spPr bwMode="auto">
          <a:xfrm>
            <a:off x="971550" y="2933700"/>
            <a:ext cx="7056438"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نوع مجموعه براي نمايش ارتباط </a:t>
            </a:r>
            <a:r>
              <a:rPr lang="en-US" altLang="en-US" sz="3200">
                <a:cs typeface="B Nazanin" panose="00000400000000000000" pitchFamily="2" charset="-78"/>
              </a:rPr>
              <a:t>1:N</a:t>
            </a:r>
            <a:r>
              <a:rPr lang="fa-IR" altLang="en-US" sz="3200">
                <a:cs typeface="B Nazanin" panose="00000400000000000000" pitchFamily="2" charset="-78"/>
              </a:rPr>
              <a:t> بين دو (چند) نوع موجوديت به كار مي‌رود</a:t>
            </a:r>
            <a:r>
              <a:rPr lang="fa-IR" altLang="en-US" sz="2800"/>
              <a:t>.</a:t>
            </a:r>
            <a:endParaRPr lang="en-US" altLang="en-US" sz="2800"/>
          </a:p>
        </p:txBody>
      </p:sp>
      <p:sp>
        <p:nvSpPr>
          <p:cNvPr id="146438" name="Oval 8"/>
          <p:cNvSpPr>
            <a:spLocks noChangeArrowheads="1"/>
          </p:cNvSpPr>
          <p:nvPr/>
        </p:nvSpPr>
        <p:spPr bwMode="auto">
          <a:xfrm>
            <a:off x="3635375" y="3862388"/>
            <a:ext cx="360363"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A</a:t>
            </a:r>
          </a:p>
        </p:txBody>
      </p:sp>
      <p:sp>
        <p:nvSpPr>
          <p:cNvPr id="146439" name="Oval 9"/>
          <p:cNvSpPr>
            <a:spLocks noChangeArrowheads="1"/>
          </p:cNvSpPr>
          <p:nvPr/>
        </p:nvSpPr>
        <p:spPr bwMode="auto">
          <a:xfrm>
            <a:off x="2843213" y="4365625"/>
            <a:ext cx="360362"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B</a:t>
            </a:r>
          </a:p>
        </p:txBody>
      </p:sp>
      <p:sp>
        <p:nvSpPr>
          <p:cNvPr id="146440" name="Oval 10"/>
          <p:cNvSpPr>
            <a:spLocks noChangeArrowheads="1"/>
          </p:cNvSpPr>
          <p:nvPr/>
        </p:nvSpPr>
        <p:spPr bwMode="auto">
          <a:xfrm>
            <a:off x="4283075" y="4797425"/>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C</a:t>
            </a:r>
          </a:p>
        </p:txBody>
      </p:sp>
      <p:sp>
        <p:nvSpPr>
          <p:cNvPr id="146441" name="Oval 11"/>
          <p:cNvSpPr>
            <a:spLocks noChangeArrowheads="1"/>
          </p:cNvSpPr>
          <p:nvPr/>
        </p:nvSpPr>
        <p:spPr bwMode="auto">
          <a:xfrm>
            <a:off x="3059113" y="5518150"/>
            <a:ext cx="360362"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E</a:t>
            </a:r>
          </a:p>
        </p:txBody>
      </p:sp>
      <p:sp>
        <p:nvSpPr>
          <p:cNvPr id="146442" name="Oval 12"/>
          <p:cNvSpPr>
            <a:spLocks noChangeArrowheads="1"/>
          </p:cNvSpPr>
          <p:nvPr/>
        </p:nvSpPr>
        <p:spPr bwMode="auto">
          <a:xfrm>
            <a:off x="5435600" y="5157788"/>
            <a:ext cx="360363"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G</a:t>
            </a:r>
          </a:p>
        </p:txBody>
      </p:sp>
      <p:sp>
        <p:nvSpPr>
          <p:cNvPr id="146443" name="Oval 13"/>
          <p:cNvSpPr>
            <a:spLocks noChangeArrowheads="1"/>
          </p:cNvSpPr>
          <p:nvPr/>
        </p:nvSpPr>
        <p:spPr bwMode="auto">
          <a:xfrm>
            <a:off x="4138613" y="5662613"/>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F</a:t>
            </a:r>
          </a:p>
        </p:txBody>
      </p:sp>
      <p:sp>
        <p:nvSpPr>
          <p:cNvPr id="146444" name="Oval 14"/>
          <p:cNvSpPr>
            <a:spLocks noChangeArrowheads="1"/>
          </p:cNvSpPr>
          <p:nvPr/>
        </p:nvSpPr>
        <p:spPr bwMode="auto">
          <a:xfrm>
            <a:off x="5867400" y="5805488"/>
            <a:ext cx="360363"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H</a:t>
            </a:r>
          </a:p>
        </p:txBody>
      </p:sp>
      <p:sp>
        <p:nvSpPr>
          <p:cNvPr id="146445" name="Oval 15"/>
          <p:cNvSpPr>
            <a:spLocks noChangeArrowheads="1"/>
          </p:cNvSpPr>
          <p:nvPr/>
        </p:nvSpPr>
        <p:spPr bwMode="auto">
          <a:xfrm>
            <a:off x="5218113" y="4149725"/>
            <a:ext cx="360362"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D</a:t>
            </a:r>
          </a:p>
        </p:txBody>
      </p:sp>
      <p:sp>
        <p:nvSpPr>
          <p:cNvPr id="146446" name="Line 16"/>
          <p:cNvSpPr>
            <a:spLocks noChangeShapeType="1"/>
          </p:cNvSpPr>
          <p:nvPr/>
        </p:nvSpPr>
        <p:spPr bwMode="auto">
          <a:xfrm flipH="1">
            <a:off x="3130550" y="4078288"/>
            <a:ext cx="5048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47" name="Line 17"/>
          <p:cNvSpPr>
            <a:spLocks noChangeShapeType="1"/>
          </p:cNvSpPr>
          <p:nvPr/>
        </p:nvSpPr>
        <p:spPr bwMode="auto">
          <a:xfrm>
            <a:off x="3922713" y="4149725"/>
            <a:ext cx="503237"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48" name="Line 18"/>
          <p:cNvSpPr>
            <a:spLocks noChangeShapeType="1"/>
          </p:cNvSpPr>
          <p:nvPr/>
        </p:nvSpPr>
        <p:spPr bwMode="auto">
          <a:xfrm flipV="1">
            <a:off x="4354513" y="5157788"/>
            <a:ext cx="144462"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49" name="Line 19"/>
          <p:cNvSpPr>
            <a:spLocks noChangeShapeType="1"/>
          </p:cNvSpPr>
          <p:nvPr/>
        </p:nvSpPr>
        <p:spPr bwMode="auto">
          <a:xfrm flipH="1" flipV="1">
            <a:off x="4498975" y="5805488"/>
            <a:ext cx="1368425"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50" name="Line 20"/>
          <p:cNvSpPr>
            <a:spLocks noChangeShapeType="1"/>
          </p:cNvSpPr>
          <p:nvPr/>
        </p:nvSpPr>
        <p:spPr bwMode="auto">
          <a:xfrm flipV="1">
            <a:off x="3417888" y="5086350"/>
            <a:ext cx="865187"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51" name="Line 21"/>
          <p:cNvSpPr>
            <a:spLocks noChangeShapeType="1"/>
          </p:cNvSpPr>
          <p:nvPr/>
        </p:nvSpPr>
        <p:spPr bwMode="auto">
          <a:xfrm>
            <a:off x="5435600" y="4510088"/>
            <a:ext cx="142875"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52" name="Line 22"/>
          <p:cNvSpPr>
            <a:spLocks noChangeShapeType="1"/>
          </p:cNvSpPr>
          <p:nvPr/>
        </p:nvSpPr>
        <p:spPr bwMode="auto">
          <a:xfrm flipH="1" flipV="1">
            <a:off x="3994150" y="4005263"/>
            <a:ext cx="122396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53" name="Line 23"/>
          <p:cNvSpPr>
            <a:spLocks noChangeShapeType="1"/>
          </p:cNvSpPr>
          <p:nvPr/>
        </p:nvSpPr>
        <p:spPr bwMode="auto">
          <a:xfrm>
            <a:off x="5651500" y="5518150"/>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54" name="Line 24"/>
          <p:cNvSpPr>
            <a:spLocks noChangeShapeType="1"/>
          </p:cNvSpPr>
          <p:nvPr/>
        </p:nvSpPr>
        <p:spPr bwMode="auto">
          <a:xfrm>
            <a:off x="4643438" y="5013325"/>
            <a:ext cx="792162"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Slide Number Placeholder 3"/>
          <p:cNvSpPr>
            <a:spLocks noGrp="1"/>
          </p:cNvSpPr>
          <p:nvPr>
            <p:ph type="sldNum" sz="quarter" idx="12"/>
          </p:nvPr>
        </p:nvSpPr>
        <p:spPr/>
        <p:txBody>
          <a:bodyPr/>
          <a:lstStyle/>
          <a:p>
            <a:pPr>
              <a:defRPr/>
            </a:pPr>
            <a:fld id="{EFDE7B46-AE06-499D-8361-ADF918EF9E72}" type="slidenum">
              <a:rPr lang="en-US"/>
              <a:pPr>
                <a:defRPr/>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4"/>
          <p:cNvSpPr txBox="1">
            <a:spLocks noChangeArrowheads="1"/>
          </p:cNvSpPr>
          <p:nvPr/>
        </p:nvSpPr>
        <p:spPr bwMode="auto">
          <a:xfrm>
            <a:off x="900113" y="1700213"/>
            <a:ext cx="7272337"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نوع مجموعه (مجموعه كوداسيل) از سه جزء تشكيل شده است:</a:t>
            </a:r>
          </a:p>
          <a:p>
            <a:pPr algn="r" rtl="1" eaLnBrk="1" hangingPunct="1">
              <a:spcBef>
                <a:spcPct val="50000"/>
              </a:spcBef>
            </a:pPr>
            <a:r>
              <a:rPr lang="fa-IR" altLang="en-US" sz="3200">
                <a:cs typeface="B Nazanin" panose="00000400000000000000" pitchFamily="2" charset="-78"/>
              </a:rPr>
              <a:t>1- نام مجموعه</a:t>
            </a:r>
          </a:p>
          <a:p>
            <a:pPr algn="r" rtl="1" eaLnBrk="1" hangingPunct="1">
              <a:spcBef>
                <a:spcPct val="50000"/>
              </a:spcBef>
            </a:pPr>
            <a:r>
              <a:rPr lang="fa-IR" altLang="en-US" sz="3200">
                <a:cs typeface="B Nazanin" panose="00000400000000000000" pitchFamily="2" charset="-78"/>
              </a:rPr>
              <a:t>2- يك نوع ركورد مالك</a:t>
            </a:r>
          </a:p>
          <a:p>
            <a:pPr algn="r" rtl="1" eaLnBrk="1" hangingPunct="1">
              <a:spcBef>
                <a:spcPct val="50000"/>
              </a:spcBef>
            </a:pPr>
            <a:r>
              <a:rPr lang="fa-IR" altLang="en-US" sz="3200">
                <a:cs typeface="B Nazanin" panose="00000400000000000000" pitchFamily="2" charset="-78"/>
              </a:rPr>
              <a:t>3- يك نوع ركورد عضو</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E0707064-3B86-4077-8AD9-B871949B8CF4}" type="slidenum">
              <a:rPr lang="en-US"/>
              <a:pPr>
                <a:defRPr/>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Oval 4"/>
          <p:cNvSpPr>
            <a:spLocks noChangeArrowheads="1"/>
          </p:cNvSpPr>
          <p:nvPr/>
        </p:nvSpPr>
        <p:spPr bwMode="auto">
          <a:xfrm>
            <a:off x="1908175" y="2070100"/>
            <a:ext cx="4968875" cy="31686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48483" name="Rectangle 5"/>
          <p:cNvSpPr>
            <a:spLocks noChangeArrowheads="1"/>
          </p:cNvSpPr>
          <p:nvPr/>
        </p:nvSpPr>
        <p:spPr bwMode="auto">
          <a:xfrm>
            <a:off x="3059113" y="2719388"/>
            <a:ext cx="2592387"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48484" name="Rectangle 6"/>
          <p:cNvSpPr>
            <a:spLocks noChangeArrowheads="1"/>
          </p:cNvSpPr>
          <p:nvPr/>
        </p:nvSpPr>
        <p:spPr bwMode="auto">
          <a:xfrm>
            <a:off x="2411413" y="3798888"/>
            <a:ext cx="4032250"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48485" name="Line 7"/>
          <p:cNvSpPr>
            <a:spLocks noChangeShapeType="1"/>
          </p:cNvSpPr>
          <p:nvPr/>
        </p:nvSpPr>
        <p:spPr bwMode="auto">
          <a:xfrm>
            <a:off x="3851275" y="271938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6" name="Line 8"/>
          <p:cNvSpPr>
            <a:spLocks noChangeShapeType="1"/>
          </p:cNvSpPr>
          <p:nvPr/>
        </p:nvSpPr>
        <p:spPr bwMode="auto">
          <a:xfrm>
            <a:off x="3635375" y="379888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7" name="Line 9"/>
          <p:cNvSpPr>
            <a:spLocks noChangeShapeType="1"/>
          </p:cNvSpPr>
          <p:nvPr/>
        </p:nvSpPr>
        <p:spPr bwMode="auto">
          <a:xfrm>
            <a:off x="5292725" y="379888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8" name="Text Box 10"/>
          <p:cNvSpPr txBox="1">
            <a:spLocks noChangeArrowheads="1"/>
          </p:cNvSpPr>
          <p:nvPr/>
        </p:nvSpPr>
        <p:spPr bwMode="auto">
          <a:xfrm>
            <a:off x="3203575" y="2790825"/>
            <a:ext cx="547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DEID</a:t>
            </a:r>
          </a:p>
        </p:txBody>
      </p:sp>
      <p:sp>
        <p:nvSpPr>
          <p:cNvPr id="148489" name="Text Box 11"/>
          <p:cNvSpPr txBox="1">
            <a:spLocks noChangeArrowheads="1"/>
          </p:cNvSpPr>
          <p:nvPr/>
        </p:nvSpPr>
        <p:spPr bwMode="auto">
          <a:xfrm rot="10800000" flipV="1">
            <a:off x="2627313" y="3798888"/>
            <a:ext cx="730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STID</a:t>
            </a:r>
          </a:p>
        </p:txBody>
      </p:sp>
      <p:sp>
        <p:nvSpPr>
          <p:cNvPr id="148490" name="Text Box 12"/>
          <p:cNvSpPr txBox="1">
            <a:spLocks noChangeArrowheads="1"/>
          </p:cNvSpPr>
          <p:nvPr/>
        </p:nvSpPr>
        <p:spPr bwMode="auto">
          <a:xfrm>
            <a:off x="5435600" y="3798888"/>
            <a:ext cx="768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E-TERM</a:t>
            </a:r>
          </a:p>
        </p:txBody>
      </p:sp>
      <p:sp>
        <p:nvSpPr>
          <p:cNvPr id="148491" name="Text Box 13"/>
          <p:cNvSpPr txBox="1">
            <a:spLocks noChangeArrowheads="1"/>
          </p:cNvSpPr>
          <p:nvPr/>
        </p:nvSpPr>
        <p:spPr bwMode="auto">
          <a:xfrm>
            <a:off x="4356100" y="2790825"/>
            <a:ext cx="422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a:t>
            </a:r>
          </a:p>
        </p:txBody>
      </p:sp>
      <p:sp>
        <p:nvSpPr>
          <p:cNvPr id="148492" name="Text Box 14"/>
          <p:cNvSpPr txBox="1">
            <a:spLocks noChangeArrowheads="1"/>
          </p:cNvSpPr>
          <p:nvPr/>
        </p:nvSpPr>
        <p:spPr bwMode="auto">
          <a:xfrm>
            <a:off x="4211638" y="3871913"/>
            <a:ext cx="422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a:t>
            </a:r>
          </a:p>
        </p:txBody>
      </p:sp>
      <p:sp>
        <p:nvSpPr>
          <p:cNvPr id="148493" name="Line 15"/>
          <p:cNvSpPr>
            <a:spLocks noChangeShapeType="1"/>
          </p:cNvSpPr>
          <p:nvPr/>
        </p:nvSpPr>
        <p:spPr bwMode="auto">
          <a:xfrm>
            <a:off x="4283075" y="3079750"/>
            <a:ext cx="0" cy="719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4" name="Text Box 16"/>
          <p:cNvSpPr txBox="1">
            <a:spLocks noChangeArrowheads="1"/>
          </p:cNvSpPr>
          <p:nvPr/>
        </p:nvSpPr>
        <p:spPr bwMode="auto">
          <a:xfrm>
            <a:off x="3132138" y="2413000"/>
            <a:ext cx="658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400">
                <a:cs typeface="Arial" panose="020B0604020202020204" pitchFamily="34" charset="0"/>
              </a:rPr>
              <a:t>DEPT</a:t>
            </a:r>
          </a:p>
        </p:txBody>
      </p:sp>
      <p:sp>
        <p:nvSpPr>
          <p:cNvPr id="148495" name="Text Box 17"/>
          <p:cNvSpPr txBox="1">
            <a:spLocks noChangeArrowheads="1"/>
          </p:cNvSpPr>
          <p:nvPr/>
        </p:nvSpPr>
        <p:spPr bwMode="auto">
          <a:xfrm>
            <a:off x="2484438" y="3509963"/>
            <a:ext cx="588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400">
                <a:cs typeface="Arial" panose="020B0604020202020204" pitchFamily="34" charset="0"/>
              </a:rPr>
              <a:t>STID</a:t>
            </a:r>
          </a:p>
        </p:txBody>
      </p:sp>
      <p:sp>
        <p:nvSpPr>
          <p:cNvPr id="148496" name="Text Box 18"/>
          <p:cNvSpPr txBox="1">
            <a:spLocks noChangeArrowheads="1"/>
          </p:cNvSpPr>
          <p:nvPr/>
        </p:nvSpPr>
        <p:spPr bwMode="auto">
          <a:xfrm>
            <a:off x="4787900" y="2359025"/>
            <a:ext cx="512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800">
                <a:cs typeface="Arial" panose="020B0604020202020204" pitchFamily="34" charset="0"/>
              </a:rPr>
              <a:t>مالك</a:t>
            </a:r>
            <a:endParaRPr lang="en-US" altLang="en-US" sz="1800">
              <a:cs typeface="Arial" panose="020B0604020202020204" pitchFamily="34" charset="0"/>
            </a:endParaRPr>
          </a:p>
        </p:txBody>
      </p:sp>
      <p:sp>
        <p:nvSpPr>
          <p:cNvPr id="148497" name="Text Box 19"/>
          <p:cNvSpPr txBox="1">
            <a:spLocks noChangeArrowheads="1"/>
          </p:cNvSpPr>
          <p:nvPr/>
        </p:nvSpPr>
        <p:spPr bwMode="auto">
          <a:xfrm>
            <a:off x="4787900" y="3438525"/>
            <a:ext cx="596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800">
                <a:cs typeface="Arial" panose="020B0604020202020204" pitchFamily="34" charset="0"/>
              </a:rPr>
              <a:t>عضو</a:t>
            </a:r>
            <a:endParaRPr lang="en-US" altLang="en-US" sz="1800">
              <a:cs typeface="Arial" panose="020B0604020202020204" pitchFamily="34" charset="0"/>
            </a:endParaRPr>
          </a:p>
        </p:txBody>
      </p:sp>
      <p:sp>
        <p:nvSpPr>
          <p:cNvPr id="148498" name="Text Box 20"/>
          <p:cNvSpPr txBox="1">
            <a:spLocks noChangeArrowheads="1"/>
          </p:cNvSpPr>
          <p:nvPr/>
        </p:nvSpPr>
        <p:spPr bwMode="auto">
          <a:xfrm>
            <a:off x="2262188" y="765175"/>
            <a:ext cx="38814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يك نوع مجموعه كوداسيل</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F4C72CFE-2D03-4A9D-A618-0498C4AF0E3B}" type="slidenum">
              <a:rPr lang="en-US"/>
              <a:pPr>
                <a:defRPr/>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4"/>
          <p:cNvSpPr txBox="1">
            <a:spLocks noChangeArrowheads="1"/>
          </p:cNvSpPr>
          <p:nvPr/>
        </p:nvSpPr>
        <p:spPr bwMode="auto">
          <a:xfrm>
            <a:off x="1187450" y="401638"/>
            <a:ext cx="59055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برخي ويژگيهاي ساختار داده‌اي شبكه‌اي</a:t>
            </a:r>
            <a:endParaRPr lang="en-US" altLang="en-US" sz="3200">
              <a:solidFill>
                <a:schemeClr val="bg1"/>
              </a:solidFill>
              <a:latin typeface="Tahoma" panose="020B0604030504040204" pitchFamily="34" charset="0"/>
              <a:cs typeface="B Titr" panose="00000700000000000000" pitchFamily="2" charset="-78"/>
            </a:endParaRPr>
          </a:p>
        </p:txBody>
      </p:sp>
      <p:sp>
        <p:nvSpPr>
          <p:cNvPr id="149507" name="Text Box 5"/>
          <p:cNvSpPr txBox="1">
            <a:spLocks noChangeArrowheads="1"/>
          </p:cNvSpPr>
          <p:nvPr/>
        </p:nvSpPr>
        <p:spPr bwMode="auto">
          <a:xfrm>
            <a:off x="468313" y="1489075"/>
            <a:ext cx="7921625" cy="388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10000"/>
              </a:lnSpc>
              <a:spcBef>
                <a:spcPct val="50000"/>
              </a:spcBef>
            </a:pPr>
            <a:r>
              <a:rPr lang="fa-IR" altLang="en-US" sz="3200">
                <a:cs typeface="B Nazanin" panose="00000400000000000000" pitchFamily="2" charset="-78"/>
              </a:rPr>
              <a:t>1- سادگي ظاهري ساختار داده‌اي جدولي را ندارد.</a:t>
            </a:r>
          </a:p>
          <a:p>
            <a:pPr algn="r" rtl="1" eaLnBrk="1" hangingPunct="1">
              <a:lnSpc>
                <a:spcPct val="110000"/>
              </a:lnSpc>
              <a:spcBef>
                <a:spcPct val="50000"/>
              </a:spcBef>
            </a:pPr>
            <a:r>
              <a:rPr lang="fa-IR" altLang="en-US" sz="3200">
                <a:cs typeface="B Nazanin" panose="00000400000000000000" pitchFamily="2" charset="-78"/>
              </a:rPr>
              <a:t>2- مبناي رياضي ندارد.</a:t>
            </a:r>
          </a:p>
          <a:p>
            <a:pPr algn="r" rtl="1" eaLnBrk="1" hangingPunct="1">
              <a:lnSpc>
                <a:spcPct val="110000"/>
              </a:lnSpc>
              <a:spcBef>
                <a:spcPct val="50000"/>
              </a:spcBef>
            </a:pPr>
            <a:r>
              <a:rPr lang="fa-IR" altLang="en-US" sz="3200">
                <a:cs typeface="B Nazanin" panose="00000400000000000000" pitchFamily="2" charset="-78"/>
              </a:rPr>
              <a:t>3- دو عنصر ساختاري اساسي دارد.</a:t>
            </a:r>
          </a:p>
          <a:p>
            <a:pPr algn="r" rtl="1" eaLnBrk="1" hangingPunct="1">
              <a:lnSpc>
                <a:spcPct val="110000"/>
              </a:lnSpc>
              <a:spcBef>
                <a:spcPct val="50000"/>
              </a:spcBef>
            </a:pPr>
            <a:r>
              <a:rPr lang="fa-IR" altLang="en-US" sz="3200">
                <a:cs typeface="B Nazanin" panose="00000400000000000000" pitchFamily="2" charset="-78"/>
              </a:rPr>
              <a:t>4- ماهيتا خاص نمايش ارتباطات ”يك به چند“ نيست.</a:t>
            </a:r>
          </a:p>
          <a:p>
            <a:pPr algn="r" rtl="1" eaLnBrk="1" hangingPunct="1">
              <a:lnSpc>
                <a:spcPct val="110000"/>
              </a:lnSpc>
              <a:spcBef>
                <a:spcPct val="50000"/>
              </a:spcBef>
            </a:pPr>
            <a:r>
              <a:rPr lang="fa-IR" altLang="en-US" sz="3200">
                <a:cs typeface="B Nazanin" panose="00000400000000000000" pitchFamily="2" charset="-78"/>
              </a:rPr>
              <a:t>5- دستور بازيابي آن پيچيده‌تر از ساختارهاي ديگر است</a:t>
            </a:r>
            <a:r>
              <a:rPr lang="fa-IR" altLang="en-US" sz="3600"/>
              <a:t>.</a:t>
            </a:r>
          </a:p>
        </p:txBody>
      </p:sp>
      <p:sp>
        <p:nvSpPr>
          <p:cNvPr id="149508" name="Text Box 6"/>
          <p:cNvSpPr txBox="1">
            <a:spLocks noChangeArrowheads="1"/>
          </p:cNvSpPr>
          <p:nvPr/>
        </p:nvSpPr>
        <p:spPr bwMode="auto">
          <a:xfrm>
            <a:off x="1671638" y="6330950"/>
            <a:ext cx="58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fa-IR" altLang="en-US" sz="2400"/>
              <a:t>ادامه</a:t>
            </a:r>
            <a:endParaRPr lang="en-US" altLang="en-US" sz="2400"/>
          </a:p>
        </p:txBody>
      </p:sp>
      <p:sp>
        <p:nvSpPr>
          <p:cNvPr id="149509" name="AutoShape 7"/>
          <p:cNvSpPr>
            <a:spLocks noChangeArrowheads="1"/>
          </p:cNvSpPr>
          <p:nvPr/>
        </p:nvSpPr>
        <p:spPr bwMode="auto">
          <a:xfrm>
            <a:off x="539750" y="6237288"/>
            <a:ext cx="1008063" cy="576262"/>
          </a:xfrm>
          <a:prstGeom prst="leftArrow">
            <a:avLst>
              <a:gd name="adj1" fmla="val 50000"/>
              <a:gd name="adj2" fmla="val 437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 name="Slide Number Placeholder 3"/>
          <p:cNvSpPr>
            <a:spLocks noGrp="1"/>
          </p:cNvSpPr>
          <p:nvPr>
            <p:ph type="sldNum" sz="quarter" idx="12"/>
          </p:nvPr>
        </p:nvSpPr>
        <p:spPr/>
        <p:txBody>
          <a:bodyPr/>
          <a:lstStyle/>
          <a:p>
            <a:pPr>
              <a:defRPr/>
            </a:pPr>
            <a:fld id="{1BFE83A1-678A-43BC-8119-794F41AE4B08}" type="slidenum">
              <a:rPr lang="en-US"/>
              <a:pPr>
                <a:defRPr/>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ChangeArrowheads="1"/>
          </p:cNvSpPr>
          <p:nvPr/>
        </p:nvSpPr>
        <p:spPr bwMode="auto">
          <a:xfrm>
            <a:off x="611188" y="1327150"/>
            <a:ext cx="7775575"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pPr>
            <a:r>
              <a:rPr lang="fa-IR" altLang="en-US" sz="3200">
                <a:cs typeface="B Nazanin" panose="00000400000000000000" pitchFamily="2" charset="-78"/>
              </a:rPr>
              <a:t>6- مثل ساختار داده‌اي جدولي تقارن دارد.</a:t>
            </a:r>
          </a:p>
          <a:p>
            <a:pPr algn="r" rtl="1" eaLnBrk="1" hangingPunct="1">
              <a:lnSpc>
                <a:spcPct val="120000"/>
              </a:lnSpc>
            </a:pPr>
            <a:r>
              <a:rPr lang="fa-IR" altLang="en-US" sz="3200">
                <a:cs typeface="B Nazanin" panose="00000400000000000000" pitchFamily="2" charset="-78"/>
              </a:rPr>
              <a:t>7- خطر بروز ناسازگاري داده‌ها نسبت به ساختار سلسله‌مراتبي، كمتر است.</a:t>
            </a:r>
          </a:p>
          <a:p>
            <a:pPr algn="r" rtl="1" eaLnBrk="1" hangingPunct="1">
              <a:lnSpc>
                <a:spcPct val="120000"/>
              </a:lnSpc>
            </a:pPr>
            <a:r>
              <a:rPr lang="fa-IR" altLang="en-US" sz="3200">
                <a:cs typeface="B Nazanin" panose="00000400000000000000" pitchFamily="2" charset="-78"/>
              </a:rPr>
              <a:t>8- اصل وحدت عملگر در عمل درج ندارد.</a:t>
            </a:r>
          </a:p>
          <a:p>
            <a:pPr algn="r" rtl="1" eaLnBrk="1" hangingPunct="1">
              <a:lnSpc>
                <a:spcPct val="120000"/>
              </a:lnSpc>
            </a:pPr>
            <a:r>
              <a:rPr lang="fa-IR" altLang="en-US" sz="3200">
                <a:cs typeface="B Nazanin" panose="00000400000000000000" pitchFamily="2" charset="-78"/>
              </a:rPr>
              <a:t>9- مبانی تئوريک رياضی ندارد</a:t>
            </a:r>
          </a:p>
          <a:p>
            <a:pPr algn="r" rtl="1" eaLnBrk="1" hangingPunct="1">
              <a:lnSpc>
                <a:spcPct val="120000"/>
              </a:lnSpc>
            </a:pPr>
            <a:r>
              <a:rPr lang="fa-IR" altLang="en-US" sz="3200">
                <a:cs typeface="B Nazanin" panose="00000400000000000000" pitchFamily="2" charset="-78"/>
              </a:rPr>
              <a:t>10- آنوماليهاي مدل سلسله‌مراتبي در عمليات ذخيره‌سازي را ندارد</a:t>
            </a:r>
            <a:r>
              <a:rPr lang="fa-IR" altLang="en-US" sz="3200"/>
              <a:t>.</a:t>
            </a:r>
            <a:endParaRPr lang="en-US" altLang="en-US" sz="3200"/>
          </a:p>
        </p:txBody>
      </p:sp>
      <p:sp>
        <p:nvSpPr>
          <p:cNvPr id="150531" name="Text Box 4"/>
          <p:cNvSpPr txBox="1">
            <a:spLocks noChangeArrowheads="1"/>
          </p:cNvSpPr>
          <p:nvPr/>
        </p:nvSpPr>
        <p:spPr bwMode="auto">
          <a:xfrm>
            <a:off x="1187450" y="401638"/>
            <a:ext cx="59055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برخي ويژگيهاي ساختار داده‌اي شبكه‌اي</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B3464485-FE1A-4234-B201-2DED56CAEF63}" type="slidenum">
              <a:rPr lang="en-US"/>
              <a:pPr>
                <a:defRPr/>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1554" name="Text Box 4"/>
          <p:cNvSpPr txBox="1">
            <a:spLocks noChangeArrowheads="1"/>
          </p:cNvSpPr>
          <p:nvPr/>
        </p:nvSpPr>
        <p:spPr bwMode="auto">
          <a:xfrm>
            <a:off x="539750" y="1754188"/>
            <a:ext cx="44640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fa-IR" altLang="en-US" sz="6600" b="1">
                <a:solidFill>
                  <a:srgbClr val="FFFFFF"/>
                </a:solidFill>
              </a:rPr>
              <a:t>هفته ششم</a:t>
            </a:r>
            <a:endParaRPr lang="en-US" altLang="en-US" sz="6600" b="1">
              <a:solidFill>
                <a:srgbClr val="FFFFFF"/>
              </a:solidFill>
            </a:endParaRPr>
          </a:p>
        </p:txBody>
      </p:sp>
      <p:sp>
        <p:nvSpPr>
          <p:cNvPr id="151555" name="Text Box 5">
            <a:hlinkClick r:id="rId3" action="ppaction://hlinksldjump"/>
          </p:cNvPr>
          <p:cNvSpPr txBox="1">
            <a:spLocks noChangeArrowheads="1"/>
          </p:cNvSpPr>
          <p:nvPr/>
        </p:nvSpPr>
        <p:spPr bwMode="auto">
          <a:xfrm>
            <a:off x="1116013" y="3068638"/>
            <a:ext cx="43195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fa-IR" altLang="en-US" b="1">
                <a:solidFill>
                  <a:srgbClr val="FFFFFF"/>
                </a:solidFill>
                <a:cs typeface="Compset" pitchFamily="2" charset="-78"/>
              </a:rPr>
              <a:t>مفاهيم مدل رابطه‌ای</a:t>
            </a:r>
            <a:endParaRPr lang="en-US" altLang="en-US" b="1">
              <a:solidFill>
                <a:srgbClr val="FFFFFF"/>
              </a:solidFill>
              <a:cs typeface="Compset" pitchFamily="2" charset="-78"/>
            </a:endParaRPr>
          </a:p>
        </p:txBody>
      </p:sp>
      <p:sp>
        <p:nvSpPr>
          <p:cNvPr id="4" name="Slide Number Placeholder 3"/>
          <p:cNvSpPr>
            <a:spLocks noGrp="1"/>
          </p:cNvSpPr>
          <p:nvPr>
            <p:ph type="sldNum" sz="quarter" idx="12"/>
          </p:nvPr>
        </p:nvSpPr>
        <p:spPr/>
        <p:txBody>
          <a:bodyPr/>
          <a:lstStyle/>
          <a:p>
            <a:pPr>
              <a:defRPr/>
            </a:pPr>
            <a:fld id="{2ABC37B2-ACE9-40F5-A897-BB9AC817F878}" type="slidenum">
              <a:rPr lang="en-US" smtClean="0"/>
              <a:pPr>
                <a:defRPr/>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ChangeArrowheads="1"/>
          </p:cNvSpPr>
          <p:nvPr/>
        </p:nvSpPr>
        <p:spPr bwMode="auto">
          <a:xfrm>
            <a:off x="3567113" y="2692400"/>
            <a:ext cx="5037137"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0"/>
              </a:spcBef>
              <a:buClrTx/>
              <a:buSzTx/>
              <a:buFontTx/>
              <a:buNone/>
            </a:pPr>
            <a:r>
              <a:rPr lang="fa-IR" altLang="en-US" sz="3600">
                <a:solidFill>
                  <a:srgbClr val="000000"/>
                </a:solidFill>
                <a:latin typeface="Arial" panose="020B0604020202020204" pitchFamily="34" charset="0"/>
                <a:cs typeface="Compset" pitchFamily="2" charset="-78"/>
              </a:rPr>
              <a:t>1</a:t>
            </a:r>
            <a:r>
              <a:rPr lang="fa-IR" altLang="en-US" sz="3600">
                <a:solidFill>
                  <a:srgbClr val="000000"/>
                </a:solidFill>
                <a:latin typeface="Arial" panose="020B0604020202020204" pitchFamily="34" charset="0"/>
                <a:cs typeface="B Nazanin" panose="00000400000000000000" pitchFamily="2" charset="-78"/>
              </a:rPr>
              <a:t>- رابطه در ریاضیات</a:t>
            </a:r>
            <a:endParaRPr lang="en-US" altLang="en-US" sz="3600">
              <a:solidFill>
                <a:srgbClr val="000000"/>
              </a:solidFill>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sz="3600">
                <a:solidFill>
                  <a:srgbClr val="000000"/>
                </a:solidFill>
                <a:latin typeface="Arial" panose="020B0604020202020204" pitchFamily="34" charset="0"/>
                <a:cs typeface="B Nazanin" panose="00000400000000000000" pitchFamily="2" charset="-78"/>
              </a:rPr>
              <a:t>2- خصوصیات رابطه</a:t>
            </a:r>
            <a:endParaRPr lang="en-US" altLang="en-US" sz="3600">
              <a:solidFill>
                <a:srgbClr val="000000"/>
              </a:solidFill>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sz="3600">
                <a:solidFill>
                  <a:srgbClr val="000000"/>
                </a:solidFill>
                <a:latin typeface="Arial" panose="020B0604020202020204" pitchFamily="34" charset="0"/>
                <a:cs typeface="B Nazanin" panose="00000400000000000000" pitchFamily="2" charset="-78"/>
              </a:rPr>
              <a:t>3- نقش میدان در بانک اطلاعاتی</a:t>
            </a:r>
            <a:endParaRPr lang="en-US" altLang="en-US" sz="3600">
              <a:solidFill>
                <a:srgbClr val="000000"/>
              </a:solidFill>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sz="3600">
                <a:solidFill>
                  <a:srgbClr val="000000"/>
                </a:solidFill>
                <a:latin typeface="Arial" panose="020B0604020202020204" pitchFamily="34" charset="0"/>
                <a:cs typeface="B Nazanin" panose="00000400000000000000" pitchFamily="2" charset="-78"/>
              </a:rPr>
              <a:t>4- انواع کلید در مدل رابطه‌ای</a:t>
            </a:r>
            <a:endParaRPr lang="en-US" altLang="en-US" sz="3600">
              <a:solidFill>
                <a:srgbClr val="000000"/>
              </a:solidFill>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sz="3600">
                <a:solidFill>
                  <a:srgbClr val="000000"/>
                </a:solidFill>
                <a:latin typeface="Arial" panose="020B0604020202020204" pitchFamily="34" charset="0"/>
                <a:cs typeface="B Nazanin" panose="00000400000000000000" pitchFamily="2" charset="-78"/>
              </a:rPr>
              <a:t>5- قواعد جامعیت در مدل رابطه‌ای</a:t>
            </a:r>
            <a:endParaRPr lang="en-US" altLang="en-US" sz="3600">
              <a:solidFill>
                <a:srgbClr val="000000"/>
              </a:solidFill>
              <a:latin typeface="Arial" panose="020B0604020202020204" pitchFamily="34" charset="0"/>
              <a:cs typeface="B Nazanin" panose="00000400000000000000" pitchFamily="2" charset="-78"/>
            </a:endParaRPr>
          </a:p>
        </p:txBody>
      </p:sp>
      <p:sp>
        <p:nvSpPr>
          <p:cNvPr id="472069" name="Rectangle 5"/>
          <p:cNvSpPr>
            <a:spLocks noChangeArrowheads="1"/>
          </p:cNvSpPr>
          <p:nvPr/>
        </p:nvSpPr>
        <p:spPr bwMode="auto">
          <a:xfrm>
            <a:off x="2771775" y="981075"/>
            <a:ext cx="688975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eaLnBrk="1" hangingPunct="1">
              <a:spcBef>
                <a:spcPct val="0"/>
              </a:spcBef>
              <a:buClrTx/>
              <a:buSzTx/>
              <a:buFontTx/>
              <a:buNone/>
            </a:pPr>
            <a:r>
              <a:rPr lang="fa-IR" altLang="en-US">
                <a:solidFill>
                  <a:schemeClr val="bg1"/>
                </a:solidFill>
                <a:cs typeface="B Titr" panose="00000700000000000000" pitchFamily="2" charset="-78"/>
              </a:rPr>
              <a:t>آنچه در اين جلسه مي خوانيد:</a:t>
            </a:r>
            <a:endParaRPr lang="en-US" altLang="en-US">
              <a:solidFill>
                <a:schemeClr val="bg1"/>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3A0EB9F9-1755-4608-B2C6-2A25356E297A}" type="slidenum">
              <a:rPr lang="en-US"/>
              <a:pPr>
                <a:defRPr/>
              </a:pPr>
              <a:t>126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472069"/>
                                        </p:tgtEl>
                                        <p:attrNameLst>
                                          <p:attrName>style.visibility</p:attrName>
                                        </p:attrNameLst>
                                      </p:cBhvr>
                                      <p:to>
                                        <p:strVal val="visible"/>
                                      </p:to>
                                    </p:set>
                                    <p:anim calcmode="lin" valueType="num">
                                      <p:cBhvr additive="base">
                                        <p:cTn id="7" dur="500" fill="hold"/>
                                        <p:tgtEl>
                                          <p:spTgt spid="472069"/>
                                        </p:tgtEl>
                                        <p:attrNameLst>
                                          <p:attrName>ppt_x</p:attrName>
                                        </p:attrNameLst>
                                      </p:cBhvr>
                                      <p:tavLst>
                                        <p:tav tm="0">
                                          <p:val>
                                            <p:strVal val="1+#ppt_w/2"/>
                                          </p:val>
                                        </p:tav>
                                        <p:tav tm="100000">
                                          <p:val>
                                            <p:strVal val="#ppt_x"/>
                                          </p:val>
                                        </p:tav>
                                      </p:tavLst>
                                    </p:anim>
                                    <p:anim calcmode="lin" valueType="num">
                                      <p:cBhvr additive="base">
                                        <p:cTn id="8" dur="500" fill="hold"/>
                                        <p:tgtEl>
                                          <p:spTgt spid="4720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9"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4"/>
          <p:cNvSpPr txBox="1">
            <a:spLocks noChangeArrowheads="1"/>
          </p:cNvSpPr>
          <p:nvPr/>
        </p:nvSpPr>
        <p:spPr bwMode="auto">
          <a:xfrm>
            <a:off x="1331913" y="1125538"/>
            <a:ext cx="71993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buClrTx/>
              <a:buSzTx/>
              <a:buFontTx/>
              <a:buNone/>
            </a:pPr>
            <a:r>
              <a:rPr lang="fa-IR" altLang="en-US">
                <a:solidFill>
                  <a:schemeClr val="bg1"/>
                </a:solidFill>
                <a:cs typeface="B Titr" panose="00000700000000000000" pitchFamily="2" charset="-78"/>
              </a:rPr>
              <a:t>هدفهاي كلي: آشنايي با مفاهيم مدل رابطه‌ای</a:t>
            </a:r>
            <a:endParaRPr lang="en-US" altLang="en-US">
              <a:solidFill>
                <a:schemeClr val="bg1"/>
              </a:solidFill>
              <a:cs typeface="B Titr" panose="00000700000000000000" pitchFamily="2" charset="-78"/>
            </a:endParaRPr>
          </a:p>
        </p:txBody>
      </p:sp>
      <p:sp>
        <p:nvSpPr>
          <p:cNvPr id="153603" name="Text Box 5"/>
          <p:cNvSpPr txBox="1">
            <a:spLocks noChangeArrowheads="1"/>
          </p:cNvSpPr>
          <p:nvPr/>
        </p:nvSpPr>
        <p:spPr bwMode="auto">
          <a:xfrm>
            <a:off x="611188" y="2708275"/>
            <a:ext cx="806291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buClrTx/>
              <a:buSzTx/>
              <a:buFontTx/>
              <a:buNone/>
            </a:pPr>
            <a:r>
              <a:rPr lang="fa-IR" altLang="en-US" sz="2800">
                <a:solidFill>
                  <a:srgbClr val="000000"/>
                </a:solidFill>
                <a:latin typeface="Arial" panose="020B0604020202020204" pitchFamily="34" charset="0"/>
                <a:cs typeface="B Nazanin" panose="00000400000000000000" pitchFamily="2" charset="-78"/>
              </a:rPr>
              <a:t>هدفهاي رفتاري: دانشجو در پايان اين جلسه مي‌تواند:</a:t>
            </a:r>
          </a:p>
          <a:p>
            <a:pPr lvl="1" algn="r" rtl="1" eaLnBrk="1" hangingPunct="1">
              <a:spcBef>
                <a:spcPct val="50000"/>
              </a:spcBef>
              <a:buClrTx/>
              <a:buSzTx/>
              <a:buFontTx/>
              <a:buChar char="•"/>
            </a:pPr>
            <a:r>
              <a:rPr lang="fa-IR" altLang="en-US">
                <a:solidFill>
                  <a:srgbClr val="000000"/>
                </a:solidFill>
                <a:latin typeface="Arial" panose="020B0604020202020204" pitchFamily="34" charset="0"/>
                <a:cs typeface="B Nazanin" panose="00000400000000000000" pitchFamily="2" charset="-78"/>
              </a:rPr>
              <a:t> درک ریاضی از مدل رابطه‌ای داشته باشد.</a:t>
            </a:r>
          </a:p>
          <a:p>
            <a:pPr lvl="1" algn="r" rtl="1" eaLnBrk="1" hangingPunct="1">
              <a:spcBef>
                <a:spcPct val="50000"/>
              </a:spcBef>
              <a:buClrTx/>
              <a:buSzTx/>
              <a:buFontTx/>
              <a:buChar char="•"/>
            </a:pPr>
            <a:r>
              <a:rPr lang="fa-IR" altLang="en-US">
                <a:solidFill>
                  <a:srgbClr val="000000"/>
                </a:solidFill>
                <a:latin typeface="Arial" panose="020B0604020202020204" pitchFamily="34" charset="0"/>
                <a:cs typeface="B Nazanin" panose="00000400000000000000" pitchFamily="2" charset="-78"/>
              </a:rPr>
              <a:t>با انواع کلید در مدل رابطه‌ای آشنا باشد.</a:t>
            </a:r>
          </a:p>
          <a:p>
            <a:pPr lvl="1" algn="r" rtl="1" eaLnBrk="1" hangingPunct="1">
              <a:spcBef>
                <a:spcPct val="50000"/>
              </a:spcBef>
              <a:buClrTx/>
              <a:buSzTx/>
              <a:buFontTx/>
              <a:buChar char="•"/>
            </a:pPr>
            <a:r>
              <a:rPr lang="fa-IR" altLang="en-US">
                <a:solidFill>
                  <a:srgbClr val="000000"/>
                </a:solidFill>
                <a:latin typeface="Arial" panose="020B0604020202020204" pitchFamily="34" charset="0"/>
                <a:cs typeface="B Nazanin" panose="00000400000000000000" pitchFamily="2" charset="-78"/>
              </a:rPr>
              <a:t> با قواعد جامعیت در مدل رابطه‌ای آشنا باشد.</a:t>
            </a:r>
          </a:p>
        </p:txBody>
      </p:sp>
      <p:sp>
        <p:nvSpPr>
          <p:cNvPr id="4" name="Slide Number Placeholder 3"/>
          <p:cNvSpPr>
            <a:spLocks noGrp="1"/>
          </p:cNvSpPr>
          <p:nvPr>
            <p:ph type="sldNum" sz="quarter" idx="12"/>
          </p:nvPr>
        </p:nvSpPr>
        <p:spPr/>
        <p:txBody>
          <a:bodyPr/>
          <a:lstStyle/>
          <a:p>
            <a:pPr>
              <a:defRPr/>
            </a:pPr>
            <a:fld id="{59A41737-AA5C-4790-8FDE-6DBE523D9356}" type="slidenum">
              <a:rPr lang="en-US"/>
              <a:pPr>
                <a:defRPr/>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4"/>
          <p:cNvSpPr txBox="1">
            <a:spLocks noChangeArrowheads="1"/>
          </p:cNvSpPr>
          <p:nvPr/>
        </p:nvSpPr>
        <p:spPr bwMode="auto">
          <a:xfrm>
            <a:off x="3373438" y="350838"/>
            <a:ext cx="26384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b="1">
                <a:solidFill>
                  <a:srgbClr val="FFFFFF"/>
                </a:solidFill>
                <a:cs typeface="B Titr" panose="00000700000000000000" pitchFamily="2" charset="-78"/>
              </a:rPr>
              <a:t>مدل رابطه‌ای</a:t>
            </a:r>
            <a:endParaRPr lang="en-US" altLang="en-US" b="1">
              <a:solidFill>
                <a:srgbClr val="FFFFFF"/>
              </a:solidFill>
              <a:cs typeface="B Titr" panose="00000700000000000000" pitchFamily="2" charset="-78"/>
            </a:endParaRPr>
          </a:p>
        </p:txBody>
      </p:sp>
      <p:sp>
        <p:nvSpPr>
          <p:cNvPr id="154627" name="Text Box 5"/>
          <p:cNvSpPr txBox="1">
            <a:spLocks noChangeArrowheads="1"/>
          </p:cNvSpPr>
          <p:nvPr/>
        </p:nvSpPr>
        <p:spPr bwMode="auto">
          <a:xfrm>
            <a:off x="611188" y="1989138"/>
            <a:ext cx="79216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مدل رابطه‌ای در یک مقاله تحصیلی توسط</a:t>
            </a:r>
          </a:p>
          <a:p>
            <a:pPr algn="ctr" rtl="1" eaLnBrk="1" hangingPunct="1"/>
            <a:r>
              <a:rPr lang="fa-IR" altLang="en-US" sz="3200">
                <a:cs typeface="B Nazanin" panose="00000400000000000000" pitchFamily="2" charset="-78"/>
              </a:rPr>
              <a:t> ادگار کاد (ریاضی‌دان) در سال ۱۹۷۰ ارائه شد.</a:t>
            </a:r>
          </a:p>
          <a:p>
            <a:pPr algn="ctr" rtl="1" eaLnBrk="1" hangingPunct="1"/>
            <a:r>
              <a:rPr lang="fa-IR" altLang="en-US" sz="3200">
                <a:cs typeface="B Nazanin" panose="00000400000000000000" pitchFamily="2" charset="-78"/>
              </a:rPr>
              <a:t> </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52947ECE-3CE5-4517-96C7-6B1EE59E1E6D}" type="slidenum">
              <a:rPr lang="en-US"/>
              <a:pPr>
                <a:defRPr/>
              </a:pPr>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4"/>
          <p:cNvSpPr txBox="1">
            <a:spLocks noChangeArrowheads="1"/>
          </p:cNvSpPr>
          <p:nvPr/>
        </p:nvSpPr>
        <p:spPr bwMode="auto">
          <a:xfrm>
            <a:off x="2586038" y="350838"/>
            <a:ext cx="34258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b="1">
                <a:solidFill>
                  <a:srgbClr val="FFFFFF"/>
                </a:solidFill>
                <a:cs typeface="B Titr" panose="00000700000000000000" pitchFamily="2" charset="-78"/>
              </a:rPr>
              <a:t>رابطه در ریاضیات</a:t>
            </a:r>
            <a:endParaRPr lang="en-US" altLang="en-US" b="1">
              <a:solidFill>
                <a:srgbClr val="FFFFFF"/>
              </a:solidFill>
              <a:cs typeface="B Titr" panose="00000700000000000000" pitchFamily="2" charset="-78"/>
            </a:endParaRPr>
          </a:p>
        </p:txBody>
      </p:sp>
      <p:sp>
        <p:nvSpPr>
          <p:cNvPr id="120835" name="Text Box 5"/>
          <p:cNvSpPr txBox="1">
            <a:spLocks noChangeArrowheads="1"/>
          </p:cNvSpPr>
          <p:nvPr/>
        </p:nvSpPr>
        <p:spPr bwMode="auto">
          <a:xfrm>
            <a:off x="395288" y="1989138"/>
            <a:ext cx="8280400"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anose="00000400000000000000" pitchFamily="2" charset="-78"/>
              </a:defRPr>
            </a:lvl1pPr>
            <a:lvl2pPr marL="742950" indent="-285750">
              <a:defRPr sz="4000">
                <a:solidFill>
                  <a:schemeClr val="tx1"/>
                </a:solidFill>
                <a:latin typeface="Arial" panose="020B0604020202020204" pitchFamily="34" charset="0"/>
                <a:cs typeface="Compset" panose="00000400000000000000" pitchFamily="2" charset="-78"/>
              </a:defRPr>
            </a:lvl2pPr>
            <a:lvl3pPr marL="1143000" indent="-228600">
              <a:defRPr sz="4000">
                <a:solidFill>
                  <a:schemeClr val="tx1"/>
                </a:solidFill>
                <a:latin typeface="Arial" panose="020B0604020202020204" pitchFamily="34" charset="0"/>
                <a:cs typeface="Compset" panose="00000400000000000000" pitchFamily="2" charset="-78"/>
              </a:defRPr>
            </a:lvl3pPr>
            <a:lvl4pPr marL="1600200" indent="-228600">
              <a:defRPr sz="4000">
                <a:solidFill>
                  <a:schemeClr val="tx1"/>
                </a:solidFill>
                <a:latin typeface="Arial" panose="020B0604020202020204" pitchFamily="34" charset="0"/>
                <a:cs typeface="Compset" panose="00000400000000000000" pitchFamily="2" charset="-78"/>
              </a:defRPr>
            </a:lvl4pPr>
            <a:lvl5pPr marL="2057400" indent="-228600">
              <a:defRPr sz="4000">
                <a:solidFill>
                  <a:schemeClr val="tx1"/>
                </a:solidFill>
                <a:latin typeface="Arial" panose="020B0604020202020204" pitchFamily="34" charset="0"/>
                <a:cs typeface="Compset" panose="00000400000000000000"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9pPr>
          </a:lstStyle>
          <a:p>
            <a:pPr marL="571500" indent="-571500" algn="r" rtl="1" eaLnBrk="1" hangingPunct="1">
              <a:buFont typeface="Arial" panose="020B0604020202020204" pitchFamily="34" charset="0"/>
              <a:buChar char="•"/>
              <a:defRPr/>
            </a:pPr>
            <a:r>
              <a:rPr lang="fa-IR" sz="3200" dirty="0">
                <a:cs typeface="B Nazanin" panose="00000400000000000000" pitchFamily="2" charset="-78"/>
              </a:rPr>
              <a:t>دامنه: </a:t>
            </a:r>
            <a:r>
              <a:rPr lang="fa-IR" sz="3200" dirty="0" err="1">
                <a:cs typeface="B Nazanin" panose="00000400000000000000" pitchFamily="2" charset="-78"/>
              </a:rPr>
              <a:t>مجموعه‌ای</a:t>
            </a:r>
            <a:r>
              <a:rPr lang="fa-IR" sz="3200" dirty="0">
                <a:cs typeface="B Nazanin" panose="00000400000000000000" pitchFamily="2" charset="-78"/>
              </a:rPr>
              <a:t> که مقادیر یک صفت خاصه از آن گرفته </a:t>
            </a:r>
            <a:r>
              <a:rPr lang="fa-IR" sz="3200" dirty="0" err="1">
                <a:cs typeface="B Nazanin" panose="00000400000000000000" pitchFamily="2" charset="-78"/>
              </a:rPr>
              <a:t>می‌شود</a:t>
            </a:r>
            <a:r>
              <a:rPr lang="fa-IR" sz="3200" dirty="0">
                <a:cs typeface="B Nazanin" panose="00000400000000000000" pitchFamily="2" charset="-78"/>
              </a:rPr>
              <a:t>.</a:t>
            </a:r>
          </a:p>
          <a:p>
            <a:pPr marL="571500" indent="-571500" algn="r" rtl="1" eaLnBrk="1" hangingPunct="1">
              <a:buFont typeface="Arial" panose="020B0604020202020204" pitchFamily="34" charset="0"/>
              <a:buChar char="•"/>
              <a:defRPr/>
            </a:pPr>
            <a:r>
              <a:rPr lang="fa-IR" sz="3200" dirty="0">
                <a:cs typeface="B Nazanin" panose="00000400000000000000" pitchFamily="2" charset="-78"/>
              </a:rPr>
              <a:t>رابطه: </a:t>
            </a:r>
            <a:r>
              <a:rPr lang="fa-IR" sz="3200" dirty="0" err="1">
                <a:cs typeface="B Nazanin" panose="00000400000000000000" pitchFamily="2" charset="-78"/>
              </a:rPr>
              <a:t>زیرمجموعه‌ای</a:t>
            </a:r>
            <a:r>
              <a:rPr lang="fa-IR" sz="3200" dirty="0">
                <a:cs typeface="B Nazanin" panose="00000400000000000000" pitchFamily="2" charset="-78"/>
              </a:rPr>
              <a:t> از ضرب دکارتی چند دامنه</a:t>
            </a:r>
          </a:p>
          <a:p>
            <a:pPr marL="571500" indent="-571500" algn="r" rtl="1" eaLnBrk="1" hangingPunct="1">
              <a:buFont typeface="Arial" panose="020B0604020202020204" pitchFamily="34" charset="0"/>
              <a:buChar char="•"/>
              <a:defRPr/>
            </a:pPr>
            <a:r>
              <a:rPr lang="fa-IR" sz="3200" dirty="0" err="1">
                <a:cs typeface="B Nazanin" panose="00000400000000000000" pitchFamily="2" charset="-78"/>
              </a:rPr>
              <a:t>تاپل</a:t>
            </a:r>
            <a:r>
              <a:rPr lang="fa-IR" sz="3200" dirty="0">
                <a:cs typeface="B Nazanin" panose="00000400000000000000" pitchFamily="2" charset="-78"/>
              </a:rPr>
              <a:t>: به اعضای رابطه </a:t>
            </a:r>
            <a:r>
              <a:rPr lang="fa-IR" sz="3200" dirty="0" err="1">
                <a:cs typeface="B Nazanin" panose="00000400000000000000" pitchFamily="2" charset="-78"/>
              </a:rPr>
              <a:t>تاپل</a:t>
            </a:r>
            <a:r>
              <a:rPr lang="fa-IR" sz="3200" dirty="0">
                <a:cs typeface="B Nazanin" panose="00000400000000000000" pitchFamily="2" charset="-78"/>
              </a:rPr>
              <a:t> گفته </a:t>
            </a:r>
            <a:r>
              <a:rPr lang="fa-IR" sz="3200" dirty="0" err="1">
                <a:cs typeface="B Nazanin" panose="00000400000000000000" pitchFamily="2" charset="-78"/>
              </a:rPr>
              <a:t>می‌شود</a:t>
            </a:r>
            <a:r>
              <a:rPr lang="fa-IR" sz="3200" dirty="0">
                <a:cs typeface="B Nazanin" panose="00000400000000000000" pitchFamily="2" charset="-78"/>
              </a:rPr>
              <a:t>.</a:t>
            </a:r>
          </a:p>
          <a:p>
            <a:pPr marL="571500" indent="-571500" algn="r" rtl="1" eaLnBrk="1" hangingPunct="1">
              <a:buFont typeface="Arial" panose="020B0604020202020204" pitchFamily="34" charset="0"/>
              <a:buChar char="•"/>
              <a:defRPr/>
            </a:pPr>
            <a:r>
              <a:rPr lang="fa-IR" sz="3200" dirty="0" err="1">
                <a:cs typeface="B Nazanin" panose="00000400000000000000" pitchFamily="2" charset="-78"/>
              </a:rPr>
              <a:t>کاردینالیتی</a:t>
            </a:r>
            <a:r>
              <a:rPr lang="fa-IR" sz="3200" dirty="0">
                <a:cs typeface="B Nazanin" panose="00000400000000000000" pitchFamily="2" charset="-78"/>
              </a:rPr>
              <a:t> رابطه: تعداد </a:t>
            </a:r>
            <a:r>
              <a:rPr lang="fa-IR" sz="3200" dirty="0" err="1">
                <a:cs typeface="B Nazanin" panose="00000400000000000000" pitchFamily="2" charset="-78"/>
              </a:rPr>
              <a:t>تاپل‌های</a:t>
            </a:r>
            <a:r>
              <a:rPr lang="fa-IR" sz="3200" dirty="0">
                <a:cs typeface="B Nazanin" panose="00000400000000000000" pitchFamily="2" charset="-78"/>
              </a:rPr>
              <a:t> رابطه در یک لحظه از حیات آن</a:t>
            </a:r>
          </a:p>
          <a:p>
            <a:pPr marL="571500" indent="-571500" algn="r" rtl="1" eaLnBrk="1" hangingPunct="1">
              <a:buFont typeface="Arial" panose="020B0604020202020204" pitchFamily="34" charset="0"/>
              <a:buChar char="•"/>
              <a:defRPr/>
            </a:pPr>
            <a:r>
              <a:rPr lang="fa-IR" sz="3200" dirty="0">
                <a:cs typeface="B Nazanin" panose="00000400000000000000" pitchFamily="2" charset="-78"/>
              </a:rPr>
              <a:t>درجه رابطه: تعداد </a:t>
            </a:r>
            <a:r>
              <a:rPr lang="fa-IR" sz="3200" dirty="0" err="1">
                <a:cs typeface="B Nazanin" panose="00000400000000000000" pitchFamily="2" charset="-78"/>
              </a:rPr>
              <a:t>ستون‌های</a:t>
            </a:r>
            <a:r>
              <a:rPr lang="fa-IR" sz="3200" dirty="0">
                <a:cs typeface="B Nazanin" panose="00000400000000000000" pitchFamily="2" charset="-78"/>
              </a:rPr>
              <a:t> رابطه</a:t>
            </a:r>
          </a:p>
          <a:p>
            <a:pPr algn="ctr" rtl="1" eaLnBrk="1" hangingPunct="1">
              <a:defRPr/>
            </a:pPr>
            <a:r>
              <a:rPr lang="fa-IR" dirty="0">
                <a:solidFill>
                  <a:prstClr val="black"/>
                </a:solidFill>
                <a:cs typeface="B Nazanin" panose="00000400000000000000" pitchFamily="2" charset="-78"/>
              </a:rPr>
              <a:t> </a:t>
            </a:r>
            <a:endParaRPr lang="en-US" dirty="0">
              <a:solidFill>
                <a:prstClr val="black"/>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57AE86A8-ED88-4F17-A9FF-857092F9F4C0}" type="slidenum">
              <a:rPr lang="en-US"/>
              <a:pPr>
                <a:defRPr/>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1042988" y="1628775"/>
            <a:ext cx="6769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10- سيستم مديريت پايگاه داده‌هاي بي درنگ</a:t>
            </a:r>
            <a:endParaRPr lang="en-US" altLang="en-US" sz="3200">
              <a:cs typeface="B Nazanin" panose="00000400000000000000" pitchFamily="2" charset="-78"/>
            </a:endParaRPr>
          </a:p>
        </p:txBody>
      </p:sp>
      <p:sp>
        <p:nvSpPr>
          <p:cNvPr id="33795" name="Text Box 6"/>
          <p:cNvSpPr txBox="1">
            <a:spLocks noChangeArrowheads="1"/>
          </p:cNvSpPr>
          <p:nvPr/>
        </p:nvSpPr>
        <p:spPr bwMode="auto">
          <a:xfrm>
            <a:off x="2608263" y="2205038"/>
            <a:ext cx="52038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11- سيستم داده‌كاوي و كشف شناخت</a:t>
            </a:r>
            <a:endParaRPr lang="en-US" altLang="en-US" sz="3200">
              <a:cs typeface="B Nazanin" panose="00000400000000000000" pitchFamily="2" charset="-78"/>
            </a:endParaRPr>
          </a:p>
        </p:txBody>
      </p:sp>
      <p:sp>
        <p:nvSpPr>
          <p:cNvPr id="33796" name="Text Box 7"/>
          <p:cNvSpPr txBox="1">
            <a:spLocks noChangeArrowheads="1"/>
          </p:cNvSpPr>
          <p:nvPr/>
        </p:nvSpPr>
        <p:spPr bwMode="auto">
          <a:xfrm>
            <a:off x="1960563" y="2781300"/>
            <a:ext cx="5851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12- سيستم مديريت چند پايگاهي</a:t>
            </a:r>
            <a:endParaRPr lang="en-US" altLang="en-US" sz="3200">
              <a:cs typeface="B Nazanin" panose="00000400000000000000" pitchFamily="2" charset="-78"/>
            </a:endParaRPr>
          </a:p>
        </p:txBody>
      </p:sp>
      <p:sp>
        <p:nvSpPr>
          <p:cNvPr id="33797" name="Text Box 8"/>
          <p:cNvSpPr txBox="1">
            <a:spLocks noChangeArrowheads="1"/>
          </p:cNvSpPr>
          <p:nvPr/>
        </p:nvSpPr>
        <p:spPr bwMode="auto">
          <a:xfrm>
            <a:off x="827088" y="3284538"/>
            <a:ext cx="6932612"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pPr>
            <a:r>
              <a:rPr lang="fa-IR" altLang="en-US" sz="3200">
                <a:cs typeface="B Nazanin" panose="00000400000000000000" pitchFamily="2" charset="-78"/>
              </a:rPr>
              <a:t>13- سيستم اطلاعات اجرائي</a:t>
            </a:r>
          </a:p>
          <a:p>
            <a:pPr algn="r" rtl="1" eaLnBrk="1" hangingPunct="1">
              <a:lnSpc>
                <a:spcPct val="120000"/>
              </a:lnSpc>
            </a:pPr>
            <a:r>
              <a:rPr lang="fa-IR" altLang="en-US" sz="3200">
                <a:cs typeface="B Nazanin" panose="00000400000000000000" pitchFamily="2" charset="-78"/>
              </a:rPr>
              <a:t>14- سيستم فعال مديريت پايگاه داده‌ها</a:t>
            </a:r>
          </a:p>
          <a:p>
            <a:pPr algn="r" rtl="1" eaLnBrk="1" hangingPunct="1">
              <a:lnSpc>
                <a:spcPct val="120000"/>
              </a:lnSpc>
            </a:pPr>
            <a:r>
              <a:rPr lang="fa-IR" altLang="en-US" sz="3200">
                <a:cs typeface="B Nazanin" panose="00000400000000000000" pitchFamily="2" charset="-78"/>
              </a:rPr>
              <a:t>15- سيستم مديريت پايگاه داده‌هاي شيئ-رابطه‌اي</a:t>
            </a:r>
            <a:endParaRPr lang="en-US" altLang="en-US" sz="3200">
              <a:cs typeface="B Nazanin" panose="00000400000000000000" pitchFamily="2" charset="-78"/>
            </a:endParaRPr>
          </a:p>
        </p:txBody>
      </p:sp>
      <p:sp>
        <p:nvSpPr>
          <p:cNvPr id="33798" name="Text Box 10"/>
          <p:cNvSpPr txBox="1">
            <a:spLocks noChangeArrowheads="1"/>
          </p:cNvSpPr>
          <p:nvPr/>
        </p:nvSpPr>
        <p:spPr bwMode="auto">
          <a:xfrm>
            <a:off x="757238" y="484188"/>
            <a:ext cx="77755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رده‌هاي تكنولوژيكي سيستم مديريت پايگاه داده‌ها</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050D3528-E653-458E-969C-8FB54AD90011}" type="slidenum">
              <a:rPr lang="en-US"/>
              <a:pPr>
                <a:defRPr/>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4"/>
          <p:cNvSpPr txBox="1">
            <a:spLocks noChangeArrowheads="1"/>
          </p:cNvSpPr>
          <p:nvPr/>
        </p:nvSpPr>
        <p:spPr bwMode="auto">
          <a:xfrm>
            <a:off x="2822575" y="350838"/>
            <a:ext cx="31892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b="1">
                <a:solidFill>
                  <a:srgbClr val="FFFFFF"/>
                </a:solidFill>
                <a:cs typeface="B Titr" panose="00000700000000000000" pitchFamily="2" charset="-78"/>
              </a:rPr>
              <a:t>خصوصیات رابطه</a:t>
            </a:r>
            <a:endParaRPr lang="en-US" altLang="en-US" b="1">
              <a:solidFill>
                <a:srgbClr val="FFFFFF"/>
              </a:solidFill>
              <a:cs typeface="B Titr" panose="00000700000000000000" pitchFamily="2" charset="-78"/>
            </a:endParaRPr>
          </a:p>
        </p:txBody>
      </p:sp>
      <p:sp>
        <p:nvSpPr>
          <p:cNvPr id="120835" name="Text Box 5"/>
          <p:cNvSpPr txBox="1">
            <a:spLocks noChangeArrowheads="1"/>
          </p:cNvSpPr>
          <p:nvPr/>
        </p:nvSpPr>
        <p:spPr bwMode="auto">
          <a:xfrm>
            <a:off x="395288" y="1989138"/>
            <a:ext cx="8280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anose="00000400000000000000" pitchFamily="2" charset="-78"/>
              </a:defRPr>
            </a:lvl1pPr>
            <a:lvl2pPr marL="742950" indent="-285750">
              <a:defRPr sz="4000">
                <a:solidFill>
                  <a:schemeClr val="tx1"/>
                </a:solidFill>
                <a:latin typeface="Arial" panose="020B0604020202020204" pitchFamily="34" charset="0"/>
                <a:cs typeface="Compset" panose="00000400000000000000" pitchFamily="2" charset="-78"/>
              </a:defRPr>
            </a:lvl2pPr>
            <a:lvl3pPr marL="1143000" indent="-228600">
              <a:defRPr sz="4000">
                <a:solidFill>
                  <a:schemeClr val="tx1"/>
                </a:solidFill>
                <a:latin typeface="Arial" panose="020B0604020202020204" pitchFamily="34" charset="0"/>
                <a:cs typeface="Compset" panose="00000400000000000000" pitchFamily="2" charset="-78"/>
              </a:defRPr>
            </a:lvl3pPr>
            <a:lvl4pPr marL="1600200" indent="-228600">
              <a:defRPr sz="4000">
                <a:solidFill>
                  <a:schemeClr val="tx1"/>
                </a:solidFill>
                <a:latin typeface="Arial" panose="020B0604020202020204" pitchFamily="34" charset="0"/>
                <a:cs typeface="Compset" panose="00000400000000000000" pitchFamily="2" charset="-78"/>
              </a:defRPr>
            </a:lvl4pPr>
            <a:lvl5pPr marL="2057400" indent="-228600">
              <a:defRPr sz="4000">
                <a:solidFill>
                  <a:schemeClr val="tx1"/>
                </a:solidFill>
                <a:latin typeface="Arial" panose="020B0604020202020204" pitchFamily="34" charset="0"/>
                <a:cs typeface="Compset" panose="00000400000000000000"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9pPr>
          </a:lstStyle>
          <a:p>
            <a:pPr marL="571500" indent="-571500" algn="r" rtl="1" eaLnBrk="1" hangingPunct="1">
              <a:buFont typeface="Arial" panose="020B0604020202020204" pitchFamily="34" charset="0"/>
              <a:buChar char="•"/>
              <a:defRPr/>
            </a:pPr>
            <a:r>
              <a:rPr lang="fa-IR" sz="3200" dirty="0">
                <a:cs typeface="B Nazanin" panose="00000400000000000000" pitchFamily="2" charset="-78"/>
              </a:rPr>
              <a:t>رابطه شامل دو مجموعه عنوان و پیکر است.</a:t>
            </a:r>
          </a:p>
          <a:p>
            <a:pPr marL="571500" indent="-571500" algn="r" rtl="1" eaLnBrk="1" hangingPunct="1">
              <a:buFont typeface="Arial" panose="020B0604020202020204" pitchFamily="34" charset="0"/>
              <a:buChar char="•"/>
              <a:defRPr/>
            </a:pPr>
            <a:r>
              <a:rPr lang="fa-IR" sz="3200" dirty="0" err="1">
                <a:cs typeface="B Nazanin" panose="00000400000000000000" pitchFamily="2" charset="-78"/>
              </a:rPr>
              <a:t>تاپل</a:t>
            </a:r>
            <a:r>
              <a:rPr lang="fa-IR" sz="3200" dirty="0">
                <a:cs typeface="B Nazanin" panose="00000400000000000000" pitchFamily="2" charset="-78"/>
              </a:rPr>
              <a:t> تکراری نداریم</a:t>
            </a:r>
          </a:p>
          <a:p>
            <a:pPr marL="571500" indent="-571500" algn="r" rtl="1" eaLnBrk="1" hangingPunct="1">
              <a:buFont typeface="Arial" panose="020B0604020202020204" pitchFamily="34" charset="0"/>
              <a:buChar char="•"/>
              <a:defRPr/>
            </a:pPr>
            <a:r>
              <a:rPr lang="fa-IR" sz="3200" dirty="0" err="1">
                <a:cs typeface="B Nazanin" panose="00000400000000000000" pitchFamily="2" charset="-78"/>
              </a:rPr>
              <a:t>تاپل‌ها</a:t>
            </a:r>
            <a:r>
              <a:rPr lang="fa-IR" sz="3200" dirty="0">
                <a:cs typeface="B Nazanin" panose="00000400000000000000" pitchFamily="2" charset="-78"/>
              </a:rPr>
              <a:t> در رابطه نظم ندارند</a:t>
            </a:r>
          </a:p>
          <a:p>
            <a:pPr marL="571500" indent="-571500" algn="r" rtl="1" eaLnBrk="1" hangingPunct="1">
              <a:buFont typeface="Arial" panose="020B0604020202020204" pitchFamily="34" charset="0"/>
              <a:buChar char="•"/>
              <a:defRPr/>
            </a:pPr>
            <a:r>
              <a:rPr lang="fa-IR" sz="3200" dirty="0">
                <a:cs typeface="B Nazanin" panose="00000400000000000000" pitchFamily="2" charset="-78"/>
              </a:rPr>
              <a:t>صفات خاصه نظم ندارند</a:t>
            </a:r>
          </a:p>
          <a:p>
            <a:pPr marL="571500" indent="-571500" algn="r" rtl="1" eaLnBrk="1" hangingPunct="1">
              <a:buFont typeface="Arial" panose="020B0604020202020204" pitchFamily="34" charset="0"/>
              <a:buChar char="•"/>
              <a:defRPr/>
            </a:pPr>
            <a:r>
              <a:rPr lang="fa-IR" sz="3200" dirty="0">
                <a:cs typeface="B Nazanin" panose="00000400000000000000" pitchFamily="2" charset="-78"/>
              </a:rPr>
              <a:t>همه مقادیر صفات خاصه تجزیه </a:t>
            </a:r>
            <a:r>
              <a:rPr lang="fa-IR" sz="3200" dirty="0" err="1">
                <a:cs typeface="B Nazanin" panose="00000400000000000000" pitchFamily="2" charset="-78"/>
              </a:rPr>
              <a:t>ناپذیرند</a:t>
            </a:r>
            <a:r>
              <a:rPr lang="fa-IR" sz="3200" dirty="0">
                <a:cs typeface="B Nazanin" panose="00000400000000000000" pitchFamily="2" charset="-78"/>
              </a:rPr>
              <a:t>. (تاپل نمی‌تواند شامل تاپل باشد</a:t>
            </a:r>
            <a:r>
              <a:rPr lang="fa-IR" sz="3200" dirty="0" smtClean="0">
                <a:cs typeface="B Nazanin" panose="00000400000000000000" pitchFamily="2" charset="-78"/>
              </a:rPr>
              <a:t>)</a:t>
            </a:r>
            <a:endParaRPr lang="en-US" sz="3200" dirty="0" smtClean="0">
              <a:cs typeface="B Nazanin" panose="00000400000000000000" pitchFamily="2" charset="-78"/>
            </a:endParaRPr>
          </a:p>
          <a:p>
            <a:pPr marL="571500" indent="-571500" algn="r" rtl="1" eaLnBrk="1" hangingPunct="1">
              <a:buFont typeface="Arial" panose="020B0604020202020204" pitchFamily="34" charset="0"/>
              <a:buChar char="•"/>
              <a:defRPr/>
            </a:pPr>
            <a:r>
              <a:rPr lang="fa-IR" sz="3200" dirty="0">
                <a:cs typeface="B Nazanin" panose="00000400000000000000" pitchFamily="2" charset="-78"/>
              </a:rPr>
              <a:t>همه مقادیر صفات </a:t>
            </a:r>
            <a:r>
              <a:rPr lang="fa-IR" sz="3200" dirty="0" smtClean="0">
                <a:cs typeface="B Nazanin" panose="00000400000000000000" pitchFamily="2" charset="-78"/>
              </a:rPr>
              <a:t>خاصه</a:t>
            </a:r>
            <a:r>
              <a:rPr lang="fa-IR" sz="3200" dirty="0">
                <a:cs typeface="B Nazanin" panose="00000400000000000000" pitchFamily="2" charset="-78"/>
              </a:rPr>
              <a:t> </a:t>
            </a:r>
            <a:r>
              <a:rPr lang="fa-IR" sz="3200" dirty="0" smtClean="0">
                <a:cs typeface="B Nazanin" panose="00000400000000000000" pitchFamily="2" charset="-78"/>
              </a:rPr>
              <a:t>تک مقداری هستند</a:t>
            </a:r>
            <a:endParaRPr lang="fa-IR" sz="3200" dirty="0">
              <a:cs typeface="B Nazanin" panose="00000400000000000000" pitchFamily="2" charset="-78"/>
            </a:endParaRPr>
          </a:p>
          <a:p>
            <a:pPr marL="571500" indent="-571500" algn="r" rtl="1" eaLnBrk="1" hangingPunct="1">
              <a:buFont typeface="Arial" panose="020B0604020202020204" pitchFamily="34" charset="0"/>
              <a:buChar char="•"/>
              <a:defRPr/>
            </a:pPr>
            <a:r>
              <a:rPr lang="fa-IR" sz="3200" dirty="0">
                <a:cs typeface="B Nazanin" panose="00000400000000000000" pitchFamily="2" charset="-78"/>
              </a:rPr>
              <a:t>رابطه نرمال: همه مقادیر صفات خاصه </a:t>
            </a:r>
            <a:r>
              <a:rPr lang="fa-IR" sz="3200" dirty="0" err="1">
                <a:cs typeface="B Nazanin" panose="00000400000000000000" pitchFamily="2" charset="-78"/>
              </a:rPr>
              <a:t>اتمیک‌اند</a:t>
            </a:r>
            <a:endParaRPr lang="fa-IR" sz="3200" dirty="0">
              <a:cs typeface="B Nazanin" panose="00000400000000000000" pitchFamily="2" charset="-78"/>
            </a:endParaRPr>
          </a:p>
          <a:p>
            <a:pPr algn="ctr" rtl="1" eaLnBrk="1" hangingPunct="1">
              <a:defRPr/>
            </a:pPr>
            <a:r>
              <a:rPr lang="fa-IR" dirty="0">
                <a:solidFill>
                  <a:prstClr val="black"/>
                </a:solidFill>
                <a:cs typeface="B Nazanin" panose="00000400000000000000" pitchFamily="2" charset="-78"/>
              </a:rPr>
              <a:t> </a:t>
            </a:r>
            <a:endParaRPr lang="en-US" dirty="0">
              <a:solidFill>
                <a:prstClr val="black"/>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DB4BD431-9871-4F8F-A3C8-7140F09F5561}" type="slidenum">
              <a:rPr lang="en-US"/>
              <a:pPr>
                <a:defRPr/>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4"/>
          <p:cNvSpPr txBox="1">
            <a:spLocks noChangeArrowheads="1"/>
          </p:cNvSpPr>
          <p:nvPr/>
        </p:nvSpPr>
        <p:spPr bwMode="auto">
          <a:xfrm>
            <a:off x="1979613" y="488950"/>
            <a:ext cx="51117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b="1">
                <a:solidFill>
                  <a:srgbClr val="FFFFFF"/>
                </a:solidFill>
                <a:cs typeface="B Titr" panose="00000700000000000000" pitchFamily="2" charset="-78"/>
              </a:rPr>
              <a:t>نقش میدان در عملیات بانک</a:t>
            </a:r>
            <a:endParaRPr lang="en-US" altLang="en-US" b="1">
              <a:solidFill>
                <a:srgbClr val="FFFFFF"/>
              </a:solidFill>
              <a:cs typeface="B Titr" panose="00000700000000000000" pitchFamily="2" charset="-78"/>
            </a:endParaRPr>
          </a:p>
        </p:txBody>
      </p:sp>
      <p:sp>
        <p:nvSpPr>
          <p:cNvPr id="120835" name="Text Box 5"/>
          <p:cNvSpPr txBox="1">
            <a:spLocks noChangeArrowheads="1"/>
          </p:cNvSpPr>
          <p:nvPr/>
        </p:nvSpPr>
        <p:spPr bwMode="auto">
          <a:xfrm>
            <a:off x="395288" y="1989138"/>
            <a:ext cx="8280400" cy="40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anose="00000400000000000000" pitchFamily="2" charset="-78"/>
              </a:defRPr>
            </a:lvl1pPr>
            <a:lvl2pPr marL="742950" indent="-285750">
              <a:defRPr sz="4000">
                <a:solidFill>
                  <a:schemeClr val="tx1"/>
                </a:solidFill>
                <a:latin typeface="Arial" panose="020B0604020202020204" pitchFamily="34" charset="0"/>
                <a:cs typeface="Compset" panose="00000400000000000000" pitchFamily="2" charset="-78"/>
              </a:defRPr>
            </a:lvl2pPr>
            <a:lvl3pPr marL="1143000" indent="-228600">
              <a:defRPr sz="4000">
                <a:solidFill>
                  <a:schemeClr val="tx1"/>
                </a:solidFill>
                <a:latin typeface="Arial" panose="020B0604020202020204" pitchFamily="34" charset="0"/>
                <a:cs typeface="Compset" panose="00000400000000000000" pitchFamily="2" charset="-78"/>
              </a:defRPr>
            </a:lvl3pPr>
            <a:lvl4pPr marL="1600200" indent="-228600">
              <a:defRPr sz="4000">
                <a:solidFill>
                  <a:schemeClr val="tx1"/>
                </a:solidFill>
                <a:latin typeface="Arial" panose="020B0604020202020204" pitchFamily="34" charset="0"/>
                <a:cs typeface="Compset" panose="00000400000000000000" pitchFamily="2" charset="-78"/>
              </a:defRPr>
            </a:lvl4pPr>
            <a:lvl5pPr marL="2057400" indent="-228600">
              <a:defRPr sz="4000">
                <a:solidFill>
                  <a:schemeClr val="tx1"/>
                </a:solidFill>
                <a:latin typeface="Arial" panose="020B0604020202020204" pitchFamily="34" charset="0"/>
                <a:cs typeface="Compset" panose="00000400000000000000"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9pPr>
          </a:lstStyle>
          <a:p>
            <a:pPr marL="571500" indent="-571500" algn="r" rtl="1" eaLnBrk="1" hangingPunct="1">
              <a:buFont typeface="Arial" panose="020B0604020202020204" pitchFamily="34" charset="0"/>
              <a:buChar char="•"/>
              <a:defRPr/>
            </a:pPr>
            <a:r>
              <a:rPr lang="fa-IR" sz="3200" dirty="0">
                <a:cs typeface="B Nazanin" panose="00000400000000000000" pitchFamily="2" charset="-78"/>
              </a:rPr>
              <a:t>کنترل مقداری </a:t>
            </a:r>
            <a:r>
              <a:rPr lang="fa-IR" sz="3200" dirty="0" smtClean="0">
                <a:cs typeface="B Nazanin" panose="00000400000000000000" pitchFamily="2" charset="-78"/>
              </a:rPr>
              <a:t>پرس‌وجوها: </a:t>
            </a:r>
            <a:r>
              <a:rPr lang="fa-IR" sz="2800" dirty="0" smtClean="0">
                <a:cs typeface="B Nazanin" panose="00000400000000000000" pitchFamily="2" charset="-78"/>
              </a:rPr>
              <a:t>افزودن هر مقدار خارج از دامنه رد می‌شود و نیاز به بررسی کاربر نیست</a:t>
            </a:r>
            <a:endParaRPr lang="fa-IR" sz="3200" dirty="0">
              <a:cs typeface="B Nazanin" panose="00000400000000000000" pitchFamily="2" charset="-78"/>
            </a:endParaRPr>
          </a:p>
          <a:p>
            <a:pPr marL="571500" indent="-571500" algn="r" rtl="1" eaLnBrk="1" hangingPunct="1">
              <a:buFont typeface="Arial" panose="020B0604020202020204" pitchFamily="34" charset="0"/>
              <a:buChar char="•"/>
              <a:defRPr/>
            </a:pPr>
            <a:r>
              <a:rPr lang="fa-IR" sz="3200" dirty="0">
                <a:cs typeface="B Nazanin" panose="00000400000000000000" pitchFamily="2" charset="-78"/>
              </a:rPr>
              <a:t>کنترل سمانتیک </a:t>
            </a:r>
            <a:r>
              <a:rPr lang="fa-IR" sz="3200" dirty="0" smtClean="0">
                <a:cs typeface="B Nazanin" panose="00000400000000000000" pitchFamily="2" charset="-78"/>
              </a:rPr>
              <a:t>پرس‌وجوها: </a:t>
            </a:r>
            <a:r>
              <a:rPr lang="fa-IR" sz="2800" dirty="0" smtClean="0">
                <a:cs typeface="B Nazanin" panose="00000400000000000000" pitchFamily="2" charset="-78"/>
              </a:rPr>
              <a:t>میدان‌های </a:t>
            </a:r>
            <a:r>
              <a:rPr lang="fa-IR" sz="2800" smtClean="0">
                <a:cs typeface="B Nazanin" panose="00000400000000000000" pitchFamily="2" charset="-78"/>
              </a:rPr>
              <a:t>مقایسه نشدنی مانند نام درس و نام دانشجو</a:t>
            </a:r>
            <a:endParaRPr lang="fa-IR" sz="3200" dirty="0">
              <a:cs typeface="B Nazanin" panose="00000400000000000000" pitchFamily="2" charset="-78"/>
            </a:endParaRPr>
          </a:p>
          <a:p>
            <a:pPr marL="571500" indent="-571500" algn="r" rtl="1" eaLnBrk="1" hangingPunct="1">
              <a:buFont typeface="Arial" panose="020B0604020202020204" pitchFamily="34" charset="0"/>
              <a:buChar char="•"/>
              <a:defRPr/>
            </a:pPr>
            <a:r>
              <a:rPr lang="fa-IR" sz="3200" dirty="0">
                <a:cs typeface="B Nazanin" panose="00000400000000000000" pitchFamily="2" charset="-78"/>
              </a:rPr>
              <a:t>تسهیل در پاخگویی برخی </a:t>
            </a:r>
            <a:r>
              <a:rPr lang="fa-IR" sz="3200" dirty="0" smtClean="0">
                <a:cs typeface="B Nazanin" panose="00000400000000000000" pitchFamily="2" charset="-78"/>
              </a:rPr>
              <a:t>پرس‌وجوها: </a:t>
            </a:r>
            <a:r>
              <a:rPr lang="fa-IR" sz="2800" dirty="0" smtClean="0">
                <a:cs typeface="B Nazanin" panose="00000400000000000000" pitchFamily="2" charset="-78"/>
              </a:rPr>
              <a:t>در چه رابطه‌هایی مشخصات دانشجویان قرار دارد</a:t>
            </a:r>
            <a:endParaRPr lang="fa-IR" sz="3200" dirty="0">
              <a:cs typeface="B Nazanin" panose="00000400000000000000" pitchFamily="2" charset="-78"/>
            </a:endParaRPr>
          </a:p>
          <a:p>
            <a:pPr marL="571500" indent="-571500" algn="r" rtl="1" eaLnBrk="1" hangingPunct="1">
              <a:buFont typeface="Arial" panose="020B0604020202020204" pitchFamily="34" charset="0"/>
              <a:buChar char="•"/>
              <a:defRPr/>
            </a:pPr>
            <a:endParaRPr lang="fa-IR" dirty="0">
              <a:solidFill>
                <a:prstClr val="black"/>
              </a:solidFill>
              <a:cs typeface="B Nazanin" panose="00000400000000000000" pitchFamily="2" charset="-78"/>
            </a:endParaRPr>
          </a:p>
          <a:p>
            <a:pPr algn="ctr" rtl="1" eaLnBrk="1" hangingPunct="1">
              <a:defRPr/>
            </a:pPr>
            <a:r>
              <a:rPr lang="fa-IR" dirty="0">
                <a:solidFill>
                  <a:prstClr val="black"/>
                </a:solidFill>
                <a:cs typeface="B Nazanin" panose="00000400000000000000" pitchFamily="2" charset="-78"/>
              </a:rPr>
              <a:t> </a:t>
            </a:r>
            <a:endParaRPr lang="en-US" dirty="0">
              <a:solidFill>
                <a:prstClr val="black"/>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FA154634-FDDE-4E34-9637-C3E0F64CB486}" type="slidenum">
              <a:rPr lang="en-US"/>
              <a:pPr>
                <a:defRPr/>
              </a:pPr>
              <a:t>131</a:t>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4"/>
          <p:cNvSpPr txBox="1">
            <a:spLocks noChangeArrowheads="1"/>
          </p:cNvSpPr>
          <p:nvPr/>
        </p:nvSpPr>
        <p:spPr bwMode="auto">
          <a:xfrm>
            <a:off x="3968750" y="350838"/>
            <a:ext cx="204311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b="1">
                <a:solidFill>
                  <a:srgbClr val="FFFFFF"/>
                </a:solidFill>
                <a:cs typeface="B Titr" panose="00000700000000000000" pitchFamily="2" charset="-78"/>
              </a:rPr>
              <a:t>انواع کلید</a:t>
            </a:r>
            <a:endParaRPr lang="en-US" altLang="en-US" b="1">
              <a:solidFill>
                <a:srgbClr val="FFFFFF"/>
              </a:solidFill>
              <a:cs typeface="B Titr" panose="00000700000000000000" pitchFamily="2" charset="-78"/>
            </a:endParaRPr>
          </a:p>
        </p:txBody>
      </p:sp>
      <p:sp>
        <p:nvSpPr>
          <p:cNvPr id="120835" name="Text Box 5"/>
          <p:cNvSpPr txBox="1">
            <a:spLocks noChangeArrowheads="1"/>
          </p:cNvSpPr>
          <p:nvPr/>
        </p:nvSpPr>
        <p:spPr bwMode="auto">
          <a:xfrm>
            <a:off x="395288" y="1989138"/>
            <a:ext cx="8280400"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anose="00000400000000000000" pitchFamily="2" charset="-78"/>
              </a:defRPr>
            </a:lvl1pPr>
            <a:lvl2pPr marL="742950" indent="-285750">
              <a:defRPr sz="4000">
                <a:solidFill>
                  <a:schemeClr val="tx1"/>
                </a:solidFill>
                <a:latin typeface="Arial" panose="020B0604020202020204" pitchFamily="34" charset="0"/>
                <a:cs typeface="Compset" panose="00000400000000000000" pitchFamily="2" charset="-78"/>
              </a:defRPr>
            </a:lvl2pPr>
            <a:lvl3pPr marL="1143000" indent="-228600">
              <a:defRPr sz="4000">
                <a:solidFill>
                  <a:schemeClr val="tx1"/>
                </a:solidFill>
                <a:latin typeface="Arial" panose="020B0604020202020204" pitchFamily="34" charset="0"/>
                <a:cs typeface="Compset" panose="00000400000000000000" pitchFamily="2" charset="-78"/>
              </a:defRPr>
            </a:lvl3pPr>
            <a:lvl4pPr marL="1600200" indent="-228600">
              <a:defRPr sz="4000">
                <a:solidFill>
                  <a:schemeClr val="tx1"/>
                </a:solidFill>
                <a:latin typeface="Arial" panose="020B0604020202020204" pitchFamily="34" charset="0"/>
                <a:cs typeface="Compset" panose="00000400000000000000" pitchFamily="2" charset="-78"/>
              </a:defRPr>
            </a:lvl4pPr>
            <a:lvl5pPr marL="2057400" indent="-228600">
              <a:defRPr sz="4000">
                <a:solidFill>
                  <a:schemeClr val="tx1"/>
                </a:solidFill>
                <a:latin typeface="Arial" panose="020B0604020202020204" pitchFamily="34" charset="0"/>
                <a:cs typeface="Compset" panose="00000400000000000000"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9pPr>
          </a:lstStyle>
          <a:p>
            <a:pPr marL="571500" indent="-571500" algn="r" rtl="1" eaLnBrk="1" hangingPunct="1">
              <a:buFont typeface="Arial" panose="020B0604020202020204" pitchFamily="34" charset="0"/>
              <a:buChar char="•"/>
              <a:defRPr/>
            </a:pPr>
            <a:r>
              <a:rPr lang="fa-IR" sz="3200" dirty="0" err="1">
                <a:cs typeface="B Nazanin" panose="00000400000000000000" pitchFamily="2" charset="-78"/>
              </a:rPr>
              <a:t>ابرکلید</a:t>
            </a:r>
            <a:r>
              <a:rPr lang="fa-IR" sz="3200" dirty="0">
                <a:cs typeface="B Nazanin" panose="00000400000000000000" pitchFamily="2" charset="-78"/>
              </a:rPr>
              <a:t> (</a:t>
            </a:r>
            <a:r>
              <a:rPr lang="en-US" sz="3200" dirty="0">
                <a:cs typeface="B Nazanin" panose="00000400000000000000" pitchFamily="2" charset="-78"/>
              </a:rPr>
              <a:t>Super Key</a:t>
            </a:r>
            <a:r>
              <a:rPr lang="fa-IR" sz="3200" dirty="0">
                <a:cs typeface="B Nazanin" panose="00000400000000000000" pitchFamily="2" charset="-78"/>
              </a:rPr>
              <a:t>) (</a:t>
            </a:r>
            <a:r>
              <a:rPr lang="en-US" sz="3200" dirty="0">
                <a:cs typeface="B Nazanin" panose="00000400000000000000" pitchFamily="2" charset="-78"/>
              </a:rPr>
              <a:t>S.K.</a:t>
            </a:r>
            <a:r>
              <a:rPr lang="fa-IR" sz="3200" dirty="0">
                <a:cs typeface="B Nazanin" panose="00000400000000000000" pitchFamily="2" charset="-78"/>
              </a:rPr>
              <a:t>)</a:t>
            </a:r>
          </a:p>
          <a:p>
            <a:pPr marL="571500" indent="-571500" algn="r" rtl="1" eaLnBrk="1" hangingPunct="1">
              <a:buFont typeface="Arial" panose="020B0604020202020204" pitchFamily="34" charset="0"/>
              <a:buChar char="•"/>
              <a:defRPr/>
            </a:pPr>
            <a:r>
              <a:rPr lang="fa-IR" sz="3200" dirty="0">
                <a:cs typeface="B Nazanin" panose="00000400000000000000" pitchFamily="2" charset="-78"/>
              </a:rPr>
              <a:t>کلید کاندید (</a:t>
            </a:r>
            <a:r>
              <a:rPr lang="en-US" sz="3200" dirty="0">
                <a:cs typeface="B Nazanin" panose="00000400000000000000" pitchFamily="2" charset="-78"/>
              </a:rPr>
              <a:t>Candidate Key</a:t>
            </a:r>
            <a:r>
              <a:rPr lang="fa-IR" sz="3200" dirty="0">
                <a:cs typeface="B Nazanin" panose="00000400000000000000" pitchFamily="2" charset="-78"/>
              </a:rPr>
              <a:t>) (</a:t>
            </a:r>
            <a:r>
              <a:rPr lang="en-US" sz="3200" dirty="0">
                <a:cs typeface="B Nazanin" panose="00000400000000000000" pitchFamily="2" charset="-78"/>
              </a:rPr>
              <a:t>C.K.</a:t>
            </a:r>
            <a:r>
              <a:rPr lang="fa-IR" sz="3200" dirty="0">
                <a:cs typeface="B Nazanin" panose="00000400000000000000" pitchFamily="2" charset="-78"/>
              </a:rPr>
              <a:t>)</a:t>
            </a:r>
          </a:p>
          <a:p>
            <a:pPr marL="571500" indent="-571500" algn="r" rtl="1" eaLnBrk="1" hangingPunct="1">
              <a:buFont typeface="Arial" panose="020B0604020202020204" pitchFamily="34" charset="0"/>
              <a:buChar char="•"/>
              <a:defRPr/>
            </a:pPr>
            <a:r>
              <a:rPr lang="fa-IR" sz="3200" dirty="0">
                <a:cs typeface="B Nazanin" panose="00000400000000000000" pitchFamily="2" charset="-78"/>
              </a:rPr>
              <a:t>کلید اصلی (</a:t>
            </a:r>
            <a:r>
              <a:rPr lang="en-US" sz="3200" dirty="0">
                <a:cs typeface="B Nazanin" panose="00000400000000000000" pitchFamily="2" charset="-78"/>
              </a:rPr>
              <a:t>Primary Key</a:t>
            </a:r>
            <a:r>
              <a:rPr lang="fa-IR" sz="3200" dirty="0">
                <a:cs typeface="B Nazanin" panose="00000400000000000000" pitchFamily="2" charset="-78"/>
              </a:rPr>
              <a:t>) (</a:t>
            </a:r>
            <a:r>
              <a:rPr lang="en-US" sz="3200" dirty="0">
                <a:cs typeface="B Nazanin" panose="00000400000000000000" pitchFamily="2" charset="-78"/>
              </a:rPr>
              <a:t>P.K.</a:t>
            </a:r>
            <a:r>
              <a:rPr lang="fa-IR" sz="3200" dirty="0">
                <a:cs typeface="B Nazanin" panose="00000400000000000000" pitchFamily="2" charset="-78"/>
              </a:rPr>
              <a:t>)</a:t>
            </a:r>
          </a:p>
          <a:p>
            <a:pPr marL="571500" indent="-571500" algn="r" rtl="1" eaLnBrk="1" hangingPunct="1">
              <a:buFont typeface="Arial" panose="020B0604020202020204" pitchFamily="34" charset="0"/>
              <a:buChar char="•"/>
              <a:defRPr/>
            </a:pPr>
            <a:r>
              <a:rPr lang="fa-IR" sz="3200" dirty="0">
                <a:cs typeface="B Nazanin" panose="00000400000000000000" pitchFamily="2" charset="-78"/>
              </a:rPr>
              <a:t>کلید فرعی (</a:t>
            </a:r>
            <a:r>
              <a:rPr lang="en-US" sz="3200" dirty="0">
                <a:cs typeface="B Nazanin" panose="00000400000000000000" pitchFamily="2" charset="-78"/>
              </a:rPr>
              <a:t>Alternative Key</a:t>
            </a:r>
            <a:r>
              <a:rPr lang="fa-IR" sz="3200" dirty="0">
                <a:cs typeface="B Nazanin" panose="00000400000000000000" pitchFamily="2" charset="-78"/>
              </a:rPr>
              <a:t>) (</a:t>
            </a:r>
            <a:r>
              <a:rPr lang="en-US" sz="3200" dirty="0">
                <a:cs typeface="B Nazanin" panose="00000400000000000000" pitchFamily="2" charset="-78"/>
              </a:rPr>
              <a:t>A.K.</a:t>
            </a:r>
            <a:r>
              <a:rPr lang="fa-IR" sz="3200" dirty="0">
                <a:cs typeface="B Nazanin" panose="00000400000000000000" pitchFamily="2" charset="-78"/>
              </a:rPr>
              <a:t>)</a:t>
            </a:r>
          </a:p>
          <a:p>
            <a:pPr marL="571500" indent="-571500" algn="r" rtl="1" eaLnBrk="1" hangingPunct="1">
              <a:buFont typeface="Arial" panose="020B0604020202020204" pitchFamily="34" charset="0"/>
              <a:buChar char="•"/>
              <a:defRPr/>
            </a:pPr>
            <a:r>
              <a:rPr lang="fa-IR" sz="3200" dirty="0">
                <a:cs typeface="B Nazanin" panose="00000400000000000000" pitchFamily="2" charset="-78"/>
              </a:rPr>
              <a:t>کلید خارجی (</a:t>
            </a:r>
            <a:r>
              <a:rPr lang="en-US" sz="3200" dirty="0">
                <a:cs typeface="B Nazanin" panose="00000400000000000000" pitchFamily="2" charset="-78"/>
              </a:rPr>
              <a:t>Foreign Key</a:t>
            </a:r>
            <a:r>
              <a:rPr lang="fa-IR" sz="3200" dirty="0">
                <a:cs typeface="B Nazanin" panose="00000400000000000000" pitchFamily="2" charset="-78"/>
              </a:rPr>
              <a:t>) (</a:t>
            </a:r>
            <a:r>
              <a:rPr lang="en-US" sz="3200" dirty="0">
                <a:cs typeface="B Nazanin" panose="00000400000000000000" pitchFamily="2" charset="-78"/>
              </a:rPr>
              <a:t>F.K.</a:t>
            </a:r>
            <a:r>
              <a:rPr lang="fa-IR" sz="3200" dirty="0">
                <a:cs typeface="B Nazanin" panose="00000400000000000000" pitchFamily="2" charset="-78"/>
              </a:rPr>
              <a:t>)</a:t>
            </a:r>
          </a:p>
          <a:p>
            <a:pPr marL="571500" indent="-571500" algn="r" rtl="1" eaLnBrk="1" hangingPunct="1">
              <a:buFont typeface="Arial" panose="020B0604020202020204" pitchFamily="34" charset="0"/>
              <a:buChar char="•"/>
              <a:defRPr/>
            </a:pPr>
            <a:r>
              <a:rPr lang="fa-IR" sz="3200" dirty="0">
                <a:cs typeface="B Nazanin" panose="00000400000000000000" pitchFamily="2" charset="-78"/>
              </a:rPr>
              <a:t>کلید جزئی (</a:t>
            </a:r>
            <a:r>
              <a:rPr lang="en-US" sz="3200" dirty="0">
                <a:cs typeface="B Nazanin" panose="00000400000000000000" pitchFamily="2" charset="-78"/>
              </a:rPr>
              <a:t>Partial Key</a:t>
            </a:r>
            <a:r>
              <a:rPr lang="fa-IR" sz="3200" dirty="0">
                <a:cs typeface="B Nazanin" panose="00000400000000000000" pitchFamily="2" charset="-78"/>
              </a:rPr>
              <a:t>)</a:t>
            </a:r>
          </a:p>
          <a:p>
            <a:pPr marL="571500" indent="-571500" algn="r" rtl="1" eaLnBrk="1" hangingPunct="1">
              <a:buFont typeface="Arial" panose="020B0604020202020204" pitchFamily="34" charset="0"/>
              <a:buChar char="•"/>
              <a:defRPr/>
            </a:pPr>
            <a:r>
              <a:rPr lang="fa-IR" sz="3200" dirty="0">
                <a:cs typeface="B Nazanin" panose="00000400000000000000" pitchFamily="2" charset="-78"/>
              </a:rPr>
              <a:t>رابطه نرمال: همه مقادیر صفات خاصه </a:t>
            </a:r>
            <a:r>
              <a:rPr lang="fa-IR" sz="3200" dirty="0" err="1">
                <a:cs typeface="B Nazanin" panose="00000400000000000000" pitchFamily="2" charset="-78"/>
              </a:rPr>
              <a:t>اتمیک‌اند</a:t>
            </a:r>
            <a:endParaRPr lang="fa-IR" sz="3200" dirty="0">
              <a:cs typeface="B Nazanin" panose="00000400000000000000" pitchFamily="2" charset="-78"/>
            </a:endParaRPr>
          </a:p>
          <a:p>
            <a:pPr algn="ctr" rtl="1" eaLnBrk="1" hangingPunct="1">
              <a:defRPr/>
            </a:pPr>
            <a:r>
              <a:rPr lang="fa-IR" dirty="0">
                <a:solidFill>
                  <a:prstClr val="black"/>
                </a:solidFill>
                <a:cs typeface="B Nazanin" panose="00000400000000000000" pitchFamily="2" charset="-78"/>
              </a:rPr>
              <a:t> </a:t>
            </a:r>
            <a:endParaRPr lang="en-US" dirty="0">
              <a:solidFill>
                <a:prstClr val="black"/>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8F763C47-5FB7-43C7-AB48-BD8C43FF7C00}" type="slidenum">
              <a:rPr lang="en-US"/>
              <a:pPr>
                <a:defRPr/>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4"/>
          <p:cNvSpPr txBox="1">
            <a:spLocks noChangeArrowheads="1"/>
          </p:cNvSpPr>
          <p:nvPr/>
        </p:nvSpPr>
        <p:spPr bwMode="auto">
          <a:xfrm>
            <a:off x="3249613" y="350838"/>
            <a:ext cx="27622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b="1">
                <a:solidFill>
                  <a:srgbClr val="FFFFFF"/>
                </a:solidFill>
                <a:cs typeface="B Titr" panose="00000700000000000000" pitchFamily="2" charset="-78"/>
              </a:rPr>
              <a:t>قواعد جامعیت</a:t>
            </a:r>
            <a:endParaRPr lang="en-US" altLang="en-US" b="1">
              <a:solidFill>
                <a:srgbClr val="FFFFFF"/>
              </a:solidFill>
              <a:cs typeface="B Titr" panose="00000700000000000000" pitchFamily="2" charset="-78"/>
            </a:endParaRPr>
          </a:p>
        </p:txBody>
      </p:sp>
      <p:sp>
        <p:nvSpPr>
          <p:cNvPr id="120835" name="Text Box 5"/>
          <p:cNvSpPr txBox="1">
            <a:spLocks noChangeArrowheads="1"/>
          </p:cNvSpPr>
          <p:nvPr/>
        </p:nvSpPr>
        <p:spPr bwMode="auto">
          <a:xfrm>
            <a:off x="395288" y="1989138"/>
            <a:ext cx="82804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anose="00000400000000000000" pitchFamily="2" charset="-78"/>
              </a:defRPr>
            </a:lvl1pPr>
            <a:lvl2pPr marL="742950" indent="-285750">
              <a:defRPr sz="4000">
                <a:solidFill>
                  <a:schemeClr val="tx1"/>
                </a:solidFill>
                <a:latin typeface="Arial" panose="020B0604020202020204" pitchFamily="34" charset="0"/>
                <a:cs typeface="Compset" panose="00000400000000000000" pitchFamily="2" charset="-78"/>
              </a:defRPr>
            </a:lvl2pPr>
            <a:lvl3pPr marL="1143000" indent="-228600">
              <a:defRPr sz="4000">
                <a:solidFill>
                  <a:schemeClr val="tx1"/>
                </a:solidFill>
                <a:latin typeface="Arial" panose="020B0604020202020204" pitchFamily="34" charset="0"/>
                <a:cs typeface="Compset" panose="00000400000000000000" pitchFamily="2" charset="-78"/>
              </a:defRPr>
            </a:lvl3pPr>
            <a:lvl4pPr marL="1600200" indent="-228600">
              <a:defRPr sz="4000">
                <a:solidFill>
                  <a:schemeClr val="tx1"/>
                </a:solidFill>
                <a:latin typeface="Arial" panose="020B0604020202020204" pitchFamily="34" charset="0"/>
                <a:cs typeface="Compset" panose="00000400000000000000" pitchFamily="2" charset="-78"/>
              </a:defRPr>
            </a:lvl4pPr>
            <a:lvl5pPr marL="2057400" indent="-228600">
              <a:defRPr sz="4000">
                <a:solidFill>
                  <a:schemeClr val="tx1"/>
                </a:solidFill>
                <a:latin typeface="Arial" panose="020B0604020202020204" pitchFamily="34" charset="0"/>
                <a:cs typeface="Compset" panose="00000400000000000000"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9pPr>
          </a:lstStyle>
          <a:p>
            <a:pPr marL="571500" indent="-571500" algn="r" rtl="1" eaLnBrk="1" hangingPunct="1">
              <a:buFont typeface="Arial" panose="020B0604020202020204" pitchFamily="34" charset="0"/>
              <a:buChar char="•"/>
              <a:defRPr/>
            </a:pPr>
            <a:r>
              <a:rPr lang="fa-IR" sz="3200" dirty="0">
                <a:cs typeface="B Nazanin" panose="00000400000000000000" pitchFamily="2" charset="-78"/>
              </a:rPr>
              <a:t>قواعد جامعیت درون </a:t>
            </a:r>
            <a:r>
              <a:rPr lang="fa-IR" sz="3200" dirty="0" smtClean="0">
                <a:cs typeface="B Nazanin" panose="00000400000000000000" pitchFamily="2" charset="-78"/>
              </a:rPr>
              <a:t>رابطه‌ای: </a:t>
            </a:r>
            <a:r>
              <a:rPr lang="fa-IR" sz="2800" dirty="0" smtClean="0">
                <a:cs typeface="B Nazanin" panose="00000400000000000000" pitchFamily="2" charset="-78"/>
              </a:rPr>
              <a:t>هر </a:t>
            </a:r>
            <a:r>
              <a:rPr lang="fa-IR" sz="2800" dirty="0">
                <a:cs typeface="B Nazanin" panose="00000400000000000000" pitchFamily="2" charset="-78"/>
              </a:rPr>
              <a:t>رابطه به تنهایی صحیح است به عنوان مثال عضو تکراری ندارد و کلیدهایش درست تعریف شده اند.</a:t>
            </a:r>
            <a:endParaRPr lang="fa-IR" sz="3200" dirty="0">
              <a:cs typeface="B Nazanin" panose="00000400000000000000" pitchFamily="2" charset="-78"/>
            </a:endParaRPr>
          </a:p>
          <a:p>
            <a:pPr marL="571500" indent="-571500" algn="r" rtl="1" eaLnBrk="1" hangingPunct="1">
              <a:buFont typeface="Arial" panose="020B0604020202020204" pitchFamily="34" charset="0"/>
              <a:buChar char="•"/>
              <a:defRPr/>
            </a:pPr>
            <a:r>
              <a:rPr lang="fa-IR" sz="3200" dirty="0">
                <a:cs typeface="B Nazanin" panose="00000400000000000000" pitchFamily="2" charset="-78"/>
              </a:rPr>
              <a:t>قواعد جامعیت </a:t>
            </a:r>
            <a:r>
              <a:rPr lang="fa-IR" sz="3200" dirty="0" smtClean="0">
                <a:cs typeface="B Nazanin" panose="00000400000000000000" pitchFamily="2" charset="-78"/>
              </a:rPr>
              <a:t>موجودیتی</a:t>
            </a:r>
            <a:r>
              <a:rPr lang="fa-IR" sz="3200" dirty="0">
                <a:cs typeface="B Nazanin" panose="00000400000000000000" pitchFamily="2" charset="-78"/>
              </a:rPr>
              <a:t>: </a:t>
            </a:r>
            <a:r>
              <a:rPr lang="fa-IR" sz="2800" dirty="0">
                <a:cs typeface="B Nazanin" panose="00000400000000000000" pitchFamily="2" charset="-78"/>
              </a:rPr>
              <a:t>هیچ یک از اجزای کلید اصلی نباید تهی داشته باشند.</a:t>
            </a:r>
          </a:p>
          <a:p>
            <a:pPr marL="571500" indent="-571500" algn="r" rtl="1" eaLnBrk="1" hangingPunct="1">
              <a:buFont typeface="Arial" panose="020B0604020202020204" pitchFamily="34" charset="0"/>
              <a:buChar char="•"/>
              <a:defRPr/>
            </a:pPr>
            <a:r>
              <a:rPr lang="fa-IR" sz="3200" dirty="0">
                <a:cs typeface="B Nazanin" panose="00000400000000000000" pitchFamily="2" charset="-78"/>
              </a:rPr>
              <a:t>قواعد جامعیت </a:t>
            </a:r>
            <a:r>
              <a:rPr lang="fa-IR" sz="3200" dirty="0" smtClean="0">
                <a:cs typeface="B Nazanin" panose="00000400000000000000" pitchFamily="2" charset="-78"/>
              </a:rPr>
              <a:t>ارجاعی</a:t>
            </a:r>
            <a:r>
              <a:rPr lang="fa-IR" sz="3200" dirty="0">
                <a:cs typeface="B Nazanin" panose="00000400000000000000" pitchFamily="2" charset="-78"/>
              </a:rPr>
              <a:t>: </a:t>
            </a:r>
            <a:r>
              <a:rPr lang="fa-IR" sz="2800" dirty="0">
                <a:cs typeface="B Nazanin" panose="00000400000000000000" pitchFamily="2" charset="-78"/>
              </a:rPr>
              <a:t>قدار کلید خارجی یا </a:t>
            </a:r>
            <a:r>
              <a:rPr lang="en-US" sz="2800" dirty="0">
                <a:cs typeface="B Nazanin" panose="00000400000000000000" pitchFamily="2" charset="-78"/>
              </a:rPr>
              <a:t>NULL</a:t>
            </a:r>
            <a:r>
              <a:rPr lang="fa-IR" sz="2800" dirty="0">
                <a:cs typeface="B Nazanin" panose="00000400000000000000" pitchFamily="2" charset="-78"/>
              </a:rPr>
              <a:t> </a:t>
            </a:r>
            <a:r>
              <a:rPr lang="en-US" sz="2800" dirty="0">
                <a:cs typeface="B Nazanin" panose="00000400000000000000" pitchFamily="2" charset="-78"/>
              </a:rPr>
              <a:t> </a:t>
            </a:r>
            <a:r>
              <a:rPr lang="fa-IR" sz="2800" dirty="0">
                <a:cs typeface="B Nazanin" panose="00000400000000000000" pitchFamily="2" charset="-78"/>
              </a:rPr>
              <a:t>است یا در جدول اصلی (که در آنجا کلید اصلی به حساب می آید) مقدارش موجود است.</a:t>
            </a:r>
          </a:p>
          <a:p>
            <a:pPr algn="ctr" rtl="1" eaLnBrk="1" hangingPunct="1">
              <a:defRPr/>
            </a:pPr>
            <a:r>
              <a:rPr lang="fa-IR" dirty="0">
                <a:solidFill>
                  <a:prstClr val="black"/>
                </a:solidFill>
                <a:cs typeface="B Nazanin" panose="00000400000000000000" pitchFamily="2" charset="-78"/>
              </a:rPr>
              <a:t> </a:t>
            </a:r>
            <a:endParaRPr lang="en-US" dirty="0">
              <a:solidFill>
                <a:prstClr val="black"/>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6A0A9E82-4155-4D5B-9C34-443D54C16D53}" type="slidenum">
              <a:rPr lang="en-US"/>
              <a:pPr>
                <a:defRPr/>
              </a:pPr>
              <a:t>133</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0770" name="Text Box 4"/>
          <p:cNvSpPr txBox="1">
            <a:spLocks noChangeArrowheads="1"/>
          </p:cNvSpPr>
          <p:nvPr/>
        </p:nvSpPr>
        <p:spPr bwMode="auto">
          <a:xfrm>
            <a:off x="539750" y="1754188"/>
            <a:ext cx="44640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fa-IR" altLang="en-US" sz="6600" b="1">
                <a:solidFill>
                  <a:srgbClr val="FFFFFF"/>
                </a:solidFill>
              </a:rPr>
              <a:t>هفته هفتم</a:t>
            </a:r>
            <a:endParaRPr lang="en-US" altLang="en-US" sz="6600" b="1">
              <a:solidFill>
                <a:srgbClr val="FFFFFF"/>
              </a:solidFill>
            </a:endParaRPr>
          </a:p>
        </p:txBody>
      </p:sp>
      <p:sp>
        <p:nvSpPr>
          <p:cNvPr id="160771" name="Text Box 5">
            <a:hlinkClick r:id="rId3" action="ppaction://hlinksldjump"/>
          </p:cNvPr>
          <p:cNvSpPr txBox="1">
            <a:spLocks noChangeArrowheads="1"/>
          </p:cNvSpPr>
          <p:nvPr/>
        </p:nvSpPr>
        <p:spPr bwMode="auto">
          <a:xfrm>
            <a:off x="1116013" y="3068638"/>
            <a:ext cx="43195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fa-IR" altLang="en-US" b="1">
                <a:solidFill>
                  <a:srgbClr val="FFFFFF"/>
                </a:solidFill>
                <a:cs typeface="Compset" pitchFamily="2" charset="-78"/>
              </a:rPr>
              <a:t>جبر رابطه‌ای</a:t>
            </a:r>
            <a:endParaRPr lang="en-US" altLang="en-US" b="1">
              <a:solidFill>
                <a:srgbClr val="FFFFFF"/>
              </a:solidFill>
              <a:cs typeface="Compset" pitchFamily="2" charset="-78"/>
            </a:endParaRPr>
          </a:p>
        </p:txBody>
      </p:sp>
      <p:sp>
        <p:nvSpPr>
          <p:cNvPr id="4" name="Slide Number Placeholder 3"/>
          <p:cNvSpPr>
            <a:spLocks noGrp="1"/>
          </p:cNvSpPr>
          <p:nvPr>
            <p:ph type="sldNum" sz="quarter" idx="12"/>
          </p:nvPr>
        </p:nvSpPr>
        <p:spPr/>
        <p:txBody>
          <a:bodyPr/>
          <a:lstStyle/>
          <a:p>
            <a:pPr>
              <a:defRPr/>
            </a:pPr>
            <a:fld id="{C19F9D07-2140-4775-B14C-2CCF96302283}" type="slidenum">
              <a:rPr lang="en-US" smtClean="0"/>
              <a:pPr>
                <a:defRPr/>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4"/>
          <p:cNvSpPr txBox="1">
            <a:spLocks noChangeArrowheads="1"/>
          </p:cNvSpPr>
          <p:nvPr/>
        </p:nvSpPr>
        <p:spPr bwMode="auto">
          <a:xfrm>
            <a:off x="3055938" y="350838"/>
            <a:ext cx="29559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b="1">
                <a:solidFill>
                  <a:srgbClr val="FFFFFF"/>
                </a:solidFill>
                <a:cs typeface="B Titr" panose="00000700000000000000" pitchFamily="2" charset="-78"/>
              </a:rPr>
              <a:t>جبرهای مختلف</a:t>
            </a:r>
            <a:endParaRPr lang="en-US" altLang="en-US" b="1">
              <a:solidFill>
                <a:srgbClr val="FFFFFF"/>
              </a:solidFill>
              <a:cs typeface="B Titr" panose="00000700000000000000" pitchFamily="2" charset="-78"/>
            </a:endParaRPr>
          </a:p>
        </p:txBody>
      </p:sp>
      <p:sp>
        <p:nvSpPr>
          <p:cNvPr id="161795" name="Text Box 5"/>
          <p:cNvSpPr txBox="1">
            <a:spLocks noChangeArrowheads="1"/>
          </p:cNvSpPr>
          <p:nvPr/>
        </p:nvSpPr>
        <p:spPr bwMode="auto">
          <a:xfrm>
            <a:off x="395288" y="1196975"/>
            <a:ext cx="828040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defRPr sz="4000">
                <a:solidFill>
                  <a:schemeClr val="tx1"/>
                </a:solidFill>
                <a:latin typeface="Arial" panose="020B0604020202020204" pitchFamily="34" charset="0"/>
                <a:cs typeface="Compset" pitchFamily="2" charset="-78"/>
              </a:defRPr>
            </a:lvl1pPr>
            <a:lvl2pPr marL="1314450" indent="-57150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buFont typeface="Arial" panose="020B0604020202020204" pitchFamily="34" charset="0"/>
              <a:buChar char="•"/>
            </a:pPr>
            <a:r>
              <a:rPr lang="fa-IR" altLang="en-US" sz="3200">
                <a:cs typeface="B Nazanin" panose="00000400000000000000" pitchFamily="2" charset="-78"/>
              </a:rPr>
              <a:t>جبر ریاضی</a:t>
            </a:r>
            <a:r>
              <a:rPr lang="fa-IR" altLang="en-US">
                <a:solidFill>
                  <a:srgbClr val="000000"/>
                </a:solidFill>
                <a:cs typeface="B Nazanin" panose="00000400000000000000" pitchFamily="2" charset="-78"/>
              </a:rPr>
              <a:t>:</a:t>
            </a:r>
          </a:p>
          <a:p>
            <a:pPr lvl="1" algn="r" rtl="1" eaLnBrk="1" hangingPunct="1">
              <a:buFont typeface="Arial" panose="020B0604020202020204" pitchFamily="34" charset="0"/>
              <a:buChar char="•"/>
            </a:pPr>
            <a:r>
              <a:rPr lang="fa-IR" altLang="en-US" sz="3200">
                <a:cs typeface="B Nazanin" panose="00000400000000000000" pitchFamily="2" charset="-78"/>
              </a:rPr>
              <a:t>نوع داده‌ای: اعداد حقیقی</a:t>
            </a:r>
          </a:p>
          <a:p>
            <a:pPr lvl="1" algn="r" rtl="1" eaLnBrk="1" hangingPunct="1">
              <a:buFont typeface="Arial" panose="020B0604020202020204" pitchFamily="34" charset="0"/>
              <a:buChar char="•"/>
            </a:pPr>
            <a:r>
              <a:rPr lang="fa-IR" altLang="en-US" sz="3200">
                <a:cs typeface="B Nazanin" panose="00000400000000000000" pitchFamily="2" charset="-78"/>
              </a:rPr>
              <a:t>عملگرها: </a:t>
            </a:r>
            <a:r>
              <a:rPr lang="en-US" altLang="en-US" sz="3200">
                <a:cs typeface="B Nazanin" panose="00000400000000000000" pitchFamily="2" charset="-78"/>
              </a:rPr>
              <a:t>+</a:t>
            </a:r>
            <a:r>
              <a:rPr lang="fa-IR" altLang="en-US" sz="3200">
                <a:cs typeface="B Nazanin" panose="00000400000000000000" pitchFamily="2" charset="-78"/>
              </a:rPr>
              <a:t> و </a:t>
            </a:r>
            <a:r>
              <a:rPr lang="en-US" altLang="en-US" sz="3200">
                <a:cs typeface="B Nazanin" panose="00000400000000000000" pitchFamily="2" charset="-78"/>
              </a:rPr>
              <a:t>-</a:t>
            </a:r>
            <a:r>
              <a:rPr lang="fa-IR" altLang="en-US" sz="3200">
                <a:cs typeface="B Nazanin" panose="00000400000000000000" pitchFamily="2" charset="-78"/>
              </a:rPr>
              <a:t> و </a:t>
            </a:r>
            <a:r>
              <a:rPr lang="en-US" altLang="en-US" sz="3200">
                <a:cs typeface="B Nazanin" panose="00000400000000000000" pitchFamily="2" charset="-78"/>
              </a:rPr>
              <a:t>*</a:t>
            </a:r>
            <a:r>
              <a:rPr lang="fa-IR" altLang="en-US" sz="3200">
                <a:cs typeface="B Nazanin" panose="00000400000000000000" pitchFamily="2" charset="-78"/>
              </a:rPr>
              <a:t> و </a:t>
            </a:r>
            <a:r>
              <a:rPr lang="en-US" altLang="en-US" sz="3200">
                <a:cs typeface="B Nazanin" panose="00000400000000000000" pitchFamily="2" charset="-78"/>
              </a:rPr>
              <a:t>/</a:t>
            </a:r>
            <a:r>
              <a:rPr lang="fa-IR" altLang="en-US" sz="3200">
                <a:cs typeface="B Nazanin" panose="00000400000000000000" pitchFamily="2" charset="-78"/>
              </a:rPr>
              <a:t> </a:t>
            </a:r>
          </a:p>
          <a:p>
            <a:pPr algn="r" rtl="1" eaLnBrk="1" hangingPunct="1">
              <a:buFont typeface="Arial" panose="020B0604020202020204" pitchFamily="34" charset="0"/>
              <a:buChar char="•"/>
            </a:pPr>
            <a:r>
              <a:rPr lang="fa-IR" altLang="en-US" sz="3200">
                <a:cs typeface="B Nazanin" panose="00000400000000000000" pitchFamily="2" charset="-78"/>
              </a:rPr>
              <a:t>جبر منطقی:</a:t>
            </a:r>
          </a:p>
          <a:p>
            <a:pPr lvl="1" algn="r" rtl="1" eaLnBrk="1" hangingPunct="1">
              <a:buFont typeface="Arial" panose="020B0604020202020204" pitchFamily="34" charset="0"/>
              <a:buChar char="•"/>
            </a:pPr>
            <a:r>
              <a:rPr lang="fa-IR" altLang="en-US" sz="3200">
                <a:cs typeface="B Nazanin" panose="00000400000000000000" pitchFamily="2" charset="-78"/>
              </a:rPr>
              <a:t>نوع داده‌ای: مجموعه </a:t>
            </a:r>
            <a:r>
              <a:rPr lang="en-US" altLang="en-US" sz="3200">
                <a:cs typeface="B Nazanin" panose="00000400000000000000" pitchFamily="2" charset="-78"/>
              </a:rPr>
              <a:t>{True, False}</a:t>
            </a:r>
          </a:p>
          <a:p>
            <a:pPr lvl="1" algn="r" rtl="1" eaLnBrk="1" hangingPunct="1">
              <a:buFont typeface="Arial" panose="020B0604020202020204" pitchFamily="34" charset="0"/>
              <a:buChar char="•"/>
            </a:pPr>
            <a:r>
              <a:rPr lang="fa-IR" altLang="en-US" sz="3200">
                <a:cs typeface="B Nazanin" panose="00000400000000000000" pitchFamily="2" charset="-78"/>
              </a:rPr>
              <a:t>عملگرها: </a:t>
            </a:r>
            <a:r>
              <a:rPr lang="en-US" altLang="en-US" sz="3200">
                <a:cs typeface="B Nazanin" panose="00000400000000000000" pitchFamily="2" charset="-78"/>
              </a:rPr>
              <a:t>AND</a:t>
            </a:r>
            <a:r>
              <a:rPr lang="fa-IR" altLang="en-US" sz="3200">
                <a:cs typeface="B Nazanin" panose="00000400000000000000" pitchFamily="2" charset="-78"/>
              </a:rPr>
              <a:t> و </a:t>
            </a:r>
            <a:r>
              <a:rPr lang="en-US" altLang="en-US" sz="3200">
                <a:cs typeface="B Nazanin" panose="00000400000000000000" pitchFamily="2" charset="-78"/>
              </a:rPr>
              <a:t>OR</a:t>
            </a:r>
            <a:r>
              <a:rPr lang="fa-IR" altLang="en-US" sz="3200">
                <a:cs typeface="B Nazanin" panose="00000400000000000000" pitchFamily="2" charset="-78"/>
              </a:rPr>
              <a:t> و </a:t>
            </a:r>
            <a:r>
              <a:rPr lang="en-US" altLang="en-US" sz="3200">
                <a:cs typeface="B Nazanin" panose="00000400000000000000" pitchFamily="2" charset="-78"/>
              </a:rPr>
              <a:t>Not</a:t>
            </a:r>
            <a:endParaRPr lang="fa-IR" altLang="en-US" sz="3200">
              <a:cs typeface="B Nazanin" panose="00000400000000000000" pitchFamily="2" charset="-78"/>
            </a:endParaRPr>
          </a:p>
          <a:p>
            <a:pPr algn="r" rtl="1" eaLnBrk="1" hangingPunct="1">
              <a:buFont typeface="Arial" panose="020B0604020202020204" pitchFamily="34" charset="0"/>
              <a:buChar char="•"/>
            </a:pPr>
            <a:r>
              <a:rPr lang="fa-IR" altLang="en-US" sz="3200">
                <a:cs typeface="B Nazanin" panose="00000400000000000000" pitchFamily="2" charset="-78"/>
              </a:rPr>
              <a:t>جبر رابطه‌ای:</a:t>
            </a:r>
          </a:p>
          <a:p>
            <a:pPr lvl="1" algn="r" rtl="1" eaLnBrk="1" hangingPunct="1">
              <a:buFont typeface="Arial" panose="020B0604020202020204" pitchFamily="34" charset="0"/>
              <a:buChar char="•"/>
            </a:pPr>
            <a:r>
              <a:rPr lang="fa-IR" altLang="en-US" sz="3200">
                <a:cs typeface="B Nazanin" panose="00000400000000000000" pitchFamily="2" charset="-78"/>
              </a:rPr>
              <a:t>نوع داده‌ای: فقط رابطه (خاصیت بسته بودن) </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210D0511-4C32-4EE5-A0B6-8398096F7617}" type="slidenum">
              <a:rPr lang="en-US"/>
              <a:pPr>
                <a:defRPr/>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4"/>
          <p:cNvSpPr txBox="1">
            <a:spLocks noChangeArrowheads="1"/>
          </p:cNvSpPr>
          <p:nvPr/>
        </p:nvSpPr>
        <p:spPr bwMode="auto">
          <a:xfrm>
            <a:off x="2303463" y="333375"/>
            <a:ext cx="44640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b="1">
                <a:solidFill>
                  <a:srgbClr val="FFFFFF"/>
                </a:solidFill>
                <a:cs typeface="B Titr" panose="00000700000000000000" pitchFamily="2" charset="-78"/>
              </a:rPr>
              <a:t>عملگرهای جبر رابطه‌ای</a:t>
            </a:r>
            <a:endParaRPr lang="en-US" altLang="en-US" b="1">
              <a:solidFill>
                <a:srgbClr val="FFFFFF"/>
              </a:solidFill>
              <a:cs typeface="B Titr" panose="00000700000000000000" pitchFamily="2" charset="-78"/>
            </a:endParaRPr>
          </a:p>
        </p:txBody>
      </p:sp>
      <p:sp>
        <p:nvSpPr>
          <p:cNvPr id="120835" name="Text Box 5"/>
          <p:cNvSpPr txBox="1">
            <a:spLocks noChangeArrowheads="1"/>
          </p:cNvSpPr>
          <p:nvPr/>
        </p:nvSpPr>
        <p:spPr bwMode="auto">
          <a:xfrm>
            <a:off x="395288" y="1989138"/>
            <a:ext cx="8280400"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anose="00000400000000000000" pitchFamily="2" charset="-78"/>
              </a:defRPr>
            </a:lvl1pPr>
            <a:lvl2pPr marL="742950" indent="-285750">
              <a:defRPr sz="4000">
                <a:solidFill>
                  <a:schemeClr val="tx1"/>
                </a:solidFill>
                <a:latin typeface="Arial" panose="020B0604020202020204" pitchFamily="34" charset="0"/>
                <a:cs typeface="Compset" panose="00000400000000000000" pitchFamily="2" charset="-78"/>
              </a:defRPr>
            </a:lvl2pPr>
            <a:lvl3pPr marL="1143000" indent="-228600">
              <a:defRPr sz="4000">
                <a:solidFill>
                  <a:schemeClr val="tx1"/>
                </a:solidFill>
                <a:latin typeface="Arial" panose="020B0604020202020204" pitchFamily="34" charset="0"/>
                <a:cs typeface="Compset" panose="00000400000000000000" pitchFamily="2" charset="-78"/>
              </a:defRPr>
            </a:lvl3pPr>
            <a:lvl4pPr marL="1600200" indent="-228600">
              <a:defRPr sz="4000">
                <a:solidFill>
                  <a:schemeClr val="tx1"/>
                </a:solidFill>
                <a:latin typeface="Arial" panose="020B0604020202020204" pitchFamily="34" charset="0"/>
                <a:cs typeface="Compset" panose="00000400000000000000" pitchFamily="2" charset="-78"/>
              </a:defRPr>
            </a:lvl4pPr>
            <a:lvl5pPr marL="2057400" indent="-228600">
              <a:defRPr sz="4000">
                <a:solidFill>
                  <a:schemeClr val="tx1"/>
                </a:solidFill>
                <a:latin typeface="Arial" panose="020B0604020202020204" pitchFamily="34" charset="0"/>
                <a:cs typeface="Compset" panose="00000400000000000000"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anose="00000400000000000000" pitchFamily="2" charset="-78"/>
              </a:defRPr>
            </a:lvl9pPr>
          </a:lstStyle>
          <a:p>
            <a:pPr marL="571500" indent="-571500" algn="r" rtl="1" eaLnBrk="1" hangingPunct="1">
              <a:buFont typeface="Arial" panose="020B0604020202020204" pitchFamily="34" charset="0"/>
              <a:buChar char="•"/>
              <a:defRPr/>
            </a:pPr>
            <a:r>
              <a:rPr lang="fa-IR" sz="3200" dirty="0" err="1">
                <a:cs typeface="B Nazanin" panose="00000400000000000000" pitchFamily="2" charset="-78"/>
              </a:rPr>
              <a:t>عملگرهای</a:t>
            </a:r>
            <a:r>
              <a:rPr lang="fa-IR" sz="3200" dirty="0">
                <a:cs typeface="B Nazanin" panose="00000400000000000000" pitchFamily="2" charset="-78"/>
              </a:rPr>
              <a:t> ساده</a:t>
            </a:r>
          </a:p>
          <a:p>
            <a:pPr marL="571500" indent="-571500" algn="r" rtl="1" eaLnBrk="1" hangingPunct="1">
              <a:buFont typeface="Arial" panose="020B0604020202020204" pitchFamily="34" charset="0"/>
              <a:buChar char="•"/>
              <a:defRPr/>
            </a:pPr>
            <a:r>
              <a:rPr lang="fa-IR" sz="3200" dirty="0" err="1">
                <a:cs typeface="B Nazanin" panose="00000400000000000000" pitchFamily="2" charset="-78"/>
              </a:rPr>
              <a:t>عملگرهای</a:t>
            </a:r>
            <a:r>
              <a:rPr lang="fa-IR" sz="3200" dirty="0">
                <a:cs typeface="B Nazanin" panose="00000400000000000000" pitchFamily="2" charset="-78"/>
              </a:rPr>
              <a:t> </a:t>
            </a:r>
            <a:r>
              <a:rPr lang="fa-IR" sz="3200" dirty="0" err="1">
                <a:cs typeface="B Nazanin" panose="00000400000000000000" pitchFamily="2" charset="-78"/>
              </a:rPr>
              <a:t>مجموعه‌ای</a:t>
            </a:r>
            <a:endParaRPr lang="fa-IR" sz="3200" dirty="0">
              <a:cs typeface="B Nazanin" panose="00000400000000000000" pitchFamily="2" charset="-78"/>
            </a:endParaRPr>
          </a:p>
          <a:p>
            <a:pPr marL="571500" indent="-571500" algn="r" rtl="1" eaLnBrk="1" hangingPunct="1">
              <a:buFont typeface="Arial" panose="020B0604020202020204" pitchFamily="34" charset="0"/>
              <a:buChar char="•"/>
              <a:defRPr/>
            </a:pPr>
            <a:r>
              <a:rPr lang="fa-IR" sz="3200" dirty="0" err="1">
                <a:cs typeface="B Nazanin" panose="00000400000000000000" pitchFamily="2" charset="-78"/>
              </a:rPr>
              <a:t>عملگرهای</a:t>
            </a:r>
            <a:r>
              <a:rPr lang="fa-IR" sz="3200" dirty="0">
                <a:cs typeface="B Nazanin" panose="00000400000000000000" pitchFamily="2" charset="-78"/>
              </a:rPr>
              <a:t> پیوند</a:t>
            </a:r>
          </a:p>
          <a:p>
            <a:pPr marL="571500" indent="-571500" algn="r" rtl="1" eaLnBrk="1" hangingPunct="1">
              <a:buFont typeface="Arial" panose="020B0604020202020204" pitchFamily="34" charset="0"/>
              <a:buChar char="•"/>
              <a:defRPr/>
            </a:pPr>
            <a:r>
              <a:rPr lang="fa-IR" sz="3200" dirty="0" err="1">
                <a:cs typeface="B Nazanin" panose="00000400000000000000" pitchFamily="2" charset="-78"/>
              </a:rPr>
              <a:t>عملگرهای</a:t>
            </a:r>
            <a:r>
              <a:rPr lang="fa-IR" sz="3200" dirty="0">
                <a:cs typeface="B Nazanin" panose="00000400000000000000" pitchFamily="2" charset="-78"/>
              </a:rPr>
              <a:t> دیگر</a:t>
            </a:r>
          </a:p>
          <a:p>
            <a:pPr algn="ctr" rtl="1" eaLnBrk="1" hangingPunct="1">
              <a:defRPr/>
            </a:pPr>
            <a:r>
              <a:rPr lang="fa-IR" dirty="0">
                <a:solidFill>
                  <a:prstClr val="black"/>
                </a:solidFill>
                <a:cs typeface="B Nazanin" panose="00000400000000000000" pitchFamily="2" charset="-78"/>
              </a:rPr>
              <a:t> </a:t>
            </a:r>
            <a:endParaRPr lang="en-US" dirty="0">
              <a:solidFill>
                <a:prstClr val="black"/>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A9B52C6E-2029-4789-BD03-DBCCB36F2A97}" type="slidenum">
              <a:rPr lang="en-US"/>
              <a:pPr>
                <a:defRPr/>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4"/>
          <p:cNvSpPr txBox="1">
            <a:spLocks noChangeArrowheads="1"/>
          </p:cNvSpPr>
          <p:nvPr/>
        </p:nvSpPr>
        <p:spPr bwMode="auto">
          <a:xfrm>
            <a:off x="2309813" y="333375"/>
            <a:ext cx="452437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ساده: گزینش</a:t>
            </a:r>
          </a:p>
        </p:txBody>
      </p:sp>
      <p:sp>
        <p:nvSpPr>
          <p:cNvPr id="120835" name="Text Box 5"/>
          <p:cNvSpPr txBox="1">
            <a:spLocks noRot="1" noChangeAspect="1" noMove="1" noResize="1" noEditPoints="1" noAdjustHandles="1" noChangeArrowheads="1" noChangeShapeType="1" noTextEdit="1"/>
          </p:cNvSpPr>
          <p:nvPr/>
        </p:nvSpPr>
        <p:spPr bwMode="auto">
          <a:xfrm>
            <a:off x="431800" y="1556794"/>
            <a:ext cx="8280400" cy="4663841"/>
          </a:xfrm>
          <a:prstGeom prst="rect">
            <a:avLst/>
          </a:prstGeom>
          <a:blipFill rotWithShape="0">
            <a:blip r:embed="rId2"/>
            <a:stretch>
              <a:fillRect t="-3791" r="-243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B5C82868-4607-43B6-B101-CC14DC568570}" type="slidenum">
              <a:rPr lang="en-US"/>
              <a:pPr>
                <a:defRPr/>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4"/>
          <p:cNvSpPr txBox="1">
            <a:spLocks noChangeArrowheads="1"/>
          </p:cNvSpPr>
          <p:nvPr/>
        </p:nvSpPr>
        <p:spPr bwMode="auto">
          <a:xfrm>
            <a:off x="2568575" y="333375"/>
            <a:ext cx="40068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ساده: پرتو</a:t>
            </a:r>
          </a:p>
        </p:txBody>
      </p:sp>
      <p:sp>
        <p:nvSpPr>
          <p:cNvPr id="120835" name="Text Box 5"/>
          <p:cNvSpPr txBox="1">
            <a:spLocks noRot="1" noChangeAspect="1" noMove="1" noResize="1" noEditPoints="1" noAdjustHandles="1" noChangeArrowheads="1" noChangeShapeType="1" noTextEdit="1"/>
          </p:cNvSpPr>
          <p:nvPr/>
        </p:nvSpPr>
        <p:spPr bwMode="auto">
          <a:xfrm>
            <a:off x="431800" y="1556792"/>
            <a:ext cx="8280400" cy="4428264"/>
          </a:xfrm>
          <a:prstGeom prst="rect">
            <a:avLst/>
          </a:prstGeom>
          <a:blipFill rotWithShape="0">
            <a:blip r:embed="rId2"/>
            <a:stretch>
              <a:fillRect t="-3989" r="-243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BE6883B2-1398-494A-9C45-40B3ABC49217}" type="slidenum">
              <a:rPr lang="en-US"/>
              <a:pPr>
                <a:defRPr/>
              </a:pPr>
              <a:t>138</a:t>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4"/>
          <p:cNvSpPr txBox="1">
            <a:spLocks noChangeArrowheads="1"/>
          </p:cNvSpPr>
          <p:nvPr/>
        </p:nvSpPr>
        <p:spPr bwMode="auto">
          <a:xfrm>
            <a:off x="1763713" y="333375"/>
            <a:ext cx="561657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مجموعه‌ای: اجتماع</a:t>
            </a:r>
          </a:p>
        </p:txBody>
      </p:sp>
      <p:sp>
        <p:nvSpPr>
          <p:cNvPr id="120835" name="Text Box 5"/>
          <p:cNvSpPr txBox="1">
            <a:spLocks noRot="1" noChangeAspect="1" noMove="1" noResize="1" noEditPoints="1" noAdjustHandles="1" noChangeArrowheads="1" noChangeShapeType="1" noTextEdit="1"/>
          </p:cNvSpPr>
          <p:nvPr/>
        </p:nvSpPr>
        <p:spPr bwMode="auto">
          <a:xfrm>
            <a:off x="431800" y="1556792"/>
            <a:ext cx="8280400" cy="3218766"/>
          </a:xfrm>
          <a:prstGeom prst="rect">
            <a:avLst/>
          </a:prstGeom>
          <a:blipFill rotWithShape="0">
            <a:blip r:embed="rId2"/>
            <a:stretch>
              <a:fillRect t="-5492" r="-243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DA253594-7AD6-4109-A1AA-C16E701DAB37}" type="slidenum">
              <a:rPr lang="en-US"/>
              <a:pPr>
                <a:defRPr/>
              </a:pPr>
              <a:t>139</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2555875" y="401638"/>
            <a:ext cx="38179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داده</a:t>
            </a:r>
            <a:endParaRPr lang="en-US" altLang="en-US" sz="3200">
              <a:solidFill>
                <a:schemeClr val="bg1"/>
              </a:solidFill>
              <a:latin typeface="Tahoma" panose="020B0604030504040204" pitchFamily="34" charset="0"/>
              <a:cs typeface="B Titr" panose="00000700000000000000" pitchFamily="2" charset="-78"/>
            </a:endParaRPr>
          </a:p>
        </p:txBody>
      </p:sp>
      <p:sp>
        <p:nvSpPr>
          <p:cNvPr id="34819" name="Text Box 6"/>
          <p:cNvSpPr txBox="1">
            <a:spLocks noChangeArrowheads="1"/>
          </p:cNvSpPr>
          <p:nvPr/>
        </p:nvSpPr>
        <p:spPr bwMode="auto">
          <a:xfrm>
            <a:off x="468313" y="2012950"/>
            <a:ext cx="76327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تعريف اول- نمايش ذخيره‌شده اشياء فيزيكي، چيزهاي مجرد، بوده‌ها، رويدادها يا چيزهاي قابل مشاهده كه در تصميم‌سازي بكار مي‌آيند.</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80A422F5-4AE1-4177-A544-1589A7A19231}" type="slidenum">
              <a:rPr lang="en-US"/>
              <a:pPr>
                <a:defRPr/>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4"/>
          <p:cNvSpPr txBox="1">
            <a:spLocks noChangeArrowheads="1"/>
          </p:cNvSpPr>
          <p:nvPr/>
        </p:nvSpPr>
        <p:spPr bwMode="auto">
          <a:xfrm>
            <a:off x="1724025" y="333375"/>
            <a:ext cx="56959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مجموعه‌ای: اشتراک</a:t>
            </a:r>
          </a:p>
        </p:txBody>
      </p:sp>
      <p:sp>
        <p:nvSpPr>
          <p:cNvPr id="120835" name="Text Box 5"/>
          <p:cNvSpPr txBox="1">
            <a:spLocks noRot="1" noChangeAspect="1" noMove="1" noResize="1" noEditPoints="1" noAdjustHandles="1" noChangeArrowheads="1" noChangeShapeType="1" noTextEdit="1"/>
          </p:cNvSpPr>
          <p:nvPr/>
        </p:nvSpPr>
        <p:spPr bwMode="auto">
          <a:xfrm>
            <a:off x="431800" y="1556792"/>
            <a:ext cx="8280400" cy="3218766"/>
          </a:xfrm>
          <a:prstGeom prst="rect">
            <a:avLst/>
          </a:prstGeom>
          <a:blipFill rotWithShape="0">
            <a:blip r:embed="rId2"/>
            <a:stretch>
              <a:fillRect t="-5492" r="-243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1C189CF4-E426-4721-A6A6-CA96CD519D98}" type="slidenum">
              <a:rPr lang="en-US"/>
              <a:pPr>
                <a:defRPr/>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4"/>
          <p:cNvSpPr txBox="1">
            <a:spLocks noChangeArrowheads="1"/>
          </p:cNvSpPr>
          <p:nvPr/>
        </p:nvSpPr>
        <p:spPr bwMode="auto">
          <a:xfrm>
            <a:off x="1862138" y="333375"/>
            <a:ext cx="541972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مجموعه‌ای: تفاضل</a:t>
            </a:r>
          </a:p>
        </p:txBody>
      </p:sp>
      <p:sp>
        <p:nvSpPr>
          <p:cNvPr id="120835" name="Text Box 5"/>
          <p:cNvSpPr txBox="1">
            <a:spLocks noRot="1" noChangeAspect="1" noMove="1" noResize="1" noEditPoints="1" noAdjustHandles="1" noChangeArrowheads="1" noChangeShapeType="1" noTextEdit="1"/>
          </p:cNvSpPr>
          <p:nvPr/>
        </p:nvSpPr>
        <p:spPr bwMode="auto">
          <a:xfrm>
            <a:off x="431800" y="1556792"/>
            <a:ext cx="8280400" cy="3218766"/>
          </a:xfrm>
          <a:prstGeom prst="rect">
            <a:avLst/>
          </a:prstGeom>
          <a:blipFill rotWithShape="0">
            <a:blip r:embed="rId2"/>
            <a:stretch>
              <a:fillRect t="-5492" r="-243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726386E7-747E-4961-8811-D55814CBD94D}" type="slidenum">
              <a:rPr lang="en-US"/>
              <a:pPr>
                <a:defRPr/>
              </a:pPr>
              <a:t>141</a:t>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4"/>
          <p:cNvSpPr txBox="1">
            <a:spLocks noChangeArrowheads="1"/>
          </p:cNvSpPr>
          <p:nvPr/>
        </p:nvSpPr>
        <p:spPr bwMode="auto">
          <a:xfrm>
            <a:off x="2540000" y="333375"/>
            <a:ext cx="406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مجموعه‌ای</a:t>
            </a:r>
          </a:p>
        </p:txBody>
      </p:sp>
      <p:sp>
        <p:nvSpPr>
          <p:cNvPr id="168963" name="Text Box 5"/>
          <p:cNvSpPr txBox="1">
            <a:spLocks noChangeArrowheads="1"/>
          </p:cNvSpPr>
          <p:nvPr/>
        </p:nvSpPr>
        <p:spPr bwMode="auto">
          <a:xfrm>
            <a:off x="431800" y="1557338"/>
            <a:ext cx="8280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buFont typeface="Arial" panose="020B0604020202020204" pitchFamily="34" charset="0"/>
              <a:buChar char="•"/>
            </a:pPr>
            <a:r>
              <a:rPr lang="fa-IR" altLang="en-US" sz="3200">
                <a:cs typeface="B Nazanin" panose="00000400000000000000" pitchFamily="2" charset="-78"/>
              </a:rPr>
              <a:t>ورودی‌ها باید همتا باشند: تعداد و دامنه صفات</a:t>
            </a:r>
            <a:endParaRPr lang="en-US" altLang="en-US" sz="3200">
              <a:cs typeface="B Nazanin" panose="00000400000000000000" pitchFamily="2" charset="-78"/>
            </a:endParaRPr>
          </a:p>
          <a:p>
            <a:pPr algn="r" rtl="1" eaLnBrk="1" hangingPunct="1">
              <a:buFont typeface="Arial" panose="020B0604020202020204" pitchFamily="34" charset="0"/>
              <a:buChar char="•"/>
            </a:pPr>
            <a:r>
              <a:rPr lang="fa-IR" altLang="en-US" sz="3200">
                <a:cs typeface="B Nazanin" panose="00000400000000000000" pitchFamily="2" charset="-78"/>
              </a:rPr>
              <a:t>اجتماع و اشتراک خاصیت جابجایی دارند</a:t>
            </a:r>
          </a:p>
          <a:p>
            <a:pPr algn="r" rtl="1" eaLnBrk="1" hangingPunct="1">
              <a:buFont typeface="Arial" panose="020B0604020202020204" pitchFamily="34" charset="0"/>
              <a:buChar char="•"/>
            </a:pPr>
            <a:r>
              <a:rPr lang="fa-IR" altLang="en-US" sz="3200">
                <a:cs typeface="B Nazanin" panose="00000400000000000000" pitchFamily="2" charset="-78"/>
              </a:rPr>
              <a:t>اجتماع و اشتراک خاصیت شرکت‌پذیری دارند</a:t>
            </a:r>
          </a:p>
        </p:txBody>
      </p:sp>
      <p:sp>
        <p:nvSpPr>
          <p:cNvPr id="4" name="Slide Number Placeholder 3"/>
          <p:cNvSpPr>
            <a:spLocks noGrp="1"/>
          </p:cNvSpPr>
          <p:nvPr>
            <p:ph type="sldNum" sz="quarter" idx="12"/>
          </p:nvPr>
        </p:nvSpPr>
        <p:spPr/>
        <p:txBody>
          <a:bodyPr/>
          <a:lstStyle/>
          <a:p>
            <a:pPr>
              <a:defRPr/>
            </a:pPr>
            <a:fld id="{AD787D31-8569-4A40-B32A-E378A30CBF9F}" type="slidenum">
              <a:rPr lang="en-US"/>
              <a:pPr>
                <a:defRPr/>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4"/>
          <p:cNvSpPr txBox="1">
            <a:spLocks noChangeArrowheads="1"/>
          </p:cNvSpPr>
          <p:nvPr/>
        </p:nvSpPr>
        <p:spPr bwMode="auto">
          <a:xfrm>
            <a:off x="3052763" y="333375"/>
            <a:ext cx="303847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پیوند</a:t>
            </a:r>
          </a:p>
        </p:txBody>
      </p:sp>
      <p:sp>
        <p:nvSpPr>
          <p:cNvPr id="169987" name="Text Box 5"/>
          <p:cNvSpPr txBox="1">
            <a:spLocks noChangeArrowheads="1"/>
          </p:cNvSpPr>
          <p:nvPr/>
        </p:nvSpPr>
        <p:spPr bwMode="auto">
          <a:xfrm>
            <a:off x="431800" y="1557338"/>
            <a:ext cx="82804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buFont typeface="Arial" panose="020B0604020202020204" pitchFamily="34" charset="0"/>
              <a:buChar char="•"/>
            </a:pPr>
            <a:r>
              <a:rPr lang="fa-IR" altLang="en-US" sz="3200">
                <a:cs typeface="B Nazanin" panose="00000400000000000000" pitchFamily="2" charset="-78"/>
              </a:rPr>
              <a:t>ضرب دکارتی</a:t>
            </a:r>
            <a:endParaRPr lang="en-US" altLang="en-US" sz="3200">
              <a:cs typeface="B Nazanin" panose="00000400000000000000" pitchFamily="2" charset="-78"/>
            </a:endParaRPr>
          </a:p>
          <a:p>
            <a:pPr algn="r" rtl="1" eaLnBrk="1" hangingPunct="1">
              <a:buFont typeface="Arial" panose="020B0604020202020204" pitchFamily="34" charset="0"/>
              <a:buChar char="•"/>
            </a:pPr>
            <a:r>
              <a:rPr lang="fa-IR" altLang="en-US" sz="3200">
                <a:cs typeface="B Nazanin" panose="00000400000000000000" pitchFamily="2" charset="-78"/>
              </a:rPr>
              <a:t>پیوند طبیعی</a:t>
            </a:r>
          </a:p>
          <a:p>
            <a:pPr algn="r" rtl="1" eaLnBrk="1" hangingPunct="1">
              <a:buFont typeface="Arial" panose="020B0604020202020204" pitchFamily="34" charset="0"/>
              <a:buChar char="•"/>
            </a:pPr>
            <a:r>
              <a:rPr lang="fa-IR" altLang="en-US" sz="3200">
                <a:cs typeface="B Nazanin" panose="00000400000000000000" pitchFamily="2" charset="-78"/>
              </a:rPr>
              <a:t>پیوند شرطی</a:t>
            </a:r>
          </a:p>
          <a:p>
            <a:pPr algn="r" rtl="1" eaLnBrk="1" hangingPunct="1">
              <a:buFont typeface="Arial" panose="020B0604020202020204" pitchFamily="34" charset="0"/>
              <a:buChar char="•"/>
            </a:pPr>
            <a:r>
              <a:rPr lang="fa-IR" altLang="en-US" sz="3200">
                <a:cs typeface="B Nazanin" panose="00000400000000000000" pitchFamily="2" charset="-78"/>
              </a:rPr>
              <a:t>نیم پیوند</a:t>
            </a:r>
          </a:p>
          <a:p>
            <a:pPr algn="r" rtl="1" eaLnBrk="1" hangingPunct="1">
              <a:buFont typeface="Arial" panose="020B0604020202020204" pitchFamily="34" charset="0"/>
              <a:buChar char="•"/>
            </a:pPr>
            <a:r>
              <a:rPr lang="fa-IR" altLang="en-US" sz="3200">
                <a:cs typeface="B Nazanin" panose="00000400000000000000" pitchFamily="2" charset="-78"/>
              </a:rPr>
              <a:t>فرا پیوند</a:t>
            </a:r>
          </a:p>
        </p:txBody>
      </p:sp>
      <p:sp>
        <p:nvSpPr>
          <p:cNvPr id="4" name="Slide Number Placeholder 3"/>
          <p:cNvSpPr>
            <a:spLocks noGrp="1"/>
          </p:cNvSpPr>
          <p:nvPr>
            <p:ph type="sldNum" sz="quarter" idx="12"/>
          </p:nvPr>
        </p:nvSpPr>
        <p:spPr/>
        <p:txBody>
          <a:bodyPr/>
          <a:lstStyle/>
          <a:p>
            <a:pPr>
              <a:defRPr/>
            </a:pPr>
            <a:fld id="{BCF4ECD1-9BCC-4C0B-A863-7B2DCE1B60C8}" type="slidenum">
              <a:rPr lang="en-US"/>
              <a:pPr>
                <a:defRPr/>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4"/>
          <p:cNvSpPr txBox="1">
            <a:spLocks noChangeArrowheads="1"/>
          </p:cNvSpPr>
          <p:nvPr/>
        </p:nvSpPr>
        <p:spPr bwMode="auto">
          <a:xfrm>
            <a:off x="1720850" y="333375"/>
            <a:ext cx="57023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پیوند: ضرب دکارتی</a:t>
            </a:r>
          </a:p>
        </p:txBody>
      </p:sp>
      <p:sp>
        <p:nvSpPr>
          <p:cNvPr id="120835" name="Text Box 5"/>
          <p:cNvSpPr txBox="1">
            <a:spLocks noRot="1" noChangeAspect="1" noMove="1" noResize="1" noEditPoints="1" noAdjustHandles="1" noChangeArrowheads="1" noChangeShapeType="1" noTextEdit="1"/>
          </p:cNvSpPr>
          <p:nvPr/>
        </p:nvSpPr>
        <p:spPr bwMode="auto">
          <a:xfrm>
            <a:off x="431800" y="1556792"/>
            <a:ext cx="8280400" cy="3218766"/>
          </a:xfrm>
          <a:prstGeom prst="rect">
            <a:avLst/>
          </a:prstGeom>
          <a:blipFill rotWithShape="0">
            <a:blip r:embed="rId2"/>
            <a:stretch>
              <a:fillRect t="-5492" r="-243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A314CC0A-1AE8-4606-B317-E4EA47A54E25}" type="slidenum">
              <a:rPr lang="en-US"/>
              <a:pPr>
                <a:defRPr/>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4"/>
          <p:cNvSpPr txBox="1">
            <a:spLocks noChangeArrowheads="1"/>
          </p:cNvSpPr>
          <p:nvPr/>
        </p:nvSpPr>
        <p:spPr bwMode="auto">
          <a:xfrm>
            <a:off x="1720850" y="333375"/>
            <a:ext cx="57023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پیوند: ضرب دکارتی</a:t>
            </a:r>
          </a:p>
        </p:txBody>
      </p:sp>
      <p:sp>
        <p:nvSpPr>
          <p:cNvPr id="172035" name="Text Box 5"/>
          <p:cNvSpPr txBox="1">
            <a:spLocks noChangeArrowheads="1"/>
          </p:cNvSpPr>
          <p:nvPr/>
        </p:nvSpPr>
        <p:spPr bwMode="auto">
          <a:xfrm>
            <a:off x="107950" y="1557338"/>
            <a:ext cx="89281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buFont typeface="Arial" panose="020B0604020202020204" pitchFamily="34" charset="0"/>
              <a:buChar char="•"/>
            </a:pPr>
            <a:r>
              <a:rPr lang="fa-IR" altLang="en-US" sz="3200">
                <a:cs typeface="B Nazanin" panose="00000400000000000000" pitchFamily="2" charset="-78"/>
              </a:rPr>
              <a:t>زمان و فضای زیادی نیاز دارد</a:t>
            </a:r>
            <a:endParaRPr lang="en-US" altLang="en-US" sz="3200">
              <a:cs typeface="B Nazanin" panose="00000400000000000000" pitchFamily="2" charset="-78"/>
            </a:endParaRPr>
          </a:p>
          <a:p>
            <a:pPr algn="r" rtl="1" eaLnBrk="1" hangingPunct="1">
              <a:buFont typeface="Arial" panose="020B0604020202020204" pitchFamily="34" charset="0"/>
              <a:buChar char="•"/>
            </a:pPr>
            <a:r>
              <a:rPr lang="fa-IR" altLang="en-US" sz="3200">
                <a:cs typeface="B Nazanin" panose="00000400000000000000" pitchFamily="2" charset="-78"/>
              </a:rPr>
              <a:t>تعداد ستون‌های حاصل: جمع تعداد ستون‌های ورودی‌ها</a:t>
            </a:r>
          </a:p>
          <a:p>
            <a:pPr algn="r" rtl="1" eaLnBrk="1" hangingPunct="1">
              <a:buFont typeface="Arial" panose="020B0604020202020204" pitchFamily="34" charset="0"/>
              <a:buChar char="•"/>
            </a:pPr>
            <a:r>
              <a:rPr lang="fa-IR" altLang="en-US" sz="3200">
                <a:cs typeface="B Nazanin" panose="00000400000000000000" pitchFamily="2" charset="-78"/>
              </a:rPr>
              <a:t>تعداد سطرهای حاصل: ضرب تعداد سطرهای ورودی‌ها</a:t>
            </a:r>
          </a:p>
          <a:p>
            <a:pPr algn="r" rtl="1" eaLnBrk="1" hangingPunct="1">
              <a:buFont typeface="Arial" panose="020B0604020202020204" pitchFamily="34" charset="0"/>
              <a:buChar char="•"/>
            </a:pPr>
            <a:r>
              <a:rPr lang="fa-IR" altLang="en-US" sz="3200">
                <a:cs typeface="B Nazanin" panose="00000400000000000000" pitchFamily="2" charset="-78"/>
              </a:rPr>
              <a:t>ستون‌های همنام با نام رابطه مشخص می‌شوند</a:t>
            </a:r>
          </a:p>
          <a:p>
            <a:pPr algn="r" rtl="1" eaLnBrk="1" hangingPunct="1">
              <a:buFont typeface="Arial" panose="020B0604020202020204" pitchFamily="34" charset="0"/>
              <a:buChar char="•"/>
            </a:pPr>
            <a:r>
              <a:rPr lang="fa-IR" altLang="en-US" sz="3200">
                <a:cs typeface="B Nazanin" panose="00000400000000000000" pitchFamily="2" charset="-78"/>
              </a:rPr>
              <a:t>دارای خاصیت جابجایی و شرکت‌پذیری است</a:t>
            </a:r>
            <a:r>
              <a:rPr lang="fa-IR" altLang="en-US" sz="3600">
                <a:solidFill>
                  <a:srgbClr val="000000"/>
                </a:solidFill>
                <a:cs typeface="B Nazanin" panose="00000400000000000000" pitchFamily="2" charset="-78"/>
              </a:rPr>
              <a:t>!</a:t>
            </a:r>
          </a:p>
        </p:txBody>
      </p:sp>
      <p:sp>
        <p:nvSpPr>
          <p:cNvPr id="4" name="Slide Number Placeholder 3"/>
          <p:cNvSpPr>
            <a:spLocks noGrp="1"/>
          </p:cNvSpPr>
          <p:nvPr>
            <p:ph type="sldNum" sz="quarter" idx="12"/>
          </p:nvPr>
        </p:nvSpPr>
        <p:spPr/>
        <p:txBody>
          <a:bodyPr/>
          <a:lstStyle/>
          <a:p>
            <a:pPr>
              <a:defRPr/>
            </a:pPr>
            <a:fld id="{105010A2-7A53-40BE-8CE0-849EEFC40A14}" type="slidenum">
              <a:rPr lang="en-US"/>
              <a:pPr>
                <a:defRPr/>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4"/>
          <p:cNvSpPr txBox="1">
            <a:spLocks noChangeArrowheads="1"/>
          </p:cNvSpPr>
          <p:nvPr/>
        </p:nvSpPr>
        <p:spPr bwMode="auto">
          <a:xfrm>
            <a:off x="1814513" y="333375"/>
            <a:ext cx="551497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پیوند: پیوند طبیعی</a:t>
            </a:r>
          </a:p>
        </p:txBody>
      </p:sp>
      <p:sp>
        <p:nvSpPr>
          <p:cNvPr id="120835" name="Text Box 5"/>
          <p:cNvSpPr txBox="1">
            <a:spLocks noRot="1" noChangeAspect="1" noMove="1" noResize="1" noEditPoints="1" noAdjustHandles="1" noChangeArrowheads="1" noChangeShapeType="1" noTextEdit="1"/>
          </p:cNvSpPr>
          <p:nvPr/>
        </p:nvSpPr>
        <p:spPr bwMode="auto">
          <a:xfrm>
            <a:off x="431800" y="1556792"/>
            <a:ext cx="8280400" cy="3218766"/>
          </a:xfrm>
          <a:prstGeom prst="rect">
            <a:avLst/>
          </a:prstGeom>
          <a:blipFill rotWithShape="0">
            <a:blip r:embed="rId2"/>
            <a:stretch>
              <a:fillRect t="-5492" r="-243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E49052D4-7D06-48AE-B7C8-C24471B5BA3E}" type="slidenum">
              <a:rPr lang="en-US"/>
              <a:pPr>
                <a:defRPr/>
              </a:pPr>
              <a:t>146</a:t>
            </a:fld>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4"/>
          <p:cNvSpPr txBox="1">
            <a:spLocks noChangeArrowheads="1"/>
          </p:cNvSpPr>
          <p:nvPr/>
        </p:nvSpPr>
        <p:spPr bwMode="auto">
          <a:xfrm>
            <a:off x="1720850" y="333375"/>
            <a:ext cx="57023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پیوند: پیوند طبیعی</a:t>
            </a:r>
          </a:p>
        </p:txBody>
      </p:sp>
      <p:sp>
        <p:nvSpPr>
          <p:cNvPr id="120835" name="Text Box 5"/>
          <p:cNvSpPr txBox="1">
            <a:spLocks noRot="1" noChangeAspect="1" noMove="1" noResize="1" noEditPoints="1" noAdjustHandles="1" noChangeArrowheads="1" noChangeShapeType="1" noTextEdit="1"/>
          </p:cNvSpPr>
          <p:nvPr/>
        </p:nvSpPr>
        <p:spPr bwMode="auto">
          <a:xfrm>
            <a:off x="107504" y="1556792"/>
            <a:ext cx="8928992" cy="2862322"/>
          </a:xfrm>
          <a:prstGeom prst="rect">
            <a:avLst/>
          </a:prstGeom>
          <a:blipFill rotWithShape="0">
            <a:blip r:embed="rId2"/>
            <a:stretch>
              <a:fillRect t="-4043" r="-1981" b="-702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38EF314A-C50D-46FF-8D3C-8407DC7C7BDC}" type="slidenum">
              <a:rPr lang="en-US"/>
              <a:pPr>
                <a:defRPr/>
              </a:pPr>
              <a:t>147</a:t>
            </a:fld>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4"/>
          <p:cNvSpPr txBox="1">
            <a:spLocks noChangeArrowheads="1"/>
          </p:cNvSpPr>
          <p:nvPr/>
        </p:nvSpPr>
        <p:spPr bwMode="auto">
          <a:xfrm>
            <a:off x="1808163" y="333375"/>
            <a:ext cx="552767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پیوند: پیوند شرطی</a:t>
            </a:r>
          </a:p>
        </p:txBody>
      </p:sp>
      <p:sp>
        <p:nvSpPr>
          <p:cNvPr id="120835" name="Text Box 5"/>
          <p:cNvSpPr txBox="1">
            <a:spLocks noRot="1" noChangeAspect="1" noMove="1" noResize="1" noEditPoints="1" noAdjustHandles="1" noChangeArrowheads="1" noChangeShapeType="1" noTextEdit="1"/>
          </p:cNvSpPr>
          <p:nvPr/>
        </p:nvSpPr>
        <p:spPr bwMode="auto">
          <a:xfrm>
            <a:off x="431800" y="1556792"/>
            <a:ext cx="8280400" cy="3835794"/>
          </a:xfrm>
          <a:prstGeom prst="rect">
            <a:avLst/>
          </a:prstGeom>
          <a:blipFill rotWithShape="0">
            <a:blip r:embed="rId2"/>
            <a:stretch>
              <a:fillRect t="-4603" r="-243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261A68FF-8C57-41BB-99D8-DE38185D2C4D}" type="slidenum">
              <a:rPr lang="en-US"/>
              <a:pPr>
                <a:defRPr/>
              </a:pPr>
              <a:t>148</a:t>
            </a:fld>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4"/>
          <p:cNvSpPr txBox="1">
            <a:spLocks noChangeArrowheads="1"/>
          </p:cNvSpPr>
          <p:nvPr/>
        </p:nvSpPr>
        <p:spPr bwMode="auto">
          <a:xfrm>
            <a:off x="2151063" y="333375"/>
            <a:ext cx="484187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پیوند: نیم پیوند</a:t>
            </a:r>
          </a:p>
        </p:txBody>
      </p:sp>
      <p:sp>
        <p:nvSpPr>
          <p:cNvPr id="120835" name="Text Box 5"/>
          <p:cNvSpPr txBox="1">
            <a:spLocks noRot="1" noChangeAspect="1" noMove="1" noResize="1" noEditPoints="1" noAdjustHandles="1" noChangeArrowheads="1" noChangeShapeType="1" noTextEdit="1"/>
          </p:cNvSpPr>
          <p:nvPr/>
        </p:nvSpPr>
        <p:spPr bwMode="auto">
          <a:xfrm>
            <a:off x="431800" y="1556792"/>
            <a:ext cx="8280400" cy="5016758"/>
          </a:xfrm>
          <a:prstGeom prst="rect">
            <a:avLst/>
          </a:prstGeom>
          <a:blipFill rotWithShape="0">
            <a:blip r:embed="rId2"/>
            <a:stretch>
              <a:fillRect t="-3524" r="-243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110F69C8-7597-47D1-9A63-D4C45A09669F}" type="slidenum">
              <a:rPr lang="en-US"/>
              <a:pPr>
                <a:defRPr/>
              </a:pPr>
              <a:t>149</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2554288" y="473075"/>
            <a:ext cx="38179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داده</a:t>
            </a:r>
            <a:endParaRPr lang="en-US" altLang="en-US" sz="3200">
              <a:solidFill>
                <a:schemeClr val="bg1"/>
              </a:solidFill>
              <a:latin typeface="Tahoma" panose="020B0604030504040204" pitchFamily="34" charset="0"/>
              <a:cs typeface="B Titr" panose="00000700000000000000" pitchFamily="2" charset="-78"/>
            </a:endParaRPr>
          </a:p>
        </p:txBody>
      </p:sp>
      <p:sp>
        <p:nvSpPr>
          <p:cNvPr id="35843" name="Text Box 5"/>
          <p:cNvSpPr txBox="1">
            <a:spLocks noChangeArrowheads="1"/>
          </p:cNvSpPr>
          <p:nvPr/>
        </p:nvSpPr>
        <p:spPr bwMode="auto">
          <a:xfrm>
            <a:off x="1330325" y="2582863"/>
            <a:ext cx="60499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تعريف دوم- هر مجموعه‌اي از بوده‌ها</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D28231BE-8DCD-4D0D-9ABE-053B070587DC}" type="slidenum">
              <a:rPr lang="en-US"/>
              <a:pPr>
                <a:defRPr/>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4"/>
          <p:cNvSpPr txBox="1">
            <a:spLocks noChangeArrowheads="1"/>
          </p:cNvSpPr>
          <p:nvPr/>
        </p:nvSpPr>
        <p:spPr bwMode="auto">
          <a:xfrm>
            <a:off x="2192338" y="333375"/>
            <a:ext cx="475932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پیوند: فراپیوند</a:t>
            </a:r>
          </a:p>
        </p:txBody>
      </p:sp>
      <p:sp>
        <p:nvSpPr>
          <p:cNvPr id="120835" name="Text Box 5"/>
          <p:cNvSpPr txBox="1">
            <a:spLocks noRot="1" noChangeAspect="1" noMove="1" noResize="1" noEditPoints="1" noAdjustHandles="1" noChangeArrowheads="1" noChangeShapeType="1" noTextEdit="1"/>
          </p:cNvSpPr>
          <p:nvPr/>
        </p:nvSpPr>
        <p:spPr bwMode="auto">
          <a:xfrm>
            <a:off x="431800" y="1556794"/>
            <a:ext cx="8280400" cy="3220241"/>
          </a:xfrm>
          <a:prstGeom prst="rect">
            <a:avLst/>
          </a:prstGeom>
          <a:blipFill rotWithShape="0">
            <a:blip r:embed="rId2"/>
            <a:stretch>
              <a:fillRect t="-5482" r="-243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2A7129CB-8116-454F-9FB9-06121D2C6ED4}" type="slidenum">
              <a:rPr lang="en-US"/>
              <a:pPr>
                <a:defRPr/>
              </a:pPr>
              <a:t>150</a:t>
            </a:fld>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4"/>
          <p:cNvSpPr txBox="1">
            <a:spLocks noChangeArrowheads="1"/>
          </p:cNvSpPr>
          <p:nvPr/>
        </p:nvSpPr>
        <p:spPr bwMode="auto">
          <a:xfrm>
            <a:off x="3081338" y="333375"/>
            <a:ext cx="298132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دیگر</a:t>
            </a:r>
          </a:p>
        </p:txBody>
      </p:sp>
      <p:sp>
        <p:nvSpPr>
          <p:cNvPr id="4" name="Rectangle 5"/>
          <p:cNvSpPr>
            <a:spLocks noRot="1" noChangeAspect="1" noMove="1" noResize="1" noEditPoints="1" noAdjustHandles="1" noChangeArrowheads="1" noChangeShapeType="1" noTextEdit="1"/>
          </p:cNvSpPr>
          <p:nvPr/>
        </p:nvSpPr>
        <p:spPr bwMode="auto">
          <a:xfrm>
            <a:off x="3724776" y="1772816"/>
            <a:ext cx="4629665" cy="3970318"/>
          </a:xfrm>
          <a:prstGeom prst="rect">
            <a:avLst/>
          </a:prstGeom>
          <a:blipFill rotWithShape="0">
            <a:blip r:embed="rId3"/>
            <a:stretch>
              <a:fillRect t="-2919" r="-3821" b="-553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5" name="Slide Number Placeholder 4"/>
          <p:cNvSpPr>
            <a:spLocks noGrp="1"/>
          </p:cNvSpPr>
          <p:nvPr>
            <p:ph type="sldNum" sz="quarter" idx="12"/>
          </p:nvPr>
        </p:nvSpPr>
        <p:spPr/>
        <p:txBody>
          <a:bodyPr/>
          <a:lstStyle/>
          <a:p>
            <a:pPr>
              <a:defRPr/>
            </a:pPr>
            <a:fld id="{D39C5649-ABE4-4944-8B60-B885C2DEEDF8}" type="slidenum">
              <a:rPr lang="en-US"/>
              <a:pPr>
                <a:defRPr/>
              </a:pPr>
              <a:t>151</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4"/>
          <p:cNvSpPr txBox="1">
            <a:spLocks noChangeArrowheads="1"/>
          </p:cNvSpPr>
          <p:nvPr/>
        </p:nvSpPr>
        <p:spPr bwMode="auto">
          <a:xfrm>
            <a:off x="3052763" y="333375"/>
            <a:ext cx="30384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عملگرهای کامل</a:t>
            </a:r>
          </a:p>
        </p:txBody>
      </p:sp>
      <p:sp>
        <p:nvSpPr>
          <p:cNvPr id="176131" name="Text Box 5"/>
          <p:cNvSpPr txBox="1">
            <a:spLocks noRot="1" noChangeAspect="1" noMove="1" noResize="1" noEditPoints="1" noAdjustHandles="1" noChangeArrowheads="1" noChangeShapeType="1" noTextEdit="1"/>
          </p:cNvSpPr>
          <p:nvPr/>
        </p:nvSpPr>
        <p:spPr bwMode="auto">
          <a:xfrm>
            <a:off x="431800" y="1557340"/>
            <a:ext cx="8280400" cy="4401205"/>
          </a:xfrm>
          <a:prstGeom prst="rect">
            <a:avLst/>
          </a:prstGeom>
          <a:blipFill rotWithShape="0">
            <a:blip r:embed="rId2"/>
            <a:stretch>
              <a:fillRect t="-3463" r="-257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EB7C5F6B-220E-42BF-ACD1-9F8C65EE976D}" type="slidenum">
              <a:rPr lang="en-US"/>
              <a:pPr>
                <a:defRPr/>
              </a:pPr>
              <a:t>152</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4"/>
          <p:cNvSpPr txBox="1">
            <a:spLocks noChangeArrowheads="1"/>
          </p:cNvSpPr>
          <p:nvPr/>
        </p:nvSpPr>
        <p:spPr bwMode="auto">
          <a:xfrm>
            <a:off x="3090863" y="333375"/>
            <a:ext cx="29622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خواص عملگرها</a:t>
            </a:r>
          </a:p>
        </p:txBody>
      </p:sp>
      <p:sp>
        <p:nvSpPr>
          <p:cNvPr id="176131" name="Text Box 5"/>
          <p:cNvSpPr txBox="1">
            <a:spLocks noRot="1" noChangeAspect="1" noMove="1" noResize="1" noEditPoints="1" noAdjustHandles="1" noChangeArrowheads="1" noChangeShapeType="1" noTextEdit="1"/>
          </p:cNvSpPr>
          <p:nvPr/>
        </p:nvSpPr>
        <p:spPr bwMode="auto">
          <a:xfrm>
            <a:off x="431800" y="1124746"/>
            <a:ext cx="8280400" cy="5632311"/>
          </a:xfrm>
          <a:prstGeom prst="rect">
            <a:avLst/>
          </a:prstGeom>
          <a:blipFill rotWithShape="0">
            <a:blip r:embed="rId2"/>
            <a:stretch>
              <a:fillRect t="-1517" r="-2430" b="-422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3349AEDD-7456-4B6E-A2B7-4651CB145BA5}" type="slidenum">
              <a:rPr lang="en-US"/>
              <a:pPr>
                <a:defRPr/>
              </a:pPr>
              <a:t>153</a:t>
            </a:fld>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4"/>
          <p:cNvSpPr txBox="1">
            <a:spLocks noChangeArrowheads="1"/>
          </p:cNvSpPr>
          <p:nvPr/>
        </p:nvSpPr>
        <p:spPr bwMode="auto">
          <a:xfrm>
            <a:off x="2341563" y="333375"/>
            <a:ext cx="44608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بهینه سازی پرس و جوها</a:t>
            </a:r>
          </a:p>
        </p:txBody>
      </p:sp>
      <p:sp>
        <p:nvSpPr>
          <p:cNvPr id="182275" name="Text Box 5"/>
          <p:cNvSpPr txBox="1">
            <a:spLocks noChangeArrowheads="1"/>
          </p:cNvSpPr>
          <p:nvPr/>
        </p:nvSpPr>
        <p:spPr bwMode="auto">
          <a:xfrm>
            <a:off x="0" y="1557338"/>
            <a:ext cx="9036050"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buFont typeface="Arial" panose="020B0604020202020204" pitchFamily="34" charset="0"/>
              <a:buChar char="•"/>
            </a:pPr>
            <a:r>
              <a:rPr lang="fa-IR" altLang="en-US" sz="3200">
                <a:cs typeface="B Nazanin" panose="00000400000000000000" pitchFamily="2" charset="-78"/>
              </a:rPr>
              <a:t>گزینش هرچه زودتر</a:t>
            </a:r>
          </a:p>
          <a:p>
            <a:pPr algn="r" rtl="1" eaLnBrk="1" hangingPunct="1">
              <a:buFont typeface="Arial" panose="020B0604020202020204" pitchFamily="34" charset="0"/>
              <a:buChar char="•"/>
            </a:pPr>
            <a:r>
              <a:rPr lang="fa-IR" altLang="en-US" sz="3200">
                <a:cs typeface="B Nazanin" panose="00000400000000000000" pitchFamily="2" charset="-78"/>
              </a:rPr>
              <a:t>عملگر پرتو زودتر</a:t>
            </a:r>
            <a:endParaRPr lang="en-US" altLang="en-US" sz="3200">
              <a:cs typeface="B Nazanin" panose="00000400000000000000" pitchFamily="2" charset="-78"/>
            </a:endParaRPr>
          </a:p>
          <a:p>
            <a:pPr algn="r" rtl="1" eaLnBrk="1" hangingPunct="1">
              <a:buFont typeface="Arial" panose="020B0604020202020204" pitchFamily="34" charset="0"/>
              <a:buChar char="•"/>
            </a:pPr>
            <a:r>
              <a:rPr lang="fa-IR" altLang="en-US" sz="3200">
                <a:cs typeface="B Nazanin" panose="00000400000000000000" pitchFamily="2" charset="-78"/>
              </a:rPr>
              <a:t>تبدیل شرط‌های ترکیبی به شرط‌های متوالی</a:t>
            </a:r>
          </a:p>
          <a:p>
            <a:pPr algn="r" rtl="1" eaLnBrk="1" hangingPunct="1">
              <a:buFont typeface="Arial" panose="020B0604020202020204" pitchFamily="34" charset="0"/>
              <a:buChar char="•"/>
            </a:pPr>
            <a:r>
              <a:rPr lang="fa-IR" altLang="en-US" sz="3200">
                <a:cs typeface="B Nazanin" panose="00000400000000000000" pitchFamily="2" charset="-78"/>
              </a:rPr>
              <a:t>خاصیت جابجایی و شرکت‌پذیری از لحاظ پیچیدگی فضایی و زمانی</a:t>
            </a:r>
            <a:endParaRPr lang="fa-IR" altLang="en-US" sz="3600">
              <a:solidFill>
                <a:srgbClr val="000000"/>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B0898692-5043-4A79-B424-5010571B6979}" type="slidenum">
              <a:rPr lang="en-US"/>
              <a:pPr>
                <a:defRPr/>
              </a:pPr>
              <a:t>154</a:t>
            </a:fld>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4"/>
          <p:cNvSpPr txBox="1">
            <a:spLocks noChangeArrowheads="1"/>
          </p:cNvSpPr>
          <p:nvPr/>
        </p:nvSpPr>
        <p:spPr bwMode="auto">
          <a:xfrm>
            <a:off x="2346325" y="333375"/>
            <a:ext cx="44513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b="1">
                <a:solidFill>
                  <a:srgbClr val="FFFFFF"/>
                </a:solidFill>
                <a:cs typeface="B Titr" panose="00000700000000000000" pitchFamily="2" charset="-78"/>
              </a:rPr>
              <a:t>کلید کاندید در عملگرها</a:t>
            </a:r>
          </a:p>
        </p:txBody>
      </p:sp>
      <p:sp>
        <p:nvSpPr>
          <p:cNvPr id="176131" name="Text Box 5"/>
          <p:cNvSpPr txBox="1">
            <a:spLocks noRot="1" noChangeAspect="1" noMove="1" noResize="1" noEditPoints="1" noAdjustHandles="1" noChangeArrowheads="1" noChangeShapeType="1" noTextEdit="1"/>
          </p:cNvSpPr>
          <p:nvPr/>
        </p:nvSpPr>
        <p:spPr bwMode="auto">
          <a:xfrm>
            <a:off x="431800" y="1124746"/>
            <a:ext cx="8280400" cy="5632311"/>
          </a:xfrm>
          <a:prstGeom prst="rect">
            <a:avLst/>
          </a:prstGeom>
          <a:blipFill rotWithShape="0">
            <a:blip r:embed="rId2"/>
            <a:stretch>
              <a:fillRect t="-2384" r="-2430" b="-422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701ABA87-CD8F-4103-847A-3473486E18F8}" type="slidenum">
              <a:rPr lang="en-US"/>
              <a:pPr>
                <a:defRPr/>
              </a:pPr>
              <a:t>155</a:t>
            </a:fld>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22" name="Text Box 4"/>
          <p:cNvSpPr txBox="1">
            <a:spLocks noChangeArrowheads="1"/>
          </p:cNvSpPr>
          <p:nvPr/>
        </p:nvSpPr>
        <p:spPr bwMode="auto">
          <a:xfrm>
            <a:off x="539750" y="1754188"/>
            <a:ext cx="44640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fa-IR" altLang="en-US" sz="6600" b="1">
                <a:solidFill>
                  <a:srgbClr val="FFFFFF"/>
                </a:solidFill>
              </a:rPr>
              <a:t>هفته هشتم</a:t>
            </a:r>
            <a:endParaRPr lang="en-US" altLang="en-US" sz="6600" b="1">
              <a:solidFill>
                <a:srgbClr val="FFFFFF"/>
              </a:solidFill>
            </a:endParaRPr>
          </a:p>
        </p:txBody>
      </p:sp>
      <p:sp>
        <p:nvSpPr>
          <p:cNvPr id="184323" name="Text Box 5">
            <a:hlinkClick r:id="rId3" action="ppaction://hlinksldjump"/>
          </p:cNvPr>
          <p:cNvSpPr txBox="1">
            <a:spLocks noChangeArrowheads="1"/>
          </p:cNvSpPr>
          <p:nvPr/>
        </p:nvSpPr>
        <p:spPr bwMode="auto">
          <a:xfrm>
            <a:off x="1116013" y="3068638"/>
            <a:ext cx="43195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en-US" altLang="en-US" b="1">
                <a:solidFill>
                  <a:srgbClr val="FFFFFF"/>
                </a:solidFill>
                <a:cs typeface="Compset" pitchFamily="2" charset="-78"/>
              </a:rPr>
              <a:t>SQL</a:t>
            </a:r>
          </a:p>
        </p:txBody>
      </p:sp>
      <p:sp>
        <p:nvSpPr>
          <p:cNvPr id="4" name="Slide Number Placeholder 3"/>
          <p:cNvSpPr>
            <a:spLocks noGrp="1"/>
          </p:cNvSpPr>
          <p:nvPr>
            <p:ph type="sldNum" sz="quarter" idx="12"/>
          </p:nvPr>
        </p:nvSpPr>
        <p:spPr/>
        <p:txBody>
          <a:bodyPr/>
          <a:lstStyle/>
          <a:p>
            <a:pPr>
              <a:defRPr/>
            </a:pPr>
            <a:fld id="{16CFE07E-7326-46F1-A287-CDD49BD36CEC}" type="slidenum">
              <a:rPr lang="en-US" smtClean="0"/>
              <a:pPr>
                <a:defRPr/>
              </a:pPr>
              <a:t>156</a:t>
            </a:fld>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ChangeArrowheads="1"/>
          </p:cNvSpPr>
          <p:nvPr/>
        </p:nvSpPr>
        <p:spPr bwMode="auto">
          <a:xfrm>
            <a:off x="539750" y="2457450"/>
            <a:ext cx="8280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1- انواع زبانهاي رابطه اي </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2- امكانات مهم زبان </a:t>
            </a:r>
            <a:r>
              <a:rPr lang="en-US" altLang="en-US" sz="3200">
                <a:cs typeface="B Nazanin" panose="00000400000000000000" pitchFamily="2" charset="-78"/>
              </a:rPr>
              <a:t>SQL</a:t>
            </a:r>
          </a:p>
          <a:p>
            <a:pPr algn="r" rtl="1" eaLnBrk="1" hangingPunct="1"/>
            <a:r>
              <a:rPr lang="fa-IR" altLang="en-US" sz="3200">
                <a:cs typeface="B Nazanin" panose="00000400000000000000" pitchFamily="2" charset="-78"/>
              </a:rPr>
              <a:t>3- دستورات تعريف داده ها، دستور ايجاد و حذف جدول و ديد</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4- دستور مجازشماري </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5- دستورات پردازش داده ها</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6- توابع جمعي (گروهي)</a:t>
            </a:r>
            <a:endParaRPr lang="en-US" altLang="en-US" sz="3200">
              <a:cs typeface="B Nazanin" panose="00000400000000000000" pitchFamily="2" charset="-78"/>
            </a:endParaRPr>
          </a:p>
        </p:txBody>
      </p:sp>
      <p:sp>
        <p:nvSpPr>
          <p:cNvPr id="479237" name="Rectangle 5"/>
          <p:cNvSpPr>
            <a:spLocks noChangeArrowheads="1"/>
          </p:cNvSpPr>
          <p:nvPr/>
        </p:nvSpPr>
        <p:spPr bwMode="auto">
          <a:xfrm>
            <a:off x="1042988" y="333375"/>
            <a:ext cx="688975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b="1">
                <a:solidFill>
                  <a:srgbClr val="FFFFFF"/>
                </a:solidFill>
                <a:cs typeface="B Titr" panose="00000700000000000000" pitchFamily="2" charset="-78"/>
              </a:rPr>
              <a:t>آنچه در اين جلسه مي خوانيد:</a:t>
            </a:r>
            <a:endParaRPr lang="en-US" altLang="en-US" b="1">
              <a:solidFill>
                <a:srgbClr val="FFFFFF"/>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796246E5-4F87-4A8A-AFE2-EB977EEC5CAD}" type="slidenum">
              <a:rPr lang="en-US"/>
              <a:pPr>
                <a:defRPr/>
              </a:pPr>
              <a:t>157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479237"/>
                                        </p:tgtEl>
                                        <p:attrNameLst>
                                          <p:attrName>style.visibility</p:attrName>
                                        </p:attrNameLst>
                                      </p:cBhvr>
                                      <p:to>
                                        <p:strVal val="visible"/>
                                      </p:to>
                                    </p:set>
                                    <p:anim calcmode="lin" valueType="num">
                                      <p:cBhvr additive="base">
                                        <p:cTn id="7" dur="500" fill="hold"/>
                                        <p:tgtEl>
                                          <p:spTgt spid="479237"/>
                                        </p:tgtEl>
                                        <p:attrNameLst>
                                          <p:attrName>ppt_x</p:attrName>
                                        </p:attrNameLst>
                                      </p:cBhvr>
                                      <p:tavLst>
                                        <p:tav tm="0">
                                          <p:val>
                                            <p:strVal val="1+#ppt_w/2"/>
                                          </p:val>
                                        </p:tav>
                                        <p:tav tm="100000">
                                          <p:val>
                                            <p:strVal val="#ppt_x"/>
                                          </p:val>
                                        </p:tav>
                                      </p:tavLst>
                                    </p:anim>
                                    <p:anim calcmode="lin" valueType="num">
                                      <p:cBhvr additive="base">
                                        <p:cTn id="8" dur="500" fill="hold"/>
                                        <p:tgtEl>
                                          <p:spTgt spid="4792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7"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ChangeArrowheads="1"/>
          </p:cNvSpPr>
          <p:nvPr/>
        </p:nvSpPr>
        <p:spPr bwMode="auto">
          <a:xfrm>
            <a:off x="2541588" y="2341563"/>
            <a:ext cx="59182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7- امكان </a:t>
            </a:r>
            <a:r>
              <a:rPr lang="en-US" altLang="en-US" sz="3200">
                <a:cs typeface="B Nazanin" panose="00000400000000000000" pitchFamily="2" charset="-78"/>
              </a:rPr>
              <a:t>LIKE</a:t>
            </a:r>
            <a:r>
              <a:rPr lang="fa-IR" altLang="en-US" sz="3200">
                <a:cs typeface="B Nazanin" panose="00000400000000000000" pitchFamily="2" charset="-78"/>
              </a:rPr>
              <a:t> و </a:t>
            </a:r>
            <a:r>
              <a:rPr lang="en-US" altLang="en-US" sz="3200">
                <a:cs typeface="B Nazanin" panose="00000400000000000000" pitchFamily="2" charset="-78"/>
              </a:rPr>
              <a:t>NOTLIKE</a:t>
            </a:r>
          </a:p>
          <a:p>
            <a:pPr algn="r" rtl="1" eaLnBrk="1" hangingPunct="1"/>
            <a:r>
              <a:rPr lang="fa-IR" altLang="en-US" sz="3200">
                <a:cs typeface="B Nazanin" panose="00000400000000000000" pitchFamily="2" charset="-78"/>
              </a:rPr>
              <a:t>8- آزمون تست وجود هيچمقدار در يك ستون</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9- امكان </a:t>
            </a:r>
            <a:r>
              <a:rPr lang="en-US" altLang="en-US" sz="3200">
                <a:cs typeface="B Nazanin" panose="00000400000000000000" pitchFamily="2" charset="-78"/>
              </a:rPr>
              <a:t>UNION</a:t>
            </a:r>
            <a:r>
              <a:rPr lang="fa-IR" altLang="en-US" sz="3200">
                <a:cs typeface="B Nazanin" panose="00000400000000000000" pitchFamily="2" charset="-78"/>
              </a:rPr>
              <a:t> و </a:t>
            </a:r>
            <a:r>
              <a:rPr lang="en-US" altLang="en-US" sz="3200">
                <a:cs typeface="B Nazanin" panose="00000400000000000000" pitchFamily="2" charset="-78"/>
              </a:rPr>
              <a:t>UNION ALL</a:t>
            </a:r>
          </a:p>
          <a:p>
            <a:pPr algn="r" rtl="1" eaLnBrk="1" hangingPunct="1"/>
            <a:r>
              <a:rPr lang="fa-IR" altLang="en-US" sz="3200">
                <a:cs typeface="B Nazanin" panose="00000400000000000000" pitchFamily="2" charset="-78"/>
              </a:rPr>
              <a:t>10- امكان </a:t>
            </a:r>
            <a:r>
              <a:rPr lang="en-US" altLang="en-US" sz="3200">
                <a:cs typeface="B Nazanin" panose="00000400000000000000" pitchFamily="2" charset="-78"/>
              </a:rPr>
              <a:t>GROUP BY</a:t>
            </a:r>
            <a:r>
              <a:rPr lang="fa-IR" altLang="en-US" sz="3200">
                <a:cs typeface="B Nazanin" panose="00000400000000000000" pitchFamily="2" charset="-78"/>
              </a:rPr>
              <a:t>: (گروه‌بندي)</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11- امكان </a:t>
            </a:r>
            <a:r>
              <a:rPr lang="en-US" altLang="en-US" sz="3200">
                <a:cs typeface="B Nazanin" panose="00000400000000000000" pitchFamily="2" charset="-78"/>
              </a:rPr>
              <a:t>HAVING</a:t>
            </a:r>
          </a:p>
          <a:p>
            <a:pPr algn="r" rtl="1" eaLnBrk="1" hangingPunct="1"/>
            <a:r>
              <a:rPr lang="fa-IR" altLang="en-US" sz="3200">
                <a:cs typeface="B Nazanin" panose="00000400000000000000" pitchFamily="2" charset="-78"/>
              </a:rPr>
              <a:t>12- امكان </a:t>
            </a:r>
            <a:r>
              <a:rPr lang="en-US" altLang="en-US" sz="3200">
                <a:cs typeface="B Nazanin" panose="00000400000000000000" pitchFamily="2" charset="-78"/>
              </a:rPr>
              <a:t>BETWEEN</a:t>
            </a:r>
          </a:p>
        </p:txBody>
      </p:sp>
      <p:sp>
        <p:nvSpPr>
          <p:cNvPr id="4" name="Rectangle 5"/>
          <p:cNvSpPr>
            <a:spLocks noChangeArrowheads="1"/>
          </p:cNvSpPr>
          <p:nvPr/>
        </p:nvSpPr>
        <p:spPr bwMode="auto">
          <a:xfrm>
            <a:off x="1042988" y="333375"/>
            <a:ext cx="688975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b="1">
                <a:solidFill>
                  <a:srgbClr val="FFFFFF"/>
                </a:solidFill>
                <a:cs typeface="B Titr" panose="00000700000000000000" pitchFamily="2" charset="-78"/>
              </a:rPr>
              <a:t>آنچه در اين جلسه مي خوانيد:</a:t>
            </a:r>
            <a:endParaRPr lang="en-US" altLang="en-US" b="1">
              <a:solidFill>
                <a:srgbClr val="FFFFFF"/>
              </a:solidFill>
              <a:cs typeface="B Titr" panose="00000700000000000000" pitchFamily="2" charset="-78"/>
            </a:endParaRPr>
          </a:p>
        </p:txBody>
      </p:sp>
      <p:sp>
        <p:nvSpPr>
          <p:cNvPr id="5" name="Slide Number Placeholder 4"/>
          <p:cNvSpPr>
            <a:spLocks noGrp="1"/>
          </p:cNvSpPr>
          <p:nvPr>
            <p:ph type="sldNum" sz="quarter" idx="12"/>
          </p:nvPr>
        </p:nvSpPr>
        <p:spPr/>
        <p:txBody>
          <a:bodyPr/>
          <a:lstStyle/>
          <a:p>
            <a:pPr>
              <a:defRPr/>
            </a:pPr>
            <a:fld id="{ADCF6BB7-9421-4BE2-AC03-773BC323E037}" type="slidenum">
              <a:rPr lang="en-US"/>
              <a:pPr>
                <a:defRPr/>
              </a:pPr>
              <a:t>158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4"/>
          <p:cNvSpPr txBox="1">
            <a:spLocks noChangeArrowheads="1"/>
          </p:cNvSpPr>
          <p:nvPr/>
        </p:nvSpPr>
        <p:spPr bwMode="auto">
          <a:xfrm>
            <a:off x="1331913" y="1268413"/>
            <a:ext cx="71993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هدفهاي كلي: آشنايي با زبان </a:t>
            </a:r>
            <a:r>
              <a:rPr lang="en-US" altLang="en-US" sz="3200">
                <a:cs typeface="B Nazanin" panose="00000400000000000000" pitchFamily="2" charset="-78"/>
              </a:rPr>
              <a:t>SQL</a:t>
            </a:r>
          </a:p>
        </p:txBody>
      </p:sp>
      <p:sp>
        <p:nvSpPr>
          <p:cNvPr id="187395" name="Text Box 5"/>
          <p:cNvSpPr txBox="1">
            <a:spLocks noChangeArrowheads="1"/>
          </p:cNvSpPr>
          <p:nvPr/>
        </p:nvSpPr>
        <p:spPr bwMode="auto">
          <a:xfrm>
            <a:off x="611188" y="2708275"/>
            <a:ext cx="8062912"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هدفهاي رفتاري: دانشجو در پايان اين جلسه مي‌تواند:</a:t>
            </a:r>
          </a:p>
          <a:p>
            <a:pPr lvl="1" algn="r" rtl="1" eaLnBrk="1" hangingPunct="1">
              <a:spcBef>
                <a:spcPct val="50000"/>
              </a:spcBef>
              <a:buFontTx/>
              <a:buChar char="•"/>
            </a:pPr>
            <a:r>
              <a:rPr lang="fa-IR" altLang="en-US" sz="3200">
                <a:cs typeface="B Nazanin" panose="00000400000000000000" pitchFamily="2" charset="-78"/>
              </a:rPr>
              <a:t> امكانات زبان </a:t>
            </a:r>
            <a:r>
              <a:rPr lang="en-US" altLang="en-US" sz="3200">
                <a:cs typeface="B Nazanin" panose="00000400000000000000" pitchFamily="2" charset="-78"/>
              </a:rPr>
              <a:t>SQL</a:t>
            </a:r>
            <a:r>
              <a:rPr lang="fa-IR" altLang="en-US" sz="3200">
                <a:cs typeface="B Nazanin" panose="00000400000000000000" pitchFamily="2" charset="-78"/>
              </a:rPr>
              <a:t> را بيان كند.</a:t>
            </a:r>
          </a:p>
          <a:p>
            <a:pPr lvl="1" algn="r" rtl="1" eaLnBrk="1" hangingPunct="1">
              <a:spcBef>
                <a:spcPct val="50000"/>
              </a:spcBef>
              <a:buFontTx/>
              <a:buChar char="•"/>
            </a:pPr>
            <a:r>
              <a:rPr lang="fa-IR" altLang="en-US" sz="3200">
                <a:cs typeface="B Nazanin" panose="00000400000000000000" pitchFamily="2" charset="-78"/>
              </a:rPr>
              <a:t> انواع دستورات تعريف داده‌ها و پردازش داده‌ها ياد گرفته و مي‌تواند استفاده كند</a:t>
            </a:r>
            <a:r>
              <a:rPr lang="fa-IR" altLang="en-US" sz="2800"/>
              <a:t>.</a:t>
            </a:r>
            <a:endParaRPr lang="en-US" altLang="en-US" sz="2800"/>
          </a:p>
        </p:txBody>
      </p:sp>
      <p:sp>
        <p:nvSpPr>
          <p:cNvPr id="4" name="Slide Number Placeholder 3"/>
          <p:cNvSpPr>
            <a:spLocks noGrp="1"/>
          </p:cNvSpPr>
          <p:nvPr>
            <p:ph type="sldNum" sz="quarter" idx="12"/>
          </p:nvPr>
        </p:nvSpPr>
        <p:spPr/>
        <p:txBody>
          <a:bodyPr/>
          <a:lstStyle/>
          <a:p>
            <a:pPr>
              <a:defRPr/>
            </a:pPr>
            <a:fld id="{701CD15F-C96D-49B5-867B-639B076BED00}" type="slidenum">
              <a:rPr lang="en-US"/>
              <a:pPr>
                <a:defRPr/>
              </a:pPr>
              <a:t>159</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828675" y="2565400"/>
            <a:ext cx="73437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تعريف سوم- بوده‌هاي خام كه معناي اندكي دارند مگر اينكه به صورت منطقي سازمان‌دهي شده باشند</a:t>
            </a:r>
            <a:endParaRPr lang="en-US" altLang="en-US" sz="3200">
              <a:cs typeface="B Nazanin" panose="00000400000000000000" pitchFamily="2" charset="-78"/>
            </a:endParaRPr>
          </a:p>
        </p:txBody>
      </p:sp>
      <p:sp>
        <p:nvSpPr>
          <p:cNvPr id="36867" name="Text Box 5"/>
          <p:cNvSpPr txBox="1">
            <a:spLocks noChangeArrowheads="1"/>
          </p:cNvSpPr>
          <p:nvPr/>
        </p:nvSpPr>
        <p:spPr bwMode="auto">
          <a:xfrm>
            <a:off x="2698750" y="473075"/>
            <a:ext cx="38179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داده</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A22B8B8D-883E-46D6-A762-83140153F9F9}" type="slidenum">
              <a:rPr lang="en-US"/>
              <a:pPr>
                <a:defRPr/>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4"/>
          <p:cNvSpPr>
            <a:spLocks noChangeArrowheads="1"/>
          </p:cNvSpPr>
          <p:nvPr/>
        </p:nvSpPr>
        <p:spPr bwMode="auto">
          <a:xfrm>
            <a:off x="1403350" y="406400"/>
            <a:ext cx="61198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sz="3200">
                <a:solidFill>
                  <a:schemeClr val="bg1"/>
                </a:solidFill>
                <a:latin typeface="Tahoma" panose="020B0604030504040204" pitchFamily="34" charset="0"/>
                <a:cs typeface="B Titr" panose="00000700000000000000" pitchFamily="2" charset="-78"/>
              </a:rPr>
              <a:t>آشنايي با يک زبان رابطه اي : </a:t>
            </a:r>
            <a:r>
              <a:rPr lang="en-US" altLang="en-US" sz="3200">
                <a:solidFill>
                  <a:schemeClr val="bg1"/>
                </a:solidFill>
                <a:latin typeface="Tahoma" panose="020B0604030504040204" pitchFamily="34" charset="0"/>
                <a:cs typeface="B Titr" panose="00000700000000000000" pitchFamily="2" charset="-78"/>
              </a:rPr>
              <a:t>SQL</a:t>
            </a:r>
          </a:p>
        </p:txBody>
      </p:sp>
      <p:sp>
        <p:nvSpPr>
          <p:cNvPr id="188419" name="Rectangle 5"/>
          <p:cNvSpPr>
            <a:spLocks noChangeArrowheads="1"/>
          </p:cNvSpPr>
          <p:nvPr/>
        </p:nvSpPr>
        <p:spPr bwMode="auto">
          <a:xfrm>
            <a:off x="685800" y="69326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88420" name="Rectangle 6"/>
          <p:cNvSpPr>
            <a:spLocks noChangeArrowheads="1"/>
          </p:cNvSpPr>
          <p:nvPr/>
        </p:nvSpPr>
        <p:spPr bwMode="auto">
          <a:xfrm>
            <a:off x="3124200" y="69326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88421" name="Rectangle 7"/>
          <p:cNvSpPr>
            <a:spLocks noChangeArrowheads="1"/>
          </p:cNvSpPr>
          <p:nvPr/>
        </p:nvSpPr>
        <p:spPr bwMode="auto">
          <a:xfrm>
            <a:off x="2774950" y="1484313"/>
            <a:ext cx="352583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زبانهاي رابطه‌اي </a:t>
            </a:r>
            <a:endParaRPr lang="en-US" altLang="en-US" sz="3200">
              <a:cs typeface="B Nazanin" panose="00000400000000000000" pitchFamily="2" charset="-78"/>
            </a:endParaRPr>
          </a:p>
        </p:txBody>
      </p:sp>
      <p:sp>
        <p:nvSpPr>
          <p:cNvPr id="188422" name="Rectangle 8"/>
          <p:cNvSpPr>
            <a:spLocks noChangeArrowheads="1"/>
          </p:cNvSpPr>
          <p:nvPr/>
        </p:nvSpPr>
        <p:spPr bwMode="auto">
          <a:xfrm>
            <a:off x="2268538" y="2413000"/>
            <a:ext cx="5106987"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buFontTx/>
              <a:buChar char="•"/>
            </a:pPr>
            <a:r>
              <a:rPr lang="en-US" altLang="en-US" sz="2800"/>
              <a:t>SQUARE</a:t>
            </a:r>
          </a:p>
          <a:p>
            <a:pPr algn="r" rtl="1" eaLnBrk="1" hangingPunct="1">
              <a:spcBef>
                <a:spcPct val="20000"/>
              </a:spcBef>
              <a:buFontTx/>
              <a:buChar char="•"/>
            </a:pPr>
            <a:r>
              <a:rPr lang="en-US" altLang="en-US" sz="2800"/>
              <a:t>SEQUEL</a:t>
            </a:r>
          </a:p>
          <a:p>
            <a:pPr algn="r" rtl="1" eaLnBrk="1" hangingPunct="1">
              <a:spcBef>
                <a:spcPct val="20000"/>
              </a:spcBef>
              <a:buFontTx/>
              <a:buChar char="•"/>
            </a:pPr>
            <a:r>
              <a:rPr lang="en-US" altLang="en-US" sz="2800"/>
              <a:t>SQL</a:t>
            </a:r>
          </a:p>
          <a:p>
            <a:pPr algn="r" rtl="1" eaLnBrk="1" hangingPunct="1">
              <a:spcBef>
                <a:spcPct val="20000"/>
              </a:spcBef>
              <a:buFontTx/>
              <a:buChar char="•"/>
            </a:pPr>
            <a:r>
              <a:rPr lang="en-US" altLang="en-US" sz="2800"/>
              <a:t>QUEL</a:t>
            </a:r>
          </a:p>
          <a:p>
            <a:pPr algn="r" rtl="1" eaLnBrk="1" hangingPunct="1">
              <a:spcBef>
                <a:spcPct val="20000"/>
              </a:spcBef>
              <a:buFontTx/>
              <a:buChar char="•"/>
            </a:pPr>
            <a:r>
              <a:rPr lang="en-US" altLang="en-US" sz="2800"/>
              <a:t>QBE</a:t>
            </a:r>
          </a:p>
          <a:p>
            <a:pPr algn="r" rtl="1" eaLnBrk="1" hangingPunct="1">
              <a:spcBef>
                <a:spcPct val="20000"/>
              </a:spcBef>
              <a:buFontTx/>
              <a:buChar char="•"/>
            </a:pPr>
            <a:r>
              <a:rPr lang="en-US" altLang="en-US" sz="2800"/>
              <a:t>DATALOG</a:t>
            </a:r>
          </a:p>
        </p:txBody>
      </p:sp>
      <p:sp>
        <p:nvSpPr>
          <p:cNvPr id="4" name="Slide Number Placeholder 3"/>
          <p:cNvSpPr>
            <a:spLocks noGrp="1"/>
          </p:cNvSpPr>
          <p:nvPr>
            <p:ph type="sldNum" sz="quarter" idx="12"/>
          </p:nvPr>
        </p:nvSpPr>
        <p:spPr/>
        <p:txBody>
          <a:bodyPr/>
          <a:lstStyle/>
          <a:p>
            <a:pPr>
              <a:defRPr/>
            </a:pPr>
            <a:fld id="{58DEEF66-A33A-4A74-A1E8-737105B6BCF7}" type="slidenum">
              <a:rPr lang="en-US"/>
              <a:pPr>
                <a:defRPr/>
              </a:pPr>
              <a:t>160</a:t>
            </a:fld>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4"/>
          <p:cNvSpPr>
            <a:spLocks noChangeArrowheads="1"/>
          </p:cNvSpPr>
          <p:nvPr/>
        </p:nvSpPr>
        <p:spPr bwMode="auto">
          <a:xfrm>
            <a:off x="1960563" y="350838"/>
            <a:ext cx="44116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b="1">
                <a:solidFill>
                  <a:schemeClr val="bg1"/>
                </a:solidFill>
                <a:cs typeface="B Titr" panose="00000700000000000000" pitchFamily="2" charset="-78"/>
              </a:rPr>
              <a:t>امكانات مهم زبان </a:t>
            </a:r>
            <a:r>
              <a:rPr lang="en-US" altLang="en-US" b="1">
                <a:solidFill>
                  <a:schemeClr val="bg1"/>
                </a:solidFill>
                <a:cs typeface="B Titr" panose="00000700000000000000" pitchFamily="2" charset="-78"/>
              </a:rPr>
              <a:t>SQL</a:t>
            </a:r>
          </a:p>
        </p:txBody>
      </p:sp>
      <p:sp>
        <p:nvSpPr>
          <p:cNvPr id="189443" name="Rectangle 5"/>
          <p:cNvSpPr>
            <a:spLocks noChangeArrowheads="1"/>
          </p:cNvSpPr>
          <p:nvPr/>
        </p:nvSpPr>
        <p:spPr bwMode="auto">
          <a:xfrm>
            <a:off x="2057400" y="1700213"/>
            <a:ext cx="582771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buFontTx/>
              <a:buChar char="•"/>
            </a:pPr>
            <a:r>
              <a:rPr lang="fa-IR" altLang="en-US" sz="3200">
                <a:cs typeface="B Nazanin" panose="00000400000000000000" pitchFamily="2" charset="-78"/>
              </a:rPr>
              <a:t> دستورات تعريف داده‌ها</a:t>
            </a:r>
          </a:p>
          <a:p>
            <a:pPr algn="r" rtl="1" eaLnBrk="1" hangingPunct="1">
              <a:buFontTx/>
              <a:buChar char="•"/>
            </a:pPr>
            <a:r>
              <a:rPr lang="fa-IR" altLang="en-US" sz="3200">
                <a:cs typeface="B Nazanin" panose="00000400000000000000" pitchFamily="2" charset="-78"/>
              </a:rPr>
              <a:t> دستورات مجازشماري</a:t>
            </a:r>
          </a:p>
          <a:p>
            <a:pPr algn="r" rtl="1" eaLnBrk="1" hangingPunct="1">
              <a:buFontTx/>
              <a:buChar char="•"/>
            </a:pPr>
            <a:r>
              <a:rPr lang="fa-IR" altLang="en-US" sz="3200">
                <a:cs typeface="B Nazanin" panose="00000400000000000000" pitchFamily="2" charset="-78"/>
              </a:rPr>
              <a:t> دستورات پردازش داده‌ها</a:t>
            </a:r>
          </a:p>
          <a:p>
            <a:pPr algn="r" rtl="1" eaLnBrk="1" hangingPunct="1">
              <a:buFontTx/>
              <a:buChar char="•"/>
            </a:pPr>
            <a:r>
              <a:rPr lang="fa-IR" altLang="en-US" sz="3200">
                <a:cs typeface="B Nazanin" panose="00000400000000000000" pitchFamily="2" charset="-78"/>
              </a:rPr>
              <a:t> دستورات پردازش داده‌ها به طور ادغام‌شدني</a:t>
            </a:r>
          </a:p>
          <a:p>
            <a:pPr algn="r" rtl="1" eaLnBrk="1" hangingPunct="1">
              <a:buFontTx/>
              <a:buChar char="•"/>
            </a:pPr>
            <a:r>
              <a:rPr lang="fa-IR" altLang="en-US" sz="3200">
                <a:cs typeface="B Nazanin" panose="00000400000000000000" pitchFamily="2" charset="-78"/>
              </a:rPr>
              <a:t> دستورات نوشتن ماژول و رويه</a:t>
            </a:r>
          </a:p>
          <a:p>
            <a:pPr algn="r" rtl="1" eaLnBrk="1" hangingPunct="1">
              <a:buFontTx/>
              <a:buChar char="•"/>
            </a:pPr>
            <a:r>
              <a:rPr lang="fa-IR" altLang="en-US" sz="3200">
                <a:cs typeface="B Nazanin" panose="00000400000000000000" pitchFamily="2" charset="-78"/>
              </a:rPr>
              <a:t> دستورات كنترل جامعيت</a:t>
            </a:r>
          </a:p>
          <a:p>
            <a:pPr algn="r" rtl="1" eaLnBrk="1" hangingPunct="1">
              <a:buFontTx/>
              <a:buChar char="•"/>
            </a:pPr>
            <a:r>
              <a:rPr lang="fa-IR" altLang="en-US" sz="3200">
                <a:cs typeface="B Nazanin" panose="00000400000000000000" pitchFamily="2" charset="-78"/>
              </a:rPr>
              <a:t> دستورات كنترل تراكنشها</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73101BCB-319E-4827-AC52-93B8D7DAF1F3}" type="slidenum">
              <a:rPr lang="en-US"/>
              <a:pPr>
                <a:defRPr/>
              </a:pPr>
              <a:t>161</a:t>
            </a:fld>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5" name="Rectangle 3"/>
          <p:cNvSpPr>
            <a:spLocks noGrp="1" noRot="1" noChangeAspect="1" noMove="1" noResize="1" noEditPoints="1" noAdjustHandles="1" noChangeArrowheads="1" noChangeShapeType="1" noTextEdit="1"/>
          </p:cNvSpPr>
          <p:nvPr>
            <p:ph idx="1"/>
          </p:nvPr>
        </p:nvSpPr>
        <p:spPr>
          <a:xfrm>
            <a:off x="395536" y="1556792"/>
            <a:ext cx="8280920" cy="4824536"/>
          </a:xfrm>
          <a:blipFill rotWithShape="0">
            <a:blip r:embed="rId2"/>
            <a:stretch>
              <a:fillRect t="-2525"/>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6AAB82A9-01CB-4720-8C45-F4D0A9C2B15D}" type="slidenum">
              <a:rPr lang="en-US" smtClean="0"/>
              <a:pPr>
                <a:defRPr/>
              </a:pPr>
              <a:t>162</a:t>
            </a:fld>
            <a:endParaRPr lang="en-US"/>
          </a:p>
        </p:txBody>
      </p:sp>
      <p:sp>
        <p:nvSpPr>
          <p:cNvPr id="190467" name="Rectangle 6"/>
          <p:cNvSpPr>
            <a:spLocks noChangeArrowheads="1"/>
          </p:cNvSpPr>
          <p:nvPr/>
        </p:nvSpPr>
        <p:spPr bwMode="auto">
          <a:xfrm>
            <a:off x="1547813" y="396875"/>
            <a:ext cx="50387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انواع داده‌ای</a:t>
            </a:r>
            <a:endParaRPr lang="en-US" altLang="en-US" b="1">
              <a:solidFill>
                <a:schemeClr val="bg1"/>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noChangeArrowheads="1"/>
          </p:cNvSpPr>
          <p:nvPr>
            <p:ph idx="1"/>
          </p:nvPr>
        </p:nvSpPr>
        <p:spPr>
          <a:xfrm>
            <a:off x="395288" y="1628775"/>
            <a:ext cx="8424862" cy="4022725"/>
          </a:xfrm>
        </p:spPr>
        <p:txBody>
          <a:bodyPr/>
          <a:lstStyle/>
          <a:p>
            <a:pPr algn="r" rtl="1">
              <a:spcBef>
                <a:spcPct val="60000"/>
              </a:spcBef>
            </a:pPr>
            <a:r>
              <a:rPr lang="en-US" altLang="en-US" sz="2400" b="1" smtClean="0">
                <a:latin typeface="Courier New" panose="02070309020205020404" pitchFamily="49" charset="0"/>
                <a:cs typeface="Arial" panose="020B0604020202020204" pitchFamily="34" charset="0"/>
              </a:rPr>
              <a:t>char</a:t>
            </a:r>
            <a:r>
              <a:rPr lang="fa-IR" altLang="en-US" sz="3200" smtClean="0">
                <a:latin typeface="Arial" panose="020B0604020202020204" pitchFamily="34" charset="0"/>
                <a:cs typeface="B Nazanin" panose="00000400000000000000" pitchFamily="2" charset="-78"/>
              </a:rPr>
              <a:t> : رشته تا حداکثر 8000 کاراکتر : ذخيره با طول ثابت</a:t>
            </a:r>
          </a:p>
          <a:p>
            <a:pPr algn="r" rtl="1">
              <a:spcBef>
                <a:spcPct val="60000"/>
              </a:spcBef>
            </a:pPr>
            <a:r>
              <a:rPr lang="en-US" altLang="en-US" sz="2400" b="1" smtClean="0">
                <a:latin typeface="Courier New" panose="02070309020205020404" pitchFamily="49" charset="0"/>
                <a:cs typeface="Arial" panose="020B0604020202020204" pitchFamily="34" charset="0"/>
              </a:rPr>
              <a:t>varchar</a:t>
            </a:r>
            <a:r>
              <a:rPr lang="fa-IR" altLang="en-US" sz="3200" smtClean="0">
                <a:latin typeface="Arial" panose="020B0604020202020204" pitchFamily="34" charset="0"/>
                <a:cs typeface="B Nazanin" panose="00000400000000000000" pitchFamily="2" charset="-78"/>
              </a:rPr>
              <a:t> : رشته تا حداکثر 8000 کاراکتر : ذخيره با طول متغير</a:t>
            </a:r>
          </a:p>
          <a:p>
            <a:pPr algn="r" rtl="1">
              <a:spcBef>
                <a:spcPct val="60000"/>
              </a:spcBef>
            </a:pPr>
            <a:r>
              <a:rPr lang="en-US" altLang="en-US" sz="3200" smtClean="0">
                <a:latin typeface="Arial" panose="020B0604020202020204" pitchFamily="34" charset="0"/>
                <a:cs typeface="B Nazanin" panose="00000400000000000000" pitchFamily="2" charset="-78"/>
              </a:rPr>
              <a:t> </a:t>
            </a:r>
            <a:r>
              <a:rPr lang="en-US" altLang="en-US" sz="2400" b="1" smtClean="0">
                <a:latin typeface="Courier New" panose="02070309020205020404" pitchFamily="49" charset="0"/>
                <a:cs typeface="Arial" panose="020B0604020202020204" pitchFamily="34" charset="0"/>
              </a:rPr>
              <a:t>nchar</a:t>
            </a:r>
            <a:r>
              <a:rPr lang="fa-IR" altLang="en-US" sz="3200" smtClean="0">
                <a:latin typeface="Arial" panose="020B0604020202020204" pitchFamily="34" charset="0"/>
                <a:cs typeface="B Nazanin" panose="00000400000000000000" pitchFamily="2" charset="-78"/>
              </a:rPr>
              <a:t>: رشته تا حداکثر 4000 کاراکتر: ذخيره با طول ثابت و بصورت     </a:t>
            </a:r>
            <a:r>
              <a:rPr lang="en-US" altLang="en-US" sz="2400" b="1" smtClean="0">
                <a:latin typeface="Courier New" panose="02070309020205020404" pitchFamily="49" charset="0"/>
                <a:cs typeface="Arial" panose="020B0604020202020204" pitchFamily="34" charset="0"/>
              </a:rPr>
              <a:t>Unicode</a:t>
            </a:r>
          </a:p>
          <a:p>
            <a:pPr algn="r" rtl="1">
              <a:spcBef>
                <a:spcPct val="60000"/>
              </a:spcBef>
            </a:pPr>
            <a:r>
              <a:rPr lang="en-US" altLang="en-US" sz="2400" b="1" smtClean="0">
                <a:latin typeface="Courier New" panose="02070309020205020404" pitchFamily="49" charset="0"/>
                <a:cs typeface="Arial" panose="020B0604020202020204" pitchFamily="34" charset="0"/>
              </a:rPr>
              <a:t>nvarchar</a:t>
            </a:r>
            <a:r>
              <a:rPr lang="fa-IR" altLang="en-US" sz="3200" smtClean="0">
                <a:latin typeface="Arial" panose="020B0604020202020204" pitchFamily="34" charset="0"/>
                <a:cs typeface="B Nazanin" panose="00000400000000000000" pitchFamily="2" charset="-78"/>
              </a:rPr>
              <a:t> : رشته تا حداکثر 4000 کاراکتر: ذخيره با طول متغير و بصورت </a:t>
            </a:r>
            <a:r>
              <a:rPr lang="en-US" altLang="en-US" sz="2400" b="1" smtClean="0">
                <a:latin typeface="Courier New" panose="02070309020205020404" pitchFamily="49" charset="0"/>
                <a:cs typeface="Arial" panose="020B0604020202020204" pitchFamily="34" charset="0"/>
              </a:rPr>
              <a:t>Unicode</a:t>
            </a:r>
          </a:p>
        </p:txBody>
      </p:sp>
      <p:sp>
        <p:nvSpPr>
          <p:cNvPr id="4" name="Slide Number Placeholder 3"/>
          <p:cNvSpPr>
            <a:spLocks noGrp="1"/>
          </p:cNvSpPr>
          <p:nvPr>
            <p:ph type="sldNum" sz="quarter" idx="12"/>
          </p:nvPr>
        </p:nvSpPr>
        <p:spPr/>
        <p:txBody>
          <a:bodyPr/>
          <a:lstStyle/>
          <a:p>
            <a:pPr>
              <a:defRPr/>
            </a:pPr>
            <a:fld id="{EFC4EAB0-C742-4392-B89E-74340BEC650D}" type="slidenum">
              <a:rPr lang="en-US" smtClean="0"/>
              <a:pPr>
                <a:defRPr/>
              </a:pPr>
              <a:t>163</a:t>
            </a:fld>
            <a:endParaRPr lang="en-US"/>
          </a:p>
        </p:txBody>
      </p:sp>
      <p:sp>
        <p:nvSpPr>
          <p:cNvPr id="191491" name="Rectangle 6"/>
          <p:cNvSpPr>
            <a:spLocks noChangeArrowheads="1"/>
          </p:cNvSpPr>
          <p:nvPr/>
        </p:nvSpPr>
        <p:spPr bwMode="auto">
          <a:xfrm>
            <a:off x="1547813" y="396875"/>
            <a:ext cx="50387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انواع داده‌ای</a:t>
            </a:r>
            <a:endParaRPr lang="en-US" altLang="en-US" b="1">
              <a:solidFill>
                <a:schemeClr val="bg1"/>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noChangeArrowheads="1"/>
          </p:cNvSpPr>
          <p:nvPr>
            <p:ph idx="1"/>
          </p:nvPr>
        </p:nvSpPr>
        <p:spPr>
          <a:xfrm>
            <a:off x="395288" y="1628775"/>
            <a:ext cx="8424862" cy="4022725"/>
          </a:xfrm>
        </p:spPr>
        <p:txBody>
          <a:bodyPr/>
          <a:lstStyle/>
          <a:p>
            <a:pPr algn="r" rtl="1">
              <a:spcBef>
                <a:spcPct val="60000"/>
              </a:spcBef>
            </a:pPr>
            <a:r>
              <a:rPr lang="en-US" altLang="en-US" sz="2400" b="1" smtClean="0">
                <a:latin typeface="Courier New" panose="02070309020205020404" pitchFamily="49" charset="0"/>
                <a:cs typeface="Arial" panose="020B0604020202020204" pitchFamily="34" charset="0"/>
              </a:rPr>
              <a:t>TIME</a:t>
            </a:r>
            <a:r>
              <a:rPr lang="fa-IR" altLang="en-US" sz="3200" smtClean="0">
                <a:latin typeface="Arial" panose="020B0604020202020204" pitchFamily="34" charset="0"/>
                <a:cs typeface="B Nazanin" panose="00000400000000000000" pitchFamily="2" charset="-78"/>
              </a:rPr>
              <a:t>: </a:t>
            </a:r>
            <a:r>
              <a:rPr lang="en-US" altLang="en-US" sz="3200" smtClean="0">
                <a:latin typeface="Arial" panose="020B0604020202020204" pitchFamily="34" charset="0"/>
                <a:cs typeface="B Nazanin" panose="00000400000000000000" pitchFamily="2" charset="-78"/>
              </a:rPr>
              <a:t>hhmmss</a:t>
            </a:r>
            <a:endParaRPr lang="fa-IR" altLang="en-US" sz="3200" smtClean="0">
              <a:latin typeface="Arial" panose="020B0604020202020204" pitchFamily="34" charset="0"/>
              <a:cs typeface="B Nazanin" panose="00000400000000000000" pitchFamily="2" charset="-78"/>
            </a:endParaRPr>
          </a:p>
          <a:p>
            <a:pPr algn="r" rtl="1">
              <a:spcBef>
                <a:spcPct val="60000"/>
              </a:spcBef>
            </a:pPr>
            <a:r>
              <a:rPr lang="en-US" altLang="en-US" sz="2400" b="1" smtClean="0">
                <a:latin typeface="Courier New" panose="02070309020205020404" pitchFamily="49" charset="0"/>
                <a:cs typeface="Arial" panose="020B0604020202020204" pitchFamily="34" charset="0"/>
              </a:rPr>
              <a:t>DATE</a:t>
            </a:r>
            <a:r>
              <a:rPr lang="fa-IR" altLang="en-US" sz="3200" smtClean="0">
                <a:latin typeface="Arial" panose="020B0604020202020204" pitchFamily="34" charset="0"/>
                <a:cs typeface="B Nazanin" panose="00000400000000000000" pitchFamily="2" charset="-78"/>
              </a:rPr>
              <a:t>: </a:t>
            </a:r>
            <a:r>
              <a:rPr lang="en-US" altLang="en-US" sz="3200" smtClean="0">
                <a:latin typeface="Arial" panose="020B0604020202020204" pitchFamily="34" charset="0"/>
                <a:cs typeface="B Nazanin" panose="00000400000000000000" pitchFamily="2" charset="-78"/>
              </a:rPr>
              <a:t>yyyymmdd</a:t>
            </a:r>
            <a:endParaRPr lang="fa-IR" altLang="en-US" sz="3200" smtClean="0">
              <a:latin typeface="Arial" panose="020B0604020202020204" pitchFamily="34" charset="0"/>
              <a:cs typeface="B Nazanin" panose="00000400000000000000" pitchFamily="2" charset="-78"/>
            </a:endParaRPr>
          </a:p>
          <a:p>
            <a:pPr algn="r" rtl="1">
              <a:spcBef>
                <a:spcPct val="60000"/>
              </a:spcBef>
            </a:pPr>
            <a:r>
              <a:rPr lang="en-US" altLang="en-US" sz="3200" smtClean="0">
                <a:latin typeface="Arial" panose="020B0604020202020204" pitchFamily="34" charset="0"/>
                <a:cs typeface="B Nazanin" panose="00000400000000000000" pitchFamily="2" charset="-78"/>
              </a:rPr>
              <a:t> </a:t>
            </a:r>
            <a:r>
              <a:rPr lang="en-US" altLang="en-US" sz="2400" b="1" smtClean="0">
                <a:latin typeface="Courier New" panose="02070309020205020404" pitchFamily="49" charset="0"/>
                <a:cs typeface="Arial" panose="020B0604020202020204" pitchFamily="34" charset="0"/>
              </a:rPr>
              <a:t>TIMESTAMP</a:t>
            </a:r>
            <a:r>
              <a:rPr lang="fa-IR" altLang="en-US" sz="2400" b="1" smtClean="0">
                <a:latin typeface="Courier New" panose="02070309020205020404" pitchFamily="49" charset="0"/>
              </a:rPr>
              <a:t>: </a:t>
            </a:r>
            <a:r>
              <a:rPr lang="en-US" altLang="en-US" sz="2400" b="1" smtClean="0">
                <a:latin typeface="Courier New" panose="02070309020205020404" pitchFamily="49" charset="0"/>
                <a:cs typeface="Arial" panose="020B0604020202020204" pitchFamily="34" charset="0"/>
              </a:rPr>
              <a:t>yyyymmddhhmmssnnnnnn</a:t>
            </a:r>
          </a:p>
        </p:txBody>
      </p:sp>
      <p:sp>
        <p:nvSpPr>
          <p:cNvPr id="4" name="Slide Number Placeholder 3"/>
          <p:cNvSpPr>
            <a:spLocks noGrp="1"/>
          </p:cNvSpPr>
          <p:nvPr>
            <p:ph type="sldNum" sz="quarter" idx="12"/>
          </p:nvPr>
        </p:nvSpPr>
        <p:spPr/>
        <p:txBody>
          <a:bodyPr/>
          <a:lstStyle/>
          <a:p>
            <a:pPr>
              <a:defRPr/>
            </a:pPr>
            <a:fld id="{9EF8B4FF-8B0A-401A-8C44-555A3BD3F822}" type="slidenum">
              <a:rPr lang="en-US" smtClean="0"/>
              <a:pPr>
                <a:defRPr/>
              </a:pPr>
              <a:t>164</a:t>
            </a:fld>
            <a:endParaRPr lang="en-US"/>
          </a:p>
        </p:txBody>
      </p:sp>
      <p:sp>
        <p:nvSpPr>
          <p:cNvPr id="192515" name="Rectangle 6"/>
          <p:cNvSpPr>
            <a:spLocks noChangeArrowheads="1"/>
          </p:cNvSpPr>
          <p:nvPr/>
        </p:nvSpPr>
        <p:spPr bwMode="auto">
          <a:xfrm>
            <a:off x="1547813" y="396875"/>
            <a:ext cx="50387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انواع داده‌ای</a:t>
            </a:r>
            <a:endParaRPr lang="en-US" altLang="en-US" b="1">
              <a:solidFill>
                <a:schemeClr val="bg1"/>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دستور ايجاد جدول :</a:t>
            </a:r>
            <a:endParaRPr lang="en-US" altLang="en-US" sz="3200">
              <a:cs typeface="B Nazanin" panose="00000400000000000000" pitchFamily="2" charset="-78"/>
            </a:endParaRPr>
          </a:p>
        </p:txBody>
      </p:sp>
      <p:sp>
        <p:nvSpPr>
          <p:cNvPr id="193539" name="Text Box 6"/>
          <p:cNvSpPr txBox="1">
            <a:spLocks noChangeArrowheads="1"/>
          </p:cNvSpPr>
          <p:nvPr/>
        </p:nvSpPr>
        <p:spPr bwMode="auto">
          <a:xfrm>
            <a:off x="250825" y="2997200"/>
            <a:ext cx="8066088"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lvl="1" eaLnBrk="1" hangingPunct="1">
              <a:spcBef>
                <a:spcPct val="20000"/>
              </a:spcBef>
            </a:pPr>
            <a:r>
              <a:rPr lang="en-US" altLang="en-US" sz="2400" b="1">
                <a:latin typeface="Courier New" panose="02070309020205020404" pitchFamily="49" charset="0"/>
                <a:cs typeface="Arial" panose="020B0604020202020204" pitchFamily="34" charset="0"/>
              </a:rPr>
              <a:t>CREATE TABLE EMPLOYEE(</a:t>
            </a:r>
          </a:p>
          <a:p>
            <a:pPr lvl="1" eaLnBrk="1" hangingPunct="1">
              <a:spcBef>
                <a:spcPct val="20000"/>
              </a:spcBef>
            </a:pPr>
            <a:r>
              <a:rPr lang="en-US" altLang="en-US" sz="2400" b="1">
                <a:latin typeface="Courier New" panose="02070309020205020404" pitchFamily="49" charset="0"/>
                <a:cs typeface="Arial" panose="020B0604020202020204" pitchFamily="34" charset="0"/>
              </a:rPr>
              <a:t>   EmpID       Integer      PRIMARY KEY,</a:t>
            </a:r>
          </a:p>
          <a:p>
            <a:pPr lvl="1" eaLnBrk="1" hangingPunct="1">
              <a:spcBef>
                <a:spcPct val="20000"/>
              </a:spcBef>
            </a:pPr>
            <a:r>
              <a:rPr lang="en-US" altLang="en-US" sz="2400" b="1">
                <a:latin typeface="Courier New" panose="02070309020205020404" pitchFamily="49" charset="0"/>
                <a:cs typeface="Arial" panose="020B0604020202020204" pitchFamily="34" charset="0"/>
              </a:rPr>
              <a:t>   EmpName     Char(25)     NOT NULL</a:t>
            </a:r>
          </a:p>
          <a:p>
            <a:pPr lvl="1" eaLnBrk="1" hangingPunct="1">
              <a:spcBef>
                <a:spcPct val="20000"/>
              </a:spcBef>
            </a:pPr>
            <a:r>
              <a:rPr lang="en-US" altLang="en-US" sz="2400" b="1">
                <a:latin typeface="Courier New" panose="02070309020205020404" pitchFamily="49" charset="0"/>
                <a:cs typeface="Arial" panose="020B0604020202020204" pitchFamily="34" charset="0"/>
              </a:rPr>
              <a:t>   );</a:t>
            </a:r>
          </a:p>
        </p:txBody>
      </p:sp>
      <p:sp>
        <p:nvSpPr>
          <p:cNvPr id="193540" name="Rectangle 6"/>
          <p:cNvSpPr>
            <a:spLocks noChangeArrowheads="1"/>
          </p:cNvSpPr>
          <p:nvPr/>
        </p:nvSpPr>
        <p:spPr bwMode="auto">
          <a:xfrm>
            <a:off x="1547813" y="396875"/>
            <a:ext cx="50387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دستورات تعريف داده‌ها</a:t>
            </a:r>
            <a:endParaRPr lang="en-US" altLang="en-US" b="1">
              <a:solidFill>
                <a:schemeClr val="bg1"/>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C4BF2904-2FCA-48EF-94A4-1501DA33D1C6}" type="slidenum">
              <a:rPr lang="en-US"/>
              <a:pPr>
                <a:defRPr/>
              </a:pPr>
              <a:t>165</a:t>
            </a:fld>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دستور تغییر جدول :</a:t>
            </a:r>
            <a:endParaRPr lang="en-US" altLang="en-US" sz="3200">
              <a:cs typeface="B Nazanin" panose="00000400000000000000" pitchFamily="2" charset="-78"/>
            </a:endParaRPr>
          </a:p>
        </p:txBody>
      </p:sp>
      <p:sp>
        <p:nvSpPr>
          <p:cNvPr id="194563" name="Text Box 6"/>
          <p:cNvSpPr txBox="1">
            <a:spLocks noChangeArrowheads="1"/>
          </p:cNvSpPr>
          <p:nvPr/>
        </p:nvSpPr>
        <p:spPr bwMode="auto">
          <a:xfrm>
            <a:off x="250825" y="2997200"/>
            <a:ext cx="8066088"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lvl="1" eaLnBrk="1" hangingPunct="1">
              <a:spcBef>
                <a:spcPct val="20000"/>
              </a:spcBef>
            </a:pPr>
            <a:r>
              <a:rPr lang="en-US" altLang="en-US" sz="2400" b="1">
                <a:latin typeface="Courier New" panose="02070309020205020404" pitchFamily="49" charset="0"/>
                <a:cs typeface="Arial" panose="020B0604020202020204" pitchFamily="34" charset="0"/>
              </a:rPr>
              <a:t>Alter TABLE EMPLOYEE(</a:t>
            </a:r>
          </a:p>
          <a:p>
            <a:pPr lvl="1" eaLnBrk="1" hangingPunct="1">
              <a:spcBef>
                <a:spcPct val="20000"/>
              </a:spcBef>
            </a:pPr>
            <a:r>
              <a:rPr lang="en-US" altLang="en-US" sz="2400" b="1">
                <a:latin typeface="Courier New" panose="02070309020205020404" pitchFamily="49" charset="0"/>
                <a:cs typeface="Arial" panose="020B0604020202020204" pitchFamily="34" charset="0"/>
              </a:rPr>
              <a:t>   Add	 salary     Integer</a:t>
            </a:r>
          </a:p>
          <a:p>
            <a:pPr lvl="1" eaLnBrk="1" hangingPunct="1">
              <a:spcBef>
                <a:spcPct val="20000"/>
              </a:spcBef>
            </a:pPr>
            <a:r>
              <a:rPr lang="en-US" altLang="en-US" sz="2400" b="1">
                <a:latin typeface="Courier New" panose="02070309020205020404" pitchFamily="49" charset="0"/>
                <a:cs typeface="Arial" panose="020B0604020202020204" pitchFamily="34" charset="0"/>
              </a:rPr>
              <a:t>   drop column EmpName </a:t>
            </a:r>
          </a:p>
          <a:p>
            <a:pPr lvl="1" eaLnBrk="1" hangingPunct="1">
              <a:spcBef>
                <a:spcPct val="20000"/>
              </a:spcBef>
            </a:pPr>
            <a:r>
              <a:rPr lang="en-US" altLang="en-US" sz="2400" b="1">
                <a:latin typeface="Courier New" panose="02070309020205020404" pitchFamily="49" charset="0"/>
                <a:cs typeface="Arial" panose="020B0604020202020204" pitchFamily="34" charset="0"/>
              </a:rPr>
              <a:t>);</a:t>
            </a:r>
          </a:p>
        </p:txBody>
      </p:sp>
      <p:sp>
        <p:nvSpPr>
          <p:cNvPr id="194564" name="Rectangle 6"/>
          <p:cNvSpPr>
            <a:spLocks noChangeArrowheads="1"/>
          </p:cNvSpPr>
          <p:nvPr/>
        </p:nvSpPr>
        <p:spPr bwMode="auto">
          <a:xfrm>
            <a:off x="1547813" y="396875"/>
            <a:ext cx="50387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دستورات تعريف داده‌ها</a:t>
            </a:r>
            <a:endParaRPr lang="en-US" altLang="en-US" b="1">
              <a:solidFill>
                <a:schemeClr val="bg1"/>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82CAC285-E781-4D53-B74B-776BCE434FFE}" type="slidenum">
              <a:rPr lang="en-US"/>
              <a:pPr>
                <a:defRPr/>
              </a:pPr>
              <a:t>166</a:t>
            </a:fld>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5"/>
          <p:cNvSpPr txBox="1">
            <a:spLocks noChangeArrowheads="1"/>
          </p:cNvSpPr>
          <p:nvPr/>
        </p:nvSpPr>
        <p:spPr bwMode="auto">
          <a:xfrm>
            <a:off x="1692275" y="14811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دستور حذف جدول:</a:t>
            </a:r>
            <a:endParaRPr lang="en-US" altLang="en-US" sz="3200">
              <a:cs typeface="B Nazanin" panose="00000400000000000000" pitchFamily="2" charset="-78"/>
            </a:endParaRPr>
          </a:p>
        </p:txBody>
      </p:sp>
      <p:sp>
        <p:nvSpPr>
          <p:cNvPr id="195587" name="Text Box 6"/>
          <p:cNvSpPr txBox="1">
            <a:spLocks noChangeArrowheads="1"/>
          </p:cNvSpPr>
          <p:nvPr/>
        </p:nvSpPr>
        <p:spPr bwMode="auto">
          <a:xfrm>
            <a:off x="611188" y="2276475"/>
            <a:ext cx="6408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DROP TABLE table-name</a:t>
            </a:r>
          </a:p>
        </p:txBody>
      </p:sp>
      <p:sp>
        <p:nvSpPr>
          <p:cNvPr id="195588" name="Rectangle 6"/>
          <p:cNvSpPr>
            <a:spLocks noChangeArrowheads="1"/>
          </p:cNvSpPr>
          <p:nvPr/>
        </p:nvSpPr>
        <p:spPr bwMode="auto">
          <a:xfrm>
            <a:off x="1547813" y="396875"/>
            <a:ext cx="50387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دستورات تعريف داده‌ها</a:t>
            </a:r>
            <a:endParaRPr lang="en-US" altLang="en-US" b="1">
              <a:solidFill>
                <a:schemeClr val="bg1"/>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BB7B7EBB-6A26-4DD8-8427-7EBCA50A943A}" type="slidenum">
              <a:rPr lang="en-US"/>
              <a:pPr>
                <a:defRPr/>
              </a:pPr>
              <a:t>167</a:t>
            </a:fld>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5"/>
          <p:cNvSpPr txBox="1">
            <a:spLocks noChangeArrowheads="1"/>
          </p:cNvSpPr>
          <p:nvPr/>
        </p:nvSpPr>
        <p:spPr bwMode="auto">
          <a:xfrm>
            <a:off x="1692275" y="1412875"/>
            <a:ext cx="6624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دستور ايجاد و حذف ديد:</a:t>
            </a:r>
            <a:endParaRPr lang="en-US" altLang="en-US" sz="3200">
              <a:cs typeface="B Nazanin" panose="00000400000000000000" pitchFamily="2" charset="-78"/>
            </a:endParaRPr>
          </a:p>
        </p:txBody>
      </p:sp>
      <p:sp>
        <p:nvSpPr>
          <p:cNvPr id="196611" name="Text Box 6"/>
          <p:cNvSpPr txBox="1">
            <a:spLocks noChangeArrowheads="1"/>
          </p:cNvSpPr>
          <p:nvPr/>
        </p:nvSpPr>
        <p:spPr bwMode="auto">
          <a:xfrm>
            <a:off x="611188" y="2276475"/>
            <a:ext cx="64087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CREATE   VIEW  …</a:t>
            </a:r>
          </a:p>
          <a:p>
            <a:pPr eaLnBrk="1" hangingPunct="1">
              <a:spcBef>
                <a:spcPct val="50000"/>
              </a:spcBef>
            </a:pPr>
            <a:r>
              <a:rPr lang="en-US" altLang="en-US" sz="2400" b="1">
                <a:latin typeface="Courier New" panose="02070309020205020404" pitchFamily="49" charset="0"/>
                <a:cs typeface="Arial" panose="020B0604020202020204" pitchFamily="34" charset="0"/>
              </a:rPr>
              <a:t>DROP     VIEW  …</a:t>
            </a:r>
          </a:p>
        </p:txBody>
      </p:sp>
      <p:sp>
        <p:nvSpPr>
          <p:cNvPr id="196612" name="Rectangle 6"/>
          <p:cNvSpPr>
            <a:spLocks noChangeArrowheads="1"/>
          </p:cNvSpPr>
          <p:nvPr/>
        </p:nvSpPr>
        <p:spPr bwMode="auto">
          <a:xfrm>
            <a:off x="1547813" y="396875"/>
            <a:ext cx="50387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دستورات تعريف داده‌ها</a:t>
            </a:r>
            <a:endParaRPr lang="en-US" altLang="en-US" b="1">
              <a:solidFill>
                <a:schemeClr val="bg1"/>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036844D0-5D0D-42E8-95FE-B831232A111F}" type="slidenum">
              <a:rPr lang="en-US"/>
              <a:pPr>
                <a:defRPr/>
              </a:pPr>
              <a:t>168</a:t>
            </a:fld>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پردازش داده ها</a:t>
            </a:r>
            <a:endParaRPr lang="en-US" altLang="en-US" b="1">
              <a:solidFill>
                <a:schemeClr val="bg1"/>
              </a:solidFill>
              <a:cs typeface="B Titr" panose="00000700000000000000" pitchFamily="2" charset="-78"/>
            </a:endParaRPr>
          </a:p>
        </p:txBody>
      </p:sp>
      <p:sp>
        <p:nvSpPr>
          <p:cNvPr id="197635"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 دستور بازيابي (</a:t>
            </a:r>
            <a:r>
              <a:rPr lang="en-US" altLang="en-US" sz="3200">
                <a:cs typeface="B Nazanin" panose="00000400000000000000" pitchFamily="2" charset="-78"/>
              </a:rPr>
              <a:t> SELECT </a:t>
            </a:r>
            <a:r>
              <a:rPr lang="fa-IR" altLang="en-US" sz="3200">
                <a:cs typeface="B Nazanin" panose="00000400000000000000" pitchFamily="2" charset="-78"/>
              </a:rPr>
              <a:t>):</a:t>
            </a:r>
            <a:endParaRPr lang="en-US" altLang="en-US" sz="3200">
              <a:cs typeface="B Nazanin" panose="00000400000000000000" pitchFamily="2" charset="-78"/>
            </a:endParaRPr>
          </a:p>
        </p:txBody>
      </p:sp>
      <p:sp>
        <p:nvSpPr>
          <p:cNvPr id="197636" name="Text Box 6"/>
          <p:cNvSpPr txBox="1">
            <a:spLocks noChangeArrowheads="1"/>
          </p:cNvSpPr>
          <p:nvPr/>
        </p:nvSpPr>
        <p:spPr bwMode="auto">
          <a:xfrm>
            <a:off x="611188" y="2708275"/>
            <a:ext cx="7561262"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[ALL | DISTINCT] item(s)-list</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FROM table(s)-name</a:t>
            </a:r>
          </a:p>
          <a:p>
            <a:pPr eaLnBrk="1" hangingPunct="1">
              <a:spcBef>
                <a:spcPct val="50000"/>
              </a:spcBef>
            </a:pPr>
            <a:r>
              <a:rPr lang="en-US" altLang="en-US" sz="2400" b="1">
                <a:latin typeface="Courier New" panose="02070309020205020404" pitchFamily="49" charset="0"/>
                <a:cs typeface="Arial" panose="020B0604020202020204" pitchFamily="34" charset="0"/>
              </a:rPr>
              <a:t>[WHERE condition(s)]</a:t>
            </a:r>
          </a:p>
          <a:p>
            <a:pPr eaLnBrk="1" hangingPunct="1">
              <a:spcBef>
                <a:spcPct val="50000"/>
              </a:spcBef>
            </a:pPr>
            <a:r>
              <a:rPr lang="en-US" altLang="en-US" sz="2400" b="1">
                <a:latin typeface="Courier New" panose="02070309020205020404" pitchFamily="49" charset="0"/>
                <a:cs typeface="Arial" panose="020B0604020202020204" pitchFamily="34" charset="0"/>
              </a:rPr>
              <a:t>[GROUP BY column(s)]</a:t>
            </a:r>
          </a:p>
          <a:p>
            <a:pPr eaLnBrk="1" hangingPunct="1">
              <a:spcBef>
                <a:spcPct val="50000"/>
              </a:spcBef>
            </a:pPr>
            <a:r>
              <a:rPr lang="en-US" altLang="en-US" sz="2400" b="1">
                <a:latin typeface="Courier New" panose="02070309020205020404" pitchFamily="49" charset="0"/>
                <a:cs typeface="Arial" panose="020B0604020202020204" pitchFamily="34" charset="0"/>
              </a:rPr>
              <a:t>[HAVING conditions(s)]</a:t>
            </a:r>
          </a:p>
        </p:txBody>
      </p:sp>
      <p:sp>
        <p:nvSpPr>
          <p:cNvPr id="4" name="Slide Number Placeholder 3"/>
          <p:cNvSpPr>
            <a:spLocks noGrp="1"/>
          </p:cNvSpPr>
          <p:nvPr>
            <p:ph type="sldNum" sz="quarter" idx="12"/>
          </p:nvPr>
        </p:nvSpPr>
        <p:spPr/>
        <p:txBody>
          <a:bodyPr/>
          <a:lstStyle/>
          <a:p>
            <a:pPr>
              <a:defRPr/>
            </a:pPr>
            <a:fld id="{B74ABAE2-264F-49BA-ACD0-1610E75DA62E}" type="slidenum">
              <a:rPr lang="en-US"/>
              <a:pPr>
                <a:defRPr/>
              </a:pPr>
              <a:t>169</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835150" y="473075"/>
            <a:ext cx="45370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rtl="1" eaLnBrk="1" hangingPunct="1"/>
            <a:r>
              <a:rPr lang="fa-IR" altLang="en-US" sz="3200">
                <a:solidFill>
                  <a:schemeClr val="bg1"/>
                </a:solidFill>
                <a:latin typeface="Tahoma" panose="020B0604030504040204" pitchFamily="34" charset="0"/>
                <a:cs typeface="B Titr" panose="00000700000000000000" pitchFamily="2" charset="-78"/>
              </a:rPr>
              <a:t>تعريف داده از ديدگاه </a:t>
            </a:r>
            <a:r>
              <a:rPr lang="en-US" altLang="en-US" sz="3200">
                <a:solidFill>
                  <a:schemeClr val="bg1"/>
                </a:solidFill>
                <a:latin typeface="Tahoma" panose="020B0604030504040204" pitchFamily="34" charset="0"/>
                <a:cs typeface="B Titr" panose="00000700000000000000" pitchFamily="2" charset="-78"/>
              </a:rPr>
              <a:t>ANSI</a:t>
            </a:r>
          </a:p>
        </p:txBody>
      </p:sp>
      <p:sp>
        <p:nvSpPr>
          <p:cNvPr id="37891" name="Text Box 5"/>
          <p:cNvSpPr txBox="1">
            <a:spLocks noChangeArrowheads="1"/>
          </p:cNvSpPr>
          <p:nvPr/>
        </p:nvSpPr>
        <p:spPr bwMode="auto">
          <a:xfrm>
            <a:off x="757238" y="1773238"/>
            <a:ext cx="755967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نمايش بوده‌ها، پديده‌ها، مفاهيم يا شناخته‌ها به طرزي صوري و مناسب براي برقراري ارتباط، تفسير يا پردازش توسط انسان يا هر امكان خودكار</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29CD342C-91EB-4B1F-90A9-3F9636333F04}" type="slidenum">
              <a:rPr lang="en-US"/>
              <a:pPr>
                <a:defRPr/>
              </a:pPr>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en-US" altLang="en-US" b="1">
                <a:solidFill>
                  <a:schemeClr val="bg1"/>
                </a:solidFill>
                <a:cs typeface="B Titr" panose="00000700000000000000" pitchFamily="2" charset="-78"/>
              </a:rPr>
              <a:t>Select</a:t>
            </a:r>
          </a:p>
        </p:txBody>
      </p:sp>
      <p:sp>
        <p:nvSpPr>
          <p:cNvPr id="198659"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198660" name="Text Box 6"/>
          <p:cNvSpPr txBox="1">
            <a:spLocks noChangeArrowheads="1"/>
          </p:cNvSpPr>
          <p:nvPr/>
        </p:nvSpPr>
        <p:spPr bwMode="auto">
          <a:xfrm>
            <a:off x="611188" y="2146300"/>
            <a:ext cx="2881312"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a:t>
            </a:r>
            <a:r>
              <a:rPr lang="fa-IR" altLang="en-US" sz="2400" b="1">
                <a:latin typeface="Courier New" panose="02070309020205020404" pitchFamily="49" charset="0"/>
                <a:cs typeface="Arial" panose="020B0604020202020204" pitchFamily="34" charset="0"/>
              </a:rPr>
              <a:t>*</a:t>
            </a:r>
          </a:p>
          <a:p>
            <a:pPr eaLnBrk="1" hangingPunct="1">
              <a:spcBef>
                <a:spcPct val="50000"/>
              </a:spcBef>
            </a:pPr>
            <a:r>
              <a:rPr lang="en-US" altLang="en-US" sz="2400" b="1">
                <a:latin typeface="Courier New" panose="02070309020205020404" pitchFamily="49" charset="0"/>
                <a:cs typeface="Arial" panose="020B0604020202020204" pitchFamily="34" charset="0"/>
              </a:rPr>
              <a:t>FROM EMPLOYEE</a:t>
            </a:r>
          </a:p>
        </p:txBody>
      </p:sp>
      <p:sp>
        <p:nvSpPr>
          <p:cNvPr id="6" name="Text Box 6"/>
          <p:cNvSpPr txBox="1">
            <a:spLocks noChangeArrowheads="1"/>
          </p:cNvSpPr>
          <p:nvPr/>
        </p:nvSpPr>
        <p:spPr bwMode="auto">
          <a:xfrm>
            <a:off x="611188" y="3332163"/>
            <a:ext cx="44656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Name, Family</a:t>
            </a:r>
          </a:p>
          <a:p>
            <a:pPr eaLnBrk="1" hangingPunct="1">
              <a:spcBef>
                <a:spcPct val="50000"/>
              </a:spcBef>
            </a:pPr>
            <a:r>
              <a:rPr lang="en-US" altLang="en-US" sz="2400" b="1">
                <a:latin typeface="Courier New" panose="02070309020205020404" pitchFamily="49" charset="0"/>
                <a:cs typeface="Arial" panose="020B0604020202020204" pitchFamily="34" charset="0"/>
              </a:rPr>
              <a:t>FROM Student</a:t>
            </a:r>
          </a:p>
        </p:txBody>
      </p:sp>
      <p:sp>
        <p:nvSpPr>
          <p:cNvPr id="8" name="Text Box 6"/>
          <p:cNvSpPr txBox="1">
            <a:spLocks noChangeArrowheads="1"/>
          </p:cNvSpPr>
          <p:nvPr/>
        </p:nvSpPr>
        <p:spPr bwMode="auto">
          <a:xfrm>
            <a:off x="611188" y="4519613"/>
            <a:ext cx="4465637"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DISTINCT Name</a:t>
            </a:r>
          </a:p>
          <a:p>
            <a:pPr eaLnBrk="1" hangingPunct="1">
              <a:spcBef>
                <a:spcPct val="50000"/>
              </a:spcBef>
            </a:pPr>
            <a:r>
              <a:rPr lang="en-US" altLang="en-US" sz="2400" b="1">
                <a:latin typeface="Courier New" panose="02070309020205020404" pitchFamily="49" charset="0"/>
                <a:cs typeface="Arial" panose="020B0604020202020204" pitchFamily="34" charset="0"/>
              </a:rPr>
              <a:t>FROM Student</a:t>
            </a:r>
          </a:p>
        </p:txBody>
      </p:sp>
      <p:sp>
        <p:nvSpPr>
          <p:cNvPr id="4" name="Slide Number Placeholder 3"/>
          <p:cNvSpPr>
            <a:spLocks noGrp="1"/>
          </p:cNvSpPr>
          <p:nvPr>
            <p:ph type="sldNum" sz="quarter" idx="12"/>
          </p:nvPr>
        </p:nvSpPr>
        <p:spPr/>
        <p:txBody>
          <a:bodyPr/>
          <a:lstStyle/>
          <a:p>
            <a:pPr>
              <a:defRPr/>
            </a:pPr>
            <a:fld id="{0453DAB0-9C33-44DB-8E5F-12217FA20917}" type="slidenum">
              <a:rPr lang="en-US"/>
              <a:pPr>
                <a:defRPr/>
              </a:pPr>
              <a:t>170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en-US" altLang="en-US" b="1">
                <a:solidFill>
                  <a:schemeClr val="bg1"/>
                </a:solidFill>
                <a:cs typeface="B Titr" panose="00000700000000000000" pitchFamily="2" charset="-78"/>
              </a:rPr>
              <a:t>Select</a:t>
            </a:r>
          </a:p>
        </p:txBody>
      </p:sp>
      <p:sp>
        <p:nvSpPr>
          <p:cNvPr id="199683"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199684" name="Text Box 6"/>
          <p:cNvSpPr txBox="1">
            <a:spLocks noChangeArrowheads="1"/>
          </p:cNvSpPr>
          <p:nvPr/>
        </p:nvSpPr>
        <p:spPr bwMode="auto">
          <a:xfrm>
            <a:off x="611188" y="2146300"/>
            <a:ext cx="5616575" cy="21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StdID, </a:t>
            </a:r>
          </a:p>
          <a:p>
            <a:pPr eaLnBrk="1" hangingPunct="1">
              <a:spcBef>
                <a:spcPct val="50000"/>
              </a:spcBef>
            </a:pPr>
            <a:r>
              <a:rPr lang="en-US" altLang="en-US" sz="2400" b="1">
                <a:latin typeface="Courier New" panose="02070309020205020404" pitchFamily="49" charset="0"/>
                <a:cs typeface="Arial" panose="020B0604020202020204" pitchFamily="34" charset="0"/>
              </a:rPr>
              <a:t>Name+ ’ ’+ Family AS FullName</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FROM Student</a:t>
            </a:r>
          </a:p>
          <a:p>
            <a:pPr eaLnBrk="1" hangingPunct="1">
              <a:spcBef>
                <a:spcPct val="50000"/>
              </a:spcBef>
            </a:pPr>
            <a:r>
              <a:rPr lang="en-US" altLang="en-US" sz="2400" b="1">
                <a:latin typeface="Courier New" panose="02070309020205020404" pitchFamily="49" charset="0"/>
                <a:cs typeface="Arial" panose="020B0604020202020204" pitchFamily="34" charset="0"/>
              </a:rPr>
              <a:t>WHERE Avg&gt;17 and City=‘</a:t>
            </a:r>
            <a:r>
              <a:rPr lang="fa-IR" altLang="en-US" sz="2400" b="1">
                <a:latin typeface="Courier New" panose="02070309020205020404" pitchFamily="49" charset="0"/>
                <a:cs typeface="Arial" panose="020B0604020202020204" pitchFamily="34" charset="0"/>
              </a:rPr>
              <a:t>کاشان</a:t>
            </a:r>
            <a:r>
              <a:rPr lang="en-US" altLang="en-US" sz="2400" b="1">
                <a:latin typeface="Courier New" panose="02070309020205020404" pitchFamily="49" charset="0"/>
                <a:cs typeface="Arial" panose="020B0604020202020204" pitchFamily="34" charset="0"/>
              </a:rPr>
              <a:t>’</a:t>
            </a:r>
          </a:p>
        </p:txBody>
      </p:sp>
      <p:sp>
        <p:nvSpPr>
          <p:cNvPr id="8" name="Text Box 6"/>
          <p:cNvSpPr txBox="1">
            <a:spLocks noChangeArrowheads="1"/>
          </p:cNvSpPr>
          <p:nvPr/>
        </p:nvSpPr>
        <p:spPr bwMode="auto">
          <a:xfrm>
            <a:off x="577850" y="4576763"/>
            <a:ext cx="72009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a AS Width, b AS Length, </a:t>
            </a:r>
          </a:p>
          <a:p>
            <a:pPr eaLnBrk="1" hangingPunct="1">
              <a:spcBef>
                <a:spcPct val="50000"/>
              </a:spcBef>
            </a:pPr>
            <a:r>
              <a:rPr lang="en-US" altLang="en-US" sz="2400" b="1">
                <a:latin typeface="Courier New" panose="02070309020205020404" pitchFamily="49" charset="0"/>
                <a:cs typeface="Arial" panose="020B0604020202020204" pitchFamily="34" charset="0"/>
              </a:rPr>
              <a:t>a*b As Area</a:t>
            </a:r>
          </a:p>
          <a:p>
            <a:pPr eaLnBrk="1" hangingPunct="1">
              <a:spcBef>
                <a:spcPct val="50000"/>
              </a:spcBef>
            </a:pPr>
            <a:r>
              <a:rPr lang="en-US" altLang="en-US" sz="2400" b="1">
                <a:latin typeface="Courier New" panose="02070309020205020404" pitchFamily="49" charset="0"/>
                <a:cs typeface="Arial" panose="020B0604020202020204" pitchFamily="34" charset="0"/>
              </a:rPr>
              <a:t>FROM Shape </a:t>
            </a:r>
          </a:p>
        </p:txBody>
      </p:sp>
      <p:sp>
        <p:nvSpPr>
          <p:cNvPr id="4" name="Slide Number Placeholder 3"/>
          <p:cNvSpPr>
            <a:spLocks noGrp="1"/>
          </p:cNvSpPr>
          <p:nvPr>
            <p:ph type="sldNum" sz="quarter" idx="12"/>
          </p:nvPr>
        </p:nvSpPr>
        <p:spPr/>
        <p:txBody>
          <a:bodyPr/>
          <a:lstStyle/>
          <a:p>
            <a:pPr>
              <a:defRPr/>
            </a:pPr>
            <a:fld id="{A0205A6A-2078-4FE7-A0DD-7684263E6752}" type="slidenum">
              <a:rPr lang="en-US"/>
              <a:pPr>
                <a:defRPr/>
              </a:pPr>
              <a:t>171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en-US" altLang="en-US" b="1">
                <a:solidFill>
                  <a:schemeClr val="bg1"/>
                </a:solidFill>
                <a:cs typeface="B Titr" panose="00000700000000000000" pitchFamily="2" charset="-78"/>
              </a:rPr>
              <a:t>Select</a:t>
            </a:r>
          </a:p>
        </p:txBody>
      </p:sp>
      <p:sp>
        <p:nvSpPr>
          <p:cNvPr id="200707"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عملگرها در شرط:</a:t>
            </a:r>
            <a:endParaRPr lang="en-US" altLang="en-US" sz="3200">
              <a:cs typeface="B Nazanin" panose="00000400000000000000" pitchFamily="2" charset="-78"/>
            </a:endParaRPr>
          </a:p>
        </p:txBody>
      </p:sp>
      <p:sp>
        <p:nvSpPr>
          <p:cNvPr id="200708" name="Text Box 6"/>
          <p:cNvSpPr txBox="1">
            <a:spLocks noChangeArrowheads="1"/>
          </p:cNvSpPr>
          <p:nvPr/>
        </p:nvSpPr>
        <p:spPr bwMode="auto">
          <a:xfrm>
            <a:off x="611188" y="2146300"/>
            <a:ext cx="5616575"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lvl="1" eaLnBrk="1" hangingPunct="1">
              <a:spcBef>
                <a:spcPct val="20000"/>
              </a:spcBef>
              <a:buFontTx/>
              <a:buChar char="–"/>
            </a:pPr>
            <a:r>
              <a:rPr lang="en-US" altLang="en-US" sz="2800">
                <a:cs typeface="Arial" panose="020B0604020202020204" pitchFamily="34" charset="0"/>
              </a:rPr>
              <a:t>Equals “=”</a:t>
            </a:r>
          </a:p>
          <a:p>
            <a:pPr lvl="1" eaLnBrk="1" hangingPunct="1">
              <a:spcBef>
                <a:spcPct val="20000"/>
              </a:spcBef>
              <a:buFontTx/>
              <a:buChar char="–"/>
            </a:pPr>
            <a:r>
              <a:rPr lang="en-US" altLang="en-US" sz="2800">
                <a:cs typeface="Arial" panose="020B0604020202020204" pitchFamily="34" charset="0"/>
              </a:rPr>
              <a:t>Not Equals “&lt;&gt;”</a:t>
            </a:r>
          </a:p>
          <a:p>
            <a:pPr lvl="1" eaLnBrk="1" hangingPunct="1">
              <a:spcBef>
                <a:spcPct val="20000"/>
              </a:spcBef>
              <a:buFontTx/>
              <a:buChar char="–"/>
            </a:pPr>
            <a:r>
              <a:rPr lang="en-US" altLang="en-US" sz="2800">
                <a:cs typeface="Arial" panose="020B0604020202020204" pitchFamily="34" charset="0"/>
              </a:rPr>
              <a:t>Greater than “&gt;”</a:t>
            </a:r>
          </a:p>
          <a:p>
            <a:pPr lvl="1" eaLnBrk="1" hangingPunct="1">
              <a:spcBef>
                <a:spcPct val="20000"/>
              </a:spcBef>
              <a:buFontTx/>
              <a:buChar char="–"/>
            </a:pPr>
            <a:r>
              <a:rPr lang="en-US" altLang="en-US" sz="2800">
                <a:cs typeface="Arial" panose="020B0604020202020204" pitchFamily="34" charset="0"/>
              </a:rPr>
              <a:t>Less than “&lt;”</a:t>
            </a:r>
          </a:p>
          <a:p>
            <a:pPr lvl="1" eaLnBrk="1" hangingPunct="1">
              <a:spcBef>
                <a:spcPct val="20000"/>
              </a:spcBef>
              <a:buFontTx/>
              <a:buChar char="–"/>
            </a:pPr>
            <a:r>
              <a:rPr lang="en-US" altLang="en-US" sz="2800">
                <a:cs typeface="Arial" panose="020B0604020202020204" pitchFamily="34" charset="0"/>
              </a:rPr>
              <a:t>Greater than or Equal to “&gt;=”</a:t>
            </a:r>
          </a:p>
          <a:p>
            <a:pPr lvl="1" eaLnBrk="1" hangingPunct="1">
              <a:spcBef>
                <a:spcPct val="20000"/>
              </a:spcBef>
              <a:buFontTx/>
              <a:buChar char="–"/>
            </a:pPr>
            <a:r>
              <a:rPr lang="en-US" altLang="en-US" sz="2800">
                <a:cs typeface="Arial" panose="020B0604020202020204" pitchFamily="34" charset="0"/>
              </a:rPr>
              <a:t>Less than or Equal to “&lt;=”</a:t>
            </a:r>
          </a:p>
        </p:txBody>
      </p:sp>
      <p:sp>
        <p:nvSpPr>
          <p:cNvPr id="4" name="Slide Number Placeholder 3"/>
          <p:cNvSpPr>
            <a:spLocks noGrp="1"/>
          </p:cNvSpPr>
          <p:nvPr>
            <p:ph type="sldNum" sz="quarter" idx="12"/>
          </p:nvPr>
        </p:nvSpPr>
        <p:spPr/>
        <p:txBody>
          <a:bodyPr/>
          <a:lstStyle/>
          <a:p>
            <a:pPr>
              <a:defRPr/>
            </a:pPr>
            <a:fld id="{38179B4C-7935-4AE6-849D-DFE8B6BD71A1}" type="slidenum">
              <a:rPr lang="en-US"/>
              <a:pPr>
                <a:defRPr/>
              </a:pPr>
              <a:t>172</a:t>
            </a:fld>
            <a:endParaRPr 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en-US" altLang="en-US" b="1">
                <a:solidFill>
                  <a:schemeClr val="bg1"/>
                </a:solidFill>
                <a:cs typeface="B Titr" panose="00000700000000000000" pitchFamily="2" charset="-78"/>
              </a:rPr>
              <a:t>Select</a:t>
            </a:r>
          </a:p>
        </p:txBody>
      </p:sp>
      <p:sp>
        <p:nvSpPr>
          <p:cNvPr id="201731"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01732" name="Text Box 6"/>
          <p:cNvSpPr txBox="1">
            <a:spLocks noChangeArrowheads="1"/>
          </p:cNvSpPr>
          <p:nvPr/>
        </p:nvSpPr>
        <p:spPr bwMode="auto">
          <a:xfrm>
            <a:off x="611188" y="2146300"/>
            <a:ext cx="561657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FROM EMPLOYEE</a:t>
            </a:r>
          </a:p>
          <a:p>
            <a:pPr eaLnBrk="1" hangingPunct="1">
              <a:spcBef>
                <a:spcPct val="50000"/>
              </a:spcBef>
            </a:pPr>
            <a:r>
              <a:rPr lang="en-US" altLang="en-US" sz="2400" b="1">
                <a:latin typeface="Courier New" panose="02070309020205020404" pitchFamily="49" charset="0"/>
                <a:cs typeface="Arial" panose="020B0604020202020204" pitchFamily="34" charset="0"/>
              </a:rPr>
              <a:t>WHERE City is null</a:t>
            </a:r>
          </a:p>
        </p:txBody>
      </p:sp>
      <p:sp>
        <p:nvSpPr>
          <p:cNvPr id="8" name="Text Box 6"/>
          <p:cNvSpPr txBox="1">
            <a:spLocks noChangeArrowheads="1"/>
          </p:cNvSpPr>
          <p:nvPr/>
        </p:nvSpPr>
        <p:spPr bwMode="auto">
          <a:xfrm>
            <a:off x="577850" y="4576763"/>
            <a:ext cx="72009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FROM EMPLOYEE</a:t>
            </a:r>
          </a:p>
          <a:p>
            <a:pPr eaLnBrk="1" hangingPunct="1">
              <a:spcBef>
                <a:spcPct val="50000"/>
              </a:spcBef>
            </a:pPr>
            <a:r>
              <a:rPr lang="en-US" altLang="en-US" sz="2400" b="1">
                <a:latin typeface="Courier New" panose="02070309020205020404" pitchFamily="49" charset="0"/>
                <a:cs typeface="Arial" panose="020B0604020202020204" pitchFamily="34" charset="0"/>
              </a:rPr>
              <a:t>WHERE City is not null</a:t>
            </a:r>
          </a:p>
        </p:txBody>
      </p:sp>
      <p:sp>
        <p:nvSpPr>
          <p:cNvPr id="4" name="Slide Number Placeholder 3"/>
          <p:cNvSpPr>
            <a:spLocks noGrp="1"/>
          </p:cNvSpPr>
          <p:nvPr>
            <p:ph type="sldNum" sz="quarter" idx="12"/>
          </p:nvPr>
        </p:nvSpPr>
        <p:spPr/>
        <p:txBody>
          <a:bodyPr/>
          <a:lstStyle/>
          <a:p>
            <a:pPr>
              <a:defRPr/>
            </a:pPr>
            <a:fld id="{6E5CEF73-11A2-43E4-B450-B35C75ACB8F1}" type="slidenum">
              <a:rPr lang="en-US"/>
              <a:pPr>
                <a:defRPr/>
              </a:pPr>
              <a:t>173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en-US" altLang="en-US" b="1">
                <a:solidFill>
                  <a:schemeClr val="bg1"/>
                </a:solidFill>
                <a:cs typeface="B Titr" panose="00000700000000000000" pitchFamily="2" charset="-78"/>
              </a:rPr>
              <a:t>Select</a:t>
            </a:r>
          </a:p>
        </p:txBody>
      </p:sp>
      <p:sp>
        <p:nvSpPr>
          <p:cNvPr id="202755"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02756" name="Text Box 6"/>
          <p:cNvSpPr txBox="1">
            <a:spLocks noChangeArrowheads="1"/>
          </p:cNvSpPr>
          <p:nvPr/>
        </p:nvSpPr>
        <p:spPr bwMode="auto">
          <a:xfrm>
            <a:off x="595313" y="2111375"/>
            <a:ext cx="56165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 FROM Student</a:t>
            </a:r>
          </a:p>
          <a:p>
            <a:pPr eaLnBrk="1" hangingPunct="1">
              <a:spcBef>
                <a:spcPct val="50000"/>
              </a:spcBef>
            </a:pPr>
            <a:r>
              <a:rPr lang="en-US" altLang="en-US" sz="2400" b="1">
                <a:latin typeface="Courier New" panose="02070309020205020404" pitchFamily="49" charset="0"/>
                <a:cs typeface="Arial" panose="020B0604020202020204" pitchFamily="34" charset="0"/>
              </a:rPr>
              <a:t>WHERE Avg BETWEEN 10 AND 14</a:t>
            </a:r>
          </a:p>
        </p:txBody>
      </p:sp>
      <p:sp>
        <p:nvSpPr>
          <p:cNvPr id="8" name="Text Box 6"/>
          <p:cNvSpPr txBox="1">
            <a:spLocks noChangeArrowheads="1"/>
          </p:cNvSpPr>
          <p:nvPr/>
        </p:nvSpPr>
        <p:spPr bwMode="auto">
          <a:xfrm>
            <a:off x="566738" y="3357563"/>
            <a:ext cx="773906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 FROM Student</a:t>
            </a:r>
          </a:p>
          <a:p>
            <a:pPr eaLnBrk="1" hangingPunct="1">
              <a:spcBef>
                <a:spcPct val="50000"/>
              </a:spcBef>
            </a:pPr>
            <a:r>
              <a:rPr lang="en-US" altLang="en-US" sz="2400" b="1">
                <a:latin typeface="Courier New" panose="02070309020205020404" pitchFamily="49" charset="0"/>
                <a:cs typeface="Arial" panose="020B0604020202020204" pitchFamily="34" charset="0"/>
              </a:rPr>
              <a:t>WHERE City (not)in (‘</a:t>
            </a:r>
            <a:r>
              <a:rPr lang="fa-IR" altLang="en-US" sz="2400" b="1">
                <a:latin typeface="Courier New" panose="02070309020205020404" pitchFamily="49" charset="0"/>
                <a:cs typeface="Arial" panose="020B0604020202020204" pitchFamily="34" charset="0"/>
              </a:rPr>
              <a:t>تهران</a:t>
            </a:r>
            <a:r>
              <a:rPr lang="en-US" altLang="en-US" sz="2400" b="1">
                <a:latin typeface="Courier New" panose="02070309020205020404" pitchFamily="49" charset="0"/>
                <a:cs typeface="Arial" panose="020B0604020202020204" pitchFamily="34" charset="0"/>
              </a:rPr>
              <a:t>’,’</a:t>
            </a:r>
            <a:r>
              <a:rPr lang="fa-IR" altLang="en-US" sz="2400" b="1">
                <a:latin typeface="Courier New" panose="02070309020205020404" pitchFamily="49" charset="0"/>
                <a:cs typeface="Arial" panose="020B0604020202020204" pitchFamily="34" charset="0"/>
              </a:rPr>
              <a:t>کاشان</a:t>
            </a:r>
            <a:r>
              <a:rPr lang="en-US" altLang="en-US" sz="2400" b="1">
                <a:latin typeface="Courier New" panose="02070309020205020404" pitchFamily="49" charset="0"/>
                <a:cs typeface="Arial" panose="020B0604020202020204" pitchFamily="34" charset="0"/>
              </a:rPr>
              <a:t>’,’</a:t>
            </a:r>
            <a:r>
              <a:rPr lang="fa-IR" altLang="en-US" sz="2400" b="1">
                <a:latin typeface="Courier New" panose="02070309020205020404" pitchFamily="49" charset="0"/>
                <a:cs typeface="Arial" panose="020B0604020202020204" pitchFamily="34" charset="0"/>
              </a:rPr>
              <a:t>اصفهان</a:t>
            </a:r>
            <a:r>
              <a:rPr lang="en-US" altLang="en-US" sz="2400" b="1">
                <a:latin typeface="Courier New" panose="02070309020205020404" pitchFamily="49" charset="0"/>
                <a:cs typeface="Arial" panose="020B0604020202020204" pitchFamily="34" charset="0"/>
              </a:rPr>
              <a:t>’)</a:t>
            </a:r>
          </a:p>
        </p:txBody>
      </p:sp>
      <p:sp>
        <p:nvSpPr>
          <p:cNvPr id="6" name="Text Box 6"/>
          <p:cNvSpPr txBox="1">
            <a:spLocks noChangeArrowheads="1"/>
          </p:cNvSpPr>
          <p:nvPr/>
        </p:nvSpPr>
        <p:spPr bwMode="auto">
          <a:xfrm>
            <a:off x="595313" y="4602163"/>
            <a:ext cx="773906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 FROM Student</a:t>
            </a:r>
          </a:p>
          <a:p>
            <a:pPr eaLnBrk="1" hangingPunct="1">
              <a:spcBef>
                <a:spcPct val="50000"/>
              </a:spcBef>
            </a:pPr>
            <a:r>
              <a:rPr lang="en-US" altLang="en-US" sz="2400" b="1">
                <a:latin typeface="Courier New" panose="02070309020205020404" pitchFamily="49" charset="0"/>
                <a:cs typeface="Arial" panose="020B0604020202020204" pitchFamily="34" charset="0"/>
              </a:rPr>
              <a:t>WHERE Avg &gt;(ALL)ANY (10,14,16)</a:t>
            </a:r>
          </a:p>
        </p:txBody>
      </p:sp>
      <p:sp>
        <p:nvSpPr>
          <p:cNvPr id="4" name="Slide Number Placeholder 3"/>
          <p:cNvSpPr>
            <a:spLocks noGrp="1"/>
          </p:cNvSpPr>
          <p:nvPr>
            <p:ph type="sldNum" sz="quarter" idx="12"/>
          </p:nvPr>
        </p:nvSpPr>
        <p:spPr/>
        <p:txBody>
          <a:bodyPr/>
          <a:lstStyle/>
          <a:p>
            <a:pPr>
              <a:defRPr/>
            </a:pPr>
            <a:fld id="{9E38444C-3CAA-4A14-B4F3-1830524C19BB}" type="slidenum">
              <a:rPr lang="en-US"/>
              <a:pPr>
                <a:defRPr/>
              </a:pPr>
              <a:t>174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en-US" altLang="en-US" b="1">
                <a:solidFill>
                  <a:schemeClr val="bg1"/>
                </a:solidFill>
                <a:cs typeface="B Titr" panose="00000700000000000000" pitchFamily="2" charset="-78"/>
              </a:rPr>
              <a:t>Select</a:t>
            </a:r>
          </a:p>
        </p:txBody>
      </p:sp>
      <p:sp>
        <p:nvSpPr>
          <p:cNvPr id="203779"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03780" name="Text Box 6"/>
          <p:cNvSpPr txBox="1">
            <a:spLocks noChangeArrowheads="1"/>
          </p:cNvSpPr>
          <p:nvPr/>
        </p:nvSpPr>
        <p:spPr bwMode="auto">
          <a:xfrm>
            <a:off x="611188" y="2146300"/>
            <a:ext cx="561657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FROM Student</a:t>
            </a:r>
          </a:p>
          <a:p>
            <a:pPr eaLnBrk="1" hangingPunct="1">
              <a:spcBef>
                <a:spcPct val="50000"/>
              </a:spcBef>
            </a:pPr>
            <a:r>
              <a:rPr lang="en-US" altLang="en-US" sz="2400" b="1">
                <a:latin typeface="Courier New" panose="02070309020205020404" pitchFamily="49" charset="0"/>
                <a:cs typeface="Arial" panose="020B0604020202020204" pitchFamily="34" charset="0"/>
              </a:rPr>
              <a:t>ORDER BY Avg</a:t>
            </a:r>
          </a:p>
        </p:txBody>
      </p:sp>
      <p:sp>
        <p:nvSpPr>
          <p:cNvPr id="8" name="Text Box 6"/>
          <p:cNvSpPr txBox="1">
            <a:spLocks noChangeArrowheads="1"/>
          </p:cNvSpPr>
          <p:nvPr/>
        </p:nvSpPr>
        <p:spPr bwMode="auto">
          <a:xfrm>
            <a:off x="577850" y="4576763"/>
            <a:ext cx="72009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FROM EMPLOYEE</a:t>
            </a:r>
          </a:p>
          <a:p>
            <a:pPr eaLnBrk="1" hangingPunct="1">
              <a:spcBef>
                <a:spcPct val="50000"/>
              </a:spcBef>
            </a:pPr>
            <a:r>
              <a:rPr lang="en-US" altLang="en-US" sz="2400" b="1">
                <a:latin typeface="Courier New" panose="02070309020205020404" pitchFamily="49" charset="0"/>
                <a:cs typeface="Arial" panose="020B0604020202020204" pitchFamily="34" charset="0"/>
              </a:rPr>
              <a:t>Order By name asc, family desc </a:t>
            </a:r>
          </a:p>
        </p:txBody>
      </p:sp>
      <p:sp>
        <p:nvSpPr>
          <p:cNvPr id="4" name="Slide Number Placeholder 3"/>
          <p:cNvSpPr>
            <a:spLocks noGrp="1"/>
          </p:cNvSpPr>
          <p:nvPr>
            <p:ph type="sldNum" sz="quarter" idx="12"/>
          </p:nvPr>
        </p:nvSpPr>
        <p:spPr/>
        <p:txBody>
          <a:bodyPr/>
          <a:lstStyle/>
          <a:p>
            <a:pPr>
              <a:defRPr/>
            </a:pPr>
            <a:fld id="{4859258D-3A66-49C3-87C8-D55BC9012B3A}" type="slidenum">
              <a:rPr lang="en-US"/>
              <a:pPr>
                <a:defRPr/>
              </a:pPr>
              <a:t>175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en-US" altLang="en-US" b="1">
                <a:solidFill>
                  <a:schemeClr val="bg1"/>
                </a:solidFill>
                <a:cs typeface="B Titr" panose="00000700000000000000" pitchFamily="2" charset="-78"/>
              </a:rPr>
              <a:t>Select</a:t>
            </a:r>
          </a:p>
        </p:txBody>
      </p:sp>
      <p:sp>
        <p:nvSpPr>
          <p:cNvPr id="204803"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04804" name="Text Box 6"/>
          <p:cNvSpPr txBox="1">
            <a:spLocks noChangeArrowheads="1"/>
          </p:cNvSpPr>
          <p:nvPr/>
        </p:nvSpPr>
        <p:spPr bwMode="auto">
          <a:xfrm>
            <a:off x="595313" y="2111375"/>
            <a:ext cx="56165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 FROM Student</a:t>
            </a:r>
          </a:p>
          <a:p>
            <a:pPr eaLnBrk="1" hangingPunct="1">
              <a:spcBef>
                <a:spcPct val="50000"/>
              </a:spcBef>
            </a:pPr>
            <a:r>
              <a:rPr lang="en-US" altLang="en-US" sz="2400" b="1">
                <a:latin typeface="Courier New" panose="02070309020205020404" pitchFamily="49" charset="0"/>
                <a:cs typeface="Arial" panose="020B0604020202020204" pitchFamily="34" charset="0"/>
              </a:rPr>
              <a:t>WHERE Name LIKE ‘A%’</a:t>
            </a:r>
          </a:p>
        </p:txBody>
      </p:sp>
      <p:sp>
        <p:nvSpPr>
          <p:cNvPr id="8" name="Text Box 6"/>
          <p:cNvSpPr txBox="1">
            <a:spLocks noChangeArrowheads="1"/>
          </p:cNvSpPr>
          <p:nvPr/>
        </p:nvSpPr>
        <p:spPr bwMode="auto">
          <a:xfrm>
            <a:off x="566738" y="3357563"/>
            <a:ext cx="773906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 FROM Student</a:t>
            </a:r>
          </a:p>
          <a:p>
            <a:pPr eaLnBrk="1" hangingPunct="1">
              <a:spcBef>
                <a:spcPct val="50000"/>
              </a:spcBef>
            </a:pPr>
            <a:r>
              <a:rPr lang="en-US" altLang="en-US" sz="2400" b="1">
                <a:latin typeface="Courier New" panose="02070309020205020404" pitchFamily="49" charset="0"/>
                <a:cs typeface="Arial" panose="020B0604020202020204" pitchFamily="34" charset="0"/>
              </a:rPr>
              <a:t>WHERE Name LIKE ‘%A%’</a:t>
            </a:r>
          </a:p>
        </p:txBody>
      </p:sp>
      <p:sp>
        <p:nvSpPr>
          <p:cNvPr id="6" name="Text Box 6"/>
          <p:cNvSpPr txBox="1">
            <a:spLocks noChangeArrowheads="1"/>
          </p:cNvSpPr>
          <p:nvPr/>
        </p:nvSpPr>
        <p:spPr bwMode="auto">
          <a:xfrm>
            <a:off x="595313" y="4602163"/>
            <a:ext cx="773906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 FROM Student</a:t>
            </a:r>
          </a:p>
          <a:p>
            <a:pPr eaLnBrk="1" hangingPunct="1">
              <a:spcBef>
                <a:spcPct val="50000"/>
              </a:spcBef>
            </a:pPr>
            <a:r>
              <a:rPr lang="en-US" altLang="en-US" sz="2400" b="1">
                <a:latin typeface="Courier New" panose="02070309020205020404" pitchFamily="49" charset="0"/>
                <a:cs typeface="Arial" panose="020B0604020202020204" pitchFamily="34" charset="0"/>
              </a:rPr>
              <a:t>WHERE Name LIKE ‘_A%’</a:t>
            </a:r>
          </a:p>
        </p:txBody>
      </p:sp>
      <p:sp>
        <p:nvSpPr>
          <p:cNvPr id="4" name="Slide Number Placeholder 3"/>
          <p:cNvSpPr>
            <a:spLocks noGrp="1"/>
          </p:cNvSpPr>
          <p:nvPr>
            <p:ph type="sldNum" sz="quarter" idx="12"/>
          </p:nvPr>
        </p:nvSpPr>
        <p:spPr/>
        <p:txBody>
          <a:bodyPr/>
          <a:lstStyle/>
          <a:p>
            <a:pPr>
              <a:defRPr/>
            </a:pPr>
            <a:fld id="{6CA1FC97-056D-474B-B846-611F745B36B2}" type="slidenum">
              <a:rPr lang="en-US"/>
              <a:pPr>
                <a:defRPr/>
              </a:pPr>
              <a:t>176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en-US" altLang="en-US" b="1">
                <a:solidFill>
                  <a:schemeClr val="bg1"/>
                </a:solidFill>
                <a:cs typeface="B Titr" panose="00000700000000000000" pitchFamily="2" charset="-78"/>
              </a:rPr>
              <a:t>Select</a:t>
            </a:r>
          </a:p>
        </p:txBody>
      </p:sp>
      <p:sp>
        <p:nvSpPr>
          <p:cNvPr id="205827"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05828" name="Text Box 6"/>
          <p:cNvSpPr txBox="1">
            <a:spLocks noChangeArrowheads="1"/>
          </p:cNvSpPr>
          <p:nvPr/>
        </p:nvSpPr>
        <p:spPr bwMode="auto">
          <a:xfrm>
            <a:off x="595313" y="2111375"/>
            <a:ext cx="56165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MIN(Avg) AS Minimum FROM Student</a:t>
            </a:r>
          </a:p>
        </p:txBody>
      </p:sp>
      <p:sp>
        <p:nvSpPr>
          <p:cNvPr id="8" name="Text Box 6"/>
          <p:cNvSpPr txBox="1">
            <a:spLocks noChangeArrowheads="1"/>
          </p:cNvSpPr>
          <p:nvPr/>
        </p:nvSpPr>
        <p:spPr bwMode="auto">
          <a:xfrm>
            <a:off x="560388" y="2941638"/>
            <a:ext cx="564356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MAX(Avg) AS Maximum FROM Student</a:t>
            </a:r>
          </a:p>
        </p:txBody>
      </p:sp>
      <p:sp>
        <p:nvSpPr>
          <p:cNvPr id="6" name="Text Box 6"/>
          <p:cNvSpPr txBox="1">
            <a:spLocks noChangeArrowheads="1"/>
          </p:cNvSpPr>
          <p:nvPr/>
        </p:nvSpPr>
        <p:spPr bwMode="auto">
          <a:xfrm>
            <a:off x="595313" y="3792538"/>
            <a:ext cx="512921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AVG(Avg) AS Average FROM Student</a:t>
            </a:r>
          </a:p>
        </p:txBody>
      </p:sp>
      <p:sp>
        <p:nvSpPr>
          <p:cNvPr id="7" name="Text Box 6"/>
          <p:cNvSpPr txBox="1">
            <a:spLocks noChangeArrowheads="1"/>
          </p:cNvSpPr>
          <p:nvPr/>
        </p:nvSpPr>
        <p:spPr bwMode="auto">
          <a:xfrm>
            <a:off x="560388" y="4643438"/>
            <a:ext cx="512921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SUM(salary) AS SUM FROM EMPLOYEE</a:t>
            </a:r>
          </a:p>
        </p:txBody>
      </p:sp>
      <p:sp>
        <p:nvSpPr>
          <p:cNvPr id="9" name="Text Box 6"/>
          <p:cNvSpPr txBox="1">
            <a:spLocks noChangeArrowheads="1"/>
          </p:cNvSpPr>
          <p:nvPr/>
        </p:nvSpPr>
        <p:spPr bwMode="auto">
          <a:xfrm>
            <a:off x="598488" y="5473700"/>
            <a:ext cx="512921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COUNT(*) AS COUNT FROM EMPLOYEE</a:t>
            </a:r>
          </a:p>
        </p:txBody>
      </p:sp>
      <p:sp>
        <p:nvSpPr>
          <p:cNvPr id="4" name="Slide Number Placeholder 3"/>
          <p:cNvSpPr>
            <a:spLocks noGrp="1"/>
          </p:cNvSpPr>
          <p:nvPr>
            <p:ph type="sldNum" sz="quarter" idx="12"/>
          </p:nvPr>
        </p:nvSpPr>
        <p:spPr/>
        <p:txBody>
          <a:bodyPr/>
          <a:lstStyle/>
          <a:p>
            <a:pPr>
              <a:defRPr/>
            </a:pPr>
            <a:fld id="{B567C125-BA4F-49C0-92D0-985B3B89141F}" type="slidenum">
              <a:rPr lang="en-US"/>
              <a:pPr>
                <a:defRPr/>
              </a:pPr>
              <a:t>177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عملگرهای مجموعه‌ای</a:t>
            </a:r>
            <a:endParaRPr lang="en-US" altLang="en-US" b="1">
              <a:solidFill>
                <a:schemeClr val="bg1"/>
              </a:solidFill>
              <a:cs typeface="B Titr" panose="00000700000000000000" pitchFamily="2" charset="-78"/>
            </a:endParaRPr>
          </a:p>
        </p:txBody>
      </p:sp>
      <p:sp>
        <p:nvSpPr>
          <p:cNvPr id="206851"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06852" name="Text Box 6"/>
          <p:cNvSpPr txBox="1">
            <a:spLocks noChangeArrowheads="1"/>
          </p:cNvSpPr>
          <p:nvPr/>
        </p:nvSpPr>
        <p:spPr bwMode="auto">
          <a:xfrm>
            <a:off x="593725" y="1820863"/>
            <a:ext cx="561657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Name FROM Student</a:t>
            </a:r>
          </a:p>
          <a:p>
            <a:pPr eaLnBrk="1" hangingPunct="1">
              <a:spcBef>
                <a:spcPct val="50000"/>
              </a:spcBef>
            </a:pPr>
            <a:r>
              <a:rPr lang="en-US" altLang="en-US" sz="2400" b="1">
                <a:latin typeface="Courier New" panose="02070309020205020404" pitchFamily="49" charset="0"/>
                <a:cs typeface="Arial" panose="020B0604020202020204" pitchFamily="34" charset="0"/>
              </a:rPr>
              <a:t>UNION</a:t>
            </a:r>
          </a:p>
          <a:p>
            <a:pPr eaLnBrk="1" hangingPunct="1">
              <a:spcBef>
                <a:spcPct val="50000"/>
              </a:spcBef>
            </a:pPr>
            <a:r>
              <a:rPr lang="en-US" altLang="en-US" sz="2400" b="1">
                <a:latin typeface="Courier New" panose="02070309020205020404" pitchFamily="49" charset="0"/>
                <a:cs typeface="Arial" panose="020B0604020202020204" pitchFamily="34" charset="0"/>
              </a:rPr>
              <a:t>SELECT Name FROM Prof</a:t>
            </a:r>
          </a:p>
        </p:txBody>
      </p:sp>
      <p:sp>
        <p:nvSpPr>
          <p:cNvPr id="10" name="Text Box 6"/>
          <p:cNvSpPr txBox="1">
            <a:spLocks noChangeArrowheads="1"/>
          </p:cNvSpPr>
          <p:nvPr/>
        </p:nvSpPr>
        <p:spPr bwMode="auto">
          <a:xfrm>
            <a:off x="595313" y="5084763"/>
            <a:ext cx="561657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Name FROM Student</a:t>
            </a:r>
          </a:p>
          <a:p>
            <a:pPr eaLnBrk="1" hangingPunct="1">
              <a:spcBef>
                <a:spcPct val="50000"/>
              </a:spcBef>
            </a:pPr>
            <a:r>
              <a:rPr lang="en-US" altLang="en-US" sz="2400" b="1">
                <a:latin typeface="Courier New" panose="02070309020205020404" pitchFamily="49" charset="0"/>
                <a:cs typeface="Arial" panose="020B0604020202020204" pitchFamily="34" charset="0"/>
              </a:rPr>
              <a:t>EXCEPT</a:t>
            </a:r>
          </a:p>
          <a:p>
            <a:pPr eaLnBrk="1" hangingPunct="1">
              <a:spcBef>
                <a:spcPct val="50000"/>
              </a:spcBef>
            </a:pPr>
            <a:r>
              <a:rPr lang="en-US" altLang="en-US" sz="2400" b="1">
                <a:latin typeface="Courier New" panose="02070309020205020404" pitchFamily="49" charset="0"/>
                <a:cs typeface="Arial" panose="020B0604020202020204" pitchFamily="34" charset="0"/>
              </a:rPr>
              <a:t>SELECT Name FROM Prof</a:t>
            </a:r>
          </a:p>
        </p:txBody>
      </p:sp>
      <p:sp>
        <p:nvSpPr>
          <p:cNvPr id="12" name="Text Box 6"/>
          <p:cNvSpPr txBox="1">
            <a:spLocks noChangeArrowheads="1"/>
          </p:cNvSpPr>
          <p:nvPr/>
        </p:nvSpPr>
        <p:spPr bwMode="auto">
          <a:xfrm>
            <a:off x="593725" y="3452813"/>
            <a:ext cx="561657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Name FROM Student</a:t>
            </a:r>
          </a:p>
          <a:p>
            <a:pPr eaLnBrk="1" hangingPunct="1">
              <a:spcBef>
                <a:spcPct val="50000"/>
              </a:spcBef>
            </a:pPr>
            <a:r>
              <a:rPr lang="en-US" altLang="en-US" sz="2400" b="1">
                <a:latin typeface="Courier New" panose="02070309020205020404" pitchFamily="49" charset="0"/>
                <a:cs typeface="Arial" panose="020B0604020202020204" pitchFamily="34" charset="0"/>
              </a:rPr>
              <a:t>INTERSECT</a:t>
            </a:r>
          </a:p>
          <a:p>
            <a:pPr eaLnBrk="1" hangingPunct="1">
              <a:spcBef>
                <a:spcPct val="50000"/>
              </a:spcBef>
            </a:pPr>
            <a:r>
              <a:rPr lang="en-US" altLang="en-US" sz="2400" b="1">
                <a:latin typeface="Courier New" panose="02070309020205020404" pitchFamily="49" charset="0"/>
                <a:cs typeface="Arial" panose="020B0604020202020204" pitchFamily="34" charset="0"/>
              </a:rPr>
              <a:t>SELECT Name FROM Prof</a:t>
            </a:r>
          </a:p>
        </p:txBody>
      </p:sp>
      <p:cxnSp>
        <p:nvCxnSpPr>
          <p:cNvPr id="3" name="Straight Arrow Connector 2"/>
          <p:cNvCxnSpPr/>
          <p:nvPr/>
        </p:nvCxnSpPr>
        <p:spPr>
          <a:xfrm>
            <a:off x="593725" y="3429000"/>
            <a:ext cx="5273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93725" y="5072063"/>
            <a:ext cx="5273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63F5F16A-17D6-4E06-94DB-2E49B26105CC}" type="slidenum">
              <a:rPr lang="en-US"/>
              <a:pPr>
                <a:defRPr/>
              </a:pPr>
              <a:t>178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en-US" altLang="en-US" b="1">
                <a:solidFill>
                  <a:schemeClr val="bg1"/>
                </a:solidFill>
                <a:cs typeface="B Titr" panose="00000700000000000000" pitchFamily="2" charset="-78"/>
              </a:rPr>
              <a:t>Group by</a:t>
            </a:r>
          </a:p>
        </p:txBody>
      </p:sp>
      <p:sp>
        <p:nvSpPr>
          <p:cNvPr id="207875" name="Text Box 5"/>
          <p:cNvSpPr txBox="1">
            <a:spLocks noChangeArrowheads="1"/>
          </p:cNvSpPr>
          <p:nvPr/>
        </p:nvSpPr>
        <p:spPr bwMode="auto">
          <a:xfrm>
            <a:off x="684213" y="1716088"/>
            <a:ext cx="76327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با اين امكان مي‌توان سطرهاي جدول را براساس مقادير يك ستون ساده گروه‌بندي كرد به نحوي كه در هر گروه، مقدار آن ستون يكسان باشد.</a:t>
            </a:r>
            <a:endParaRPr lang="en-US" altLang="en-US" sz="3200">
              <a:cs typeface="B Nazanin" panose="00000400000000000000" pitchFamily="2" charset="-78"/>
            </a:endParaRPr>
          </a:p>
        </p:txBody>
      </p:sp>
      <p:sp>
        <p:nvSpPr>
          <p:cNvPr id="207876" name="Text Box 6"/>
          <p:cNvSpPr txBox="1">
            <a:spLocks noChangeArrowheads="1"/>
          </p:cNvSpPr>
          <p:nvPr/>
        </p:nvSpPr>
        <p:spPr bwMode="auto">
          <a:xfrm>
            <a:off x="539750" y="3573463"/>
            <a:ext cx="7272338"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Pid, SUM(QTY) AS Total FROM SP</a:t>
            </a:r>
          </a:p>
          <a:p>
            <a:pPr eaLnBrk="1" hangingPunct="1">
              <a:spcBef>
                <a:spcPct val="50000"/>
              </a:spcBef>
            </a:pPr>
            <a:r>
              <a:rPr lang="en-US" altLang="en-US" sz="2400" b="1">
                <a:latin typeface="Courier New" panose="02070309020205020404" pitchFamily="49" charset="0"/>
                <a:cs typeface="Arial" panose="020B0604020202020204" pitchFamily="34" charset="0"/>
              </a:rPr>
              <a:t>Where Pid in(‘p1’,’p3’,’p6’,’p7’)</a:t>
            </a:r>
          </a:p>
          <a:p>
            <a:pPr eaLnBrk="1" hangingPunct="1">
              <a:spcBef>
                <a:spcPct val="50000"/>
              </a:spcBef>
            </a:pPr>
            <a:r>
              <a:rPr lang="en-US" altLang="en-US" sz="2400" b="1">
                <a:latin typeface="Courier New" panose="02070309020205020404" pitchFamily="49" charset="0"/>
                <a:cs typeface="Arial" panose="020B0604020202020204" pitchFamily="34" charset="0"/>
              </a:rPr>
              <a:t>Group by Pid</a:t>
            </a:r>
          </a:p>
        </p:txBody>
      </p:sp>
      <p:sp>
        <p:nvSpPr>
          <p:cNvPr id="4" name="Slide Number Placeholder 3"/>
          <p:cNvSpPr>
            <a:spLocks noGrp="1"/>
          </p:cNvSpPr>
          <p:nvPr>
            <p:ph type="sldNum" sz="quarter" idx="12"/>
          </p:nvPr>
        </p:nvSpPr>
        <p:spPr/>
        <p:txBody>
          <a:bodyPr/>
          <a:lstStyle/>
          <a:p>
            <a:pPr>
              <a:defRPr/>
            </a:pPr>
            <a:fld id="{9EBA0E6F-6285-4968-8441-D6D18D9A80B9}" type="slidenum">
              <a:rPr lang="en-US"/>
              <a:pPr>
                <a:defRPr/>
              </a:pPr>
              <a:t>179</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2555875" y="401638"/>
            <a:ext cx="27368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تعريف اطلاع</a:t>
            </a:r>
            <a:endParaRPr lang="en-US" altLang="en-US" sz="3200">
              <a:solidFill>
                <a:schemeClr val="bg1"/>
              </a:solidFill>
              <a:latin typeface="Tahoma" panose="020B0604030504040204" pitchFamily="34" charset="0"/>
              <a:cs typeface="B Titr" panose="00000700000000000000" pitchFamily="2" charset="-78"/>
            </a:endParaRPr>
          </a:p>
        </p:txBody>
      </p:sp>
      <p:sp>
        <p:nvSpPr>
          <p:cNvPr id="38915" name="Text Box 5"/>
          <p:cNvSpPr txBox="1">
            <a:spLocks noChangeArrowheads="1"/>
          </p:cNvSpPr>
          <p:nvPr/>
        </p:nvSpPr>
        <p:spPr bwMode="auto">
          <a:xfrm>
            <a:off x="1042988" y="2093913"/>
            <a:ext cx="65532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اطلاع به داده‌اي اطلاق مي‌شود كه توسط يك فرد يا سازمان براي تصميم‌گيري بكار مي‌رود</a:t>
            </a:r>
            <a:endParaRPr lang="en-US" altLang="en-US" sz="3200">
              <a:cs typeface="B Nazanin" panose="00000400000000000000" pitchFamily="2" charset="-78"/>
            </a:endParaRPr>
          </a:p>
        </p:txBody>
      </p:sp>
      <p:sp>
        <p:nvSpPr>
          <p:cNvPr id="38916" name="Text Box 6"/>
          <p:cNvSpPr txBox="1">
            <a:spLocks noChangeArrowheads="1"/>
          </p:cNvSpPr>
          <p:nvPr/>
        </p:nvSpPr>
        <p:spPr bwMode="auto">
          <a:xfrm>
            <a:off x="828675" y="4902200"/>
            <a:ext cx="7056438"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اطلاع عبارت است از داده سازمان‌ يافته‌اي كه شناختي را منتقل مي‌كند</a:t>
            </a:r>
            <a:endParaRPr lang="en-US" altLang="en-US" sz="3200">
              <a:cs typeface="B Nazanin" panose="00000400000000000000" pitchFamily="2" charset="-78"/>
            </a:endParaRPr>
          </a:p>
        </p:txBody>
      </p:sp>
      <p:sp>
        <p:nvSpPr>
          <p:cNvPr id="38917" name="Text Box 8"/>
          <p:cNvSpPr txBox="1">
            <a:spLocks noChangeArrowheads="1"/>
          </p:cNvSpPr>
          <p:nvPr/>
        </p:nvSpPr>
        <p:spPr bwMode="auto">
          <a:xfrm>
            <a:off x="2268538" y="3724275"/>
            <a:ext cx="4537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اطلاع، داده پردازش‌شده است.</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E32A2090-B78F-46A7-BCF3-46FA4C59DD29}" type="slidenum">
              <a:rPr lang="en-US"/>
              <a:pPr>
                <a:defRPr/>
              </a:pPr>
              <a:t>18</a:t>
            </a:fld>
            <a:endParaRPr lang="en-US"/>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en-US" altLang="en-US" b="1">
                <a:solidFill>
                  <a:schemeClr val="bg1"/>
                </a:solidFill>
                <a:cs typeface="B Titr" panose="00000700000000000000" pitchFamily="2" charset="-78"/>
              </a:rPr>
              <a:t>Having</a:t>
            </a:r>
          </a:p>
        </p:txBody>
      </p:sp>
      <p:sp>
        <p:nvSpPr>
          <p:cNvPr id="208899" name="Text Box 5"/>
          <p:cNvSpPr txBox="1">
            <a:spLocks noChangeArrowheads="1"/>
          </p:cNvSpPr>
          <p:nvPr/>
        </p:nvSpPr>
        <p:spPr bwMode="auto">
          <a:xfrm>
            <a:off x="684213" y="1716088"/>
            <a:ext cx="76327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buFont typeface="Arial" panose="020B0604020202020204" pitchFamily="34" charset="0"/>
              <a:buChar char="•"/>
            </a:pPr>
            <a:r>
              <a:rPr lang="fa-IR" altLang="en-US" sz="3200">
                <a:cs typeface="B Nazanin" panose="00000400000000000000" pitchFamily="2" charset="-78"/>
              </a:rPr>
              <a:t>اعمال شرط بعد از دسته‌بندی</a:t>
            </a:r>
          </a:p>
          <a:p>
            <a:pPr algn="r" rtl="1" eaLnBrk="1" hangingPunct="1">
              <a:spcBef>
                <a:spcPct val="50000"/>
              </a:spcBef>
              <a:buFont typeface="Arial" panose="020B0604020202020204" pitchFamily="34" charset="0"/>
              <a:buChar char="•"/>
            </a:pPr>
            <a:r>
              <a:rPr lang="fa-IR" altLang="en-US" sz="3200">
                <a:cs typeface="B Nazanin" panose="00000400000000000000" pitchFamily="2" charset="-78"/>
              </a:rPr>
              <a:t>دستور </a:t>
            </a:r>
            <a:r>
              <a:rPr lang="en-US" altLang="en-US" sz="3200">
                <a:cs typeface="B Nazanin" panose="00000400000000000000" pitchFamily="2" charset="-78"/>
              </a:rPr>
              <a:t>where</a:t>
            </a:r>
            <a:r>
              <a:rPr lang="fa-IR" altLang="en-US" sz="3200">
                <a:cs typeface="B Nazanin" panose="00000400000000000000" pitchFamily="2" charset="-78"/>
              </a:rPr>
              <a:t> اعمال شرط قبل از دسته‌بندی است</a:t>
            </a:r>
            <a:endParaRPr lang="en-US" altLang="en-US" sz="3200">
              <a:cs typeface="B Nazanin" panose="00000400000000000000" pitchFamily="2" charset="-78"/>
            </a:endParaRPr>
          </a:p>
        </p:txBody>
      </p:sp>
      <p:sp>
        <p:nvSpPr>
          <p:cNvPr id="208900" name="Text Box 6"/>
          <p:cNvSpPr txBox="1">
            <a:spLocks noChangeArrowheads="1"/>
          </p:cNvSpPr>
          <p:nvPr/>
        </p:nvSpPr>
        <p:spPr bwMode="auto">
          <a:xfrm>
            <a:off x="539750" y="3573463"/>
            <a:ext cx="7272338" cy="212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Pid, SUM(QTY) AS Total FROM SP</a:t>
            </a:r>
          </a:p>
          <a:p>
            <a:pPr eaLnBrk="1" hangingPunct="1">
              <a:spcBef>
                <a:spcPct val="50000"/>
              </a:spcBef>
            </a:pPr>
            <a:r>
              <a:rPr lang="en-US" altLang="en-US" sz="2400" b="1">
                <a:latin typeface="Courier New" panose="02070309020205020404" pitchFamily="49" charset="0"/>
                <a:cs typeface="Arial" panose="020B0604020202020204" pitchFamily="34" charset="0"/>
              </a:rPr>
              <a:t>WHERE Pid IN(‘p1’,’p3’,’p6’,’p7’)</a:t>
            </a:r>
          </a:p>
          <a:p>
            <a:pPr eaLnBrk="1" hangingPunct="1">
              <a:spcBef>
                <a:spcPct val="50000"/>
              </a:spcBef>
            </a:pPr>
            <a:r>
              <a:rPr lang="en-US" altLang="en-US" sz="2400" b="1">
                <a:latin typeface="Courier New" panose="02070309020205020404" pitchFamily="49" charset="0"/>
                <a:cs typeface="Arial" panose="020B0604020202020204" pitchFamily="34" charset="0"/>
              </a:rPr>
              <a:t>GROUP BY Pid</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HAVING SUM(QTY)&gt;500</a:t>
            </a:r>
          </a:p>
        </p:txBody>
      </p:sp>
      <p:sp>
        <p:nvSpPr>
          <p:cNvPr id="4" name="Slide Number Placeholder 3"/>
          <p:cNvSpPr>
            <a:spLocks noGrp="1"/>
          </p:cNvSpPr>
          <p:nvPr>
            <p:ph type="sldNum" sz="quarter" idx="12"/>
          </p:nvPr>
        </p:nvSpPr>
        <p:spPr/>
        <p:txBody>
          <a:bodyPr/>
          <a:lstStyle/>
          <a:p>
            <a:pPr>
              <a:defRPr/>
            </a:pPr>
            <a:fld id="{C72B25EC-EBB8-4570-9B33-AC6CD5BFB9E7}" type="slidenum">
              <a:rPr lang="en-US"/>
              <a:pPr>
                <a:defRPr/>
              </a:pPr>
              <a:t>180</a:t>
            </a:fld>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پرس و جو از چند جدول</a:t>
            </a:r>
            <a:endParaRPr lang="en-US" altLang="en-US" b="1">
              <a:solidFill>
                <a:schemeClr val="bg1"/>
              </a:solidFill>
              <a:cs typeface="B Titr" panose="00000700000000000000" pitchFamily="2" charset="-78"/>
            </a:endParaRPr>
          </a:p>
        </p:txBody>
      </p:sp>
      <p:sp>
        <p:nvSpPr>
          <p:cNvPr id="209923" name="Text Box 5"/>
          <p:cNvSpPr txBox="1">
            <a:spLocks noChangeArrowheads="1"/>
          </p:cNvSpPr>
          <p:nvPr/>
        </p:nvSpPr>
        <p:spPr bwMode="auto">
          <a:xfrm>
            <a:off x="684213" y="1716088"/>
            <a:ext cx="763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buFont typeface="Arial" panose="020B0604020202020204" pitchFamily="34" charset="0"/>
              <a:buChar char="•"/>
            </a:pPr>
            <a:r>
              <a:rPr lang="fa-IR" altLang="en-US" sz="3200">
                <a:cs typeface="B Nazanin" panose="00000400000000000000" pitchFamily="2" charset="-78"/>
              </a:rPr>
              <a:t>پرس و جوهای تو در تو</a:t>
            </a:r>
          </a:p>
        </p:txBody>
      </p:sp>
      <p:sp>
        <p:nvSpPr>
          <p:cNvPr id="209924" name="Text Box 6"/>
          <p:cNvSpPr txBox="1">
            <a:spLocks noChangeArrowheads="1"/>
          </p:cNvSpPr>
          <p:nvPr/>
        </p:nvSpPr>
        <p:spPr bwMode="auto">
          <a:xfrm>
            <a:off x="539750" y="2636838"/>
            <a:ext cx="7272338"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Pid, SUM(QTY) AS Total FROM SP</a:t>
            </a:r>
          </a:p>
          <a:p>
            <a:pPr eaLnBrk="1" hangingPunct="1">
              <a:spcBef>
                <a:spcPct val="50000"/>
              </a:spcBef>
            </a:pPr>
            <a:r>
              <a:rPr lang="en-US" altLang="en-US" sz="2400" b="1">
                <a:latin typeface="Courier New" panose="02070309020205020404" pitchFamily="49" charset="0"/>
                <a:cs typeface="Arial" panose="020B0604020202020204" pitchFamily="34" charset="0"/>
              </a:rPr>
              <a:t>Where Pid in(</a:t>
            </a:r>
          </a:p>
          <a:p>
            <a:pPr eaLnBrk="1" hangingPunct="1">
              <a:spcBef>
                <a:spcPct val="50000"/>
              </a:spcBef>
            </a:pPr>
            <a:r>
              <a:rPr lang="en-US" altLang="en-US" sz="2400" b="1">
                <a:latin typeface="Courier New" panose="02070309020205020404" pitchFamily="49" charset="0"/>
                <a:cs typeface="Arial" panose="020B0604020202020204" pitchFamily="34" charset="0"/>
              </a:rPr>
              <a:t>		select Pid from P </a:t>
            </a:r>
          </a:p>
          <a:p>
            <a:pPr eaLnBrk="1" hangingPunct="1">
              <a:spcBef>
                <a:spcPct val="50000"/>
              </a:spcBef>
            </a:pPr>
            <a:r>
              <a:rPr lang="en-US" altLang="en-US" sz="2400" b="1">
                <a:latin typeface="Courier New" panose="02070309020205020404" pitchFamily="49" charset="0"/>
                <a:cs typeface="Arial" panose="020B0604020202020204" pitchFamily="34" charset="0"/>
              </a:rPr>
              <a:t>		where city =‘tehran’)</a:t>
            </a:r>
          </a:p>
          <a:p>
            <a:pPr eaLnBrk="1" hangingPunct="1">
              <a:spcBef>
                <a:spcPct val="50000"/>
              </a:spcBef>
            </a:pPr>
            <a:r>
              <a:rPr lang="en-US" altLang="en-US" sz="2400" b="1">
                <a:latin typeface="Courier New" panose="02070309020205020404" pitchFamily="49" charset="0"/>
                <a:cs typeface="Arial" panose="020B0604020202020204" pitchFamily="34" charset="0"/>
              </a:rPr>
              <a:t>Group by Pid</a:t>
            </a:r>
          </a:p>
        </p:txBody>
      </p:sp>
      <p:sp>
        <p:nvSpPr>
          <p:cNvPr id="4" name="Slide Number Placeholder 3"/>
          <p:cNvSpPr>
            <a:spLocks noGrp="1"/>
          </p:cNvSpPr>
          <p:nvPr>
            <p:ph type="sldNum" sz="quarter" idx="12"/>
          </p:nvPr>
        </p:nvSpPr>
        <p:spPr/>
        <p:txBody>
          <a:bodyPr/>
          <a:lstStyle/>
          <a:p>
            <a:pPr>
              <a:defRPr/>
            </a:pPr>
            <a:fld id="{209607CC-D73F-4159-80A8-3441E1AD941B}" type="slidenum">
              <a:rPr lang="en-US"/>
              <a:pPr>
                <a:defRPr/>
              </a:pPr>
              <a:t>181</a:t>
            </a:fld>
            <a:endParaRPr lang="en-US"/>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پرس و جو از چند جدول</a:t>
            </a:r>
            <a:endParaRPr lang="en-US" altLang="en-US" b="1">
              <a:solidFill>
                <a:schemeClr val="bg1"/>
              </a:solidFill>
              <a:cs typeface="B Titr" panose="00000700000000000000" pitchFamily="2" charset="-78"/>
            </a:endParaRPr>
          </a:p>
        </p:txBody>
      </p:sp>
      <p:sp>
        <p:nvSpPr>
          <p:cNvPr id="210947" name="Text Box 5"/>
          <p:cNvSpPr txBox="1">
            <a:spLocks noChangeArrowheads="1"/>
          </p:cNvSpPr>
          <p:nvPr/>
        </p:nvSpPr>
        <p:spPr bwMode="auto">
          <a:xfrm>
            <a:off x="684213" y="1716088"/>
            <a:ext cx="763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buFont typeface="Arial" panose="020B0604020202020204" pitchFamily="34" charset="0"/>
              <a:buChar char="•"/>
            </a:pPr>
            <a:r>
              <a:rPr lang="fa-IR" altLang="en-US" sz="3200">
                <a:cs typeface="B Nazanin" panose="00000400000000000000" pitchFamily="2" charset="-78"/>
              </a:rPr>
              <a:t>پرس و جوهای تو در تو</a:t>
            </a:r>
          </a:p>
        </p:txBody>
      </p:sp>
      <p:sp>
        <p:nvSpPr>
          <p:cNvPr id="210948" name="Text Box 6"/>
          <p:cNvSpPr txBox="1">
            <a:spLocks noChangeArrowheads="1"/>
          </p:cNvSpPr>
          <p:nvPr/>
        </p:nvSpPr>
        <p:spPr bwMode="auto">
          <a:xfrm>
            <a:off x="539750" y="2636838"/>
            <a:ext cx="7272338"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Pid FROM SP</a:t>
            </a:r>
          </a:p>
          <a:p>
            <a:pPr eaLnBrk="1" hangingPunct="1">
              <a:spcBef>
                <a:spcPct val="50000"/>
              </a:spcBef>
            </a:pPr>
            <a:r>
              <a:rPr lang="en-US" altLang="en-US" sz="2400" b="1">
                <a:latin typeface="Courier New" panose="02070309020205020404" pitchFamily="49" charset="0"/>
                <a:cs typeface="Arial" panose="020B0604020202020204" pitchFamily="34" charset="0"/>
              </a:rPr>
              <a:t>Where (QTY &gt;(</a:t>
            </a:r>
          </a:p>
          <a:p>
            <a:pPr eaLnBrk="1" hangingPunct="1">
              <a:spcBef>
                <a:spcPct val="50000"/>
              </a:spcBef>
            </a:pPr>
            <a:r>
              <a:rPr lang="en-US" altLang="en-US" sz="2400" b="1">
                <a:latin typeface="Courier New" panose="02070309020205020404" pitchFamily="49" charset="0"/>
                <a:cs typeface="Arial" panose="020B0604020202020204" pitchFamily="34" charset="0"/>
              </a:rPr>
              <a:t>		select AVG(QTY) AS Average 		from SP AS SP2))</a:t>
            </a:r>
          </a:p>
        </p:txBody>
      </p:sp>
      <p:sp>
        <p:nvSpPr>
          <p:cNvPr id="4" name="Slide Number Placeholder 3"/>
          <p:cNvSpPr>
            <a:spLocks noGrp="1"/>
          </p:cNvSpPr>
          <p:nvPr>
            <p:ph type="sldNum" sz="quarter" idx="12"/>
          </p:nvPr>
        </p:nvSpPr>
        <p:spPr/>
        <p:txBody>
          <a:bodyPr/>
          <a:lstStyle/>
          <a:p>
            <a:pPr>
              <a:defRPr/>
            </a:pPr>
            <a:fld id="{C00AF26D-BF90-4A56-B21D-A9998D348562}" type="slidenum">
              <a:rPr lang="en-US"/>
              <a:pPr>
                <a:defRPr/>
              </a:pPr>
              <a:t>182</a:t>
            </a:fld>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پرس و جو از چند جدول</a:t>
            </a:r>
            <a:endParaRPr lang="en-US" altLang="en-US" b="1">
              <a:solidFill>
                <a:schemeClr val="bg1"/>
              </a:solidFill>
              <a:cs typeface="B Titr" panose="00000700000000000000" pitchFamily="2" charset="-78"/>
            </a:endParaRPr>
          </a:p>
        </p:txBody>
      </p:sp>
      <p:sp>
        <p:nvSpPr>
          <p:cNvPr id="211971" name="Text Box 5"/>
          <p:cNvSpPr txBox="1">
            <a:spLocks noChangeArrowheads="1"/>
          </p:cNvSpPr>
          <p:nvPr/>
        </p:nvSpPr>
        <p:spPr bwMode="auto">
          <a:xfrm>
            <a:off x="684213" y="1716088"/>
            <a:ext cx="763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buFont typeface="Arial" panose="020B0604020202020204" pitchFamily="34" charset="0"/>
              <a:buChar char="•"/>
            </a:pPr>
            <a:r>
              <a:rPr lang="fa-IR" altLang="en-US" sz="3200">
                <a:cs typeface="B Nazanin" panose="00000400000000000000" pitchFamily="2" charset="-78"/>
              </a:rPr>
              <a:t>پرس و جوهای تو در تو</a:t>
            </a:r>
          </a:p>
        </p:txBody>
      </p:sp>
      <p:sp>
        <p:nvSpPr>
          <p:cNvPr id="211972" name="Text Box 6"/>
          <p:cNvSpPr txBox="1">
            <a:spLocks noChangeArrowheads="1"/>
          </p:cNvSpPr>
          <p:nvPr/>
        </p:nvSpPr>
        <p:spPr bwMode="auto">
          <a:xfrm>
            <a:off x="539750" y="2636838"/>
            <a:ext cx="7272338"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 FROM S</a:t>
            </a:r>
          </a:p>
          <a:p>
            <a:pPr eaLnBrk="1" hangingPunct="1">
              <a:spcBef>
                <a:spcPct val="50000"/>
              </a:spcBef>
            </a:pPr>
            <a:r>
              <a:rPr lang="en-US" altLang="en-US" sz="2400" b="1">
                <a:latin typeface="Courier New" panose="02070309020205020404" pitchFamily="49" charset="0"/>
                <a:cs typeface="Arial" panose="020B0604020202020204" pitchFamily="34" charset="0"/>
              </a:rPr>
              <a:t>WHERE EXISTS (</a:t>
            </a:r>
          </a:p>
          <a:p>
            <a:pPr eaLnBrk="1" hangingPunct="1">
              <a:spcBef>
                <a:spcPct val="50000"/>
              </a:spcBef>
            </a:pPr>
            <a:r>
              <a:rPr lang="en-US" altLang="en-US" sz="2400" b="1">
                <a:latin typeface="Courier New" panose="02070309020205020404" pitchFamily="49" charset="0"/>
                <a:cs typeface="Arial" panose="020B0604020202020204" pitchFamily="34" charset="0"/>
              </a:rPr>
              <a:t>	SELECT * FROM SP</a:t>
            </a:r>
          </a:p>
          <a:p>
            <a:pPr eaLnBrk="1" hangingPunct="1">
              <a:spcBef>
                <a:spcPct val="50000"/>
              </a:spcBef>
            </a:pPr>
            <a:r>
              <a:rPr lang="en-US" altLang="en-US" sz="2400" b="1">
                <a:latin typeface="Courier New" panose="02070309020205020404" pitchFamily="49" charset="0"/>
                <a:cs typeface="Arial" panose="020B0604020202020204" pitchFamily="34" charset="0"/>
              </a:rPr>
              <a:t> 	WHERE S.Sid= SP.Sid)</a:t>
            </a:r>
          </a:p>
        </p:txBody>
      </p:sp>
      <p:sp>
        <p:nvSpPr>
          <p:cNvPr id="4" name="Slide Number Placeholder 3"/>
          <p:cNvSpPr>
            <a:spLocks noGrp="1"/>
          </p:cNvSpPr>
          <p:nvPr>
            <p:ph type="sldNum" sz="quarter" idx="12"/>
          </p:nvPr>
        </p:nvSpPr>
        <p:spPr/>
        <p:txBody>
          <a:bodyPr/>
          <a:lstStyle/>
          <a:p>
            <a:pPr>
              <a:defRPr/>
            </a:pPr>
            <a:fld id="{E68B82F4-15B7-4D49-BE73-34CE4177B478}" type="slidenum">
              <a:rPr lang="en-US"/>
              <a:pPr>
                <a:defRPr/>
              </a:pPr>
              <a:t>183</a:t>
            </a:fld>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پرس و جو از چند جدول</a:t>
            </a:r>
            <a:endParaRPr lang="en-US" altLang="en-US" b="1">
              <a:solidFill>
                <a:schemeClr val="bg1"/>
              </a:solidFill>
              <a:cs typeface="B Titr" panose="00000700000000000000" pitchFamily="2" charset="-78"/>
            </a:endParaRPr>
          </a:p>
        </p:txBody>
      </p:sp>
      <p:sp>
        <p:nvSpPr>
          <p:cNvPr id="212995" name="Text Box 5"/>
          <p:cNvSpPr txBox="1">
            <a:spLocks noChangeArrowheads="1"/>
          </p:cNvSpPr>
          <p:nvPr/>
        </p:nvSpPr>
        <p:spPr bwMode="auto">
          <a:xfrm>
            <a:off x="684213" y="1716088"/>
            <a:ext cx="763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buFont typeface="Arial" panose="020B0604020202020204" pitchFamily="34" charset="0"/>
              <a:buChar char="•"/>
            </a:pPr>
            <a:r>
              <a:rPr lang="fa-IR" altLang="en-US" sz="3200">
                <a:cs typeface="B Nazanin" panose="00000400000000000000" pitchFamily="2" charset="-78"/>
              </a:rPr>
              <a:t>پرس و جوهای تو در تو</a:t>
            </a:r>
          </a:p>
        </p:txBody>
      </p:sp>
      <p:sp>
        <p:nvSpPr>
          <p:cNvPr id="212996" name="Text Box 6"/>
          <p:cNvSpPr txBox="1">
            <a:spLocks noChangeArrowheads="1"/>
          </p:cNvSpPr>
          <p:nvPr/>
        </p:nvSpPr>
        <p:spPr bwMode="auto">
          <a:xfrm>
            <a:off x="539750" y="2636838"/>
            <a:ext cx="7272338"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S.Name,</a:t>
            </a:r>
          </a:p>
          <a:p>
            <a:pPr eaLnBrk="1" hangingPunct="1">
              <a:spcBef>
                <a:spcPct val="50000"/>
              </a:spcBef>
            </a:pPr>
            <a:r>
              <a:rPr lang="en-US" altLang="en-US" sz="2400" b="1">
                <a:latin typeface="Courier New" panose="02070309020205020404" pitchFamily="49" charset="0"/>
                <a:cs typeface="Arial" panose="020B0604020202020204" pitchFamily="34" charset="0"/>
              </a:rPr>
              <a:t>( SELECT Max(QTY) FROM SP</a:t>
            </a:r>
          </a:p>
          <a:p>
            <a:pPr eaLnBrk="1" hangingPunct="1">
              <a:spcBef>
                <a:spcPct val="50000"/>
              </a:spcBef>
            </a:pPr>
            <a:r>
              <a:rPr lang="en-US" altLang="en-US" sz="2400" b="1">
                <a:latin typeface="Courier New" panose="02070309020205020404" pitchFamily="49" charset="0"/>
                <a:cs typeface="Arial" panose="020B0604020202020204" pitchFamily="34" charset="0"/>
              </a:rPr>
              <a:t>   WHERE S.Sid=SP.Sid</a:t>
            </a:r>
          </a:p>
          <a:p>
            <a:pPr eaLnBrk="1" hangingPunct="1">
              <a:spcBef>
                <a:spcPct val="50000"/>
              </a:spcBef>
            </a:pPr>
            <a:r>
              <a:rPr lang="en-US" altLang="en-US" sz="2400" b="1">
                <a:latin typeface="Courier New" panose="02070309020205020404" pitchFamily="49" charset="0"/>
                <a:cs typeface="Arial" panose="020B0604020202020204" pitchFamily="34" charset="0"/>
              </a:rPr>
              <a:t>) AS MaxQty</a:t>
            </a:r>
          </a:p>
          <a:p>
            <a:pPr eaLnBrk="1" hangingPunct="1">
              <a:spcBef>
                <a:spcPct val="50000"/>
              </a:spcBef>
            </a:pPr>
            <a:r>
              <a:rPr lang="en-US" altLang="en-US" sz="2400" b="1">
                <a:latin typeface="Courier New" panose="02070309020205020404" pitchFamily="49" charset="0"/>
                <a:cs typeface="Arial" panose="020B0604020202020204" pitchFamily="34" charset="0"/>
              </a:rPr>
              <a:t>FROM S</a:t>
            </a:r>
          </a:p>
        </p:txBody>
      </p:sp>
      <p:sp>
        <p:nvSpPr>
          <p:cNvPr id="4" name="Slide Number Placeholder 3"/>
          <p:cNvSpPr>
            <a:spLocks noGrp="1"/>
          </p:cNvSpPr>
          <p:nvPr>
            <p:ph type="sldNum" sz="quarter" idx="12"/>
          </p:nvPr>
        </p:nvSpPr>
        <p:spPr/>
        <p:txBody>
          <a:bodyPr/>
          <a:lstStyle/>
          <a:p>
            <a:pPr>
              <a:defRPr/>
            </a:pPr>
            <a:fld id="{BB882DA6-251F-4409-BDF3-FDD2116ED4F1}" type="slidenum">
              <a:rPr lang="en-US"/>
              <a:pPr>
                <a:defRPr/>
              </a:pPr>
              <a:t>184</a:t>
            </a:fld>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پرس و جو از چند جدول</a:t>
            </a:r>
            <a:endParaRPr lang="en-US" altLang="en-US" b="1">
              <a:solidFill>
                <a:schemeClr val="bg1"/>
              </a:solidFill>
              <a:cs typeface="B Titr" panose="00000700000000000000" pitchFamily="2" charset="-78"/>
            </a:endParaRPr>
          </a:p>
        </p:txBody>
      </p:sp>
      <p:sp>
        <p:nvSpPr>
          <p:cNvPr id="214019" name="Text Box 5"/>
          <p:cNvSpPr txBox="1">
            <a:spLocks noChangeArrowheads="1"/>
          </p:cNvSpPr>
          <p:nvPr/>
        </p:nvSpPr>
        <p:spPr bwMode="auto">
          <a:xfrm>
            <a:off x="684213" y="1716088"/>
            <a:ext cx="763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buFont typeface="Arial" panose="020B0604020202020204" pitchFamily="34" charset="0"/>
              <a:buChar char="•"/>
            </a:pPr>
            <a:r>
              <a:rPr lang="fa-IR" altLang="en-US" sz="3200">
                <a:cs typeface="B Nazanin" panose="00000400000000000000" pitchFamily="2" charset="-78"/>
              </a:rPr>
              <a:t>پرس و جوهای تو در تو</a:t>
            </a:r>
          </a:p>
        </p:txBody>
      </p:sp>
      <p:sp>
        <p:nvSpPr>
          <p:cNvPr id="214020" name="Text Box 6"/>
          <p:cNvSpPr txBox="1">
            <a:spLocks noChangeArrowheads="1"/>
          </p:cNvSpPr>
          <p:nvPr/>
        </p:nvSpPr>
        <p:spPr bwMode="auto">
          <a:xfrm>
            <a:off x="539750" y="2636838"/>
            <a:ext cx="7777163"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S2.Name,</a:t>
            </a:r>
          </a:p>
          <a:p>
            <a:pPr eaLnBrk="1" hangingPunct="1">
              <a:spcBef>
                <a:spcPct val="50000"/>
              </a:spcBef>
            </a:pPr>
            <a:r>
              <a:rPr lang="en-US" altLang="en-US" sz="2400" b="1">
                <a:latin typeface="Courier New" panose="02070309020205020404" pitchFamily="49" charset="0"/>
                <a:cs typeface="Arial" panose="020B0604020202020204" pitchFamily="34" charset="0"/>
              </a:rPr>
              <a:t>( SELECT Max(QTY) FROM SP</a:t>
            </a:r>
          </a:p>
          <a:p>
            <a:pPr eaLnBrk="1" hangingPunct="1">
              <a:spcBef>
                <a:spcPct val="50000"/>
              </a:spcBef>
            </a:pPr>
            <a:r>
              <a:rPr lang="en-US" altLang="en-US" sz="2400" b="1">
                <a:latin typeface="Courier New" panose="02070309020205020404" pitchFamily="49" charset="0"/>
                <a:cs typeface="Arial" panose="020B0604020202020204" pitchFamily="34" charset="0"/>
              </a:rPr>
              <a:t>   WHERE S2.Sid=SP.Sid</a:t>
            </a:r>
          </a:p>
          <a:p>
            <a:pPr eaLnBrk="1" hangingPunct="1">
              <a:spcBef>
                <a:spcPct val="50000"/>
              </a:spcBef>
            </a:pPr>
            <a:r>
              <a:rPr lang="en-US" altLang="en-US" sz="2400" b="1">
                <a:latin typeface="Courier New" panose="02070309020205020404" pitchFamily="49" charset="0"/>
                <a:cs typeface="Arial" panose="020B0604020202020204" pitchFamily="34" charset="0"/>
              </a:rPr>
              <a:t>) AS MaxQty</a:t>
            </a:r>
          </a:p>
          <a:p>
            <a:pPr eaLnBrk="1" hangingPunct="1">
              <a:spcBef>
                <a:spcPct val="50000"/>
              </a:spcBef>
            </a:pPr>
            <a:r>
              <a:rPr lang="en-US" altLang="en-US" sz="2400" b="1">
                <a:latin typeface="Courier New" panose="02070309020205020404" pitchFamily="49" charset="0"/>
                <a:cs typeface="Arial" panose="020B0604020202020204" pitchFamily="34" charset="0"/>
              </a:rPr>
              <a:t>FROM </a:t>
            </a:r>
          </a:p>
          <a:p>
            <a:pPr eaLnBrk="1" hangingPunct="1">
              <a:spcBef>
                <a:spcPct val="50000"/>
              </a:spcBef>
            </a:pPr>
            <a:r>
              <a:rPr lang="en-US" altLang="en-US" sz="2400" b="1">
                <a:latin typeface="Courier New" panose="02070309020205020404" pitchFamily="49" charset="0"/>
                <a:cs typeface="Arial" panose="020B0604020202020204" pitchFamily="34" charset="0"/>
              </a:rPr>
              <a:t>(SELECT * FROM S WHERE City=‘</a:t>
            </a:r>
            <a:r>
              <a:rPr lang="fa-IR" altLang="en-US" sz="2400" b="1">
                <a:latin typeface="Courier New" panose="02070309020205020404" pitchFamily="49" charset="0"/>
                <a:cs typeface="Arial" panose="020B0604020202020204" pitchFamily="34" charset="0"/>
              </a:rPr>
              <a:t>کاشان</a:t>
            </a:r>
            <a:r>
              <a:rPr lang="en-US" altLang="en-US" sz="2400" b="1">
                <a:latin typeface="Courier New" panose="02070309020205020404" pitchFamily="49" charset="0"/>
                <a:cs typeface="Arial" panose="020B0604020202020204" pitchFamily="34" charset="0"/>
              </a:rPr>
              <a:t>’) AS S2</a:t>
            </a:r>
          </a:p>
        </p:txBody>
      </p:sp>
      <p:sp>
        <p:nvSpPr>
          <p:cNvPr id="4" name="Slide Number Placeholder 3"/>
          <p:cNvSpPr>
            <a:spLocks noGrp="1"/>
          </p:cNvSpPr>
          <p:nvPr>
            <p:ph type="sldNum" sz="quarter" idx="12"/>
          </p:nvPr>
        </p:nvSpPr>
        <p:spPr/>
        <p:txBody>
          <a:bodyPr/>
          <a:lstStyle/>
          <a:p>
            <a:pPr>
              <a:defRPr/>
            </a:pPr>
            <a:fld id="{CA18AA34-1DBB-4FFD-9F14-357DED3717A0}" type="slidenum">
              <a:rPr lang="en-US"/>
              <a:pPr>
                <a:defRPr/>
              </a:pPr>
              <a:t>185</a:t>
            </a:fld>
            <a:endParaRPr lang="en-US"/>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پرس و جو از چند جدول</a:t>
            </a:r>
            <a:endParaRPr lang="en-US" altLang="en-US" b="1">
              <a:solidFill>
                <a:schemeClr val="bg1"/>
              </a:solidFill>
              <a:cs typeface="B Titr" panose="00000700000000000000" pitchFamily="2" charset="-78"/>
            </a:endParaRPr>
          </a:p>
        </p:txBody>
      </p:sp>
      <p:sp>
        <p:nvSpPr>
          <p:cNvPr id="215043" name="Text Box 5"/>
          <p:cNvSpPr txBox="1">
            <a:spLocks noChangeArrowheads="1"/>
          </p:cNvSpPr>
          <p:nvPr/>
        </p:nvSpPr>
        <p:spPr bwMode="auto">
          <a:xfrm>
            <a:off x="684213" y="1716088"/>
            <a:ext cx="763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buFont typeface="Arial" panose="020B0604020202020204" pitchFamily="34" charset="0"/>
              <a:buChar char="•"/>
            </a:pPr>
            <a:r>
              <a:rPr lang="fa-IR" altLang="en-US" sz="3200">
                <a:cs typeface="B Nazanin" panose="00000400000000000000" pitchFamily="2" charset="-78"/>
              </a:rPr>
              <a:t>پیوند شرطی</a:t>
            </a:r>
          </a:p>
        </p:txBody>
      </p:sp>
      <p:sp>
        <p:nvSpPr>
          <p:cNvPr id="215044" name="Text Box 6"/>
          <p:cNvSpPr txBox="1">
            <a:spLocks noChangeArrowheads="1"/>
          </p:cNvSpPr>
          <p:nvPr/>
        </p:nvSpPr>
        <p:spPr bwMode="auto">
          <a:xfrm>
            <a:off x="539750" y="2349500"/>
            <a:ext cx="7272338"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P.Name, S.Name</a:t>
            </a:r>
          </a:p>
          <a:p>
            <a:pPr eaLnBrk="1" hangingPunct="1">
              <a:spcBef>
                <a:spcPct val="50000"/>
              </a:spcBef>
            </a:pPr>
            <a:r>
              <a:rPr lang="en-US" altLang="en-US" sz="2400" b="1">
                <a:latin typeface="Courier New" panose="02070309020205020404" pitchFamily="49" charset="0"/>
                <a:cs typeface="Arial" panose="020B0604020202020204" pitchFamily="34" charset="0"/>
              </a:rPr>
              <a:t>FROM S,P</a:t>
            </a:r>
          </a:p>
          <a:p>
            <a:pPr eaLnBrk="1" hangingPunct="1">
              <a:spcBef>
                <a:spcPct val="50000"/>
              </a:spcBef>
            </a:pPr>
            <a:r>
              <a:rPr lang="en-US" altLang="en-US" sz="2400" b="1">
                <a:latin typeface="Courier New" panose="02070309020205020404" pitchFamily="49" charset="0"/>
                <a:cs typeface="Arial" panose="020B0604020202020204" pitchFamily="34" charset="0"/>
              </a:rPr>
              <a:t>Where S.City=P.City</a:t>
            </a:r>
          </a:p>
        </p:txBody>
      </p:sp>
      <p:sp>
        <p:nvSpPr>
          <p:cNvPr id="215045" name="Text Box 6"/>
          <p:cNvSpPr txBox="1">
            <a:spLocks noChangeArrowheads="1"/>
          </p:cNvSpPr>
          <p:nvPr/>
        </p:nvSpPr>
        <p:spPr bwMode="auto">
          <a:xfrm>
            <a:off x="546100" y="4541838"/>
            <a:ext cx="72739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P.Name, S.Name</a:t>
            </a:r>
          </a:p>
          <a:p>
            <a:pPr eaLnBrk="1" hangingPunct="1">
              <a:spcBef>
                <a:spcPct val="50000"/>
              </a:spcBef>
            </a:pPr>
            <a:r>
              <a:rPr lang="en-US" altLang="en-US" sz="2400" b="1">
                <a:latin typeface="Courier New" panose="02070309020205020404" pitchFamily="49" charset="0"/>
                <a:cs typeface="Arial" panose="020B0604020202020204" pitchFamily="34" charset="0"/>
              </a:rPr>
              <a:t>FROM S,P,SP</a:t>
            </a:r>
          </a:p>
          <a:p>
            <a:pPr eaLnBrk="1" hangingPunct="1">
              <a:spcBef>
                <a:spcPct val="50000"/>
              </a:spcBef>
            </a:pPr>
            <a:r>
              <a:rPr lang="en-US" altLang="en-US" sz="2400" b="1">
                <a:latin typeface="Courier New" panose="02070309020205020404" pitchFamily="49" charset="0"/>
                <a:cs typeface="Arial" panose="020B0604020202020204" pitchFamily="34" charset="0"/>
              </a:rPr>
              <a:t>Where S.City=P.City AND SP.QTY&gt;1000</a:t>
            </a:r>
          </a:p>
        </p:txBody>
      </p:sp>
      <p:sp>
        <p:nvSpPr>
          <p:cNvPr id="4" name="Slide Number Placeholder 3"/>
          <p:cNvSpPr>
            <a:spLocks noGrp="1"/>
          </p:cNvSpPr>
          <p:nvPr>
            <p:ph type="sldNum" sz="quarter" idx="12"/>
          </p:nvPr>
        </p:nvSpPr>
        <p:spPr/>
        <p:txBody>
          <a:bodyPr/>
          <a:lstStyle/>
          <a:p>
            <a:pPr>
              <a:defRPr/>
            </a:pPr>
            <a:fld id="{6635771A-40BA-47FF-8723-B6727C4D5305}" type="slidenum">
              <a:rPr lang="en-US"/>
              <a:pPr>
                <a:defRPr/>
              </a:pPr>
              <a:t>186</a:t>
            </a:fld>
            <a:endParaRPr lang="en-US"/>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پرس و جو از چند جدول</a:t>
            </a:r>
            <a:endParaRPr lang="en-US" altLang="en-US" b="1">
              <a:solidFill>
                <a:schemeClr val="bg1"/>
              </a:solidFill>
              <a:cs typeface="B Titr" panose="00000700000000000000" pitchFamily="2" charset="-78"/>
            </a:endParaRPr>
          </a:p>
        </p:txBody>
      </p:sp>
      <p:sp>
        <p:nvSpPr>
          <p:cNvPr id="216067" name="Text Box 5"/>
          <p:cNvSpPr txBox="1">
            <a:spLocks noChangeArrowheads="1"/>
          </p:cNvSpPr>
          <p:nvPr/>
        </p:nvSpPr>
        <p:spPr bwMode="auto">
          <a:xfrm>
            <a:off x="684213" y="1716088"/>
            <a:ext cx="763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buFont typeface="Arial" panose="020B0604020202020204" pitchFamily="34" charset="0"/>
              <a:buChar char="•"/>
            </a:pPr>
            <a:r>
              <a:rPr lang="fa-IR" altLang="en-US" sz="3200">
                <a:cs typeface="B Nazanin" panose="00000400000000000000" pitchFamily="2" charset="-78"/>
              </a:rPr>
              <a:t>پیوند</a:t>
            </a:r>
          </a:p>
        </p:txBody>
      </p:sp>
      <p:sp>
        <p:nvSpPr>
          <p:cNvPr id="216068" name="Text Box 6"/>
          <p:cNvSpPr txBox="1">
            <a:spLocks noChangeArrowheads="1"/>
          </p:cNvSpPr>
          <p:nvPr/>
        </p:nvSpPr>
        <p:spPr bwMode="auto">
          <a:xfrm>
            <a:off x="539750" y="2636838"/>
            <a:ext cx="7777163"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S.Name, SP.QTY</a:t>
            </a:r>
          </a:p>
          <a:p>
            <a:pPr eaLnBrk="1" hangingPunct="1">
              <a:spcBef>
                <a:spcPct val="50000"/>
              </a:spcBef>
            </a:pPr>
            <a:r>
              <a:rPr lang="en-US" altLang="en-US" sz="2400" b="1">
                <a:latin typeface="Courier New" panose="02070309020205020404" pitchFamily="49" charset="0"/>
                <a:cs typeface="Arial" panose="020B0604020202020204" pitchFamily="34" charset="0"/>
              </a:rPr>
              <a:t>FROM S JOIN SP on</a:t>
            </a:r>
          </a:p>
          <a:p>
            <a:pPr eaLnBrk="1" hangingPunct="1">
              <a:spcBef>
                <a:spcPct val="50000"/>
              </a:spcBef>
            </a:pPr>
            <a:r>
              <a:rPr lang="en-US" altLang="en-US" sz="2400" b="1">
                <a:latin typeface="Courier New" panose="02070309020205020404" pitchFamily="49" charset="0"/>
                <a:cs typeface="Arial" panose="020B0604020202020204" pitchFamily="34" charset="0"/>
              </a:rPr>
              <a:t>S.Sid=SP.Sid</a:t>
            </a:r>
          </a:p>
          <a:p>
            <a:pPr eaLnBrk="1" hangingPunct="1">
              <a:spcBef>
                <a:spcPct val="50000"/>
              </a:spcBef>
            </a:pPr>
            <a:r>
              <a:rPr lang="en-US" altLang="en-US" sz="2400" b="1">
                <a:latin typeface="Courier New" panose="02070309020205020404" pitchFamily="49" charset="0"/>
                <a:cs typeface="Arial" panose="020B0604020202020204" pitchFamily="34" charset="0"/>
              </a:rPr>
              <a:t>WHERE SP.QTY&gt;500</a:t>
            </a:r>
          </a:p>
        </p:txBody>
      </p:sp>
      <p:sp>
        <p:nvSpPr>
          <p:cNvPr id="4" name="Slide Number Placeholder 3"/>
          <p:cNvSpPr>
            <a:spLocks noGrp="1"/>
          </p:cNvSpPr>
          <p:nvPr>
            <p:ph type="sldNum" sz="quarter" idx="12"/>
          </p:nvPr>
        </p:nvSpPr>
        <p:spPr/>
        <p:txBody>
          <a:bodyPr/>
          <a:lstStyle/>
          <a:p>
            <a:pPr>
              <a:defRPr/>
            </a:pPr>
            <a:fld id="{3B9A0825-BECD-4F24-99BA-3AC865438A36}" type="slidenum">
              <a:rPr lang="en-US"/>
              <a:pPr>
                <a:defRPr/>
              </a:pPr>
              <a:t>187</a:t>
            </a:fld>
            <a:endParaRPr lang="en-US"/>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پرس و جو از چند جدول</a:t>
            </a:r>
            <a:endParaRPr lang="en-US" altLang="en-US" b="1">
              <a:solidFill>
                <a:schemeClr val="bg1"/>
              </a:solidFill>
              <a:cs typeface="B Titr" panose="00000700000000000000" pitchFamily="2" charset="-78"/>
            </a:endParaRPr>
          </a:p>
        </p:txBody>
      </p:sp>
      <p:sp>
        <p:nvSpPr>
          <p:cNvPr id="217091" name="Text Box 5"/>
          <p:cNvSpPr txBox="1">
            <a:spLocks noChangeArrowheads="1"/>
          </p:cNvSpPr>
          <p:nvPr/>
        </p:nvSpPr>
        <p:spPr bwMode="auto">
          <a:xfrm>
            <a:off x="684213" y="1716088"/>
            <a:ext cx="763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buFont typeface="Arial" panose="020B0604020202020204" pitchFamily="34" charset="0"/>
              <a:buChar char="•"/>
            </a:pPr>
            <a:r>
              <a:rPr lang="fa-IR" altLang="en-US" sz="3200">
                <a:cs typeface="B Nazanin" panose="00000400000000000000" pitchFamily="2" charset="-78"/>
              </a:rPr>
              <a:t>پیوند</a:t>
            </a:r>
          </a:p>
        </p:txBody>
      </p:sp>
      <p:sp>
        <p:nvSpPr>
          <p:cNvPr id="217092" name="Text Box 6"/>
          <p:cNvSpPr txBox="1">
            <a:spLocks noChangeArrowheads="1"/>
          </p:cNvSpPr>
          <p:nvPr/>
        </p:nvSpPr>
        <p:spPr bwMode="auto">
          <a:xfrm>
            <a:off x="539750" y="2636838"/>
            <a:ext cx="7777163"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S.Name, SP.QTY</a:t>
            </a:r>
          </a:p>
          <a:p>
            <a:pPr eaLnBrk="1" hangingPunct="1">
              <a:spcBef>
                <a:spcPct val="50000"/>
              </a:spcBef>
            </a:pPr>
            <a:r>
              <a:rPr lang="en-US" altLang="en-US" sz="2400" b="1">
                <a:latin typeface="Courier New" panose="02070309020205020404" pitchFamily="49" charset="0"/>
                <a:cs typeface="Arial" panose="020B0604020202020204" pitchFamily="34" charset="0"/>
              </a:rPr>
              <a:t>FROM S </a:t>
            </a:r>
          </a:p>
          <a:p>
            <a:pPr eaLnBrk="1" hangingPunct="1">
              <a:spcBef>
                <a:spcPct val="50000"/>
              </a:spcBef>
            </a:pPr>
            <a:r>
              <a:rPr lang="en-US" altLang="en-US" sz="2400" b="1">
                <a:latin typeface="Courier New" panose="02070309020205020404" pitchFamily="49" charset="0"/>
                <a:cs typeface="Arial" panose="020B0604020202020204" pitchFamily="34" charset="0"/>
              </a:rPr>
              <a:t>JOIN SP on S.Sid=SP.Sid</a:t>
            </a:r>
          </a:p>
          <a:p>
            <a:pPr eaLnBrk="1" hangingPunct="1">
              <a:spcBef>
                <a:spcPct val="50000"/>
              </a:spcBef>
            </a:pPr>
            <a:r>
              <a:rPr lang="en-US" altLang="en-US" sz="2400" b="1">
                <a:latin typeface="Courier New" panose="02070309020205020404" pitchFamily="49" charset="0"/>
                <a:cs typeface="Arial" panose="020B0604020202020204" pitchFamily="34" charset="0"/>
              </a:rPr>
              <a:t>JOIN P on SP.Pid=P.Pid</a:t>
            </a:r>
          </a:p>
          <a:p>
            <a:pPr eaLnBrk="1" hangingPunct="1">
              <a:spcBef>
                <a:spcPct val="50000"/>
              </a:spcBef>
            </a:pPr>
            <a:r>
              <a:rPr lang="en-US" altLang="en-US" sz="2400" b="1">
                <a:latin typeface="Courier New" panose="02070309020205020404" pitchFamily="49" charset="0"/>
                <a:cs typeface="Arial" panose="020B0604020202020204" pitchFamily="34" charset="0"/>
              </a:rPr>
              <a:t>WHERE SP.QTY&gt;500</a:t>
            </a:r>
          </a:p>
        </p:txBody>
      </p:sp>
      <p:sp>
        <p:nvSpPr>
          <p:cNvPr id="4" name="Slide Number Placeholder 3"/>
          <p:cNvSpPr>
            <a:spLocks noGrp="1"/>
          </p:cNvSpPr>
          <p:nvPr>
            <p:ph type="sldNum" sz="quarter" idx="12"/>
          </p:nvPr>
        </p:nvSpPr>
        <p:spPr/>
        <p:txBody>
          <a:bodyPr/>
          <a:lstStyle/>
          <a:p>
            <a:pPr>
              <a:defRPr/>
            </a:pPr>
            <a:fld id="{4591CC2D-9491-4E6E-9232-2FED0217135E}" type="slidenum">
              <a:rPr lang="en-US"/>
              <a:pPr>
                <a:defRPr/>
              </a:pPr>
              <a:t>188</a:t>
            </a:fld>
            <a:endParaRPr lang="en-US"/>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پرس و جو از چند جدول</a:t>
            </a:r>
            <a:endParaRPr lang="en-US" altLang="en-US" b="1">
              <a:solidFill>
                <a:schemeClr val="bg1"/>
              </a:solidFill>
              <a:cs typeface="B Titr" panose="00000700000000000000" pitchFamily="2" charset="-78"/>
            </a:endParaRPr>
          </a:p>
        </p:txBody>
      </p:sp>
      <p:sp>
        <p:nvSpPr>
          <p:cNvPr id="218115" name="Text Box 5"/>
          <p:cNvSpPr txBox="1">
            <a:spLocks noChangeArrowheads="1"/>
          </p:cNvSpPr>
          <p:nvPr/>
        </p:nvSpPr>
        <p:spPr bwMode="auto">
          <a:xfrm>
            <a:off x="684213" y="1716088"/>
            <a:ext cx="763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buFont typeface="Arial" panose="020B0604020202020204" pitchFamily="34" charset="0"/>
              <a:buChar char="•"/>
            </a:pPr>
            <a:r>
              <a:rPr lang="fa-IR" altLang="en-US" sz="3200">
                <a:cs typeface="B Nazanin" panose="00000400000000000000" pitchFamily="2" charset="-78"/>
              </a:rPr>
              <a:t>فراپیوند</a:t>
            </a:r>
          </a:p>
        </p:txBody>
      </p:sp>
      <p:sp>
        <p:nvSpPr>
          <p:cNvPr id="218116" name="Text Box 6"/>
          <p:cNvSpPr txBox="1">
            <a:spLocks noChangeArrowheads="1"/>
          </p:cNvSpPr>
          <p:nvPr/>
        </p:nvSpPr>
        <p:spPr bwMode="auto">
          <a:xfrm>
            <a:off x="539750" y="2636838"/>
            <a:ext cx="7777163"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SELECT P.Name, C.Name</a:t>
            </a:r>
          </a:p>
          <a:p>
            <a:pPr eaLnBrk="1" hangingPunct="1">
              <a:spcBef>
                <a:spcPct val="50000"/>
              </a:spcBef>
            </a:pPr>
            <a:r>
              <a:rPr lang="en-US" altLang="en-US" sz="2400" b="1">
                <a:latin typeface="Courier New" panose="02070309020205020404" pitchFamily="49" charset="0"/>
                <a:cs typeface="Arial" panose="020B0604020202020204" pitchFamily="34" charset="0"/>
              </a:rPr>
              <a:t>FROM Prof as P </a:t>
            </a:r>
          </a:p>
          <a:p>
            <a:pPr eaLnBrk="1" hangingPunct="1">
              <a:spcBef>
                <a:spcPct val="50000"/>
              </a:spcBef>
            </a:pPr>
            <a:r>
              <a:rPr lang="en-US" altLang="en-US" sz="2400" b="1">
                <a:latin typeface="Courier New" panose="02070309020205020404" pitchFamily="49" charset="0"/>
                <a:cs typeface="Arial" panose="020B0604020202020204" pitchFamily="34" charset="0"/>
              </a:rPr>
              <a:t>Right OUTER JOIN Prof_Course as PC on PC.Pid=P.id</a:t>
            </a:r>
          </a:p>
          <a:p>
            <a:pPr eaLnBrk="1" hangingPunct="1">
              <a:spcBef>
                <a:spcPct val="50000"/>
              </a:spcBef>
            </a:pPr>
            <a:r>
              <a:rPr lang="en-US" altLang="en-US" sz="2400" b="1">
                <a:latin typeface="Courier New" panose="02070309020205020404" pitchFamily="49" charset="0"/>
                <a:cs typeface="Arial" panose="020B0604020202020204" pitchFamily="34" charset="0"/>
              </a:rPr>
              <a:t>Left OUTER JOIN Course as C on PC.Cid=C.id </a:t>
            </a:r>
          </a:p>
        </p:txBody>
      </p:sp>
      <p:sp>
        <p:nvSpPr>
          <p:cNvPr id="4" name="Slide Number Placeholder 3"/>
          <p:cNvSpPr>
            <a:spLocks noGrp="1"/>
          </p:cNvSpPr>
          <p:nvPr>
            <p:ph type="sldNum" sz="quarter" idx="12"/>
          </p:nvPr>
        </p:nvSpPr>
        <p:spPr/>
        <p:txBody>
          <a:bodyPr/>
          <a:lstStyle/>
          <a:p>
            <a:pPr>
              <a:defRPr/>
            </a:pPr>
            <a:fld id="{E284EF8B-7B15-43A9-88D0-0E6E4B872F4D}" type="slidenum">
              <a:rPr lang="en-US"/>
              <a:pPr>
                <a:defRPr/>
              </a:pPr>
              <a:t>189</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268538" y="401638"/>
            <a:ext cx="42481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تعريف پايگاه داده‌ها</a:t>
            </a:r>
            <a:endParaRPr lang="en-US" altLang="en-US" sz="3200">
              <a:solidFill>
                <a:schemeClr val="bg1"/>
              </a:solidFill>
              <a:latin typeface="Tahoma" panose="020B0604030504040204" pitchFamily="34" charset="0"/>
              <a:cs typeface="B Titr" panose="00000700000000000000" pitchFamily="2" charset="-78"/>
            </a:endParaRPr>
          </a:p>
        </p:txBody>
      </p:sp>
      <p:sp>
        <p:nvSpPr>
          <p:cNvPr id="39939" name="Text Box 5"/>
          <p:cNvSpPr txBox="1">
            <a:spLocks noChangeArrowheads="1"/>
          </p:cNvSpPr>
          <p:nvPr/>
        </p:nvSpPr>
        <p:spPr bwMode="auto">
          <a:xfrm>
            <a:off x="539750" y="2060575"/>
            <a:ext cx="72009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50000"/>
              </a:lnSpc>
              <a:spcBef>
                <a:spcPct val="50000"/>
              </a:spcBef>
            </a:pPr>
            <a:r>
              <a:rPr lang="fa-IR" altLang="en-US" sz="3200">
                <a:cs typeface="B Nazanin" panose="00000400000000000000" pitchFamily="2" charset="-78"/>
              </a:rPr>
              <a:t>مجموعه‌اي است از داده‌هاي ذخيره شده و پايا، به صورت مجتمع(يكپارچه) (نه لزوما فيزيكي، بلكه حداقل به طور منطقي)، بهم مرتبط، با كمترين افزونگي، تحت مديريت يك سيستم كنترل متمركز، مورد استفاده يك يا چند كاربر از يك يا بيش از يك ”سيستم كاربردي“، به طور همزمان و اشتراكي</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794DD13A-38E4-4118-BEE6-483AE78C441D}" type="slidenum">
              <a:rPr lang="en-US"/>
              <a:pPr>
                <a:defRPr/>
              </a:pPr>
              <a:t>19</a:t>
            </a:fld>
            <a:endParaRPr lang="en-US"/>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تعریف داده ها</a:t>
            </a:r>
            <a:endParaRPr lang="en-US" altLang="en-US" b="1">
              <a:solidFill>
                <a:schemeClr val="bg1"/>
              </a:solidFill>
              <a:cs typeface="B Titr" panose="00000700000000000000" pitchFamily="2" charset="-78"/>
            </a:endParaRPr>
          </a:p>
        </p:txBody>
      </p:sp>
      <p:sp>
        <p:nvSpPr>
          <p:cNvPr id="219139"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نمایش (</a:t>
            </a:r>
            <a:r>
              <a:rPr lang="en-US" altLang="en-US" sz="3200">
                <a:cs typeface="B Nazanin" panose="00000400000000000000" pitchFamily="2" charset="-78"/>
              </a:rPr>
              <a:t> VIEW </a:t>
            </a:r>
            <a:r>
              <a:rPr lang="fa-IR" altLang="en-US" sz="3200">
                <a:cs typeface="B Nazanin" panose="00000400000000000000" pitchFamily="2" charset="-78"/>
              </a:rPr>
              <a:t>):</a:t>
            </a:r>
            <a:endParaRPr lang="en-US" altLang="en-US" sz="3200">
              <a:cs typeface="B Nazanin" panose="00000400000000000000" pitchFamily="2" charset="-78"/>
            </a:endParaRPr>
          </a:p>
        </p:txBody>
      </p:sp>
      <p:sp>
        <p:nvSpPr>
          <p:cNvPr id="219140" name="Text Box 6"/>
          <p:cNvSpPr txBox="1">
            <a:spLocks noChangeArrowheads="1"/>
          </p:cNvSpPr>
          <p:nvPr/>
        </p:nvSpPr>
        <p:spPr bwMode="auto">
          <a:xfrm>
            <a:off x="611188" y="2708275"/>
            <a:ext cx="81375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CREATE VIEW view_name </a:t>
            </a:r>
          </a:p>
          <a:p>
            <a:pPr eaLnBrk="1" hangingPunct="1">
              <a:spcBef>
                <a:spcPct val="50000"/>
              </a:spcBef>
            </a:pPr>
            <a:r>
              <a:rPr lang="en-US" altLang="en-US" sz="2400" b="1">
                <a:latin typeface="Courier New" panose="02070309020205020404" pitchFamily="49" charset="0"/>
                <a:cs typeface="Arial" panose="020B0604020202020204" pitchFamily="34" charset="0"/>
              </a:rPr>
              <a:t>[(fname1 [, fname2, ...])]</a:t>
            </a:r>
          </a:p>
          <a:p>
            <a:pPr eaLnBrk="1" hangingPunct="1">
              <a:spcBef>
                <a:spcPct val="50000"/>
              </a:spcBef>
            </a:pPr>
            <a:r>
              <a:rPr lang="en-US" altLang="en-US" sz="2400" b="1">
                <a:latin typeface="Courier New" panose="02070309020205020404" pitchFamily="49" charset="0"/>
                <a:cs typeface="Arial" panose="020B0604020202020204" pitchFamily="34" charset="0"/>
              </a:rPr>
              <a:t>AS</a:t>
            </a:r>
          </a:p>
          <a:p>
            <a:pPr eaLnBrk="1" hangingPunct="1">
              <a:spcBef>
                <a:spcPct val="50000"/>
              </a:spcBef>
            </a:pPr>
            <a:r>
              <a:rPr lang="en-US" altLang="en-US" sz="2400" b="1">
                <a:latin typeface="Courier New" panose="02070309020205020404" pitchFamily="49" charset="0"/>
                <a:cs typeface="Arial" panose="020B0604020202020204" pitchFamily="34" charset="0"/>
              </a:rPr>
              <a:t>Select_Query</a:t>
            </a:r>
          </a:p>
        </p:txBody>
      </p:sp>
      <p:sp>
        <p:nvSpPr>
          <p:cNvPr id="4" name="Slide Number Placeholder 3"/>
          <p:cNvSpPr>
            <a:spLocks noGrp="1"/>
          </p:cNvSpPr>
          <p:nvPr>
            <p:ph type="sldNum" sz="quarter" idx="12"/>
          </p:nvPr>
        </p:nvSpPr>
        <p:spPr/>
        <p:txBody>
          <a:bodyPr/>
          <a:lstStyle/>
          <a:p>
            <a:pPr>
              <a:defRPr/>
            </a:pPr>
            <a:fld id="{7D1810BA-71B4-4338-A460-3CF2BE5565E1}" type="slidenum">
              <a:rPr lang="en-US"/>
              <a:pPr>
                <a:defRPr/>
              </a:pPr>
              <a:t>190</a:t>
            </a:fld>
            <a:endParaRPr lang="en-US"/>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تعریف داده ها</a:t>
            </a:r>
            <a:endParaRPr lang="en-US" altLang="en-US" b="1">
              <a:solidFill>
                <a:schemeClr val="bg1"/>
              </a:solidFill>
              <a:cs typeface="B Titr" panose="00000700000000000000" pitchFamily="2" charset="-78"/>
            </a:endParaRPr>
          </a:p>
        </p:txBody>
      </p:sp>
      <p:sp>
        <p:nvSpPr>
          <p:cNvPr id="220163"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20164" name="Text Box 6"/>
          <p:cNvSpPr txBox="1">
            <a:spLocks noChangeArrowheads="1"/>
          </p:cNvSpPr>
          <p:nvPr/>
        </p:nvSpPr>
        <p:spPr bwMode="auto">
          <a:xfrm>
            <a:off x="611188" y="2420938"/>
            <a:ext cx="8137525"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CREATE VIEW Suplier_Product </a:t>
            </a:r>
          </a:p>
          <a:p>
            <a:pPr eaLnBrk="1" hangingPunct="1">
              <a:spcBef>
                <a:spcPct val="50000"/>
              </a:spcBef>
            </a:pPr>
            <a:r>
              <a:rPr lang="en-US" altLang="en-US" sz="2400" b="1">
                <a:latin typeface="Courier New" panose="02070309020205020404" pitchFamily="49" charset="0"/>
                <a:cs typeface="Arial" panose="020B0604020202020204" pitchFamily="34" charset="0"/>
              </a:rPr>
              <a:t>(Suplier_Name, Product_Name, Quantity)</a:t>
            </a:r>
          </a:p>
          <a:p>
            <a:pPr eaLnBrk="1" hangingPunct="1">
              <a:spcBef>
                <a:spcPct val="50000"/>
              </a:spcBef>
            </a:pPr>
            <a:r>
              <a:rPr lang="en-US" altLang="en-US" sz="2400" b="1">
                <a:latin typeface="Courier New" panose="02070309020205020404" pitchFamily="49" charset="0"/>
                <a:cs typeface="Arial" panose="020B0604020202020204" pitchFamily="34" charset="0"/>
              </a:rPr>
              <a:t>AS</a:t>
            </a:r>
          </a:p>
          <a:p>
            <a:pPr eaLnBrk="1" hangingPunct="1">
              <a:spcBef>
                <a:spcPct val="50000"/>
              </a:spcBef>
            </a:pPr>
            <a:r>
              <a:rPr lang="en-US" altLang="en-US" sz="2400" b="1">
                <a:latin typeface="Courier New" panose="02070309020205020404" pitchFamily="49" charset="0"/>
                <a:cs typeface="Arial" panose="020B0604020202020204" pitchFamily="34" charset="0"/>
              </a:rPr>
              <a:t>SELECT S.Name, P.Name, SP.Qty</a:t>
            </a:r>
          </a:p>
          <a:p>
            <a:pPr eaLnBrk="1" hangingPunct="1">
              <a:spcBef>
                <a:spcPct val="50000"/>
              </a:spcBef>
            </a:pPr>
            <a:r>
              <a:rPr lang="en-US" altLang="en-US" sz="2400" b="1">
                <a:latin typeface="Courier New" panose="02070309020205020404" pitchFamily="49" charset="0"/>
                <a:cs typeface="Arial" panose="020B0604020202020204" pitchFamily="34" charset="0"/>
              </a:rPr>
              <a:t>FROM S JOIN SP on S.Sid=SP.Sid</a:t>
            </a:r>
          </a:p>
          <a:p>
            <a:pPr eaLnBrk="1" hangingPunct="1">
              <a:spcBef>
                <a:spcPct val="50000"/>
              </a:spcBef>
            </a:pPr>
            <a:r>
              <a:rPr lang="en-US" altLang="en-US" sz="2400" b="1">
                <a:latin typeface="Courier New" panose="02070309020205020404" pitchFamily="49" charset="0"/>
                <a:cs typeface="Arial" panose="020B0604020202020204" pitchFamily="34" charset="0"/>
              </a:rPr>
              <a:t>JOIN P on SP.Pid=P.Pid</a:t>
            </a:r>
          </a:p>
        </p:txBody>
      </p:sp>
      <p:sp>
        <p:nvSpPr>
          <p:cNvPr id="4" name="Slide Number Placeholder 3"/>
          <p:cNvSpPr>
            <a:spLocks noGrp="1"/>
          </p:cNvSpPr>
          <p:nvPr>
            <p:ph type="sldNum" sz="quarter" idx="12"/>
          </p:nvPr>
        </p:nvSpPr>
        <p:spPr/>
        <p:txBody>
          <a:bodyPr/>
          <a:lstStyle/>
          <a:p>
            <a:pPr>
              <a:defRPr/>
            </a:pPr>
            <a:fld id="{F14F3CC7-422B-4041-8F95-4277CD5FB4D0}" type="slidenum">
              <a:rPr lang="en-US"/>
              <a:pPr>
                <a:defRPr/>
              </a:pPr>
              <a:t>191</a:t>
            </a:fld>
            <a:endParaRPr lang="en-US"/>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پردازش داده ها</a:t>
            </a:r>
            <a:endParaRPr lang="en-US" altLang="en-US" b="1">
              <a:solidFill>
                <a:schemeClr val="bg1"/>
              </a:solidFill>
              <a:cs typeface="B Titr" panose="00000700000000000000" pitchFamily="2" charset="-78"/>
            </a:endParaRPr>
          </a:p>
        </p:txBody>
      </p:sp>
      <p:sp>
        <p:nvSpPr>
          <p:cNvPr id="221187"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 دستور افزودن (</a:t>
            </a:r>
            <a:r>
              <a:rPr lang="en-US" altLang="en-US" sz="3200">
                <a:cs typeface="B Nazanin" panose="00000400000000000000" pitchFamily="2" charset="-78"/>
              </a:rPr>
              <a:t> INSERT </a:t>
            </a:r>
            <a:r>
              <a:rPr lang="fa-IR" altLang="en-US" sz="3200">
                <a:cs typeface="B Nazanin" panose="00000400000000000000" pitchFamily="2" charset="-78"/>
              </a:rPr>
              <a:t>):</a:t>
            </a:r>
            <a:endParaRPr lang="en-US" altLang="en-US" sz="3200">
              <a:cs typeface="B Nazanin" panose="00000400000000000000" pitchFamily="2" charset="-78"/>
            </a:endParaRPr>
          </a:p>
        </p:txBody>
      </p:sp>
      <p:sp>
        <p:nvSpPr>
          <p:cNvPr id="221188" name="Text Box 6"/>
          <p:cNvSpPr txBox="1">
            <a:spLocks noChangeArrowheads="1"/>
          </p:cNvSpPr>
          <p:nvPr/>
        </p:nvSpPr>
        <p:spPr bwMode="auto">
          <a:xfrm>
            <a:off x="611188" y="2708275"/>
            <a:ext cx="81375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INSERT INTO dbf_name </a:t>
            </a:r>
          </a:p>
          <a:p>
            <a:pPr eaLnBrk="1" hangingPunct="1">
              <a:spcBef>
                <a:spcPct val="50000"/>
              </a:spcBef>
            </a:pPr>
            <a:r>
              <a:rPr lang="en-US" altLang="en-US" sz="2400" b="1">
                <a:latin typeface="Courier New" panose="02070309020205020404" pitchFamily="49" charset="0"/>
                <a:cs typeface="Arial" panose="020B0604020202020204" pitchFamily="34" charset="0"/>
              </a:rPr>
              <a:t>[(fname1 [, fname2, ...])]</a:t>
            </a:r>
          </a:p>
          <a:p>
            <a:pPr eaLnBrk="1" hangingPunct="1">
              <a:spcBef>
                <a:spcPct val="50000"/>
              </a:spcBef>
            </a:pPr>
            <a:r>
              <a:rPr lang="en-US" altLang="en-US" sz="2400" b="1">
                <a:latin typeface="Courier New" panose="02070309020205020404" pitchFamily="49" charset="0"/>
                <a:cs typeface="Arial" panose="020B0604020202020204" pitchFamily="34" charset="0"/>
              </a:rPr>
              <a:t>VALUES (eExpression1 [, eExpression2, ...])</a:t>
            </a:r>
          </a:p>
          <a:p>
            <a:pPr eaLnBrk="1" hangingPunct="1">
              <a:spcBef>
                <a:spcPct val="50000"/>
              </a:spcBef>
            </a:pPr>
            <a:r>
              <a:rPr lang="en-US" altLang="en-US" sz="2400" b="1">
                <a:latin typeface="Courier New" panose="02070309020205020404" pitchFamily="49" charset="0"/>
                <a:cs typeface="Arial" panose="020B0604020202020204" pitchFamily="34" charset="0"/>
              </a:rPr>
              <a:t>[,(eExpression1 [, eExpression2, ...]),...]</a:t>
            </a:r>
          </a:p>
        </p:txBody>
      </p:sp>
      <p:sp>
        <p:nvSpPr>
          <p:cNvPr id="4" name="Slide Number Placeholder 3"/>
          <p:cNvSpPr>
            <a:spLocks noGrp="1"/>
          </p:cNvSpPr>
          <p:nvPr>
            <p:ph type="sldNum" sz="quarter" idx="12"/>
          </p:nvPr>
        </p:nvSpPr>
        <p:spPr/>
        <p:txBody>
          <a:bodyPr/>
          <a:lstStyle/>
          <a:p>
            <a:pPr>
              <a:defRPr/>
            </a:pPr>
            <a:fld id="{4EFA060F-A097-4FE5-80CF-782C7840A5A3}" type="slidenum">
              <a:rPr lang="en-US"/>
              <a:pPr>
                <a:defRPr/>
              </a:pPr>
              <a:t>192</a:t>
            </a:fld>
            <a:endParaRPr 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پردازش داده ها</a:t>
            </a:r>
            <a:endParaRPr lang="en-US" altLang="en-US" b="1">
              <a:solidFill>
                <a:schemeClr val="bg1"/>
              </a:solidFill>
              <a:cs typeface="B Titr" panose="00000700000000000000" pitchFamily="2" charset="-78"/>
            </a:endParaRPr>
          </a:p>
        </p:txBody>
      </p:sp>
      <p:sp>
        <p:nvSpPr>
          <p:cNvPr id="222211"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22212" name="Text Box 6"/>
          <p:cNvSpPr txBox="1">
            <a:spLocks noChangeArrowheads="1"/>
          </p:cNvSpPr>
          <p:nvPr/>
        </p:nvSpPr>
        <p:spPr bwMode="auto">
          <a:xfrm>
            <a:off x="611188" y="2205038"/>
            <a:ext cx="81375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INSERT INTO S </a:t>
            </a:r>
          </a:p>
          <a:p>
            <a:pPr eaLnBrk="1" hangingPunct="1">
              <a:spcBef>
                <a:spcPct val="50000"/>
              </a:spcBef>
            </a:pPr>
            <a:r>
              <a:rPr lang="en-US" altLang="en-US" sz="2400" b="1">
                <a:latin typeface="Courier New" panose="02070309020205020404" pitchFamily="49" charset="0"/>
                <a:cs typeface="Arial" panose="020B0604020202020204" pitchFamily="34" charset="0"/>
              </a:rPr>
              <a:t>VALUES (‘S8’,’</a:t>
            </a:r>
            <a:r>
              <a:rPr lang="fa-IR" altLang="en-US" sz="2400" b="1">
                <a:latin typeface="Courier New" panose="02070309020205020404" pitchFamily="49" charset="0"/>
                <a:cs typeface="Arial" panose="020B0604020202020204" pitchFamily="34" charset="0"/>
              </a:rPr>
              <a:t>بهسازان</a:t>
            </a:r>
            <a:r>
              <a:rPr lang="en-US" altLang="en-US" sz="2400" b="1">
                <a:latin typeface="Courier New" panose="02070309020205020404" pitchFamily="49" charset="0"/>
                <a:cs typeface="Arial" panose="020B0604020202020204" pitchFamily="34" charset="0"/>
              </a:rPr>
              <a:t>’,’</a:t>
            </a:r>
            <a:r>
              <a:rPr lang="fa-IR" altLang="en-US" sz="2400" b="1">
                <a:latin typeface="Courier New" panose="02070309020205020404" pitchFamily="49" charset="0"/>
                <a:cs typeface="Arial" panose="020B0604020202020204" pitchFamily="34" charset="0"/>
              </a:rPr>
              <a:t>شیراز</a:t>
            </a:r>
            <a:r>
              <a:rPr lang="en-US" altLang="en-US" sz="2400" b="1">
                <a:latin typeface="Courier New" panose="02070309020205020404" pitchFamily="49" charset="0"/>
                <a:cs typeface="Arial" panose="020B0604020202020204" pitchFamily="34" charset="0"/>
              </a:rPr>
              <a:t>’),</a:t>
            </a:r>
          </a:p>
          <a:p>
            <a:pPr eaLnBrk="1" hangingPunct="1">
              <a:spcBef>
                <a:spcPct val="50000"/>
              </a:spcBef>
            </a:pPr>
            <a:r>
              <a:rPr lang="en-US" altLang="en-US" sz="2400" b="1">
                <a:latin typeface="Courier New" panose="02070309020205020404" pitchFamily="49" charset="0"/>
                <a:cs typeface="Arial" panose="020B0604020202020204" pitchFamily="34" charset="0"/>
              </a:rPr>
              <a:t>	  (‘S9’,’</a:t>
            </a:r>
            <a:r>
              <a:rPr lang="fa-IR" altLang="en-US" sz="2400" b="1">
                <a:latin typeface="Courier New" panose="02070309020205020404" pitchFamily="49" charset="0"/>
                <a:cs typeface="Arial" panose="020B0604020202020204" pitchFamily="34" charset="0"/>
              </a:rPr>
              <a:t>بهپرداخت</a:t>
            </a:r>
            <a:r>
              <a:rPr lang="en-US" altLang="en-US" sz="2400" b="1">
                <a:latin typeface="Courier New" panose="02070309020205020404" pitchFamily="49" charset="0"/>
                <a:cs typeface="Arial" panose="020B0604020202020204" pitchFamily="34" charset="0"/>
              </a:rPr>
              <a:t>’,’</a:t>
            </a:r>
            <a:r>
              <a:rPr lang="fa-IR" altLang="en-US" sz="2400" b="1">
                <a:latin typeface="Courier New" panose="02070309020205020404" pitchFamily="49" charset="0"/>
                <a:cs typeface="Arial" panose="020B0604020202020204" pitchFamily="34" charset="0"/>
              </a:rPr>
              <a:t>تبریز</a:t>
            </a:r>
            <a:r>
              <a:rPr lang="en-US" altLang="en-US" sz="2400" b="1">
                <a:latin typeface="Courier New" panose="02070309020205020404" pitchFamily="49" charset="0"/>
                <a:cs typeface="Arial" panose="020B0604020202020204" pitchFamily="34" charset="0"/>
              </a:rPr>
              <a:t>’)</a:t>
            </a:r>
          </a:p>
        </p:txBody>
      </p:sp>
      <p:sp>
        <p:nvSpPr>
          <p:cNvPr id="222213" name="Text Box 6"/>
          <p:cNvSpPr txBox="1">
            <a:spLocks noChangeArrowheads="1"/>
          </p:cNvSpPr>
          <p:nvPr/>
        </p:nvSpPr>
        <p:spPr bwMode="auto">
          <a:xfrm>
            <a:off x="611188" y="4292600"/>
            <a:ext cx="81375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INSERT INTO S (Sid, Name)</a:t>
            </a:r>
          </a:p>
          <a:p>
            <a:pPr eaLnBrk="1" hangingPunct="1">
              <a:spcBef>
                <a:spcPct val="50000"/>
              </a:spcBef>
            </a:pPr>
            <a:r>
              <a:rPr lang="en-US" altLang="en-US" sz="2400" b="1">
                <a:latin typeface="Courier New" panose="02070309020205020404" pitchFamily="49" charset="0"/>
                <a:cs typeface="Arial" panose="020B0604020202020204" pitchFamily="34" charset="0"/>
              </a:rPr>
              <a:t>VALUES (‘S8’,’</a:t>
            </a:r>
            <a:r>
              <a:rPr lang="fa-IR" altLang="en-US" sz="2400" b="1">
                <a:latin typeface="Courier New" panose="02070309020205020404" pitchFamily="49" charset="0"/>
                <a:cs typeface="Arial" panose="020B0604020202020204" pitchFamily="34" charset="0"/>
              </a:rPr>
              <a:t>بهسازان</a:t>
            </a:r>
            <a:r>
              <a:rPr lang="en-US" altLang="en-US" sz="2400" b="1">
                <a:latin typeface="Courier New" panose="02070309020205020404" pitchFamily="49" charset="0"/>
                <a:cs typeface="Arial" panose="020B0604020202020204" pitchFamily="34" charset="0"/>
              </a:rPr>
              <a:t>’),</a:t>
            </a:r>
          </a:p>
          <a:p>
            <a:pPr eaLnBrk="1" hangingPunct="1">
              <a:spcBef>
                <a:spcPct val="50000"/>
              </a:spcBef>
            </a:pPr>
            <a:r>
              <a:rPr lang="en-US" altLang="en-US" sz="2400" b="1">
                <a:latin typeface="Courier New" panose="02070309020205020404" pitchFamily="49" charset="0"/>
                <a:cs typeface="Arial" panose="020B0604020202020204" pitchFamily="34" charset="0"/>
              </a:rPr>
              <a:t>	  (‘S9’,’</a:t>
            </a:r>
            <a:r>
              <a:rPr lang="fa-IR" altLang="en-US" sz="2400" b="1">
                <a:latin typeface="Courier New" panose="02070309020205020404" pitchFamily="49" charset="0"/>
                <a:cs typeface="Arial" panose="020B0604020202020204" pitchFamily="34" charset="0"/>
              </a:rPr>
              <a:t>بهپرداخت</a:t>
            </a:r>
            <a:r>
              <a:rPr lang="en-US" altLang="en-US" sz="2400" b="1">
                <a:latin typeface="Courier New" panose="02070309020205020404" pitchFamily="49"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pPr>
              <a:defRPr/>
            </a:pPr>
            <a:fld id="{8224A1B8-5998-421C-8FD9-4B94E21B876B}" type="slidenum">
              <a:rPr lang="en-US"/>
              <a:pPr>
                <a:defRPr/>
              </a:pPr>
              <a:t>193</a:t>
            </a:fld>
            <a:endParaRPr lang="en-US"/>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پردازش داده ها</a:t>
            </a:r>
            <a:endParaRPr lang="en-US" altLang="en-US" b="1">
              <a:solidFill>
                <a:schemeClr val="bg1"/>
              </a:solidFill>
              <a:cs typeface="B Titr" panose="00000700000000000000" pitchFamily="2" charset="-78"/>
            </a:endParaRPr>
          </a:p>
        </p:txBody>
      </p:sp>
      <p:sp>
        <p:nvSpPr>
          <p:cNvPr id="223235"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 دستور افزودن (</a:t>
            </a:r>
            <a:r>
              <a:rPr lang="en-US" altLang="en-US" sz="3200">
                <a:cs typeface="B Nazanin" panose="00000400000000000000" pitchFamily="2" charset="-78"/>
              </a:rPr>
              <a:t> INSERT </a:t>
            </a:r>
            <a:r>
              <a:rPr lang="fa-IR" altLang="en-US" sz="3200">
                <a:cs typeface="B Nazanin" panose="00000400000000000000" pitchFamily="2" charset="-78"/>
              </a:rPr>
              <a:t>):</a:t>
            </a:r>
            <a:endParaRPr lang="en-US" altLang="en-US" sz="3200">
              <a:cs typeface="B Nazanin" panose="00000400000000000000" pitchFamily="2" charset="-78"/>
            </a:endParaRPr>
          </a:p>
        </p:txBody>
      </p:sp>
      <p:sp>
        <p:nvSpPr>
          <p:cNvPr id="223236" name="Text Box 6"/>
          <p:cNvSpPr txBox="1">
            <a:spLocks noChangeArrowheads="1"/>
          </p:cNvSpPr>
          <p:nvPr/>
        </p:nvSpPr>
        <p:spPr bwMode="auto">
          <a:xfrm>
            <a:off x="611188" y="2708275"/>
            <a:ext cx="81375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INSERT INTO dbf_name </a:t>
            </a:r>
          </a:p>
          <a:p>
            <a:pPr eaLnBrk="1" hangingPunct="1">
              <a:spcBef>
                <a:spcPct val="50000"/>
              </a:spcBef>
            </a:pPr>
            <a:r>
              <a:rPr lang="en-US" altLang="en-US" sz="2400" b="1">
                <a:latin typeface="Courier New" panose="02070309020205020404" pitchFamily="49" charset="0"/>
                <a:cs typeface="Arial" panose="020B0604020202020204" pitchFamily="34" charset="0"/>
              </a:rPr>
              <a:t>[(fname1 [, fname2, ...])]</a:t>
            </a:r>
          </a:p>
          <a:p>
            <a:pPr eaLnBrk="1" hangingPunct="1">
              <a:spcBef>
                <a:spcPct val="50000"/>
              </a:spcBef>
            </a:pPr>
            <a:r>
              <a:rPr lang="en-US" altLang="en-US" sz="2400" b="1">
                <a:latin typeface="Courier New" panose="02070309020205020404" pitchFamily="49" charset="0"/>
                <a:cs typeface="Arial" panose="020B0604020202020204" pitchFamily="34" charset="0"/>
              </a:rPr>
              <a:t>SELECT [(fname1 [, fname2, ...])] </a:t>
            </a:r>
          </a:p>
          <a:p>
            <a:pPr eaLnBrk="1" hangingPunct="1">
              <a:spcBef>
                <a:spcPct val="50000"/>
              </a:spcBef>
            </a:pPr>
            <a:r>
              <a:rPr lang="en-US" altLang="en-US" sz="2400" b="1">
                <a:latin typeface="Courier New" panose="02070309020205020404" pitchFamily="49" charset="0"/>
                <a:cs typeface="Arial" panose="020B0604020202020204" pitchFamily="34" charset="0"/>
              </a:rPr>
              <a:t>FROM tablename WHERE condition</a:t>
            </a:r>
          </a:p>
        </p:txBody>
      </p:sp>
      <p:sp>
        <p:nvSpPr>
          <p:cNvPr id="4" name="Slide Number Placeholder 3"/>
          <p:cNvSpPr>
            <a:spLocks noGrp="1"/>
          </p:cNvSpPr>
          <p:nvPr>
            <p:ph type="sldNum" sz="quarter" idx="12"/>
          </p:nvPr>
        </p:nvSpPr>
        <p:spPr/>
        <p:txBody>
          <a:bodyPr/>
          <a:lstStyle/>
          <a:p>
            <a:pPr>
              <a:defRPr/>
            </a:pPr>
            <a:fld id="{A4114F0B-11DD-4222-98A8-65013B6E04D1}" type="slidenum">
              <a:rPr lang="en-US"/>
              <a:pPr>
                <a:defRPr/>
              </a:pPr>
              <a:t>194</a:t>
            </a:fld>
            <a:endParaRPr lang="en-US"/>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پردازش داده ها</a:t>
            </a:r>
            <a:endParaRPr lang="en-US" altLang="en-US" b="1">
              <a:solidFill>
                <a:schemeClr val="bg1"/>
              </a:solidFill>
              <a:cs typeface="B Titr" panose="00000700000000000000" pitchFamily="2" charset="-78"/>
            </a:endParaRPr>
          </a:p>
        </p:txBody>
      </p:sp>
      <p:sp>
        <p:nvSpPr>
          <p:cNvPr id="224259"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24260" name="Text Box 6"/>
          <p:cNvSpPr txBox="1">
            <a:spLocks noChangeArrowheads="1"/>
          </p:cNvSpPr>
          <p:nvPr/>
        </p:nvSpPr>
        <p:spPr bwMode="auto">
          <a:xfrm>
            <a:off x="611188" y="2708275"/>
            <a:ext cx="81375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INSERT INTO Person</a:t>
            </a:r>
          </a:p>
          <a:p>
            <a:pPr eaLnBrk="1" hangingPunct="1">
              <a:spcBef>
                <a:spcPct val="50000"/>
              </a:spcBef>
            </a:pPr>
            <a:r>
              <a:rPr lang="en-US" altLang="en-US" sz="2400" b="1">
                <a:latin typeface="Courier New" panose="02070309020205020404" pitchFamily="49" charset="0"/>
                <a:cs typeface="Arial" panose="020B0604020202020204" pitchFamily="34" charset="0"/>
              </a:rPr>
              <a:t>SELECT Name, Family, Address </a:t>
            </a:r>
          </a:p>
          <a:p>
            <a:pPr eaLnBrk="1" hangingPunct="1">
              <a:spcBef>
                <a:spcPct val="50000"/>
              </a:spcBef>
            </a:pPr>
            <a:r>
              <a:rPr lang="en-US" altLang="en-US" sz="2400" b="1">
                <a:latin typeface="Courier New" panose="02070309020205020404" pitchFamily="49" charset="0"/>
                <a:cs typeface="Arial" panose="020B0604020202020204" pitchFamily="34" charset="0"/>
              </a:rPr>
              <a:t>FROM Student </a:t>
            </a:r>
          </a:p>
        </p:txBody>
      </p:sp>
      <p:sp>
        <p:nvSpPr>
          <p:cNvPr id="4" name="Slide Number Placeholder 3"/>
          <p:cNvSpPr>
            <a:spLocks noGrp="1"/>
          </p:cNvSpPr>
          <p:nvPr>
            <p:ph type="sldNum" sz="quarter" idx="12"/>
          </p:nvPr>
        </p:nvSpPr>
        <p:spPr/>
        <p:txBody>
          <a:bodyPr/>
          <a:lstStyle/>
          <a:p>
            <a:pPr>
              <a:defRPr/>
            </a:pPr>
            <a:fld id="{82183966-154B-4DA8-9EA1-1D3B03EEBE37}" type="slidenum">
              <a:rPr lang="en-US"/>
              <a:pPr>
                <a:defRPr/>
              </a:pPr>
              <a:t>195</a:t>
            </a:fld>
            <a:endParaRPr lang="en-US"/>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پردازش داده ها</a:t>
            </a:r>
            <a:endParaRPr lang="en-US" altLang="en-US" b="1">
              <a:solidFill>
                <a:schemeClr val="bg1"/>
              </a:solidFill>
              <a:cs typeface="B Titr" panose="00000700000000000000" pitchFamily="2" charset="-78"/>
            </a:endParaRPr>
          </a:p>
        </p:txBody>
      </p:sp>
      <p:sp>
        <p:nvSpPr>
          <p:cNvPr id="225283"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 دستور ویرایش (</a:t>
            </a:r>
            <a:r>
              <a:rPr lang="en-US" altLang="en-US" sz="3200">
                <a:cs typeface="B Nazanin" panose="00000400000000000000" pitchFamily="2" charset="-78"/>
              </a:rPr>
              <a:t> UPDATE </a:t>
            </a:r>
            <a:r>
              <a:rPr lang="fa-IR" altLang="en-US" sz="3200">
                <a:cs typeface="B Nazanin" panose="00000400000000000000" pitchFamily="2" charset="-78"/>
              </a:rPr>
              <a:t>):</a:t>
            </a:r>
            <a:endParaRPr lang="en-US" altLang="en-US" sz="3200">
              <a:cs typeface="B Nazanin" panose="00000400000000000000" pitchFamily="2" charset="-78"/>
            </a:endParaRPr>
          </a:p>
        </p:txBody>
      </p:sp>
      <p:sp>
        <p:nvSpPr>
          <p:cNvPr id="225284" name="Text Box 6"/>
          <p:cNvSpPr txBox="1">
            <a:spLocks noChangeArrowheads="1"/>
          </p:cNvSpPr>
          <p:nvPr/>
        </p:nvSpPr>
        <p:spPr bwMode="auto">
          <a:xfrm>
            <a:off x="611188" y="2708275"/>
            <a:ext cx="81375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UPDATE  table-name</a:t>
            </a:r>
          </a:p>
          <a:p>
            <a:pPr eaLnBrk="1" hangingPunct="1">
              <a:spcBef>
                <a:spcPct val="50000"/>
              </a:spcBef>
            </a:pPr>
            <a:r>
              <a:rPr lang="en-US" altLang="en-US" sz="2400" b="1">
                <a:latin typeface="Courier New" panose="02070309020205020404" pitchFamily="49" charset="0"/>
                <a:cs typeface="Arial" panose="020B0604020202020204" pitchFamily="34" charset="0"/>
              </a:rPr>
              <a:t>	SET assignment-commalist</a:t>
            </a:r>
          </a:p>
          <a:p>
            <a:pPr eaLnBrk="1" hangingPunct="1">
              <a:spcBef>
                <a:spcPct val="50000"/>
              </a:spcBef>
            </a:pPr>
            <a:r>
              <a:rPr lang="en-US" altLang="en-US" sz="2400" b="1">
                <a:latin typeface="Courier New" panose="02070309020205020404" pitchFamily="49" charset="0"/>
                <a:cs typeface="Arial" panose="020B0604020202020204" pitchFamily="34" charset="0"/>
              </a:rPr>
              <a:t>[WHERE Condition(s)]</a:t>
            </a:r>
          </a:p>
        </p:txBody>
      </p:sp>
      <p:sp>
        <p:nvSpPr>
          <p:cNvPr id="4" name="Slide Number Placeholder 3"/>
          <p:cNvSpPr>
            <a:spLocks noGrp="1"/>
          </p:cNvSpPr>
          <p:nvPr>
            <p:ph type="sldNum" sz="quarter" idx="12"/>
          </p:nvPr>
        </p:nvSpPr>
        <p:spPr/>
        <p:txBody>
          <a:bodyPr/>
          <a:lstStyle/>
          <a:p>
            <a:pPr>
              <a:defRPr/>
            </a:pPr>
            <a:fld id="{E2EAE79C-D409-4428-8DEA-731D04D52FF7}" type="slidenum">
              <a:rPr lang="en-US"/>
              <a:pPr>
                <a:defRPr/>
              </a:pPr>
              <a:t>196</a:t>
            </a:fld>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پردازش داده ها</a:t>
            </a:r>
            <a:endParaRPr lang="en-US" altLang="en-US" b="1">
              <a:solidFill>
                <a:schemeClr val="bg1"/>
              </a:solidFill>
              <a:cs typeface="B Titr" panose="00000700000000000000" pitchFamily="2" charset="-78"/>
            </a:endParaRPr>
          </a:p>
        </p:txBody>
      </p:sp>
      <p:sp>
        <p:nvSpPr>
          <p:cNvPr id="226307"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26308" name="Text Box 6"/>
          <p:cNvSpPr txBox="1">
            <a:spLocks noChangeArrowheads="1"/>
          </p:cNvSpPr>
          <p:nvPr/>
        </p:nvSpPr>
        <p:spPr bwMode="auto">
          <a:xfrm>
            <a:off x="611188" y="2219325"/>
            <a:ext cx="81375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UPDATE  Course</a:t>
            </a:r>
          </a:p>
          <a:p>
            <a:pPr eaLnBrk="1" hangingPunct="1">
              <a:spcBef>
                <a:spcPct val="50000"/>
              </a:spcBef>
            </a:pPr>
            <a:r>
              <a:rPr lang="en-US" altLang="en-US" sz="2400" b="1">
                <a:latin typeface="Courier New" panose="02070309020205020404" pitchFamily="49" charset="0"/>
                <a:cs typeface="Arial" panose="020B0604020202020204" pitchFamily="34" charset="0"/>
              </a:rPr>
              <a:t>	SET unit=4</a:t>
            </a:r>
          </a:p>
          <a:p>
            <a:pPr eaLnBrk="1" hangingPunct="1">
              <a:spcBef>
                <a:spcPct val="50000"/>
              </a:spcBef>
            </a:pPr>
            <a:r>
              <a:rPr lang="en-US" altLang="en-US" sz="2400" b="1">
                <a:latin typeface="Courier New" panose="02070309020205020404" pitchFamily="49" charset="0"/>
                <a:cs typeface="Arial" panose="020B0604020202020204" pitchFamily="34" charset="0"/>
              </a:rPr>
              <a:t>WHERE Name LIKE ‘</a:t>
            </a:r>
            <a:r>
              <a:rPr lang="fa-IR" altLang="en-US" sz="2400" b="1">
                <a:latin typeface="Courier New" panose="02070309020205020404" pitchFamily="49" charset="0"/>
                <a:cs typeface="Arial" panose="020B0604020202020204" pitchFamily="34" charset="0"/>
              </a:rPr>
              <a:t>ریاضی__</a:t>
            </a:r>
            <a:r>
              <a:rPr lang="en-US" altLang="en-US" sz="2400" b="1">
                <a:latin typeface="Courier New" panose="02070309020205020404" pitchFamily="49" charset="0"/>
                <a:cs typeface="Arial" panose="020B0604020202020204" pitchFamily="34" charset="0"/>
              </a:rPr>
              <a:t>’</a:t>
            </a:r>
          </a:p>
        </p:txBody>
      </p:sp>
      <p:sp>
        <p:nvSpPr>
          <p:cNvPr id="226309" name="Text Box 6"/>
          <p:cNvSpPr txBox="1">
            <a:spLocks noChangeArrowheads="1"/>
          </p:cNvSpPr>
          <p:nvPr/>
        </p:nvSpPr>
        <p:spPr bwMode="auto">
          <a:xfrm>
            <a:off x="611188" y="4437063"/>
            <a:ext cx="81375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UPDATE  Student</a:t>
            </a:r>
          </a:p>
          <a:p>
            <a:pPr eaLnBrk="1" hangingPunct="1">
              <a:spcBef>
                <a:spcPct val="50000"/>
              </a:spcBef>
            </a:pPr>
            <a:r>
              <a:rPr lang="en-US" altLang="en-US" sz="2400" b="1">
                <a:latin typeface="Courier New" panose="02070309020205020404" pitchFamily="49" charset="0"/>
                <a:cs typeface="Arial" panose="020B0604020202020204" pitchFamily="34" charset="0"/>
              </a:rPr>
              <a:t>	SET Name=‘</a:t>
            </a:r>
            <a:r>
              <a:rPr lang="fa-IR" altLang="en-US" sz="2400" b="1">
                <a:latin typeface="Courier New" panose="02070309020205020404" pitchFamily="49" charset="0"/>
                <a:cs typeface="Arial" panose="020B0604020202020204" pitchFamily="34" charset="0"/>
              </a:rPr>
              <a:t>پارسا</a:t>
            </a:r>
            <a:r>
              <a:rPr lang="en-US" altLang="en-US" sz="2400" b="1">
                <a:latin typeface="Courier New" panose="02070309020205020404" pitchFamily="49" charset="0"/>
                <a:cs typeface="Arial" panose="020B0604020202020204" pitchFamily="34" charset="0"/>
              </a:rPr>
              <a:t>’, Family=‘</a:t>
            </a:r>
            <a:r>
              <a:rPr lang="fa-IR" altLang="en-US" sz="2400" b="1">
                <a:latin typeface="Courier New" panose="02070309020205020404" pitchFamily="49" charset="0"/>
                <a:cs typeface="Arial" panose="020B0604020202020204" pitchFamily="34" charset="0"/>
              </a:rPr>
              <a:t>پیروزفر</a:t>
            </a:r>
            <a:r>
              <a:rPr lang="en-US" altLang="en-US" sz="2400" b="1">
                <a:latin typeface="Courier New" panose="02070309020205020404" pitchFamily="49" charset="0"/>
                <a:cs typeface="Arial" panose="020B0604020202020204" pitchFamily="34" charset="0"/>
              </a:rPr>
              <a:t>’, Avg=16</a:t>
            </a:r>
          </a:p>
          <a:p>
            <a:pPr eaLnBrk="1" hangingPunct="1">
              <a:spcBef>
                <a:spcPct val="50000"/>
              </a:spcBef>
            </a:pPr>
            <a:r>
              <a:rPr lang="en-US" altLang="en-US" sz="2400" b="1">
                <a:latin typeface="Courier New" panose="02070309020205020404" pitchFamily="49" charset="0"/>
                <a:cs typeface="Arial" panose="020B0604020202020204" pitchFamily="34" charset="0"/>
              </a:rPr>
              <a:t>WHERE StdID=92112324</a:t>
            </a:r>
          </a:p>
        </p:txBody>
      </p:sp>
      <p:sp>
        <p:nvSpPr>
          <p:cNvPr id="4" name="Slide Number Placeholder 3"/>
          <p:cNvSpPr>
            <a:spLocks noGrp="1"/>
          </p:cNvSpPr>
          <p:nvPr>
            <p:ph type="sldNum" sz="quarter" idx="12"/>
          </p:nvPr>
        </p:nvSpPr>
        <p:spPr/>
        <p:txBody>
          <a:bodyPr/>
          <a:lstStyle/>
          <a:p>
            <a:pPr>
              <a:defRPr/>
            </a:pPr>
            <a:fld id="{08ED9CB5-D6F3-45CD-9A48-17FE11726369}" type="slidenum">
              <a:rPr lang="en-US"/>
              <a:pPr>
                <a:defRPr/>
              </a:pPr>
              <a:t>197</a:t>
            </a:fld>
            <a:endParaRPr lang="en-US"/>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پردازش داده ها</a:t>
            </a:r>
            <a:endParaRPr lang="en-US" altLang="en-US" b="1">
              <a:solidFill>
                <a:schemeClr val="bg1"/>
              </a:solidFill>
              <a:cs typeface="B Titr" panose="00000700000000000000" pitchFamily="2" charset="-78"/>
            </a:endParaRPr>
          </a:p>
        </p:txBody>
      </p:sp>
      <p:sp>
        <p:nvSpPr>
          <p:cNvPr id="227331"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دستور حذف (</a:t>
            </a:r>
            <a:r>
              <a:rPr lang="en-US" altLang="en-US" sz="3200">
                <a:cs typeface="B Nazanin" panose="00000400000000000000" pitchFamily="2" charset="-78"/>
              </a:rPr>
              <a:t> DELETE</a:t>
            </a:r>
            <a:r>
              <a:rPr lang="fa-IR" altLang="en-US" sz="3200">
                <a:cs typeface="B Nazanin" panose="00000400000000000000" pitchFamily="2" charset="-78"/>
              </a:rPr>
              <a:t>):</a:t>
            </a:r>
            <a:endParaRPr lang="en-US" altLang="en-US" sz="3200">
              <a:cs typeface="B Nazanin" panose="00000400000000000000" pitchFamily="2" charset="-78"/>
            </a:endParaRPr>
          </a:p>
        </p:txBody>
      </p:sp>
      <p:sp>
        <p:nvSpPr>
          <p:cNvPr id="227332" name="Text Box 6"/>
          <p:cNvSpPr txBox="1">
            <a:spLocks noChangeArrowheads="1"/>
          </p:cNvSpPr>
          <p:nvPr/>
        </p:nvSpPr>
        <p:spPr bwMode="auto">
          <a:xfrm>
            <a:off x="611188" y="2708275"/>
            <a:ext cx="81375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DELETE FROM  table-name</a:t>
            </a:r>
          </a:p>
          <a:p>
            <a:pPr eaLnBrk="1" hangingPunct="1">
              <a:spcBef>
                <a:spcPct val="50000"/>
              </a:spcBef>
            </a:pPr>
            <a:r>
              <a:rPr lang="en-US" altLang="en-US" sz="2400" b="1">
                <a:latin typeface="Courier New" panose="02070309020205020404" pitchFamily="49" charset="0"/>
                <a:cs typeface="Arial" panose="020B0604020202020204" pitchFamily="34" charset="0"/>
              </a:rPr>
              <a:t>[WHERE Cond(s)]</a:t>
            </a:r>
          </a:p>
        </p:txBody>
      </p:sp>
      <p:sp>
        <p:nvSpPr>
          <p:cNvPr id="227333" name="Text Box 5"/>
          <p:cNvSpPr txBox="1">
            <a:spLocks noChangeArrowheads="1"/>
          </p:cNvSpPr>
          <p:nvPr/>
        </p:nvSpPr>
        <p:spPr bwMode="auto">
          <a:xfrm>
            <a:off x="6011863" y="3903663"/>
            <a:ext cx="2305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27334" name="Text Box 6"/>
          <p:cNvSpPr txBox="1">
            <a:spLocks noChangeArrowheads="1"/>
          </p:cNvSpPr>
          <p:nvPr/>
        </p:nvSpPr>
        <p:spPr bwMode="auto">
          <a:xfrm>
            <a:off x="611188" y="4437063"/>
            <a:ext cx="81375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DELETE</a:t>
            </a:r>
          </a:p>
          <a:p>
            <a:pPr eaLnBrk="1" hangingPunct="1">
              <a:spcBef>
                <a:spcPct val="50000"/>
              </a:spcBef>
            </a:pPr>
            <a:r>
              <a:rPr lang="en-US" altLang="en-US" sz="2400" b="1">
                <a:latin typeface="Courier New" panose="02070309020205020404" pitchFamily="49" charset="0"/>
                <a:cs typeface="Arial" panose="020B0604020202020204" pitchFamily="34" charset="0"/>
              </a:rPr>
              <a:t>	FROM  SP</a:t>
            </a:r>
          </a:p>
          <a:p>
            <a:pPr eaLnBrk="1" hangingPunct="1">
              <a:spcBef>
                <a:spcPct val="50000"/>
              </a:spcBef>
            </a:pPr>
            <a:r>
              <a:rPr lang="en-US" altLang="en-US" sz="2400" b="1">
                <a:latin typeface="Courier New" panose="02070309020205020404" pitchFamily="49" charset="0"/>
                <a:cs typeface="Arial" panose="020B0604020202020204" pitchFamily="34" charset="0"/>
              </a:rPr>
              <a:t>WHERE QTY&lt;10</a:t>
            </a:r>
          </a:p>
        </p:txBody>
      </p:sp>
      <p:sp>
        <p:nvSpPr>
          <p:cNvPr id="4" name="Slide Number Placeholder 3"/>
          <p:cNvSpPr>
            <a:spLocks noGrp="1"/>
          </p:cNvSpPr>
          <p:nvPr>
            <p:ph type="sldNum" sz="quarter" idx="12"/>
          </p:nvPr>
        </p:nvSpPr>
        <p:spPr/>
        <p:txBody>
          <a:bodyPr/>
          <a:lstStyle/>
          <a:p>
            <a:pPr>
              <a:defRPr/>
            </a:pPr>
            <a:fld id="{BF6CE7A0-A6B1-483F-B014-3D151E685445}" type="slidenum">
              <a:rPr lang="en-US"/>
              <a:pPr>
                <a:defRPr/>
              </a:pPr>
              <a:t>198</a:t>
            </a:fld>
            <a:endParaRPr lang="en-US"/>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کنترل داده ها</a:t>
            </a:r>
            <a:endParaRPr lang="en-US" altLang="en-US" b="1">
              <a:solidFill>
                <a:schemeClr val="bg1"/>
              </a:solidFill>
              <a:cs typeface="B Titr" panose="00000700000000000000" pitchFamily="2" charset="-78"/>
            </a:endParaRPr>
          </a:p>
        </p:txBody>
      </p:sp>
      <p:sp>
        <p:nvSpPr>
          <p:cNvPr id="228355"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اعطای مجوز</a:t>
            </a:r>
            <a:endParaRPr lang="en-US" altLang="en-US" sz="3200">
              <a:cs typeface="B Nazanin" panose="00000400000000000000" pitchFamily="2" charset="-78"/>
            </a:endParaRPr>
          </a:p>
        </p:txBody>
      </p:sp>
      <p:sp>
        <p:nvSpPr>
          <p:cNvPr id="228356" name="Text Box 6"/>
          <p:cNvSpPr txBox="1">
            <a:spLocks noChangeArrowheads="1"/>
          </p:cNvSpPr>
          <p:nvPr/>
        </p:nvSpPr>
        <p:spPr bwMode="auto">
          <a:xfrm>
            <a:off x="611188" y="2060575"/>
            <a:ext cx="81375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GRANT &lt;privileges&gt; </a:t>
            </a:r>
          </a:p>
          <a:p>
            <a:pPr eaLnBrk="1" hangingPunct="1">
              <a:spcBef>
                <a:spcPct val="50000"/>
              </a:spcBef>
            </a:pPr>
            <a:r>
              <a:rPr lang="en-US" altLang="en-US" sz="2400" b="1">
                <a:latin typeface="Courier New" panose="02070309020205020404" pitchFamily="49" charset="0"/>
                <a:cs typeface="Arial" panose="020B0604020202020204" pitchFamily="34" charset="0"/>
              </a:rPr>
              <a:t>ON &lt;table&gt; </a:t>
            </a:r>
          </a:p>
          <a:p>
            <a:pPr eaLnBrk="1" hangingPunct="1">
              <a:spcBef>
                <a:spcPct val="50000"/>
              </a:spcBef>
            </a:pPr>
            <a:r>
              <a:rPr lang="en-US" altLang="en-US" sz="2400" b="1">
                <a:latin typeface="Courier New" panose="02070309020205020404" pitchFamily="49" charset="0"/>
                <a:cs typeface="Arial" panose="020B0604020202020204" pitchFamily="34" charset="0"/>
              </a:rPr>
              <a:t>TO &lt;users&gt;</a:t>
            </a:r>
          </a:p>
          <a:p>
            <a:pPr eaLnBrk="1" hangingPunct="1">
              <a:spcBef>
                <a:spcPct val="50000"/>
              </a:spcBef>
            </a:pPr>
            <a:r>
              <a:rPr lang="en-US" altLang="en-US" sz="2400" b="1">
                <a:latin typeface="Courier New" panose="02070309020205020404" pitchFamily="49" charset="0"/>
                <a:cs typeface="Arial" panose="020B0604020202020204" pitchFamily="34" charset="0"/>
              </a:rPr>
              <a:t>[WITH GRANT OPTION]</a:t>
            </a:r>
          </a:p>
        </p:txBody>
      </p:sp>
      <p:sp>
        <p:nvSpPr>
          <p:cNvPr id="228357" name="Text Box 6"/>
          <p:cNvSpPr txBox="1">
            <a:spLocks noChangeArrowheads="1"/>
          </p:cNvSpPr>
          <p:nvPr/>
        </p:nvSpPr>
        <p:spPr bwMode="auto">
          <a:xfrm>
            <a:off x="323850" y="4437063"/>
            <a:ext cx="8640763"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a:r>
              <a:rPr lang="en-US" altLang="en-US" sz="2400" b="1">
                <a:latin typeface="Courier New" panose="02070309020205020404" pitchFamily="49" charset="0"/>
                <a:cs typeface="Arial" panose="020B0604020202020204" pitchFamily="34" charset="0"/>
              </a:rPr>
              <a:t>Privileges</a:t>
            </a:r>
            <a:r>
              <a:rPr lang="fa-IR" altLang="en-US" sz="2400" b="1">
                <a:latin typeface="Courier New" panose="02070309020205020404" pitchFamily="49" charset="0"/>
                <a:cs typeface="Arial" panose="020B0604020202020204" pitchFamily="34" charset="0"/>
              </a:rPr>
              <a:t>: </a:t>
            </a:r>
            <a:r>
              <a:rPr lang="en-US" altLang="en-US" sz="2400" b="1">
                <a:latin typeface="Courier New" panose="02070309020205020404" pitchFamily="49" charset="0"/>
                <a:cs typeface="Arial" panose="020B0604020202020204" pitchFamily="34" charset="0"/>
              </a:rPr>
              <a:t> </a:t>
            </a:r>
            <a:r>
              <a:rPr lang="en-US" altLang="en-US" sz="1800">
                <a:latin typeface="Times New Roman" panose="02020603050405020304" pitchFamily="18" charset="0"/>
              </a:rPr>
              <a:t>SELECT, INSERT(X), INSERT, UPDATE(X), UPDATE, DELETE</a:t>
            </a:r>
            <a:endParaRPr lang="en-US" altLang="en-US" sz="1800" b="1">
              <a:latin typeface="Courier New" panose="02070309020205020404" pitchFamily="49" charset="0"/>
              <a:cs typeface="Arial" panose="020B0604020202020204" pitchFamily="34" charset="0"/>
            </a:endParaRPr>
          </a:p>
          <a:p>
            <a:pPr algn="r" rtl="1" eaLnBrk="1" hangingPunct="1">
              <a:spcBef>
                <a:spcPct val="50000"/>
              </a:spcBef>
            </a:pPr>
            <a:r>
              <a:rPr lang="en-US" altLang="en-US" sz="2400" b="1">
                <a:latin typeface="Courier New" panose="02070309020205020404" pitchFamily="49" charset="0"/>
                <a:cs typeface="Arial" panose="020B0604020202020204" pitchFamily="34" charset="0"/>
              </a:rPr>
              <a:t>Table</a:t>
            </a:r>
            <a:r>
              <a:rPr lang="fa-IR" altLang="en-US" sz="2400" b="1">
                <a:latin typeface="Courier New" panose="02070309020205020404" pitchFamily="49" charset="0"/>
                <a:cs typeface="Arial" panose="020B0604020202020204" pitchFamily="34" charset="0"/>
              </a:rPr>
              <a:t>: </a:t>
            </a:r>
            <a:r>
              <a:rPr lang="fa-IR" altLang="en-US" sz="2800">
                <a:cs typeface="B Nazanin" panose="00000400000000000000" pitchFamily="2" charset="-78"/>
              </a:rPr>
              <a:t>بخشی از پایگاه داده</a:t>
            </a:r>
          </a:p>
          <a:p>
            <a:pPr algn="r" rtl="1" eaLnBrk="1" hangingPunct="1">
              <a:spcBef>
                <a:spcPct val="50000"/>
              </a:spcBef>
            </a:pPr>
            <a:r>
              <a:rPr lang="en-US" altLang="en-US" sz="2400" b="1">
                <a:latin typeface="Courier New" panose="02070309020205020404" pitchFamily="49" charset="0"/>
                <a:cs typeface="Arial" panose="020B0604020202020204" pitchFamily="34" charset="0"/>
              </a:rPr>
              <a:t>Users</a:t>
            </a:r>
            <a:r>
              <a:rPr lang="fa-IR" altLang="en-US" sz="2400" b="1">
                <a:latin typeface="Courier New" panose="02070309020205020404" pitchFamily="49" charset="0"/>
                <a:cs typeface="Arial" panose="020B0604020202020204" pitchFamily="34" charset="0"/>
              </a:rPr>
              <a:t>: </a:t>
            </a:r>
            <a:r>
              <a:rPr lang="fa-IR" altLang="en-US" sz="2400">
                <a:cs typeface="B Nazanin" panose="00000400000000000000" pitchFamily="2" charset="-78"/>
              </a:rPr>
              <a:t>لیستی از کاربران</a:t>
            </a:r>
          </a:p>
          <a:p>
            <a:pPr algn="r" rtl="1" eaLnBrk="1" hangingPunct="1">
              <a:spcBef>
                <a:spcPct val="50000"/>
              </a:spcBef>
            </a:pPr>
            <a:r>
              <a:rPr lang="en-US" altLang="en-US" sz="2400" b="1">
                <a:latin typeface="Courier New" panose="02070309020205020404" pitchFamily="49" charset="0"/>
                <a:cs typeface="Arial" panose="020B0604020202020204" pitchFamily="34" charset="0"/>
              </a:rPr>
              <a:t>GRANT OPTION</a:t>
            </a:r>
            <a:r>
              <a:rPr lang="fa-IR" altLang="en-US" sz="2400" b="1">
                <a:latin typeface="Courier New" panose="02070309020205020404" pitchFamily="49" charset="0"/>
                <a:cs typeface="Arial" panose="020B0604020202020204" pitchFamily="34" charset="0"/>
              </a:rPr>
              <a:t>: </a:t>
            </a:r>
            <a:r>
              <a:rPr lang="fa-IR" altLang="en-US" sz="2400">
                <a:cs typeface="B Nazanin" panose="00000400000000000000" pitchFamily="2" charset="-78"/>
              </a:rPr>
              <a:t>اجازه اعطای مجوز به سایرین</a:t>
            </a:r>
            <a:endParaRPr lang="en-US" altLang="en-US" sz="24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BA88B2DE-9EC4-47CF-9487-D99C531F5351}" type="slidenum">
              <a:rPr lang="en-US"/>
              <a:pPr>
                <a:defRPr/>
              </a:pPr>
              <a:t>199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9"/>
          <p:cNvSpPr>
            <a:spLocks noChangeArrowheads="1"/>
          </p:cNvSpPr>
          <p:nvPr/>
        </p:nvSpPr>
        <p:spPr bwMode="auto">
          <a:xfrm flipH="1">
            <a:off x="34925" y="0"/>
            <a:ext cx="9144000" cy="6858000"/>
          </a:xfrm>
          <a:prstGeom prst="verticalScroll">
            <a:avLst>
              <a:gd name="adj" fmla="val 12500"/>
            </a:avLst>
          </a:prstGeom>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22531" name="Rectangle 10"/>
          <p:cNvSpPr>
            <a:spLocks noChangeArrowheads="1"/>
          </p:cNvSpPr>
          <p:nvPr/>
        </p:nvSpPr>
        <p:spPr bwMode="auto">
          <a:xfrm>
            <a:off x="900113" y="188913"/>
            <a:ext cx="66929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3200" b="1">
                <a:solidFill>
                  <a:srgbClr val="FFFF00"/>
                </a:solidFill>
                <a:cs typeface="B Titr" panose="00000700000000000000" pitchFamily="2" charset="-78"/>
              </a:rPr>
              <a:t>نام درس: اصول طراحي پايگاه داده‌ها</a:t>
            </a:r>
            <a:endParaRPr lang="en-US" altLang="en-US" sz="3200" b="1">
              <a:solidFill>
                <a:srgbClr val="FFFF00"/>
              </a:solidFill>
              <a:cs typeface="B Titr" panose="00000700000000000000" pitchFamily="2" charset="-78"/>
            </a:endParaRPr>
          </a:p>
        </p:txBody>
      </p:sp>
      <p:sp>
        <p:nvSpPr>
          <p:cNvPr id="22532" name="Rectangle 11"/>
          <p:cNvSpPr>
            <a:spLocks noChangeArrowheads="1"/>
          </p:cNvSpPr>
          <p:nvPr/>
        </p:nvSpPr>
        <p:spPr bwMode="auto">
          <a:xfrm>
            <a:off x="3278188" y="1196975"/>
            <a:ext cx="22288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2800" b="1">
                <a:solidFill>
                  <a:srgbClr val="00FFFF"/>
                </a:solidFill>
                <a:cs typeface="B Nazanin" panose="00000400000000000000" pitchFamily="2" charset="-78"/>
              </a:rPr>
              <a:t>تعداد واحد: 3</a:t>
            </a:r>
            <a:endParaRPr lang="en-US" altLang="en-US" sz="2800" b="1">
              <a:solidFill>
                <a:srgbClr val="00FFFF"/>
              </a:solidFill>
              <a:cs typeface="B Nazanin" panose="00000400000000000000" pitchFamily="2" charset="-78"/>
            </a:endParaRPr>
          </a:p>
        </p:txBody>
      </p:sp>
      <p:sp>
        <p:nvSpPr>
          <p:cNvPr id="22533" name="AutoShape 15"/>
          <p:cNvSpPr>
            <a:spLocks noChangeArrowheads="1"/>
          </p:cNvSpPr>
          <p:nvPr/>
        </p:nvSpPr>
        <p:spPr bwMode="auto">
          <a:xfrm>
            <a:off x="973138" y="5661025"/>
            <a:ext cx="7343775" cy="1152525"/>
          </a:xfrm>
          <a:prstGeom prst="ribbon">
            <a:avLst>
              <a:gd name="adj1" fmla="val 12500"/>
              <a:gd name="adj2" fmla="val 63676"/>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22534" name="Rectangle 16"/>
          <p:cNvSpPr>
            <a:spLocks noChangeArrowheads="1"/>
          </p:cNvSpPr>
          <p:nvPr/>
        </p:nvSpPr>
        <p:spPr bwMode="auto">
          <a:xfrm>
            <a:off x="4356100" y="6096000"/>
            <a:ext cx="2808288"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2400">
                <a:solidFill>
                  <a:schemeClr val="tx2"/>
                </a:solidFill>
                <a:cs typeface="B Nazanin" panose="00000400000000000000" pitchFamily="2" charset="-78"/>
              </a:rPr>
              <a:t>تهيه‌كننده: </a:t>
            </a:r>
            <a:br>
              <a:rPr lang="fa-IR" altLang="en-US" sz="2400">
                <a:solidFill>
                  <a:schemeClr val="tx2"/>
                </a:solidFill>
                <a:cs typeface="B Nazanin" panose="00000400000000000000" pitchFamily="2" charset="-78"/>
              </a:rPr>
            </a:br>
            <a:r>
              <a:rPr lang="fa-IR" altLang="en-US" sz="2400">
                <a:solidFill>
                  <a:schemeClr val="tx2"/>
                </a:solidFill>
                <a:cs typeface="B Nazanin" panose="00000400000000000000" pitchFamily="2" charset="-78"/>
              </a:rPr>
              <a:t>دكتر احمد </a:t>
            </a:r>
            <a:r>
              <a:rPr lang="fa-IR" altLang="en-US" sz="2800">
                <a:solidFill>
                  <a:schemeClr val="tx2"/>
                </a:solidFill>
              </a:rPr>
              <a:t>فراهي</a:t>
            </a:r>
            <a:endParaRPr lang="en-US" altLang="en-US" sz="2800">
              <a:solidFill>
                <a:schemeClr val="tx2"/>
              </a:solidFill>
            </a:endParaRPr>
          </a:p>
        </p:txBody>
      </p:sp>
      <p:sp>
        <p:nvSpPr>
          <p:cNvPr id="22535" name="Rectangle 18"/>
          <p:cNvSpPr>
            <a:spLocks noChangeArrowheads="1"/>
          </p:cNvSpPr>
          <p:nvPr/>
        </p:nvSpPr>
        <p:spPr bwMode="auto">
          <a:xfrm>
            <a:off x="1835150" y="2636838"/>
            <a:ext cx="468153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lnSpc>
                <a:spcPct val="120000"/>
              </a:lnSpc>
            </a:pPr>
            <a:r>
              <a:rPr lang="fa-IR" altLang="en-US" sz="3600" b="1">
                <a:cs typeface="B Titr" panose="00000700000000000000" pitchFamily="2" charset="-78"/>
              </a:rPr>
              <a:t>نام منبع: </a:t>
            </a:r>
            <a:br>
              <a:rPr lang="fa-IR" altLang="en-US" sz="3600" b="1">
                <a:cs typeface="B Titr" panose="00000700000000000000" pitchFamily="2" charset="-78"/>
              </a:rPr>
            </a:br>
            <a:r>
              <a:rPr lang="fa-IR" altLang="en-US" sz="3600" b="1">
                <a:cs typeface="B Titr" panose="00000700000000000000" pitchFamily="2" charset="-78"/>
              </a:rPr>
              <a:t>مفاهيم بنيادي پايگاه داده‌ها</a:t>
            </a:r>
            <a:endParaRPr lang="en-US" altLang="en-US" sz="3600" b="1">
              <a:cs typeface="B Titr" panose="00000700000000000000" pitchFamily="2" charset="-78"/>
            </a:endParaRPr>
          </a:p>
        </p:txBody>
      </p:sp>
      <p:sp>
        <p:nvSpPr>
          <p:cNvPr id="22536" name="Rectangle 19"/>
          <p:cNvSpPr>
            <a:spLocks noChangeArrowheads="1"/>
          </p:cNvSpPr>
          <p:nvPr/>
        </p:nvSpPr>
        <p:spPr bwMode="auto">
          <a:xfrm>
            <a:off x="1619250" y="4003675"/>
            <a:ext cx="554513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3200" b="1">
                <a:cs typeface="B Nazanin" panose="00000400000000000000" pitchFamily="2" charset="-78"/>
              </a:rPr>
              <a:t>مولف: سيد محمد تقي روحاني رانكوهي</a:t>
            </a:r>
            <a:endParaRPr lang="en-US" altLang="en-US" sz="3200" b="1">
              <a:cs typeface="B Nazanin" panose="00000400000000000000" pitchFamily="2" charset="-78"/>
            </a:endParaRPr>
          </a:p>
        </p:txBody>
      </p:sp>
      <p:sp>
        <p:nvSpPr>
          <p:cNvPr id="22537" name="Rectangle 16"/>
          <p:cNvSpPr>
            <a:spLocks noChangeArrowheads="1"/>
          </p:cNvSpPr>
          <p:nvPr/>
        </p:nvSpPr>
        <p:spPr bwMode="auto">
          <a:xfrm>
            <a:off x="2268538" y="6097588"/>
            <a:ext cx="2516187"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2400">
                <a:solidFill>
                  <a:schemeClr val="tx2"/>
                </a:solidFill>
                <a:cs typeface="B Nazanin" panose="00000400000000000000" pitchFamily="2" charset="-78"/>
              </a:rPr>
              <a:t>ويرايش: </a:t>
            </a:r>
            <a:br>
              <a:rPr lang="fa-IR" altLang="en-US" sz="2400">
                <a:solidFill>
                  <a:schemeClr val="tx2"/>
                </a:solidFill>
                <a:cs typeface="B Nazanin" panose="00000400000000000000" pitchFamily="2" charset="-78"/>
              </a:rPr>
            </a:br>
            <a:r>
              <a:rPr lang="fa-IR" altLang="en-US" sz="2400">
                <a:solidFill>
                  <a:schemeClr val="tx2"/>
                </a:solidFill>
                <a:cs typeface="B Nazanin" panose="00000400000000000000" pitchFamily="2" charset="-78"/>
              </a:rPr>
              <a:t>سعيد آسعيدی</a:t>
            </a:r>
            <a:endParaRPr lang="en-US" altLang="en-US" sz="2400">
              <a:solidFill>
                <a:schemeClr val="tx2"/>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40A67A30-69AC-4EE4-91CD-EC3A737AEB13}"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2051050" y="141288"/>
            <a:ext cx="4897438"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solidFill>
                  <a:schemeClr val="bg1"/>
                </a:solidFill>
                <a:latin typeface="Tahoma" panose="020B0604030504040204" pitchFamily="34" charset="0"/>
                <a:cs typeface="B Titr" panose="00000700000000000000" pitchFamily="2" charset="-78"/>
              </a:rPr>
              <a:t>براي ايجاد يك سيستم كاربردي دو رهيافت وجود دارد</a:t>
            </a:r>
            <a:r>
              <a:rPr lang="fa-IR" altLang="en-US" sz="3600" b="1">
                <a:solidFill>
                  <a:schemeClr val="bg1"/>
                </a:solidFill>
                <a:cs typeface="B Badr" panose="00000400000000000000" pitchFamily="2" charset="-78"/>
              </a:rPr>
              <a:t>:</a:t>
            </a:r>
            <a:endParaRPr lang="en-US" altLang="en-US" sz="3600" b="1">
              <a:solidFill>
                <a:schemeClr val="bg1"/>
              </a:solidFill>
              <a:cs typeface="B Badr" panose="00000400000000000000" pitchFamily="2" charset="-78"/>
            </a:endParaRPr>
          </a:p>
        </p:txBody>
      </p:sp>
      <p:sp>
        <p:nvSpPr>
          <p:cNvPr id="40963" name="Rectangle 5"/>
          <p:cNvSpPr>
            <a:spLocks noChangeArrowheads="1"/>
          </p:cNvSpPr>
          <p:nvPr/>
        </p:nvSpPr>
        <p:spPr bwMode="auto">
          <a:xfrm>
            <a:off x="1585913" y="2151063"/>
            <a:ext cx="59388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a:t>1- </a:t>
            </a:r>
            <a:r>
              <a:rPr lang="fa-IR" altLang="en-US" sz="3200">
                <a:cs typeface="B Nazanin" panose="00000400000000000000" pitchFamily="2" charset="-78"/>
              </a:rPr>
              <a:t>رهيافت سنتي يا مشي فايلينگ</a:t>
            </a:r>
            <a:endParaRPr lang="en-US" altLang="en-US" sz="3200">
              <a:cs typeface="B Nazanin" panose="00000400000000000000" pitchFamily="2" charset="-78"/>
            </a:endParaRPr>
          </a:p>
        </p:txBody>
      </p:sp>
      <p:sp>
        <p:nvSpPr>
          <p:cNvPr id="40964" name="Rectangle 6"/>
          <p:cNvSpPr>
            <a:spLocks noChangeArrowheads="1"/>
          </p:cNvSpPr>
          <p:nvPr/>
        </p:nvSpPr>
        <p:spPr bwMode="auto">
          <a:xfrm>
            <a:off x="1250950" y="3159125"/>
            <a:ext cx="6240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a:t>2- </a:t>
            </a:r>
            <a:r>
              <a:rPr lang="fa-IR" altLang="en-US" sz="3200">
                <a:cs typeface="B Nazanin" panose="00000400000000000000" pitchFamily="2" charset="-78"/>
              </a:rPr>
              <a:t>رهيافت (مشي) پايگاهي</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DB605CD5-7FA1-4F75-9874-BBED2ED275E5}" type="slidenum">
              <a:rPr lang="en-US"/>
              <a:pPr>
                <a:defRPr/>
              </a:pPr>
              <a:t>20</a:t>
            </a:fld>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کنترل داده ها</a:t>
            </a:r>
            <a:endParaRPr lang="en-US" altLang="en-US" b="1">
              <a:solidFill>
                <a:schemeClr val="bg1"/>
              </a:solidFill>
              <a:cs typeface="B Titr" panose="00000700000000000000" pitchFamily="2" charset="-78"/>
            </a:endParaRPr>
          </a:p>
        </p:txBody>
      </p:sp>
      <p:sp>
        <p:nvSpPr>
          <p:cNvPr id="229379"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29380" name="Text Box 6"/>
          <p:cNvSpPr txBox="1">
            <a:spLocks noChangeArrowheads="1"/>
          </p:cNvSpPr>
          <p:nvPr/>
        </p:nvSpPr>
        <p:spPr bwMode="auto">
          <a:xfrm>
            <a:off x="611188" y="1690688"/>
            <a:ext cx="813752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Grant Update, insert </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On S, SP </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To JAVAD</a:t>
            </a:r>
          </a:p>
        </p:txBody>
      </p:sp>
      <p:sp>
        <p:nvSpPr>
          <p:cNvPr id="229381" name="Text Box 6"/>
          <p:cNvSpPr txBox="1">
            <a:spLocks noChangeArrowheads="1"/>
          </p:cNvSpPr>
          <p:nvPr/>
        </p:nvSpPr>
        <p:spPr bwMode="auto">
          <a:xfrm>
            <a:off x="611188" y="3660775"/>
            <a:ext cx="813752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Grant Update(QTY), insert(QTY)</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On SP </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To Akbar</a:t>
            </a:r>
          </a:p>
        </p:txBody>
      </p:sp>
      <p:sp>
        <p:nvSpPr>
          <p:cNvPr id="4" name="Slide Number Placeholder 3"/>
          <p:cNvSpPr>
            <a:spLocks noGrp="1"/>
          </p:cNvSpPr>
          <p:nvPr>
            <p:ph type="sldNum" sz="quarter" idx="12"/>
          </p:nvPr>
        </p:nvSpPr>
        <p:spPr/>
        <p:txBody>
          <a:bodyPr/>
          <a:lstStyle/>
          <a:p>
            <a:pPr>
              <a:defRPr/>
            </a:pPr>
            <a:fld id="{3C735104-D174-41B9-98B2-A7001A61A4B6}" type="slidenum">
              <a:rPr lang="en-US"/>
              <a:pPr>
                <a:defRPr/>
              </a:pPr>
              <a:t>200</a:t>
            </a:fld>
            <a:endParaRPr lang="en-US"/>
          </a:p>
        </p:txBody>
      </p:sp>
      <p:sp>
        <p:nvSpPr>
          <p:cNvPr id="229383" name="Text Box 6"/>
          <p:cNvSpPr txBox="1">
            <a:spLocks noChangeArrowheads="1"/>
          </p:cNvSpPr>
          <p:nvPr/>
        </p:nvSpPr>
        <p:spPr bwMode="auto">
          <a:xfrm>
            <a:off x="539750" y="5630863"/>
            <a:ext cx="81375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Grant ALL On SP To Akbar</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کنترل داده ها</a:t>
            </a:r>
            <a:endParaRPr lang="en-US" altLang="en-US" b="1">
              <a:solidFill>
                <a:schemeClr val="bg1"/>
              </a:solidFill>
              <a:cs typeface="B Titr" panose="00000700000000000000" pitchFamily="2" charset="-78"/>
            </a:endParaRPr>
          </a:p>
        </p:txBody>
      </p:sp>
      <p:sp>
        <p:nvSpPr>
          <p:cNvPr id="230403"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لغو مجوز داده شده</a:t>
            </a:r>
            <a:endParaRPr lang="en-US" altLang="en-US" sz="3200">
              <a:cs typeface="B Nazanin" panose="00000400000000000000" pitchFamily="2" charset="-78"/>
            </a:endParaRPr>
          </a:p>
        </p:txBody>
      </p:sp>
      <p:sp>
        <p:nvSpPr>
          <p:cNvPr id="230404" name="Text Box 6"/>
          <p:cNvSpPr txBox="1">
            <a:spLocks noChangeArrowheads="1"/>
          </p:cNvSpPr>
          <p:nvPr/>
        </p:nvSpPr>
        <p:spPr bwMode="auto">
          <a:xfrm>
            <a:off x="611188" y="2060575"/>
            <a:ext cx="81375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Revoke &lt;privileges&gt; </a:t>
            </a:r>
          </a:p>
          <a:p>
            <a:pPr eaLnBrk="1" hangingPunct="1">
              <a:spcBef>
                <a:spcPct val="50000"/>
              </a:spcBef>
            </a:pPr>
            <a:r>
              <a:rPr lang="en-US" altLang="en-US" sz="2400" b="1">
                <a:latin typeface="Courier New" panose="02070309020205020404" pitchFamily="49" charset="0"/>
                <a:cs typeface="Arial" panose="020B0604020202020204" pitchFamily="34" charset="0"/>
              </a:rPr>
              <a:t>ON &lt;table&gt; </a:t>
            </a:r>
          </a:p>
          <a:p>
            <a:pPr eaLnBrk="1" hangingPunct="1">
              <a:spcBef>
                <a:spcPct val="50000"/>
              </a:spcBef>
            </a:pPr>
            <a:r>
              <a:rPr lang="en-US" altLang="en-US" sz="2400" b="1">
                <a:latin typeface="Courier New" panose="02070309020205020404" pitchFamily="49" charset="0"/>
                <a:cs typeface="Arial" panose="020B0604020202020204" pitchFamily="34" charset="0"/>
              </a:rPr>
              <a:t>From &lt;users&gt;</a:t>
            </a:r>
          </a:p>
        </p:txBody>
      </p:sp>
      <p:sp>
        <p:nvSpPr>
          <p:cNvPr id="230405" name="Text Box 5"/>
          <p:cNvSpPr txBox="1">
            <a:spLocks noChangeArrowheads="1"/>
          </p:cNvSpPr>
          <p:nvPr/>
        </p:nvSpPr>
        <p:spPr bwMode="auto">
          <a:xfrm>
            <a:off x="1692275" y="3836988"/>
            <a:ext cx="6624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30406" name="Text Box 6"/>
          <p:cNvSpPr txBox="1">
            <a:spLocks noChangeArrowheads="1"/>
          </p:cNvSpPr>
          <p:nvPr/>
        </p:nvSpPr>
        <p:spPr bwMode="auto">
          <a:xfrm>
            <a:off x="611188" y="4365625"/>
            <a:ext cx="81375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Revoke Update</a:t>
            </a:r>
          </a:p>
          <a:p>
            <a:pPr eaLnBrk="1" hangingPunct="1">
              <a:spcBef>
                <a:spcPct val="50000"/>
              </a:spcBef>
            </a:pPr>
            <a:r>
              <a:rPr lang="en-US" altLang="en-US" sz="2400" b="1">
                <a:latin typeface="Courier New" panose="02070309020205020404" pitchFamily="49" charset="0"/>
                <a:cs typeface="Arial" panose="020B0604020202020204" pitchFamily="34" charset="0"/>
              </a:rPr>
              <a:t>ON S</a:t>
            </a:r>
          </a:p>
          <a:p>
            <a:pPr eaLnBrk="1" hangingPunct="1">
              <a:spcBef>
                <a:spcPct val="50000"/>
              </a:spcBef>
            </a:pPr>
            <a:r>
              <a:rPr lang="en-US" altLang="en-US" sz="2400" b="1">
                <a:latin typeface="Courier New" panose="02070309020205020404" pitchFamily="49" charset="0"/>
                <a:cs typeface="Arial" panose="020B0604020202020204" pitchFamily="34" charset="0"/>
              </a:rPr>
              <a:t>From Ali</a:t>
            </a:r>
          </a:p>
          <a:p>
            <a:pPr eaLnBrk="1" hangingPunct="1">
              <a:spcBef>
                <a:spcPct val="50000"/>
              </a:spcBef>
            </a:pPr>
            <a:r>
              <a:rPr lang="en-US" altLang="en-US" sz="2400" b="1">
                <a:latin typeface="Courier New" panose="02070309020205020404" pitchFamily="49" charset="0"/>
                <a:cs typeface="Arial" panose="020B0604020202020204" pitchFamily="34" charset="0"/>
              </a:rPr>
              <a:t>Revoke grant option on</a:t>
            </a:r>
          </a:p>
        </p:txBody>
      </p:sp>
      <p:sp>
        <p:nvSpPr>
          <p:cNvPr id="4" name="Slide Number Placeholder 3"/>
          <p:cNvSpPr>
            <a:spLocks noGrp="1"/>
          </p:cNvSpPr>
          <p:nvPr>
            <p:ph type="sldNum" sz="quarter" idx="12"/>
          </p:nvPr>
        </p:nvSpPr>
        <p:spPr/>
        <p:txBody>
          <a:bodyPr/>
          <a:lstStyle/>
          <a:p>
            <a:pPr>
              <a:defRPr/>
            </a:pPr>
            <a:fld id="{25004C35-466C-4B91-9485-F507BA13F190}" type="slidenum">
              <a:rPr lang="en-US"/>
              <a:pPr>
                <a:defRPr/>
              </a:pPr>
              <a:t>201</a:t>
            </a:fld>
            <a:endParaRPr lang="en-US"/>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کنترل داده ها</a:t>
            </a:r>
            <a:endParaRPr lang="en-US" altLang="en-US" b="1">
              <a:solidFill>
                <a:schemeClr val="bg1"/>
              </a:solidFill>
              <a:cs typeface="B Titr" panose="00000700000000000000" pitchFamily="2" charset="-78"/>
            </a:endParaRPr>
          </a:p>
        </p:txBody>
      </p:sp>
      <p:sp>
        <p:nvSpPr>
          <p:cNvPr id="231427"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حذف مجوز</a:t>
            </a:r>
            <a:endParaRPr lang="en-US" altLang="en-US" sz="3200">
              <a:cs typeface="B Nazanin" panose="00000400000000000000" pitchFamily="2" charset="-78"/>
            </a:endParaRPr>
          </a:p>
        </p:txBody>
      </p:sp>
      <p:sp>
        <p:nvSpPr>
          <p:cNvPr id="231428" name="Text Box 6"/>
          <p:cNvSpPr txBox="1">
            <a:spLocks noChangeArrowheads="1"/>
          </p:cNvSpPr>
          <p:nvPr/>
        </p:nvSpPr>
        <p:spPr bwMode="auto">
          <a:xfrm>
            <a:off x="611188" y="2060575"/>
            <a:ext cx="81375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Deny &lt;privileges&gt; </a:t>
            </a:r>
          </a:p>
          <a:p>
            <a:pPr eaLnBrk="1" hangingPunct="1">
              <a:spcBef>
                <a:spcPct val="50000"/>
              </a:spcBef>
            </a:pPr>
            <a:r>
              <a:rPr lang="en-US" altLang="en-US" sz="2400" b="1">
                <a:latin typeface="Courier New" panose="02070309020205020404" pitchFamily="49" charset="0"/>
                <a:cs typeface="Arial" panose="020B0604020202020204" pitchFamily="34" charset="0"/>
              </a:rPr>
              <a:t>ON &lt;table&gt; </a:t>
            </a:r>
          </a:p>
          <a:p>
            <a:pPr eaLnBrk="1" hangingPunct="1">
              <a:spcBef>
                <a:spcPct val="50000"/>
              </a:spcBef>
            </a:pPr>
            <a:r>
              <a:rPr lang="en-US" altLang="en-US" sz="2400" b="1">
                <a:latin typeface="Courier New" panose="02070309020205020404" pitchFamily="49" charset="0"/>
                <a:cs typeface="Arial" panose="020B0604020202020204" pitchFamily="34" charset="0"/>
              </a:rPr>
              <a:t>To &lt;users&gt;</a:t>
            </a:r>
          </a:p>
        </p:txBody>
      </p:sp>
      <p:sp>
        <p:nvSpPr>
          <p:cNvPr id="231429" name="Text Box 5"/>
          <p:cNvSpPr txBox="1">
            <a:spLocks noChangeArrowheads="1"/>
          </p:cNvSpPr>
          <p:nvPr/>
        </p:nvSpPr>
        <p:spPr bwMode="auto">
          <a:xfrm>
            <a:off x="1692275" y="3836988"/>
            <a:ext cx="6624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31430" name="Text Box 6"/>
          <p:cNvSpPr txBox="1">
            <a:spLocks noChangeArrowheads="1"/>
          </p:cNvSpPr>
          <p:nvPr/>
        </p:nvSpPr>
        <p:spPr bwMode="auto">
          <a:xfrm>
            <a:off x="611188" y="4365625"/>
            <a:ext cx="813752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Deny Select</a:t>
            </a:r>
          </a:p>
          <a:p>
            <a:pPr eaLnBrk="1" hangingPunct="1">
              <a:spcBef>
                <a:spcPct val="50000"/>
              </a:spcBef>
            </a:pPr>
            <a:r>
              <a:rPr lang="en-US" altLang="en-US" sz="2400" b="1">
                <a:latin typeface="Courier New" panose="02070309020205020404" pitchFamily="49" charset="0"/>
                <a:cs typeface="Arial" panose="020B0604020202020204" pitchFamily="34" charset="0"/>
              </a:rPr>
              <a:t>ON SP </a:t>
            </a:r>
          </a:p>
          <a:p>
            <a:pPr eaLnBrk="1" hangingPunct="1">
              <a:spcBef>
                <a:spcPct val="50000"/>
              </a:spcBef>
            </a:pPr>
            <a:r>
              <a:rPr lang="en-US" altLang="en-US" sz="2400" b="1">
                <a:latin typeface="Courier New" panose="02070309020205020404" pitchFamily="49" charset="0"/>
                <a:cs typeface="Arial" panose="020B0604020202020204" pitchFamily="34" charset="0"/>
              </a:rPr>
              <a:t>To Ali</a:t>
            </a:r>
          </a:p>
        </p:txBody>
      </p:sp>
      <p:sp>
        <p:nvSpPr>
          <p:cNvPr id="4" name="Slide Number Placeholder 3"/>
          <p:cNvSpPr>
            <a:spLocks noGrp="1"/>
          </p:cNvSpPr>
          <p:nvPr>
            <p:ph type="sldNum" sz="quarter" idx="12"/>
          </p:nvPr>
        </p:nvSpPr>
        <p:spPr/>
        <p:txBody>
          <a:bodyPr/>
          <a:lstStyle/>
          <a:p>
            <a:pPr>
              <a:defRPr/>
            </a:pPr>
            <a:fld id="{2D07E89F-540C-45EB-8C9D-0D2A81C714CA}" type="slidenum">
              <a:rPr lang="en-US"/>
              <a:pPr>
                <a:defRPr/>
              </a:pPr>
              <a:t>202</a:t>
            </a:fld>
            <a:endParaRPr 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کنترل داده ها</a:t>
            </a:r>
            <a:endParaRPr lang="en-US" altLang="en-US" b="1">
              <a:solidFill>
                <a:schemeClr val="bg1"/>
              </a:solidFill>
              <a:cs typeface="B Titr" panose="00000700000000000000" pitchFamily="2" charset="-78"/>
            </a:endParaRPr>
          </a:p>
        </p:txBody>
      </p:sp>
      <p:sp>
        <p:nvSpPr>
          <p:cNvPr id="232451"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قواعد جامعیت: محدودیت</a:t>
            </a:r>
            <a:endParaRPr lang="en-US" altLang="en-US" sz="3200">
              <a:cs typeface="B Nazanin" panose="00000400000000000000" pitchFamily="2" charset="-78"/>
            </a:endParaRPr>
          </a:p>
        </p:txBody>
      </p:sp>
      <p:sp>
        <p:nvSpPr>
          <p:cNvPr id="232452" name="Text Box 6"/>
          <p:cNvSpPr txBox="1">
            <a:spLocks noChangeArrowheads="1"/>
          </p:cNvSpPr>
          <p:nvPr/>
        </p:nvSpPr>
        <p:spPr bwMode="auto">
          <a:xfrm>
            <a:off x="611188" y="2060575"/>
            <a:ext cx="8137525"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CREATE TABLE table_name</a:t>
            </a:r>
          </a:p>
          <a:p>
            <a:pPr eaLnBrk="1" hangingPunct="1">
              <a:spcBef>
                <a:spcPct val="50000"/>
              </a:spcBef>
            </a:pPr>
            <a:r>
              <a:rPr lang="en-US" altLang="en-US" sz="2400" b="1">
                <a:latin typeface="Courier New" panose="02070309020205020404" pitchFamily="49" charset="0"/>
                <a:cs typeface="Arial" panose="020B0604020202020204" pitchFamily="34" charset="0"/>
              </a:rPr>
              <a:t>(</a:t>
            </a:r>
          </a:p>
          <a:p>
            <a:pPr eaLnBrk="1" hangingPunct="1">
              <a:spcBef>
                <a:spcPct val="50000"/>
              </a:spcBef>
            </a:pPr>
            <a:r>
              <a:rPr lang="en-US" altLang="en-US" sz="2000" b="1">
                <a:latin typeface="Courier New" panose="02070309020205020404" pitchFamily="49" charset="0"/>
                <a:cs typeface="Arial" panose="020B0604020202020204" pitchFamily="34" charset="0"/>
              </a:rPr>
              <a:t>column_name1 data_type(size) constraint_name,</a:t>
            </a:r>
          </a:p>
          <a:p>
            <a:pPr eaLnBrk="1" hangingPunct="1">
              <a:spcBef>
                <a:spcPct val="50000"/>
              </a:spcBef>
            </a:pPr>
            <a:r>
              <a:rPr lang="en-US" altLang="en-US" sz="2000" b="1">
                <a:latin typeface="Courier New" panose="02070309020205020404" pitchFamily="49" charset="0"/>
                <a:cs typeface="Arial" panose="020B0604020202020204" pitchFamily="34" charset="0"/>
              </a:rPr>
              <a:t>column_name2 data_type(size) constraint_name,</a:t>
            </a:r>
          </a:p>
          <a:p>
            <a:pPr eaLnBrk="1" hangingPunct="1">
              <a:spcBef>
                <a:spcPct val="50000"/>
              </a:spcBef>
            </a:pPr>
            <a:r>
              <a:rPr lang="en-US" altLang="en-US" sz="2000" b="1">
                <a:latin typeface="Courier New" panose="02070309020205020404" pitchFamily="49" charset="0"/>
                <a:cs typeface="Arial" panose="020B0604020202020204" pitchFamily="34" charset="0"/>
              </a:rPr>
              <a:t>column_name3 data_type(size) constraint_name,</a:t>
            </a:r>
          </a:p>
          <a:p>
            <a:pPr eaLnBrk="1" hangingPunct="1">
              <a:spcBef>
                <a:spcPct val="50000"/>
              </a:spcBef>
            </a:pPr>
            <a:r>
              <a:rPr lang="en-US" altLang="en-US" sz="2400" b="1">
                <a:latin typeface="Courier New" panose="02070309020205020404" pitchFamily="49"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pPr>
              <a:defRPr/>
            </a:pPr>
            <a:fld id="{21A7258F-9EB4-4B5F-AD33-A17CD9457018}" type="slidenum">
              <a:rPr lang="en-US"/>
              <a:pPr>
                <a:defRPr/>
              </a:pPr>
              <a:t>203</a:t>
            </a:fld>
            <a:endParaRPr lang="en-US"/>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کنترل داده ها</a:t>
            </a:r>
            <a:endParaRPr lang="en-US" altLang="en-US" b="1">
              <a:solidFill>
                <a:schemeClr val="bg1"/>
              </a:solidFill>
              <a:cs typeface="B Titr" panose="00000700000000000000" pitchFamily="2" charset="-78"/>
            </a:endParaRPr>
          </a:p>
        </p:txBody>
      </p:sp>
      <p:sp>
        <p:nvSpPr>
          <p:cNvPr id="233475"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محدودیت‌ها</a:t>
            </a:r>
            <a:endParaRPr lang="en-US" altLang="en-US" sz="3200">
              <a:cs typeface="B Nazanin" panose="00000400000000000000" pitchFamily="2" charset="-78"/>
            </a:endParaRPr>
          </a:p>
        </p:txBody>
      </p:sp>
      <p:sp>
        <p:nvSpPr>
          <p:cNvPr id="233476" name="Text Box 6"/>
          <p:cNvSpPr txBox="1">
            <a:spLocks noChangeArrowheads="1"/>
          </p:cNvSpPr>
          <p:nvPr/>
        </p:nvSpPr>
        <p:spPr bwMode="auto">
          <a:xfrm>
            <a:off x="611188" y="2060575"/>
            <a:ext cx="8137525"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NOT NULL</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UNIQUE </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PRIMARY KEY</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FOREIGN KEY</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CHECK </a:t>
            </a:r>
            <a:endParaRPr lang="fa-IR" altLang="en-US" sz="2400" b="1">
              <a:latin typeface="Courier New" panose="02070309020205020404" pitchFamily="49" charset="0"/>
              <a:cs typeface="Arial" panose="020B0604020202020204" pitchFamily="34" charset="0"/>
            </a:endParaRPr>
          </a:p>
          <a:p>
            <a:pPr eaLnBrk="1" hangingPunct="1">
              <a:spcBef>
                <a:spcPct val="50000"/>
              </a:spcBef>
            </a:pPr>
            <a:r>
              <a:rPr lang="en-US" altLang="en-US" sz="2400" b="1">
                <a:latin typeface="Courier New" panose="02070309020205020404" pitchFamily="49" charset="0"/>
                <a:cs typeface="Arial" panose="020B0604020202020204" pitchFamily="34" charset="0"/>
              </a:rPr>
              <a:t>DEFAULT </a:t>
            </a:r>
          </a:p>
        </p:txBody>
      </p:sp>
      <p:sp>
        <p:nvSpPr>
          <p:cNvPr id="4" name="Slide Number Placeholder 3"/>
          <p:cNvSpPr>
            <a:spLocks noGrp="1"/>
          </p:cNvSpPr>
          <p:nvPr>
            <p:ph type="sldNum" sz="quarter" idx="12"/>
          </p:nvPr>
        </p:nvSpPr>
        <p:spPr/>
        <p:txBody>
          <a:bodyPr/>
          <a:lstStyle/>
          <a:p>
            <a:pPr>
              <a:defRPr/>
            </a:pPr>
            <a:fld id="{AE9270DE-5D5A-4159-8912-8AA7296361DC}" type="slidenum">
              <a:rPr lang="en-US"/>
              <a:pPr>
                <a:defRPr/>
              </a:pPr>
              <a:t>204</a:t>
            </a:fld>
            <a:endParaRPr lang="en-US"/>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کنترل داده ها</a:t>
            </a:r>
            <a:endParaRPr lang="en-US" altLang="en-US" b="1">
              <a:solidFill>
                <a:schemeClr val="bg1"/>
              </a:solidFill>
              <a:cs typeface="B Titr" panose="00000700000000000000" pitchFamily="2" charset="-78"/>
            </a:endParaRPr>
          </a:p>
        </p:txBody>
      </p:sp>
      <p:sp>
        <p:nvSpPr>
          <p:cNvPr id="234499"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دستور </a:t>
            </a:r>
            <a:r>
              <a:rPr lang="en-US" altLang="en-US" sz="3200">
                <a:cs typeface="B Nazanin" panose="00000400000000000000" pitchFamily="2" charset="-78"/>
              </a:rPr>
              <a:t>check</a:t>
            </a:r>
          </a:p>
        </p:txBody>
      </p:sp>
      <p:sp>
        <p:nvSpPr>
          <p:cNvPr id="234500" name="Text Box 6"/>
          <p:cNvSpPr txBox="1">
            <a:spLocks noChangeArrowheads="1"/>
          </p:cNvSpPr>
          <p:nvPr/>
        </p:nvSpPr>
        <p:spPr bwMode="auto">
          <a:xfrm>
            <a:off x="611188" y="1916113"/>
            <a:ext cx="8137525"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CREATE TABLE Student</a:t>
            </a:r>
          </a:p>
          <a:p>
            <a:pPr eaLnBrk="1" hangingPunct="1">
              <a:spcBef>
                <a:spcPct val="50000"/>
              </a:spcBef>
            </a:pPr>
            <a:r>
              <a:rPr lang="en-US" altLang="en-US" sz="2400" b="1">
                <a:latin typeface="Courier New" panose="02070309020205020404" pitchFamily="49" charset="0"/>
                <a:cs typeface="Arial" panose="020B0604020202020204" pitchFamily="34" charset="0"/>
              </a:rPr>
              <a:t>(</a:t>
            </a:r>
          </a:p>
          <a:p>
            <a:pPr eaLnBrk="1" hangingPunct="1">
              <a:spcBef>
                <a:spcPct val="50000"/>
              </a:spcBef>
            </a:pPr>
            <a:r>
              <a:rPr lang="en-US" altLang="en-US" sz="2400" b="1">
                <a:latin typeface="Courier New" panose="02070309020205020404" pitchFamily="49" charset="0"/>
                <a:cs typeface="Arial" panose="020B0604020202020204" pitchFamily="34" charset="0"/>
              </a:rPr>
              <a:t>Sid int PRIMARY KEY,</a:t>
            </a:r>
          </a:p>
          <a:p>
            <a:pPr eaLnBrk="1" hangingPunct="1">
              <a:spcBef>
                <a:spcPct val="50000"/>
              </a:spcBef>
            </a:pPr>
            <a:r>
              <a:rPr lang="en-US" altLang="en-US" sz="2400" b="1">
                <a:latin typeface="Courier New" panose="02070309020205020404" pitchFamily="49" charset="0"/>
                <a:cs typeface="Arial" panose="020B0604020202020204" pitchFamily="34" charset="0"/>
              </a:rPr>
              <a:t>LastName varchar(255) NOT NULL,</a:t>
            </a:r>
          </a:p>
          <a:p>
            <a:pPr eaLnBrk="1" hangingPunct="1">
              <a:spcBef>
                <a:spcPct val="50000"/>
              </a:spcBef>
            </a:pPr>
            <a:r>
              <a:rPr lang="en-US" altLang="en-US" sz="2400" b="1">
                <a:latin typeface="Courier New" panose="02070309020205020404" pitchFamily="49" charset="0"/>
                <a:cs typeface="Arial" panose="020B0604020202020204" pitchFamily="34" charset="0"/>
              </a:rPr>
              <a:t>FirstName varchar(255) DEFAULT ‘Abdi',</a:t>
            </a:r>
          </a:p>
          <a:p>
            <a:pPr eaLnBrk="1" hangingPunct="1">
              <a:spcBef>
                <a:spcPct val="50000"/>
              </a:spcBef>
            </a:pPr>
            <a:r>
              <a:rPr lang="en-US" altLang="en-US" sz="2400" b="1">
                <a:latin typeface="Courier New" panose="02070309020205020404" pitchFamily="49" charset="0"/>
                <a:cs typeface="Arial" panose="020B0604020202020204" pitchFamily="34" charset="0"/>
              </a:rPr>
              <a:t>Avg real CHECK (Avg&gt;0 and Avg&lt;20),</a:t>
            </a:r>
          </a:p>
          <a:p>
            <a:pPr eaLnBrk="1" hangingPunct="1">
              <a:spcBef>
                <a:spcPct val="50000"/>
              </a:spcBef>
            </a:pPr>
            <a:r>
              <a:rPr lang="en-US" altLang="en-US" sz="2400" b="1">
                <a:latin typeface="Courier New" panose="02070309020205020404" pitchFamily="49" charset="0"/>
                <a:cs typeface="Arial" panose="020B0604020202020204" pitchFamily="34" charset="0"/>
              </a:rPr>
              <a:t>City varchar(255)</a:t>
            </a:r>
          </a:p>
          <a:p>
            <a:pPr eaLnBrk="1" hangingPunct="1">
              <a:spcBef>
                <a:spcPct val="50000"/>
              </a:spcBef>
            </a:pPr>
            <a:r>
              <a:rPr lang="en-US" altLang="en-US" sz="2400" b="1">
                <a:latin typeface="Courier New" panose="02070309020205020404" pitchFamily="49" charset="0"/>
                <a:cs typeface="Arial" panose="020B0604020202020204" pitchFamily="34" charset="0"/>
              </a:rPr>
              <a:t>pId int FOREIGN KEY REFERENCES Persons(Id)</a:t>
            </a:r>
          </a:p>
          <a:p>
            <a:pPr eaLnBrk="1" hangingPunct="1">
              <a:spcBef>
                <a:spcPct val="50000"/>
              </a:spcBef>
            </a:pPr>
            <a:r>
              <a:rPr lang="en-US" altLang="en-US" sz="2400" b="1">
                <a:latin typeface="Courier New" panose="02070309020205020404" pitchFamily="49"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pPr>
              <a:defRPr/>
            </a:pPr>
            <a:fld id="{91E5B691-FA7F-4857-BCA3-15828105FAAD}" type="slidenum">
              <a:rPr lang="en-US"/>
              <a:pPr>
                <a:defRPr/>
              </a:pPr>
              <a:t>205</a:t>
            </a:fld>
            <a:endParaRPr lang="en-US"/>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کنترل داده ها</a:t>
            </a:r>
            <a:endParaRPr lang="en-US" altLang="en-US" b="1">
              <a:solidFill>
                <a:schemeClr val="bg1"/>
              </a:solidFill>
              <a:cs typeface="B Titr" panose="00000700000000000000" pitchFamily="2" charset="-78"/>
            </a:endParaRPr>
          </a:p>
        </p:txBody>
      </p:sp>
      <p:sp>
        <p:nvSpPr>
          <p:cNvPr id="235523"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دستور </a:t>
            </a:r>
            <a:r>
              <a:rPr lang="en-US" altLang="en-US" sz="3200">
                <a:cs typeface="B Nazanin" panose="00000400000000000000" pitchFamily="2" charset="-78"/>
              </a:rPr>
              <a:t>check</a:t>
            </a:r>
          </a:p>
        </p:txBody>
      </p:sp>
      <p:sp>
        <p:nvSpPr>
          <p:cNvPr id="235524" name="Text Box 6"/>
          <p:cNvSpPr txBox="1">
            <a:spLocks noChangeArrowheads="1"/>
          </p:cNvSpPr>
          <p:nvPr/>
        </p:nvSpPr>
        <p:spPr bwMode="auto">
          <a:xfrm>
            <a:off x="611188" y="2060575"/>
            <a:ext cx="8137525"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ALTER TABLE Exam </a:t>
            </a:r>
          </a:p>
          <a:p>
            <a:pPr eaLnBrk="1" hangingPunct="1">
              <a:spcBef>
                <a:spcPct val="50000"/>
              </a:spcBef>
            </a:pPr>
            <a:r>
              <a:rPr lang="en-US" altLang="en-US" sz="2400" b="1">
                <a:latin typeface="Courier New" panose="02070309020205020404" pitchFamily="49" charset="0"/>
                <a:cs typeface="Arial" panose="020B0604020202020204" pitchFamily="34" charset="0"/>
              </a:rPr>
              <a:t>(</a:t>
            </a:r>
          </a:p>
          <a:p>
            <a:pPr eaLnBrk="1" hangingPunct="1">
              <a:spcBef>
                <a:spcPct val="50000"/>
              </a:spcBef>
            </a:pPr>
            <a:r>
              <a:rPr lang="en-US" altLang="en-US" sz="2400" b="1">
                <a:latin typeface="Courier New" panose="02070309020205020404" pitchFamily="49" charset="0"/>
                <a:cs typeface="Arial" panose="020B0604020202020204" pitchFamily="34" charset="0"/>
              </a:rPr>
              <a:t>ADD CONSTRAINT constraint_1 </a:t>
            </a:r>
          </a:p>
          <a:p>
            <a:pPr eaLnBrk="1" hangingPunct="1">
              <a:spcBef>
                <a:spcPct val="50000"/>
              </a:spcBef>
            </a:pPr>
            <a:r>
              <a:rPr lang="en-US" altLang="en-US" sz="2400" b="1">
                <a:latin typeface="Courier New" panose="02070309020205020404" pitchFamily="49" charset="0"/>
                <a:cs typeface="Arial" panose="020B0604020202020204" pitchFamily="34" charset="0"/>
              </a:rPr>
              <a:t>  CHECK (Start_Time&lt; End_Time)</a:t>
            </a:r>
          </a:p>
          <a:p>
            <a:pPr eaLnBrk="1" hangingPunct="1">
              <a:spcBef>
                <a:spcPct val="50000"/>
              </a:spcBef>
            </a:pPr>
            <a:r>
              <a:rPr lang="en-US" altLang="en-US" sz="2400" b="1">
                <a:latin typeface="Courier New" panose="02070309020205020404" pitchFamily="49"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pPr>
              <a:defRPr/>
            </a:pPr>
            <a:fld id="{501FC770-AD3F-4A33-8706-4D6BA69FA94A}" type="slidenum">
              <a:rPr lang="en-US"/>
              <a:pPr>
                <a:defRPr/>
              </a:pPr>
              <a:t>206</a:t>
            </a:fld>
            <a:endParaRPr lang="en-US"/>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کنترل داده ها</a:t>
            </a:r>
            <a:endParaRPr lang="en-US" altLang="en-US" b="1">
              <a:solidFill>
                <a:schemeClr val="bg1"/>
              </a:solidFill>
              <a:cs typeface="B Titr" panose="00000700000000000000" pitchFamily="2" charset="-78"/>
            </a:endParaRPr>
          </a:p>
        </p:txBody>
      </p:sp>
      <p:sp>
        <p:nvSpPr>
          <p:cNvPr id="236547"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قواعد جامعیت: اعلان</a:t>
            </a:r>
            <a:endParaRPr lang="en-US" altLang="en-US" sz="3200">
              <a:cs typeface="B Nazanin" panose="00000400000000000000" pitchFamily="2" charset="-78"/>
            </a:endParaRPr>
          </a:p>
        </p:txBody>
      </p:sp>
      <p:sp>
        <p:nvSpPr>
          <p:cNvPr id="236548" name="Text Box 6"/>
          <p:cNvSpPr txBox="1">
            <a:spLocks noChangeArrowheads="1"/>
          </p:cNvSpPr>
          <p:nvPr/>
        </p:nvSpPr>
        <p:spPr bwMode="auto">
          <a:xfrm>
            <a:off x="611188" y="2133600"/>
            <a:ext cx="8137525"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CREATE ASSERTION &lt;Constraint name&gt; </a:t>
            </a:r>
          </a:p>
          <a:p>
            <a:pPr eaLnBrk="1" hangingPunct="1">
              <a:spcBef>
                <a:spcPct val="50000"/>
              </a:spcBef>
            </a:pPr>
            <a:r>
              <a:rPr lang="en-US" altLang="en-US" sz="2400" b="1">
                <a:latin typeface="Courier New" panose="02070309020205020404" pitchFamily="49" charset="0"/>
                <a:cs typeface="Arial" panose="020B0604020202020204" pitchFamily="34" charset="0"/>
              </a:rPr>
              <a:t>CHECK (search condition) </a:t>
            </a:r>
          </a:p>
        </p:txBody>
      </p:sp>
      <p:sp>
        <p:nvSpPr>
          <p:cNvPr id="236549" name="Text Box 5"/>
          <p:cNvSpPr txBox="1">
            <a:spLocks noChangeArrowheads="1"/>
          </p:cNvSpPr>
          <p:nvPr/>
        </p:nvSpPr>
        <p:spPr bwMode="auto">
          <a:xfrm>
            <a:off x="1692275" y="32845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36550" name="Text Box 6"/>
          <p:cNvSpPr txBox="1">
            <a:spLocks noChangeArrowheads="1"/>
          </p:cNvSpPr>
          <p:nvPr/>
        </p:nvSpPr>
        <p:spPr bwMode="auto">
          <a:xfrm>
            <a:off x="609600" y="3573463"/>
            <a:ext cx="81375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CREATE ASSERTION C1 </a:t>
            </a:r>
          </a:p>
          <a:p>
            <a:pPr eaLnBrk="1" hangingPunct="1">
              <a:spcBef>
                <a:spcPct val="50000"/>
              </a:spcBef>
            </a:pPr>
            <a:r>
              <a:rPr lang="en-US" altLang="en-US" sz="2400" b="1">
                <a:latin typeface="Courier New" panose="02070309020205020404" pitchFamily="49" charset="0"/>
                <a:cs typeface="Arial" panose="020B0604020202020204" pitchFamily="34" charset="0"/>
              </a:rPr>
              <a:t>CHECK (10&gt;(select Count(*) from s)) </a:t>
            </a:r>
          </a:p>
        </p:txBody>
      </p:sp>
      <p:sp>
        <p:nvSpPr>
          <p:cNvPr id="236551" name="Text Box 6"/>
          <p:cNvSpPr txBox="1">
            <a:spLocks noChangeArrowheads="1"/>
          </p:cNvSpPr>
          <p:nvPr/>
        </p:nvSpPr>
        <p:spPr bwMode="auto">
          <a:xfrm>
            <a:off x="609600" y="4941888"/>
            <a:ext cx="813752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CREATE ASSERTION Number_of_Course</a:t>
            </a:r>
          </a:p>
          <a:p>
            <a:pPr eaLnBrk="1" hangingPunct="1">
              <a:spcBef>
                <a:spcPct val="50000"/>
              </a:spcBef>
            </a:pPr>
            <a:r>
              <a:rPr lang="en-US" altLang="en-US" sz="2400" b="1">
                <a:latin typeface="Courier New" panose="02070309020205020404" pitchFamily="49" charset="0"/>
                <a:cs typeface="Arial" panose="020B0604020202020204" pitchFamily="34" charset="0"/>
              </a:rPr>
              <a:t>CHECK (6&gt;ALL</a:t>
            </a:r>
          </a:p>
          <a:p>
            <a:pPr eaLnBrk="1" hangingPunct="1">
              <a:spcBef>
                <a:spcPct val="50000"/>
              </a:spcBef>
            </a:pPr>
            <a:r>
              <a:rPr lang="en-US" altLang="en-US" sz="2400" b="1">
                <a:latin typeface="Courier New" panose="02070309020205020404" pitchFamily="49" charset="0"/>
                <a:cs typeface="Arial" panose="020B0604020202020204" pitchFamily="34" charset="0"/>
              </a:rPr>
              <a:t>(select Count(*) from cs group by Sid)) </a:t>
            </a:r>
          </a:p>
        </p:txBody>
      </p:sp>
      <p:sp>
        <p:nvSpPr>
          <p:cNvPr id="4" name="Slide Number Placeholder 3"/>
          <p:cNvSpPr>
            <a:spLocks noGrp="1"/>
          </p:cNvSpPr>
          <p:nvPr>
            <p:ph type="sldNum" sz="quarter" idx="12"/>
          </p:nvPr>
        </p:nvSpPr>
        <p:spPr/>
        <p:txBody>
          <a:bodyPr/>
          <a:lstStyle/>
          <a:p>
            <a:pPr>
              <a:defRPr/>
            </a:pPr>
            <a:fld id="{BEC6215D-1EFC-47C1-AEAC-778BA68F177D}" type="slidenum">
              <a:rPr lang="en-US"/>
              <a:pPr>
                <a:defRPr/>
              </a:pPr>
              <a:t>207</a:t>
            </a:fld>
            <a:endParaRPr lang="en-US"/>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 دستورات کنترل داده ها</a:t>
            </a:r>
            <a:endParaRPr lang="en-US" altLang="en-US" b="1">
              <a:solidFill>
                <a:schemeClr val="bg1"/>
              </a:solidFill>
              <a:cs typeface="B Titr" panose="00000700000000000000" pitchFamily="2" charset="-78"/>
            </a:endParaRPr>
          </a:p>
        </p:txBody>
      </p:sp>
      <p:sp>
        <p:nvSpPr>
          <p:cNvPr id="237571" name="Text Box 5"/>
          <p:cNvSpPr txBox="1">
            <a:spLocks noChangeArrowheads="1"/>
          </p:cNvSpPr>
          <p:nvPr/>
        </p:nvSpPr>
        <p:spPr bwMode="auto">
          <a:xfrm>
            <a:off x="1692275" y="15319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قواعد جامعیت: اعلان</a:t>
            </a:r>
            <a:endParaRPr lang="en-US" altLang="en-US" sz="3200">
              <a:cs typeface="B Nazanin" panose="00000400000000000000" pitchFamily="2" charset="-78"/>
            </a:endParaRPr>
          </a:p>
        </p:txBody>
      </p:sp>
      <p:sp>
        <p:nvSpPr>
          <p:cNvPr id="237572" name="Text Box 6"/>
          <p:cNvSpPr txBox="1">
            <a:spLocks noChangeArrowheads="1"/>
          </p:cNvSpPr>
          <p:nvPr/>
        </p:nvSpPr>
        <p:spPr bwMode="auto">
          <a:xfrm>
            <a:off x="611188" y="2133600"/>
            <a:ext cx="8137525"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CREATE ASSERTION &lt;Constraint name&gt; </a:t>
            </a:r>
          </a:p>
          <a:p>
            <a:pPr eaLnBrk="1" hangingPunct="1">
              <a:spcBef>
                <a:spcPct val="50000"/>
              </a:spcBef>
            </a:pPr>
            <a:r>
              <a:rPr lang="en-US" altLang="en-US" sz="2400" b="1">
                <a:latin typeface="Courier New" panose="02070309020205020404" pitchFamily="49" charset="0"/>
                <a:cs typeface="Arial" panose="020B0604020202020204" pitchFamily="34" charset="0"/>
              </a:rPr>
              <a:t>CHECK (search condition) </a:t>
            </a:r>
          </a:p>
        </p:txBody>
      </p:sp>
      <p:sp>
        <p:nvSpPr>
          <p:cNvPr id="237573" name="Text Box 5"/>
          <p:cNvSpPr txBox="1">
            <a:spLocks noChangeArrowheads="1"/>
          </p:cNvSpPr>
          <p:nvPr/>
        </p:nvSpPr>
        <p:spPr bwMode="auto">
          <a:xfrm>
            <a:off x="1692275" y="3284538"/>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مثال:</a:t>
            </a:r>
            <a:endParaRPr lang="en-US" altLang="en-US" sz="3200">
              <a:cs typeface="B Nazanin" panose="00000400000000000000" pitchFamily="2" charset="-78"/>
            </a:endParaRPr>
          </a:p>
        </p:txBody>
      </p:sp>
      <p:sp>
        <p:nvSpPr>
          <p:cNvPr id="237574" name="Text Box 6"/>
          <p:cNvSpPr txBox="1">
            <a:spLocks noChangeArrowheads="1"/>
          </p:cNvSpPr>
          <p:nvPr/>
        </p:nvSpPr>
        <p:spPr bwMode="auto">
          <a:xfrm>
            <a:off x="609600" y="3573463"/>
            <a:ext cx="8137525"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2400" b="1">
                <a:latin typeface="Courier New" panose="02070309020205020404" pitchFamily="49" charset="0"/>
                <a:cs typeface="Arial" panose="020B0604020202020204" pitchFamily="34" charset="0"/>
              </a:rPr>
              <a:t>Create Assertion CityCheck Check</a:t>
            </a:r>
          </a:p>
          <a:p>
            <a:pPr eaLnBrk="1" hangingPunct="1">
              <a:spcBef>
                <a:spcPct val="50000"/>
              </a:spcBef>
            </a:pPr>
            <a:r>
              <a:rPr lang="en-US" altLang="en-US" sz="2400" b="1">
                <a:latin typeface="Courier New" panose="02070309020205020404" pitchFamily="49" charset="0"/>
                <a:cs typeface="Arial" panose="020B0604020202020204" pitchFamily="34" charset="0"/>
              </a:rPr>
              <a:t>(   NOT EXISTS (</a:t>
            </a:r>
          </a:p>
          <a:p>
            <a:pPr eaLnBrk="1" hangingPunct="1">
              <a:spcBef>
                <a:spcPct val="50000"/>
              </a:spcBef>
            </a:pPr>
            <a:r>
              <a:rPr lang="en-US" altLang="en-US" sz="2400" b="1">
                <a:latin typeface="Courier New" panose="02070309020205020404" pitchFamily="49" charset="0"/>
                <a:cs typeface="Arial" panose="020B0604020202020204" pitchFamily="34" charset="0"/>
              </a:rPr>
              <a:t>     Select   *</a:t>
            </a:r>
          </a:p>
          <a:p>
            <a:pPr eaLnBrk="1" hangingPunct="1">
              <a:spcBef>
                <a:spcPct val="50000"/>
              </a:spcBef>
            </a:pPr>
            <a:r>
              <a:rPr lang="en-US" altLang="en-US" sz="2400" b="1">
                <a:latin typeface="Courier New" panose="02070309020205020404" pitchFamily="49" charset="0"/>
                <a:cs typeface="Arial" panose="020B0604020202020204" pitchFamily="34" charset="0"/>
              </a:rPr>
              <a:t>     From     customer</a:t>
            </a:r>
          </a:p>
          <a:p>
            <a:pPr eaLnBrk="1" hangingPunct="1">
              <a:spcBef>
                <a:spcPct val="50000"/>
              </a:spcBef>
            </a:pPr>
            <a:r>
              <a:rPr lang="en-US" altLang="en-US" sz="2400" b="1">
                <a:latin typeface="Courier New" panose="02070309020205020404" pitchFamily="49" charset="0"/>
                <a:cs typeface="Arial" panose="020B0604020202020204" pitchFamily="34" charset="0"/>
              </a:rPr>
              <a:t>     Where  city is null))</a:t>
            </a:r>
          </a:p>
        </p:txBody>
      </p:sp>
      <p:sp>
        <p:nvSpPr>
          <p:cNvPr id="4" name="Slide Number Placeholder 3"/>
          <p:cNvSpPr>
            <a:spLocks noGrp="1"/>
          </p:cNvSpPr>
          <p:nvPr>
            <p:ph type="sldNum" sz="quarter" idx="12"/>
          </p:nvPr>
        </p:nvSpPr>
        <p:spPr/>
        <p:txBody>
          <a:bodyPr/>
          <a:lstStyle/>
          <a:p>
            <a:pPr>
              <a:defRPr/>
            </a:pPr>
            <a:fld id="{D4239B86-7AE9-418C-899D-1C213DF10450}" type="slidenum">
              <a:rPr lang="en-US"/>
              <a:pPr>
                <a:defRPr/>
              </a:pPr>
              <a:t>208</a:t>
            </a:fld>
            <a:endParaRPr lang="en-US"/>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8594" name="Text Box 4"/>
          <p:cNvSpPr txBox="1">
            <a:spLocks noChangeArrowheads="1"/>
          </p:cNvSpPr>
          <p:nvPr/>
        </p:nvSpPr>
        <p:spPr bwMode="auto">
          <a:xfrm>
            <a:off x="539750" y="1754188"/>
            <a:ext cx="44640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a-IR" altLang="en-US" sz="6600" b="1">
                <a:solidFill>
                  <a:srgbClr val="FFFFFF"/>
                </a:solidFill>
              </a:rPr>
              <a:t>هفته دهم</a:t>
            </a:r>
            <a:endParaRPr lang="en-US" altLang="en-US" sz="6600" b="1">
              <a:solidFill>
                <a:srgbClr val="FFFFFF"/>
              </a:solidFill>
            </a:endParaRPr>
          </a:p>
        </p:txBody>
      </p:sp>
      <p:sp>
        <p:nvSpPr>
          <p:cNvPr id="238595" name="Text Box 5">
            <a:hlinkClick r:id="rId3" action="ppaction://hlinksldjump"/>
          </p:cNvPr>
          <p:cNvSpPr txBox="1">
            <a:spLocks noChangeArrowheads="1"/>
          </p:cNvSpPr>
          <p:nvPr/>
        </p:nvSpPr>
        <p:spPr bwMode="auto">
          <a:xfrm>
            <a:off x="1116013" y="3068638"/>
            <a:ext cx="43195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b="1">
                <a:solidFill>
                  <a:srgbClr val="FFFFFF"/>
                </a:solidFill>
                <a:cs typeface="Compset" pitchFamily="2" charset="-78"/>
              </a:rPr>
              <a:t>وابستگی تابعی</a:t>
            </a:r>
            <a:endParaRPr lang="en-US" altLang="en-US" b="1">
              <a:solidFill>
                <a:srgbClr val="FFFFFF"/>
              </a:solidFill>
              <a:cs typeface="Compset" pitchFamily="2" charset="-78"/>
            </a:endParaRPr>
          </a:p>
        </p:txBody>
      </p:sp>
      <p:sp>
        <p:nvSpPr>
          <p:cNvPr id="4" name="Slide Number Placeholder 3"/>
          <p:cNvSpPr>
            <a:spLocks noGrp="1"/>
          </p:cNvSpPr>
          <p:nvPr>
            <p:ph type="sldNum" sz="quarter" idx="12"/>
          </p:nvPr>
        </p:nvSpPr>
        <p:spPr/>
        <p:txBody>
          <a:bodyPr/>
          <a:lstStyle/>
          <a:p>
            <a:pPr>
              <a:defRPr/>
            </a:pPr>
            <a:fld id="{A47B058F-30E5-4F10-9087-357ACA17CF04}" type="slidenum">
              <a:rPr lang="ar-SA" altLang="en-US" smtClean="0"/>
              <a:pPr>
                <a:defRPr/>
              </a:pPr>
              <a:t>209</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4"/>
          <p:cNvSpPr>
            <a:spLocks noChangeArrowheads="1"/>
          </p:cNvSpPr>
          <p:nvPr/>
        </p:nvSpPr>
        <p:spPr bwMode="auto">
          <a:xfrm>
            <a:off x="6084888" y="1052513"/>
            <a:ext cx="863600" cy="1295400"/>
          </a:xfrm>
          <a:prstGeom prst="can">
            <a:avLst>
              <a:gd name="adj" fmla="val 37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200">
                <a:cs typeface="Arial" panose="020B0604020202020204" pitchFamily="34" charset="0"/>
              </a:rPr>
              <a:t>FILES</a:t>
            </a:r>
          </a:p>
        </p:txBody>
      </p:sp>
      <p:sp>
        <p:nvSpPr>
          <p:cNvPr id="41987" name="AutoShape 5"/>
          <p:cNvSpPr>
            <a:spLocks noChangeArrowheads="1"/>
          </p:cNvSpPr>
          <p:nvPr/>
        </p:nvSpPr>
        <p:spPr bwMode="auto">
          <a:xfrm>
            <a:off x="6084888" y="2924175"/>
            <a:ext cx="863600" cy="1225550"/>
          </a:xfrm>
          <a:prstGeom prst="can">
            <a:avLst>
              <a:gd name="adj" fmla="val 3547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200">
                <a:cs typeface="Arial" panose="020B0604020202020204" pitchFamily="34" charset="0"/>
              </a:rPr>
              <a:t>FILES</a:t>
            </a:r>
          </a:p>
        </p:txBody>
      </p:sp>
      <p:sp>
        <p:nvSpPr>
          <p:cNvPr id="41988" name="AutoShape 6"/>
          <p:cNvSpPr>
            <a:spLocks noChangeArrowheads="1"/>
          </p:cNvSpPr>
          <p:nvPr/>
        </p:nvSpPr>
        <p:spPr bwMode="auto">
          <a:xfrm>
            <a:off x="6084888" y="4725988"/>
            <a:ext cx="863600" cy="1223962"/>
          </a:xfrm>
          <a:prstGeom prst="can">
            <a:avLst>
              <a:gd name="adj" fmla="val 35432"/>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200">
                <a:cs typeface="Arial" panose="020B0604020202020204" pitchFamily="34" charset="0"/>
              </a:rPr>
              <a:t>FILES</a:t>
            </a:r>
          </a:p>
        </p:txBody>
      </p:sp>
      <p:sp>
        <p:nvSpPr>
          <p:cNvPr id="41989" name="Oval 7"/>
          <p:cNvSpPr>
            <a:spLocks noChangeArrowheads="1"/>
          </p:cNvSpPr>
          <p:nvPr/>
        </p:nvSpPr>
        <p:spPr bwMode="auto">
          <a:xfrm>
            <a:off x="3924300" y="981075"/>
            <a:ext cx="719138" cy="13668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endParaRPr lang="en-US" altLang="en-US" sz="1800">
              <a:cs typeface="Arial" panose="020B0604020202020204" pitchFamily="34" charset="0"/>
            </a:endParaRPr>
          </a:p>
        </p:txBody>
      </p:sp>
      <p:sp>
        <p:nvSpPr>
          <p:cNvPr id="41990" name="Oval 8"/>
          <p:cNvSpPr>
            <a:spLocks noChangeArrowheads="1"/>
          </p:cNvSpPr>
          <p:nvPr/>
        </p:nvSpPr>
        <p:spPr bwMode="auto">
          <a:xfrm>
            <a:off x="3924300" y="2781300"/>
            <a:ext cx="792163" cy="13684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1991" name="Oval 9"/>
          <p:cNvSpPr>
            <a:spLocks noChangeArrowheads="1"/>
          </p:cNvSpPr>
          <p:nvPr/>
        </p:nvSpPr>
        <p:spPr bwMode="auto">
          <a:xfrm>
            <a:off x="3922713" y="4652963"/>
            <a:ext cx="720725" cy="13684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1992" name="Rectangle 10"/>
          <p:cNvSpPr>
            <a:spLocks noChangeArrowheads="1"/>
          </p:cNvSpPr>
          <p:nvPr/>
        </p:nvSpPr>
        <p:spPr bwMode="auto">
          <a:xfrm>
            <a:off x="1835150" y="1268413"/>
            <a:ext cx="865188"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200">
                <a:cs typeface="Arial" panose="020B0604020202020204" pitchFamily="34" charset="0"/>
              </a:rPr>
              <a:t>برنامه‌هاي ايجاد، </a:t>
            </a:r>
          </a:p>
          <a:p>
            <a:pPr algn="ctr" eaLnBrk="1" hangingPunct="1"/>
            <a:r>
              <a:rPr lang="fa-IR" altLang="en-US" sz="1200">
                <a:cs typeface="Arial" panose="020B0604020202020204" pitchFamily="34" charset="0"/>
              </a:rPr>
              <a:t>كنترل و </a:t>
            </a:r>
          </a:p>
          <a:p>
            <a:pPr algn="ctr" eaLnBrk="1" hangingPunct="1"/>
            <a:r>
              <a:rPr lang="fa-IR" altLang="en-US" sz="1200">
                <a:cs typeface="Arial" panose="020B0604020202020204" pitchFamily="34" charset="0"/>
              </a:rPr>
              <a:t>پردازش فايلها</a:t>
            </a:r>
            <a:endParaRPr lang="en-US" altLang="en-US" sz="1200">
              <a:cs typeface="Arial" panose="020B0604020202020204" pitchFamily="34" charset="0"/>
            </a:endParaRPr>
          </a:p>
        </p:txBody>
      </p:sp>
      <p:sp>
        <p:nvSpPr>
          <p:cNvPr id="41993" name="AutoShape 13"/>
          <p:cNvSpPr>
            <a:spLocks noChangeArrowheads="1"/>
          </p:cNvSpPr>
          <p:nvPr/>
        </p:nvSpPr>
        <p:spPr bwMode="auto">
          <a:xfrm rot="10800000">
            <a:off x="1258888" y="1268413"/>
            <a:ext cx="576262" cy="720725"/>
          </a:xfrm>
          <a:prstGeom prst="flowChartDelay">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en-US" altLang="en-US" sz="1200">
                <a:cs typeface="Arial" panose="020B0604020202020204" pitchFamily="34" charset="0"/>
              </a:rPr>
              <a:t>U</a:t>
            </a:r>
          </a:p>
          <a:p>
            <a:pPr algn="ctr" rtl="1" eaLnBrk="1" hangingPunct="1"/>
            <a:r>
              <a:rPr lang="en-US" altLang="en-US" sz="1200">
                <a:cs typeface="Arial" panose="020B0604020202020204" pitchFamily="34" charset="0"/>
              </a:rPr>
              <a:t>F</a:t>
            </a:r>
          </a:p>
          <a:p>
            <a:pPr algn="ctr" rtl="1" eaLnBrk="1" hangingPunct="1"/>
            <a:r>
              <a:rPr lang="en-US" altLang="en-US" sz="1200">
                <a:cs typeface="Arial" panose="020B0604020202020204" pitchFamily="34" charset="0"/>
              </a:rPr>
              <a:t>I</a:t>
            </a:r>
          </a:p>
        </p:txBody>
      </p:sp>
      <p:sp>
        <p:nvSpPr>
          <p:cNvPr id="41994" name="Rectangle 16"/>
          <p:cNvSpPr>
            <a:spLocks noChangeArrowheads="1"/>
          </p:cNvSpPr>
          <p:nvPr/>
        </p:nvSpPr>
        <p:spPr bwMode="auto">
          <a:xfrm>
            <a:off x="4067175" y="1557338"/>
            <a:ext cx="360363"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200">
                <a:cs typeface="Arial" panose="020B0604020202020204" pitchFamily="34" charset="0"/>
              </a:rPr>
              <a:t>FS</a:t>
            </a:r>
          </a:p>
          <a:p>
            <a:pPr algn="ctr" eaLnBrk="1" hangingPunct="1"/>
            <a:r>
              <a:rPr lang="fa-IR" altLang="en-US" sz="1200">
                <a:cs typeface="Arial" panose="020B0604020202020204" pitchFamily="34" charset="0"/>
              </a:rPr>
              <a:t>يا</a:t>
            </a:r>
          </a:p>
          <a:p>
            <a:pPr algn="ctr" eaLnBrk="1" hangingPunct="1"/>
            <a:r>
              <a:rPr lang="en-US" altLang="en-US" sz="1200">
                <a:cs typeface="Arial" panose="020B0604020202020204" pitchFamily="34" charset="0"/>
              </a:rPr>
              <a:t>DMS</a:t>
            </a:r>
          </a:p>
        </p:txBody>
      </p:sp>
      <p:sp>
        <p:nvSpPr>
          <p:cNvPr id="41995" name="Rectangle 17"/>
          <p:cNvSpPr>
            <a:spLocks noChangeArrowheads="1"/>
          </p:cNvSpPr>
          <p:nvPr/>
        </p:nvSpPr>
        <p:spPr bwMode="auto">
          <a:xfrm>
            <a:off x="4140200" y="3286125"/>
            <a:ext cx="360363"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200">
                <a:cs typeface="Arial" panose="020B0604020202020204" pitchFamily="34" charset="0"/>
              </a:rPr>
              <a:t>FS</a:t>
            </a:r>
          </a:p>
          <a:p>
            <a:pPr algn="ctr" eaLnBrk="1" hangingPunct="1"/>
            <a:r>
              <a:rPr lang="fa-IR" altLang="en-US" sz="1200">
                <a:cs typeface="Arial" panose="020B0604020202020204" pitchFamily="34" charset="0"/>
              </a:rPr>
              <a:t>يا</a:t>
            </a:r>
          </a:p>
          <a:p>
            <a:pPr algn="ctr" eaLnBrk="1" hangingPunct="1"/>
            <a:r>
              <a:rPr lang="en-US" altLang="en-US" sz="1200">
                <a:cs typeface="Arial" panose="020B0604020202020204" pitchFamily="34" charset="0"/>
              </a:rPr>
              <a:t>DMS</a:t>
            </a:r>
          </a:p>
        </p:txBody>
      </p:sp>
      <p:sp>
        <p:nvSpPr>
          <p:cNvPr id="41996" name="Rectangle 18"/>
          <p:cNvSpPr>
            <a:spLocks noChangeArrowheads="1"/>
          </p:cNvSpPr>
          <p:nvPr/>
        </p:nvSpPr>
        <p:spPr bwMode="auto">
          <a:xfrm>
            <a:off x="4138613" y="5086350"/>
            <a:ext cx="360362"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200">
                <a:cs typeface="Arial" panose="020B0604020202020204" pitchFamily="34" charset="0"/>
              </a:rPr>
              <a:t>FS</a:t>
            </a:r>
          </a:p>
          <a:p>
            <a:pPr algn="ctr" eaLnBrk="1" hangingPunct="1"/>
            <a:r>
              <a:rPr lang="fa-IR" altLang="en-US" sz="1200">
                <a:cs typeface="Arial" panose="020B0604020202020204" pitchFamily="34" charset="0"/>
              </a:rPr>
              <a:t>يا</a:t>
            </a:r>
          </a:p>
          <a:p>
            <a:pPr algn="ctr" eaLnBrk="1" hangingPunct="1"/>
            <a:r>
              <a:rPr lang="en-US" altLang="en-US" sz="1200">
                <a:cs typeface="Arial" panose="020B0604020202020204" pitchFamily="34" charset="0"/>
              </a:rPr>
              <a:t>DMS</a:t>
            </a:r>
          </a:p>
        </p:txBody>
      </p:sp>
      <p:sp>
        <p:nvSpPr>
          <p:cNvPr id="41997" name="Rectangle 19"/>
          <p:cNvSpPr>
            <a:spLocks noChangeArrowheads="1"/>
          </p:cNvSpPr>
          <p:nvPr/>
        </p:nvSpPr>
        <p:spPr bwMode="auto">
          <a:xfrm>
            <a:off x="4140200" y="2938463"/>
            <a:ext cx="4048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OS</a:t>
            </a:r>
          </a:p>
        </p:txBody>
      </p:sp>
      <p:sp>
        <p:nvSpPr>
          <p:cNvPr id="41998" name="Rectangle 20"/>
          <p:cNvSpPr>
            <a:spLocks noChangeArrowheads="1"/>
          </p:cNvSpPr>
          <p:nvPr/>
        </p:nvSpPr>
        <p:spPr bwMode="auto">
          <a:xfrm>
            <a:off x="4067175" y="1196975"/>
            <a:ext cx="4048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OS</a:t>
            </a:r>
          </a:p>
        </p:txBody>
      </p:sp>
      <p:sp>
        <p:nvSpPr>
          <p:cNvPr id="41999" name="Rectangle 21"/>
          <p:cNvSpPr>
            <a:spLocks noChangeArrowheads="1"/>
          </p:cNvSpPr>
          <p:nvPr/>
        </p:nvSpPr>
        <p:spPr bwMode="auto">
          <a:xfrm>
            <a:off x="4094163" y="4811713"/>
            <a:ext cx="4048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200">
                <a:cs typeface="Arial" panose="020B0604020202020204" pitchFamily="34" charset="0"/>
              </a:rPr>
              <a:t>OS</a:t>
            </a:r>
          </a:p>
        </p:txBody>
      </p:sp>
      <p:sp>
        <p:nvSpPr>
          <p:cNvPr id="42000" name="Rectangle 22"/>
          <p:cNvSpPr>
            <a:spLocks noChangeArrowheads="1"/>
          </p:cNvSpPr>
          <p:nvPr/>
        </p:nvSpPr>
        <p:spPr bwMode="auto">
          <a:xfrm>
            <a:off x="1835150" y="3068638"/>
            <a:ext cx="865188"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200">
                <a:cs typeface="Arial" panose="020B0604020202020204" pitchFamily="34" charset="0"/>
              </a:rPr>
              <a:t>برنامه‌هاي ايجاد، </a:t>
            </a:r>
          </a:p>
          <a:p>
            <a:pPr algn="ctr" eaLnBrk="1" hangingPunct="1"/>
            <a:r>
              <a:rPr lang="fa-IR" altLang="en-US" sz="1200">
                <a:cs typeface="Arial" panose="020B0604020202020204" pitchFamily="34" charset="0"/>
              </a:rPr>
              <a:t>كنترل و </a:t>
            </a:r>
          </a:p>
          <a:p>
            <a:pPr algn="ctr" eaLnBrk="1" hangingPunct="1"/>
            <a:r>
              <a:rPr lang="fa-IR" altLang="en-US" sz="1200">
                <a:cs typeface="Arial" panose="020B0604020202020204" pitchFamily="34" charset="0"/>
              </a:rPr>
              <a:t>پردازش فايلها</a:t>
            </a:r>
            <a:endParaRPr lang="en-US" altLang="en-US" sz="1200">
              <a:cs typeface="Arial" panose="020B0604020202020204" pitchFamily="34" charset="0"/>
            </a:endParaRPr>
          </a:p>
        </p:txBody>
      </p:sp>
      <p:sp>
        <p:nvSpPr>
          <p:cNvPr id="42001" name="AutoShape 23"/>
          <p:cNvSpPr>
            <a:spLocks noChangeArrowheads="1"/>
          </p:cNvSpPr>
          <p:nvPr/>
        </p:nvSpPr>
        <p:spPr bwMode="auto">
          <a:xfrm rot="10800000">
            <a:off x="1258888" y="3068638"/>
            <a:ext cx="576262" cy="720725"/>
          </a:xfrm>
          <a:prstGeom prst="flowChartDelay">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en-US" altLang="en-US" sz="1200">
                <a:cs typeface="Arial" panose="020B0604020202020204" pitchFamily="34" charset="0"/>
              </a:rPr>
              <a:t>U</a:t>
            </a:r>
          </a:p>
          <a:p>
            <a:pPr algn="ctr" rtl="1" eaLnBrk="1" hangingPunct="1"/>
            <a:r>
              <a:rPr lang="en-US" altLang="en-US" sz="1200">
                <a:cs typeface="Arial" panose="020B0604020202020204" pitchFamily="34" charset="0"/>
              </a:rPr>
              <a:t>F</a:t>
            </a:r>
          </a:p>
          <a:p>
            <a:pPr algn="ctr" rtl="1" eaLnBrk="1" hangingPunct="1"/>
            <a:r>
              <a:rPr lang="en-US" altLang="en-US" sz="1200">
                <a:cs typeface="Arial" panose="020B0604020202020204" pitchFamily="34" charset="0"/>
              </a:rPr>
              <a:t>I</a:t>
            </a:r>
          </a:p>
        </p:txBody>
      </p:sp>
      <p:sp>
        <p:nvSpPr>
          <p:cNvPr id="42002" name="Rectangle 24"/>
          <p:cNvSpPr>
            <a:spLocks noChangeArrowheads="1"/>
          </p:cNvSpPr>
          <p:nvPr/>
        </p:nvSpPr>
        <p:spPr bwMode="auto">
          <a:xfrm>
            <a:off x="1835150" y="4940300"/>
            <a:ext cx="865188"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200">
                <a:cs typeface="Arial" panose="020B0604020202020204" pitchFamily="34" charset="0"/>
              </a:rPr>
              <a:t>برنامه‌هاي ايجاد، </a:t>
            </a:r>
          </a:p>
          <a:p>
            <a:pPr algn="ctr" eaLnBrk="1" hangingPunct="1"/>
            <a:r>
              <a:rPr lang="fa-IR" altLang="en-US" sz="1200">
                <a:cs typeface="Arial" panose="020B0604020202020204" pitchFamily="34" charset="0"/>
              </a:rPr>
              <a:t>كنترل و </a:t>
            </a:r>
          </a:p>
          <a:p>
            <a:pPr algn="ctr" eaLnBrk="1" hangingPunct="1"/>
            <a:r>
              <a:rPr lang="fa-IR" altLang="en-US" sz="1200">
                <a:cs typeface="Arial" panose="020B0604020202020204" pitchFamily="34" charset="0"/>
              </a:rPr>
              <a:t>پردازش فايلها</a:t>
            </a:r>
            <a:endParaRPr lang="en-US" altLang="en-US" sz="1200">
              <a:cs typeface="Arial" panose="020B0604020202020204" pitchFamily="34" charset="0"/>
            </a:endParaRPr>
          </a:p>
        </p:txBody>
      </p:sp>
      <p:sp>
        <p:nvSpPr>
          <p:cNvPr id="42003" name="AutoShape 25"/>
          <p:cNvSpPr>
            <a:spLocks noChangeArrowheads="1"/>
          </p:cNvSpPr>
          <p:nvPr/>
        </p:nvSpPr>
        <p:spPr bwMode="auto">
          <a:xfrm rot="10800000">
            <a:off x="1258888" y="4940300"/>
            <a:ext cx="576262" cy="720725"/>
          </a:xfrm>
          <a:prstGeom prst="flowChartDelay">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en-US" altLang="en-US" sz="1200">
                <a:cs typeface="Arial" panose="020B0604020202020204" pitchFamily="34" charset="0"/>
              </a:rPr>
              <a:t>U</a:t>
            </a:r>
          </a:p>
          <a:p>
            <a:pPr algn="ctr" rtl="1" eaLnBrk="1" hangingPunct="1"/>
            <a:r>
              <a:rPr lang="en-US" altLang="en-US" sz="1200">
                <a:cs typeface="Arial" panose="020B0604020202020204" pitchFamily="34" charset="0"/>
              </a:rPr>
              <a:t>F</a:t>
            </a:r>
          </a:p>
          <a:p>
            <a:pPr algn="ctr" rtl="1" eaLnBrk="1" hangingPunct="1"/>
            <a:r>
              <a:rPr lang="en-US" altLang="en-US" sz="1200">
                <a:cs typeface="Arial" panose="020B0604020202020204" pitchFamily="34" charset="0"/>
              </a:rPr>
              <a:t>I</a:t>
            </a:r>
          </a:p>
        </p:txBody>
      </p:sp>
      <p:sp>
        <p:nvSpPr>
          <p:cNvPr id="42004" name="Line 26"/>
          <p:cNvSpPr>
            <a:spLocks noChangeShapeType="1"/>
          </p:cNvSpPr>
          <p:nvPr/>
        </p:nvSpPr>
        <p:spPr bwMode="auto">
          <a:xfrm>
            <a:off x="323850" y="2565400"/>
            <a:ext cx="784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5" name="Line 27"/>
          <p:cNvSpPr>
            <a:spLocks noChangeShapeType="1"/>
          </p:cNvSpPr>
          <p:nvPr/>
        </p:nvSpPr>
        <p:spPr bwMode="auto">
          <a:xfrm>
            <a:off x="395288" y="4437063"/>
            <a:ext cx="784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6" name="Line 28"/>
          <p:cNvSpPr>
            <a:spLocks noChangeShapeType="1"/>
          </p:cNvSpPr>
          <p:nvPr/>
        </p:nvSpPr>
        <p:spPr bwMode="auto">
          <a:xfrm>
            <a:off x="5364163" y="620713"/>
            <a:ext cx="0" cy="58324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7" name="Line 29"/>
          <p:cNvSpPr>
            <a:spLocks noChangeShapeType="1"/>
          </p:cNvSpPr>
          <p:nvPr/>
        </p:nvSpPr>
        <p:spPr bwMode="auto">
          <a:xfrm>
            <a:off x="1835150" y="836613"/>
            <a:ext cx="0" cy="58324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8" name="Line 30"/>
          <p:cNvSpPr>
            <a:spLocks noChangeShapeType="1"/>
          </p:cNvSpPr>
          <p:nvPr/>
        </p:nvSpPr>
        <p:spPr bwMode="auto">
          <a:xfrm>
            <a:off x="2987675" y="836613"/>
            <a:ext cx="0" cy="58324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9" name="AutoShape 32"/>
          <p:cNvSpPr>
            <a:spLocks/>
          </p:cNvSpPr>
          <p:nvPr/>
        </p:nvSpPr>
        <p:spPr bwMode="auto">
          <a:xfrm rot="5400000">
            <a:off x="1151732" y="511968"/>
            <a:ext cx="215900" cy="1008063"/>
          </a:xfrm>
          <a:prstGeom prst="leftBrace">
            <a:avLst>
              <a:gd name="adj1" fmla="val 3890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2010" name="AutoShape 35"/>
          <p:cNvSpPr>
            <a:spLocks/>
          </p:cNvSpPr>
          <p:nvPr/>
        </p:nvSpPr>
        <p:spPr bwMode="auto">
          <a:xfrm rot="5400000">
            <a:off x="2297113" y="506413"/>
            <a:ext cx="152400" cy="1085850"/>
          </a:xfrm>
          <a:prstGeom prst="leftBrace">
            <a:avLst>
              <a:gd name="adj1" fmla="val 5937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2011" name="AutoShape 36"/>
          <p:cNvSpPr>
            <a:spLocks/>
          </p:cNvSpPr>
          <p:nvPr/>
        </p:nvSpPr>
        <p:spPr bwMode="auto">
          <a:xfrm rot="-5400000">
            <a:off x="6588126" y="4868862"/>
            <a:ext cx="215900" cy="2663825"/>
          </a:xfrm>
          <a:prstGeom prst="leftBrace">
            <a:avLst>
              <a:gd name="adj1" fmla="val 10281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2012" name="AutoShape 38"/>
          <p:cNvSpPr>
            <a:spLocks/>
          </p:cNvSpPr>
          <p:nvPr/>
        </p:nvSpPr>
        <p:spPr bwMode="auto">
          <a:xfrm rot="-5400000">
            <a:off x="2266950" y="5661025"/>
            <a:ext cx="215900" cy="1079500"/>
          </a:xfrm>
          <a:prstGeom prst="lef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2013" name="AutoShape 39"/>
          <p:cNvSpPr>
            <a:spLocks/>
          </p:cNvSpPr>
          <p:nvPr/>
        </p:nvSpPr>
        <p:spPr bwMode="auto">
          <a:xfrm rot="5400000">
            <a:off x="1727994" y="-710406"/>
            <a:ext cx="215900" cy="2303462"/>
          </a:xfrm>
          <a:prstGeom prst="leftBrace">
            <a:avLst>
              <a:gd name="adj1" fmla="val 8890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2014" name="Text Box 40"/>
          <p:cNvSpPr txBox="1">
            <a:spLocks noChangeArrowheads="1"/>
          </p:cNvSpPr>
          <p:nvPr/>
        </p:nvSpPr>
        <p:spPr bwMode="auto">
          <a:xfrm>
            <a:off x="8080375" y="1073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endParaRPr lang="en-US" altLang="en-US" sz="1800">
              <a:cs typeface="Arial" panose="020B0604020202020204" pitchFamily="34" charset="0"/>
            </a:endParaRPr>
          </a:p>
        </p:txBody>
      </p:sp>
      <p:sp>
        <p:nvSpPr>
          <p:cNvPr id="42015" name="Text Box 41"/>
          <p:cNvSpPr txBox="1">
            <a:spLocks noChangeArrowheads="1"/>
          </p:cNvSpPr>
          <p:nvPr/>
        </p:nvSpPr>
        <p:spPr bwMode="auto">
          <a:xfrm>
            <a:off x="7180263" y="1333500"/>
            <a:ext cx="1423987"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400">
                <a:cs typeface="Arial" panose="020B0604020202020204" pitchFamily="34" charset="0"/>
              </a:rPr>
              <a:t>محيط</a:t>
            </a:r>
          </a:p>
          <a:p>
            <a:pPr algn="r" rtl="1" eaLnBrk="1" hangingPunct="1"/>
            <a:r>
              <a:rPr lang="fa-IR" altLang="en-US" sz="1400">
                <a:cs typeface="Arial" panose="020B0604020202020204" pitchFamily="34" charset="0"/>
              </a:rPr>
              <a:t>ذخيره‌سازي اطلاعات</a:t>
            </a:r>
          </a:p>
          <a:p>
            <a:pPr algn="r" rtl="1" eaLnBrk="1" hangingPunct="1"/>
            <a:r>
              <a:rPr lang="fa-IR" altLang="en-US" sz="1400">
                <a:cs typeface="Arial" panose="020B0604020202020204" pitchFamily="34" charset="0"/>
              </a:rPr>
              <a:t>خاص اداره</a:t>
            </a:r>
          </a:p>
          <a:p>
            <a:pPr algn="r" rtl="1" eaLnBrk="1" hangingPunct="1"/>
            <a:r>
              <a:rPr lang="fa-IR" altLang="en-US" sz="1400">
                <a:cs typeface="Arial" panose="020B0604020202020204" pitchFamily="34" charset="0"/>
              </a:rPr>
              <a:t>ثبت نام: </a:t>
            </a:r>
            <a:r>
              <a:rPr lang="en-US" altLang="en-US" sz="1400">
                <a:cs typeface="Arial" panose="020B0604020202020204" pitchFamily="34" charset="0"/>
              </a:rPr>
              <a:t>U1</a:t>
            </a:r>
          </a:p>
        </p:txBody>
      </p:sp>
      <p:sp>
        <p:nvSpPr>
          <p:cNvPr id="42016" name="Text Box 42"/>
          <p:cNvSpPr txBox="1">
            <a:spLocks noChangeArrowheads="1"/>
          </p:cNvSpPr>
          <p:nvPr/>
        </p:nvSpPr>
        <p:spPr bwMode="auto">
          <a:xfrm>
            <a:off x="7358063" y="2903538"/>
            <a:ext cx="142398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400">
                <a:cs typeface="Arial" panose="020B0604020202020204" pitchFamily="34" charset="0"/>
              </a:rPr>
              <a:t>محيط</a:t>
            </a:r>
          </a:p>
          <a:p>
            <a:pPr algn="r" rtl="1" eaLnBrk="1" hangingPunct="1"/>
            <a:r>
              <a:rPr lang="fa-IR" altLang="en-US" sz="1400">
                <a:cs typeface="Arial" panose="020B0604020202020204" pitchFamily="34" charset="0"/>
              </a:rPr>
              <a:t>ذخيره‌سازي اطلاعات</a:t>
            </a:r>
          </a:p>
          <a:p>
            <a:pPr algn="r" rtl="1" eaLnBrk="1" hangingPunct="1"/>
            <a:r>
              <a:rPr lang="fa-IR" altLang="en-US" sz="1400">
                <a:cs typeface="Arial" panose="020B0604020202020204" pitchFamily="34" charset="0"/>
              </a:rPr>
              <a:t>خاص اداره</a:t>
            </a:r>
          </a:p>
          <a:p>
            <a:pPr algn="r" rtl="1" eaLnBrk="1" hangingPunct="1"/>
            <a:r>
              <a:rPr lang="fa-IR" altLang="en-US" sz="1400">
                <a:cs typeface="Arial" panose="020B0604020202020204" pitchFamily="34" charset="0"/>
              </a:rPr>
              <a:t>فارغ‌التحصيلان: </a:t>
            </a:r>
            <a:r>
              <a:rPr lang="en-US" altLang="en-US" sz="1400">
                <a:cs typeface="Arial" panose="020B0604020202020204" pitchFamily="34" charset="0"/>
              </a:rPr>
              <a:t>U2</a:t>
            </a:r>
          </a:p>
        </p:txBody>
      </p:sp>
      <p:sp>
        <p:nvSpPr>
          <p:cNvPr id="42017" name="Text Box 43"/>
          <p:cNvSpPr txBox="1">
            <a:spLocks noChangeArrowheads="1"/>
          </p:cNvSpPr>
          <p:nvPr/>
        </p:nvSpPr>
        <p:spPr bwMode="auto">
          <a:xfrm>
            <a:off x="7296150" y="4933950"/>
            <a:ext cx="1423988"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400">
                <a:cs typeface="Arial" panose="020B0604020202020204" pitchFamily="34" charset="0"/>
              </a:rPr>
              <a:t>محيط</a:t>
            </a:r>
          </a:p>
          <a:p>
            <a:pPr algn="r" rtl="1" eaLnBrk="1" hangingPunct="1"/>
            <a:r>
              <a:rPr lang="fa-IR" altLang="en-US" sz="1400">
                <a:cs typeface="Arial" panose="020B0604020202020204" pitchFamily="34" charset="0"/>
              </a:rPr>
              <a:t>ذخيره‌سازي اطلاعات</a:t>
            </a:r>
          </a:p>
          <a:p>
            <a:pPr algn="r" rtl="1" eaLnBrk="1" hangingPunct="1"/>
            <a:r>
              <a:rPr lang="fa-IR" altLang="en-US" sz="1400">
                <a:cs typeface="Arial" panose="020B0604020202020204" pitchFamily="34" charset="0"/>
              </a:rPr>
              <a:t>خاص اداره</a:t>
            </a:r>
          </a:p>
          <a:p>
            <a:pPr algn="r" rtl="1" eaLnBrk="1" hangingPunct="1"/>
            <a:r>
              <a:rPr lang="fa-IR" altLang="en-US" sz="1400">
                <a:cs typeface="Arial" panose="020B0604020202020204" pitchFamily="34" charset="0"/>
              </a:rPr>
              <a:t>امور رفاهي: </a:t>
            </a:r>
            <a:r>
              <a:rPr lang="en-US" altLang="en-US" sz="1400">
                <a:cs typeface="Arial" panose="020B0604020202020204" pitchFamily="34" charset="0"/>
              </a:rPr>
              <a:t>U3</a:t>
            </a:r>
          </a:p>
        </p:txBody>
      </p:sp>
      <p:sp>
        <p:nvSpPr>
          <p:cNvPr id="42018" name="Text Box 44"/>
          <p:cNvSpPr txBox="1">
            <a:spLocks noChangeArrowheads="1"/>
          </p:cNvSpPr>
          <p:nvPr/>
        </p:nvSpPr>
        <p:spPr bwMode="auto">
          <a:xfrm>
            <a:off x="5781675" y="6296025"/>
            <a:ext cx="1668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400">
                <a:cs typeface="Arial" panose="020B0604020202020204" pitchFamily="34" charset="0"/>
              </a:rPr>
              <a:t>محيط فيزيكي</a:t>
            </a:r>
          </a:p>
          <a:p>
            <a:pPr algn="r" rtl="1" eaLnBrk="1" hangingPunct="1"/>
            <a:r>
              <a:rPr lang="fa-IR" altLang="en-US" sz="1400">
                <a:cs typeface="Arial" panose="020B0604020202020204" pitchFamily="34" charset="0"/>
              </a:rPr>
              <a:t>ذخيره‌ و بازيابي اطلاعات</a:t>
            </a:r>
            <a:endParaRPr lang="en-US" altLang="en-US" sz="1400">
              <a:cs typeface="Arial" panose="020B0604020202020204" pitchFamily="34" charset="0"/>
            </a:endParaRPr>
          </a:p>
        </p:txBody>
      </p:sp>
      <p:sp>
        <p:nvSpPr>
          <p:cNvPr id="42019" name="Text Box 45"/>
          <p:cNvSpPr txBox="1">
            <a:spLocks noChangeArrowheads="1"/>
          </p:cNvSpPr>
          <p:nvPr/>
        </p:nvSpPr>
        <p:spPr bwMode="auto">
          <a:xfrm>
            <a:off x="1608138" y="6308725"/>
            <a:ext cx="12747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400">
                <a:cs typeface="Arial" panose="020B0604020202020204" pitchFamily="34" charset="0"/>
              </a:rPr>
              <a:t>محيط فايلينگ </a:t>
            </a:r>
          </a:p>
          <a:p>
            <a:pPr algn="r" rtl="1" eaLnBrk="1" hangingPunct="1"/>
            <a:r>
              <a:rPr lang="fa-IR" altLang="en-US" sz="1400">
                <a:cs typeface="Arial" panose="020B0604020202020204" pitchFamily="34" charset="0"/>
              </a:rPr>
              <a:t>منطقي و يا مجازي</a:t>
            </a:r>
            <a:endParaRPr lang="en-US" altLang="en-US" sz="1400">
              <a:cs typeface="Arial" panose="020B0604020202020204" pitchFamily="34" charset="0"/>
            </a:endParaRPr>
          </a:p>
        </p:txBody>
      </p:sp>
      <p:sp>
        <p:nvSpPr>
          <p:cNvPr id="42020" name="Text Box 46"/>
          <p:cNvSpPr txBox="1">
            <a:spLocks noChangeArrowheads="1"/>
          </p:cNvSpPr>
          <p:nvPr/>
        </p:nvSpPr>
        <p:spPr bwMode="auto">
          <a:xfrm>
            <a:off x="1979613" y="765175"/>
            <a:ext cx="757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400">
                <a:cs typeface="Arial" panose="020B0604020202020204" pitchFamily="34" charset="0"/>
              </a:rPr>
              <a:t>برنامه‌ساز</a:t>
            </a:r>
            <a:endParaRPr lang="en-US" altLang="en-US" sz="1400">
              <a:cs typeface="Arial" panose="020B0604020202020204" pitchFamily="34" charset="0"/>
            </a:endParaRPr>
          </a:p>
        </p:txBody>
      </p:sp>
      <p:sp>
        <p:nvSpPr>
          <p:cNvPr id="42021" name="Text Box 47"/>
          <p:cNvSpPr txBox="1">
            <a:spLocks noChangeArrowheads="1"/>
          </p:cNvSpPr>
          <p:nvPr/>
        </p:nvSpPr>
        <p:spPr bwMode="auto">
          <a:xfrm>
            <a:off x="900113" y="692150"/>
            <a:ext cx="841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400">
                <a:cs typeface="Arial" panose="020B0604020202020204" pitchFamily="34" charset="0"/>
              </a:rPr>
              <a:t>نابرنامه‌ساز</a:t>
            </a:r>
            <a:endParaRPr lang="en-US" altLang="en-US" sz="1400">
              <a:cs typeface="Arial" panose="020B0604020202020204" pitchFamily="34" charset="0"/>
            </a:endParaRPr>
          </a:p>
        </p:txBody>
      </p:sp>
      <p:sp>
        <p:nvSpPr>
          <p:cNvPr id="42022" name="Text Box 48"/>
          <p:cNvSpPr txBox="1">
            <a:spLocks noChangeArrowheads="1"/>
          </p:cNvSpPr>
          <p:nvPr/>
        </p:nvSpPr>
        <p:spPr bwMode="auto">
          <a:xfrm>
            <a:off x="1476375" y="0"/>
            <a:ext cx="642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400">
                <a:cs typeface="Arial" panose="020B0604020202020204" pitchFamily="34" charset="0"/>
              </a:rPr>
              <a:t>كاربران</a:t>
            </a:r>
            <a:endParaRPr lang="en-US" altLang="en-US" sz="1400">
              <a:cs typeface="Arial" panose="020B0604020202020204" pitchFamily="34" charset="0"/>
            </a:endParaRPr>
          </a:p>
        </p:txBody>
      </p:sp>
      <p:sp>
        <p:nvSpPr>
          <p:cNvPr id="42023" name="Line 49"/>
          <p:cNvSpPr>
            <a:spLocks noChangeShapeType="1"/>
          </p:cNvSpPr>
          <p:nvPr/>
        </p:nvSpPr>
        <p:spPr bwMode="auto">
          <a:xfrm>
            <a:off x="4787900" y="1484313"/>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4" name="Line 50"/>
          <p:cNvSpPr>
            <a:spLocks noChangeShapeType="1"/>
          </p:cNvSpPr>
          <p:nvPr/>
        </p:nvSpPr>
        <p:spPr bwMode="auto">
          <a:xfrm flipH="1">
            <a:off x="4787900" y="2060575"/>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5" name="Line 51"/>
          <p:cNvSpPr>
            <a:spLocks noChangeShapeType="1"/>
          </p:cNvSpPr>
          <p:nvPr/>
        </p:nvSpPr>
        <p:spPr bwMode="auto">
          <a:xfrm>
            <a:off x="4787900" y="3213100"/>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6" name="Line 52"/>
          <p:cNvSpPr>
            <a:spLocks noChangeShapeType="1"/>
          </p:cNvSpPr>
          <p:nvPr/>
        </p:nvSpPr>
        <p:spPr bwMode="auto">
          <a:xfrm>
            <a:off x="4787900" y="5157788"/>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7" name="Line 53"/>
          <p:cNvSpPr>
            <a:spLocks noChangeShapeType="1"/>
          </p:cNvSpPr>
          <p:nvPr/>
        </p:nvSpPr>
        <p:spPr bwMode="auto">
          <a:xfrm>
            <a:off x="2700338" y="1484313"/>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8" name="Line 54"/>
          <p:cNvSpPr>
            <a:spLocks noChangeShapeType="1"/>
          </p:cNvSpPr>
          <p:nvPr/>
        </p:nvSpPr>
        <p:spPr bwMode="auto">
          <a:xfrm>
            <a:off x="2700338" y="3357563"/>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9" name="Line 55"/>
          <p:cNvSpPr>
            <a:spLocks noChangeShapeType="1"/>
          </p:cNvSpPr>
          <p:nvPr/>
        </p:nvSpPr>
        <p:spPr bwMode="auto">
          <a:xfrm>
            <a:off x="2700338" y="5084763"/>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0" name="Line 56"/>
          <p:cNvSpPr>
            <a:spLocks noChangeShapeType="1"/>
          </p:cNvSpPr>
          <p:nvPr/>
        </p:nvSpPr>
        <p:spPr bwMode="auto">
          <a:xfrm flipH="1">
            <a:off x="4787900" y="3644900"/>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1" name="Line 57"/>
          <p:cNvSpPr>
            <a:spLocks noChangeShapeType="1"/>
          </p:cNvSpPr>
          <p:nvPr/>
        </p:nvSpPr>
        <p:spPr bwMode="auto">
          <a:xfrm flipH="1">
            <a:off x="2700338" y="3644900"/>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2" name="Line 58"/>
          <p:cNvSpPr>
            <a:spLocks noChangeShapeType="1"/>
          </p:cNvSpPr>
          <p:nvPr/>
        </p:nvSpPr>
        <p:spPr bwMode="auto">
          <a:xfrm flipH="1">
            <a:off x="2771775" y="5373688"/>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3" name="Line 59"/>
          <p:cNvSpPr>
            <a:spLocks noChangeShapeType="1"/>
          </p:cNvSpPr>
          <p:nvPr/>
        </p:nvSpPr>
        <p:spPr bwMode="auto">
          <a:xfrm flipH="1">
            <a:off x="2700338" y="1773238"/>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4" name="Line 60"/>
          <p:cNvSpPr>
            <a:spLocks noChangeShapeType="1"/>
          </p:cNvSpPr>
          <p:nvPr/>
        </p:nvSpPr>
        <p:spPr bwMode="auto">
          <a:xfrm flipH="1">
            <a:off x="684213" y="1557338"/>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5" name="Line 61"/>
          <p:cNvSpPr>
            <a:spLocks noChangeShapeType="1"/>
          </p:cNvSpPr>
          <p:nvPr/>
        </p:nvSpPr>
        <p:spPr bwMode="auto">
          <a:xfrm flipH="1">
            <a:off x="4787900" y="5445125"/>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6" name="Line 62"/>
          <p:cNvSpPr>
            <a:spLocks noChangeShapeType="1"/>
          </p:cNvSpPr>
          <p:nvPr/>
        </p:nvSpPr>
        <p:spPr bwMode="auto">
          <a:xfrm flipH="1">
            <a:off x="611188" y="3284538"/>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7" name="Line 63"/>
          <p:cNvSpPr>
            <a:spLocks noChangeShapeType="1"/>
          </p:cNvSpPr>
          <p:nvPr/>
        </p:nvSpPr>
        <p:spPr bwMode="auto">
          <a:xfrm flipH="1">
            <a:off x="611188" y="522922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8" name="Line 64"/>
          <p:cNvSpPr>
            <a:spLocks noChangeShapeType="1"/>
          </p:cNvSpPr>
          <p:nvPr/>
        </p:nvSpPr>
        <p:spPr bwMode="auto">
          <a:xfrm>
            <a:off x="684213" y="1773238"/>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9" name="Line 65"/>
          <p:cNvSpPr>
            <a:spLocks noChangeShapeType="1"/>
          </p:cNvSpPr>
          <p:nvPr/>
        </p:nvSpPr>
        <p:spPr bwMode="auto">
          <a:xfrm>
            <a:off x="611188" y="3429000"/>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0" name="Line 66"/>
          <p:cNvSpPr>
            <a:spLocks noChangeShapeType="1"/>
          </p:cNvSpPr>
          <p:nvPr/>
        </p:nvSpPr>
        <p:spPr bwMode="auto">
          <a:xfrm>
            <a:off x="684213" y="544512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1" name="Text Box 67"/>
          <p:cNvSpPr txBox="1">
            <a:spLocks noChangeArrowheads="1"/>
          </p:cNvSpPr>
          <p:nvPr/>
        </p:nvSpPr>
        <p:spPr bwMode="auto">
          <a:xfrm>
            <a:off x="273050" y="5157788"/>
            <a:ext cx="411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400">
                <a:cs typeface="Arial" panose="020B0604020202020204" pitchFamily="34" charset="0"/>
              </a:rPr>
              <a:t>U3</a:t>
            </a:r>
          </a:p>
        </p:txBody>
      </p:sp>
      <p:sp>
        <p:nvSpPr>
          <p:cNvPr id="42042" name="Text Box 68"/>
          <p:cNvSpPr txBox="1">
            <a:spLocks noChangeArrowheads="1"/>
          </p:cNvSpPr>
          <p:nvPr/>
        </p:nvSpPr>
        <p:spPr bwMode="auto">
          <a:xfrm>
            <a:off x="344488" y="1484313"/>
            <a:ext cx="411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400">
                <a:cs typeface="Arial" panose="020B0604020202020204" pitchFamily="34" charset="0"/>
              </a:rPr>
              <a:t>U1</a:t>
            </a:r>
          </a:p>
        </p:txBody>
      </p:sp>
      <p:sp>
        <p:nvSpPr>
          <p:cNvPr id="42043" name="Text Box 69"/>
          <p:cNvSpPr txBox="1">
            <a:spLocks noChangeArrowheads="1"/>
          </p:cNvSpPr>
          <p:nvPr/>
        </p:nvSpPr>
        <p:spPr bwMode="auto">
          <a:xfrm>
            <a:off x="273050" y="3213100"/>
            <a:ext cx="411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400">
                <a:cs typeface="Arial" panose="020B0604020202020204" pitchFamily="34" charset="0"/>
              </a:rPr>
              <a:t>U2</a:t>
            </a:r>
          </a:p>
        </p:txBody>
      </p:sp>
      <p:sp>
        <p:nvSpPr>
          <p:cNvPr id="42044" name="Text Box 70"/>
          <p:cNvSpPr txBox="1">
            <a:spLocks noChangeArrowheads="1"/>
          </p:cNvSpPr>
          <p:nvPr/>
        </p:nvSpPr>
        <p:spPr bwMode="auto">
          <a:xfrm rot="-5400000">
            <a:off x="-359569" y="1593057"/>
            <a:ext cx="1239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400">
                <a:cs typeface="Arial" panose="020B0604020202020204" pitchFamily="34" charset="0"/>
              </a:rPr>
              <a:t>اداره امور آموزش</a:t>
            </a:r>
            <a:endParaRPr lang="en-US" altLang="en-US" sz="1400">
              <a:cs typeface="Arial" panose="020B0604020202020204" pitchFamily="34" charset="0"/>
            </a:endParaRPr>
          </a:p>
        </p:txBody>
      </p:sp>
      <p:sp>
        <p:nvSpPr>
          <p:cNvPr id="42045" name="Text Box 71"/>
          <p:cNvSpPr txBox="1">
            <a:spLocks noChangeArrowheads="1"/>
          </p:cNvSpPr>
          <p:nvPr/>
        </p:nvSpPr>
        <p:spPr bwMode="auto">
          <a:xfrm rot="-5400000">
            <a:off x="-631825" y="3359151"/>
            <a:ext cx="174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400">
                <a:cs typeface="Arial" panose="020B0604020202020204" pitchFamily="34" charset="0"/>
              </a:rPr>
              <a:t>اداره امور فارغ التحصيلان</a:t>
            </a:r>
            <a:endParaRPr lang="en-US" altLang="en-US" sz="1400">
              <a:cs typeface="Arial" panose="020B0604020202020204" pitchFamily="34" charset="0"/>
            </a:endParaRPr>
          </a:p>
        </p:txBody>
      </p:sp>
      <p:sp>
        <p:nvSpPr>
          <p:cNvPr id="42046" name="Text Box 72"/>
          <p:cNvSpPr txBox="1">
            <a:spLocks noChangeArrowheads="1"/>
          </p:cNvSpPr>
          <p:nvPr/>
        </p:nvSpPr>
        <p:spPr bwMode="auto">
          <a:xfrm rot="-5400000">
            <a:off x="-646907" y="5393532"/>
            <a:ext cx="1814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400">
                <a:cs typeface="Arial" panose="020B0604020202020204" pitchFamily="34" charset="0"/>
              </a:rPr>
              <a:t>اداره امور رفاهي دانشجويان</a:t>
            </a:r>
            <a:endParaRPr lang="en-US" altLang="en-US" sz="1400">
              <a:cs typeface="Arial" panose="020B0604020202020204" pitchFamily="34" charset="0"/>
            </a:endParaRPr>
          </a:p>
        </p:txBody>
      </p:sp>
      <p:sp>
        <p:nvSpPr>
          <p:cNvPr id="42047" name="Text Box 73"/>
          <p:cNvSpPr txBox="1">
            <a:spLocks noChangeArrowheads="1"/>
          </p:cNvSpPr>
          <p:nvPr/>
        </p:nvSpPr>
        <p:spPr bwMode="auto">
          <a:xfrm>
            <a:off x="5508625" y="333375"/>
            <a:ext cx="2430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800" b="1">
                <a:cs typeface="Arial" panose="020B0604020202020204" pitchFamily="34" charset="0"/>
              </a:rPr>
              <a:t>نمايش ساده‌شده مشي فايلينگ</a:t>
            </a:r>
            <a:endParaRPr lang="en-US" altLang="en-US" sz="1800" b="1">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EC51DDA-6480-484C-8D98-FF5D71BD264B}" type="slidenum">
              <a:rPr lang="en-US"/>
              <a:pPr>
                <a:defRPr/>
              </a:pPr>
              <a:t>21</a:t>
            </a:fld>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وابستگی تابعی - تعریف</a:t>
            </a:r>
            <a:endParaRPr lang="en-US" altLang="en-US" b="1">
              <a:solidFill>
                <a:schemeClr val="bg1"/>
              </a:solidFill>
              <a:cs typeface="B Titr" panose="00000700000000000000" pitchFamily="2" charset="-78"/>
            </a:endParaRPr>
          </a:p>
        </p:txBody>
      </p:sp>
      <p:sp>
        <p:nvSpPr>
          <p:cNvPr id="334851" name="Text Box 5"/>
          <p:cNvSpPr txBox="1">
            <a:spLocks noRot="1" noChangeAspect="1" noMove="1" noResize="1" noEditPoints="1" noAdjustHandles="1" noChangeArrowheads="1" noChangeShapeType="1" noTextEdit="1"/>
          </p:cNvSpPr>
          <p:nvPr/>
        </p:nvSpPr>
        <p:spPr bwMode="auto">
          <a:xfrm>
            <a:off x="611190" y="1557338"/>
            <a:ext cx="7921625" cy="3813544"/>
          </a:xfrm>
          <a:prstGeom prst="rect">
            <a:avLst/>
          </a:prstGeom>
          <a:blipFill rotWithShape="0">
            <a:blip r:embed="rId2"/>
            <a:stretch>
              <a:fillRect l="-2308" t="-2875" r="-1615" b="-239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D5F7C2F0-BA42-4165-AE6E-531308B05854}" type="slidenum">
              <a:rPr lang="en-US"/>
              <a:pPr>
                <a:defRPr/>
              </a:pPr>
              <a:t>210</a:t>
            </a:fld>
            <a:endParaRPr lang="en-US"/>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وابستگی تابعی - مثال</a:t>
            </a:r>
            <a:endParaRPr lang="en-US" altLang="en-US" b="1">
              <a:solidFill>
                <a:schemeClr val="bg1"/>
              </a:solidFill>
              <a:cs typeface="B Titr" panose="00000700000000000000" pitchFamily="2" charset="-78"/>
            </a:endParaRPr>
          </a:p>
        </p:txBody>
      </p:sp>
      <p:sp>
        <p:nvSpPr>
          <p:cNvPr id="240643" name="Text Box 5"/>
          <p:cNvSpPr txBox="1">
            <a:spLocks noChangeArrowheads="1"/>
          </p:cNvSpPr>
          <p:nvPr/>
        </p:nvSpPr>
        <p:spPr bwMode="auto">
          <a:xfrm>
            <a:off x="611188" y="1531938"/>
            <a:ext cx="7921625" cy="18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2800">
                <a:latin typeface="Cambria Math" panose="02040503050406030204" pitchFamily="18" charset="0"/>
                <a:cs typeface="B Nazanin" panose="00000400000000000000" pitchFamily="2" charset="-78"/>
              </a:rPr>
              <a:t>مثال</a:t>
            </a:r>
            <a:r>
              <a:rPr lang="ar-SA" altLang="en-US" sz="2800">
                <a:latin typeface="Cambria Math" panose="02040503050406030204" pitchFamily="18" charset="0"/>
                <a:cs typeface="B Nazanin" panose="00000400000000000000" pitchFamily="2" charset="-78"/>
              </a:rPr>
              <a:t>: </a:t>
            </a:r>
            <a:r>
              <a:rPr lang="fa-IR" altLang="en-US" sz="2800">
                <a:latin typeface="Cambria Math" panose="02040503050406030204" pitchFamily="18" charset="0"/>
                <a:cs typeface="B Nazanin" panose="00000400000000000000" pitchFamily="2" charset="-78"/>
              </a:rPr>
              <a:t>در رابطه مقابل </a:t>
            </a:r>
          </a:p>
          <a:p>
            <a:pPr algn="r" rtl="1" eaLnBrk="1" hangingPunct="1">
              <a:spcBef>
                <a:spcPct val="50000"/>
              </a:spcBef>
            </a:pPr>
            <a:r>
              <a:rPr lang="fa-IR" altLang="en-US" sz="2800">
                <a:latin typeface="Cambria Math" panose="02040503050406030204" pitchFamily="18" charset="0"/>
                <a:cs typeface="B Nazanin" panose="00000400000000000000" pitchFamily="2" charset="-78"/>
              </a:rPr>
              <a:t>نام وابستگی تابعی به شماره دارد</a:t>
            </a:r>
          </a:p>
          <a:p>
            <a:pPr algn="r" rtl="1" eaLnBrk="1" hangingPunct="1">
              <a:spcBef>
                <a:spcPct val="50000"/>
              </a:spcBef>
            </a:pPr>
            <a:r>
              <a:rPr lang="fa-IR" altLang="en-US" sz="2800">
                <a:latin typeface="Cambria Math" panose="02040503050406030204" pitchFamily="18" charset="0"/>
                <a:cs typeface="B Nazanin" panose="00000400000000000000" pitchFamily="2" charset="-78"/>
              </a:rPr>
              <a:t>فامیلی وابستگی تابعی به نام ندارد</a:t>
            </a:r>
            <a:endParaRPr lang="en-US" altLang="en-US" sz="2800">
              <a:latin typeface="Cambria Math" panose="02040503050406030204" pitchFamily="18" charset="0"/>
              <a:cs typeface="B Nazanin" panose="00000400000000000000" pitchFamily="2" charset="-78"/>
            </a:endParaRPr>
          </a:p>
        </p:txBody>
      </p:sp>
      <p:graphicFrame>
        <p:nvGraphicFramePr>
          <p:cNvPr id="339006" name="Group 62"/>
          <p:cNvGraphicFramePr>
            <a:graphicFrameLocks noGrp="1"/>
          </p:cNvGraphicFramePr>
          <p:nvPr/>
        </p:nvGraphicFramePr>
        <p:xfrm>
          <a:off x="611188" y="1577975"/>
          <a:ext cx="2808287" cy="2498725"/>
        </p:xfrm>
        <a:graphic>
          <a:graphicData uri="http://schemas.openxmlformats.org/drawingml/2006/table">
            <a:tbl>
              <a:tblPr/>
              <a:tblGrid>
                <a:gridCol w="936625"/>
                <a:gridCol w="935037"/>
                <a:gridCol w="936625"/>
              </a:tblGrid>
              <a:tr h="623888">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128588">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31115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4572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639763">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10969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15541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20113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24685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Tw Cen MT" panose="020B0602020104020603" pitchFamily="34" charset="0"/>
                        <a:buNone/>
                        <a:tabLst/>
                      </a:pPr>
                      <a:r>
                        <a:rPr kumimoji="0" lang="fa-IR" altLang="en-US" sz="1800" b="1" i="0" u="none" strike="noStrike" cap="none" normalizeH="0" baseline="0" smtClean="0">
                          <a:ln>
                            <a:noFill/>
                          </a:ln>
                          <a:solidFill>
                            <a:schemeClr val="tx1"/>
                          </a:solidFill>
                          <a:effectLst/>
                          <a:latin typeface="Tw Cen MT" panose="020B0602020104020603" pitchFamily="34" charset="0"/>
                          <a:cs typeface="Arial" panose="020B0604020202020204" pitchFamily="34" charset="0"/>
                        </a:rPr>
                        <a:t>شماره</a:t>
                      </a:r>
                      <a:endParaRPr kumimoji="0" lang="en-US" altLang="en-US" sz="1800" b="1" i="0" u="none" strike="noStrike" cap="none" normalizeH="0" baseline="0" smtClean="0">
                        <a:ln>
                          <a:noFill/>
                        </a:ln>
                        <a:solidFill>
                          <a:schemeClr val="tx1"/>
                        </a:solidFill>
                        <a:effectLst/>
                        <a:latin typeface="Tw Cen MT" panose="020B0602020104020603" pitchFamily="34" charset="0"/>
                        <a:cs typeface="Arial" panose="020B0604020202020204" pitchFamily="34" charset="0"/>
                      </a:endParaRPr>
                    </a:p>
                  </a:txBody>
                  <a:tcPr anchor="ct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128588">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31115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4572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639763">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10969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15541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20113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24685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Tw Cen MT" panose="020B0602020104020603" pitchFamily="34" charset="0"/>
                        <a:buNone/>
                        <a:tabLst/>
                      </a:pPr>
                      <a:r>
                        <a:rPr kumimoji="0" lang="fa-IR" altLang="en-US" sz="1800" b="1" i="0" u="none" strike="noStrike" cap="none" normalizeH="0" baseline="0" smtClean="0">
                          <a:ln>
                            <a:noFill/>
                          </a:ln>
                          <a:solidFill>
                            <a:schemeClr val="tx1"/>
                          </a:solidFill>
                          <a:effectLst/>
                          <a:latin typeface="Tw Cen MT" panose="020B0602020104020603" pitchFamily="34" charset="0"/>
                          <a:cs typeface="Arial" panose="020B0604020202020204" pitchFamily="34" charset="0"/>
                        </a:rPr>
                        <a:t>نام</a:t>
                      </a:r>
                      <a:endParaRPr kumimoji="0" lang="en-US" altLang="en-US" sz="1800" b="1" i="0" u="none" strike="noStrike" cap="none" normalizeH="0" baseline="0" smtClean="0">
                        <a:ln>
                          <a:noFill/>
                        </a:ln>
                        <a:solidFill>
                          <a:schemeClr val="tx1"/>
                        </a:solidFill>
                        <a:effectLst/>
                        <a:latin typeface="Tw Cen MT" panose="020B0602020104020603" pitchFamily="34" charset="0"/>
                        <a:cs typeface="Arial" panose="020B0604020202020204" pitchFamily="34" charset="0"/>
                      </a:endParaRP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128588">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31115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4572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639763">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10969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15541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20113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24685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Tw Cen MT" panose="020B0602020104020603" pitchFamily="34" charset="0"/>
                        <a:buNone/>
                        <a:tabLst/>
                      </a:pPr>
                      <a:r>
                        <a:rPr kumimoji="0" lang="fa-IR" altLang="en-US" sz="1800" b="1" i="0" u="none" strike="noStrike" cap="none" normalizeH="0" baseline="0" smtClean="0">
                          <a:ln>
                            <a:noFill/>
                          </a:ln>
                          <a:solidFill>
                            <a:schemeClr val="tx1"/>
                          </a:solidFill>
                          <a:effectLst/>
                          <a:latin typeface="Tw Cen MT" panose="020B0602020104020603" pitchFamily="34" charset="0"/>
                          <a:cs typeface="Arial" panose="020B0604020202020204" pitchFamily="34" charset="0"/>
                        </a:rPr>
                        <a:t>فامیلی</a:t>
                      </a:r>
                      <a:endParaRPr kumimoji="0" lang="en-US" altLang="en-US" sz="1800" b="1" i="0" u="none" strike="noStrike" cap="none" normalizeH="0" baseline="0" smtClean="0">
                        <a:ln>
                          <a:noFill/>
                        </a:ln>
                        <a:solidFill>
                          <a:schemeClr val="tx1"/>
                        </a:solidFill>
                        <a:effectLst/>
                        <a:latin typeface="Tw Cen MT" panose="020B0602020104020603" pitchFamily="34" charset="0"/>
                        <a:cs typeface="Arial" panose="020B0604020202020204" pitchFamily="34"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128588">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31115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4572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639763">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10969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15541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20113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24685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0" fontAlgn="base" latinLnBrk="0" hangingPunct="0">
                        <a:lnSpc>
                          <a:spcPct val="90000"/>
                        </a:lnSpc>
                        <a:spcBef>
                          <a:spcPts val="1200"/>
                        </a:spcBef>
                        <a:spcAft>
                          <a:spcPts val="200"/>
                        </a:spcAft>
                        <a:buClr>
                          <a:schemeClr val="accent1"/>
                        </a:buClr>
                        <a:buSzPct val="100000"/>
                        <a:buFont typeface="Tw Cen MT" panose="020B0602020104020603" pitchFamily="34" charset="0"/>
                        <a:buNone/>
                        <a:tabLst/>
                      </a:pPr>
                      <a:r>
                        <a:rPr kumimoji="0" lang="fa-IR"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rPr>
                        <a:t>10</a:t>
                      </a:r>
                      <a:endParaRPr kumimoji="0" lang="en-US"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128588">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31115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4572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639763">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10969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15541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20113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24685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0" fontAlgn="base" latinLnBrk="0" hangingPunct="0">
                        <a:lnSpc>
                          <a:spcPct val="90000"/>
                        </a:lnSpc>
                        <a:spcBef>
                          <a:spcPts val="1200"/>
                        </a:spcBef>
                        <a:spcAft>
                          <a:spcPts val="200"/>
                        </a:spcAft>
                        <a:buClr>
                          <a:schemeClr val="accent1"/>
                        </a:buClr>
                        <a:buSzPct val="100000"/>
                        <a:buFont typeface="Tw Cen MT" panose="020B0602020104020603" pitchFamily="34" charset="0"/>
                        <a:buNone/>
                        <a:tabLst/>
                      </a:pPr>
                      <a:r>
                        <a:rPr kumimoji="0" lang="fa-IR"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rPr>
                        <a:t>حسین</a:t>
                      </a:r>
                      <a:endParaRPr kumimoji="0" lang="en-US"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128588">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31115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4572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639763">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10969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15541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20113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24685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0" fontAlgn="base" latinLnBrk="0" hangingPunct="0">
                        <a:lnSpc>
                          <a:spcPct val="90000"/>
                        </a:lnSpc>
                        <a:spcBef>
                          <a:spcPts val="1200"/>
                        </a:spcBef>
                        <a:spcAft>
                          <a:spcPts val="200"/>
                        </a:spcAft>
                        <a:buClr>
                          <a:schemeClr val="accent1"/>
                        </a:buClr>
                        <a:buSzPct val="100000"/>
                        <a:buFont typeface="Tw Cen MT" panose="020B0602020104020603" pitchFamily="34" charset="0"/>
                        <a:buNone/>
                        <a:tabLst/>
                      </a:pPr>
                      <a:r>
                        <a:rPr kumimoji="0" lang="fa-IR"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rPr>
                        <a:t>پناهی</a:t>
                      </a:r>
                      <a:endParaRPr kumimoji="0" lang="en-US"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128588">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31115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4572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639763">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10969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15541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20113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24685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0" fontAlgn="base" latinLnBrk="0" hangingPunct="0">
                        <a:lnSpc>
                          <a:spcPct val="90000"/>
                        </a:lnSpc>
                        <a:spcBef>
                          <a:spcPts val="1200"/>
                        </a:spcBef>
                        <a:spcAft>
                          <a:spcPts val="200"/>
                        </a:spcAft>
                        <a:buClr>
                          <a:schemeClr val="accent1"/>
                        </a:buClr>
                        <a:buSzPct val="100000"/>
                        <a:buFont typeface="Tw Cen MT" panose="020B0602020104020603" pitchFamily="34" charset="0"/>
                        <a:buNone/>
                        <a:tabLst/>
                      </a:pPr>
                      <a:r>
                        <a:rPr kumimoji="0" lang="fa-IR"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rPr>
                        <a:t>11</a:t>
                      </a:r>
                      <a:endParaRPr kumimoji="0" lang="en-US"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128588">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31115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4572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639763">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10969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15541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20113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24685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0" fontAlgn="base" latinLnBrk="0" hangingPunct="0">
                        <a:lnSpc>
                          <a:spcPct val="90000"/>
                        </a:lnSpc>
                        <a:spcBef>
                          <a:spcPts val="1200"/>
                        </a:spcBef>
                        <a:spcAft>
                          <a:spcPts val="200"/>
                        </a:spcAft>
                        <a:buClr>
                          <a:schemeClr val="accent1"/>
                        </a:buClr>
                        <a:buSzPct val="100000"/>
                        <a:buFont typeface="Tw Cen MT" panose="020B0602020104020603" pitchFamily="34" charset="0"/>
                        <a:buNone/>
                        <a:tabLst/>
                      </a:pPr>
                      <a:r>
                        <a:rPr kumimoji="0" lang="fa-IR"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rPr>
                        <a:t>علی</a:t>
                      </a:r>
                      <a:endParaRPr kumimoji="0" lang="en-US"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128588">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31115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4572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639763">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10969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15541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20113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24685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0" fontAlgn="base" latinLnBrk="0" hangingPunct="0">
                        <a:lnSpc>
                          <a:spcPct val="90000"/>
                        </a:lnSpc>
                        <a:spcBef>
                          <a:spcPts val="1200"/>
                        </a:spcBef>
                        <a:spcAft>
                          <a:spcPts val="200"/>
                        </a:spcAft>
                        <a:buClr>
                          <a:schemeClr val="accent1"/>
                        </a:buClr>
                        <a:buSzPct val="100000"/>
                        <a:buFont typeface="Tw Cen MT" panose="020B0602020104020603" pitchFamily="34" charset="0"/>
                        <a:buNone/>
                        <a:tabLst/>
                      </a:pPr>
                      <a:r>
                        <a:rPr kumimoji="0" lang="fa-IR"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rPr>
                        <a:t>دایی</a:t>
                      </a:r>
                      <a:endParaRPr kumimoji="0" lang="en-US"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128588">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31115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4572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639763">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10969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15541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20113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24685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0" fontAlgn="base" latinLnBrk="0" hangingPunct="0">
                        <a:lnSpc>
                          <a:spcPct val="90000"/>
                        </a:lnSpc>
                        <a:spcBef>
                          <a:spcPts val="1200"/>
                        </a:spcBef>
                        <a:spcAft>
                          <a:spcPts val="200"/>
                        </a:spcAft>
                        <a:buClr>
                          <a:schemeClr val="accent1"/>
                        </a:buClr>
                        <a:buSzPct val="100000"/>
                        <a:buFont typeface="Tw Cen MT" panose="020B0602020104020603" pitchFamily="34" charset="0"/>
                        <a:buNone/>
                        <a:tabLst/>
                      </a:pPr>
                      <a:r>
                        <a:rPr kumimoji="0" lang="fa-IR"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rPr>
                        <a:t>12</a:t>
                      </a:r>
                      <a:endParaRPr kumimoji="0" lang="en-US"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128588">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31115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4572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639763">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10969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15541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20113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24685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0" fontAlgn="base" latinLnBrk="0" hangingPunct="0">
                        <a:lnSpc>
                          <a:spcPct val="90000"/>
                        </a:lnSpc>
                        <a:spcBef>
                          <a:spcPts val="1200"/>
                        </a:spcBef>
                        <a:spcAft>
                          <a:spcPts val="200"/>
                        </a:spcAft>
                        <a:buClr>
                          <a:schemeClr val="accent1"/>
                        </a:buClr>
                        <a:buSzPct val="100000"/>
                        <a:buFont typeface="Tw Cen MT" panose="020B0602020104020603" pitchFamily="34" charset="0"/>
                        <a:buNone/>
                        <a:tabLst/>
                      </a:pPr>
                      <a:r>
                        <a:rPr kumimoji="0" lang="fa-IR"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rPr>
                        <a:t>علی</a:t>
                      </a:r>
                      <a:endParaRPr kumimoji="0" lang="en-US"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Tw Cen MT" panose="020B0602020104020603" pitchFamily="34" charset="0"/>
                        <a:defRPr>
                          <a:solidFill>
                            <a:schemeClr val="tx1"/>
                          </a:solidFill>
                          <a:latin typeface="Tw Cen MT" panose="020B0602020104020603" pitchFamily="34" charset="0"/>
                        </a:defRPr>
                      </a:lvl1pPr>
                      <a:lvl2pPr marL="128588">
                        <a:lnSpc>
                          <a:spcPct val="90000"/>
                        </a:lnSpc>
                        <a:spcBef>
                          <a:spcPts val="200"/>
                        </a:spcBef>
                        <a:spcAft>
                          <a:spcPts val="400"/>
                        </a:spcAft>
                        <a:buClr>
                          <a:schemeClr val="accent1"/>
                        </a:buClr>
                        <a:buFont typeface="Wingdings 3" panose="05040102010807070707" pitchFamily="18" charset="2"/>
                        <a:defRPr sz="1400">
                          <a:solidFill>
                            <a:schemeClr val="tx1"/>
                          </a:solidFill>
                          <a:latin typeface="Tw Cen MT" panose="020B0602020104020603" pitchFamily="34" charset="0"/>
                        </a:defRPr>
                      </a:lvl2pPr>
                      <a:lvl3pPr marL="31115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3pPr>
                      <a:lvl4pPr marL="45720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4pPr>
                      <a:lvl5pPr marL="639763">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5pPr>
                      <a:lvl6pPr marL="10969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6pPr>
                      <a:lvl7pPr marL="15541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7pPr>
                      <a:lvl8pPr marL="20113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8pPr>
                      <a:lvl9pPr marL="2468563" eaLnBrk="0" fontAlgn="base" hangingPunct="0">
                        <a:lnSpc>
                          <a:spcPct val="90000"/>
                        </a:lnSpc>
                        <a:spcBef>
                          <a:spcPts val="200"/>
                        </a:spcBef>
                        <a:spcAft>
                          <a:spcPts val="400"/>
                        </a:spcAft>
                        <a:buClr>
                          <a:schemeClr val="accent1"/>
                        </a:buClr>
                        <a:buFont typeface="Wingdings 3" panose="05040102010807070707" pitchFamily="18" charset="2"/>
                        <a:defRPr sz="1000">
                          <a:solidFill>
                            <a:schemeClr val="tx1"/>
                          </a:solidFill>
                          <a:latin typeface="Tw Cen MT" panose="020B0602020104020603" pitchFamily="34" charset="0"/>
                        </a:defRPr>
                      </a:lvl9pPr>
                    </a:lstStyle>
                    <a:p>
                      <a:pPr marL="0" marR="0" lvl="0" indent="0" algn="l" defTabSz="914400" rtl="0" eaLnBrk="0" fontAlgn="base" latinLnBrk="0" hangingPunct="0">
                        <a:lnSpc>
                          <a:spcPct val="90000"/>
                        </a:lnSpc>
                        <a:spcBef>
                          <a:spcPts val="1200"/>
                        </a:spcBef>
                        <a:spcAft>
                          <a:spcPts val="200"/>
                        </a:spcAft>
                        <a:buClr>
                          <a:schemeClr val="accent1"/>
                        </a:buClr>
                        <a:buSzPct val="100000"/>
                        <a:buFont typeface="Tw Cen MT" panose="020B0602020104020603" pitchFamily="34" charset="0"/>
                        <a:buNone/>
                        <a:tabLst/>
                      </a:pPr>
                      <a:r>
                        <a:rPr kumimoji="0" lang="fa-IR"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rPr>
                        <a:t>پروین</a:t>
                      </a:r>
                      <a:endParaRPr kumimoji="0" lang="en-US" altLang="en-US" sz="1800" b="0" i="0" u="none" strike="noStrike" cap="none" normalizeH="0" baseline="0" smtClean="0">
                        <a:ln>
                          <a:noFill/>
                        </a:ln>
                        <a:solidFill>
                          <a:schemeClr val="tx1"/>
                        </a:solidFill>
                        <a:effectLst/>
                        <a:latin typeface="Tw Cen MT" panose="020B0602020104020603"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9007" name="Text Box 5"/>
          <p:cNvSpPr txBox="1">
            <a:spLocks noRot="1" noChangeAspect="1" noMove="1" noResize="1" noEditPoints="1" noAdjustHandles="1" noChangeArrowheads="1" noChangeShapeType="1" noTextEdit="1"/>
          </p:cNvSpPr>
          <p:nvPr/>
        </p:nvSpPr>
        <p:spPr bwMode="auto">
          <a:xfrm>
            <a:off x="4140202" y="3933827"/>
            <a:ext cx="4537075" cy="1877437"/>
          </a:xfrm>
          <a:prstGeom prst="rect">
            <a:avLst/>
          </a:prstGeom>
          <a:blipFill rotWithShape="0">
            <a:blip r:embed="rId2"/>
            <a:stretch>
              <a:fillRect t="-4545" r="-282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005D9D0C-6EB5-4AC3-9F07-980EC9A353E4}" type="slidenum">
              <a:rPr lang="en-US"/>
              <a:pPr>
                <a:defRPr/>
              </a:pPr>
              <a:t>211</a:t>
            </a:fld>
            <a:endParaRPr lang="en-US"/>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وابستگی تابعی - نکات</a:t>
            </a:r>
            <a:endParaRPr lang="en-US" altLang="en-US" b="1">
              <a:solidFill>
                <a:schemeClr val="bg1"/>
              </a:solidFill>
              <a:cs typeface="B Titr" panose="00000700000000000000" pitchFamily="2" charset="-78"/>
            </a:endParaRPr>
          </a:p>
        </p:txBody>
      </p:sp>
      <p:sp>
        <p:nvSpPr>
          <p:cNvPr id="241667" name="Text Box 5"/>
          <p:cNvSpPr txBox="1">
            <a:spLocks noChangeArrowheads="1"/>
          </p:cNvSpPr>
          <p:nvPr/>
        </p:nvSpPr>
        <p:spPr bwMode="auto">
          <a:xfrm>
            <a:off x="611188" y="1557338"/>
            <a:ext cx="7921625"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buFont typeface="Arial" panose="020B0604020202020204" pitchFamily="34" charset="0"/>
              <a:buChar char="•"/>
            </a:pPr>
            <a:r>
              <a:rPr lang="fa-IR" altLang="en-US" sz="2800">
                <a:latin typeface="Cambria Math" panose="02040503050406030204" pitchFamily="18" charset="0"/>
                <a:cs typeface="B Nazanin" panose="00000400000000000000" pitchFamily="2" charset="-78"/>
              </a:rPr>
              <a:t>وابستگی تابعی دارای خاصیت جابجایی نیست</a:t>
            </a:r>
            <a:r>
              <a:rPr lang="ar-SA" altLang="en-US" sz="2800">
                <a:latin typeface="Cambria Math" panose="02040503050406030204" pitchFamily="18" charset="0"/>
                <a:cs typeface="B Nazanin" panose="00000400000000000000" pitchFamily="2" charset="-78"/>
              </a:rPr>
              <a:t> </a:t>
            </a:r>
            <a:endParaRPr lang="en-US" altLang="en-US" sz="2800">
              <a:latin typeface="Cambria Math" panose="02040503050406030204" pitchFamily="18" charset="0"/>
              <a:cs typeface="B Nazanin" panose="00000400000000000000" pitchFamily="2" charset="-78"/>
            </a:endParaRPr>
          </a:p>
          <a:p>
            <a:pPr algn="r" rtl="1" eaLnBrk="1" hangingPunct="1">
              <a:spcBef>
                <a:spcPct val="50000"/>
              </a:spcBef>
              <a:buFont typeface="Arial" panose="020B0604020202020204" pitchFamily="34" charset="0"/>
              <a:buChar char="•"/>
            </a:pPr>
            <a:r>
              <a:rPr lang="fa-IR" altLang="en-US" sz="2800">
                <a:latin typeface="Cambria Math" panose="02040503050406030204" pitchFamily="18" charset="0"/>
                <a:cs typeface="B Nazanin" panose="00000400000000000000" pitchFamily="2" charset="-78"/>
              </a:rPr>
              <a:t>وابستگی تابعی وابسته به زمان نیست</a:t>
            </a:r>
            <a:endParaRPr lang="en-US" altLang="en-US" sz="2800">
              <a:latin typeface="Cambria Math" panose="02040503050406030204" pitchFamily="18" charset="0"/>
              <a:cs typeface="B Nazanin" panose="00000400000000000000" pitchFamily="2" charset="-78"/>
            </a:endParaRPr>
          </a:p>
          <a:p>
            <a:pPr algn="r" rtl="1" eaLnBrk="1" hangingPunct="1">
              <a:spcBef>
                <a:spcPct val="50000"/>
              </a:spcBef>
              <a:buFont typeface="Arial" panose="020B0604020202020204" pitchFamily="34" charset="0"/>
              <a:buChar char="•"/>
            </a:pPr>
            <a:r>
              <a:rPr lang="fa-IR" altLang="en-US" sz="2800">
                <a:latin typeface="Cambria Math" panose="02040503050406030204" pitchFamily="18" charset="0"/>
                <a:cs typeface="B Nazanin" panose="00000400000000000000" pitchFamily="2" charset="-78"/>
              </a:rPr>
              <a:t>اگر </a:t>
            </a:r>
            <a:r>
              <a:rPr lang="en-US" altLang="en-US" sz="2800">
                <a:latin typeface="Cambria Math" panose="02040503050406030204" pitchFamily="18" charset="0"/>
                <a:cs typeface="B Nazanin" panose="00000400000000000000" pitchFamily="2" charset="-78"/>
              </a:rPr>
              <a:t>k</a:t>
            </a:r>
            <a:r>
              <a:rPr lang="fa-IR" altLang="en-US" sz="2800">
                <a:latin typeface="Cambria Math" panose="02040503050406030204" pitchFamily="18" charset="0"/>
                <a:cs typeface="B Nazanin" panose="00000400000000000000" pitchFamily="2" charset="-78"/>
              </a:rPr>
              <a:t> یک ابر کلید باشد، هر مجموعه صفتی از رابطه با </a:t>
            </a:r>
            <a:r>
              <a:rPr lang="en-US" altLang="en-US" sz="2800">
                <a:latin typeface="Cambria Math" panose="02040503050406030204" pitchFamily="18" charset="0"/>
                <a:cs typeface="B Nazanin" panose="00000400000000000000" pitchFamily="2" charset="-78"/>
              </a:rPr>
              <a:t>k</a:t>
            </a:r>
            <a:r>
              <a:rPr lang="fa-IR" altLang="en-US" sz="2800">
                <a:latin typeface="Cambria Math" panose="02040503050406030204" pitchFamily="18" charset="0"/>
                <a:cs typeface="B Nazanin" panose="00000400000000000000" pitchFamily="2" charset="-78"/>
              </a:rPr>
              <a:t> وابستگی تابعی دارد (و برعکس)</a:t>
            </a:r>
          </a:p>
          <a:p>
            <a:pPr algn="r" rtl="1" eaLnBrk="1" hangingPunct="1">
              <a:spcBef>
                <a:spcPct val="50000"/>
              </a:spcBef>
              <a:buFont typeface="Arial" panose="020B0604020202020204" pitchFamily="34" charset="0"/>
              <a:buChar char="•"/>
            </a:pPr>
            <a:r>
              <a:rPr lang="fa-IR" altLang="en-US" sz="2800">
                <a:latin typeface="Cambria Math" panose="02040503050406030204" pitchFamily="18" charset="0"/>
                <a:cs typeface="B Nazanin" panose="00000400000000000000" pitchFamily="2" charset="-78"/>
              </a:rPr>
              <a:t>در رابطه تمام کلید وابستگی تابعی وجود ندارد</a:t>
            </a:r>
            <a:endParaRPr lang="en-US" altLang="en-US" sz="2800">
              <a:latin typeface="Cambria Math" panose="02040503050406030204" pitchFamily="18"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104F83A6-4F8B-4794-B2A1-970E57CB3E1F}" type="slidenum">
              <a:rPr lang="en-US"/>
              <a:pPr>
                <a:defRPr/>
              </a:pPr>
              <a:t>212</a:t>
            </a:fld>
            <a:endParaRPr lang="en-US"/>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وابستگی تابعی کامل-تعریف</a:t>
            </a:r>
            <a:endParaRPr lang="en-US" altLang="en-US" b="1">
              <a:solidFill>
                <a:schemeClr val="bg1"/>
              </a:solidFill>
              <a:cs typeface="B Titr" panose="00000700000000000000" pitchFamily="2" charset="-78"/>
            </a:endParaRPr>
          </a:p>
        </p:txBody>
      </p:sp>
      <p:sp>
        <p:nvSpPr>
          <p:cNvPr id="340995" name="Text Box 5"/>
          <p:cNvSpPr txBox="1">
            <a:spLocks noRot="1" noChangeAspect="1" noMove="1" noResize="1" noEditPoints="1" noAdjustHandles="1" noChangeArrowheads="1" noChangeShapeType="1" noTextEdit="1"/>
          </p:cNvSpPr>
          <p:nvPr/>
        </p:nvSpPr>
        <p:spPr bwMode="auto">
          <a:xfrm>
            <a:off x="611190" y="1557338"/>
            <a:ext cx="7921625" cy="4154984"/>
          </a:xfrm>
          <a:prstGeom prst="rect">
            <a:avLst/>
          </a:prstGeom>
          <a:blipFill rotWithShape="0">
            <a:blip r:embed="rId2"/>
            <a:stretch>
              <a:fillRect l="-1000" t="-2639" r="-153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6DC9ECE3-8B2E-4E35-87CE-F63316369E60}" type="slidenum">
              <a:rPr lang="en-US"/>
              <a:pPr>
                <a:defRPr/>
              </a:pPr>
              <a:t>213</a:t>
            </a:fld>
            <a:endParaRPr lang="en-US"/>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وابستگی تابعی بدیهی</a:t>
            </a:r>
            <a:endParaRPr lang="en-US" altLang="en-US" b="1">
              <a:solidFill>
                <a:schemeClr val="bg1"/>
              </a:solidFill>
              <a:cs typeface="B Titr" panose="00000700000000000000" pitchFamily="2" charset="-78"/>
            </a:endParaRPr>
          </a:p>
        </p:txBody>
      </p:sp>
      <p:sp>
        <p:nvSpPr>
          <p:cNvPr id="243715" name="Text Box 5"/>
          <p:cNvSpPr txBox="1">
            <a:spLocks noChangeArrowheads="1"/>
          </p:cNvSpPr>
          <p:nvPr/>
        </p:nvSpPr>
        <p:spPr bwMode="auto">
          <a:xfrm>
            <a:off x="611188" y="1557338"/>
            <a:ext cx="792162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2800">
                <a:latin typeface="Cambria Math" panose="02040503050406030204" pitchFamily="18" charset="0"/>
                <a:cs typeface="B Nazanin" panose="00000400000000000000" pitchFamily="2" charset="-78"/>
              </a:rPr>
              <a:t>اگر </a:t>
            </a:r>
            <a:r>
              <a:rPr lang="en-US" altLang="en-US" sz="2800">
                <a:latin typeface="Cambria Math" panose="02040503050406030204" pitchFamily="18" charset="0"/>
                <a:cs typeface="B Nazanin" panose="00000400000000000000" pitchFamily="2" charset="-78"/>
              </a:rPr>
              <a:t>B</a:t>
            </a:r>
            <a:r>
              <a:rPr lang="fa-IR" altLang="en-US" sz="2800">
                <a:latin typeface="Cambria Math" panose="02040503050406030204" pitchFamily="18" charset="0"/>
                <a:cs typeface="B Nazanin" panose="00000400000000000000" pitchFamily="2" charset="-78"/>
              </a:rPr>
              <a:t> زیرمجموعه </a:t>
            </a:r>
            <a:r>
              <a:rPr lang="en-US" altLang="en-US" sz="2800">
                <a:latin typeface="Cambria Math" panose="02040503050406030204" pitchFamily="18" charset="0"/>
                <a:cs typeface="B Nazanin" panose="00000400000000000000" pitchFamily="2" charset="-78"/>
              </a:rPr>
              <a:t>A</a:t>
            </a:r>
            <a:r>
              <a:rPr lang="fa-IR" altLang="en-US" sz="2800">
                <a:latin typeface="Cambria Math" panose="02040503050406030204" pitchFamily="18" charset="0"/>
                <a:cs typeface="B Nazanin" panose="00000400000000000000" pitchFamily="2" charset="-78"/>
              </a:rPr>
              <a:t> باشد، به وابستگی تابعی </a:t>
            </a:r>
            <a:r>
              <a:rPr lang="en-US" altLang="en-US" sz="2800">
                <a:latin typeface="Cambria Math" panose="02040503050406030204" pitchFamily="18" charset="0"/>
                <a:cs typeface="B Nazanin" panose="00000400000000000000" pitchFamily="2" charset="-78"/>
              </a:rPr>
              <a:t>B</a:t>
            </a:r>
            <a:r>
              <a:rPr lang="fa-IR" altLang="en-US" sz="2800">
                <a:latin typeface="Cambria Math" panose="02040503050406030204" pitchFamily="18" charset="0"/>
                <a:cs typeface="B Nazanin" panose="00000400000000000000" pitchFamily="2" charset="-78"/>
              </a:rPr>
              <a:t> به </a:t>
            </a:r>
            <a:r>
              <a:rPr lang="en-US" altLang="en-US" sz="2800">
                <a:latin typeface="Cambria Math" panose="02040503050406030204" pitchFamily="18" charset="0"/>
                <a:cs typeface="B Nazanin" panose="00000400000000000000" pitchFamily="2" charset="-78"/>
              </a:rPr>
              <a:t>A</a:t>
            </a:r>
            <a:r>
              <a:rPr lang="fa-IR" altLang="en-US" sz="2800">
                <a:latin typeface="Cambria Math" panose="02040503050406030204" pitchFamily="18" charset="0"/>
                <a:cs typeface="B Nazanin" panose="00000400000000000000" pitchFamily="2" charset="-78"/>
              </a:rPr>
              <a:t> بدیهی گفته می‌شود</a:t>
            </a:r>
          </a:p>
          <a:p>
            <a:pPr algn="r" rtl="1" eaLnBrk="1" hangingPunct="1">
              <a:spcBef>
                <a:spcPct val="50000"/>
              </a:spcBef>
            </a:pPr>
            <a:r>
              <a:rPr lang="fa-IR" altLang="en-US" sz="2800">
                <a:latin typeface="Cambria Math" panose="02040503050406030204" pitchFamily="18" charset="0"/>
                <a:cs typeface="B Nazanin" panose="00000400000000000000" pitchFamily="2" charset="-78"/>
              </a:rPr>
              <a:t>مثال: </a:t>
            </a:r>
            <a:endParaRPr lang="en-US" altLang="en-US" sz="2800">
              <a:latin typeface="Cambria Math" panose="02040503050406030204" pitchFamily="18" charset="0"/>
              <a:cs typeface="B Nazanin" panose="00000400000000000000" pitchFamily="2" charset="-78"/>
            </a:endParaRPr>
          </a:p>
          <a:p>
            <a:pPr algn="r" rtl="1" eaLnBrk="1" hangingPunct="1">
              <a:spcBef>
                <a:spcPct val="50000"/>
              </a:spcBef>
            </a:pPr>
            <a:endParaRPr lang="fa-IR" altLang="en-US" sz="2800">
              <a:latin typeface="Cambria Math" panose="02040503050406030204" pitchFamily="18" charset="0"/>
              <a:cs typeface="B Nazanin" panose="00000400000000000000" pitchFamily="2" charset="-78"/>
            </a:endParaRPr>
          </a:p>
        </p:txBody>
      </p:sp>
      <p:sp>
        <p:nvSpPr>
          <p:cNvPr id="342021" name="Rectangle 5"/>
          <p:cNvSpPr>
            <a:spLocks noRot="1" noChangeAspect="1" noMove="1" noResize="1" noEditPoints="1" noAdjustHandles="1" noChangeArrowheads="1" noChangeShapeType="1" noTextEdit="1"/>
          </p:cNvSpPr>
          <p:nvPr/>
        </p:nvSpPr>
        <p:spPr bwMode="auto">
          <a:xfrm>
            <a:off x="1768475" y="3189846"/>
            <a:ext cx="1762342" cy="523220"/>
          </a:xfrm>
          <a:prstGeom prst="rect">
            <a:avLst/>
          </a:prstGeom>
          <a:blipFill rotWithShape="0">
            <a:blip r:embed="rId2"/>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342022" name="Rectangle 6"/>
          <p:cNvSpPr>
            <a:spLocks noRot="1" noChangeAspect="1" noMove="1" noResize="1" noEditPoints="1" noAdjustHandles="1" noChangeArrowheads="1" noChangeShapeType="1" noTextEdit="1"/>
          </p:cNvSpPr>
          <p:nvPr/>
        </p:nvSpPr>
        <p:spPr bwMode="auto">
          <a:xfrm>
            <a:off x="1692275" y="3971925"/>
            <a:ext cx="3943580" cy="523220"/>
          </a:xfrm>
          <a:prstGeom prst="rect">
            <a:avLst/>
          </a:prstGeom>
          <a:blipFill rotWithShape="0">
            <a:blip r:embed="rId3"/>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AA742E5A-0444-4EFF-B74D-F8227E4C4ECA}" type="slidenum">
              <a:rPr lang="en-US"/>
              <a:pPr>
                <a:defRPr/>
              </a:pPr>
              <a:t>214</a:t>
            </a:fld>
            <a:endParaRPr lang="en-US"/>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752475" y="350838"/>
            <a:ext cx="68437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20000"/>
              </a:spcBef>
            </a:pPr>
            <a:r>
              <a:rPr lang="fa-IR" altLang="en-US" b="1">
                <a:solidFill>
                  <a:schemeClr val="bg1"/>
                </a:solidFill>
                <a:cs typeface="B Titr" panose="00000700000000000000" pitchFamily="2" charset="-78"/>
              </a:rPr>
              <a:t>بستار وابستگی تابعی</a:t>
            </a:r>
            <a:endParaRPr lang="en-US" altLang="en-US" b="1">
              <a:solidFill>
                <a:schemeClr val="bg1"/>
              </a:solidFill>
              <a:cs typeface="B Titr" panose="00000700000000000000" pitchFamily="2" charset="-78"/>
            </a:endParaRPr>
          </a:p>
        </p:txBody>
      </p:sp>
      <p:sp>
        <p:nvSpPr>
          <p:cNvPr id="344067" name="Text Box 3"/>
          <p:cNvSpPr txBox="1">
            <a:spLocks noChangeArrowheads="1"/>
          </p:cNvSpPr>
          <p:nvPr/>
        </p:nvSpPr>
        <p:spPr bwMode="auto">
          <a:xfrm>
            <a:off x="250825" y="1495425"/>
            <a:ext cx="8281988"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4000">
                <a:solidFill>
                  <a:schemeClr val="tx1"/>
                </a:solidFill>
                <a:latin typeface="Arial" panose="020B0604020202020204" pitchFamily="34" charset="0"/>
                <a:cs typeface="Compset" pitchFamily="2" charset="-78"/>
              </a:defRPr>
            </a:lvl1pPr>
            <a:lvl2pPr marL="800100" indent="-342900">
              <a:defRPr sz="4000">
                <a:solidFill>
                  <a:schemeClr val="tx1"/>
                </a:solidFill>
                <a:latin typeface="Arial" panose="020B0604020202020204" pitchFamily="34" charset="0"/>
                <a:cs typeface="Compset" pitchFamily="2" charset="-78"/>
              </a:defRPr>
            </a:lvl2pPr>
            <a:lvl3pPr marL="1257300" indent="-342900">
              <a:defRPr sz="4000">
                <a:solidFill>
                  <a:schemeClr val="tx1"/>
                </a:solidFill>
                <a:latin typeface="Arial" panose="020B0604020202020204" pitchFamily="34" charset="0"/>
                <a:cs typeface="Compset" pitchFamily="2" charset="-78"/>
              </a:defRPr>
            </a:lvl3pPr>
            <a:lvl4pPr marL="1714500" indent="-342900">
              <a:defRPr sz="4000">
                <a:solidFill>
                  <a:schemeClr val="tx1"/>
                </a:solidFill>
                <a:latin typeface="Arial" panose="020B0604020202020204" pitchFamily="34" charset="0"/>
                <a:cs typeface="Compset" pitchFamily="2" charset="-78"/>
              </a:defRPr>
            </a:lvl4pPr>
            <a:lvl5pPr marL="2171700" indent="-342900">
              <a:defRPr sz="4000">
                <a:solidFill>
                  <a:schemeClr val="tx1"/>
                </a:solidFill>
                <a:latin typeface="Arial" panose="020B0604020202020204" pitchFamily="34" charset="0"/>
                <a:cs typeface="Compset" pitchFamily="2" charset="-78"/>
              </a:defRPr>
            </a:lvl5pPr>
            <a:lvl6pPr marL="2628900" indent="-3429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086100" indent="-3429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43300" indent="-3429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00500" indent="-3429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30000"/>
              </a:lnSpc>
            </a:pPr>
            <a:r>
              <a:rPr lang="fa-IR" altLang="en-US" sz="2800">
                <a:latin typeface="Cambria Math" panose="02040503050406030204" pitchFamily="18" charset="0"/>
                <a:cs typeface="B Nazanin" panose="00000400000000000000" pitchFamily="2" charset="-78"/>
              </a:rPr>
              <a:t>اگر </a:t>
            </a:r>
            <a:r>
              <a:rPr lang="en-US" altLang="en-US" sz="2800">
                <a:latin typeface="Cambria Math" panose="02040503050406030204" pitchFamily="18" charset="0"/>
                <a:cs typeface="B Nazanin" panose="00000400000000000000" pitchFamily="2" charset="-78"/>
              </a:rPr>
              <a:t>F</a:t>
            </a:r>
            <a:r>
              <a:rPr lang="fa-IR" altLang="en-US" sz="2800">
                <a:latin typeface="Cambria Math" panose="02040503050406030204" pitchFamily="18" charset="0"/>
                <a:cs typeface="B Nazanin" panose="00000400000000000000" pitchFamily="2" charset="-78"/>
              </a:rPr>
              <a:t> مجموعه وابستگي‌های تابعی روی يک رابطه باشد، </a:t>
            </a:r>
            <a:r>
              <a:rPr lang="en-US" altLang="en-US" sz="2800">
                <a:latin typeface="Cambria Math" panose="02040503050406030204" pitchFamily="18" charset="0"/>
                <a:cs typeface="B Nazanin" panose="00000400000000000000" pitchFamily="2" charset="-78"/>
              </a:rPr>
              <a:t>F</a:t>
            </a:r>
            <a:r>
              <a:rPr lang="en-US" altLang="en-US" sz="2800" baseline="30000">
                <a:latin typeface="Cambria Math" panose="02040503050406030204" pitchFamily="18" charset="0"/>
                <a:cs typeface="B Nazanin" panose="00000400000000000000" pitchFamily="2" charset="-78"/>
              </a:rPr>
              <a:t>+</a:t>
            </a:r>
            <a:r>
              <a:rPr lang="fa-IR" altLang="en-US" sz="2800">
                <a:latin typeface="Cambria Math" panose="02040503050406030204" pitchFamily="18" charset="0"/>
                <a:cs typeface="B Nazanin" panose="00000400000000000000" pitchFamily="2" charset="-78"/>
              </a:rPr>
              <a:t> را مجموعه پوششی وابستگي‌ها می‌ناميم اگر علاوه بر وابستگي‌های موجود در </a:t>
            </a:r>
            <a:r>
              <a:rPr lang="en-US" altLang="en-US" sz="2800">
                <a:latin typeface="Cambria Math" panose="02040503050406030204" pitchFamily="18" charset="0"/>
                <a:cs typeface="B Nazanin" panose="00000400000000000000" pitchFamily="2" charset="-78"/>
              </a:rPr>
              <a:t>F</a:t>
            </a:r>
            <a:r>
              <a:rPr lang="fa-IR" altLang="en-US" sz="2800">
                <a:latin typeface="Cambria Math" panose="02040503050406030204" pitchFamily="18" charset="0"/>
                <a:cs typeface="B Nazanin" panose="00000400000000000000" pitchFamily="2" charset="-78"/>
              </a:rPr>
              <a:t> شامل تمام وابستگي‌هايي باشد که بتوان از روی وابستگي‌های </a:t>
            </a:r>
            <a:r>
              <a:rPr lang="en-US" altLang="en-US" sz="2800">
                <a:latin typeface="Cambria Math" panose="02040503050406030204" pitchFamily="18" charset="0"/>
                <a:cs typeface="B Nazanin" panose="00000400000000000000" pitchFamily="2" charset="-78"/>
              </a:rPr>
              <a:t>F</a:t>
            </a:r>
            <a:r>
              <a:rPr lang="fa-IR" altLang="en-US" sz="2800">
                <a:latin typeface="Cambria Math" panose="02040503050406030204" pitchFamily="18" charset="0"/>
                <a:cs typeface="B Nazanin" panose="00000400000000000000" pitchFamily="2" charset="-78"/>
              </a:rPr>
              <a:t> بدست آورد.</a:t>
            </a:r>
            <a:r>
              <a:rPr lang="fa-IR" altLang="en-US" sz="2800">
                <a:cs typeface="B Nazanin" panose="00000400000000000000" pitchFamily="2" charset="-78"/>
              </a:rPr>
              <a:t> </a:t>
            </a:r>
          </a:p>
          <a:p>
            <a:pPr algn="r" rtl="1" eaLnBrk="1" hangingPunct="1">
              <a:lnSpc>
                <a:spcPct val="130000"/>
              </a:lnSpc>
            </a:pPr>
            <a:r>
              <a:rPr lang="fa-IR" altLang="en-US" sz="2800">
                <a:cs typeface="B Nazanin" panose="00000400000000000000" pitchFamily="2" charset="-78"/>
              </a:rPr>
              <a:t>مثال: اگر </a:t>
            </a:r>
            <a:r>
              <a:rPr lang="en-US" altLang="en-US" sz="2000">
                <a:solidFill>
                  <a:srgbClr val="0000CC"/>
                </a:solidFill>
                <a:cs typeface="B Nazanin" panose="00000400000000000000" pitchFamily="2" charset="-78"/>
              </a:rPr>
              <a:t>F = {A</a:t>
            </a:r>
            <a:r>
              <a:rPr lang="en-US" altLang="en-US" sz="2000">
                <a:solidFill>
                  <a:srgbClr val="0000CC"/>
                </a:solidFill>
              </a:rPr>
              <a:t>→</a:t>
            </a:r>
            <a:r>
              <a:rPr lang="en-US" altLang="en-US" sz="2000">
                <a:solidFill>
                  <a:srgbClr val="0000CC"/>
                </a:solidFill>
                <a:cs typeface="B Nazanin" panose="00000400000000000000" pitchFamily="2" charset="-78"/>
              </a:rPr>
              <a:t>B , A</a:t>
            </a:r>
            <a:r>
              <a:rPr lang="en-US" altLang="en-US" sz="2000">
                <a:solidFill>
                  <a:srgbClr val="0000CC"/>
                </a:solidFill>
              </a:rPr>
              <a:t>→</a:t>
            </a:r>
            <a:r>
              <a:rPr lang="en-US" altLang="en-US" sz="2000">
                <a:solidFill>
                  <a:srgbClr val="0000CC"/>
                </a:solidFill>
                <a:cs typeface="B Nazanin" panose="00000400000000000000" pitchFamily="2" charset="-78"/>
              </a:rPr>
              <a:t>C}</a:t>
            </a:r>
            <a:r>
              <a:rPr lang="fa-IR" altLang="en-US" sz="2800">
                <a:cs typeface="B Nazanin" panose="00000400000000000000" pitchFamily="2" charset="-78"/>
              </a:rPr>
              <a:t> آنگاه</a:t>
            </a:r>
          </a:p>
          <a:p>
            <a:pPr algn="r" rtl="1" eaLnBrk="1" hangingPunct="1">
              <a:lnSpc>
                <a:spcPct val="130000"/>
              </a:lnSpc>
            </a:pPr>
            <a:r>
              <a:rPr lang="fa-IR" altLang="en-US" sz="3200">
                <a:cs typeface="B Nazanin" panose="00000400000000000000" pitchFamily="2" charset="-78"/>
              </a:rPr>
              <a:t>                               </a:t>
            </a:r>
            <a:r>
              <a:rPr lang="en-US" altLang="en-US" sz="2400">
                <a:solidFill>
                  <a:srgbClr val="0000CC"/>
                </a:solidFill>
                <a:cs typeface="B Nazanin" panose="00000400000000000000" pitchFamily="2" charset="-78"/>
              </a:rPr>
              <a:t>F</a:t>
            </a:r>
            <a:r>
              <a:rPr lang="en-US" altLang="en-US" sz="2400" baseline="30000">
                <a:solidFill>
                  <a:srgbClr val="0000CC"/>
                </a:solidFill>
                <a:cs typeface="B Nazanin" panose="00000400000000000000" pitchFamily="2" charset="-78"/>
              </a:rPr>
              <a:t>+</a:t>
            </a:r>
            <a:r>
              <a:rPr lang="en-US" altLang="en-US" sz="2400">
                <a:solidFill>
                  <a:srgbClr val="0000CC"/>
                </a:solidFill>
                <a:cs typeface="B Nazanin" panose="00000400000000000000" pitchFamily="2" charset="-78"/>
              </a:rPr>
              <a:t> = {A</a:t>
            </a:r>
            <a:r>
              <a:rPr lang="en-US" altLang="en-US" sz="2400">
                <a:solidFill>
                  <a:srgbClr val="0000CC"/>
                </a:solidFill>
              </a:rPr>
              <a:t>→</a:t>
            </a:r>
            <a:r>
              <a:rPr lang="en-US" altLang="en-US" sz="2400">
                <a:solidFill>
                  <a:srgbClr val="0000CC"/>
                </a:solidFill>
                <a:cs typeface="B Nazanin" panose="00000400000000000000" pitchFamily="2" charset="-78"/>
              </a:rPr>
              <a:t>B</a:t>
            </a:r>
            <a:r>
              <a:rPr lang="en-US" altLang="en-US" sz="3200">
                <a:solidFill>
                  <a:srgbClr val="0000CC"/>
                </a:solidFill>
                <a:cs typeface="B Nazanin" panose="00000400000000000000" pitchFamily="2" charset="-78"/>
              </a:rPr>
              <a:t> , </a:t>
            </a:r>
            <a:r>
              <a:rPr lang="en-US" altLang="en-US" sz="2400">
                <a:solidFill>
                  <a:srgbClr val="0000CC"/>
                </a:solidFill>
                <a:cs typeface="B Nazanin" panose="00000400000000000000" pitchFamily="2" charset="-78"/>
              </a:rPr>
              <a:t>A</a:t>
            </a:r>
            <a:r>
              <a:rPr lang="en-US" altLang="en-US" sz="2400">
                <a:solidFill>
                  <a:srgbClr val="0000CC"/>
                </a:solidFill>
              </a:rPr>
              <a:t>→</a:t>
            </a:r>
            <a:r>
              <a:rPr lang="en-US" altLang="en-US" sz="2400">
                <a:solidFill>
                  <a:srgbClr val="0000CC"/>
                </a:solidFill>
                <a:cs typeface="B Nazanin" panose="00000400000000000000" pitchFamily="2" charset="-78"/>
              </a:rPr>
              <a:t>C </a:t>
            </a:r>
            <a:r>
              <a:rPr lang="en-US" altLang="en-US">
                <a:solidFill>
                  <a:srgbClr val="0000CC"/>
                </a:solidFill>
                <a:cs typeface="B Nazanin" panose="00000400000000000000" pitchFamily="2" charset="-78"/>
              </a:rPr>
              <a:t>, </a:t>
            </a:r>
            <a:r>
              <a:rPr lang="en-US" altLang="en-US" sz="2400">
                <a:solidFill>
                  <a:srgbClr val="0000CC"/>
                </a:solidFill>
                <a:cs typeface="B Nazanin" panose="00000400000000000000" pitchFamily="2" charset="-78"/>
              </a:rPr>
              <a:t>A</a:t>
            </a:r>
            <a:r>
              <a:rPr lang="en-US" altLang="en-US" sz="2400">
                <a:solidFill>
                  <a:srgbClr val="0000CC"/>
                </a:solidFill>
              </a:rPr>
              <a:t>→</a:t>
            </a:r>
            <a:r>
              <a:rPr lang="en-US" altLang="en-US" sz="2400">
                <a:solidFill>
                  <a:srgbClr val="0000CC"/>
                </a:solidFill>
                <a:cs typeface="B Nazanin" panose="00000400000000000000" pitchFamily="2" charset="-78"/>
              </a:rPr>
              <a:t>BC</a:t>
            </a:r>
            <a:r>
              <a:rPr lang="en-US" altLang="en-US" sz="1400">
                <a:solidFill>
                  <a:srgbClr val="0000CC"/>
                </a:solidFill>
                <a:cs typeface="B Nazanin" panose="00000400000000000000" pitchFamily="2" charset="-78"/>
              </a:rPr>
              <a:t>}</a:t>
            </a:r>
            <a:endParaRPr lang="fa-IR" altLang="en-US" sz="1400">
              <a:solidFill>
                <a:srgbClr val="0000CC"/>
              </a:solidFill>
              <a:cs typeface="B Nazanin" panose="00000400000000000000" pitchFamily="2" charset="-78"/>
            </a:endParaRPr>
          </a:p>
          <a:p>
            <a:pPr algn="r" rtl="1" eaLnBrk="1" hangingPunct="1">
              <a:lnSpc>
                <a:spcPct val="130000"/>
              </a:lnSpc>
            </a:pPr>
            <a:endParaRPr lang="fa-IR" altLang="en-US" sz="1200">
              <a:solidFill>
                <a:srgbClr val="0000CC"/>
              </a:solidFill>
              <a:cs typeface="B Nazanin" panose="00000400000000000000" pitchFamily="2" charset="-78"/>
            </a:endParaRPr>
          </a:p>
          <a:p>
            <a:pPr algn="r" rtl="1" eaLnBrk="1" hangingPunct="1">
              <a:lnSpc>
                <a:spcPct val="130000"/>
              </a:lnSpc>
            </a:pPr>
            <a:r>
              <a:rPr lang="fa-IR" altLang="en-US" sz="2400">
                <a:cs typeface="B Nazanin" panose="00000400000000000000" pitchFamily="2" charset="-78"/>
              </a:rPr>
              <a:t>- دو مجموعه وابستگي‌ها بنام </a:t>
            </a:r>
            <a:r>
              <a:rPr lang="en-US" altLang="en-US" sz="2400">
                <a:cs typeface="B Nazanin" panose="00000400000000000000" pitchFamily="2" charset="-78"/>
              </a:rPr>
              <a:t>F</a:t>
            </a:r>
            <a:r>
              <a:rPr lang="en-US" altLang="en-US" sz="2400" baseline="-25000">
                <a:cs typeface="B Nazanin" panose="00000400000000000000" pitchFamily="2" charset="-78"/>
              </a:rPr>
              <a:t>1</a:t>
            </a:r>
            <a:r>
              <a:rPr lang="fa-IR" altLang="en-US" sz="2400">
                <a:cs typeface="B Nazanin" panose="00000400000000000000" pitchFamily="2" charset="-78"/>
              </a:rPr>
              <a:t> و </a:t>
            </a:r>
            <a:r>
              <a:rPr lang="en-US" altLang="en-US" sz="2400">
                <a:cs typeface="B Nazanin" panose="00000400000000000000" pitchFamily="2" charset="-78"/>
              </a:rPr>
              <a:t>F</a:t>
            </a:r>
            <a:r>
              <a:rPr lang="en-US" altLang="en-US" sz="2400" baseline="-25000">
                <a:cs typeface="B Nazanin" panose="00000400000000000000" pitchFamily="2" charset="-78"/>
              </a:rPr>
              <a:t>2</a:t>
            </a:r>
            <a:r>
              <a:rPr lang="fa-IR" altLang="en-US" sz="2400">
                <a:cs typeface="B Nazanin" panose="00000400000000000000" pitchFamily="2" charset="-78"/>
              </a:rPr>
              <a:t> معادلند اگر </a:t>
            </a:r>
            <a:r>
              <a:rPr lang="en-US" altLang="en-US" sz="2400">
                <a:cs typeface="B Nazanin" panose="00000400000000000000" pitchFamily="2" charset="-78"/>
              </a:rPr>
              <a:t>F</a:t>
            </a:r>
            <a:r>
              <a:rPr lang="en-US" altLang="en-US" sz="2400" baseline="-25000">
                <a:cs typeface="B Nazanin" panose="00000400000000000000" pitchFamily="2" charset="-78"/>
              </a:rPr>
              <a:t>1</a:t>
            </a:r>
            <a:r>
              <a:rPr lang="en-US" altLang="en-US" sz="2400" baseline="30000">
                <a:cs typeface="B Nazanin" panose="00000400000000000000" pitchFamily="2" charset="-78"/>
              </a:rPr>
              <a:t>+</a:t>
            </a:r>
            <a:r>
              <a:rPr lang="en-US" altLang="en-US" sz="2400">
                <a:cs typeface="B Nazanin" panose="00000400000000000000" pitchFamily="2" charset="-78"/>
              </a:rPr>
              <a:t> = F</a:t>
            </a:r>
            <a:r>
              <a:rPr lang="en-US" altLang="en-US" sz="2400" baseline="-25000">
                <a:cs typeface="B Nazanin" panose="00000400000000000000" pitchFamily="2" charset="-78"/>
              </a:rPr>
              <a:t>2</a:t>
            </a:r>
            <a:r>
              <a:rPr lang="en-US" altLang="en-US" sz="2400" baseline="30000">
                <a:cs typeface="B Nazanin" panose="00000400000000000000" pitchFamily="2" charset="-78"/>
              </a:rPr>
              <a:t>+</a:t>
            </a:r>
            <a:endParaRPr lang="fa-IR" altLang="en-US" sz="2400" baseline="30000">
              <a:cs typeface="B Nazanin" panose="00000400000000000000" pitchFamily="2" charset="-78"/>
            </a:endParaRPr>
          </a:p>
          <a:p>
            <a:pPr algn="r" rtl="1" eaLnBrk="1" hangingPunct="1">
              <a:lnSpc>
                <a:spcPct val="130000"/>
              </a:lnSpc>
            </a:pPr>
            <a:endParaRPr lang="fa-IR" altLang="en-US" sz="8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FABC9A64-010E-4846-99DA-91C689E506F2}" type="slidenum">
              <a:rPr lang="en-US"/>
              <a:pPr>
                <a:defRPr/>
              </a:pPr>
              <a:t>215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4067">
                                            <p:txEl>
                                              <p:pRg st="1" end="1"/>
                                            </p:txEl>
                                          </p:spTgt>
                                        </p:tgtEl>
                                        <p:attrNameLst>
                                          <p:attrName>style.visibility</p:attrName>
                                        </p:attrNameLst>
                                      </p:cBhvr>
                                      <p:to>
                                        <p:strVal val="visible"/>
                                      </p:to>
                                    </p:set>
                                    <p:animEffect transition="in" filter="blinds(horizontal)">
                                      <p:cBhvr>
                                        <p:cTn id="7" dur="500"/>
                                        <p:tgtEl>
                                          <p:spTgt spid="34406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44067">
                                            <p:txEl>
                                              <p:pRg st="2" end="2"/>
                                            </p:txEl>
                                          </p:spTgt>
                                        </p:tgtEl>
                                        <p:attrNameLst>
                                          <p:attrName>style.visibility</p:attrName>
                                        </p:attrNameLst>
                                      </p:cBhvr>
                                      <p:to>
                                        <p:strVal val="visible"/>
                                      </p:to>
                                    </p:set>
                                    <p:animEffect transition="in" filter="blinds(horizontal)">
                                      <p:cBhvr>
                                        <p:cTn id="10" dur="500"/>
                                        <p:tgtEl>
                                          <p:spTgt spid="34406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44067">
                                            <p:txEl>
                                              <p:pRg st="4" end="4"/>
                                            </p:txEl>
                                          </p:spTgt>
                                        </p:tgtEl>
                                        <p:attrNameLst>
                                          <p:attrName>style.visibility</p:attrName>
                                        </p:attrNameLst>
                                      </p:cBhvr>
                                      <p:to>
                                        <p:strVal val="visible"/>
                                      </p:to>
                                    </p:set>
                                    <p:animEffect transition="in" filter="blinds(horizontal)">
                                      <p:cBhvr>
                                        <p:cTn id="15" dur="500"/>
                                        <p:tgtEl>
                                          <p:spTgt spid="344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قواعد استنتاج آرمسترانگ</a:t>
            </a:r>
          </a:p>
        </p:txBody>
      </p:sp>
      <p:sp>
        <p:nvSpPr>
          <p:cNvPr id="245763" name="Text Box 5"/>
          <p:cNvSpPr txBox="1">
            <a:spLocks noChangeArrowheads="1"/>
          </p:cNvSpPr>
          <p:nvPr/>
        </p:nvSpPr>
        <p:spPr bwMode="auto">
          <a:xfrm>
            <a:off x="250825" y="1557338"/>
            <a:ext cx="8281988" cy="284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just" rtl="1">
              <a:lnSpc>
                <a:spcPct val="160000"/>
              </a:lnSpc>
            </a:pPr>
            <a:r>
              <a:rPr lang="fa-IR" altLang="en-US" sz="2800">
                <a:latin typeface="Cambria Math" panose="02040503050406030204" pitchFamily="18" charset="0"/>
                <a:cs typeface="B Nazanin" panose="00000400000000000000" pitchFamily="2" charset="-78"/>
              </a:rPr>
              <a:t>1) بازتاب </a:t>
            </a:r>
            <a:r>
              <a:rPr lang="en-US" altLang="en-US" sz="2800">
                <a:latin typeface="Cambria Math" panose="02040503050406030204" pitchFamily="18" charset="0"/>
                <a:cs typeface="B Nazanin" panose="00000400000000000000" pitchFamily="2" charset="-78"/>
              </a:rPr>
              <a:t>(reflexivity)</a:t>
            </a:r>
            <a:r>
              <a:rPr lang="fa-IR" altLang="en-US" sz="2800">
                <a:latin typeface="Cambria Math" panose="02040503050406030204" pitchFamily="18" charset="0"/>
                <a:cs typeface="B Nazanin" panose="00000400000000000000" pitchFamily="2" charset="-78"/>
              </a:rPr>
              <a:t> : اگر </a:t>
            </a:r>
            <a:r>
              <a:rPr lang="en-US" altLang="en-US" sz="2800">
                <a:latin typeface="Cambria Math" panose="02040503050406030204" pitchFamily="18" charset="0"/>
                <a:cs typeface="B Nazanin" panose="00000400000000000000" pitchFamily="2" charset="-78"/>
              </a:rPr>
              <a:t>B </a:t>
            </a:r>
            <a:r>
              <a:rPr lang="fa-IR" altLang="en-US" sz="2800">
                <a:latin typeface="Cambria Math" panose="02040503050406030204" pitchFamily="18" charset="0"/>
                <a:cs typeface="B Nazanin" panose="00000400000000000000" pitchFamily="2" charset="-78"/>
              </a:rPr>
              <a:t>زیر مجموعه </a:t>
            </a:r>
            <a:r>
              <a:rPr lang="en-US" altLang="en-US" sz="2800">
                <a:latin typeface="Cambria Math" panose="02040503050406030204" pitchFamily="18" charset="0"/>
                <a:cs typeface="B Nazanin" panose="00000400000000000000" pitchFamily="2" charset="-78"/>
              </a:rPr>
              <a:t>A </a:t>
            </a:r>
            <a:r>
              <a:rPr lang="fa-IR" altLang="en-US" sz="2800">
                <a:latin typeface="Cambria Math" panose="02040503050406030204" pitchFamily="18" charset="0"/>
                <a:cs typeface="B Nazanin" panose="00000400000000000000" pitchFamily="2" charset="-78"/>
              </a:rPr>
              <a:t> باشد آنگاه </a:t>
            </a:r>
            <a:r>
              <a:rPr lang="en-US" altLang="en-US" sz="2800">
                <a:latin typeface="Cambria Math" panose="02040503050406030204" pitchFamily="18" charset="0"/>
                <a:cs typeface="B Nazanin" panose="00000400000000000000" pitchFamily="2" charset="-78"/>
              </a:rPr>
              <a:t>A → B</a:t>
            </a:r>
          </a:p>
          <a:p>
            <a:pPr algn="just" rtl="1">
              <a:lnSpc>
                <a:spcPct val="160000"/>
              </a:lnSpc>
            </a:pPr>
            <a:r>
              <a:rPr lang="fa-IR" altLang="en-US" sz="2800">
                <a:latin typeface="Cambria Math" panose="02040503050406030204" pitchFamily="18" charset="0"/>
                <a:cs typeface="B Nazanin" panose="00000400000000000000" pitchFamily="2" charset="-78"/>
              </a:rPr>
              <a:t>2) افزایش یا بسط پذیری </a:t>
            </a:r>
            <a:r>
              <a:rPr lang="en-US" altLang="en-US" sz="2800">
                <a:latin typeface="Cambria Math" panose="02040503050406030204" pitchFamily="18" charset="0"/>
                <a:cs typeface="B Nazanin" panose="00000400000000000000" pitchFamily="2" charset="-78"/>
              </a:rPr>
              <a:t>(augmentation)</a:t>
            </a:r>
            <a:r>
              <a:rPr lang="fa-IR" altLang="en-US" sz="2800">
                <a:latin typeface="Cambria Math" panose="02040503050406030204" pitchFamily="18" charset="0"/>
                <a:cs typeface="B Nazanin" panose="00000400000000000000" pitchFamily="2" charset="-78"/>
              </a:rPr>
              <a:t> :اگر </a:t>
            </a:r>
            <a:r>
              <a:rPr lang="en-US" altLang="en-US" sz="2800">
                <a:latin typeface="Cambria Math" panose="02040503050406030204" pitchFamily="18" charset="0"/>
                <a:cs typeface="B Nazanin" panose="00000400000000000000" pitchFamily="2" charset="-78"/>
              </a:rPr>
              <a:t>A → B</a:t>
            </a:r>
            <a:r>
              <a:rPr lang="fa-IR" altLang="en-US" sz="2800">
                <a:latin typeface="Cambria Math" panose="02040503050406030204" pitchFamily="18" charset="0"/>
                <a:cs typeface="B Nazanin" panose="00000400000000000000" pitchFamily="2" charset="-78"/>
              </a:rPr>
              <a:t> و </a:t>
            </a:r>
            <a:r>
              <a:rPr lang="en-US" altLang="en-US" sz="2800">
                <a:latin typeface="Cambria Math" panose="02040503050406030204" pitchFamily="18" charset="0"/>
                <a:cs typeface="B Nazanin" panose="00000400000000000000" pitchFamily="2" charset="-78"/>
              </a:rPr>
              <a:t>C</a:t>
            </a:r>
            <a:r>
              <a:rPr lang="fa-IR" altLang="en-US" sz="2800">
                <a:latin typeface="Cambria Math" panose="02040503050406030204" pitchFamily="18" charset="0"/>
                <a:cs typeface="B Nazanin" panose="00000400000000000000" pitchFamily="2" charset="-78"/>
              </a:rPr>
              <a:t> صفت باشد آنگاه </a:t>
            </a:r>
            <a:r>
              <a:rPr lang="en-US" altLang="en-US" sz="2800">
                <a:latin typeface="Cambria Math" panose="02040503050406030204" pitchFamily="18" charset="0"/>
                <a:cs typeface="B Nazanin" panose="00000400000000000000" pitchFamily="2" charset="-78"/>
              </a:rPr>
              <a:t>AC → BC </a:t>
            </a:r>
          </a:p>
          <a:p>
            <a:pPr algn="just" rtl="1">
              <a:lnSpc>
                <a:spcPct val="160000"/>
              </a:lnSpc>
            </a:pPr>
            <a:r>
              <a:rPr lang="fa-IR" altLang="en-US" sz="2800">
                <a:latin typeface="Cambria Math" panose="02040503050406030204" pitchFamily="18" charset="0"/>
                <a:cs typeface="B Nazanin" panose="00000400000000000000" pitchFamily="2" charset="-78"/>
              </a:rPr>
              <a:t>3) انتقال یا تعدی </a:t>
            </a:r>
            <a:r>
              <a:rPr lang="en-US" altLang="en-US" sz="2800">
                <a:latin typeface="Cambria Math" panose="02040503050406030204" pitchFamily="18" charset="0"/>
                <a:cs typeface="B Nazanin" panose="00000400000000000000" pitchFamily="2" charset="-78"/>
              </a:rPr>
              <a:t>(transitivity)</a:t>
            </a:r>
            <a:r>
              <a:rPr lang="fa-IR" altLang="en-US" sz="2800">
                <a:latin typeface="Cambria Math" panose="02040503050406030204" pitchFamily="18" charset="0"/>
                <a:cs typeface="B Nazanin" panose="00000400000000000000" pitchFamily="2" charset="-78"/>
              </a:rPr>
              <a:t> : اگر </a:t>
            </a:r>
            <a:r>
              <a:rPr lang="en-US" altLang="en-US" sz="2800">
                <a:latin typeface="Cambria Math" panose="02040503050406030204" pitchFamily="18" charset="0"/>
                <a:cs typeface="B Nazanin" panose="00000400000000000000" pitchFamily="2" charset="-78"/>
              </a:rPr>
              <a:t>A → B</a:t>
            </a:r>
            <a:r>
              <a:rPr lang="fa-IR" altLang="en-US" sz="2800">
                <a:latin typeface="Cambria Math" panose="02040503050406030204" pitchFamily="18" charset="0"/>
                <a:cs typeface="B Nazanin" panose="00000400000000000000" pitchFamily="2" charset="-78"/>
              </a:rPr>
              <a:t> و </a:t>
            </a:r>
            <a:r>
              <a:rPr lang="en-US" altLang="en-US" sz="2800">
                <a:latin typeface="Cambria Math" panose="02040503050406030204" pitchFamily="18" charset="0"/>
                <a:cs typeface="B Nazanin" panose="00000400000000000000" pitchFamily="2" charset="-78"/>
              </a:rPr>
              <a:t>b → c</a:t>
            </a:r>
            <a:r>
              <a:rPr lang="fa-IR" altLang="en-US" sz="2800">
                <a:latin typeface="Cambria Math" panose="02040503050406030204" pitchFamily="18" charset="0"/>
                <a:cs typeface="B Nazanin" panose="00000400000000000000" pitchFamily="2" charset="-78"/>
              </a:rPr>
              <a:t> آنگاه </a:t>
            </a:r>
            <a:r>
              <a:rPr lang="en-US" altLang="en-US" sz="2800">
                <a:latin typeface="Cambria Math" panose="02040503050406030204" pitchFamily="18" charset="0"/>
                <a:cs typeface="B Nazanin" panose="00000400000000000000" pitchFamily="2" charset="-78"/>
              </a:rPr>
              <a:t>a → c</a:t>
            </a:r>
          </a:p>
        </p:txBody>
      </p:sp>
      <p:sp>
        <p:nvSpPr>
          <p:cNvPr id="4" name="Slide Number Placeholder 3"/>
          <p:cNvSpPr>
            <a:spLocks noGrp="1"/>
          </p:cNvSpPr>
          <p:nvPr>
            <p:ph type="sldNum" sz="quarter" idx="12"/>
          </p:nvPr>
        </p:nvSpPr>
        <p:spPr/>
        <p:txBody>
          <a:bodyPr/>
          <a:lstStyle/>
          <a:p>
            <a:pPr>
              <a:defRPr/>
            </a:pPr>
            <a:fld id="{C26B4328-9E2B-460F-95F6-403B0C368F70}" type="slidenum">
              <a:rPr lang="en-US"/>
              <a:pPr>
                <a:defRPr/>
              </a:pPr>
              <a:t>216</a:t>
            </a:fld>
            <a:endParaRPr lang="en-US"/>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قواعد استنتاج آرمسترانگ</a:t>
            </a:r>
          </a:p>
        </p:txBody>
      </p:sp>
      <p:sp>
        <p:nvSpPr>
          <p:cNvPr id="246787" name="Text Box 5"/>
          <p:cNvSpPr txBox="1">
            <a:spLocks noChangeArrowheads="1"/>
          </p:cNvSpPr>
          <p:nvPr/>
        </p:nvSpPr>
        <p:spPr bwMode="auto">
          <a:xfrm>
            <a:off x="250825" y="1557338"/>
            <a:ext cx="8281988"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just" rtl="1">
              <a:lnSpc>
                <a:spcPct val="150000"/>
              </a:lnSpc>
            </a:pPr>
            <a:r>
              <a:rPr lang="fa-IR" altLang="en-US" sz="2800">
                <a:latin typeface="Cambria Math" panose="02040503050406030204" pitchFamily="18" charset="0"/>
                <a:cs typeface="B Nazanin" panose="00000400000000000000" pitchFamily="2" charset="-78"/>
              </a:rPr>
              <a:t>4) اجتماع </a:t>
            </a:r>
            <a:r>
              <a:rPr lang="en-US" altLang="en-US" sz="2800">
                <a:latin typeface="Cambria Math" panose="02040503050406030204" pitchFamily="18" charset="0"/>
                <a:cs typeface="B Nazanin" panose="00000400000000000000" pitchFamily="2" charset="-78"/>
              </a:rPr>
              <a:t>(union)</a:t>
            </a:r>
            <a:r>
              <a:rPr lang="fa-IR" altLang="en-US" sz="2800">
                <a:latin typeface="Cambria Math" panose="02040503050406030204" pitchFamily="18" charset="0"/>
                <a:cs typeface="B Nazanin" panose="00000400000000000000" pitchFamily="2" charset="-78"/>
              </a:rPr>
              <a:t> : اگر </a:t>
            </a:r>
            <a:r>
              <a:rPr lang="en-US" altLang="en-US" sz="2800">
                <a:latin typeface="Cambria Math" panose="02040503050406030204" pitchFamily="18" charset="0"/>
                <a:cs typeface="B Nazanin" panose="00000400000000000000" pitchFamily="2" charset="-78"/>
              </a:rPr>
              <a:t>A → B</a:t>
            </a:r>
            <a:r>
              <a:rPr lang="fa-IR" altLang="en-US" sz="2800">
                <a:latin typeface="Cambria Math" panose="02040503050406030204" pitchFamily="18" charset="0"/>
                <a:cs typeface="B Nazanin" panose="00000400000000000000" pitchFamily="2" charset="-78"/>
              </a:rPr>
              <a:t> و </a:t>
            </a:r>
            <a:r>
              <a:rPr lang="en-US" altLang="en-US" sz="2800">
                <a:latin typeface="Cambria Math" panose="02040503050406030204" pitchFamily="18" charset="0"/>
                <a:cs typeface="B Nazanin" panose="00000400000000000000" pitchFamily="2" charset="-78"/>
              </a:rPr>
              <a:t>A → C</a:t>
            </a:r>
            <a:r>
              <a:rPr lang="fa-IR" altLang="en-US" sz="2800">
                <a:latin typeface="Cambria Math" panose="02040503050406030204" pitchFamily="18" charset="0"/>
                <a:cs typeface="B Nazanin" panose="00000400000000000000" pitchFamily="2" charset="-78"/>
              </a:rPr>
              <a:t> آنگاه </a:t>
            </a:r>
            <a:r>
              <a:rPr lang="en-US" altLang="en-US" sz="2800">
                <a:latin typeface="Cambria Math" panose="02040503050406030204" pitchFamily="18" charset="0"/>
                <a:cs typeface="B Nazanin" panose="00000400000000000000" pitchFamily="2" charset="-78"/>
              </a:rPr>
              <a:t>A → BC</a:t>
            </a:r>
          </a:p>
          <a:p>
            <a:pPr algn="just" rtl="1">
              <a:lnSpc>
                <a:spcPct val="150000"/>
              </a:lnSpc>
            </a:pPr>
            <a:r>
              <a:rPr lang="fa-IR" altLang="en-US" sz="2800">
                <a:latin typeface="Cambria Math" panose="02040503050406030204" pitchFamily="18" charset="0"/>
                <a:cs typeface="B Nazanin" panose="00000400000000000000" pitchFamily="2" charset="-78"/>
              </a:rPr>
              <a:t>5) تجزیه </a:t>
            </a:r>
            <a:r>
              <a:rPr lang="en-US" altLang="en-US" sz="2800">
                <a:latin typeface="Cambria Math" panose="02040503050406030204" pitchFamily="18" charset="0"/>
                <a:cs typeface="B Nazanin" panose="00000400000000000000" pitchFamily="2" charset="-78"/>
              </a:rPr>
              <a:t>(decomposition)</a:t>
            </a:r>
            <a:r>
              <a:rPr lang="fa-IR" altLang="en-US" sz="2800">
                <a:latin typeface="Cambria Math" panose="02040503050406030204" pitchFamily="18" charset="0"/>
                <a:cs typeface="B Nazanin" panose="00000400000000000000" pitchFamily="2" charset="-78"/>
              </a:rPr>
              <a:t>: اگر </a:t>
            </a:r>
            <a:r>
              <a:rPr lang="en-US" altLang="en-US" sz="2800">
                <a:latin typeface="Cambria Math" panose="02040503050406030204" pitchFamily="18" charset="0"/>
                <a:cs typeface="B Nazanin" panose="00000400000000000000" pitchFamily="2" charset="-78"/>
              </a:rPr>
              <a:t>A → BC</a:t>
            </a:r>
            <a:r>
              <a:rPr lang="fa-IR" altLang="en-US" sz="2800">
                <a:latin typeface="Cambria Math" panose="02040503050406030204" pitchFamily="18" charset="0"/>
                <a:cs typeface="B Nazanin" panose="00000400000000000000" pitchFamily="2" charset="-78"/>
              </a:rPr>
              <a:t>آنگاه </a:t>
            </a:r>
            <a:r>
              <a:rPr lang="en-US" altLang="en-US" sz="2800">
                <a:latin typeface="Cambria Math" panose="02040503050406030204" pitchFamily="18" charset="0"/>
                <a:cs typeface="B Nazanin" panose="00000400000000000000" pitchFamily="2" charset="-78"/>
              </a:rPr>
              <a:t>A → B</a:t>
            </a:r>
            <a:r>
              <a:rPr lang="fa-IR" altLang="en-US" sz="2800">
                <a:latin typeface="Cambria Math" panose="02040503050406030204" pitchFamily="18" charset="0"/>
                <a:cs typeface="B Nazanin" panose="00000400000000000000" pitchFamily="2" charset="-78"/>
              </a:rPr>
              <a:t> و </a:t>
            </a:r>
            <a:r>
              <a:rPr lang="en-US" altLang="en-US" sz="2800">
                <a:latin typeface="Cambria Math" panose="02040503050406030204" pitchFamily="18" charset="0"/>
                <a:cs typeface="B Nazanin" panose="00000400000000000000" pitchFamily="2" charset="-78"/>
              </a:rPr>
              <a:t>A → C </a:t>
            </a:r>
          </a:p>
          <a:p>
            <a:pPr algn="just" rtl="1">
              <a:lnSpc>
                <a:spcPct val="150000"/>
              </a:lnSpc>
            </a:pPr>
            <a:r>
              <a:rPr lang="fa-IR" altLang="en-US" sz="2800">
                <a:latin typeface="Cambria Math" panose="02040503050406030204" pitchFamily="18" charset="0"/>
                <a:cs typeface="B Nazanin" panose="00000400000000000000" pitchFamily="2" charset="-78"/>
              </a:rPr>
              <a:t>6) ترکیب</a:t>
            </a:r>
            <a:r>
              <a:rPr lang="en-US" altLang="en-US" sz="2800">
                <a:latin typeface="Cambria Math" panose="02040503050406030204" pitchFamily="18" charset="0"/>
                <a:cs typeface="B Nazanin" panose="00000400000000000000" pitchFamily="2" charset="-78"/>
              </a:rPr>
              <a:t>  (Composition) </a:t>
            </a:r>
            <a:r>
              <a:rPr lang="fa-IR" altLang="en-US" sz="2800">
                <a:latin typeface="Cambria Math" panose="02040503050406030204" pitchFamily="18" charset="0"/>
                <a:cs typeface="B Nazanin" panose="00000400000000000000" pitchFamily="2" charset="-78"/>
              </a:rPr>
              <a:t> : اگر </a:t>
            </a:r>
            <a:r>
              <a:rPr lang="en-US" altLang="en-US" sz="2800">
                <a:latin typeface="Cambria Math" panose="02040503050406030204" pitchFamily="18" charset="0"/>
                <a:cs typeface="B Nazanin" panose="00000400000000000000" pitchFamily="2" charset="-78"/>
              </a:rPr>
              <a:t>A → B</a:t>
            </a:r>
            <a:r>
              <a:rPr lang="fa-IR" altLang="en-US" sz="2800">
                <a:latin typeface="Cambria Math" panose="02040503050406030204" pitchFamily="18" charset="0"/>
                <a:cs typeface="B Nazanin" panose="00000400000000000000" pitchFamily="2" charset="-78"/>
              </a:rPr>
              <a:t> و </a:t>
            </a:r>
            <a:r>
              <a:rPr lang="en-US" altLang="en-US" sz="2800">
                <a:latin typeface="Cambria Math" panose="02040503050406030204" pitchFamily="18" charset="0"/>
                <a:cs typeface="B Nazanin" panose="00000400000000000000" pitchFamily="2" charset="-78"/>
              </a:rPr>
              <a:t>C → D</a:t>
            </a:r>
            <a:r>
              <a:rPr lang="fa-IR" altLang="en-US" sz="2800">
                <a:latin typeface="Cambria Math" panose="02040503050406030204" pitchFamily="18" charset="0"/>
                <a:cs typeface="B Nazanin" panose="00000400000000000000" pitchFamily="2" charset="-78"/>
              </a:rPr>
              <a:t> آنگاه </a:t>
            </a:r>
            <a:r>
              <a:rPr lang="en-US" altLang="en-US" sz="2800">
                <a:latin typeface="Cambria Math" panose="02040503050406030204" pitchFamily="18" charset="0"/>
                <a:cs typeface="B Nazanin" panose="00000400000000000000" pitchFamily="2" charset="-78"/>
              </a:rPr>
              <a:t>AC → BD </a:t>
            </a:r>
          </a:p>
          <a:p>
            <a:pPr algn="just" rtl="1">
              <a:lnSpc>
                <a:spcPct val="150000"/>
              </a:lnSpc>
            </a:pPr>
            <a:r>
              <a:rPr lang="fa-IR" altLang="en-US" sz="2800">
                <a:latin typeface="Cambria Math" panose="02040503050406030204" pitchFamily="18" charset="0"/>
                <a:cs typeface="B Nazanin" panose="00000400000000000000" pitchFamily="2" charset="-78"/>
              </a:rPr>
              <a:t>7) خود تعیینی</a:t>
            </a:r>
            <a:r>
              <a:rPr lang="en-US" altLang="en-US" sz="2800">
                <a:latin typeface="Cambria Math" panose="02040503050406030204" pitchFamily="18" charset="0"/>
                <a:cs typeface="B Nazanin" panose="00000400000000000000" pitchFamily="2" charset="-78"/>
              </a:rPr>
              <a:t>(self-determination)</a:t>
            </a:r>
            <a:r>
              <a:rPr lang="fa-IR" altLang="en-US" sz="2800">
                <a:latin typeface="Cambria Math" panose="02040503050406030204" pitchFamily="18" charset="0"/>
                <a:cs typeface="B Nazanin" panose="00000400000000000000" pitchFamily="2" charset="-78"/>
              </a:rPr>
              <a:t> : </a:t>
            </a:r>
            <a:r>
              <a:rPr lang="en-US" altLang="en-US" sz="2800">
                <a:latin typeface="Cambria Math" panose="02040503050406030204" pitchFamily="18" charset="0"/>
                <a:cs typeface="B Nazanin" panose="00000400000000000000" pitchFamily="2" charset="-78"/>
              </a:rPr>
              <a:t>A → A </a:t>
            </a:r>
          </a:p>
        </p:txBody>
      </p:sp>
      <p:sp>
        <p:nvSpPr>
          <p:cNvPr id="4" name="Slide Number Placeholder 3"/>
          <p:cNvSpPr>
            <a:spLocks noGrp="1"/>
          </p:cNvSpPr>
          <p:nvPr>
            <p:ph type="sldNum" sz="quarter" idx="12"/>
          </p:nvPr>
        </p:nvSpPr>
        <p:spPr/>
        <p:txBody>
          <a:bodyPr/>
          <a:lstStyle/>
          <a:p>
            <a:pPr>
              <a:defRPr/>
            </a:pPr>
            <a:fld id="{B81E5896-53DE-4274-A255-D0AB343A2544}" type="slidenum">
              <a:rPr lang="en-US"/>
              <a:pPr>
                <a:defRPr/>
              </a:pPr>
              <a:t>217</a:t>
            </a:fld>
            <a:endParaRPr lang="en-US"/>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قواعد استنتاج آرمسترانگ</a:t>
            </a:r>
          </a:p>
        </p:txBody>
      </p:sp>
      <p:sp>
        <p:nvSpPr>
          <p:cNvPr id="342019" name="Text Box 5"/>
          <p:cNvSpPr txBox="1">
            <a:spLocks noRot="1" noChangeAspect="1" noMove="1" noResize="1" noEditPoints="1" noAdjustHandles="1" noChangeArrowheads="1" noChangeShapeType="1" noTextEdit="1"/>
          </p:cNvSpPr>
          <p:nvPr/>
        </p:nvSpPr>
        <p:spPr bwMode="auto">
          <a:xfrm>
            <a:off x="251522" y="1557340"/>
            <a:ext cx="8281293" cy="3323987"/>
          </a:xfrm>
          <a:prstGeom prst="rect">
            <a:avLst/>
          </a:prstGeom>
          <a:blipFill rotWithShape="0">
            <a:blip r:embed="rId2"/>
            <a:stretch>
              <a:fillRect l="-2575" r="-1545" b="-293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9C16CE25-BE20-4EE8-B809-0EC8F38703D9}" type="slidenum">
              <a:rPr lang="en-US"/>
              <a:pPr>
                <a:defRPr/>
              </a:pPr>
              <a:t>218</a:t>
            </a:fld>
            <a:endParaRPr lang="en-US"/>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وابستگی تابعی-نکات</a:t>
            </a:r>
            <a:endParaRPr lang="en-US" altLang="en-US" b="1">
              <a:solidFill>
                <a:schemeClr val="bg1"/>
              </a:solidFill>
              <a:cs typeface="B Titr" panose="00000700000000000000" pitchFamily="2" charset="-78"/>
            </a:endParaRPr>
          </a:p>
        </p:txBody>
      </p:sp>
      <p:sp>
        <p:nvSpPr>
          <p:cNvPr id="248835" name="Text Box 5"/>
          <p:cNvSpPr txBox="1">
            <a:spLocks noChangeArrowheads="1"/>
          </p:cNvSpPr>
          <p:nvPr/>
        </p:nvSpPr>
        <p:spPr bwMode="auto">
          <a:xfrm>
            <a:off x="611188" y="1557338"/>
            <a:ext cx="7921625"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2800">
                <a:latin typeface="Cambria Math" panose="02040503050406030204" pitchFamily="18" charset="0"/>
                <a:cs typeface="B Nazanin" panose="00000400000000000000" pitchFamily="2" charset="-78"/>
              </a:rPr>
              <a:t>نکته 1 : از</a:t>
            </a:r>
            <a:r>
              <a:rPr lang="en-US" altLang="en-US" sz="2800">
                <a:latin typeface="Cambria Math" panose="02040503050406030204" pitchFamily="18" charset="0"/>
                <a:cs typeface="B Nazanin" panose="00000400000000000000" pitchFamily="2" charset="-78"/>
              </a:rPr>
              <a:t>A → BC </a:t>
            </a:r>
            <a:r>
              <a:rPr lang="fa-IR" altLang="en-US" sz="2800">
                <a:latin typeface="Cambria Math" panose="02040503050406030204" pitchFamily="18" charset="0"/>
                <a:cs typeface="B Nazanin" panose="00000400000000000000" pitchFamily="2" charset="-78"/>
              </a:rPr>
              <a:t> دو وابستگی</a:t>
            </a:r>
            <a:r>
              <a:rPr lang="en-US" altLang="en-US" sz="2800">
                <a:latin typeface="Cambria Math" panose="02040503050406030204" pitchFamily="18" charset="0"/>
                <a:cs typeface="B Nazanin" panose="00000400000000000000" pitchFamily="2" charset="-78"/>
              </a:rPr>
              <a:t>A → B  </a:t>
            </a:r>
            <a:r>
              <a:rPr lang="fa-IR" altLang="en-US" sz="2800">
                <a:latin typeface="Cambria Math" panose="02040503050406030204" pitchFamily="18" charset="0"/>
                <a:cs typeface="B Nazanin" panose="00000400000000000000" pitchFamily="2" charset="-78"/>
              </a:rPr>
              <a:t> و </a:t>
            </a:r>
            <a:r>
              <a:rPr lang="en-US" altLang="en-US" sz="2800">
                <a:latin typeface="Cambria Math" panose="02040503050406030204" pitchFamily="18" charset="0"/>
                <a:cs typeface="B Nazanin" panose="00000400000000000000" pitchFamily="2" charset="-78"/>
              </a:rPr>
              <a:t>A → C </a:t>
            </a:r>
            <a:r>
              <a:rPr lang="fa-IR" altLang="en-US" sz="2800">
                <a:latin typeface="Cambria Math" panose="02040503050406030204" pitchFamily="18" charset="0"/>
                <a:cs typeface="B Nazanin" panose="00000400000000000000" pitchFamily="2" charset="-78"/>
              </a:rPr>
              <a:t> نتیجه می‌شود ولی از</a:t>
            </a:r>
            <a:r>
              <a:rPr lang="en-US" altLang="en-US" sz="2800">
                <a:latin typeface="Cambria Math" panose="02040503050406030204" pitchFamily="18" charset="0"/>
                <a:cs typeface="B Nazanin" panose="00000400000000000000" pitchFamily="2" charset="-78"/>
              </a:rPr>
              <a:t>AB → C </a:t>
            </a:r>
            <a:r>
              <a:rPr lang="fa-IR" altLang="en-US" sz="2800">
                <a:latin typeface="Cambria Math" panose="02040503050406030204" pitchFamily="18" charset="0"/>
                <a:cs typeface="B Nazanin" panose="00000400000000000000" pitchFamily="2" charset="-78"/>
              </a:rPr>
              <a:t> نمی‌توان نتیجه گرفت </a:t>
            </a:r>
            <a:r>
              <a:rPr lang="en-US" altLang="en-US" sz="2800">
                <a:latin typeface="Cambria Math" panose="02040503050406030204" pitchFamily="18" charset="0"/>
                <a:cs typeface="B Nazanin" panose="00000400000000000000" pitchFamily="2" charset="-78"/>
              </a:rPr>
              <a:t>A → C</a:t>
            </a:r>
            <a:r>
              <a:rPr lang="fa-IR" altLang="en-US" sz="2800">
                <a:latin typeface="Cambria Math" panose="02040503050406030204" pitchFamily="18" charset="0"/>
                <a:cs typeface="B Nazanin" panose="00000400000000000000" pitchFamily="2" charset="-78"/>
              </a:rPr>
              <a:t> و یا</a:t>
            </a:r>
            <a:r>
              <a:rPr lang="en-US" altLang="en-US" sz="2800">
                <a:latin typeface="Cambria Math" panose="02040503050406030204" pitchFamily="18" charset="0"/>
                <a:cs typeface="B Nazanin" panose="00000400000000000000" pitchFamily="2" charset="-78"/>
              </a:rPr>
              <a:t>B → C </a:t>
            </a:r>
            <a:r>
              <a:rPr lang="fa-IR" altLang="en-US" sz="2800">
                <a:latin typeface="Cambria Math" panose="02040503050406030204" pitchFamily="18" charset="0"/>
                <a:cs typeface="B Nazanin" panose="00000400000000000000" pitchFamily="2" charset="-78"/>
              </a:rPr>
              <a:t>.</a:t>
            </a:r>
            <a:endParaRPr lang="en-US" altLang="en-US" sz="2800">
              <a:latin typeface="Cambria Math" panose="02040503050406030204" pitchFamily="18" charset="0"/>
              <a:cs typeface="B Nazanin" panose="00000400000000000000" pitchFamily="2" charset="-78"/>
            </a:endParaRPr>
          </a:p>
          <a:p>
            <a:pPr algn="r" rtl="1" eaLnBrk="1" hangingPunct="1">
              <a:spcBef>
                <a:spcPct val="50000"/>
              </a:spcBef>
            </a:pPr>
            <a:r>
              <a:rPr lang="fa-IR" altLang="en-US" sz="2800">
                <a:latin typeface="Cambria Math" panose="02040503050406030204" pitchFamily="18" charset="0"/>
                <a:cs typeface="B Nazanin" panose="00000400000000000000" pitchFamily="2" charset="-78"/>
              </a:rPr>
              <a:t>نکته 2 : سه قانون اولیه آرمسترانگ یعنی بازتاب، افزایش و تعدی قوانین کامل هستند.</a:t>
            </a:r>
          </a:p>
          <a:p>
            <a:pPr algn="r" rtl="1" eaLnBrk="1" hangingPunct="1">
              <a:spcBef>
                <a:spcPct val="50000"/>
              </a:spcBef>
            </a:pPr>
            <a:r>
              <a:rPr lang="fa-IR" altLang="en-US" sz="2800">
                <a:latin typeface="Cambria Math" panose="02040503050406030204" pitchFamily="18" charset="0"/>
                <a:cs typeface="B Nazanin" panose="00000400000000000000" pitchFamily="2" charset="-78"/>
              </a:rPr>
              <a:t>نکته 3 : دو مجموعه وابستگی‌های تابعی</a:t>
            </a:r>
            <a:r>
              <a:rPr lang="en-US" altLang="en-US" sz="2800">
                <a:latin typeface="Cambria Math" panose="02040503050406030204" pitchFamily="18" charset="0"/>
                <a:cs typeface="B Nazanin" panose="00000400000000000000" pitchFamily="2" charset="-78"/>
              </a:rPr>
              <a:t>F </a:t>
            </a:r>
            <a:r>
              <a:rPr lang="fa-IR" altLang="en-US" sz="2800">
                <a:latin typeface="Cambria Math" panose="02040503050406030204" pitchFamily="18" charset="0"/>
                <a:cs typeface="B Nazanin" panose="00000400000000000000" pitchFamily="2" charset="-78"/>
              </a:rPr>
              <a:t> و</a:t>
            </a:r>
            <a:r>
              <a:rPr lang="en-US" altLang="en-US" sz="2800">
                <a:latin typeface="Cambria Math" panose="02040503050406030204" pitchFamily="18" charset="0"/>
                <a:cs typeface="B Nazanin" panose="00000400000000000000" pitchFamily="2" charset="-78"/>
              </a:rPr>
              <a:t>G </a:t>
            </a:r>
            <a:r>
              <a:rPr lang="fa-IR" altLang="en-US" sz="2800">
                <a:latin typeface="Cambria Math" panose="02040503050406030204" pitchFamily="18" charset="0"/>
                <a:cs typeface="B Nazanin" panose="00000400000000000000" pitchFamily="2" charset="-78"/>
              </a:rPr>
              <a:t> معادل و یا هم ارزند اگر      </a:t>
            </a:r>
            <a:r>
              <a:rPr lang="en-US" altLang="en-US" sz="2800">
                <a:latin typeface="Cambria Math" panose="02040503050406030204" pitchFamily="18" charset="0"/>
                <a:cs typeface="B Nazanin" panose="00000400000000000000" pitchFamily="2" charset="-78"/>
              </a:rPr>
              <a:t>F⁺ </a:t>
            </a:r>
            <a:r>
              <a:rPr lang="fa-IR" altLang="en-US" sz="2800">
                <a:latin typeface="Cambria Math" panose="02040503050406030204" pitchFamily="18" charset="0"/>
                <a:cs typeface="B Nazanin" panose="00000400000000000000" pitchFamily="2" charset="-78"/>
              </a:rPr>
              <a:t> مساوی با</a:t>
            </a:r>
            <a:r>
              <a:rPr lang="en-US" altLang="en-US" sz="2800">
                <a:latin typeface="Cambria Math" panose="02040503050406030204" pitchFamily="18" charset="0"/>
                <a:cs typeface="B Nazanin" panose="00000400000000000000" pitchFamily="2" charset="-78"/>
              </a:rPr>
              <a:t>G⁺ </a:t>
            </a:r>
            <a:r>
              <a:rPr lang="fa-IR" altLang="en-US" sz="2800">
                <a:latin typeface="Cambria Math" panose="02040503050406030204" pitchFamily="18" charset="0"/>
                <a:cs typeface="B Nazanin" panose="00000400000000000000" pitchFamily="2" charset="-78"/>
              </a:rPr>
              <a:t> باشد.</a:t>
            </a:r>
          </a:p>
        </p:txBody>
      </p:sp>
      <p:sp>
        <p:nvSpPr>
          <p:cNvPr id="4" name="Slide Number Placeholder 3"/>
          <p:cNvSpPr>
            <a:spLocks noGrp="1"/>
          </p:cNvSpPr>
          <p:nvPr>
            <p:ph type="sldNum" sz="quarter" idx="12"/>
          </p:nvPr>
        </p:nvSpPr>
        <p:spPr/>
        <p:txBody>
          <a:bodyPr/>
          <a:lstStyle/>
          <a:p>
            <a:pPr>
              <a:defRPr/>
            </a:pPr>
            <a:fld id="{960FE7C1-9A49-4B05-A64B-4F26E7AB35A2}" type="slidenum">
              <a:rPr lang="en-US"/>
              <a:pPr>
                <a:defRPr/>
              </a:pPr>
              <a:t>219</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971550" y="401638"/>
            <a:ext cx="55451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مراحل كلي كار در مشي فايلينگ</a:t>
            </a:r>
            <a:endParaRPr lang="en-US" altLang="en-US" sz="3200">
              <a:solidFill>
                <a:schemeClr val="bg1"/>
              </a:solidFill>
              <a:latin typeface="Tahoma" panose="020B0604030504040204" pitchFamily="34" charset="0"/>
              <a:cs typeface="B Titr" panose="00000700000000000000" pitchFamily="2" charset="-78"/>
            </a:endParaRPr>
          </a:p>
        </p:txBody>
      </p:sp>
      <p:sp>
        <p:nvSpPr>
          <p:cNvPr id="43011" name="Text Box 5"/>
          <p:cNvSpPr txBox="1">
            <a:spLocks noChangeArrowheads="1"/>
          </p:cNvSpPr>
          <p:nvPr/>
        </p:nvSpPr>
        <p:spPr bwMode="auto">
          <a:xfrm>
            <a:off x="250825" y="1533525"/>
            <a:ext cx="835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t>- </a:t>
            </a:r>
            <a:r>
              <a:rPr lang="fa-IR" altLang="en-US" sz="3200">
                <a:cs typeface="B Nazanin" panose="00000400000000000000" pitchFamily="2" charset="-78"/>
              </a:rPr>
              <a:t>تحليل و بررسي نيازهاي اطلاعاتي و پردازشي هر قسمت به طور جداگانه</a:t>
            </a:r>
            <a:endParaRPr lang="en-US" altLang="en-US" sz="3200">
              <a:cs typeface="B Nazanin" panose="00000400000000000000" pitchFamily="2" charset="-78"/>
            </a:endParaRPr>
          </a:p>
        </p:txBody>
      </p:sp>
      <p:sp>
        <p:nvSpPr>
          <p:cNvPr id="43012" name="Text Box 6"/>
          <p:cNvSpPr txBox="1">
            <a:spLocks noChangeArrowheads="1"/>
          </p:cNvSpPr>
          <p:nvPr/>
        </p:nvSpPr>
        <p:spPr bwMode="auto">
          <a:xfrm>
            <a:off x="250825" y="2578100"/>
            <a:ext cx="835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t>- </a:t>
            </a:r>
            <a:r>
              <a:rPr lang="fa-IR" altLang="en-US" sz="3200">
                <a:cs typeface="B Nazanin" panose="00000400000000000000" pitchFamily="2" charset="-78"/>
              </a:rPr>
              <a:t>اجراي مراحل كلاسيك اوليه لازم براي طراحي و توليد يك سيستم كاربردي</a:t>
            </a:r>
            <a:endParaRPr lang="en-US" altLang="en-US" sz="3200">
              <a:cs typeface="B Nazanin" panose="00000400000000000000" pitchFamily="2" charset="-78"/>
            </a:endParaRPr>
          </a:p>
        </p:txBody>
      </p:sp>
      <p:sp>
        <p:nvSpPr>
          <p:cNvPr id="43013" name="Text Box 7"/>
          <p:cNvSpPr txBox="1">
            <a:spLocks noChangeArrowheads="1"/>
          </p:cNvSpPr>
          <p:nvPr/>
        </p:nvSpPr>
        <p:spPr bwMode="auto">
          <a:xfrm>
            <a:off x="3997325" y="4144963"/>
            <a:ext cx="46069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t>- </a:t>
            </a:r>
            <a:r>
              <a:rPr lang="fa-IR" altLang="en-US" sz="3200">
                <a:cs typeface="B Nazanin" panose="00000400000000000000" pitchFamily="2" charset="-78"/>
              </a:rPr>
              <a:t>طراحي تعدادي فايل</a:t>
            </a:r>
            <a:endParaRPr lang="en-US" altLang="en-US" sz="3200">
              <a:cs typeface="B Nazanin" panose="00000400000000000000" pitchFamily="2" charset="-78"/>
            </a:endParaRPr>
          </a:p>
        </p:txBody>
      </p:sp>
      <p:sp>
        <p:nvSpPr>
          <p:cNvPr id="43014" name="Text Box 8"/>
          <p:cNvSpPr txBox="1">
            <a:spLocks noChangeArrowheads="1"/>
          </p:cNvSpPr>
          <p:nvPr/>
        </p:nvSpPr>
        <p:spPr bwMode="auto">
          <a:xfrm>
            <a:off x="2484438" y="3570288"/>
            <a:ext cx="61198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t>- </a:t>
            </a:r>
            <a:r>
              <a:rPr lang="fa-IR" altLang="en-US" sz="3200">
                <a:cs typeface="B Nazanin" panose="00000400000000000000" pitchFamily="2" charset="-78"/>
              </a:rPr>
              <a:t>تعيين مشخصات هر سيستم و وظايف آن</a:t>
            </a:r>
            <a:endParaRPr lang="en-US" altLang="en-US" sz="3200">
              <a:cs typeface="B Nazanin" panose="00000400000000000000" pitchFamily="2" charset="-78"/>
            </a:endParaRPr>
          </a:p>
        </p:txBody>
      </p:sp>
      <p:sp>
        <p:nvSpPr>
          <p:cNvPr id="43015" name="Text Box 9"/>
          <p:cNvSpPr txBox="1">
            <a:spLocks noChangeArrowheads="1"/>
          </p:cNvSpPr>
          <p:nvPr/>
        </p:nvSpPr>
        <p:spPr bwMode="auto">
          <a:xfrm>
            <a:off x="179388" y="4810125"/>
            <a:ext cx="84248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t>- </a:t>
            </a:r>
            <a:r>
              <a:rPr lang="fa-IR" altLang="en-US" sz="3200">
                <a:cs typeface="B Nazanin" panose="00000400000000000000" pitchFamily="2" charset="-78"/>
              </a:rPr>
              <a:t>نوشتن مجموعه‌اي از برنامه‌هاي ايجاد، كنترل و پردازش فايل</a:t>
            </a:r>
            <a:endParaRPr lang="en-US" altLang="en-US" sz="3200">
              <a:cs typeface="B Nazanin" panose="00000400000000000000" pitchFamily="2" charset="-78"/>
            </a:endParaRPr>
          </a:p>
        </p:txBody>
      </p:sp>
      <p:sp>
        <p:nvSpPr>
          <p:cNvPr id="43016" name="Text Box 13"/>
          <p:cNvSpPr txBox="1">
            <a:spLocks noChangeArrowheads="1"/>
          </p:cNvSpPr>
          <p:nvPr/>
        </p:nvSpPr>
        <p:spPr bwMode="auto">
          <a:xfrm>
            <a:off x="1311275" y="6330950"/>
            <a:ext cx="58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fa-IR" altLang="en-US" sz="2400"/>
              <a:t>ادامه</a:t>
            </a:r>
            <a:endParaRPr lang="en-US" altLang="en-US" sz="2400"/>
          </a:p>
        </p:txBody>
      </p:sp>
      <p:sp>
        <p:nvSpPr>
          <p:cNvPr id="43017" name="AutoShape 14"/>
          <p:cNvSpPr>
            <a:spLocks noChangeArrowheads="1"/>
          </p:cNvSpPr>
          <p:nvPr/>
        </p:nvSpPr>
        <p:spPr bwMode="auto">
          <a:xfrm>
            <a:off x="179388" y="6237288"/>
            <a:ext cx="1008062" cy="576262"/>
          </a:xfrm>
          <a:prstGeom prst="leftArrow">
            <a:avLst>
              <a:gd name="adj1" fmla="val 50000"/>
              <a:gd name="adj2" fmla="val 437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 name="Slide Number Placeholder 3"/>
          <p:cNvSpPr>
            <a:spLocks noGrp="1"/>
          </p:cNvSpPr>
          <p:nvPr>
            <p:ph type="sldNum" sz="quarter" idx="12"/>
          </p:nvPr>
        </p:nvSpPr>
        <p:spPr/>
        <p:txBody>
          <a:bodyPr/>
          <a:lstStyle/>
          <a:p>
            <a:pPr>
              <a:defRPr/>
            </a:pPr>
            <a:fld id="{823EEEC4-AF18-4C84-8BAF-15666D6258CB}" type="slidenum">
              <a:rPr lang="en-US"/>
              <a:pPr>
                <a:defRPr/>
              </a:pPr>
              <a:t>22</a:t>
            </a:fld>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4"/>
          <p:cNvSpPr>
            <a:spLocks noChangeArrowheads="1"/>
          </p:cNvSpPr>
          <p:nvPr/>
        </p:nvSpPr>
        <p:spPr bwMode="auto">
          <a:xfrm>
            <a:off x="1479550" y="396875"/>
            <a:ext cx="53975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609600" indent="-609600">
              <a:defRPr sz="4000">
                <a:solidFill>
                  <a:schemeClr val="tx1"/>
                </a:solidFill>
                <a:latin typeface="Arial" panose="020B0604020202020204" pitchFamily="34" charset="0"/>
                <a:cs typeface="Compset" pitchFamily="2" charset="-78"/>
              </a:defRPr>
            </a:lvl1pPr>
            <a:lvl2pPr marL="990600" indent="-533400">
              <a:defRPr sz="4000">
                <a:solidFill>
                  <a:schemeClr val="tx1"/>
                </a:solidFill>
                <a:latin typeface="Arial" panose="020B0604020202020204" pitchFamily="34" charset="0"/>
                <a:cs typeface="Compset" pitchFamily="2" charset="-78"/>
              </a:defRPr>
            </a:lvl2pPr>
            <a:lvl3pPr marL="1371600" indent="-457200">
              <a:defRPr sz="4000">
                <a:solidFill>
                  <a:schemeClr val="tx1"/>
                </a:solidFill>
                <a:latin typeface="Arial" panose="020B0604020202020204" pitchFamily="34" charset="0"/>
                <a:cs typeface="Compset" pitchFamily="2" charset="-78"/>
              </a:defRPr>
            </a:lvl3pPr>
            <a:lvl4pPr marL="1752600" indent="-381000">
              <a:defRPr sz="4000">
                <a:solidFill>
                  <a:schemeClr val="tx1"/>
                </a:solidFill>
                <a:latin typeface="Arial" panose="020B0604020202020204" pitchFamily="34" charset="0"/>
                <a:cs typeface="Compset" pitchFamily="2" charset="-78"/>
              </a:defRPr>
            </a:lvl4pPr>
            <a:lvl5pPr marL="2209800" indent="-381000">
              <a:defRPr sz="4000">
                <a:solidFill>
                  <a:schemeClr val="tx1"/>
                </a:solidFill>
                <a:latin typeface="Arial" panose="020B0604020202020204" pitchFamily="34" charset="0"/>
                <a:cs typeface="Compset" pitchFamily="2" charset="-78"/>
              </a:defRPr>
            </a:lvl5pPr>
            <a:lvl6pPr marL="26670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31242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5814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4038600" indent="-3810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20000"/>
              </a:spcBef>
            </a:pPr>
            <a:r>
              <a:rPr lang="fa-IR" altLang="en-US" b="1">
                <a:solidFill>
                  <a:schemeClr val="bg1"/>
                </a:solidFill>
                <a:cs typeface="B Titr" panose="00000700000000000000" pitchFamily="2" charset="-78"/>
              </a:rPr>
              <a:t>بستار وابستگی -مثال</a:t>
            </a:r>
            <a:endParaRPr lang="en-US" altLang="en-US" b="1">
              <a:solidFill>
                <a:schemeClr val="bg1"/>
              </a:solidFill>
              <a:cs typeface="B Titr" panose="00000700000000000000" pitchFamily="2" charset="-78"/>
            </a:endParaRPr>
          </a:p>
        </p:txBody>
      </p:sp>
      <p:sp>
        <p:nvSpPr>
          <p:cNvPr id="342019" name="Text Box 5"/>
          <p:cNvSpPr txBox="1">
            <a:spLocks noRot="1" noChangeAspect="1" noMove="1" noResize="1" noEditPoints="1" noAdjustHandles="1" noChangeArrowheads="1" noChangeShapeType="1" noTextEdit="1"/>
          </p:cNvSpPr>
          <p:nvPr/>
        </p:nvSpPr>
        <p:spPr bwMode="auto">
          <a:xfrm>
            <a:off x="611190" y="1557340"/>
            <a:ext cx="7921625" cy="4185761"/>
          </a:xfrm>
          <a:prstGeom prst="rect">
            <a:avLst/>
          </a:prstGeom>
          <a:blipFill rotWithShape="0">
            <a:blip r:embed="rId2"/>
            <a:stretch>
              <a:fillRect l="-385" t="-1456" r="-153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72BD3759-8F04-41E4-987C-31F1390B6C60}" type="slidenum">
              <a:rPr lang="en-US"/>
              <a:pPr>
                <a:defRPr/>
              </a:pPr>
              <a:t>220</a:t>
            </a:fld>
            <a:endParaRPr lang="en-US"/>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613"/>
            <a:ext cx="8258175" cy="796925"/>
          </a:xfrm>
        </p:spPr>
        <p:txBody>
          <a:bodyPr>
            <a:noAutofit/>
          </a:bodyPr>
          <a:lstStyle/>
          <a:p>
            <a:pPr marL="609600" indent="-609600" algn="ctr" rtl="1" eaLnBrk="1" hangingPunct="1">
              <a:spcBef>
                <a:spcPct val="20000"/>
              </a:spcBef>
              <a:defRPr/>
            </a:pPr>
            <a:r>
              <a:rPr lang="fa-IR" sz="4000" b="1" dirty="0">
                <a:solidFill>
                  <a:schemeClr val="bg1"/>
                </a:solidFill>
                <a:latin typeface="Arial" panose="020B0604020202020204" pitchFamily="34" charset="0"/>
                <a:ea typeface="+mn-ea"/>
                <a:cs typeface="B Titr" panose="00000700000000000000" pitchFamily="2" charset="-78"/>
              </a:rPr>
              <a:t>نمودار وابستگی </a:t>
            </a:r>
            <a:r>
              <a:rPr lang="fa-IR" sz="4000" b="1" dirty="0" err="1">
                <a:solidFill>
                  <a:schemeClr val="bg1"/>
                </a:solidFill>
                <a:latin typeface="Arial" panose="020B0604020202020204" pitchFamily="34" charset="0"/>
                <a:ea typeface="+mn-ea"/>
                <a:cs typeface="B Titr" panose="00000700000000000000" pitchFamily="2" charset="-78"/>
              </a:rPr>
              <a:t>تابعی</a:t>
            </a:r>
            <a:endParaRPr lang="en-US" sz="4000" b="1" dirty="0">
              <a:solidFill>
                <a:schemeClr val="bg1"/>
              </a:solidFill>
              <a:latin typeface="Arial" panose="020B0604020202020204" pitchFamily="34" charset="0"/>
              <a:ea typeface="+mn-ea"/>
              <a:cs typeface="B Titr" panose="00000700000000000000" pitchFamily="2" charset="-78"/>
            </a:endParaRPr>
          </a:p>
        </p:txBody>
      </p:sp>
      <p:sp>
        <p:nvSpPr>
          <p:cNvPr id="250883" name="Content Placeholder 2"/>
          <p:cNvSpPr>
            <a:spLocks noGrp="1"/>
          </p:cNvSpPr>
          <p:nvPr>
            <p:ph idx="1"/>
          </p:nvPr>
        </p:nvSpPr>
        <p:spPr>
          <a:xfrm>
            <a:off x="357188" y="1385888"/>
            <a:ext cx="8329612" cy="2867025"/>
          </a:xfrm>
        </p:spPr>
        <p:txBody>
          <a:bodyPr/>
          <a:lstStyle/>
          <a:p>
            <a:pPr algn="just" rtl="1">
              <a:lnSpc>
                <a:spcPct val="150000"/>
              </a:lnSpc>
            </a:pPr>
            <a:r>
              <a:rPr lang="fa-IR" altLang="en-US" sz="2800" smtClean="0">
                <a:latin typeface="Cambria Math" panose="02040503050406030204" pitchFamily="18" charset="0"/>
                <a:cs typeface="B Nazanin" panose="00000400000000000000" pitchFamily="2" charset="-78"/>
              </a:rPr>
              <a:t>به کمک این نمودار وابستگی‌های تابعی یک بانک ترسیم می‌شود . در این نمودار صفت‌ها در مستطیل قرار می‌گیرند و پیکانی از آنها به هر یک از صفت‌های وابسته به آن ترسیم می‌شود </a:t>
            </a:r>
            <a:r>
              <a:rPr lang="fa-IR" altLang="en-US" sz="2400" smtClean="0">
                <a:cs typeface="B Homa" panose="00000400000000000000" pitchFamily="2" charset="-78"/>
              </a:rPr>
              <a:t>.</a:t>
            </a:r>
          </a:p>
          <a:p>
            <a:pPr algn="just" rtl="1">
              <a:lnSpc>
                <a:spcPct val="150000"/>
              </a:lnSpc>
            </a:pPr>
            <a:r>
              <a:rPr lang="fa-IR" altLang="en-US" sz="2800" smtClean="0">
                <a:latin typeface="Cambria Math" panose="02040503050406030204" pitchFamily="18" charset="0"/>
                <a:cs typeface="B Nazanin" panose="00000400000000000000" pitchFamily="2" charset="-78"/>
              </a:rPr>
              <a:t>مثال:</a:t>
            </a:r>
            <a:endParaRPr lang="en-US" altLang="en-US" sz="2800" smtClean="0">
              <a:latin typeface="Cambria Math" panose="02040503050406030204" pitchFamily="18" charset="0"/>
              <a:cs typeface="B Nazanin" panose="00000400000000000000" pitchFamily="2" charset="-78"/>
            </a:endParaRPr>
          </a:p>
        </p:txBody>
      </p:sp>
      <p:sp>
        <p:nvSpPr>
          <p:cNvPr id="16" name="Slide Number Placeholder 15"/>
          <p:cNvSpPr>
            <a:spLocks noGrp="1"/>
          </p:cNvSpPr>
          <p:nvPr>
            <p:ph type="sldNum" sz="quarter" idx="12"/>
          </p:nvPr>
        </p:nvSpPr>
        <p:spPr/>
        <p:txBody>
          <a:bodyPr/>
          <a:lstStyle/>
          <a:p>
            <a:pPr>
              <a:defRPr/>
            </a:pPr>
            <a:fld id="{2CFEDFE0-18F7-49B9-ABB3-39CEFC201B53}" type="slidenum">
              <a:rPr lang="en-US" smtClean="0"/>
              <a:pPr>
                <a:defRPr/>
              </a:pPr>
              <a:t>221</a:t>
            </a:fld>
            <a:endParaRPr lang="en-US"/>
          </a:p>
        </p:txBody>
      </p:sp>
      <p:grpSp>
        <p:nvGrpSpPr>
          <p:cNvPr id="250884" name="Group 37"/>
          <p:cNvGrpSpPr>
            <a:grpSpLocks/>
          </p:cNvGrpSpPr>
          <p:nvPr/>
        </p:nvGrpSpPr>
        <p:grpSpPr bwMode="auto">
          <a:xfrm>
            <a:off x="6000750" y="4071938"/>
            <a:ext cx="2378075" cy="2143125"/>
            <a:chOff x="6337312" y="4000504"/>
            <a:chExt cx="2378092" cy="2143140"/>
          </a:xfrm>
        </p:grpSpPr>
        <p:sp>
          <p:nvSpPr>
            <p:cNvPr id="13" name="Rectangle 12"/>
            <p:cNvSpPr/>
            <p:nvPr/>
          </p:nvSpPr>
          <p:spPr>
            <a:xfrm>
              <a:off x="6337312" y="4000504"/>
              <a:ext cx="1214447"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a:off x="6572264" y="4295781"/>
              <a:ext cx="714380" cy="50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lumMod val="95000"/>
                      <a:lumOff val="5000"/>
                    </a:schemeClr>
                  </a:solidFill>
                </a:rPr>
                <a:t>S#</a:t>
              </a:r>
              <a:endParaRPr lang="en-US" dirty="0">
                <a:solidFill>
                  <a:schemeClr val="tx1">
                    <a:lumMod val="95000"/>
                    <a:lumOff val="5000"/>
                  </a:schemeClr>
                </a:solidFill>
              </a:endParaRPr>
            </a:p>
          </p:txBody>
        </p:sp>
        <p:sp>
          <p:nvSpPr>
            <p:cNvPr id="15" name="Rectangle 14"/>
            <p:cNvSpPr/>
            <p:nvPr/>
          </p:nvSpPr>
          <p:spPr>
            <a:xfrm>
              <a:off x="6572264" y="5214949"/>
              <a:ext cx="714380" cy="500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lumMod val="95000"/>
                      <a:lumOff val="5000"/>
                    </a:schemeClr>
                  </a:solidFill>
                </a:rPr>
                <a:t>P#</a:t>
              </a:r>
              <a:endParaRPr lang="en-US" dirty="0">
                <a:solidFill>
                  <a:schemeClr val="tx1">
                    <a:lumMod val="95000"/>
                    <a:lumOff val="5000"/>
                  </a:schemeClr>
                </a:solidFill>
              </a:endParaRPr>
            </a:p>
          </p:txBody>
        </p:sp>
        <p:sp>
          <p:nvSpPr>
            <p:cNvPr id="23" name="Rectangle 22"/>
            <p:cNvSpPr/>
            <p:nvPr/>
          </p:nvSpPr>
          <p:spPr>
            <a:xfrm>
              <a:off x="8001024" y="5357825"/>
              <a:ext cx="714380" cy="500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lumMod val="95000"/>
                      <a:lumOff val="5000"/>
                    </a:schemeClr>
                  </a:solidFill>
                </a:rPr>
                <a:t>Qty</a:t>
              </a:r>
              <a:endParaRPr lang="en-US" sz="1600" dirty="0">
                <a:solidFill>
                  <a:schemeClr val="tx1">
                    <a:lumMod val="95000"/>
                    <a:lumOff val="5000"/>
                  </a:schemeClr>
                </a:solidFill>
              </a:endParaRPr>
            </a:p>
          </p:txBody>
        </p:sp>
        <p:cxnSp>
          <p:nvCxnSpPr>
            <p:cNvPr id="25" name="Straight Arrow Connector 24"/>
            <p:cNvCxnSpPr/>
            <p:nvPr/>
          </p:nvCxnSpPr>
          <p:spPr>
            <a:xfrm>
              <a:off x="7572396" y="5643577"/>
              <a:ext cx="357191"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250885" name="Group 39"/>
          <p:cNvGrpSpPr>
            <a:grpSpLocks/>
          </p:cNvGrpSpPr>
          <p:nvPr/>
        </p:nvGrpSpPr>
        <p:grpSpPr bwMode="auto">
          <a:xfrm>
            <a:off x="3071813" y="4000500"/>
            <a:ext cx="2428875" cy="2643188"/>
            <a:chOff x="3357554" y="3857628"/>
            <a:chExt cx="2428892" cy="2643206"/>
          </a:xfrm>
        </p:grpSpPr>
        <p:sp>
          <p:nvSpPr>
            <p:cNvPr id="12" name="Rectangle 11"/>
            <p:cNvSpPr/>
            <p:nvPr/>
          </p:nvSpPr>
          <p:spPr>
            <a:xfrm>
              <a:off x="4795839" y="3857628"/>
              <a:ext cx="91916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lumMod val="95000"/>
                      <a:lumOff val="5000"/>
                    </a:schemeClr>
                  </a:solidFill>
                </a:rPr>
                <a:t>pname</a:t>
              </a:r>
              <a:endParaRPr lang="en-US" sz="1100" dirty="0">
                <a:solidFill>
                  <a:schemeClr val="tx1">
                    <a:lumMod val="95000"/>
                    <a:lumOff val="5000"/>
                  </a:schemeClr>
                </a:solidFill>
              </a:endParaRPr>
            </a:p>
          </p:txBody>
        </p:sp>
        <p:grpSp>
          <p:nvGrpSpPr>
            <p:cNvPr id="250894" name="Group 38"/>
            <p:cNvGrpSpPr>
              <a:grpSpLocks/>
            </p:cNvGrpSpPr>
            <p:nvPr/>
          </p:nvGrpSpPr>
          <p:grpSpPr bwMode="auto">
            <a:xfrm>
              <a:off x="3357554" y="4143380"/>
              <a:ext cx="2428892" cy="2357454"/>
              <a:chOff x="3357554" y="4143380"/>
              <a:chExt cx="2428892" cy="2357454"/>
            </a:xfrm>
          </p:grpSpPr>
          <p:sp>
            <p:nvSpPr>
              <p:cNvPr id="8" name="Rectangle 7"/>
              <p:cNvSpPr/>
              <p:nvPr/>
            </p:nvSpPr>
            <p:spPr>
              <a:xfrm>
                <a:off x="3357554" y="4143380"/>
                <a:ext cx="71438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lumMod val="95000"/>
                        <a:lumOff val="5000"/>
                      </a:schemeClr>
                    </a:solidFill>
                  </a:rPr>
                  <a:t>P#</a:t>
                </a:r>
                <a:endParaRPr lang="en-US" dirty="0">
                  <a:solidFill>
                    <a:schemeClr val="tx1">
                      <a:lumMod val="95000"/>
                      <a:lumOff val="5000"/>
                    </a:schemeClr>
                  </a:solidFill>
                </a:endParaRPr>
              </a:p>
            </p:txBody>
          </p:sp>
          <p:sp>
            <p:nvSpPr>
              <p:cNvPr id="9" name="Rectangle 8"/>
              <p:cNvSpPr/>
              <p:nvPr/>
            </p:nvSpPr>
            <p:spPr>
              <a:xfrm>
                <a:off x="4857751" y="6000768"/>
                <a:ext cx="776293"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lumMod val="95000"/>
                        <a:lumOff val="5000"/>
                      </a:schemeClr>
                    </a:solidFill>
                  </a:rPr>
                  <a:t>city</a:t>
                </a:r>
                <a:endParaRPr lang="en-US" sz="1400" dirty="0">
                  <a:solidFill>
                    <a:schemeClr val="tx1">
                      <a:lumMod val="95000"/>
                      <a:lumOff val="5000"/>
                    </a:schemeClr>
                  </a:solidFill>
                </a:endParaRPr>
              </a:p>
            </p:txBody>
          </p:sp>
          <p:sp>
            <p:nvSpPr>
              <p:cNvPr id="10" name="Rectangle 9"/>
              <p:cNvSpPr/>
              <p:nvPr/>
            </p:nvSpPr>
            <p:spPr>
              <a:xfrm>
                <a:off x="4857751" y="5286388"/>
                <a:ext cx="928695"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lumMod val="95000"/>
                        <a:lumOff val="5000"/>
                      </a:schemeClr>
                    </a:solidFill>
                  </a:rPr>
                  <a:t>weight</a:t>
                </a:r>
                <a:endParaRPr lang="en-US" sz="1100" dirty="0">
                  <a:solidFill>
                    <a:schemeClr val="tx1">
                      <a:lumMod val="95000"/>
                      <a:lumOff val="5000"/>
                    </a:schemeClr>
                  </a:solidFill>
                </a:endParaRPr>
              </a:p>
            </p:txBody>
          </p:sp>
          <p:sp>
            <p:nvSpPr>
              <p:cNvPr id="11" name="Rectangle 10"/>
              <p:cNvSpPr/>
              <p:nvPr/>
            </p:nvSpPr>
            <p:spPr>
              <a:xfrm>
                <a:off x="4857751" y="4572008"/>
                <a:ext cx="776293"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lumMod val="95000"/>
                        <a:lumOff val="5000"/>
                      </a:schemeClr>
                    </a:solidFill>
                  </a:rPr>
                  <a:t>color</a:t>
                </a:r>
                <a:endParaRPr lang="en-US" sz="1400" dirty="0">
                  <a:solidFill>
                    <a:schemeClr val="tx1">
                      <a:lumMod val="95000"/>
                      <a:lumOff val="5000"/>
                    </a:schemeClr>
                  </a:solidFill>
                </a:endParaRPr>
              </a:p>
            </p:txBody>
          </p:sp>
          <p:cxnSp>
            <p:nvCxnSpPr>
              <p:cNvPr id="27" name="Straight Arrow Connector 26"/>
              <p:cNvCxnSpPr>
                <a:stCxn id="8" idx="3"/>
              </p:cNvCxnSpPr>
              <p:nvPr/>
            </p:nvCxnSpPr>
            <p:spPr>
              <a:xfrm flipV="1">
                <a:off x="4071934" y="4143380"/>
                <a:ext cx="714380" cy="2508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8" idx="3"/>
              </p:cNvCxnSpPr>
              <p:nvPr/>
            </p:nvCxnSpPr>
            <p:spPr>
              <a:xfrm>
                <a:off x="4071934" y="4394207"/>
                <a:ext cx="714380" cy="4635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3"/>
              </p:cNvCxnSpPr>
              <p:nvPr/>
            </p:nvCxnSpPr>
            <p:spPr>
              <a:xfrm>
                <a:off x="4071934" y="4394207"/>
                <a:ext cx="714380" cy="11779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8" idx="3"/>
              </p:cNvCxnSpPr>
              <p:nvPr/>
            </p:nvCxnSpPr>
            <p:spPr>
              <a:xfrm>
                <a:off x="4071934" y="4394207"/>
                <a:ext cx="714380" cy="18923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grpSp>
        <p:nvGrpSpPr>
          <p:cNvPr id="250886" name="Group 40"/>
          <p:cNvGrpSpPr>
            <a:grpSpLocks/>
          </p:cNvGrpSpPr>
          <p:nvPr/>
        </p:nvGrpSpPr>
        <p:grpSpPr bwMode="auto">
          <a:xfrm>
            <a:off x="500063" y="4500563"/>
            <a:ext cx="2000250" cy="1285875"/>
            <a:chOff x="500034" y="4143380"/>
            <a:chExt cx="2000264" cy="1285884"/>
          </a:xfrm>
        </p:grpSpPr>
        <p:sp>
          <p:nvSpPr>
            <p:cNvPr id="5" name="Rectangle 4"/>
            <p:cNvSpPr/>
            <p:nvPr/>
          </p:nvSpPr>
          <p:spPr>
            <a:xfrm>
              <a:off x="500034" y="4143380"/>
              <a:ext cx="714380" cy="50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lumMod val="95000"/>
                      <a:lumOff val="5000"/>
                    </a:schemeClr>
                  </a:solidFill>
                </a:rPr>
                <a:t>S#</a:t>
              </a:r>
              <a:endParaRPr lang="en-US" dirty="0">
                <a:solidFill>
                  <a:schemeClr val="tx1">
                    <a:lumMod val="95000"/>
                    <a:lumOff val="5000"/>
                  </a:schemeClr>
                </a:solidFill>
              </a:endParaRPr>
            </a:p>
          </p:txBody>
        </p:sp>
        <p:sp>
          <p:nvSpPr>
            <p:cNvPr id="6" name="Rectangle 5"/>
            <p:cNvSpPr/>
            <p:nvPr/>
          </p:nvSpPr>
          <p:spPr>
            <a:xfrm>
              <a:off x="1571603" y="4143380"/>
              <a:ext cx="928695" cy="50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lumMod val="95000"/>
                      <a:lumOff val="5000"/>
                    </a:schemeClr>
                  </a:solidFill>
                </a:rPr>
                <a:t>status</a:t>
              </a:r>
              <a:endParaRPr lang="en-US" dirty="0">
                <a:solidFill>
                  <a:schemeClr val="tx1">
                    <a:lumMod val="95000"/>
                    <a:lumOff val="5000"/>
                  </a:schemeClr>
                </a:solidFill>
              </a:endParaRPr>
            </a:p>
          </p:txBody>
        </p:sp>
        <p:sp>
          <p:nvSpPr>
            <p:cNvPr id="7" name="Rectangle 6"/>
            <p:cNvSpPr/>
            <p:nvPr/>
          </p:nvSpPr>
          <p:spPr>
            <a:xfrm>
              <a:off x="1581129" y="4929197"/>
              <a:ext cx="776293" cy="500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lumMod val="95000"/>
                      <a:lumOff val="5000"/>
                    </a:schemeClr>
                  </a:solidFill>
                </a:rPr>
                <a:t>city</a:t>
              </a:r>
              <a:endParaRPr lang="en-US" sz="1400" dirty="0">
                <a:solidFill>
                  <a:schemeClr val="tx1">
                    <a:lumMod val="95000"/>
                    <a:lumOff val="5000"/>
                  </a:schemeClr>
                </a:solidFill>
              </a:endParaRPr>
            </a:p>
          </p:txBody>
        </p:sp>
        <p:cxnSp>
          <p:nvCxnSpPr>
            <p:cNvPr id="35" name="Straight Arrow Connector 34"/>
            <p:cNvCxnSpPr>
              <a:stCxn id="5" idx="3"/>
              <a:endCxn id="6" idx="1"/>
            </p:cNvCxnSpPr>
            <p:nvPr/>
          </p:nvCxnSpPr>
          <p:spPr>
            <a:xfrm>
              <a:off x="1214414" y="4394207"/>
              <a:ext cx="357189"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a:stCxn id="5" idx="2"/>
            </p:cNvCxnSpPr>
            <p:nvPr/>
          </p:nvCxnSpPr>
          <p:spPr>
            <a:xfrm rot="16200000" flipH="1">
              <a:off x="892943" y="4607726"/>
              <a:ext cx="571504" cy="64294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Content Placeholder 2"/>
          <p:cNvSpPr>
            <a:spLocks noGrp="1"/>
          </p:cNvSpPr>
          <p:nvPr>
            <p:ph idx="1"/>
          </p:nvPr>
        </p:nvSpPr>
        <p:spPr>
          <a:xfrm>
            <a:off x="441325" y="1341438"/>
            <a:ext cx="8429625" cy="4516437"/>
          </a:xfrm>
        </p:spPr>
        <p:txBody>
          <a:bodyPr>
            <a:normAutofit lnSpcReduction="10000"/>
          </a:bodyPr>
          <a:lstStyle/>
          <a:p>
            <a:pPr algn="just" rtl="1">
              <a:lnSpc>
                <a:spcPct val="170000"/>
              </a:lnSpc>
            </a:pPr>
            <a:r>
              <a:rPr lang="fa-IR" altLang="en-US" sz="2800" smtClean="0">
                <a:cs typeface="B Nazanin" panose="00000400000000000000" pitchFamily="2" charset="-78"/>
              </a:rPr>
              <a:t>با اعمال قواعد آرمسترانگ وابستگی های زیادی به دست می‌آید که تعدادی از آنها اضافی و تکراری هستند . در ادامه روشی را برای حذف اینگونه وابستگی های اضافی و رسیدن به مجموعه وابسته بهینه ارائه می‌کنیم.</a:t>
            </a:r>
            <a:endParaRPr lang="en-US" altLang="en-US" sz="2800" smtClean="0">
              <a:cs typeface="B Nazanin" panose="00000400000000000000" pitchFamily="2" charset="-78"/>
            </a:endParaRPr>
          </a:p>
          <a:p>
            <a:pPr algn="just" rtl="1">
              <a:lnSpc>
                <a:spcPct val="150000"/>
              </a:lnSpc>
              <a:buFont typeface="Tw Cen MT" panose="020B0602020104020603" pitchFamily="34" charset="0"/>
              <a:buNone/>
            </a:pPr>
            <a:r>
              <a:rPr lang="en-US" altLang="en-US" sz="2800" smtClean="0">
                <a:cs typeface="B Nazanin" panose="00000400000000000000" pitchFamily="2" charset="-78"/>
              </a:rPr>
              <a:t> (1</a:t>
            </a:r>
            <a:r>
              <a:rPr lang="fa-IR" altLang="en-US" sz="2800" smtClean="0">
                <a:cs typeface="B Nazanin" panose="00000400000000000000" pitchFamily="2" charset="-78"/>
              </a:rPr>
              <a:t>سمت راست هر وابستگی فقط یک صفت باشد.</a:t>
            </a:r>
            <a:endParaRPr lang="en-US" altLang="en-US" sz="2800" smtClean="0">
              <a:cs typeface="B Nazanin" panose="00000400000000000000" pitchFamily="2" charset="-78"/>
            </a:endParaRPr>
          </a:p>
          <a:p>
            <a:pPr algn="just" rtl="1">
              <a:lnSpc>
                <a:spcPct val="150000"/>
              </a:lnSpc>
              <a:buFont typeface="Tw Cen MT" panose="020B0602020104020603" pitchFamily="34" charset="0"/>
              <a:buNone/>
            </a:pPr>
            <a:r>
              <a:rPr lang="en-US" altLang="en-US" sz="2800" smtClean="0">
                <a:cs typeface="B Nazanin" panose="00000400000000000000" pitchFamily="2" charset="-78"/>
              </a:rPr>
              <a:t> (2</a:t>
            </a:r>
            <a:r>
              <a:rPr lang="fa-IR" altLang="en-US" sz="2800" smtClean="0">
                <a:cs typeface="B Nazanin" panose="00000400000000000000" pitchFamily="2" charset="-78"/>
              </a:rPr>
              <a:t>هر صفتی که </a:t>
            </a:r>
            <a:r>
              <a:rPr lang="en-US" altLang="en-US" sz="2800" smtClean="0">
                <a:cs typeface="B Nazanin" panose="00000400000000000000" pitchFamily="2" charset="-78"/>
              </a:rPr>
              <a:t>F⁺</a:t>
            </a:r>
            <a:r>
              <a:rPr lang="fa-IR" altLang="en-US" sz="2800" smtClean="0">
                <a:cs typeface="B Nazanin" panose="00000400000000000000" pitchFamily="2" charset="-78"/>
              </a:rPr>
              <a:t> را تغییر نمی‌دهد از سمت چپ حذف شود.</a:t>
            </a:r>
            <a:endParaRPr lang="en-US" altLang="en-US" sz="2800" smtClean="0">
              <a:cs typeface="B Nazanin" panose="00000400000000000000" pitchFamily="2" charset="-78"/>
            </a:endParaRPr>
          </a:p>
          <a:p>
            <a:pPr algn="just" rtl="1">
              <a:lnSpc>
                <a:spcPct val="150000"/>
              </a:lnSpc>
              <a:buFont typeface="Tw Cen MT" panose="020B0602020104020603" pitchFamily="34" charset="0"/>
              <a:buNone/>
            </a:pPr>
            <a:r>
              <a:rPr lang="en-US" altLang="en-US" sz="2800" smtClean="0">
                <a:cs typeface="B Nazanin" panose="00000400000000000000" pitchFamily="2" charset="-78"/>
              </a:rPr>
              <a:t> (3</a:t>
            </a:r>
            <a:r>
              <a:rPr lang="fa-IR" altLang="en-US" sz="2800" smtClean="0">
                <a:cs typeface="B Nazanin" panose="00000400000000000000" pitchFamily="2" charset="-78"/>
              </a:rPr>
              <a:t>وابستگی های تکراری و اضافی حذف شود.</a:t>
            </a:r>
            <a:endParaRPr lang="en-US" altLang="en-US" sz="2800" smtClean="0">
              <a:cs typeface="B Nazanin" panose="00000400000000000000" pitchFamily="2" charset="-78"/>
            </a:endParaRPr>
          </a:p>
          <a:p>
            <a:pPr algn="just" rtl="1">
              <a:lnSpc>
                <a:spcPct val="170000"/>
              </a:lnSpc>
            </a:pPr>
            <a:endParaRPr lang="en-US" altLang="en-US" sz="2800" smtClean="0">
              <a:cs typeface="B Nazanin" panose="00000400000000000000" pitchFamily="2" charset="-78"/>
            </a:endParaRPr>
          </a:p>
        </p:txBody>
      </p:sp>
      <p:sp>
        <p:nvSpPr>
          <p:cNvPr id="5" name="Slide Number Placeholder 4"/>
          <p:cNvSpPr>
            <a:spLocks noGrp="1"/>
          </p:cNvSpPr>
          <p:nvPr>
            <p:ph type="sldNum" sz="quarter" idx="12"/>
          </p:nvPr>
        </p:nvSpPr>
        <p:spPr/>
        <p:txBody>
          <a:bodyPr/>
          <a:lstStyle/>
          <a:p>
            <a:pPr>
              <a:defRPr/>
            </a:pPr>
            <a:fld id="{B74F670D-2ED2-4B6C-A8E1-1ADFFBD61BD6}" type="slidenum">
              <a:rPr lang="en-US" smtClean="0"/>
              <a:pPr>
                <a:defRPr/>
              </a:pPr>
              <a:t>222</a:t>
            </a:fld>
            <a:endParaRPr lang="en-US"/>
          </a:p>
        </p:txBody>
      </p:sp>
      <p:sp>
        <p:nvSpPr>
          <p:cNvPr id="4" name="Title 1"/>
          <p:cNvSpPr txBox="1">
            <a:spLocks/>
          </p:cNvSpPr>
          <p:nvPr/>
        </p:nvSpPr>
        <p:spPr>
          <a:xfrm>
            <a:off x="457200" y="328613"/>
            <a:ext cx="8258175" cy="796925"/>
          </a:xfrm>
          <a:prstGeom prst="rect">
            <a:avLst/>
          </a:prstGeom>
        </p:spPr>
        <p:txBody>
          <a:bodyPr anchor="ctr"/>
          <a:lst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a:lstStyle>
          <a:p>
            <a:pPr marL="609600" indent="-609600" algn="ctr" rtl="1" eaLnBrk="1" hangingPunct="1">
              <a:spcBef>
                <a:spcPct val="20000"/>
              </a:spcBef>
              <a:defRPr/>
            </a:pPr>
            <a:r>
              <a:rPr lang="fa-IR" sz="4000" b="1" dirty="0">
                <a:solidFill>
                  <a:schemeClr val="bg1"/>
                </a:solidFill>
                <a:latin typeface="Arial" panose="020B0604020202020204" pitchFamily="34" charset="0"/>
                <a:ea typeface="+mn-ea"/>
                <a:cs typeface="B Titr" panose="00000700000000000000" pitchFamily="2" charset="-78"/>
              </a:rPr>
              <a:t>مجموعه وابستگی بهینه و </a:t>
            </a:r>
            <a:r>
              <a:rPr lang="fa-IR" sz="4000" b="1" dirty="0" err="1">
                <a:solidFill>
                  <a:schemeClr val="bg1"/>
                </a:solidFill>
                <a:latin typeface="Arial" panose="020B0604020202020204" pitchFamily="34" charset="0"/>
                <a:ea typeface="+mn-ea"/>
                <a:cs typeface="B Titr" panose="00000700000000000000" pitchFamily="2" charset="-78"/>
              </a:rPr>
              <a:t>کهینه</a:t>
            </a:r>
            <a:endParaRPr lang="en-US" sz="4000" b="1" dirty="0">
              <a:solidFill>
                <a:schemeClr val="bg1"/>
              </a:solidFill>
              <a:latin typeface="Arial" panose="020B0604020202020204" pitchFamily="34" charset="0"/>
              <a:ea typeface="+mn-ea"/>
              <a:cs typeface="B Titr" panose="00000700000000000000" pitchFamily="2" charset="-78"/>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Content Placeholder 2"/>
          <p:cNvSpPr>
            <a:spLocks noGrp="1" noRot="1" noChangeAspect="1" noMove="1" noResize="1" noEditPoints="1" noAdjustHandles="1" noChangeArrowheads="1" noChangeShapeType="1" noTextEdit="1"/>
          </p:cNvSpPr>
          <p:nvPr>
            <p:ph idx="1"/>
          </p:nvPr>
        </p:nvSpPr>
        <p:spPr>
          <a:xfrm>
            <a:off x="441327" y="1341438"/>
            <a:ext cx="8429625" cy="4967882"/>
          </a:xfrm>
          <a:blipFill rotWithShape="0">
            <a:blip r:embed="rId2"/>
            <a:stretch>
              <a:fillRect l="-868" t="-1595" r="-2097"/>
            </a:stretch>
          </a:blipFill>
          <a:extLst/>
        </p:spPr>
        <p:txBody>
          <a:bodyPr/>
          <a:lstStyle/>
          <a:p>
            <a:pPr>
              <a:defRPr/>
            </a:pPr>
            <a:r>
              <a:rPr lang="en-US">
                <a:noFill/>
              </a:rPr>
              <a:t> </a:t>
            </a:r>
          </a:p>
        </p:txBody>
      </p:sp>
      <p:sp>
        <p:nvSpPr>
          <p:cNvPr id="5" name="Slide Number Placeholder 4"/>
          <p:cNvSpPr>
            <a:spLocks noGrp="1"/>
          </p:cNvSpPr>
          <p:nvPr>
            <p:ph type="sldNum" sz="quarter" idx="12"/>
          </p:nvPr>
        </p:nvSpPr>
        <p:spPr/>
        <p:txBody>
          <a:bodyPr/>
          <a:lstStyle/>
          <a:p>
            <a:pPr>
              <a:defRPr/>
            </a:pPr>
            <a:fld id="{71EA2C56-366F-496D-B658-BEADE8EE7D41}" type="slidenum">
              <a:rPr lang="en-US" smtClean="0"/>
              <a:pPr>
                <a:defRPr/>
              </a:pPr>
              <a:t>223</a:t>
            </a:fld>
            <a:endParaRPr lang="en-US"/>
          </a:p>
        </p:txBody>
      </p:sp>
      <p:sp>
        <p:nvSpPr>
          <p:cNvPr id="4" name="Title 1"/>
          <p:cNvSpPr txBox="1">
            <a:spLocks/>
          </p:cNvSpPr>
          <p:nvPr/>
        </p:nvSpPr>
        <p:spPr>
          <a:xfrm>
            <a:off x="457200" y="328613"/>
            <a:ext cx="8258175" cy="796925"/>
          </a:xfrm>
          <a:prstGeom prst="rect">
            <a:avLst/>
          </a:prstGeom>
        </p:spPr>
        <p:txBody>
          <a:bodyPr anchor="ctr"/>
          <a:lst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a:lstStyle>
          <a:p>
            <a:pPr marL="609600" indent="-609600" algn="ctr" rtl="1" eaLnBrk="1" hangingPunct="1">
              <a:spcBef>
                <a:spcPct val="20000"/>
              </a:spcBef>
              <a:defRPr/>
            </a:pPr>
            <a:r>
              <a:rPr lang="fa-IR" sz="4000" b="1" dirty="0">
                <a:solidFill>
                  <a:schemeClr val="bg1"/>
                </a:solidFill>
                <a:latin typeface="Arial" panose="020B0604020202020204" pitchFamily="34" charset="0"/>
                <a:ea typeface="+mn-ea"/>
                <a:cs typeface="B Titr" panose="00000700000000000000" pitchFamily="2" charset="-78"/>
              </a:rPr>
              <a:t>مجموعه وابستگی بهینه و </a:t>
            </a:r>
            <a:r>
              <a:rPr lang="fa-IR" sz="4000" b="1" dirty="0" err="1">
                <a:solidFill>
                  <a:schemeClr val="bg1"/>
                </a:solidFill>
                <a:latin typeface="Arial" panose="020B0604020202020204" pitchFamily="34" charset="0"/>
                <a:ea typeface="+mn-ea"/>
                <a:cs typeface="B Titr" panose="00000700000000000000" pitchFamily="2" charset="-78"/>
              </a:rPr>
              <a:t>کهینه</a:t>
            </a:r>
            <a:endParaRPr lang="en-US" sz="4000" b="1" dirty="0">
              <a:solidFill>
                <a:schemeClr val="bg1"/>
              </a:solidFill>
              <a:latin typeface="Arial" panose="020B0604020202020204" pitchFamily="34" charset="0"/>
              <a:ea typeface="+mn-ea"/>
              <a:cs typeface="B Titr" panose="00000700000000000000" pitchFamily="2" charset="-78"/>
            </a:endParaRP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Content Placeholder 2"/>
          <p:cNvSpPr>
            <a:spLocks noGrp="1"/>
          </p:cNvSpPr>
          <p:nvPr>
            <p:ph idx="1"/>
          </p:nvPr>
        </p:nvSpPr>
        <p:spPr>
          <a:xfrm>
            <a:off x="441325" y="1341438"/>
            <a:ext cx="8429625" cy="2519362"/>
          </a:xfrm>
        </p:spPr>
        <p:txBody>
          <a:bodyPr/>
          <a:lstStyle/>
          <a:p>
            <a:pPr algn="just" rtl="1">
              <a:buFont typeface="Tw Cen MT" panose="020B0602020104020603" pitchFamily="34" charset="0"/>
              <a:buNone/>
            </a:pPr>
            <a:r>
              <a:rPr lang="en-US" altLang="en-US" sz="2800" smtClean="0">
                <a:cs typeface="B Nazanin" panose="00000400000000000000" pitchFamily="2" charset="-78"/>
              </a:rPr>
              <a:t> </a:t>
            </a:r>
            <a:r>
              <a:rPr lang="fa-IR" altLang="en-US" sz="2800" smtClean="0">
                <a:cs typeface="B Nazanin" panose="00000400000000000000" pitchFamily="2" charset="-78"/>
              </a:rPr>
              <a:t>مثال: وابستگی پوششی بهینه را بیابید.</a:t>
            </a:r>
          </a:p>
          <a:p>
            <a:pPr algn="just">
              <a:lnSpc>
                <a:spcPct val="150000"/>
              </a:lnSpc>
            </a:pPr>
            <a:r>
              <a:rPr lang="en-US" altLang="en-US" sz="2800" smtClean="0">
                <a:cs typeface="B Homa" panose="00000400000000000000" pitchFamily="2" charset="-78"/>
              </a:rPr>
              <a:t>A→(B,C)   </a:t>
            </a:r>
            <a:r>
              <a:rPr lang="fa-IR" altLang="en-US" sz="2800" smtClean="0">
                <a:cs typeface="B Homa" panose="00000400000000000000" pitchFamily="2" charset="-78"/>
              </a:rPr>
              <a:t> </a:t>
            </a:r>
            <a:r>
              <a:rPr lang="en-US" altLang="en-US" sz="2800" smtClean="0">
                <a:cs typeface="B Homa" panose="00000400000000000000" pitchFamily="2" charset="-78"/>
              </a:rPr>
              <a:t>A→D    A→K      K→C    B→D </a:t>
            </a:r>
            <a:r>
              <a:rPr lang="fa-IR" altLang="en-US" sz="2800" smtClean="0">
                <a:cs typeface="B Homa" panose="00000400000000000000" pitchFamily="2" charset="-78"/>
              </a:rPr>
              <a:t>    </a:t>
            </a:r>
            <a:r>
              <a:rPr lang="en-US" altLang="en-US" sz="2800" smtClean="0">
                <a:cs typeface="B Homa" panose="00000400000000000000" pitchFamily="2" charset="-78"/>
              </a:rPr>
              <a:t>(B,C) →D</a:t>
            </a:r>
          </a:p>
          <a:p>
            <a:pPr algn="just" rtl="1"/>
            <a:endParaRPr lang="en-US" altLang="en-US" sz="2800" smtClean="0">
              <a:cs typeface="B Nazanin" panose="00000400000000000000" pitchFamily="2" charset="-78"/>
            </a:endParaRPr>
          </a:p>
        </p:txBody>
      </p:sp>
      <p:sp>
        <p:nvSpPr>
          <p:cNvPr id="5" name="Slide Number Placeholder 4"/>
          <p:cNvSpPr>
            <a:spLocks noGrp="1"/>
          </p:cNvSpPr>
          <p:nvPr>
            <p:ph type="sldNum" sz="quarter" idx="12"/>
          </p:nvPr>
        </p:nvSpPr>
        <p:spPr/>
        <p:txBody>
          <a:bodyPr/>
          <a:lstStyle/>
          <a:p>
            <a:pPr>
              <a:defRPr/>
            </a:pPr>
            <a:fld id="{7ABAF521-342D-43CC-81C1-BC42D874C3EA}" type="slidenum">
              <a:rPr lang="en-US" smtClean="0"/>
              <a:pPr>
                <a:defRPr/>
              </a:pPr>
              <a:t>224</a:t>
            </a:fld>
            <a:endParaRPr lang="en-US"/>
          </a:p>
        </p:txBody>
      </p:sp>
      <p:sp>
        <p:nvSpPr>
          <p:cNvPr id="4" name="Title 1"/>
          <p:cNvSpPr txBox="1">
            <a:spLocks/>
          </p:cNvSpPr>
          <p:nvPr/>
        </p:nvSpPr>
        <p:spPr>
          <a:xfrm>
            <a:off x="457200" y="328613"/>
            <a:ext cx="8258175" cy="796925"/>
          </a:xfrm>
          <a:prstGeom prst="rect">
            <a:avLst/>
          </a:prstGeom>
        </p:spPr>
        <p:txBody>
          <a:bodyPr anchor="ctr"/>
          <a:lst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a:lstStyle>
          <a:p>
            <a:pPr marL="609600" indent="-609600" algn="ctr" rtl="1" eaLnBrk="1" hangingPunct="1">
              <a:spcBef>
                <a:spcPct val="20000"/>
              </a:spcBef>
              <a:defRPr/>
            </a:pPr>
            <a:r>
              <a:rPr lang="fa-IR" sz="4000" b="1" dirty="0">
                <a:solidFill>
                  <a:schemeClr val="bg1"/>
                </a:solidFill>
                <a:latin typeface="Arial" panose="020B0604020202020204" pitchFamily="34" charset="0"/>
                <a:ea typeface="+mn-ea"/>
                <a:cs typeface="B Titr" panose="00000700000000000000" pitchFamily="2" charset="-78"/>
              </a:rPr>
              <a:t>مجموعه وابستگی بهینه و </a:t>
            </a:r>
            <a:r>
              <a:rPr lang="fa-IR" sz="4000" b="1" dirty="0" err="1">
                <a:solidFill>
                  <a:schemeClr val="bg1"/>
                </a:solidFill>
                <a:latin typeface="Arial" panose="020B0604020202020204" pitchFamily="34" charset="0"/>
                <a:ea typeface="+mn-ea"/>
                <a:cs typeface="B Titr" panose="00000700000000000000" pitchFamily="2" charset="-78"/>
              </a:rPr>
              <a:t>کهینه</a:t>
            </a:r>
            <a:endParaRPr lang="en-US" sz="4000" b="1" dirty="0">
              <a:solidFill>
                <a:schemeClr val="bg1"/>
              </a:solidFill>
              <a:latin typeface="Arial" panose="020B0604020202020204" pitchFamily="34" charset="0"/>
              <a:ea typeface="+mn-ea"/>
              <a:cs typeface="B Titr" panose="00000700000000000000" pitchFamily="2" charset="-78"/>
            </a:endParaRPr>
          </a:p>
        </p:txBody>
      </p:sp>
      <p:grpSp>
        <p:nvGrpSpPr>
          <p:cNvPr id="253956" name="Group 88"/>
          <p:cNvGrpSpPr>
            <a:grpSpLocks/>
          </p:cNvGrpSpPr>
          <p:nvPr/>
        </p:nvGrpSpPr>
        <p:grpSpPr bwMode="auto">
          <a:xfrm>
            <a:off x="1908175" y="2852738"/>
            <a:ext cx="4929188" cy="3571875"/>
            <a:chOff x="857224" y="2571744"/>
            <a:chExt cx="4929222" cy="3571900"/>
          </a:xfrm>
        </p:grpSpPr>
        <p:sp>
          <p:nvSpPr>
            <p:cNvPr id="90" name="Rectangle 89"/>
            <p:cNvSpPr/>
            <p:nvPr/>
          </p:nvSpPr>
          <p:spPr>
            <a:xfrm>
              <a:off x="857224" y="4071941"/>
              <a:ext cx="714380" cy="500067"/>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1800" kern="0" dirty="0">
                  <a:solidFill>
                    <a:prstClr val="black">
                      <a:lumMod val="95000"/>
                      <a:lumOff val="5000"/>
                    </a:prstClr>
                  </a:solidFill>
                  <a:latin typeface="Century Schoolbook"/>
                  <a:cs typeface="+mn-cs"/>
                </a:rPr>
                <a:t>A</a:t>
              </a:r>
            </a:p>
          </p:txBody>
        </p:sp>
        <p:sp>
          <p:nvSpPr>
            <p:cNvPr id="91" name="Rectangle 90"/>
            <p:cNvSpPr/>
            <p:nvPr/>
          </p:nvSpPr>
          <p:spPr>
            <a:xfrm>
              <a:off x="857224" y="5214949"/>
              <a:ext cx="714380" cy="500067"/>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1800" kern="0" dirty="0">
                  <a:solidFill>
                    <a:prstClr val="black">
                      <a:lumMod val="95000"/>
                      <a:lumOff val="5000"/>
                    </a:prstClr>
                  </a:solidFill>
                  <a:latin typeface="Century Schoolbook"/>
                  <a:cs typeface="+mn-cs"/>
                </a:rPr>
                <a:t>K</a:t>
              </a:r>
            </a:p>
          </p:txBody>
        </p:sp>
        <p:sp>
          <p:nvSpPr>
            <p:cNvPr id="92" name="Rectangle 91"/>
            <p:cNvSpPr/>
            <p:nvPr/>
          </p:nvSpPr>
          <p:spPr>
            <a:xfrm>
              <a:off x="5072066" y="3357561"/>
              <a:ext cx="714380" cy="500067"/>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1800" kern="0" dirty="0">
                  <a:solidFill>
                    <a:prstClr val="black">
                      <a:lumMod val="95000"/>
                      <a:lumOff val="5000"/>
                    </a:prstClr>
                  </a:solidFill>
                  <a:latin typeface="Century Schoolbook"/>
                  <a:cs typeface="+mn-cs"/>
                </a:rPr>
                <a:t>D</a:t>
              </a:r>
            </a:p>
          </p:txBody>
        </p:sp>
        <p:sp>
          <p:nvSpPr>
            <p:cNvPr id="93" name="Rectangle 92"/>
            <p:cNvSpPr/>
            <p:nvPr/>
          </p:nvSpPr>
          <p:spPr>
            <a:xfrm>
              <a:off x="2643174" y="3714752"/>
              <a:ext cx="1285884" cy="2428892"/>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endParaRPr lang="en-US" sz="1800" kern="0" dirty="0">
                <a:solidFill>
                  <a:prstClr val="black">
                    <a:lumMod val="95000"/>
                    <a:lumOff val="5000"/>
                  </a:prstClr>
                </a:solidFill>
                <a:latin typeface="Century Schoolbook"/>
                <a:cs typeface="+mn-cs"/>
              </a:endParaRPr>
            </a:p>
          </p:txBody>
        </p:sp>
        <p:sp>
          <p:nvSpPr>
            <p:cNvPr id="94" name="Rectangle 93"/>
            <p:cNvSpPr/>
            <p:nvPr/>
          </p:nvSpPr>
          <p:spPr>
            <a:xfrm>
              <a:off x="2928926" y="4143380"/>
              <a:ext cx="714380" cy="500065"/>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1800" kern="0" dirty="0">
                  <a:solidFill>
                    <a:prstClr val="black">
                      <a:lumMod val="95000"/>
                      <a:lumOff val="5000"/>
                    </a:prstClr>
                  </a:solidFill>
                  <a:latin typeface="Century Schoolbook"/>
                  <a:cs typeface="+mn-cs"/>
                </a:rPr>
                <a:t>B</a:t>
              </a:r>
            </a:p>
          </p:txBody>
        </p:sp>
        <p:sp>
          <p:nvSpPr>
            <p:cNvPr id="95" name="Rectangle 94"/>
            <p:cNvSpPr/>
            <p:nvPr/>
          </p:nvSpPr>
          <p:spPr>
            <a:xfrm>
              <a:off x="2928926" y="5214949"/>
              <a:ext cx="714380" cy="500067"/>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1800" kern="0" dirty="0">
                  <a:solidFill>
                    <a:prstClr val="black">
                      <a:lumMod val="95000"/>
                      <a:lumOff val="5000"/>
                    </a:prstClr>
                  </a:solidFill>
                  <a:latin typeface="Century Schoolbook"/>
                  <a:cs typeface="+mn-cs"/>
                </a:rPr>
                <a:t>C </a:t>
              </a:r>
            </a:p>
          </p:txBody>
        </p:sp>
        <p:cxnSp>
          <p:nvCxnSpPr>
            <p:cNvPr id="253964" name="Straight Arrow Connector 95"/>
            <p:cNvCxnSpPr>
              <a:cxnSpLocks noChangeShapeType="1"/>
              <a:stCxn id="90" idx="2"/>
              <a:endCxn id="91" idx="0"/>
            </p:cNvCxnSpPr>
            <p:nvPr/>
          </p:nvCxnSpPr>
          <p:spPr bwMode="auto">
            <a:xfrm rot="5400000">
              <a:off x="892943" y="4893479"/>
              <a:ext cx="642942" cy="1588"/>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53965" name="Straight Arrow Connector 96"/>
            <p:cNvCxnSpPr>
              <a:cxnSpLocks noChangeShapeType="1"/>
              <a:stCxn id="90" idx="3"/>
            </p:cNvCxnSpPr>
            <p:nvPr/>
          </p:nvCxnSpPr>
          <p:spPr bwMode="auto">
            <a:xfrm>
              <a:off x="1571604" y="4321975"/>
              <a:ext cx="1071570" cy="35719"/>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53966" name="Straight Connector 97"/>
            <p:cNvCxnSpPr>
              <a:cxnSpLocks noChangeShapeType="1"/>
            </p:cNvCxnSpPr>
            <p:nvPr/>
          </p:nvCxnSpPr>
          <p:spPr bwMode="auto">
            <a:xfrm>
              <a:off x="1214414" y="3000372"/>
              <a:ext cx="4214842" cy="1588"/>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253967" name="Straight Connector 98"/>
            <p:cNvCxnSpPr>
              <a:cxnSpLocks noChangeShapeType="1"/>
              <a:endCxn id="90" idx="0"/>
            </p:cNvCxnSpPr>
            <p:nvPr/>
          </p:nvCxnSpPr>
          <p:spPr bwMode="auto">
            <a:xfrm rot="5400000">
              <a:off x="678629" y="3536157"/>
              <a:ext cx="1071570" cy="1588"/>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253968" name="Straight Arrow Connector 99"/>
            <p:cNvCxnSpPr>
              <a:cxnSpLocks noChangeShapeType="1"/>
              <a:endCxn id="92" idx="0"/>
            </p:cNvCxnSpPr>
            <p:nvPr/>
          </p:nvCxnSpPr>
          <p:spPr bwMode="auto">
            <a:xfrm rot="5400000">
              <a:off x="5250661" y="3178967"/>
              <a:ext cx="357190" cy="1588"/>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53969" name="Straight Arrow Connector 100"/>
            <p:cNvCxnSpPr>
              <a:cxnSpLocks noChangeShapeType="1"/>
              <a:stCxn id="94" idx="3"/>
              <a:endCxn id="92" idx="1"/>
            </p:cNvCxnSpPr>
            <p:nvPr/>
          </p:nvCxnSpPr>
          <p:spPr bwMode="auto">
            <a:xfrm flipV="1">
              <a:off x="3643306" y="3607595"/>
              <a:ext cx="1428760" cy="785818"/>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53970" name="Straight Arrow Connector 101"/>
            <p:cNvCxnSpPr>
              <a:cxnSpLocks noChangeShapeType="1"/>
              <a:stCxn id="93" idx="3"/>
              <a:endCxn id="92" idx="2"/>
            </p:cNvCxnSpPr>
            <p:nvPr/>
          </p:nvCxnSpPr>
          <p:spPr bwMode="auto">
            <a:xfrm flipV="1">
              <a:off x="3929058" y="3857628"/>
              <a:ext cx="1500198" cy="1071570"/>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53971" name="Straight Arrow Connector 102"/>
            <p:cNvCxnSpPr>
              <a:cxnSpLocks noChangeShapeType="1"/>
              <a:stCxn id="91" idx="3"/>
            </p:cNvCxnSpPr>
            <p:nvPr/>
          </p:nvCxnSpPr>
          <p:spPr bwMode="auto">
            <a:xfrm>
              <a:off x="1571604" y="5464983"/>
              <a:ext cx="1285884" cy="35719"/>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04" name="TextBox 103"/>
            <p:cNvSpPr txBox="1"/>
            <p:nvPr/>
          </p:nvSpPr>
          <p:spPr>
            <a:xfrm>
              <a:off x="1214414" y="4702184"/>
              <a:ext cx="500065" cy="369890"/>
            </a:xfrm>
            <a:prstGeom prst="rect">
              <a:avLst/>
            </a:prstGeom>
            <a:noFill/>
          </p:spPr>
          <p:txBody>
            <a:bodyPr>
              <a:spAutoFit/>
            </a:bodyPr>
            <a:lstStyle/>
            <a:p>
              <a:pPr eaLnBrk="1" fontAlgn="auto" hangingPunct="1">
                <a:spcBef>
                  <a:spcPts val="0"/>
                </a:spcBef>
                <a:spcAft>
                  <a:spcPts val="0"/>
                </a:spcAft>
                <a:defRPr/>
              </a:pPr>
              <a:r>
                <a:rPr lang="en-US" sz="1800" kern="0" dirty="0">
                  <a:solidFill>
                    <a:prstClr val="black"/>
                  </a:solidFill>
                  <a:latin typeface="Century Schoolbook"/>
                  <a:cs typeface="+mn-cs"/>
                </a:rPr>
                <a:t>(1)</a:t>
              </a:r>
            </a:p>
          </p:txBody>
        </p:sp>
        <p:sp>
          <p:nvSpPr>
            <p:cNvPr id="105" name="TextBox 104"/>
            <p:cNvSpPr txBox="1"/>
            <p:nvPr/>
          </p:nvSpPr>
          <p:spPr>
            <a:xfrm>
              <a:off x="1785918" y="3929065"/>
              <a:ext cx="500065" cy="369891"/>
            </a:xfrm>
            <a:prstGeom prst="rect">
              <a:avLst/>
            </a:prstGeom>
            <a:noFill/>
          </p:spPr>
          <p:txBody>
            <a:bodyPr>
              <a:spAutoFit/>
            </a:bodyPr>
            <a:lstStyle/>
            <a:p>
              <a:pPr eaLnBrk="1" fontAlgn="auto" hangingPunct="1">
                <a:spcBef>
                  <a:spcPts val="0"/>
                </a:spcBef>
                <a:spcAft>
                  <a:spcPts val="0"/>
                </a:spcAft>
                <a:defRPr/>
              </a:pPr>
              <a:r>
                <a:rPr lang="en-US" sz="1800" kern="0" dirty="0">
                  <a:solidFill>
                    <a:prstClr val="black"/>
                  </a:solidFill>
                  <a:latin typeface="Century Schoolbook"/>
                  <a:cs typeface="+mn-cs"/>
                </a:rPr>
                <a:t>(2)</a:t>
              </a:r>
            </a:p>
          </p:txBody>
        </p:sp>
        <p:sp>
          <p:nvSpPr>
            <p:cNvPr id="106" name="TextBox 105"/>
            <p:cNvSpPr txBox="1"/>
            <p:nvPr/>
          </p:nvSpPr>
          <p:spPr>
            <a:xfrm>
              <a:off x="1857356" y="5059373"/>
              <a:ext cx="500066" cy="369891"/>
            </a:xfrm>
            <a:prstGeom prst="rect">
              <a:avLst/>
            </a:prstGeom>
            <a:noFill/>
          </p:spPr>
          <p:txBody>
            <a:bodyPr>
              <a:spAutoFit/>
            </a:bodyPr>
            <a:lstStyle/>
            <a:p>
              <a:pPr eaLnBrk="1" fontAlgn="auto" hangingPunct="1">
                <a:spcBef>
                  <a:spcPts val="0"/>
                </a:spcBef>
                <a:spcAft>
                  <a:spcPts val="0"/>
                </a:spcAft>
                <a:defRPr/>
              </a:pPr>
              <a:r>
                <a:rPr lang="en-US" sz="1800" kern="0" dirty="0">
                  <a:solidFill>
                    <a:prstClr val="black"/>
                  </a:solidFill>
                  <a:latin typeface="Century Schoolbook"/>
                  <a:cs typeface="+mn-cs"/>
                </a:rPr>
                <a:t>(3)</a:t>
              </a:r>
            </a:p>
          </p:txBody>
        </p:sp>
        <p:sp>
          <p:nvSpPr>
            <p:cNvPr id="107" name="TextBox 106"/>
            <p:cNvSpPr txBox="1"/>
            <p:nvPr/>
          </p:nvSpPr>
          <p:spPr>
            <a:xfrm>
              <a:off x="4429124" y="4572008"/>
              <a:ext cx="500066" cy="369890"/>
            </a:xfrm>
            <a:prstGeom prst="rect">
              <a:avLst/>
            </a:prstGeom>
            <a:noFill/>
          </p:spPr>
          <p:txBody>
            <a:bodyPr>
              <a:spAutoFit/>
            </a:bodyPr>
            <a:lstStyle/>
            <a:p>
              <a:pPr eaLnBrk="1" fontAlgn="auto" hangingPunct="1">
                <a:spcBef>
                  <a:spcPts val="0"/>
                </a:spcBef>
                <a:spcAft>
                  <a:spcPts val="0"/>
                </a:spcAft>
                <a:defRPr/>
              </a:pPr>
              <a:r>
                <a:rPr lang="en-US" sz="1800" kern="0" dirty="0">
                  <a:solidFill>
                    <a:prstClr val="black"/>
                  </a:solidFill>
                  <a:latin typeface="Century Schoolbook"/>
                  <a:cs typeface="+mn-cs"/>
                </a:rPr>
                <a:t>(6)</a:t>
              </a:r>
            </a:p>
          </p:txBody>
        </p:sp>
        <p:sp>
          <p:nvSpPr>
            <p:cNvPr id="108" name="TextBox 107"/>
            <p:cNvSpPr txBox="1"/>
            <p:nvPr/>
          </p:nvSpPr>
          <p:spPr>
            <a:xfrm>
              <a:off x="4214810" y="3487737"/>
              <a:ext cx="500065" cy="369891"/>
            </a:xfrm>
            <a:prstGeom prst="rect">
              <a:avLst/>
            </a:prstGeom>
            <a:noFill/>
          </p:spPr>
          <p:txBody>
            <a:bodyPr>
              <a:spAutoFit/>
            </a:bodyPr>
            <a:lstStyle/>
            <a:p>
              <a:pPr eaLnBrk="1" fontAlgn="auto" hangingPunct="1">
                <a:spcBef>
                  <a:spcPts val="0"/>
                </a:spcBef>
                <a:spcAft>
                  <a:spcPts val="0"/>
                </a:spcAft>
                <a:defRPr/>
              </a:pPr>
              <a:r>
                <a:rPr lang="en-US" sz="1800" kern="0" dirty="0">
                  <a:solidFill>
                    <a:prstClr val="black"/>
                  </a:solidFill>
                  <a:latin typeface="Century Schoolbook"/>
                  <a:cs typeface="+mn-cs"/>
                </a:rPr>
                <a:t>(5)</a:t>
              </a:r>
            </a:p>
          </p:txBody>
        </p:sp>
        <p:sp>
          <p:nvSpPr>
            <p:cNvPr id="109" name="TextBox 108"/>
            <p:cNvSpPr txBox="1"/>
            <p:nvPr/>
          </p:nvSpPr>
          <p:spPr>
            <a:xfrm>
              <a:off x="2786050" y="2571744"/>
              <a:ext cx="500065" cy="369890"/>
            </a:xfrm>
            <a:prstGeom prst="rect">
              <a:avLst/>
            </a:prstGeom>
            <a:noFill/>
          </p:spPr>
          <p:txBody>
            <a:bodyPr>
              <a:spAutoFit/>
            </a:bodyPr>
            <a:lstStyle/>
            <a:p>
              <a:pPr eaLnBrk="1" fontAlgn="auto" hangingPunct="1">
                <a:spcBef>
                  <a:spcPts val="0"/>
                </a:spcBef>
                <a:spcAft>
                  <a:spcPts val="0"/>
                </a:spcAft>
                <a:defRPr/>
              </a:pPr>
              <a:r>
                <a:rPr lang="en-US" sz="1800" kern="0" dirty="0">
                  <a:solidFill>
                    <a:prstClr val="black"/>
                  </a:solidFill>
                  <a:latin typeface="Century Schoolbook"/>
                  <a:cs typeface="+mn-cs"/>
                </a:rPr>
                <a:t>(4)</a:t>
              </a:r>
            </a:p>
          </p:txBody>
        </p:sp>
      </p:gr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Content Placeholder 2"/>
          <p:cNvSpPr>
            <a:spLocks noGrp="1"/>
          </p:cNvSpPr>
          <p:nvPr>
            <p:ph idx="1"/>
          </p:nvPr>
        </p:nvSpPr>
        <p:spPr>
          <a:xfrm>
            <a:off x="441325" y="1341438"/>
            <a:ext cx="8429625" cy="2519362"/>
          </a:xfrm>
        </p:spPr>
        <p:txBody>
          <a:bodyPr/>
          <a:lstStyle/>
          <a:p>
            <a:pPr algn="just" rtl="1">
              <a:lnSpc>
                <a:spcPct val="150000"/>
              </a:lnSpc>
            </a:pPr>
            <a:r>
              <a:rPr lang="fa-IR" altLang="en-US" sz="2800" smtClean="0">
                <a:cs typeface="B Nazanin" panose="00000400000000000000" pitchFamily="2" charset="-78"/>
              </a:rPr>
              <a:t>الف ) </a:t>
            </a:r>
            <a:r>
              <a:rPr lang="en-US" altLang="en-US" sz="2800" smtClean="0">
                <a:cs typeface="B Nazanin" panose="00000400000000000000" pitchFamily="2" charset="-78"/>
              </a:rPr>
              <a:t>(B,C) → D</a:t>
            </a:r>
            <a:r>
              <a:rPr lang="fa-IR" altLang="en-US" sz="2800" smtClean="0">
                <a:cs typeface="B Nazanin" panose="00000400000000000000" pitchFamily="2" charset="-78"/>
              </a:rPr>
              <a:t> زائد است</a:t>
            </a:r>
            <a:endParaRPr lang="en-US" altLang="en-US" sz="2800" smtClean="0">
              <a:cs typeface="B Nazanin" panose="00000400000000000000" pitchFamily="2" charset="-78"/>
            </a:endParaRPr>
          </a:p>
          <a:p>
            <a:pPr algn="just" rtl="1">
              <a:lnSpc>
                <a:spcPct val="150000"/>
              </a:lnSpc>
            </a:pPr>
            <a:r>
              <a:rPr lang="fa-IR" altLang="en-US" sz="2800" smtClean="0">
                <a:cs typeface="B Nazanin" panose="00000400000000000000" pitchFamily="2" charset="-78"/>
              </a:rPr>
              <a:t>ب) از </a:t>
            </a:r>
            <a:r>
              <a:rPr lang="en-US" altLang="en-US" sz="2800" smtClean="0">
                <a:cs typeface="B Nazanin" panose="00000400000000000000" pitchFamily="2" charset="-78"/>
              </a:rPr>
              <a:t>A → (B,C) </a:t>
            </a:r>
            <a:r>
              <a:rPr lang="fa-IR" altLang="en-US" sz="2800" smtClean="0">
                <a:cs typeface="B Nazanin" panose="00000400000000000000" pitchFamily="2" charset="-78"/>
              </a:rPr>
              <a:t>  می توان نتیجه گرفت </a:t>
            </a:r>
            <a:r>
              <a:rPr lang="en-US" altLang="en-US" sz="2800" smtClean="0">
                <a:cs typeface="B Nazanin" panose="00000400000000000000" pitchFamily="2" charset="-78"/>
              </a:rPr>
              <a:t>A → C , A → B</a:t>
            </a:r>
          </a:p>
        </p:txBody>
      </p:sp>
      <p:sp>
        <p:nvSpPr>
          <p:cNvPr id="5" name="Slide Number Placeholder 4"/>
          <p:cNvSpPr>
            <a:spLocks noGrp="1"/>
          </p:cNvSpPr>
          <p:nvPr>
            <p:ph type="sldNum" sz="quarter" idx="12"/>
          </p:nvPr>
        </p:nvSpPr>
        <p:spPr/>
        <p:txBody>
          <a:bodyPr/>
          <a:lstStyle/>
          <a:p>
            <a:pPr>
              <a:defRPr/>
            </a:pPr>
            <a:fld id="{2AA5007E-48B4-4B82-9E3E-569B43B6E63C}" type="slidenum">
              <a:rPr lang="en-US" smtClean="0"/>
              <a:pPr>
                <a:defRPr/>
              </a:pPr>
              <a:t>225</a:t>
            </a:fld>
            <a:endParaRPr lang="en-US"/>
          </a:p>
        </p:txBody>
      </p:sp>
      <p:sp>
        <p:nvSpPr>
          <p:cNvPr id="4" name="Title 1"/>
          <p:cNvSpPr txBox="1">
            <a:spLocks/>
          </p:cNvSpPr>
          <p:nvPr/>
        </p:nvSpPr>
        <p:spPr>
          <a:xfrm>
            <a:off x="457200" y="328613"/>
            <a:ext cx="8258175" cy="796925"/>
          </a:xfrm>
          <a:prstGeom prst="rect">
            <a:avLst/>
          </a:prstGeom>
        </p:spPr>
        <p:txBody>
          <a:bodyPr anchor="ctr"/>
          <a:lst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a:lstStyle>
          <a:p>
            <a:pPr marL="609600" indent="-609600" algn="ctr" rtl="1" eaLnBrk="1" hangingPunct="1">
              <a:spcBef>
                <a:spcPct val="20000"/>
              </a:spcBef>
              <a:defRPr/>
            </a:pPr>
            <a:r>
              <a:rPr lang="fa-IR" sz="4000" b="1" dirty="0">
                <a:solidFill>
                  <a:schemeClr val="bg1"/>
                </a:solidFill>
                <a:latin typeface="Arial" panose="020B0604020202020204" pitchFamily="34" charset="0"/>
                <a:ea typeface="+mn-ea"/>
                <a:cs typeface="B Titr" panose="00000700000000000000" pitchFamily="2" charset="-78"/>
              </a:rPr>
              <a:t>مجموعه وابستگی بهینه و </a:t>
            </a:r>
            <a:r>
              <a:rPr lang="fa-IR" sz="4000" b="1" dirty="0" err="1">
                <a:solidFill>
                  <a:schemeClr val="bg1"/>
                </a:solidFill>
                <a:latin typeface="Arial" panose="020B0604020202020204" pitchFamily="34" charset="0"/>
                <a:ea typeface="+mn-ea"/>
                <a:cs typeface="B Titr" panose="00000700000000000000" pitchFamily="2" charset="-78"/>
              </a:rPr>
              <a:t>کهینه</a:t>
            </a:r>
            <a:endParaRPr lang="en-US" sz="4000" b="1" dirty="0">
              <a:solidFill>
                <a:schemeClr val="bg1"/>
              </a:solidFill>
              <a:latin typeface="Arial" panose="020B0604020202020204" pitchFamily="34" charset="0"/>
              <a:ea typeface="+mn-ea"/>
              <a:cs typeface="B Titr" panose="00000700000000000000" pitchFamily="2" charset="-78"/>
            </a:endParaRPr>
          </a:p>
        </p:txBody>
      </p:sp>
      <p:grpSp>
        <p:nvGrpSpPr>
          <p:cNvPr id="254980" name="Group 87"/>
          <p:cNvGrpSpPr>
            <a:grpSpLocks/>
          </p:cNvGrpSpPr>
          <p:nvPr/>
        </p:nvGrpSpPr>
        <p:grpSpPr bwMode="auto">
          <a:xfrm>
            <a:off x="2155825" y="2997200"/>
            <a:ext cx="5000625" cy="3143250"/>
            <a:chOff x="785786" y="3000372"/>
            <a:chExt cx="5000660" cy="3143272"/>
          </a:xfrm>
        </p:grpSpPr>
        <p:grpSp>
          <p:nvGrpSpPr>
            <p:cNvPr id="254982" name="Group 109"/>
            <p:cNvGrpSpPr>
              <a:grpSpLocks/>
            </p:cNvGrpSpPr>
            <p:nvPr/>
          </p:nvGrpSpPr>
          <p:grpSpPr bwMode="auto">
            <a:xfrm>
              <a:off x="785786" y="3000372"/>
              <a:ext cx="5000660" cy="3143272"/>
              <a:chOff x="785786" y="2571744"/>
              <a:chExt cx="5000660" cy="3143272"/>
            </a:xfrm>
          </p:grpSpPr>
          <p:sp>
            <p:nvSpPr>
              <p:cNvPr id="113" name="Rectangle 112"/>
              <p:cNvSpPr/>
              <p:nvPr/>
            </p:nvSpPr>
            <p:spPr>
              <a:xfrm>
                <a:off x="857225" y="4071943"/>
                <a:ext cx="714380" cy="500065"/>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1800" kern="0" dirty="0">
                    <a:solidFill>
                      <a:prstClr val="black">
                        <a:lumMod val="95000"/>
                        <a:lumOff val="5000"/>
                      </a:prstClr>
                    </a:solidFill>
                    <a:latin typeface="Century Schoolbook"/>
                    <a:cs typeface="+mn-cs"/>
                  </a:rPr>
                  <a:t>A</a:t>
                </a:r>
              </a:p>
            </p:txBody>
          </p:sp>
          <p:sp>
            <p:nvSpPr>
              <p:cNvPr id="114" name="Rectangle 113"/>
              <p:cNvSpPr/>
              <p:nvPr/>
            </p:nvSpPr>
            <p:spPr>
              <a:xfrm>
                <a:off x="857225" y="5214951"/>
                <a:ext cx="714380" cy="500065"/>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1800" kern="0" dirty="0">
                    <a:solidFill>
                      <a:prstClr val="black">
                        <a:lumMod val="95000"/>
                        <a:lumOff val="5000"/>
                      </a:prstClr>
                    </a:solidFill>
                    <a:latin typeface="Century Schoolbook"/>
                    <a:cs typeface="+mn-cs"/>
                  </a:rPr>
                  <a:t>K</a:t>
                </a:r>
              </a:p>
            </p:txBody>
          </p:sp>
          <p:sp>
            <p:nvSpPr>
              <p:cNvPr id="115" name="Rectangle 114"/>
              <p:cNvSpPr/>
              <p:nvPr/>
            </p:nvSpPr>
            <p:spPr>
              <a:xfrm>
                <a:off x="5072066" y="3357563"/>
                <a:ext cx="714380" cy="500065"/>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1800" kern="0" dirty="0">
                    <a:solidFill>
                      <a:prstClr val="black">
                        <a:lumMod val="95000"/>
                        <a:lumOff val="5000"/>
                      </a:prstClr>
                    </a:solidFill>
                    <a:latin typeface="Century Schoolbook"/>
                    <a:cs typeface="+mn-cs"/>
                  </a:rPr>
                  <a:t>D</a:t>
                </a:r>
              </a:p>
            </p:txBody>
          </p:sp>
          <p:sp>
            <p:nvSpPr>
              <p:cNvPr id="116" name="Rectangle 115"/>
              <p:cNvSpPr/>
              <p:nvPr/>
            </p:nvSpPr>
            <p:spPr>
              <a:xfrm>
                <a:off x="2928926" y="4143380"/>
                <a:ext cx="714380" cy="500067"/>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1800" kern="0" dirty="0">
                    <a:solidFill>
                      <a:prstClr val="black">
                        <a:lumMod val="95000"/>
                        <a:lumOff val="5000"/>
                      </a:prstClr>
                    </a:solidFill>
                    <a:latin typeface="Century Schoolbook"/>
                    <a:cs typeface="+mn-cs"/>
                  </a:rPr>
                  <a:t>B</a:t>
                </a:r>
              </a:p>
            </p:txBody>
          </p:sp>
          <p:sp>
            <p:nvSpPr>
              <p:cNvPr id="117" name="Rectangle 116"/>
              <p:cNvSpPr/>
              <p:nvPr/>
            </p:nvSpPr>
            <p:spPr>
              <a:xfrm>
                <a:off x="2928926" y="5214951"/>
                <a:ext cx="714380" cy="500065"/>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1800" kern="0" dirty="0">
                    <a:solidFill>
                      <a:prstClr val="black">
                        <a:lumMod val="95000"/>
                        <a:lumOff val="5000"/>
                      </a:prstClr>
                    </a:solidFill>
                    <a:latin typeface="Century Schoolbook"/>
                    <a:cs typeface="+mn-cs"/>
                  </a:rPr>
                  <a:t>C </a:t>
                </a:r>
              </a:p>
            </p:txBody>
          </p:sp>
          <p:cxnSp>
            <p:nvCxnSpPr>
              <p:cNvPr id="254990" name="Straight Arrow Connector 117"/>
              <p:cNvCxnSpPr>
                <a:cxnSpLocks noChangeShapeType="1"/>
                <a:stCxn id="113" idx="2"/>
                <a:endCxn id="114" idx="0"/>
              </p:cNvCxnSpPr>
              <p:nvPr/>
            </p:nvCxnSpPr>
            <p:spPr bwMode="auto">
              <a:xfrm rot="5400000">
                <a:off x="892943" y="4893479"/>
                <a:ext cx="642942" cy="1588"/>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54991" name="Straight Connector 118"/>
              <p:cNvCxnSpPr>
                <a:cxnSpLocks noChangeShapeType="1"/>
              </p:cNvCxnSpPr>
              <p:nvPr/>
            </p:nvCxnSpPr>
            <p:spPr bwMode="auto">
              <a:xfrm>
                <a:off x="1214414" y="3000372"/>
                <a:ext cx="4214842" cy="1588"/>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254992" name="Straight Connector 119"/>
              <p:cNvCxnSpPr>
                <a:cxnSpLocks noChangeShapeType="1"/>
                <a:endCxn id="113" idx="0"/>
              </p:cNvCxnSpPr>
              <p:nvPr/>
            </p:nvCxnSpPr>
            <p:spPr bwMode="auto">
              <a:xfrm rot="5400000">
                <a:off x="678629" y="3536157"/>
                <a:ext cx="1071570" cy="1588"/>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254993" name="Straight Arrow Connector 120"/>
              <p:cNvCxnSpPr>
                <a:cxnSpLocks noChangeShapeType="1"/>
                <a:endCxn id="115" idx="0"/>
              </p:cNvCxnSpPr>
              <p:nvPr/>
            </p:nvCxnSpPr>
            <p:spPr bwMode="auto">
              <a:xfrm rot="5400000">
                <a:off x="5250661" y="3178967"/>
                <a:ext cx="357190" cy="1588"/>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54994" name="Straight Arrow Connector 121"/>
              <p:cNvCxnSpPr>
                <a:cxnSpLocks noChangeShapeType="1"/>
                <a:stCxn id="116" idx="3"/>
                <a:endCxn id="115" idx="1"/>
              </p:cNvCxnSpPr>
              <p:nvPr/>
            </p:nvCxnSpPr>
            <p:spPr bwMode="auto">
              <a:xfrm flipV="1">
                <a:off x="3643306" y="3607595"/>
                <a:ext cx="1428760" cy="785818"/>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54995" name="Straight Arrow Connector 122"/>
              <p:cNvCxnSpPr>
                <a:cxnSpLocks noChangeShapeType="1"/>
                <a:stCxn id="114" idx="3"/>
              </p:cNvCxnSpPr>
              <p:nvPr/>
            </p:nvCxnSpPr>
            <p:spPr bwMode="auto">
              <a:xfrm>
                <a:off x="1571604" y="5464983"/>
                <a:ext cx="1285884" cy="35719"/>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24" name="TextBox 123"/>
              <p:cNvSpPr txBox="1"/>
              <p:nvPr/>
            </p:nvSpPr>
            <p:spPr>
              <a:xfrm>
                <a:off x="785786" y="4702184"/>
                <a:ext cx="500067" cy="369891"/>
              </a:xfrm>
              <a:prstGeom prst="rect">
                <a:avLst/>
              </a:prstGeom>
              <a:noFill/>
            </p:spPr>
            <p:txBody>
              <a:bodyPr>
                <a:spAutoFit/>
              </a:bodyPr>
              <a:lstStyle/>
              <a:p>
                <a:pPr eaLnBrk="1" fontAlgn="auto" hangingPunct="1">
                  <a:spcBef>
                    <a:spcPts val="0"/>
                  </a:spcBef>
                  <a:spcAft>
                    <a:spcPts val="0"/>
                  </a:spcAft>
                  <a:defRPr/>
                </a:pPr>
                <a:r>
                  <a:rPr lang="en-US" sz="1800" kern="0" dirty="0">
                    <a:solidFill>
                      <a:prstClr val="black"/>
                    </a:solidFill>
                    <a:latin typeface="Century Schoolbook"/>
                    <a:cs typeface="+mn-cs"/>
                  </a:rPr>
                  <a:t>(1)</a:t>
                </a:r>
              </a:p>
            </p:txBody>
          </p:sp>
          <p:sp>
            <p:nvSpPr>
              <p:cNvPr id="125" name="TextBox 124"/>
              <p:cNvSpPr txBox="1"/>
              <p:nvPr/>
            </p:nvSpPr>
            <p:spPr>
              <a:xfrm>
                <a:off x="1785918" y="3929067"/>
                <a:ext cx="642943" cy="369890"/>
              </a:xfrm>
              <a:prstGeom prst="rect">
                <a:avLst/>
              </a:prstGeom>
              <a:noFill/>
            </p:spPr>
            <p:txBody>
              <a:bodyPr>
                <a:spAutoFit/>
              </a:bodyPr>
              <a:lstStyle/>
              <a:p>
                <a:pPr eaLnBrk="1" fontAlgn="auto" hangingPunct="1">
                  <a:spcBef>
                    <a:spcPts val="0"/>
                  </a:spcBef>
                  <a:spcAft>
                    <a:spcPts val="0"/>
                  </a:spcAft>
                  <a:defRPr/>
                </a:pPr>
                <a:r>
                  <a:rPr lang="en-US" sz="1800" kern="0" dirty="0">
                    <a:solidFill>
                      <a:prstClr val="black"/>
                    </a:solidFill>
                    <a:latin typeface="Century Schoolbook"/>
                    <a:cs typeface="+mn-cs"/>
                  </a:rPr>
                  <a:t>(21)</a:t>
                </a:r>
              </a:p>
            </p:txBody>
          </p:sp>
          <p:sp>
            <p:nvSpPr>
              <p:cNvPr id="126" name="TextBox 125"/>
              <p:cNvSpPr txBox="1"/>
              <p:nvPr/>
            </p:nvSpPr>
            <p:spPr>
              <a:xfrm>
                <a:off x="1857357" y="5059374"/>
                <a:ext cx="500065" cy="369890"/>
              </a:xfrm>
              <a:prstGeom prst="rect">
                <a:avLst/>
              </a:prstGeom>
              <a:noFill/>
            </p:spPr>
            <p:txBody>
              <a:bodyPr>
                <a:spAutoFit/>
              </a:bodyPr>
              <a:lstStyle/>
              <a:p>
                <a:pPr eaLnBrk="1" fontAlgn="auto" hangingPunct="1">
                  <a:spcBef>
                    <a:spcPts val="0"/>
                  </a:spcBef>
                  <a:spcAft>
                    <a:spcPts val="0"/>
                  </a:spcAft>
                  <a:defRPr/>
                </a:pPr>
                <a:r>
                  <a:rPr lang="en-US" sz="1800" kern="0" dirty="0">
                    <a:solidFill>
                      <a:prstClr val="black"/>
                    </a:solidFill>
                    <a:latin typeface="Century Schoolbook"/>
                    <a:cs typeface="+mn-cs"/>
                  </a:rPr>
                  <a:t>(3)</a:t>
                </a:r>
              </a:p>
            </p:txBody>
          </p:sp>
          <p:sp>
            <p:nvSpPr>
              <p:cNvPr id="127" name="TextBox 126"/>
              <p:cNvSpPr txBox="1"/>
              <p:nvPr/>
            </p:nvSpPr>
            <p:spPr>
              <a:xfrm>
                <a:off x="2357422" y="4572008"/>
                <a:ext cx="785819" cy="369891"/>
              </a:xfrm>
              <a:prstGeom prst="rect">
                <a:avLst/>
              </a:prstGeom>
              <a:noFill/>
            </p:spPr>
            <p:txBody>
              <a:bodyPr>
                <a:spAutoFit/>
              </a:bodyPr>
              <a:lstStyle/>
              <a:p>
                <a:pPr eaLnBrk="1" fontAlgn="auto" hangingPunct="1">
                  <a:spcBef>
                    <a:spcPts val="0"/>
                  </a:spcBef>
                  <a:spcAft>
                    <a:spcPts val="0"/>
                  </a:spcAft>
                  <a:defRPr/>
                </a:pPr>
                <a:r>
                  <a:rPr lang="en-US" sz="1800" kern="0" dirty="0">
                    <a:solidFill>
                      <a:prstClr val="black"/>
                    </a:solidFill>
                    <a:latin typeface="Century Schoolbook"/>
                    <a:cs typeface="+mn-cs"/>
                  </a:rPr>
                  <a:t>(22)</a:t>
                </a:r>
              </a:p>
            </p:txBody>
          </p:sp>
          <p:sp>
            <p:nvSpPr>
              <p:cNvPr id="128" name="TextBox 127"/>
              <p:cNvSpPr txBox="1"/>
              <p:nvPr/>
            </p:nvSpPr>
            <p:spPr>
              <a:xfrm>
                <a:off x="4214810" y="3487738"/>
                <a:ext cx="500067" cy="369890"/>
              </a:xfrm>
              <a:prstGeom prst="rect">
                <a:avLst/>
              </a:prstGeom>
              <a:noFill/>
            </p:spPr>
            <p:txBody>
              <a:bodyPr>
                <a:spAutoFit/>
              </a:bodyPr>
              <a:lstStyle/>
              <a:p>
                <a:pPr eaLnBrk="1" fontAlgn="auto" hangingPunct="1">
                  <a:spcBef>
                    <a:spcPts val="0"/>
                  </a:spcBef>
                  <a:spcAft>
                    <a:spcPts val="0"/>
                  </a:spcAft>
                  <a:defRPr/>
                </a:pPr>
                <a:r>
                  <a:rPr lang="en-US" sz="1800" kern="0" dirty="0">
                    <a:solidFill>
                      <a:prstClr val="black"/>
                    </a:solidFill>
                    <a:latin typeface="Century Schoolbook"/>
                    <a:cs typeface="+mn-cs"/>
                  </a:rPr>
                  <a:t>(5)</a:t>
                </a:r>
              </a:p>
            </p:txBody>
          </p:sp>
          <p:sp>
            <p:nvSpPr>
              <p:cNvPr id="129" name="TextBox 128"/>
              <p:cNvSpPr txBox="1"/>
              <p:nvPr/>
            </p:nvSpPr>
            <p:spPr>
              <a:xfrm>
                <a:off x="2786050" y="2571744"/>
                <a:ext cx="500067" cy="369891"/>
              </a:xfrm>
              <a:prstGeom prst="rect">
                <a:avLst/>
              </a:prstGeom>
              <a:noFill/>
            </p:spPr>
            <p:txBody>
              <a:bodyPr>
                <a:spAutoFit/>
              </a:bodyPr>
              <a:lstStyle/>
              <a:p>
                <a:pPr eaLnBrk="1" fontAlgn="auto" hangingPunct="1">
                  <a:spcBef>
                    <a:spcPts val="0"/>
                  </a:spcBef>
                  <a:spcAft>
                    <a:spcPts val="0"/>
                  </a:spcAft>
                  <a:defRPr/>
                </a:pPr>
                <a:r>
                  <a:rPr lang="en-US" sz="1800" kern="0" dirty="0">
                    <a:solidFill>
                      <a:prstClr val="black"/>
                    </a:solidFill>
                    <a:latin typeface="Century Schoolbook"/>
                    <a:cs typeface="+mn-cs"/>
                  </a:rPr>
                  <a:t>(4)</a:t>
                </a:r>
              </a:p>
            </p:txBody>
          </p:sp>
        </p:grpSp>
        <p:cxnSp>
          <p:nvCxnSpPr>
            <p:cNvPr id="254983" name="Straight Arrow Connector 110"/>
            <p:cNvCxnSpPr>
              <a:cxnSpLocks noChangeShapeType="1"/>
              <a:stCxn id="113" idx="3"/>
              <a:endCxn id="116" idx="1"/>
            </p:cNvCxnSpPr>
            <p:nvPr/>
          </p:nvCxnSpPr>
          <p:spPr bwMode="auto">
            <a:xfrm>
              <a:off x="1571604" y="4750603"/>
              <a:ext cx="1357322" cy="71438"/>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54984" name="Straight Arrow Connector 111"/>
            <p:cNvCxnSpPr>
              <a:cxnSpLocks noChangeShapeType="1"/>
              <a:stCxn id="113" idx="3"/>
            </p:cNvCxnSpPr>
            <p:nvPr/>
          </p:nvCxnSpPr>
          <p:spPr bwMode="auto">
            <a:xfrm>
              <a:off x="1571604" y="4750603"/>
              <a:ext cx="1285884" cy="964413"/>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Content Placeholder 2"/>
          <p:cNvSpPr>
            <a:spLocks noGrp="1"/>
          </p:cNvSpPr>
          <p:nvPr>
            <p:ph idx="1"/>
          </p:nvPr>
        </p:nvSpPr>
        <p:spPr>
          <a:xfrm>
            <a:off x="441325" y="1341438"/>
            <a:ext cx="8429625" cy="2519362"/>
          </a:xfrm>
        </p:spPr>
        <p:txBody>
          <a:bodyPr/>
          <a:lstStyle/>
          <a:p>
            <a:pPr algn="just" rtl="1">
              <a:lnSpc>
                <a:spcPct val="150000"/>
              </a:lnSpc>
            </a:pPr>
            <a:r>
              <a:rPr lang="fa-IR" altLang="en-US" sz="2800" smtClean="0">
                <a:cs typeface="B Nazanin" panose="00000400000000000000" pitchFamily="2" charset="-78"/>
              </a:rPr>
              <a:t>الف ) فلش شماره 4  زائد است چرا که </a:t>
            </a:r>
            <a:r>
              <a:rPr lang="en-US" altLang="en-US" sz="2800" smtClean="0">
                <a:cs typeface="B Nazanin" panose="00000400000000000000" pitchFamily="2" charset="-78"/>
              </a:rPr>
              <a:t>A → B , B → D =&gt; A →D </a:t>
            </a:r>
          </a:p>
          <a:p>
            <a:pPr algn="just" rtl="1">
              <a:lnSpc>
                <a:spcPct val="150000"/>
              </a:lnSpc>
            </a:pPr>
            <a:r>
              <a:rPr lang="fa-IR" altLang="en-US" sz="2800" smtClean="0">
                <a:cs typeface="B Nazanin" panose="00000400000000000000" pitchFamily="2" charset="-78"/>
              </a:rPr>
              <a:t>ب) فلش شماره 22 زائد است چرا که </a:t>
            </a:r>
            <a:r>
              <a:rPr lang="en-US" altLang="en-US" sz="2800" smtClean="0">
                <a:cs typeface="B Nazanin" panose="00000400000000000000" pitchFamily="2" charset="-78"/>
              </a:rPr>
              <a:t>A→ K , K → C =&gt; A → C </a:t>
            </a:r>
          </a:p>
        </p:txBody>
      </p:sp>
      <p:sp>
        <p:nvSpPr>
          <p:cNvPr id="5" name="Slide Number Placeholder 4"/>
          <p:cNvSpPr>
            <a:spLocks noGrp="1"/>
          </p:cNvSpPr>
          <p:nvPr>
            <p:ph type="sldNum" sz="quarter" idx="12"/>
          </p:nvPr>
        </p:nvSpPr>
        <p:spPr/>
        <p:txBody>
          <a:bodyPr/>
          <a:lstStyle/>
          <a:p>
            <a:pPr>
              <a:defRPr/>
            </a:pPr>
            <a:fld id="{C212E0E5-6434-4067-A33E-F9DB10E1FB00}" type="slidenum">
              <a:rPr lang="en-US" smtClean="0"/>
              <a:pPr>
                <a:defRPr/>
              </a:pPr>
              <a:t>226</a:t>
            </a:fld>
            <a:endParaRPr lang="en-US"/>
          </a:p>
        </p:txBody>
      </p:sp>
      <p:sp>
        <p:nvSpPr>
          <p:cNvPr id="4" name="Title 1"/>
          <p:cNvSpPr txBox="1">
            <a:spLocks/>
          </p:cNvSpPr>
          <p:nvPr/>
        </p:nvSpPr>
        <p:spPr>
          <a:xfrm>
            <a:off x="457200" y="328613"/>
            <a:ext cx="8258175" cy="796925"/>
          </a:xfrm>
          <a:prstGeom prst="rect">
            <a:avLst/>
          </a:prstGeom>
        </p:spPr>
        <p:txBody>
          <a:bodyPr anchor="ctr"/>
          <a:lst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a:lstStyle>
          <a:p>
            <a:pPr marL="609600" indent="-609600" algn="ctr" rtl="1" eaLnBrk="1" hangingPunct="1">
              <a:spcBef>
                <a:spcPct val="20000"/>
              </a:spcBef>
              <a:defRPr/>
            </a:pPr>
            <a:r>
              <a:rPr lang="fa-IR" sz="4000" b="1" dirty="0">
                <a:solidFill>
                  <a:schemeClr val="bg1"/>
                </a:solidFill>
                <a:latin typeface="Arial" panose="020B0604020202020204" pitchFamily="34" charset="0"/>
                <a:ea typeface="+mn-ea"/>
                <a:cs typeface="B Titr" panose="00000700000000000000" pitchFamily="2" charset="-78"/>
              </a:rPr>
              <a:t>مجموعه وابستگی بهینه و </a:t>
            </a:r>
            <a:r>
              <a:rPr lang="fa-IR" sz="4000" b="1" dirty="0" err="1">
                <a:solidFill>
                  <a:schemeClr val="bg1"/>
                </a:solidFill>
                <a:latin typeface="Arial" panose="020B0604020202020204" pitchFamily="34" charset="0"/>
                <a:ea typeface="+mn-ea"/>
                <a:cs typeface="B Titr" panose="00000700000000000000" pitchFamily="2" charset="-78"/>
              </a:rPr>
              <a:t>کهینه</a:t>
            </a:r>
            <a:endParaRPr lang="en-US" sz="4000" b="1" dirty="0">
              <a:solidFill>
                <a:schemeClr val="bg1"/>
              </a:solidFill>
              <a:latin typeface="Arial" panose="020B0604020202020204" pitchFamily="34" charset="0"/>
              <a:ea typeface="+mn-ea"/>
              <a:cs typeface="B Titr" panose="00000700000000000000" pitchFamily="2" charset="-78"/>
            </a:endParaRPr>
          </a:p>
        </p:txBody>
      </p:sp>
      <p:grpSp>
        <p:nvGrpSpPr>
          <p:cNvPr id="256004" name="Group 54"/>
          <p:cNvGrpSpPr>
            <a:grpSpLocks/>
          </p:cNvGrpSpPr>
          <p:nvPr/>
        </p:nvGrpSpPr>
        <p:grpSpPr bwMode="auto">
          <a:xfrm>
            <a:off x="2371725" y="3573463"/>
            <a:ext cx="4429125" cy="1500187"/>
            <a:chOff x="571472" y="2428868"/>
            <a:chExt cx="4429156" cy="1500198"/>
          </a:xfrm>
        </p:grpSpPr>
        <p:sp>
          <p:nvSpPr>
            <p:cNvPr id="56" name="Rectangle 55"/>
            <p:cNvSpPr/>
            <p:nvPr/>
          </p:nvSpPr>
          <p:spPr>
            <a:xfrm>
              <a:off x="571472" y="2428868"/>
              <a:ext cx="642943" cy="428628"/>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3200" kern="0" dirty="0">
                  <a:solidFill>
                    <a:prstClr val="white"/>
                  </a:solidFill>
                  <a:latin typeface="Century Schoolbook"/>
                  <a:cs typeface="+mn-cs"/>
                </a:rPr>
                <a:t>A</a:t>
              </a:r>
              <a:endParaRPr lang="en-US" sz="1800" kern="0" dirty="0">
                <a:solidFill>
                  <a:prstClr val="white"/>
                </a:solidFill>
                <a:latin typeface="Century Schoolbook"/>
                <a:cs typeface="+mn-cs"/>
              </a:endParaRPr>
            </a:p>
          </p:txBody>
        </p:sp>
        <p:sp>
          <p:nvSpPr>
            <p:cNvPr id="57" name="Rectangle 56"/>
            <p:cNvSpPr/>
            <p:nvPr/>
          </p:nvSpPr>
          <p:spPr>
            <a:xfrm>
              <a:off x="4357687" y="2428868"/>
              <a:ext cx="642941" cy="428628"/>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3200" kern="0" dirty="0">
                  <a:solidFill>
                    <a:prstClr val="white"/>
                  </a:solidFill>
                  <a:latin typeface="Century Schoolbook"/>
                  <a:cs typeface="+mn-cs"/>
                </a:rPr>
                <a:t>D</a:t>
              </a:r>
              <a:endParaRPr lang="en-US" sz="1800" kern="0" dirty="0">
                <a:solidFill>
                  <a:prstClr val="white"/>
                </a:solidFill>
                <a:latin typeface="Century Schoolbook"/>
                <a:cs typeface="+mn-cs"/>
              </a:endParaRPr>
            </a:p>
          </p:txBody>
        </p:sp>
        <p:sp>
          <p:nvSpPr>
            <p:cNvPr id="58" name="Rectangle 57"/>
            <p:cNvSpPr/>
            <p:nvPr/>
          </p:nvSpPr>
          <p:spPr>
            <a:xfrm>
              <a:off x="2571736" y="2428868"/>
              <a:ext cx="642943" cy="428628"/>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3200" kern="0" dirty="0">
                  <a:solidFill>
                    <a:prstClr val="white"/>
                  </a:solidFill>
                  <a:latin typeface="Century Schoolbook"/>
                  <a:cs typeface="+mn-cs"/>
                </a:rPr>
                <a:t>B</a:t>
              </a:r>
              <a:endParaRPr lang="en-US" sz="1800" kern="0" dirty="0">
                <a:solidFill>
                  <a:prstClr val="white"/>
                </a:solidFill>
                <a:latin typeface="Century Schoolbook"/>
                <a:cs typeface="+mn-cs"/>
              </a:endParaRPr>
            </a:p>
          </p:txBody>
        </p:sp>
        <p:sp>
          <p:nvSpPr>
            <p:cNvPr id="59" name="Rectangle 58"/>
            <p:cNvSpPr/>
            <p:nvPr/>
          </p:nvSpPr>
          <p:spPr>
            <a:xfrm>
              <a:off x="2571736" y="3500438"/>
              <a:ext cx="642943" cy="428628"/>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3200" kern="0" dirty="0">
                  <a:solidFill>
                    <a:prstClr val="white"/>
                  </a:solidFill>
                  <a:latin typeface="Century Schoolbook"/>
                  <a:cs typeface="+mn-cs"/>
                </a:rPr>
                <a:t>C</a:t>
              </a:r>
              <a:endParaRPr lang="en-US" sz="1800" kern="0" dirty="0">
                <a:solidFill>
                  <a:prstClr val="white"/>
                </a:solidFill>
                <a:latin typeface="Century Schoolbook"/>
                <a:cs typeface="+mn-cs"/>
              </a:endParaRPr>
            </a:p>
          </p:txBody>
        </p:sp>
        <p:sp>
          <p:nvSpPr>
            <p:cNvPr id="60" name="Rectangle 59"/>
            <p:cNvSpPr/>
            <p:nvPr/>
          </p:nvSpPr>
          <p:spPr>
            <a:xfrm>
              <a:off x="571472" y="3500438"/>
              <a:ext cx="642943" cy="428628"/>
            </a:xfrm>
            <a:prstGeom prst="rect">
              <a:avLst/>
            </a:prstGeom>
            <a:solidFill>
              <a:srgbClr val="FE8637"/>
            </a:solidFill>
            <a:ln w="25400" cap="flat" cmpd="sng" algn="ctr">
              <a:solidFill>
                <a:srgbClr val="FE8637">
                  <a:shade val="50000"/>
                </a:srgbClr>
              </a:solidFill>
              <a:prstDash val="solid"/>
            </a:ln>
            <a:effectLst/>
          </p:spPr>
          <p:txBody>
            <a:bodyPr anchor="ctr"/>
            <a:lstStyle/>
            <a:p>
              <a:pPr algn="ctr" eaLnBrk="1" fontAlgn="auto" hangingPunct="1">
                <a:spcBef>
                  <a:spcPts val="0"/>
                </a:spcBef>
                <a:spcAft>
                  <a:spcPts val="0"/>
                </a:spcAft>
                <a:defRPr/>
              </a:pPr>
              <a:r>
                <a:rPr lang="en-US" sz="3200" kern="0" dirty="0">
                  <a:solidFill>
                    <a:prstClr val="white"/>
                  </a:solidFill>
                  <a:latin typeface="Century Schoolbook"/>
                  <a:cs typeface="+mn-cs"/>
                </a:rPr>
                <a:t>K</a:t>
              </a:r>
              <a:endParaRPr lang="en-US" sz="1800" kern="0" dirty="0">
                <a:solidFill>
                  <a:prstClr val="white"/>
                </a:solidFill>
                <a:latin typeface="Century Schoolbook"/>
                <a:cs typeface="+mn-cs"/>
              </a:endParaRPr>
            </a:p>
          </p:txBody>
        </p:sp>
        <p:cxnSp>
          <p:nvCxnSpPr>
            <p:cNvPr id="256011" name="Straight Arrow Connector 60"/>
            <p:cNvCxnSpPr>
              <a:cxnSpLocks noChangeShapeType="1"/>
              <a:stCxn id="60" idx="3"/>
              <a:endCxn id="59" idx="1"/>
            </p:cNvCxnSpPr>
            <p:nvPr/>
          </p:nvCxnSpPr>
          <p:spPr bwMode="auto">
            <a:xfrm>
              <a:off x="1214414" y="3714752"/>
              <a:ext cx="1357322" cy="1588"/>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56012" name="Straight Arrow Connector 61"/>
            <p:cNvCxnSpPr>
              <a:cxnSpLocks noChangeShapeType="1"/>
              <a:stCxn id="56" idx="3"/>
              <a:endCxn id="58" idx="1"/>
            </p:cNvCxnSpPr>
            <p:nvPr/>
          </p:nvCxnSpPr>
          <p:spPr bwMode="auto">
            <a:xfrm>
              <a:off x="1214414" y="2643182"/>
              <a:ext cx="1357322" cy="1588"/>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56013" name="Straight Arrow Connector 62"/>
            <p:cNvCxnSpPr>
              <a:cxnSpLocks noChangeShapeType="1"/>
              <a:stCxn id="58" idx="3"/>
              <a:endCxn id="57" idx="1"/>
            </p:cNvCxnSpPr>
            <p:nvPr/>
          </p:nvCxnSpPr>
          <p:spPr bwMode="auto">
            <a:xfrm>
              <a:off x="3214678" y="2643182"/>
              <a:ext cx="1143008" cy="1588"/>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56014" name="Straight Arrow Connector 63"/>
            <p:cNvCxnSpPr>
              <a:cxnSpLocks noChangeShapeType="1"/>
              <a:stCxn id="56" idx="2"/>
              <a:endCxn id="60" idx="0"/>
            </p:cNvCxnSpPr>
            <p:nvPr/>
          </p:nvCxnSpPr>
          <p:spPr bwMode="auto">
            <a:xfrm rot="5400000">
              <a:off x="571472" y="3178967"/>
              <a:ext cx="642942" cy="1588"/>
            </a:xfrm>
            <a:prstGeom prst="straightConnector1">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Content Placeholder 2"/>
          <p:cNvSpPr>
            <a:spLocks noGrp="1"/>
          </p:cNvSpPr>
          <p:nvPr>
            <p:ph idx="1"/>
          </p:nvPr>
        </p:nvSpPr>
        <p:spPr>
          <a:xfrm>
            <a:off x="441325" y="1341438"/>
            <a:ext cx="8429625" cy="2519362"/>
          </a:xfrm>
        </p:spPr>
        <p:txBody>
          <a:bodyPr/>
          <a:lstStyle/>
          <a:p>
            <a:pPr algn="just" rtl="1">
              <a:lnSpc>
                <a:spcPct val="150000"/>
              </a:lnSpc>
              <a:defRPr/>
            </a:pPr>
            <a:r>
              <a:rPr lang="fa-IR" sz="2800" dirty="0">
                <a:cs typeface="B Nazanin" panose="00000400000000000000" pitchFamily="2" charset="-78"/>
              </a:rPr>
              <a:t>با در نظر گرفتن مجموعه صفات </a:t>
            </a:r>
            <a:r>
              <a:rPr lang="en-US" sz="2800" dirty="0">
                <a:cs typeface="B Nazanin" panose="00000400000000000000" pitchFamily="2" charset="-78"/>
              </a:rPr>
              <a:t>Z</a:t>
            </a:r>
            <a:r>
              <a:rPr lang="fa-IR" sz="2800" dirty="0">
                <a:cs typeface="B Nazanin" panose="00000400000000000000" pitchFamily="2" charset="-78"/>
              </a:rPr>
              <a:t> از رابطه </a:t>
            </a:r>
            <a:r>
              <a:rPr lang="en-US" sz="2800" dirty="0">
                <a:cs typeface="B Nazanin" panose="00000400000000000000" pitchFamily="2" charset="-78"/>
              </a:rPr>
              <a:t>R</a:t>
            </a:r>
            <a:r>
              <a:rPr lang="fa-IR" sz="2800" dirty="0">
                <a:cs typeface="B Nazanin" panose="00000400000000000000" pitchFamily="2" charset="-78"/>
              </a:rPr>
              <a:t> و مجموعه </a:t>
            </a:r>
            <a:r>
              <a:rPr lang="fa-IR" sz="2800" dirty="0" err="1">
                <a:cs typeface="B Nazanin" panose="00000400000000000000" pitchFamily="2" charset="-78"/>
              </a:rPr>
              <a:t>وابستگی‌های</a:t>
            </a:r>
            <a:r>
              <a:rPr lang="fa-IR" sz="2800" dirty="0">
                <a:cs typeface="B Nazanin" panose="00000400000000000000" pitchFamily="2" charset="-78"/>
              </a:rPr>
              <a:t> </a:t>
            </a:r>
            <a:r>
              <a:rPr lang="en-US" sz="2800" dirty="0">
                <a:cs typeface="B Nazanin" panose="00000400000000000000" pitchFamily="2" charset="-78"/>
              </a:rPr>
              <a:t>F</a:t>
            </a:r>
            <a:endParaRPr lang="fa-IR" sz="2800" dirty="0">
              <a:cs typeface="B Nazanin" panose="00000400000000000000" pitchFamily="2" charset="-78"/>
            </a:endParaRPr>
          </a:p>
          <a:p>
            <a:pPr algn="just" rtl="1">
              <a:lnSpc>
                <a:spcPct val="150000"/>
              </a:lnSpc>
              <a:defRPr/>
            </a:pPr>
            <a:r>
              <a:rPr lang="fa-IR" sz="2800" dirty="0" err="1">
                <a:cs typeface="B Nazanin" panose="00000400000000000000" pitchFamily="2" charset="-78"/>
              </a:rPr>
              <a:t>بستار</a:t>
            </a:r>
            <a:r>
              <a:rPr lang="fa-IR" sz="2800" dirty="0">
                <a:cs typeface="B Nazanin" panose="00000400000000000000" pitchFamily="2" charset="-78"/>
              </a:rPr>
              <a:t> </a:t>
            </a:r>
            <a:r>
              <a:rPr lang="en-US" sz="2800" dirty="0">
                <a:cs typeface="B Nazanin" panose="00000400000000000000" pitchFamily="2" charset="-78"/>
              </a:rPr>
              <a:t>Z</a:t>
            </a:r>
            <a:r>
              <a:rPr lang="fa-IR" sz="2800" dirty="0">
                <a:cs typeface="B Nazanin" panose="00000400000000000000" pitchFamily="2" charset="-78"/>
              </a:rPr>
              <a:t> روی </a:t>
            </a:r>
            <a:r>
              <a:rPr lang="en-US" sz="2800" dirty="0">
                <a:cs typeface="B Nazanin" panose="00000400000000000000" pitchFamily="2" charset="-78"/>
              </a:rPr>
              <a:t>F</a:t>
            </a:r>
            <a:r>
              <a:rPr lang="fa-IR" sz="2800" dirty="0">
                <a:cs typeface="B Nazanin" panose="00000400000000000000" pitchFamily="2" charset="-78"/>
              </a:rPr>
              <a:t> (</a:t>
            </a:r>
            <a:r>
              <a:rPr lang="en-US" sz="2800" kern="0" dirty="0">
                <a:solidFill>
                  <a:prstClr val="black"/>
                </a:solidFill>
                <a:latin typeface="Century Schoolbook"/>
              </a:rPr>
              <a:t>Z⁺</a:t>
            </a:r>
            <a:r>
              <a:rPr lang="fa-IR" sz="2800" dirty="0">
                <a:cs typeface="B Nazanin" panose="00000400000000000000" pitchFamily="2" charset="-78"/>
              </a:rPr>
              <a:t>) عبارت است از </a:t>
            </a:r>
            <a:r>
              <a:rPr lang="fa-IR" sz="2800" dirty="0" err="1">
                <a:cs typeface="B Nazanin" panose="00000400000000000000" pitchFamily="2" charset="-78"/>
              </a:rPr>
              <a:t>مجموعه‌ای</a:t>
            </a:r>
            <a:r>
              <a:rPr lang="fa-IR" sz="2800" dirty="0">
                <a:cs typeface="B Nazanin" panose="00000400000000000000" pitchFamily="2" charset="-78"/>
              </a:rPr>
              <a:t> از تمام صفات </a:t>
            </a:r>
            <a:r>
              <a:rPr lang="en-US" sz="2800" dirty="0">
                <a:cs typeface="B Nazanin" panose="00000400000000000000" pitchFamily="2" charset="-78"/>
              </a:rPr>
              <a:t>R</a:t>
            </a:r>
            <a:r>
              <a:rPr lang="fa-IR" sz="2800" dirty="0">
                <a:cs typeface="B Nazanin" panose="00000400000000000000" pitchFamily="2" charset="-78"/>
              </a:rPr>
              <a:t> که از نظر </a:t>
            </a:r>
            <a:r>
              <a:rPr lang="fa-IR" sz="2800" dirty="0" err="1">
                <a:cs typeface="B Nazanin" panose="00000400000000000000" pitchFamily="2" charset="-78"/>
              </a:rPr>
              <a:t>تابعی</a:t>
            </a:r>
            <a:r>
              <a:rPr lang="fa-IR" sz="2800" dirty="0">
                <a:cs typeface="B Nazanin" panose="00000400000000000000" pitchFamily="2" charset="-78"/>
              </a:rPr>
              <a:t> به </a:t>
            </a:r>
            <a:r>
              <a:rPr lang="en-US" sz="2800" dirty="0">
                <a:cs typeface="B Nazanin" panose="00000400000000000000" pitchFamily="2" charset="-78"/>
              </a:rPr>
              <a:t>Z</a:t>
            </a:r>
            <a:r>
              <a:rPr lang="fa-IR" sz="2800" dirty="0">
                <a:cs typeface="B Nazanin" panose="00000400000000000000" pitchFamily="2" charset="-78"/>
              </a:rPr>
              <a:t> </a:t>
            </a:r>
            <a:r>
              <a:rPr lang="fa-IR" sz="2800" dirty="0" err="1">
                <a:cs typeface="B Nazanin" panose="00000400000000000000" pitchFamily="2" charset="-78"/>
              </a:rPr>
              <a:t>وابسته‌اند</a:t>
            </a:r>
            <a:r>
              <a:rPr lang="fa-IR" sz="2800" dirty="0">
                <a:cs typeface="B Nazanin" panose="00000400000000000000" pitchFamily="2" charset="-78"/>
              </a:rPr>
              <a:t> </a:t>
            </a:r>
            <a:endParaRPr lang="en-US" sz="28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pPr>
              <a:defRPr/>
            </a:pPr>
            <a:fld id="{F892B1BB-64E2-4C15-AFDF-9DEDB6102480}" type="slidenum">
              <a:rPr lang="en-US" smtClean="0"/>
              <a:pPr>
                <a:defRPr/>
              </a:pPr>
              <a:t>227</a:t>
            </a:fld>
            <a:endParaRPr lang="en-US"/>
          </a:p>
        </p:txBody>
      </p:sp>
      <p:sp>
        <p:nvSpPr>
          <p:cNvPr id="4" name="Title 1"/>
          <p:cNvSpPr txBox="1">
            <a:spLocks/>
          </p:cNvSpPr>
          <p:nvPr/>
        </p:nvSpPr>
        <p:spPr>
          <a:xfrm>
            <a:off x="457200" y="328613"/>
            <a:ext cx="8258175" cy="796925"/>
          </a:xfrm>
          <a:prstGeom prst="rect">
            <a:avLst/>
          </a:prstGeom>
        </p:spPr>
        <p:txBody>
          <a:bodyPr anchor="ctr"/>
          <a:lst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a:lstStyle>
          <a:p>
            <a:pPr marL="609600" indent="-609600" algn="ctr" rtl="1" eaLnBrk="1" hangingPunct="1">
              <a:spcBef>
                <a:spcPct val="20000"/>
              </a:spcBef>
              <a:defRPr/>
            </a:pPr>
            <a:r>
              <a:rPr lang="fa-IR" sz="4000" b="1" dirty="0" err="1">
                <a:solidFill>
                  <a:schemeClr val="bg1"/>
                </a:solidFill>
                <a:latin typeface="Arial" panose="020B0604020202020204" pitchFamily="34" charset="0"/>
                <a:ea typeface="+mn-ea"/>
                <a:cs typeface="B Titr" panose="00000700000000000000" pitchFamily="2" charset="-78"/>
              </a:rPr>
              <a:t>بستار</a:t>
            </a:r>
            <a:r>
              <a:rPr lang="fa-IR" sz="4000" b="1" dirty="0">
                <a:solidFill>
                  <a:schemeClr val="bg1"/>
                </a:solidFill>
                <a:latin typeface="Arial" panose="020B0604020202020204" pitchFamily="34" charset="0"/>
                <a:ea typeface="+mn-ea"/>
                <a:cs typeface="B Titr" panose="00000700000000000000" pitchFamily="2" charset="-78"/>
              </a:rPr>
              <a:t> </a:t>
            </a:r>
            <a:r>
              <a:rPr lang="fa-IR" sz="4000" b="1" dirty="0" err="1">
                <a:solidFill>
                  <a:schemeClr val="bg1"/>
                </a:solidFill>
                <a:latin typeface="Arial" panose="020B0604020202020204" pitchFamily="34" charset="0"/>
                <a:ea typeface="+mn-ea"/>
                <a:cs typeface="B Titr" panose="00000700000000000000" pitchFamily="2" charset="-78"/>
              </a:rPr>
              <a:t>مجموعه‌ای</a:t>
            </a:r>
            <a:r>
              <a:rPr lang="fa-IR" sz="4000" b="1" dirty="0">
                <a:solidFill>
                  <a:schemeClr val="bg1"/>
                </a:solidFill>
                <a:latin typeface="Arial" panose="020B0604020202020204" pitchFamily="34" charset="0"/>
                <a:ea typeface="+mn-ea"/>
                <a:cs typeface="B Titr" panose="00000700000000000000" pitchFamily="2" charset="-78"/>
              </a:rPr>
              <a:t> از صفات</a:t>
            </a:r>
            <a:endParaRPr lang="en-US" sz="4000" b="1" dirty="0">
              <a:solidFill>
                <a:schemeClr val="bg1"/>
              </a:solidFill>
              <a:latin typeface="Arial" panose="020B0604020202020204" pitchFamily="34" charset="0"/>
              <a:ea typeface="+mn-ea"/>
              <a:cs typeface="B Titr" panose="00000700000000000000" pitchFamily="2" charset="-78"/>
            </a:endParaRPr>
          </a:p>
        </p:txBody>
      </p:sp>
      <p:sp>
        <p:nvSpPr>
          <p:cNvPr id="15" name="Rectangle 14"/>
          <p:cNvSpPr/>
          <p:nvPr/>
        </p:nvSpPr>
        <p:spPr>
          <a:xfrm>
            <a:off x="2620963" y="3789363"/>
            <a:ext cx="3930650" cy="1928812"/>
          </a:xfrm>
          <a:prstGeom prst="rect">
            <a:avLst/>
          </a:prstGeom>
          <a:solidFill>
            <a:sysClr val="window" lastClr="FFFFFF"/>
          </a:solidFill>
          <a:ln w="25400" cap="flat" cmpd="sng" algn="ctr">
            <a:solidFill>
              <a:srgbClr val="FE8637"/>
            </a:solidFill>
            <a:prstDash val="solid"/>
          </a:ln>
          <a:effectLst/>
        </p:spPr>
        <p:txBody>
          <a:bodyPr anchor="ctr"/>
          <a:lstStyle/>
          <a:p>
            <a:pPr eaLnBrk="1" fontAlgn="auto" hangingPunct="1">
              <a:spcBef>
                <a:spcPts val="0"/>
              </a:spcBef>
              <a:spcAft>
                <a:spcPts val="0"/>
              </a:spcAft>
              <a:defRPr/>
            </a:pPr>
            <a:r>
              <a:rPr lang="en-US" sz="1800" kern="0" dirty="0">
                <a:solidFill>
                  <a:prstClr val="black"/>
                </a:solidFill>
                <a:latin typeface="Century Schoolbook"/>
                <a:cs typeface="+mn-cs"/>
              </a:rPr>
              <a:t>Z⁺:Z;</a:t>
            </a:r>
          </a:p>
          <a:p>
            <a:pPr eaLnBrk="1" fontAlgn="auto" hangingPunct="1">
              <a:spcBef>
                <a:spcPts val="0"/>
              </a:spcBef>
              <a:spcAft>
                <a:spcPts val="0"/>
              </a:spcAft>
              <a:defRPr/>
            </a:pPr>
            <a:r>
              <a:rPr lang="en-US" sz="1800" kern="0" dirty="0">
                <a:solidFill>
                  <a:prstClr val="black"/>
                </a:solidFill>
                <a:latin typeface="Century Schoolbook"/>
                <a:cs typeface="+mn-cs"/>
              </a:rPr>
              <a:t>Do</a:t>
            </a:r>
          </a:p>
          <a:p>
            <a:pPr eaLnBrk="1" fontAlgn="auto" hangingPunct="1">
              <a:spcBef>
                <a:spcPts val="0"/>
              </a:spcBef>
              <a:spcAft>
                <a:spcPts val="0"/>
              </a:spcAft>
              <a:defRPr/>
            </a:pPr>
            <a:r>
              <a:rPr lang="en-US" sz="1800" kern="0" dirty="0">
                <a:solidFill>
                  <a:prstClr val="black"/>
                </a:solidFill>
                <a:latin typeface="Century Schoolbook"/>
                <a:cs typeface="+mn-cs"/>
              </a:rPr>
              <a:t>          for each X→Y  in   F   do</a:t>
            </a:r>
          </a:p>
          <a:p>
            <a:pPr eaLnBrk="1" fontAlgn="auto" hangingPunct="1">
              <a:spcBef>
                <a:spcPts val="0"/>
              </a:spcBef>
              <a:spcAft>
                <a:spcPts val="0"/>
              </a:spcAft>
              <a:defRPr/>
            </a:pPr>
            <a:r>
              <a:rPr lang="en-US" sz="1800" kern="0" dirty="0">
                <a:solidFill>
                  <a:prstClr val="black"/>
                </a:solidFill>
                <a:latin typeface="Century Schoolbook"/>
                <a:cs typeface="+mn-cs"/>
              </a:rPr>
              <a:t>              if  X     Z⁺    then Z⁺:=Z⁺   Y</a:t>
            </a:r>
          </a:p>
          <a:p>
            <a:pPr eaLnBrk="1" fontAlgn="auto" hangingPunct="1">
              <a:spcBef>
                <a:spcPts val="0"/>
              </a:spcBef>
              <a:spcAft>
                <a:spcPts val="0"/>
              </a:spcAft>
              <a:defRPr/>
            </a:pPr>
            <a:r>
              <a:rPr lang="en-US" sz="1800" kern="0" dirty="0">
                <a:solidFill>
                  <a:prstClr val="black"/>
                </a:solidFill>
                <a:latin typeface="Century Schoolbook"/>
                <a:cs typeface="+mn-cs"/>
              </a:rPr>
              <a:t>While (Z⁺  did  not  change)</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Content Placeholder 2"/>
          <p:cNvSpPr>
            <a:spLocks noGrp="1"/>
          </p:cNvSpPr>
          <p:nvPr>
            <p:ph idx="1"/>
          </p:nvPr>
        </p:nvSpPr>
        <p:spPr>
          <a:xfrm>
            <a:off x="441325" y="1701800"/>
            <a:ext cx="8429625" cy="3311525"/>
          </a:xfrm>
        </p:spPr>
        <p:txBody>
          <a:bodyPr/>
          <a:lstStyle/>
          <a:p>
            <a:pPr algn="just" rtl="1">
              <a:lnSpc>
                <a:spcPct val="150000"/>
              </a:lnSpc>
            </a:pPr>
            <a:r>
              <a:rPr lang="fa-IR" altLang="en-US" sz="2800" smtClean="0">
                <a:cs typeface="B Nazanin" panose="00000400000000000000" pitchFamily="2" charset="-78"/>
              </a:rPr>
              <a:t>مثال: اگر </a:t>
            </a:r>
            <a:r>
              <a:rPr lang="en-US" altLang="en-US" sz="2800" smtClean="0">
                <a:cs typeface="B Nazanin" panose="00000400000000000000" pitchFamily="2" charset="-78"/>
              </a:rPr>
              <a:t>R=(S,T,U,V,W)</a:t>
            </a:r>
            <a:r>
              <a:rPr lang="fa-IR" altLang="en-US" sz="2800" smtClean="0">
                <a:cs typeface="B Nazanin" panose="00000400000000000000" pitchFamily="2" charset="-78"/>
              </a:rPr>
              <a:t> و </a:t>
            </a:r>
            <a:r>
              <a:rPr lang="en-US" altLang="en-US" sz="2800" smtClean="0">
                <a:cs typeface="B Nazanin" panose="00000400000000000000" pitchFamily="2" charset="-78"/>
              </a:rPr>
              <a:t>F={S→  T , V→ SW , T→ U}</a:t>
            </a:r>
            <a:r>
              <a:rPr lang="fa-IR" altLang="en-US" sz="2800" smtClean="0">
                <a:cs typeface="B Nazanin" panose="00000400000000000000" pitchFamily="2" charset="-78"/>
              </a:rPr>
              <a:t> باشد، آنگاه:</a:t>
            </a:r>
            <a:endParaRPr lang="en-US" altLang="en-US" sz="2800" smtClean="0">
              <a:cs typeface="B Nazanin" panose="00000400000000000000" pitchFamily="2" charset="-78"/>
            </a:endParaRPr>
          </a:p>
          <a:p>
            <a:pPr algn="just">
              <a:lnSpc>
                <a:spcPct val="150000"/>
              </a:lnSpc>
            </a:pPr>
            <a:r>
              <a:rPr lang="en-US" altLang="en-US" sz="2800" smtClean="0">
                <a:cs typeface="B Homa" panose="00000400000000000000" pitchFamily="2" charset="-78"/>
              </a:rPr>
              <a:t>{S,V}⁺ = {S,V,T,W,U}</a:t>
            </a:r>
            <a:r>
              <a:rPr lang="fa-IR" altLang="en-US" sz="2800" smtClean="0">
                <a:cs typeface="B Nazanin" panose="00000400000000000000" pitchFamily="2" charset="-78"/>
              </a:rPr>
              <a:t> </a:t>
            </a:r>
          </a:p>
          <a:p>
            <a:pPr algn="just">
              <a:lnSpc>
                <a:spcPct val="150000"/>
              </a:lnSpc>
            </a:pPr>
            <a:r>
              <a:rPr lang="en-US" altLang="en-US" sz="2800" smtClean="0">
                <a:cs typeface="B Homa" panose="00000400000000000000" pitchFamily="2" charset="-78"/>
              </a:rPr>
              <a:t>{V}⁺={V,S,W,T,U}</a:t>
            </a:r>
            <a:endParaRPr lang="en-US" altLang="en-US" sz="2800" smtClean="0">
              <a:cs typeface="B Nazanin" panose="00000400000000000000" pitchFamily="2" charset="-78"/>
            </a:endParaRPr>
          </a:p>
        </p:txBody>
      </p:sp>
      <p:sp>
        <p:nvSpPr>
          <p:cNvPr id="5" name="Slide Number Placeholder 4"/>
          <p:cNvSpPr>
            <a:spLocks noGrp="1"/>
          </p:cNvSpPr>
          <p:nvPr>
            <p:ph type="sldNum" sz="quarter" idx="12"/>
          </p:nvPr>
        </p:nvSpPr>
        <p:spPr/>
        <p:txBody>
          <a:bodyPr/>
          <a:lstStyle/>
          <a:p>
            <a:pPr>
              <a:defRPr/>
            </a:pPr>
            <a:fld id="{DDB6E69A-3FF6-4157-8EF1-4474D76247A8}" type="slidenum">
              <a:rPr lang="en-US" smtClean="0"/>
              <a:pPr>
                <a:defRPr/>
              </a:pPr>
              <a:t>228</a:t>
            </a:fld>
            <a:endParaRPr lang="en-US"/>
          </a:p>
        </p:txBody>
      </p:sp>
      <p:sp>
        <p:nvSpPr>
          <p:cNvPr id="4" name="Title 1"/>
          <p:cNvSpPr txBox="1">
            <a:spLocks/>
          </p:cNvSpPr>
          <p:nvPr/>
        </p:nvSpPr>
        <p:spPr>
          <a:xfrm>
            <a:off x="457200" y="328613"/>
            <a:ext cx="8258175" cy="796925"/>
          </a:xfrm>
          <a:prstGeom prst="rect">
            <a:avLst/>
          </a:prstGeom>
        </p:spPr>
        <p:txBody>
          <a:bodyPr anchor="ctr"/>
          <a:lst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a:lstStyle>
          <a:p>
            <a:pPr marL="609600" indent="-609600" algn="ctr" rtl="1" eaLnBrk="1" hangingPunct="1">
              <a:spcBef>
                <a:spcPct val="20000"/>
              </a:spcBef>
              <a:defRPr/>
            </a:pPr>
            <a:r>
              <a:rPr lang="fa-IR" sz="4000" b="1" dirty="0" err="1">
                <a:solidFill>
                  <a:schemeClr val="bg1"/>
                </a:solidFill>
                <a:latin typeface="Arial" panose="020B0604020202020204" pitchFamily="34" charset="0"/>
                <a:ea typeface="+mn-ea"/>
                <a:cs typeface="B Titr" panose="00000700000000000000" pitchFamily="2" charset="-78"/>
              </a:rPr>
              <a:t>بستار</a:t>
            </a:r>
            <a:r>
              <a:rPr lang="fa-IR" sz="4000" b="1" dirty="0">
                <a:solidFill>
                  <a:schemeClr val="bg1"/>
                </a:solidFill>
                <a:latin typeface="Arial" panose="020B0604020202020204" pitchFamily="34" charset="0"/>
                <a:ea typeface="+mn-ea"/>
                <a:cs typeface="B Titr" panose="00000700000000000000" pitchFamily="2" charset="-78"/>
              </a:rPr>
              <a:t> </a:t>
            </a:r>
            <a:r>
              <a:rPr lang="fa-IR" sz="4000" b="1" dirty="0" err="1">
                <a:solidFill>
                  <a:schemeClr val="bg1"/>
                </a:solidFill>
                <a:latin typeface="Arial" panose="020B0604020202020204" pitchFamily="34" charset="0"/>
                <a:ea typeface="+mn-ea"/>
                <a:cs typeface="B Titr" panose="00000700000000000000" pitchFamily="2" charset="-78"/>
              </a:rPr>
              <a:t>مجموعه‌ای</a:t>
            </a:r>
            <a:r>
              <a:rPr lang="fa-IR" sz="4000" b="1" dirty="0">
                <a:solidFill>
                  <a:schemeClr val="bg1"/>
                </a:solidFill>
                <a:latin typeface="Arial" panose="020B0604020202020204" pitchFamily="34" charset="0"/>
                <a:ea typeface="+mn-ea"/>
                <a:cs typeface="B Titr" panose="00000700000000000000" pitchFamily="2" charset="-78"/>
              </a:rPr>
              <a:t> از صفات</a:t>
            </a:r>
            <a:endParaRPr lang="en-US" sz="4000" b="1" dirty="0">
              <a:solidFill>
                <a:schemeClr val="bg1"/>
              </a:solidFill>
              <a:latin typeface="Arial" panose="020B0604020202020204" pitchFamily="34" charset="0"/>
              <a:ea typeface="+mn-ea"/>
              <a:cs typeface="B Titr" panose="00000700000000000000" pitchFamily="2" charset="-78"/>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Content Placeholder 2"/>
          <p:cNvSpPr>
            <a:spLocks noGrp="1"/>
          </p:cNvSpPr>
          <p:nvPr>
            <p:ph idx="1"/>
          </p:nvPr>
        </p:nvSpPr>
        <p:spPr>
          <a:xfrm>
            <a:off x="441325" y="1341438"/>
            <a:ext cx="8429625" cy="3959225"/>
          </a:xfrm>
        </p:spPr>
        <p:txBody>
          <a:bodyPr/>
          <a:lstStyle/>
          <a:p>
            <a:pPr algn="just" rtl="1">
              <a:lnSpc>
                <a:spcPct val="150000"/>
              </a:lnSpc>
            </a:pPr>
            <a:r>
              <a:rPr lang="fa-IR" altLang="en-US" sz="2800" smtClean="0">
                <a:cs typeface="B Nazanin" panose="00000400000000000000" pitchFamily="2" charset="-78"/>
              </a:rPr>
              <a:t>برای یافتن کلیدهای کاندید بهتر است ابتدا </a:t>
            </a:r>
            <a:r>
              <a:rPr lang="en-US" altLang="en-US" sz="2800" smtClean="0">
                <a:cs typeface="B Nazanin" panose="00000400000000000000" pitchFamily="2" charset="-78"/>
              </a:rPr>
              <a:t>F</a:t>
            </a:r>
            <a:r>
              <a:rPr lang="fa-IR" altLang="en-US" sz="2800" smtClean="0">
                <a:cs typeface="B Nazanin" panose="00000400000000000000" pitchFamily="2" charset="-78"/>
              </a:rPr>
              <a:t> را بهینه کنیم</a:t>
            </a:r>
            <a:endParaRPr lang="en-US" altLang="en-US" sz="2800" smtClean="0">
              <a:cs typeface="B Nazanin" panose="00000400000000000000" pitchFamily="2" charset="-78"/>
            </a:endParaRPr>
          </a:p>
          <a:p>
            <a:pPr algn="just" rtl="1">
              <a:lnSpc>
                <a:spcPct val="150000"/>
              </a:lnSpc>
              <a:buFont typeface="Tw Cen MT" panose="020B0602020104020603" pitchFamily="34" charset="0"/>
              <a:buNone/>
            </a:pPr>
            <a:r>
              <a:rPr lang="fa-IR" altLang="en-US" sz="2800" smtClean="0">
                <a:cs typeface="B Nazanin" panose="00000400000000000000" pitchFamily="2" charset="-78"/>
              </a:rPr>
              <a:t>1) هر کلید کاندید شامل مجموعه‌ای از صفت‌هایی است که در سمت چپ پیکان‌ها می‌آیند. (بستار مجموعه صفات سمت چپ را بدست می‌آوریم)</a:t>
            </a:r>
            <a:endParaRPr lang="en-US" altLang="en-US" sz="2800" smtClean="0">
              <a:cs typeface="B Nazanin" panose="00000400000000000000" pitchFamily="2" charset="-78"/>
            </a:endParaRPr>
          </a:p>
          <a:p>
            <a:pPr algn="just" rtl="1">
              <a:lnSpc>
                <a:spcPct val="150000"/>
              </a:lnSpc>
              <a:buFont typeface="Tw Cen MT" panose="020B0602020104020603" pitchFamily="34" charset="0"/>
              <a:buNone/>
            </a:pPr>
            <a:r>
              <a:rPr lang="fa-IR" altLang="en-US" sz="2800" smtClean="0">
                <a:cs typeface="B Nazanin" panose="00000400000000000000" pitchFamily="2" charset="-78"/>
              </a:rPr>
              <a:t>2) ممکن است چند کلید کاندید وجود داشته باشد.</a:t>
            </a:r>
            <a:endParaRPr lang="en-US" altLang="en-US" sz="2800" smtClean="0">
              <a:cs typeface="B Nazanin" panose="00000400000000000000" pitchFamily="2" charset="-78"/>
            </a:endParaRPr>
          </a:p>
          <a:p>
            <a:pPr algn="just" rtl="1">
              <a:lnSpc>
                <a:spcPct val="150000"/>
              </a:lnSpc>
              <a:buFont typeface="Tw Cen MT" panose="020B0602020104020603" pitchFamily="34" charset="0"/>
              <a:buNone/>
            </a:pPr>
            <a:r>
              <a:rPr lang="fa-IR" altLang="en-US" sz="2800" smtClean="0">
                <a:cs typeface="B Nazanin" panose="00000400000000000000" pitchFamily="2" charset="-78"/>
              </a:rPr>
              <a:t>3) کلیدهای کاندید ممکن است در یک یا چند صفت مشترک باشند.</a:t>
            </a:r>
            <a:endParaRPr lang="en-US" altLang="en-US" sz="2800" smtClean="0">
              <a:cs typeface="B Nazanin" panose="00000400000000000000" pitchFamily="2" charset="-78"/>
            </a:endParaRPr>
          </a:p>
          <a:p>
            <a:pPr algn="just">
              <a:lnSpc>
                <a:spcPct val="150000"/>
              </a:lnSpc>
            </a:pPr>
            <a:endParaRPr lang="en-US" altLang="en-US" sz="2800" smtClean="0">
              <a:cs typeface="B Nazanin" panose="00000400000000000000" pitchFamily="2" charset="-78"/>
            </a:endParaRPr>
          </a:p>
        </p:txBody>
      </p:sp>
      <p:sp>
        <p:nvSpPr>
          <p:cNvPr id="5" name="Slide Number Placeholder 4"/>
          <p:cNvSpPr>
            <a:spLocks noGrp="1"/>
          </p:cNvSpPr>
          <p:nvPr>
            <p:ph type="sldNum" sz="quarter" idx="12"/>
          </p:nvPr>
        </p:nvSpPr>
        <p:spPr/>
        <p:txBody>
          <a:bodyPr/>
          <a:lstStyle/>
          <a:p>
            <a:pPr>
              <a:defRPr/>
            </a:pPr>
            <a:fld id="{BE42EF4F-9AAF-4C35-9976-05D80C0DF80D}" type="slidenum">
              <a:rPr lang="en-US" smtClean="0"/>
              <a:pPr>
                <a:defRPr/>
              </a:pPr>
              <a:t>229</a:t>
            </a:fld>
            <a:endParaRPr lang="en-US"/>
          </a:p>
        </p:txBody>
      </p:sp>
      <p:sp>
        <p:nvSpPr>
          <p:cNvPr id="4" name="Title 1"/>
          <p:cNvSpPr txBox="1">
            <a:spLocks/>
          </p:cNvSpPr>
          <p:nvPr/>
        </p:nvSpPr>
        <p:spPr>
          <a:xfrm>
            <a:off x="457200" y="328613"/>
            <a:ext cx="8258175" cy="796925"/>
          </a:xfrm>
          <a:prstGeom prst="rect">
            <a:avLst/>
          </a:prstGeom>
        </p:spPr>
        <p:txBody>
          <a:bodyPr anchor="ctr"/>
          <a:lst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a:lstStyle>
          <a:p>
            <a:pPr marL="609600" indent="-609600" algn="ctr" rtl="1" eaLnBrk="1" hangingPunct="1">
              <a:spcBef>
                <a:spcPct val="20000"/>
              </a:spcBef>
              <a:defRPr/>
            </a:pPr>
            <a:r>
              <a:rPr lang="fa-IR" sz="4000" b="1" dirty="0">
                <a:solidFill>
                  <a:schemeClr val="bg1"/>
                </a:solidFill>
                <a:latin typeface="Arial" panose="020B0604020202020204" pitchFamily="34" charset="0"/>
                <a:ea typeface="+mn-ea"/>
                <a:cs typeface="B Titr" panose="00000700000000000000" pitchFamily="2" charset="-78"/>
              </a:rPr>
              <a:t>بدست آوردن کلیدهای </a:t>
            </a:r>
            <a:r>
              <a:rPr lang="fa-IR" sz="4000" b="1" dirty="0" err="1">
                <a:solidFill>
                  <a:schemeClr val="bg1"/>
                </a:solidFill>
                <a:latin typeface="Arial" panose="020B0604020202020204" pitchFamily="34" charset="0"/>
                <a:ea typeface="+mn-ea"/>
                <a:cs typeface="B Titr" panose="00000700000000000000" pitchFamily="2" charset="-78"/>
              </a:rPr>
              <a:t>کاندیید</a:t>
            </a:r>
            <a:endParaRPr lang="en-US" sz="4000" b="1" dirty="0">
              <a:solidFill>
                <a:schemeClr val="bg1"/>
              </a:solidFill>
              <a:latin typeface="Arial" panose="020B0604020202020204" pitchFamily="34" charset="0"/>
              <a:ea typeface="+mn-ea"/>
              <a:cs typeface="B Titr" panose="00000700000000000000"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468313" y="1773238"/>
            <a:ext cx="81359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t>- </a:t>
            </a:r>
            <a:r>
              <a:rPr lang="fa-IR" altLang="en-US" sz="3200">
                <a:cs typeface="B Nazanin" panose="00000400000000000000" pitchFamily="2" charset="-78"/>
              </a:rPr>
              <a:t>استفاده از يك پيكربندي سخت‌افزاري و نرم‌افزاري مشخص</a:t>
            </a:r>
            <a:endParaRPr lang="en-US" altLang="en-US" sz="3200">
              <a:cs typeface="B Nazanin" panose="00000400000000000000" pitchFamily="2" charset="-78"/>
            </a:endParaRPr>
          </a:p>
        </p:txBody>
      </p:sp>
      <p:sp>
        <p:nvSpPr>
          <p:cNvPr id="44035" name="Text Box 5"/>
          <p:cNvSpPr txBox="1">
            <a:spLocks noChangeArrowheads="1"/>
          </p:cNvSpPr>
          <p:nvPr/>
        </p:nvSpPr>
        <p:spPr bwMode="auto">
          <a:xfrm>
            <a:off x="468313" y="3429000"/>
            <a:ext cx="80645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t>- </a:t>
            </a:r>
            <a:r>
              <a:rPr lang="fa-IR" altLang="en-US" sz="3200">
                <a:cs typeface="B Nazanin" panose="00000400000000000000" pitchFamily="2" charset="-78"/>
              </a:rPr>
              <a:t>ايجاد يك سيستم كاربردي براي هر قسمت و برپايي محيط فيزيكي ذخيره و بازيابي اطلاعات و سيستم بهره‌برداري از آن خاص همان قسمت.</a:t>
            </a:r>
            <a:endParaRPr lang="en-US" altLang="en-US" sz="3200">
              <a:cs typeface="B Nazanin" panose="00000400000000000000" pitchFamily="2" charset="-78"/>
            </a:endParaRPr>
          </a:p>
        </p:txBody>
      </p:sp>
      <p:sp>
        <p:nvSpPr>
          <p:cNvPr id="44036" name="Text Box 6"/>
          <p:cNvSpPr txBox="1">
            <a:spLocks noChangeArrowheads="1"/>
          </p:cNvSpPr>
          <p:nvPr/>
        </p:nvSpPr>
        <p:spPr bwMode="auto">
          <a:xfrm>
            <a:off x="1260475" y="2636838"/>
            <a:ext cx="73437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t>- </a:t>
            </a:r>
            <a:r>
              <a:rPr lang="fa-IR" altLang="en-US" sz="3200">
                <a:cs typeface="B Nazanin" panose="00000400000000000000" pitchFamily="2" charset="-78"/>
              </a:rPr>
              <a:t>انجام تستهاي لازم و تنظيم سيستم كاربردي</a:t>
            </a:r>
            <a:endParaRPr lang="en-US" altLang="en-US" sz="3200">
              <a:cs typeface="B Nazanin" panose="00000400000000000000" pitchFamily="2" charset="-78"/>
            </a:endParaRPr>
          </a:p>
        </p:txBody>
      </p:sp>
      <p:sp>
        <p:nvSpPr>
          <p:cNvPr id="44037" name="Text Box 7"/>
          <p:cNvSpPr txBox="1">
            <a:spLocks noChangeArrowheads="1"/>
          </p:cNvSpPr>
          <p:nvPr/>
        </p:nvSpPr>
        <p:spPr bwMode="auto">
          <a:xfrm>
            <a:off x="1260475" y="401638"/>
            <a:ext cx="52562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مراحل كلي كار در مشي فايلينگ</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184CB111-2F99-4AA7-AC05-9A016356C6C9}" type="slidenum">
              <a:rPr lang="en-US"/>
              <a:pPr>
                <a:defRPr/>
              </a:pPr>
              <a:t>23</a:t>
            </a:fld>
            <a:endParaRPr 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Content Placeholder 2"/>
          <p:cNvSpPr>
            <a:spLocks noGrp="1"/>
          </p:cNvSpPr>
          <p:nvPr>
            <p:ph idx="1"/>
          </p:nvPr>
        </p:nvSpPr>
        <p:spPr>
          <a:xfrm>
            <a:off x="441325" y="1341438"/>
            <a:ext cx="8429625" cy="5256212"/>
          </a:xfrm>
        </p:spPr>
        <p:txBody>
          <a:bodyPr>
            <a:normAutofit lnSpcReduction="10000"/>
          </a:bodyPr>
          <a:lstStyle/>
          <a:p>
            <a:pPr algn="just" rtl="1">
              <a:lnSpc>
                <a:spcPct val="150000"/>
              </a:lnSpc>
            </a:pPr>
            <a:r>
              <a:rPr lang="fa-IR" altLang="en-US" sz="2800" smtClean="0">
                <a:cs typeface="B Nazanin" panose="00000400000000000000" pitchFamily="2" charset="-78"/>
              </a:rPr>
              <a:t>مثال:</a:t>
            </a:r>
          </a:p>
          <a:p>
            <a:pPr algn="just">
              <a:lnSpc>
                <a:spcPct val="150000"/>
              </a:lnSpc>
            </a:pPr>
            <a:r>
              <a:rPr lang="en-US" altLang="en-US" sz="2800" smtClean="0">
                <a:cs typeface="B Homa" panose="00000400000000000000" pitchFamily="2" charset="-78"/>
              </a:rPr>
              <a:t>R=(U,V,W,X,Y,Z,O,P,Q)</a:t>
            </a:r>
          </a:p>
          <a:p>
            <a:pPr algn="just">
              <a:lnSpc>
                <a:spcPct val="150000"/>
              </a:lnSpc>
            </a:pPr>
            <a:r>
              <a:rPr lang="en-US" altLang="en-US" sz="2800" smtClean="0">
                <a:cs typeface="B Homa" panose="00000400000000000000" pitchFamily="2" charset="-78"/>
              </a:rPr>
              <a:t>F={U→VXQ , UVP→O , OQ→YZ , UP→XY}</a:t>
            </a:r>
          </a:p>
          <a:p>
            <a:pPr algn="just">
              <a:lnSpc>
                <a:spcPct val="150000"/>
              </a:lnSpc>
            </a:pPr>
            <a:r>
              <a:rPr lang="en-US" altLang="en-US" sz="2400" smtClean="0">
                <a:cs typeface="B Homa" panose="00000400000000000000" pitchFamily="2" charset="-78"/>
              </a:rPr>
              <a:t>F</a:t>
            </a:r>
            <a:r>
              <a:rPr lang="en-US" altLang="en-US" sz="2400" baseline="-25000" smtClean="0">
                <a:cs typeface="B Homa" panose="00000400000000000000" pitchFamily="2" charset="-78"/>
              </a:rPr>
              <a:t>OPT</a:t>
            </a:r>
            <a:r>
              <a:rPr lang="en-US" altLang="en-US" sz="2400" smtClean="0">
                <a:cs typeface="B Homa" panose="00000400000000000000" pitchFamily="2" charset="-78"/>
              </a:rPr>
              <a:t>={U→V , U→X , U→Q , UP→O , OQ→Y , OQ→Z,  UP→Y}</a:t>
            </a:r>
            <a:endParaRPr lang="fa-IR" altLang="en-US" sz="2400" smtClean="0">
              <a:cs typeface="B Homa" panose="00000400000000000000" pitchFamily="2" charset="-78"/>
            </a:endParaRPr>
          </a:p>
          <a:p>
            <a:pPr algn="just">
              <a:lnSpc>
                <a:spcPct val="150000"/>
              </a:lnSpc>
            </a:pPr>
            <a:r>
              <a:rPr lang="en-US" altLang="en-US" sz="2400" smtClean="0">
                <a:cs typeface="B Homa" panose="00000400000000000000" pitchFamily="2" charset="-78"/>
              </a:rPr>
              <a:t>{U}⁺={U,V,X,Q}</a:t>
            </a:r>
          </a:p>
          <a:p>
            <a:pPr algn="just">
              <a:lnSpc>
                <a:spcPct val="150000"/>
              </a:lnSpc>
            </a:pPr>
            <a:r>
              <a:rPr lang="en-US" altLang="en-US" sz="2400" smtClean="0">
                <a:cs typeface="B Homa" panose="00000400000000000000" pitchFamily="2" charset="-78"/>
              </a:rPr>
              <a:t>{U,P}⁺={U,P,V,X,Q,O,Y,Z}</a:t>
            </a:r>
          </a:p>
          <a:p>
            <a:pPr algn="just">
              <a:lnSpc>
                <a:spcPct val="150000"/>
              </a:lnSpc>
            </a:pPr>
            <a:r>
              <a:rPr lang="en-US" altLang="en-US" sz="2400" smtClean="0">
                <a:cs typeface="B Homa" panose="00000400000000000000" pitchFamily="2" charset="-78"/>
              </a:rPr>
              <a:t>{O.Q}⁺=O,Q,Y,Z}</a:t>
            </a:r>
          </a:p>
        </p:txBody>
      </p:sp>
      <p:sp>
        <p:nvSpPr>
          <p:cNvPr id="5" name="Slide Number Placeholder 4"/>
          <p:cNvSpPr>
            <a:spLocks noGrp="1"/>
          </p:cNvSpPr>
          <p:nvPr>
            <p:ph type="sldNum" sz="quarter" idx="12"/>
          </p:nvPr>
        </p:nvSpPr>
        <p:spPr/>
        <p:txBody>
          <a:bodyPr/>
          <a:lstStyle/>
          <a:p>
            <a:pPr>
              <a:defRPr/>
            </a:pPr>
            <a:fld id="{66914803-2A5D-4714-BE28-2F24526F9AB6}" type="slidenum">
              <a:rPr lang="en-US" smtClean="0"/>
              <a:pPr>
                <a:defRPr/>
              </a:pPr>
              <a:t>230</a:t>
            </a:fld>
            <a:endParaRPr lang="en-US"/>
          </a:p>
        </p:txBody>
      </p:sp>
      <p:sp>
        <p:nvSpPr>
          <p:cNvPr id="4" name="Title 1"/>
          <p:cNvSpPr txBox="1">
            <a:spLocks/>
          </p:cNvSpPr>
          <p:nvPr/>
        </p:nvSpPr>
        <p:spPr>
          <a:xfrm>
            <a:off x="457200" y="328613"/>
            <a:ext cx="8258175" cy="796925"/>
          </a:xfrm>
          <a:prstGeom prst="rect">
            <a:avLst/>
          </a:prstGeom>
        </p:spPr>
        <p:txBody>
          <a:bodyPr anchor="ctr"/>
          <a:lst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a:lstStyle>
          <a:p>
            <a:pPr marL="609600" indent="-609600" algn="ctr" rtl="1" eaLnBrk="1" hangingPunct="1">
              <a:spcBef>
                <a:spcPct val="20000"/>
              </a:spcBef>
              <a:defRPr/>
            </a:pPr>
            <a:r>
              <a:rPr lang="fa-IR" sz="4000" b="1" dirty="0">
                <a:solidFill>
                  <a:schemeClr val="bg1"/>
                </a:solidFill>
                <a:latin typeface="Arial" panose="020B0604020202020204" pitchFamily="34" charset="0"/>
                <a:ea typeface="+mn-ea"/>
                <a:cs typeface="B Titr" panose="00000700000000000000" pitchFamily="2" charset="-78"/>
              </a:rPr>
              <a:t>بدست آوردن کلیدهای </a:t>
            </a:r>
            <a:r>
              <a:rPr lang="fa-IR" sz="4000" b="1" dirty="0" err="1">
                <a:solidFill>
                  <a:schemeClr val="bg1"/>
                </a:solidFill>
                <a:latin typeface="Arial" panose="020B0604020202020204" pitchFamily="34" charset="0"/>
                <a:ea typeface="+mn-ea"/>
                <a:cs typeface="B Titr" panose="00000700000000000000" pitchFamily="2" charset="-78"/>
              </a:rPr>
              <a:t>کاندیید</a:t>
            </a:r>
            <a:endParaRPr lang="en-US" sz="4000" b="1" dirty="0">
              <a:solidFill>
                <a:schemeClr val="bg1"/>
              </a:solidFill>
              <a:latin typeface="Arial" panose="020B0604020202020204" pitchFamily="34" charset="0"/>
              <a:ea typeface="+mn-ea"/>
              <a:cs typeface="B Titr" panose="00000700000000000000"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2555875" y="328613"/>
            <a:ext cx="3238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معايب مشي فايلينگ</a:t>
            </a:r>
            <a:endParaRPr lang="en-US" altLang="en-US" sz="3200">
              <a:solidFill>
                <a:schemeClr val="bg1"/>
              </a:solidFill>
              <a:latin typeface="Tahoma" panose="020B0604030504040204" pitchFamily="34" charset="0"/>
              <a:cs typeface="B Titr" panose="00000700000000000000" pitchFamily="2" charset="-78"/>
            </a:endParaRPr>
          </a:p>
        </p:txBody>
      </p:sp>
      <p:sp>
        <p:nvSpPr>
          <p:cNvPr id="45059" name="Text Box 5"/>
          <p:cNvSpPr txBox="1">
            <a:spLocks noChangeArrowheads="1"/>
          </p:cNvSpPr>
          <p:nvPr/>
        </p:nvSpPr>
        <p:spPr bwMode="auto">
          <a:xfrm>
            <a:off x="250825" y="1412875"/>
            <a:ext cx="82089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1- عدم وجود محيط مجتمع ذخيره‌سازي اطلاعات و عدم وجود سيستم يكپارچه</a:t>
            </a:r>
            <a:endParaRPr lang="en-US" altLang="en-US" sz="3200">
              <a:cs typeface="B Nazanin" panose="00000400000000000000" pitchFamily="2" charset="-78"/>
            </a:endParaRPr>
          </a:p>
        </p:txBody>
      </p:sp>
      <p:sp>
        <p:nvSpPr>
          <p:cNvPr id="45060" name="Text Box 6"/>
          <p:cNvSpPr txBox="1">
            <a:spLocks noChangeArrowheads="1"/>
          </p:cNvSpPr>
          <p:nvPr/>
        </p:nvSpPr>
        <p:spPr bwMode="auto">
          <a:xfrm>
            <a:off x="1549400" y="2632075"/>
            <a:ext cx="69103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2- عدم وجود سيستم كنترل متمركز روي كل داده‌ها</a:t>
            </a:r>
            <a:endParaRPr lang="en-US" altLang="en-US" sz="3200">
              <a:cs typeface="B Nazanin" panose="00000400000000000000" pitchFamily="2" charset="-78"/>
            </a:endParaRPr>
          </a:p>
        </p:txBody>
      </p:sp>
      <p:sp>
        <p:nvSpPr>
          <p:cNvPr id="45061" name="Text Box 7"/>
          <p:cNvSpPr txBox="1">
            <a:spLocks noChangeArrowheads="1"/>
          </p:cNvSpPr>
          <p:nvPr/>
        </p:nvSpPr>
        <p:spPr bwMode="auto">
          <a:xfrm>
            <a:off x="5724525" y="3500438"/>
            <a:ext cx="27352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3- افزونگي</a:t>
            </a:r>
            <a:endParaRPr lang="en-US" altLang="en-US" sz="3200">
              <a:cs typeface="B Nazanin" panose="00000400000000000000" pitchFamily="2" charset="-78"/>
            </a:endParaRPr>
          </a:p>
        </p:txBody>
      </p:sp>
      <p:sp>
        <p:nvSpPr>
          <p:cNvPr id="45062" name="Text Box 8"/>
          <p:cNvSpPr txBox="1">
            <a:spLocks noChangeArrowheads="1"/>
          </p:cNvSpPr>
          <p:nvPr/>
        </p:nvSpPr>
        <p:spPr bwMode="auto">
          <a:xfrm>
            <a:off x="2051050" y="4360863"/>
            <a:ext cx="64087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4- عدم وجود ضوابط ايمني كارا و مطمئن</a:t>
            </a:r>
            <a:endParaRPr lang="en-US" altLang="en-US" sz="3200">
              <a:cs typeface="B Nazanin" panose="00000400000000000000" pitchFamily="2" charset="-78"/>
            </a:endParaRPr>
          </a:p>
        </p:txBody>
      </p:sp>
      <p:sp>
        <p:nvSpPr>
          <p:cNvPr id="45063" name="Text Box 9"/>
          <p:cNvSpPr txBox="1">
            <a:spLocks noChangeArrowheads="1"/>
          </p:cNvSpPr>
          <p:nvPr/>
        </p:nvSpPr>
        <p:spPr bwMode="auto">
          <a:xfrm>
            <a:off x="2555875" y="5300663"/>
            <a:ext cx="59039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5- خطر بروز پديده ناسازگاري داده‌ها</a:t>
            </a:r>
            <a:endParaRPr lang="en-US" altLang="en-US" sz="3200">
              <a:cs typeface="B Nazanin" panose="00000400000000000000" pitchFamily="2" charset="-78"/>
            </a:endParaRPr>
          </a:p>
        </p:txBody>
      </p:sp>
      <p:sp>
        <p:nvSpPr>
          <p:cNvPr id="45064" name="Text Box 16"/>
          <p:cNvSpPr txBox="1">
            <a:spLocks noChangeArrowheads="1"/>
          </p:cNvSpPr>
          <p:nvPr/>
        </p:nvSpPr>
        <p:spPr bwMode="auto">
          <a:xfrm>
            <a:off x="1600200" y="6330950"/>
            <a:ext cx="58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fa-IR" altLang="en-US" sz="2400"/>
              <a:t>ادامه</a:t>
            </a:r>
            <a:endParaRPr lang="en-US" altLang="en-US" sz="2400"/>
          </a:p>
        </p:txBody>
      </p:sp>
      <p:sp>
        <p:nvSpPr>
          <p:cNvPr id="45065" name="AutoShape 17"/>
          <p:cNvSpPr>
            <a:spLocks noChangeArrowheads="1"/>
          </p:cNvSpPr>
          <p:nvPr/>
        </p:nvSpPr>
        <p:spPr bwMode="auto">
          <a:xfrm>
            <a:off x="468313" y="6237288"/>
            <a:ext cx="1008062" cy="576262"/>
          </a:xfrm>
          <a:prstGeom prst="leftArrow">
            <a:avLst>
              <a:gd name="adj1" fmla="val 50000"/>
              <a:gd name="adj2" fmla="val 437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 name="Slide Number Placeholder 3"/>
          <p:cNvSpPr>
            <a:spLocks noGrp="1"/>
          </p:cNvSpPr>
          <p:nvPr>
            <p:ph type="sldNum" sz="quarter" idx="12"/>
          </p:nvPr>
        </p:nvSpPr>
        <p:spPr/>
        <p:txBody>
          <a:bodyPr/>
          <a:lstStyle/>
          <a:p>
            <a:pPr>
              <a:defRPr/>
            </a:pPr>
            <a:fld id="{E6BEC9FE-D900-46C0-A858-8947F66C1B58}"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2773363" y="1698625"/>
            <a:ext cx="5686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6- عدم امكان اشتراكي شدن داده‌ها</a:t>
            </a:r>
            <a:endParaRPr lang="en-US" altLang="en-US" sz="3200">
              <a:cs typeface="B Nazanin" panose="00000400000000000000" pitchFamily="2" charset="-78"/>
            </a:endParaRPr>
          </a:p>
        </p:txBody>
      </p:sp>
      <p:sp>
        <p:nvSpPr>
          <p:cNvPr id="46083" name="Text Box 5"/>
          <p:cNvSpPr txBox="1">
            <a:spLocks noChangeArrowheads="1"/>
          </p:cNvSpPr>
          <p:nvPr/>
        </p:nvSpPr>
        <p:spPr bwMode="auto">
          <a:xfrm>
            <a:off x="1474788" y="2635250"/>
            <a:ext cx="698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7- مصرف نابهينه امكانات سخت‌افزاري و نرم‌افزاري</a:t>
            </a:r>
            <a:endParaRPr lang="en-US" altLang="en-US" sz="3200">
              <a:cs typeface="B Nazanin" panose="00000400000000000000" pitchFamily="2" charset="-78"/>
            </a:endParaRPr>
          </a:p>
        </p:txBody>
      </p:sp>
      <p:sp>
        <p:nvSpPr>
          <p:cNvPr id="46084" name="Text Box 6"/>
          <p:cNvSpPr txBox="1">
            <a:spLocks noChangeArrowheads="1"/>
          </p:cNvSpPr>
          <p:nvPr/>
        </p:nvSpPr>
        <p:spPr bwMode="auto">
          <a:xfrm>
            <a:off x="395288" y="4578350"/>
            <a:ext cx="8097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9- وابستگي برنامه‌هاي كاربردي به محيط ذخيره‌سازي داده‌ها</a:t>
            </a:r>
            <a:endParaRPr lang="en-US" altLang="en-US" sz="3200">
              <a:cs typeface="B Nazanin" panose="00000400000000000000" pitchFamily="2" charset="-78"/>
            </a:endParaRPr>
          </a:p>
        </p:txBody>
      </p:sp>
      <p:sp>
        <p:nvSpPr>
          <p:cNvPr id="46085" name="Text Box 7"/>
          <p:cNvSpPr txBox="1">
            <a:spLocks noChangeArrowheads="1"/>
          </p:cNvSpPr>
          <p:nvPr/>
        </p:nvSpPr>
        <p:spPr bwMode="auto">
          <a:xfrm>
            <a:off x="4932363" y="3570288"/>
            <a:ext cx="3527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8- حجم زياد برنامه‌سازي</a:t>
            </a:r>
            <a:endParaRPr lang="en-US" altLang="en-US" sz="3200">
              <a:cs typeface="B Nazanin" panose="00000400000000000000" pitchFamily="2" charset="-78"/>
            </a:endParaRPr>
          </a:p>
        </p:txBody>
      </p:sp>
      <p:sp>
        <p:nvSpPr>
          <p:cNvPr id="46086" name="Text Box 8"/>
          <p:cNvSpPr txBox="1">
            <a:spLocks noChangeArrowheads="1"/>
          </p:cNvSpPr>
          <p:nvPr/>
        </p:nvSpPr>
        <p:spPr bwMode="auto">
          <a:xfrm>
            <a:off x="1476375" y="401638"/>
            <a:ext cx="4175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معايب مشي فايلينگ</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2674CCFB-3B6F-40CC-8E60-C9E6285AC5D2}"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1835150" y="1484313"/>
            <a:ext cx="1223963"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07" name="Rectangle 5"/>
          <p:cNvSpPr>
            <a:spLocks noChangeArrowheads="1"/>
          </p:cNvSpPr>
          <p:nvPr/>
        </p:nvSpPr>
        <p:spPr bwMode="auto">
          <a:xfrm>
            <a:off x="1835150" y="2854325"/>
            <a:ext cx="1223963"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08" name="Rectangle 6"/>
          <p:cNvSpPr>
            <a:spLocks noChangeArrowheads="1"/>
          </p:cNvSpPr>
          <p:nvPr/>
        </p:nvSpPr>
        <p:spPr bwMode="auto">
          <a:xfrm>
            <a:off x="1835150" y="4510088"/>
            <a:ext cx="1223963"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09" name="Rectangle 7"/>
          <p:cNvSpPr>
            <a:spLocks noChangeArrowheads="1"/>
          </p:cNvSpPr>
          <p:nvPr/>
        </p:nvSpPr>
        <p:spPr bwMode="auto">
          <a:xfrm>
            <a:off x="3995738" y="1628775"/>
            <a:ext cx="863600" cy="36004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10" name="AutoShape 8"/>
          <p:cNvSpPr>
            <a:spLocks noChangeArrowheads="1"/>
          </p:cNvSpPr>
          <p:nvPr/>
        </p:nvSpPr>
        <p:spPr bwMode="auto">
          <a:xfrm>
            <a:off x="5580063" y="1989138"/>
            <a:ext cx="1368425" cy="252095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11" name="Rectangle 9"/>
          <p:cNvSpPr>
            <a:spLocks noChangeArrowheads="1"/>
          </p:cNvSpPr>
          <p:nvPr/>
        </p:nvSpPr>
        <p:spPr bwMode="auto">
          <a:xfrm>
            <a:off x="5867400" y="2854325"/>
            <a:ext cx="6477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12" name="Rectangle 10"/>
          <p:cNvSpPr>
            <a:spLocks noChangeArrowheads="1"/>
          </p:cNvSpPr>
          <p:nvPr/>
        </p:nvSpPr>
        <p:spPr bwMode="auto">
          <a:xfrm>
            <a:off x="6516688" y="3070225"/>
            <a:ext cx="358775"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13" name="AutoShape 11"/>
          <p:cNvSpPr>
            <a:spLocks noChangeArrowheads="1"/>
          </p:cNvSpPr>
          <p:nvPr/>
        </p:nvSpPr>
        <p:spPr bwMode="auto">
          <a:xfrm>
            <a:off x="7451725" y="2709863"/>
            <a:ext cx="1368425" cy="2016125"/>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فايلهاي ذخيره‌شده</a:t>
            </a:r>
          </a:p>
          <a:p>
            <a:pPr algn="ctr" eaLnBrk="1" hangingPunct="1"/>
            <a:r>
              <a:rPr lang="fa-IR" altLang="en-US" sz="1800">
                <a:cs typeface="Arial" panose="020B0604020202020204" pitchFamily="34" charset="0"/>
              </a:rPr>
              <a:t>بهم مرتبط</a:t>
            </a:r>
          </a:p>
          <a:p>
            <a:pPr algn="ctr" eaLnBrk="1" hangingPunct="1"/>
            <a:r>
              <a:rPr lang="en-US" altLang="en-US" sz="1800">
                <a:cs typeface="Arial" panose="020B0604020202020204" pitchFamily="34" charset="0"/>
              </a:rPr>
              <a:t>(FILES)</a:t>
            </a:r>
          </a:p>
        </p:txBody>
      </p:sp>
      <p:sp>
        <p:nvSpPr>
          <p:cNvPr id="47114" name="AutoShape 12"/>
          <p:cNvSpPr>
            <a:spLocks noChangeArrowheads="1"/>
          </p:cNvSpPr>
          <p:nvPr/>
        </p:nvSpPr>
        <p:spPr bwMode="auto">
          <a:xfrm rot="10800000">
            <a:off x="1042988" y="1484313"/>
            <a:ext cx="792162" cy="938212"/>
          </a:xfrm>
          <a:prstGeom prst="flowChartDelay">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15" name="AutoShape 13"/>
          <p:cNvSpPr>
            <a:spLocks/>
          </p:cNvSpPr>
          <p:nvPr/>
        </p:nvSpPr>
        <p:spPr bwMode="auto">
          <a:xfrm rot="5400000">
            <a:off x="972344" y="477044"/>
            <a:ext cx="287337" cy="1152525"/>
          </a:xfrm>
          <a:prstGeom prst="leftBrace">
            <a:avLst>
              <a:gd name="adj1" fmla="val 3342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16" name="AutoShape 14"/>
          <p:cNvSpPr>
            <a:spLocks/>
          </p:cNvSpPr>
          <p:nvPr/>
        </p:nvSpPr>
        <p:spPr bwMode="auto">
          <a:xfrm rot="5400000">
            <a:off x="2447131" y="297657"/>
            <a:ext cx="287337" cy="1511300"/>
          </a:xfrm>
          <a:prstGeom prst="leftBrace">
            <a:avLst>
              <a:gd name="adj1" fmla="val 4383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17" name="AutoShape 15"/>
          <p:cNvSpPr>
            <a:spLocks/>
          </p:cNvSpPr>
          <p:nvPr/>
        </p:nvSpPr>
        <p:spPr bwMode="auto">
          <a:xfrm rot="5400000">
            <a:off x="4211638" y="260350"/>
            <a:ext cx="217487" cy="1655763"/>
          </a:xfrm>
          <a:prstGeom prst="leftBrace">
            <a:avLst>
              <a:gd name="adj1" fmla="val 6344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18" name="AutoShape 16"/>
          <p:cNvSpPr>
            <a:spLocks/>
          </p:cNvSpPr>
          <p:nvPr/>
        </p:nvSpPr>
        <p:spPr bwMode="auto">
          <a:xfrm rot="5400000">
            <a:off x="3370263" y="-985837"/>
            <a:ext cx="171450" cy="3384550"/>
          </a:xfrm>
          <a:prstGeom prst="leftBrace">
            <a:avLst>
              <a:gd name="adj1" fmla="val 16450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19" name="AutoShape 17"/>
          <p:cNvSpPr>
            <a:spLocks/>
          </p:cNvSpPr>
          <p:nvPr/>
        </p:nvSpPr>
        <p:spPr bwMode="auto">
          <a:xfrm rot="-5400000">
            <a:off x="2015332" y="4401343"/>
            <a:ext cx="215900" cy="2735263"/>
          </a:xfrm>
          <a:prstGeom prst="leftBrace">
            <a:avLst>
              <a:gd name="adj1" fmla="val 10557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20" name="AutoShape 21"/>
          <p:cNvSpPr>
            <a:spLocks noChangeArrowheads="1"/>
          </p:cNvSpPr>
          <p:nvPr/>
        </p:nvSpPr>
        <p:spPr bwMode="auto">
          <a:xfrm rot="5400000">
            <a:off x="1007269" y="4761707"/>
            <a:ext cx="1079500" cy="576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1" name="Text Box 23"/>
          <p:cNvSpPr txBox="1">
            <a:spLocks noChangeArrowheads="1"/>
          </p:cNvSpPr>
          <p:nvPr/>
        </p:nvSpPr>
        <p:spPr bwMode="auto">
          <a:xfrm>
            <a:off x="3995738" y="765175"/>
            <a:ext cx="742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200">
                <a:cs typeface="Arial" panose="020B0604020202020204" pitchFamily="34" charset="0"/>
              </a:rPr>
              <a:t>تيم پياده‌ساز</a:t>
            </a:r>
            <a:endParaRPr lang="en-US" altLang="en-US" sz="1200">
              <a:cs typeface="Arial" panose="020B0604020202020204" pitchFamily="34" charset="0"/>
            </a:endParaRPr>
          </a:p>
        </p:txBody>
      </p:sp>
      <p:sp>
        <p:nvSpPr>
          <p:cNvPr id="47122" name="Text Box 24"/>
          <p:cNvSpPr txBox="1">
            <a:spLocks noChangeArrowheads="1"/>
          </p:cNvSpPr>
          <p:nvPr/>
        </p:nvSpPr>
        <p:spPr bwMode="auto">
          <a:xfrm>
            <a:off x="7596188" y="2854325"/>
            <a:ext cx="1069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800">
                <a:cs typeface="Arial" panose="020B0604020202020204" pitchFamily="34" charset="0"/>
              </a:rPr>
              <a:t>پايگاه داده‌ها</a:t>
            </a:r>
            <a:endParaRPr lang="en-US" altLang="en-US" sz="1800">
              <a:cs typeface="Arial" panose="020B0604020202020204" pitchFamily="34" charset="0"/>
            </a:endParaRPr>
          </a:p>
        </p:txBody>
      </p:sp>
      <p:sp>
        <p:nvSpPr>
          <p:cNvPr id="47123" name="Text Box 25"/>
          <p:cNvSpPr txBox="1">
            <a:spLocks noChangeArrowheads="1"/>
          </p:cNvSpPr>
          <p:nvPr/>
        </p:nvSpPr>
        <p:spPr bwMode="auto">
          <a:xfrm>
            <a:off x="6515100" y="3070225"/>
            <a:ext cx="304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400">
                <a:cs typeface="Arial" panose="020B0604020202020204" pitchFamily="34" charset="0"/>
              </a:rPr>
              <a:t>F</a:t>
            </a:r>
          </a:p>
          <a:p>
            <a:pPr algn="r" rtl="1" eaLnBrk="1" hangingPunct="1"/>
            <a:r>
              <a:rPr lang="en-US" altLang="en-US" sz="1400">
                <a:cs typeface="Arial" panose="020B0604020202020204" pitchFamily="34" charset="0"/>
              </a:rPr>
              <a:t>S</a:t>
            </a:r>
          </a:p>
        </p:txBody>
      </p:sp>
      <p:sp>
        <p:nvSpPr>
          <p:cNvPr id="47124" name="Text Box 26"/>
          <p:cNvSpPr txBox="1">
            <a:spLocks noChangeArrowheads="1"/>
          </p:cNvSpPr>
          <p:nvPr/>
        </p:nvSpPr>
        <p:spPr bwMode="auto">
          <a:xfrm>
            <a:off x="6010275" y="2781300"/>
            <a:ext cx="3333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400">
                <a:cs typeface="Arial" panose="020B0604020202020204" pitchFamily="34" charset="0"/>
              </a:rPr>
              <a:t>D</a:t>
            </a:r>
          </a:p>
          <a:p>
            <a:pPr algn="r" rtl="1" eaLnBrk="1" hangingPunct="1"/>
            <a:r>
              <a:rPr lang="en-US" altLang="en-US" sz="1400">
                <a:cs typeface="Arial" panose="020B0604020202020204" pitchFamily="34" charset="0"/>
              </a:rPr>
              <a:t>B</a:t>
            </a:r>
          </a:p>
          <a:p>
            <a:pPr algn="r" rtl="1" eaLnBrk="1" hangingPunct="1"/>
            <a:r>
              <a:rPr lang="en-US" altLang="en-US" sz="1400">
                <a:cs typeface="Arial" panose="020B0604020202020204" pitchFamily="34" charset="0"/>
              </a:rPr>
              <a:t>M</a:t>
            </a:r>
          </a:p>
          <a:p>
            <a:pPr algn="r" rtl="1" eaLnBrk="1" hangingPunct="1"/>
            <a:r>
              <a:rPr lang="en-US" altLang="en-US" sz="1400">
                <a:cs typeface="Arial" panose="020B0604020202020204" pitchFamily="34" charset="0"/>
              </a:rPr>
              <a:t>S</a:t>
            </a:r>
          </a:p>
        </p:txBody>
      </p:sp>
      <p:sp>
        <p:nvSpPr>
          <p:cNvPr id="47125" name="Text Box 27"/>
          <p:cNvSpPr txBox="1">
            <a:spLocks noChangeArrowheads="1"/>
          </p:cNvSpPr>
          <p:nvPr/>
        </p:nvSpPr>
        <p:spPr bwMode="auto">
          <a:xfrm>
            <a:off x="5940425" y="2133600"/>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800">
                <a:cs typeface="Arial" panose="020B0604020202020204" pitchFamily="34" charset="0"/>
              </a:rPr>
              <a:t>OS</a:t>
            </a:r>
          </a:p>
        </p:txBody>
      </p:sp>
      <p:sp>
        <p:nvSpPr>
          <p:cNvPr id="47126" name="Text Box 28"/>
          <p:cNvSpPr txBox="1">
            <a:spLocks noChangeArrowheads="1"/>
          </p:cNvSpPr>
          <p:nvPr/>
        </p:nvSpPr>
        <p:spPr bwMode="auto">
          <a:xfrm rot="-5400000">
            <a:off x="3149600" y="2979738"/>
            <a:ext cx="25622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600">
                <a:cs typeface="Arial" panose="020B0604020202020204" pitchFamily="34" charset="0"/>
              </a:rPr>
              <a:t>تعريف و كنترل داده‌ها به طور </a:t>
            </a:r>
          </a:p>
          <a:p>
            <a:pPr algn="r" rtl="1" eaLnBrk="1" hangingPunct="1"/>
            <a:r>
              <a:rPr lang="fa-IR" altLang="en-US" sz="1600">
                <a:cs typeface="Arial" panose="020B0604020202020204" pitchFamily="34" charset="0"/>
              </a:rPr>
              <a:t>جامع و برنامه‌هاي عمليات در داده‌ها</a:t>
            </a:r>
            <a:endParaRPr lang="en-US" altLang="en-US" sz="1600">
              <a:cs typeface="Arial" panose="020B0604020202020204" pitchFamily="34" charset="0"/>
            </a:endParaRPr>
          </a:p>
        </p:txBody>
      </p:sp>
      <p:sp>
        <p:nvSpPr>
          <p:cNvPr id="47127" name="Text Box 29"/>
          <p:cNvSpPr txBox="1">
            <a:spLocks noChangeArrowheads="1"/>
          </p:cNvSpPr>
          <p:nvPr/>
        </p:nvSpPr>
        <p:spPr bwMode="auto">
          <a:xfrm>
            <a:off x="1908175" y="1557338"/>
            <a:ext cx="11080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200">
                <a:cs typeface="Arial" panose="020B0604020202020204" pitchFamily="34" charset="0"/>
              </a:rPr>
              <a:t>تعريف داده‌ها </a:t>
            </a:r>
            <a:endParaRPr lang="en-US" altLang="en-US" sz="1200">
              <a:cs typeface="Arial" panose="020B0604020202020204" pitchFamily="34" charset="0"/>
            </a:endParaRPr>
          </a:p>
          <a:p>
            <a:pPr algn="r" rtl="1" eaLnBrk="1" hangingPunct="1"/>
            <a:r>
              <a:rPr lang="fa-IR" altLang="en-US" sz="1200">
                <a:cs typeface="Arial" panose="020B0604020202020204" pitchFamily="34" charset="0"/>
              </a:rPr>
              <a:t>و برنامه‌هاي عمليات در </a:t>
            </a:r>
            <a:endParaRPr lang="en-US" altLang="en-US" sz="1200">
              <a:cs typeface="Arial" panose="020B0604020202020204" pitchFamily="34" charset="0"/>
            </a:endParaRPr>
          </a:p>
          <a:p>
            <a:pPr algn="r" rtl="1" eaLnBrk="1" hangingPunct="1"/>
            <a:r>
              <a:rPr lang="fa-IR" altLang="en-US" sz="1200">
                <a:cs typeface="Arial" panose="020B0604020202020204" pitchFamily="34" charset="0"/>
              </a:rPr>
              <a:t>داده‌ها </a:t>
            </a:r>
            <a:r>
              <a:rPr lang="en-US" altLang="en-US" sz="1200">
                <a:cs typeface="Arial" panose="020B0604020202020204" pitchFamily="34" charset="0"/>
              </a:rPr>
              <a:t>(AP1)</a:t>
            </a:r>
          </a:p>
        </p:txBody>
      </p:sp>
      <p:sp>
        <p:nvSpPr>
          <p:cNvPr id="47128" name="Text Box 30"/>
          <p:cNvSpPr txBox="1">
            <a:spLocks noChangeArrowheads="1"/>
          </p:cNvSpPr>
          <p:nvPr/>
        </p:nvSpPr>
        <p:spPr bwMode="auto">
          <a:xfrm>
            <a:off x="1752600" y="3070225"/>
            <a:ext cx="13001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200">
                <a:cs typeface="Arial" panose="020B0604020202020204" pitchFamily="34" charset="0"/>
              </a:rPr>
              <a:t>تعريف داده‌ها و </a:t>
            </a:r>
            <a:endParaRPr lang="en-US" altLang="en-US" sz="1200">
              <a:cs typeface="Arial" panose="020B0604020202020204" pitchFamily="34" charset="0"/>
            </a:endParaRPr>
          </a:p>
          <a:p>
            <a:pPr algn="r" rtl="1" eaLnBrk="1" hangingPunct="1"/>
            <a:r>
              <a:rPr lang="fa-IR" altLang="en-US" sz="1200">
                <a:cs typeface="Arial" panose="020B0604020202020204" pitchFamily="34" charset="0"/>
              </a:rPr>
              <a:t>برنامه‌هاي عمليات در </a:t>
            </a:r>
            <a:endParaRPr lang="en-US" altLang="en-US" sz="1200">
              <a:cs typeface="Arial" panose="020B0604020202020204" pitchFamily="34" charset="0"/>
            </a:endParaRPr>
          </a:p>
          <a:p>
            <a:pPr algn="r" rtl="1" eaLnBrk="1" hangingPunct="1"/>
            <a:r>
              <a:rPr lang="fa-IR" altLang="en-US" sz="1200">
                <a:cs typeface="Arial" panose="020B0604020202020204" pitchFamily="34" charset="0"/>
              </a:rPr>
              <a:t>داده‌ها </a:t>
            </a:r>
            <a:r>
              <a:rPr lang="en-US" altLang="en-US" sz="1200">
                <a:cs typeface="Arial" panose="020B0604020202020204" pitchFamily="34" charset="0"/>
              </a:rPr>
              <a:t>(AP2)</a:t>
            </a:r>
          </a:p>
        </p:txBody>
      </p:sp>
      <p:sp>
        <p:nvSpPr>
          <p:cNvPr id="47129" name="Text Box 31"/>
          <p:cNvSpPr txBox="1">
            <a:spLocks noChangeArrowheads="1"/>
          </p:cNvSpPr>
          <p:nvPr/>
        </p:nvSpPr>
        <p:spPr bwMode="auto">
          <a:xfrm>
            <a:off x="1898650" y="4797425"/>
            <a:ext cx="11303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200">
                <a:cs typeface="Arial" panose="020B0604020202020204" pitchFamily="34" charset="0"/>
              </a:rPr>
              <a:t>تعريف داده‌ها و </a:t>
            </a:r>
            <a:endParaRPr lang="en-US" altLang="en-US" sz="1200">
              <a:cs typeface="Arial" panose="020B0604020202020204" pitchFamily="34" charset="0"/>
            </a:endParaRPr>
          </a:p>
          <a:p>
            <a:pPr algn="r" rtl="1" eaLnBrk="1" hangingPunct="1"/>
            <a:r>
              <a:rPr lang="fa-IR" altLang="en-US" sz="1200">
                <a:cs typeface="Arial" panose="020B0604020202020204" pitchFamily="34" charset="0"/>
              </a:rPr>
              <a:t>برنامه‌هاي عمليات </a:t>
            </a:r>
            <a:endParaRPr lang="en-US" altLang="en-US" sz="1200">
              <a:cs typeface="Arial" panose="020B0604020202020204" pitchFamily="34" charset="0"/>
            </a:endParaRPr>
          </a:p>
          <a:p>
            <a:pPr algn="r" rtl="1" eaLnBrk="1" hangingPunct="1"/>
            <a:r>
              <a:rPr lang="fa-IR" altLang="en-US" sz="1200">
                <a:cs typeface="Arial" panose="020B0604020202020204" pitchFamily="34" charset="0"/>
              </a:rPr>
              <a:t>در داده‌ها </a:t>
            </a:r>
            <a:r>
              <a:rPr lang="en-US" altLang="en-US" sz="1200">
                <a:cs typeface="Arial" panose="020B0604020202020204" pitchFamily="34" charset="0"/>
              </a:rPr>
              <a:t>(AP3)</a:t>
            </a:r>
          </a:p>
        </p:txBody>
      </p:sp>
      <p:sp>
        <p:nvSpPr>
          <p:cNvPr id="47130" name="Freeform 34"/>
          <p:cNvSpPr>
            <a:spLocks/>
          </p:cNvSpPr>
          <p:nvPr/>
        </p:nvSpPr>
        <p:spPr bwMode="auto">
          <a:xfrm>
            <a:off x="1042988" y="2854325"/>
            <a:ext cx="792162" cy="1079500"/>
          </a:xfrm>
          <a:custGeom>
            <a:avLst/>
            <a:gdLst>
              <a:gd name="T0" fmla="*/ 2147483646 w 499"/>
              <a:gd name="T1" fmla="*/ 0 h 680"/>
              <a:gd name="T2" fmla="*/ 2147483646 w 499"/>
              <a:gd name="T3" fmla="*/ 2147483646 h 680"/>
              <a:gd name="T4" fmla="*/ 0 w 499"/>
              <a:gd name="T5" fmla="*/ 2147483646 h 680"/>
              <a:gd name="T6" fmla="*/ 2147483646 w 499"/>
              <a:gd name="T7" fmla="*/ 2147483646 h 680"/>
              <a:gd name="T8" fmla="*/ 0 w 499"/>
              <a:gd name="T9" fmla="*/ 2147483646 h 680"/>
              <a:gd name="T10" fmla="*/ 2147483646 w 499"/>
              <a:gd name="T11" fmla="*/ 2147483646 h 680"/>
              <a:gd name="T12" fmla="*/ 2147483646 w 499"/>
              <a:gd name="T13" fmla="*/ 2147483646 h 680"/>
              <a:gd name="T14" fmla="*/ 2147483646 w 499"/>
              <a:gd name="T15" fmla="*/ 0 h 6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9" h="680">
                <a:moveTo>
                  <a:pt x="499" y="0"/>
                </a:moveTo>
                <a:lnTo>
                  <a:pt x="227" y="90"/>
                </a:lnTo>
                <a:lnTo>
                  <a:pt x="0" y="136"/>
                </a:lnTo>
                <a:lnTo>
                  <a:pt x="46" y="317"/>
                </a:lnTo>
                <a:lnTo>
                  <a:pt x="0" y="499"/>
                </a:lnTo>
                <a:lnTo>
                  <a:pt x="227" y="544"/>
                </a:lnTo>
                <a:lnTo>
                  <a:pt x="499" y="680"/>
                </a:lnTo>
                <a:lnTo>
                  <a:pt x="499"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Text Box 35"/>
          <p:cNvSpPr txBox="1">
            <a:spLocks noChangeArrowheads="1"/>
          </p:cNvSpPr>
          <p:nvPr/>
        </p:nvSpPr>
        <p:spPr bwMode="auto">
          <a:xfrm>
            <a:off x="1258888" y="1485900"/>
            <a:ext cx="2952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200">
                <a:cs typeface="Arial" panose="020B0604020202020204" pitchFamily="34" charset="0"/>
              </a:rPr>
              <a:t>U</a:t>
            </a:r>
          </a:p>
          <a:p>
            <a:pPr algn="r" rtl="1" eaLnBrk="1" hangingPunct="1"/>
            <a:r>
              <a:rPr lang="en-US" altLang="en-US" sz="1200">
                <a:cs typeface="Arial" panose="020B0604020202020204" pitchFamily="34" charset="0"/>
              </a:rPr>
              <a:t>F</a:t>
            </a:r>
          </a:p>
          <a:p>
            <a:pPr algn="r" rtl="1" eaLnBrk="1" hangingPunct="1"/>
            <a:r>
              <a:rPr lang="en-US" altLang="en-US" sz="1200">
                <a:cs typeface="Arial" panose="020B0604020202020204" pitchFamily="34" charset="0"/>
              </a:rPr>
              <a:t>I</a:t>
            </a:r>
          </a:p>
        </p:txBody>
      </p:sp>
      <p:sp>
        <p:nvSpPr>
          <p:cNvPr id="47132" name="Text Box 36"/>
          <p:cNvSpPr txBox="1">
            <a:spLocks noChangeArrowheads="1"/>
          </p:cNvSpPr>
          <p:nvPr/>
        </p:nvSpPr>
        <p:spPr bwMode="auto">
          <a:xfrm>
            <a:off x="2124075" y="692150"/>
            <a:ext cx="8334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200">
                <a:cs typeface="Arial" panose="020B0604020202020204" pitchFamily="34" charset="0"/>
              </a:rPr>
              <a:t>تيم بهره‌بردار</a:t>
            </a:r>
            <a:endParaRPr lang="en-US" altLang="en-US" sz="1200">
              <a:cs typeface="Arial" panose="020B0604020202020204" pitchFamily="34" charset="0"/>
            </a:endParaRPr>
          </a:p>
        </p:txBody>
      </p:sp>
      <p:sp>
        <p:nvSpPr>
          <p:cNvPr id="47133" name="Text Box 37"/>
          <p:cNvSpPr txBox="1">
            <a:spLocks noChangeArrowheads="1"/>
          </p:cNvSpPr>
          <p:nvPr/>
        </p:nvSpPr>
        <p:spPr bwMode="auto">
          <a:xfrm>
            <a:off x="755650" y="692150"/>
            <a:ext cx="746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200">
                <a:cs typeface="Arial" panose="020B0604020202020204" pitchFamily="34" charset="0"/>
              </a:rPr>
              <a:t>نابرنامه‌ساز</a:t>
            </a:r>
            <a:endParaRPr lang="en-US" altLang="en-US" sz="1200">
              <a:cs typeface="Arial" panose="020B0604020202020204" pitchFamily="34" charset="0"/>
            </a:endParaRPr>
          </a:p>
        </p:txBody>
      </p:sp>
      <p:sp>
        <p:nvSpPr>
          <p:cNvPr id="47134" name="Text Box 38"/>
          <p:cNvSpPr txBox="1">
            <a:spLocks noChangeArrowheads="1"/>
          </p:cNvSpPr>
          <p:nvPr/>
        </p:nvSpPr>
        <p:spPr bwMode="auto">
          <a:xfrm>
            <a:off x="1330325" y="3070225"/>
            <a:ext cx="2952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200">
                <a:cs typeface="Arial" panose="020B0604020202020204" pitchFamily="34" charset="0"/>
              </a:rPr>
              <a:t>U</a:t>
            </a:r>
          </a:p>
          <a:p>
            <a:pPr algn="r" rtl="1" eaLnBrk="1" hangingPunct="1"/>
            <a:r>
              <a:rPr lang="en-US" altLang="en-US" sz="1200">
                <a:cs typeface="Arial" panose="020B0604020202020204" pitchFamily="34" charset="0"/>
              </a:rPr>
              <a:t>F</a:t>
            </a:r>
          </a:p>
          <a:p>
            <a:pPr algn="r" rtl="1" eaLnBrk="1" hangingPunct="1"/>
            <a:r>
              <a:rPr lang="en-US" altLang="en-US" sz="1200">
                <a:cs typeface="Arial" panose="020B0604020202020204" pitchFamily="34" charset="0"/>
              </a:rPr>
              <a:t>I</a:t>
            </a:r>
          </a:p>
        </p:txBody>
      </p:sp>
      <p:sp>
        <p:nvSpPr>
          <p:cNvPr id="47135" name="Text Box 39"/>
          <p:cNvSpPr txBox="1">
            <a:spLocks noChangeArrowheads="1"/>
          </p:cNvSpPr>
          <p:nvPr/>
        </p:nvSpPr>
        <p:spPr bwMode="auto">
          <a:xfrm>
            <a:off x="1403350" y="4725988"/>
            <a:ext cx="3492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en-US" altLang="en-US" sz="1200">
                <a:cs typeface="Arial" panose="020B0604020202020204" pitchFamily="34" charset="0"/>
              </a:rPr>
              <a:t>U</a:t>
            </a:r>
          </a:p>
          <a:p>
            <a:pPr algn="ctr" rtl="1" eaLnBrk="1" hangingPunct="1"/>
            <a:r>
              <a:rPr lang="en-US" altLang="en-US" sz="1200">
                <a:cs typeface="Arial" panose="020B0604020202020204" pitchFamily="34" charset="0"/>
              </a:rPr>
              <a:t>F</a:t>
            </a:r>
          </a:p>
          <a:p>
            <a:pPr algn="ctr" rtl="1" eaLnBrk="1" hangingPunct="1"/>
            <a:r>
              <a:rPr lang="en-US" altLang="en-US" sz="1200">
                <a:cs typeface="Arial" panose="020B0604020202020204" pitchFamily="34" charset="0"/>
              </a:rPr>
              <a:t>I</a:t>
            </a:r>
          </a:p>
        </p:txBody>
      </p:sp>
      <p:sp>
        <p:nvSpPr>
          <p:cNvPr id="47136" name="Line 40"/>
          <p:cNvSpPr>
            <a:spLocks noChangeShapeType="1"/>
          </p:cNvSpPr>
          <p:nvPr/>
        </p:nvSpPr>
        <p:spPr bwMode="auto">
          <a:xfrm>
            <a:off x="1763713" y="1196975"/>
            <a:ext cx="0" cy="45370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7" name="Line 41"/>
          <p:cNvSpPr>
            <a:spLocks noChangeShapeType="1"/>
          </p:cNvSpPr>
          <p:nvPr/>
        </p:nvSpPr>
        <p:spPr bwMode="auto">
          <a:xfrm>
            <a:off x="3492500" y="1125538"/>
            <a:ext cx="0" cy="46085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8" name="Line 42"/>
          <p:cNvSpPr>
            <a:spLocks noChangeShapeType="1"/>
          </p:cNvSpPr>
          <p:nvPr/>
        </p:nvSpPr>
        <p:spPr bwMode="auto">
          <a:xfrm>
            <a:off x="5219700" y="1125538"/>
            <a:ext cx="0" cy="49672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9" name="Line 43"/>
          <p:cNvSpPr>
            <a:spLocks noChangeShapeType="1"/>
          </p:cNvSpPr>
          <p:nvPr/>
        </p:nvSpPr>
        <p:spPr bwMode="auto">
          <a:xfrm>
            <a:off x="7164388" y="1268413"/>
            <a:ext cx="0" cy="45370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0" name="AutoShape 44"/>
          <p:cNvSpPr>
            <a:spLocks/>
          </p:cNvSpPr>
          <p:nvPr/>
        </p:nvSpPr>
        <p:spPr bwMode="auto">
          <a:xfrm rot="-5400000">
            <a:off x="2844007" y="4148931"/>
            <a:ext cx="215900" cy="4392613"/>
          </a:xfrm>
          <a:prstGeom prst="leftBrace">
            <a:avLst>
              <a:gd name="adj1" fmla="val 16954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41" name="AutoShape 45"/>
          <p:cNvSpPr>
            <a:spLocks/>
          </p:cNvSpPr>
          <p:nvPr/>
        </p:nvSpPr>
        <p:spPr bwMode="auto">
          <a:xfrm rot="5400000">
            <a:off x="2807494" y="-1935956"/>
            <a:ext cx="288925" cy="4681537"/>
          </a:xfrm>
          <a:prstGeom prst="leftBrace">
            <a:avLst>
              <a:gd name="adj1" fmla="val 13502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7142" name="Text Box 46"/>
          <p:cNvSpPr txBox="1">
            <a:spLocks noChangeArrowheads="1"/>
          </p:cNvSpPr>
          <p:nvPr/>
        </p:nvSpPr>
        <p:spPr bwMode="auto">
          <a:xfrm>
            <a:off x="2698750" y="404813"/>
            <a:ext cx="674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200">
                <a:cs typeface="Arial" panose="020B0604020202020204" pitchFamily="34" charset="0"/>
              </a:rPr>
              <a:t>برنامه‌ساز</a:t>
            </a:r>
            <a:endParaRPr lang="en-US" altLang="en-US" sz="1200">
              <a:cs typeface="Arial" panose="020B0604020202020204" pitchFamily="34" charset="0"/>
            </a:endParaRPr>
          </a:p>
        </p:txBody>
      </p:sp>
      <p:sp>
        <p:nvSpPr>
          <p:cNvPr id="47143" name="Text Box 47"/>
          <p:cNvSpPr txBox="1">
            <a:spLocks noChangeArrowheads="1"/>
          </p:cNvSpPr>
          <p:nvPr/>
        </p:nvSpPr>
        <p:spPr bwMode="auto">
          <a:xfrm>
            <a:off x="2627313" y="0"/>
            <a:ext cx="576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200">
                <a:cs typeface="Arial" panose="020B0604020202020204" pitchFamily="34" charset="0"/>
              </a:rPr>
              <a:t>كاربران</a:t>
            </a:r>
            <a:endParaRPr lang="en-US" altLang="en-US" sz="1200">
              <a:cs typeface="Arial" panose="020B0604020202020204" pitchFamily="34" charset="0"/>
            </a:endParaRPr>
          </a:p>
        </p:txBody>
      </p:sp>
      <p:sp>
        <p:nvSpPr>
          <p:cNvPr id="47144" name="Text Box 48"/>
          <p:cNvSpPr txBox="1">
            <a:spLocks noChangeArrowheads="1"/>
          </p:cNvSpPr>
          <p:nvPr/>
        </p:nvSpPr>
        <p:spPr bwMode="auto">
          <a:xfrm>
            <a:off x="2555875" y="6467475"/>
            <a:ext cx="874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200">
                <a:cs typeface="Arial" panose="020B0604020202020204" pitchFamily="34" charset="0"/>
              </a:rPr>
              <a:t>محيط فرافايلي</a:t>
            </a:r>
            <a:endParaRPr lang="en-US" altLang="en-US" sz="1200">
              <a:cs typeface="Arial" panose="020B0604020202020204" pitchFamily="34" charset="0"/>
            </a:endParaRPr>
          </a:p>
        </p:txBody>
      </p:sp>
      <p:sp>
        <p:nvSpPr>
          <p:cNvPr id="47145" name="Text Box 49"/>
          <p:cNvSpPr txBox="1">
            <a:spLocks noChangeArrowheads="1"/>
          </p:cNvSpPr>
          <p:nvPr/>
        </p:nvSpPr>
        <p:spPr bwMode="auto">
          <a:xfrm>
            <a:off x="1331913" y="5876925"/>
            <a:ext cx="1560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200">
                <a:cs typeface="Arial" panose="020B0604020202020204" pitchFamily="34" charset="0"/>
              </a:rPr>
              <a:t>كثرت و تنوع ديدها نسبت به</a:t>
            </a:r>
          </a:p>
          <a:p>
            <a:pPr algn="r" rtl="1" eaLnBrk="1" hangingPunct="1"/>
            <a:r>
              <a:rPr lang="fa-IR" altLang="en-US" sz="1200">
                <a:cs typeface="Arial" panose="020B0604020202020204" pitchFamily="34" charset="0"/>
              </a:rPr>
              <a:t> داده‌هاي ذخيره‌شده</a:t>
            </a:r>
            <a:endParaRPr lang="en-US" altLang="en-US" sz="1200">
              <a:cs typeface="Arial" panose="020B0604020202020204" pitchFamily="34" charset="0"/>
            </a:endParaRPr>
          </a:p>
        </p:txBody>
      </p:sp>
      <p:sp>
        <p:nvSpPr>
          <p:cNvPr id="47146" name="Text Box 50"/>
          <p:cNvSpPr txBox="1">
            <a:spLocks noChangeArrowheads="1"/>
          </p:cNvSpPr>
          <p:nvPr/>
        </p:nvSpPr>
        <p:spPr bwMode="auto">
          <a:xfrm>
            <a:off x="7380288" y="4941888"/>
            <a:ext cx="1247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200">
                <a:cs typeface="Arial" panose="020B0604020202020204" pitchFamily="34" charset="0"/>
              </a:rPr>
              <a:t>محيط واحد، مجتمع و</a:t>
            </a:r>
          </a:p>
          <a:p>
            <a:pPr algn="r" rtl="1" eaLnBrk="1" hangingPunct="1"/>
            <a:r>
              <a:rPr lang="fa-IR" altLang="en-US" sz="1200">
                <a:cs typeface="Arial" panose="020B0604020202020204" pitchFamily="34" charset="0"/>
              </a:rPr>
              <a:t> اشتراكي ذخيره‌سازي</a:t>
            </a:r>
            <a:endParaRPr lang="en-US" altLang="en-US" sz="1200">
              <a:cs typeface="Arial" panose="020B0604020202020204" pitchFamily="34" charset="0"/>
            </a:endParaRPr>
          </a:p>
        </p:txBody>
      </p:sp>
      <p:sp>
        <p:nvSpPr>
          <p:cNvPr id="47147" name="Line 51"/>
          <p:cNvSpPr>
            <a:spLocks noChangeShapeType="1"/>
          </p:cNvSpPr>
          <p:nvPr/>
        </p:nvSpPr>
        <p:spPr bwMode="auto">
          <a:xfrm>
            <a:off x="611188" y="1700213"/>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8" name="Line 52"/>
          <p:cNvSpPr>
            <a:spLocks noChangeShapeType="1"/>
          </p:cNvSpPr>
          <p:nvPr/>
        </p:nvSpPr>
        <p:spPr bwMode="auto">
          <a:xfrm>
            <a:off x="539750" y="3213100"/>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9" name="Line 53"/>
          <p:cNvSpPr>
            <a:spLocks noChangeShapeType="1"/>
          </p:cNvSpPr>
          <p:nvPr/>
        </p:nvSpPr>
        <p:spPr bwMode="auto">
          <a:xfrm>
            <a:off x="755650" y="4868863"/>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0" name="Line 54"/>
          <p:cNvSpPr>
            <a:spLocks noChangeShapeType="1"/>
          </p:cNvSpPr>
          <p:nvPr/>
        </p:nvSpPr>
        <p:spPr bwMode="auto">
          <a:xfrm>
            <a:off x="4859338" y="2924175"/>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1" name="Line 55"/>
          <p:cNvSpPr>
            <a:spLocks noChangeShapeType="1"/>
          </p:cNvSpPr>
          <p:nvPr/>
        </p:nvSpPr>
        <p:spPr bwMode="auto">
          <a:xfrm>
            <a:off x="5580063" y="30686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2" name="Line 56"/>
          <p:cNvSpPr>
            <a:spLocks noChangeShapeType="1"/>
          </p:cNvSpPr>
          <p:nvPr/>
        </p:nvSpPr>
        <p:spPr bwMode="auto">
          <a:xfrm flipH="1">
            <a:off x="468313" y="2060575"/>
            <a:ext cx="574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3" name="Line 57"/>
          <p:cNvSpPr>
            <a:spLocks noChangeShapeType="1"/>
          </p:cNvSpPr>
          <p:nvPr/>
        </p:nvSpPr>
        <p:spPr bwMode="auto">
          <a:xfrm flipH="1">
            <a:off x="539750" y="3500438"/>
            <a:ext cx="574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4" name="Line 58"/>
          <p:cNvSpPr>
            <a:spLocks noChangeShapeType="1"/>
          </p:cNvSpPr>
          <p:nvPr/>
        </p:nvSpPr>
        <p:spPr bwMode="auto">
          <a:xfrm flipH="1">
            <a:off x="684213" y="5157788"/>
            <a:ext cx="574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5" name="Line 59"/>
          <p:cNvSpPr>
            <a:spLocks noChangeShapeType="1"/>
          </p:cNvSpPr>
          <p:nvPr/>
        </p:nvSpPr>
        <p:spPr bwMode="auto">
          <a:xfrm flipH="1">
            <a:off x="4859338" y="3429000"/>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6" name="Line 60"/>
          <p:cNvSpPr>
            <a:spLocks noChangeShapeType="1"/>
          </p:cNvSpPr>
          <p:nvPr/>
        </p:nvSpPr>
        <p:spPr bwMode="auto">
          <a:xfrm flipH="1">
            <a:off x="5580063" y="3357563"/>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7" name="Line 62"/>
          <p:cNvSpPr>
            <a:spLocks noChangeShapeType="1"/>
          </p:cNvSpPr>
          <p:nvPr/>
        </p:nvSpPr>
        <p:spPr bwMode="auto">
          <a:xfrm flipH="1" flipV="1">
            <a:off x="3059113" y="1700213"/>
            <a:ext cx="935037" cy="3603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8" name="Line 65"/>
          <p:cNvSpPr>
            <a:spLocks noChangeShapeType="1"/>
          </p:cNvSpPr>
          <p:nvPr/>
        </p:nvSpPr>
        <p:spPr bwMode="auto">
          <a:xfrm flipH="1">
            <a:off x="3059113" y="3068638"/>
            <a:ext cx="935037"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9" name="Line 66"/>
          <p:cNvSpPr>
            <a:spLocks noChangeShapeType="1"/>
          </p:cNvSpPr>
          <p:nvPr/>
        </p:nvSpPr>
        <p:spPr bwMode="auto">
          <a:xfrm flipH="1">
            <a:off x="3059113" y="4508500"/>
            <a:ext cx="935037" cy="4333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0" name="Text Box 67"/>
          <p:cNvSpPr txBox="1">
            <a:spLocks noChangeArrowheads="1"/>
          </p:cNvSpPr>
          <p:nvPr/>
        </p:nvSpPr>
        <p:spPr bwMode="auto">
          <a:xfrm>
            <a:off x="6227763" y="549275"/>
            <a:ext cx="2460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1800" b="1">
                <a:cs typeface="Arial" panose="020B0604020202020204" pitchFamily="34" charset="0"/>
              </a:rPr>
              <a:t>نمايش ساده‌شده مشي پايگاهي</a:t>
            </a:r>
            <a:endParaRPr lang="en-US" altLang="en-US" sz="1800" b="1">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10B08542-111A-4852-AED8-E5431C7273F9}"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323850" y="1314450"/>
            <a:ext cx="832643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30000"/>
              </a:lnSpc>
            </a:pPr>
            <a:r>
              <a:rPr lang="fa-IR" altLang="en-US" sz="2800"/>
              <a:t>- </a:t>
            </a:r>
            <a:r>
              <a:rPr lang="fa-IR" altLang="en-US" sz="3200">
                <a:cs typeface="B Nazanin" panose="00000400000000000000" pitchFamily="2" charset="-78"/>
              </a:rPr>
              <a:t>بررسي و تحليل نيازهاي پردازشي و اطلاعاتي همه قسمت</a:t>
            </a:r>
            <a:r>
              <a:rPr lang="en-US" altLang="en-US" sz="3200">
                <a:cs typeface="B Nazanin" panose="00000400000000000000" pitchFamily="2" charset="-78"/>
              </a:rPr>
              <a:t> </a:t>
            </a:r>
            <a:r>
              <a:rPr lang="fa-IR" altLang="en-US" sz="3200">
                <a:cs typeface="B Nazanin" panose="00000400000000000000" pitchFamily="2" charset="-78"/>
              </a:rPr>
              <a:t>ها توسط يك گروه</a:t>
            </a:r>
            <a:endParaRPr lang="en-US" altLang="en-US" sz="3200">
              <a:cs typeface="B Nazanin" panose="00000400000000000000" pitchFamily="2" charset="-78"/>
            </a:endParaRPr>
          </a:p>
        </p:txBody>
      </p:sp>
      <p:sp>
        <p:nvSpPr>
          <p:cNvPr id="48131" name="Text Box 5"/>
          <p:cNvSpPr txBox="1">
            <a:spLocks noChangeArrowheads="1"/>
          </p:cNvSpPr>
          <p:nvPr/>
        </p:nvSpPr>
        <p:spPr bwMode="auto">
          <a:xfrm>
            <a:off x="1758950" y="401638"/>
            <a:ext cx="49006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مراحل كلي كار در مشي پايگاهي</a:t>
            </a:r>
            <a:endParaRPr lang="en-US" altLang="en-US" sz="3200">
              <a:solidFill>
                <a:schemeClr val="bg1"/>
              </a:solidFill>
              <a:latin typeface="Tahoma" panose="020B0604030504040204" pitchFamily="34" charset="0"/>
              <a:cs typeface="B Titr" panose="00000700000000000000" pitchFamily="2" charset="-78"/>
            </a:endParaRPr>
          </a:p>
        </p:txBody>
      </p:sp>
      <p:sp>
        <p:nvSpPr>
          <p:cNvPr id="48132" name="Text Box 6"/>
          <p:cNvSpPr txBox="1">
            <a:spLocks noChangeArrowheads="1"/>
          </p:cNvSpPr>
          <p:nvPr/>
        </p:nvSpPr>
        <p:spPr bwMode="auto">
          <a:xfrm>
            <a:off x="5248275" y="2698750"/>
            <a:ext cx="3373438"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 مدلسازي معنايي داده‌ها</a:t>
            </a:r>
            <a:endParaRPr lang="en-US" altLang="en-US" sz="3200">
              <a:cs typeface="B Nazanin" panose="00000400000000000000" pitchFamily="2" charset="-78"/>
            </a:endParaRPr>
          </a:p>
        </p:txBody>
      </p:sp>
      <p:sp>
        <p:nvSpPr>
          <p:cNvPr id="48133" name="Text Box 7"/>
          <p:cNvSpPr txBox="1">
            <a:spLocks noChangeArrowheads="1"/>
          </p:cNvSpPr>
          <p:nvPr/>
        </p:nvSpPr>
        <p:spPr bwMode="auto">
          <a:xfrm>
            <a:off x="1209675" y="3348038"/>
            <a:ext cx="74517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800"/>
              <a:t>- </a:t>
            </a:r>
            <a:r>
              <a:rPr lang="fa-IR" altLang="en-US" sz="3200">
                <a:cs typeface="B Nazanin" panose="00000400000000000000" pitchFamily="2" charset="-78"/>
              </a:rPr>
              <a:t>تعيين مشخصات جامع (يكپارچه) كاربردي و وظايف آن</a:t>
            </a:r>
            <a:endParaRPr lang="en-US" altLang="en-US" sz="3200">
              <a:cs typeface="B Nazanin" panose="00000400000000000000" pitchFamily="2" charset="-78"/>
            </a:endParaRPr>
          </a:p>
        </p:txBody>
      </p:sp>
      <p:sp>
        <p:nvSpPr>
          <p:cNvPr id="48134" name="Text Box 8"/>
          <p:cNvSpPr txBox="1">
            <a:spLocks noChangeArrowheads="1"/>
          </p:cNvSpPr>
          <p:nvPr/>
        </p:nvSpPr>
        <p:spPr bwMode="auto">
          <a:xfrm>
            <a:off x="4092575" y="4949825"/>
            <a:ext cx="456882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800"/>
              <a:t>- </a:t>
            </a:r>
            <a:r>
              <a:rPr lang="fa-IR" altLang="en-US" sz="3200">
                <a:cs typeface="B Nazanin" panose="00000400000000000000" pitchFamily="2" charset="-78"/>
              </a:rPr>
              <a:t>استفاده از يك يا چند </a:t>
            </a:r>
            <a:r>
              <a:rPr lang="en-US" altLang="en-US" sz="3200">
                <a:cs typeface="B Nazanin" panose="00000400000000000000" pitchFamily="2" charset="-78"/>
              </a:rPr>
              <a:t>DBMS</a:t>
            </a:r>
          </a:p>
        </p:txBody>
      </p:sp>
      <p:sp>
        <p:nvSpPr>
          <p:cNvPr id="48135" name="Text Box 9"/>
          <p:cNvSpPr txBox="1">
            <a:spLocks noChangeArrowheads="1"/>
          </p:cNvSpPr>
          <p:nvPr/>
        </p:nvSpPr>
        <p:spPr bwMode="auto">
          <a:xfrm>
            <a:off x="3825875" y="5580063"/>
            <a:ext cx="48355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 طراحي پايگاه داده‌ها در سطوح لازم</a:t>
            </a:r>
            <a:endParaRPr lang="en-US" altLang="en-US" sz="3200">
              <a:cs typeface="B Nazanin" panose="00000400000000000000" pitchFamily="2" charset="-78"/>
            </a:endParaRPr>
          </a:p>
        </p:txBody>
      </p:sp>
      <p:sp>
        <p:nvSpPr>
          <p:cNvPr id="48136" name="Text Box 15"/>
          <p:cNvSpPr txBox="1">
            <a:spLocks noChangeArrowheads="1"/>
          </p:cNvSpPr>
          <p:nvPr/>
        </p:nvSpPr>
        <p:spPr bwMode="auto">
          <a:xfrm>
            <a:off x="1331913" y="6356350"/>
            <a:ext cx="58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fa-IR" altLang="en-US" sz="2400"/>
              <a:t>ادامه</a:t>
            </a:r>
            <a:endParaRPr lang="en-US" altLang="en-US" sz="2400"/>
          </a:p>
        </p:txBody>
      </p:sp>
      <p:sp>
        <p:nvSpPr>
          <p:cNvPr id="48137" name="AutoShape 16"/>
          <p:cNvSpPr>
            <a:spLocks noChangeArrowheads="1"/>
          </p:cNvSpPr>
          <p:nvPr/>
        </p:nvSpPr>
        <p:spPr bwMode="auto">
          <a:xfrm>
            <a:off x="179388" y="6237288"/>
            <a:ext cx="1008062" cy="576262"/>
          </a:xfrm>
          <a:prstGeom prst="leftArrow">
            <a:avLst>
              <a:gd name="adj1" fmla="val 50000"/>
              <a:gd name="adj2" fmla="val 437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8138" name="Text Box 17"/>
          <p:cNvSpPr txBox="1">
            <a:spLocks noChangeArrowheads="1"/>
          </p:cNvSpPr>
          <p:nvPr/>
        </p:nvSpPr>
        <p:spPr bwMode="auto">
          <a:xfrm>
            <a:off x="1466850" y="4140200"/>
            <a:ext cx="7158038"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800"/>
              <a:t>- </a:t>
            </a:r>
            <a:r>
              <a:rPr lang="fa-IR" altLang="en-US" sz="3200">
                <a:cs typeface="B Nazanin" panose="00000400000000000000" pitchFamily="2" charset="-78"/>
              </a:rPr>
              <a:t>انتخاب يك يا چند پيكربندي سخت‌افزاري-نرم‌افزاري</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AA62FDD5-F128-44AC-9AA2-CAEAA494FD70}"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1611313" y="3632200"/>
            <a:ext cx="66325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800"/>
              <a:t>- </a:t>
            </a:r>
            <a:r>
              <a:rPr lang="fa-IR" altLang="en-US" sz="3200">
                <a:cs typeface="B Nazanin" panose="00000400000000000000" pitchFamily="2" charset="-78"/>
              </a:rPr>
              <a:t>تعريف پايگاه داده هر قسمت توسط كاربر مربوطه</a:t>
            </a:r>
            <a:endParaRPr lang="en-US" altLang="en-US" sz="3200">
              <a:cs typeface="B Nazanin" panose="00000400000000000000" pitchFamily="2" charset="-78"/>
            </a:endParaRPr>
          </a:p>
        </p:txBody>
      </p:sp>
      <p:sp>
        <p:nvSpPr>
          <p:cNvPr id="49155" name="Text Box 5"/>
          <p:cNvSpPr txBox="1">
            <a:spLocks noChangeArrowheads="1"/>
          </p:cNvSpPr>
          <p:nvPr/>
        </p:nvSpPr>
        <p:spPr bwMode="auto">
          <a:xfrm>
            <a:off x="2573338" y="4437063"/>
            <a:ext cx="55991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800"/>
              <a:t>- </a:t>
            </a:r>
            <a:r>
              <a:rPr lang="fa-IR" altLang="en-US" sz="3200">
                <a:cs typeface="B Nazanin" panose="00000400000000000000" pitchFamily="2" charset="-78"/>
              </a:rPr>
              <a:t>طراحي برنامه‌هاي عمليات در پايگاه داده</a:t>
            </a:r>
            <a:endParaRPr lang="en-US" altLang="en-US" sz="3200">
              <a:cs typeface="B Nazanin" panose="00000400000000000000" pitchFamily="2" charset="-78"/>
            </a:endParaRPr>
          </a:p>
        </p:txBody>
      </p:sp>
      <p:sp>
        <p:nvSpPr>
          <p:cNvPr id="49156" name="Text Box 6"/>
          <p:cNvSpPr txBox="1">
            <a:spLocks noChangeArrowheads="1"/>
          </p:cNvSpPr>
          <p:nvPr/>
        </p:nvSpPr>
        <p:spPr bwMode="auto">
          <a:xfrm>
            <a:off x="1584325" y="5157788"/>
            <a:ext cx="6591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800"/>
              <a:t>- </a:t>
            </a:r>
            <a:r>
              <a:rPr lang="fa-IR" altLang="en-US" sz="3200">
                <a:cs typeface="B Nazanin" panose="00000400000000000000" pitchFamily="2" charset="-78"/>
              </a:rPr>
              <a:t>بهره‌برداري واقعي از سيستم پس از تستهاي لازم</a:t>
            </a:r>
            <a:endParaRPr lang="en-US" altLang="en-US" sz="3200">
              <a:cs typeface="B Nazanin" panose="00000400000000000000" pitchFamily="2" charset="-78"/>
            </a:endParaRPr>
          </a:p>
        </p:txBody>
      </p:sp>
      <p:sp>
        <p:nvSpPr>
          <p:cNvPr id="49157" name="Text Box 7"/>
          <p:cNvSpPr txBox="1">
            <a:spLocks noChangeArrowheads="1"/>
          </p:cNvSpPr>
          <p:nvPr/>
        </p:nvSpPr>
        <p:spPr bwMode="auto">
          <a:xfrm>
            <a:off x="1758950" y="401638"/>
            <a:ext cx="49006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مراحل كلي كار در مشي پايگاهي</a:t>
            </a:r>
            <a:endParaRPr lang="en-US" altLang="en-US" sz="3200">
              <a:solidFill>
                <a:schemeClr val="bg1"/>
              </a:solidFill>
              <a:latin typeface="Tahoma" panose="020B0604030504040204" pitchFamily="34" charset="0"/>
              <a:cs typeface="B Titr" panose="00000700000000000000" pitchFamily="2" charset="-78"/>
            </a:endParaRPr>
          </a:p>
        </p:txBody>
      </p:sp>
      <p:sp>
        <p:nvSpPr>
          <p:cNvPr id="49158" name="Text Box 8"/>
          <p:cNvSpPr txBox="1">
            <a:spLocks noChangeArrowheads="1"/>
          </p:cNvSpPr>
          <p:nvPr/>
        </p:nvSpPr>
        <p:spPr bwMode="auto">
          <a:xfrm>
            <a:off x="2036763" y="2876550"/>
            <a:ext cx="62420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800"/>
              <a:t>- </a:t>
            </a:r>
            <a:r>
              <a:rPr lang="fa-IR" altLang="en-US" sz="3200">
                <a:cs typeface="B Nazanin" panose="00000400000000000000" pitchFamily="2" charset="-78"/>
              </a:rPr>
              <a:t>طراحي و توليد واسطهاي كاربرپسند مورد نياز</a:t>
            </a:r>
            <a:endParaRPr lang="en-US" altLang="en-US" sz="3200">
              <a:cs typeface="B Nazanin" panose="00000400000000000000" pitchFamily="2" charset="-78"/>
            </a:endParaRPr>
          </a:p>
        </p:txBody>
      </p:sp>
      <p:sp>
        <p:nvSpPr>
          <p:cNvPr id="49159" name="Text Box 9"/>
          <p:cNvSpPr txBox="1">
            <a:spLocks noChangeArrowheads="1"/>
          </p:cNvSpPr>
          <p:nvPr/>
        </p:nvSpPr>
        <p:spPr bwMode="auto">
          <a:xfrm>
            <a:off x="-127000" y="2117725"/>
            <a:ext cx="84439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800"/>
              <a:t>- </a:t>
            </a:r>
            <a:r>
              <a:rPr lang="fa-IR" altLang="en-US" sz="3200">
                <a:cs typeface="B Nazanin" panose="00000400000000000000" pitchFamily="2" charset="-78"/>
              </a:rPr>
              <a:t>ايجاد محيط واحد و مجتمع ذخيره‌سازي و مشترك بين كاربران</a:t>
            </a:r>
            <a:endParaRPr lang="en-US" altLang="en-US" sz="3200">
              <a:cs typeface="B Nazanin" panose="00000400000000000000" pitchFamily="2" charset="-78"/>
            </a:endParaRPr>
          </a:p>
        </p:txBody>
      </p:sp>
      <p:sp>
        <p:nvSpPr>
          <p:cNvPr id="49160" name="Text Box 10"/>
          <p:cNvSpPr txBox="1">
            <a:spLocks noChangeArrowheads="1"/>
          </p:cNvSpPr>
          <p:nvPr/>
        </p:nvSpPr>
        <p:spPr bwMode="auto">
          <a:xfrm>
            <a:off x="733425" y="1470025"/>
            <a:ext cx="75104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800"/>
              <a:t>- </a:t>
            </a:r>
            <a:r>
              <a:rPr lang="fa-IR" altLang="en-US" sz="3200">
                <a:cs typeface="B Nazanin" panose="00000400000000000000" pitchFamily="2" charset="-78"/>
              </a:rPr>
              <a:t>توليد مجموعه‌اي از برنامه‌هاي ايجاد و كنترل پايگاه داده</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7A2FA9EC-1012-467B-A58C-10F716E6BCBF}"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j02055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4048125"/>
            <a:ext cx="14160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AutoShape 5"/>
          <p:cNvSpPr>
            <a:spLocks noChangeArrowheads="1"/>
          </p:cNvSpPr>
          <p:nvPr/>
        </p:nvSpPr>
        <p:spPr bwMode="auto">
          <a:xfrm>
            <a:off x="1476375" y="2062163"/>
            <a:ext cx="1584325" cy="647700"/>
          </a:xfrm>
          <a:prstGeom prst="flowChartPunchedCar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pic>
        <p:nvPicPr>
          <p:cNvPr id="50180" name="Picture 6" descr="j02055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5437188"/>
            <a:ext cx="13430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AutoShape 7"/>
          <p:cNvSpPr>
            <a:spLocks noChangeArrowheads="1"/>
          </p:cNvSpPr>
          <p:nvPr/>
        </p:nvSpPr>
        <p:spPr bwMode="auto">
          <a:xfrm>
            <a:off x="1476375" y="2925763"/>
            <a:ext cx="1584325" cy="647700"/>
          </a:xfrm>
          <a:prstGeom prst="flowChartPunchedCar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0182" name="Rectangle 8"/>
          <p:cNvSpPr>
            <a:spLocks noChangeArrowheads="1"/>
          </p:cNvSpPr>
          <p:nvPr/>
        </p:nvSpPr>
        <p:spPr bwMode="auto">
          <a:xfrm>
            <a:off x="4067175" y="2062163"/>
            <a:ext cx="1800225" cy="43910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0183" name="Rectangle 9"/>
          <p:cNvSpPr>
            <a:spLocks noChangeArrowheads="1"/>
          </p:cNvSpPr>
          <p:nvPr/>
        </p:nvSpPr>
        <p:spPr bwMode="auto">
          <a:xfrm>
            <a:off x="4427538" y="2709863"/>
            <a:ext cx="1008062" cy="2735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0184" name="AutoShape 10"/>
          <p:cNvSpPr>
            <a:spLocks noChangeArrowheads="1"/>
          </p:cNvSpPr>
          <p:nvPr/>
        </p:nvSpPr>
        <p:spPr bwMode="auto">
          <a:xfrm>
            <a:off x="6516688" y="3070225"/>
            <a:ext cx="1439862" cy="2232025"/>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0185" name="AutoShape 11"/>
          <p:cNvSpPr>
            <a:spLocks/>
          </p:cNvSpPr>
          <p:nvPr/>
        </p:nvSpPr>
        <p:spPr bwMode="auto">
          <a:xfrm rot="-5400000">
            <a:off x="2016125" y="1052513"/>
            <a:ext cx="252413" cy="1620837"/>
          </a:xfrm>
          <a:prstGeom prst="rightBrace">
            <a:avLst>
              <a:gd name="adj1" fmla="val 5351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endParaRPr lang="en-US" altLang="en-US" sz="1800">
              <a:cs typeface="Arial" panose="020B0604020202020204" pitchFamily="34" charset="0"/>
            </a:endParaRPr>
          </a:p>
        </p:txBody>
      </p:sp>
      <p:sp>
        <p:nvSpPr>
          <p:cNvPr id="50186" name="AutoShape 12"/>
          <p:cNvSpPr>
            <a:spLocks/>
          </p:cNvSpPr>
          <p:nvPr/>
        </p:nvSpPr>
        <p:spPr bwMode="auto">
          <a:xfrm rot="10800000">
            <a:off x="755650" y="2062163"/>
            <a:ext cx="360363" cy="1800225"/>
          </a:xfrm>
          <a:prstGeom prst="rightBrace">
            <a:avLst>
              <a:gd name="adj1" fmla="val 4163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0187" name="AutoShape 13"/>
          <p:cNvSpPr>
            <a:spLocks/>
          </p:cNvSpPr>
          <p:nvPr/>
        </p:nvSpPr>
        <p:spPr bwMode="auto">
          <a:xfrm rot="10800000">
            <a:off x="971550" y="4221163"/>
            <a:ext cx="215900" cy="2303462"/>
          </a:xfrm>
          <a:prstGeom prst="rightBrace">
            <a:avLst>
              <a:gd name="adj1" fmla="val 8890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0188" name="Line 14"/>
          <p:cNvSpPr>
            <a:spLocks noChangeShapeType="1"/>
          </p:cNvSpPr>
          <p:nvPr/>
        </p:nvSpPr>
        <p:spPr bwMode="auto">
          <a:xfrm>
            <a:off x="2916238" y="2349500"/>
            <a:ext cx="11525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9" name="Line 15"/>
          <p:cNvSpPr>
            <a:spLocks noChangeShapeType="1"/>
          </p:cNvSpPr>
          <p:nvPr/>
        </p:nvSpPr>
        <p:spPr bwMode="auto">
          <a:xfrm>
            <a:off x="2916238" y="3429000"/>
            <a:ext cx="11525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0" name="Line 16"/>
          <p:cNvSpPr>
            <a:spLocks noChangeShapeType="1"/>
          </p:cNvSpPr>
          <p:nvPr/>
        </p:nvSpPr>
        <p:spPr bwMode="auto">
          <a:xfrm>
            <a:off x="2916238" y="5013325"/>
            <a:ext cx="11525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1" name="Line 17"/>
          <p:cNvSpPr>
            <a:spLocks noChangeShapeType="1"/>
          </p:cNvSpPr>
          <p:nvPr/>
        </p:nvSpPr>
        <p:spPr bwMode="auto">
          <a:xfrm>
            <a:off x="2916238" y="6165850"/>
            <a:ext cx="11525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2" name="Line 18"/>
          <p:cNvSpPr>
            <a:spLocks noChangeShapeType="1"/>
          </p:cNvSpPr>
          <p:nvPr/>
        </p:nvSpPr>
        <p:spPr bwMode="auto">
          <a:xfrm>
            <a:off x="5867400" y="3692525"/>
            <a:ext cx="649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3" name="Line 19"/>
          <p:cNvSpPr>
            <a:spLocks noChangeShapeType="1"/>
          </p:cNvSpPr>
          <p:nvPr/>
        </p:nvSpPr>
        <p:spPr bwMode="auto">
          <a:xfrm flipH="1">
            <a:off x="5867400" y="4437063"/>
            <a:ext cx="649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4" name="Text Box 20"/>
          <p:cNvSpPr txBox="1">
            <a:spLocks noChangeArrowheads="1"/>
          </p:cNvSpPr>
          <p:nvPr/>
        </p:nvSpPr>
        <p:spPr bwMode="auto">
          <a:xfrm>
            <a:off x="6804025" y="3141663"/>
            <a:ext cx="792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1800">
                <a:cs typeface="Arial" panose="020B0604020202020204" pitchFamily="34" charset="0"/>
              </a:rPr>
              <a:t>پايگاه داده‌ها</a:t>
            </a:r>
            <a:endParaRPr lang="en-US" altLang="en-US" sz="1800">
              <a:cs typeface="Arial" panose="020B0604020202020204" pitchFamily="34" charset="0"/>
            </a:endParaRPr>
          </a:p>
        </p:txBody>
      </p:sp>
      <p:sp>
        <p:nvSpPr>
          <p:cNvPr id="50195" name="Text Box 22"/>
          <p:cNvSpPr txBox="1">
            <a:spLocks noChangeArrowheads="1"/>
          </p:cNvSpPr>
          <p:nvPr/>
        </p:nvSpPr>
        <p:spPr bwMode="auto">
          <a:xfrm>
            <a:off x="4500563" y="2852738"/>
            <a:ext cx="792162"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1800">
                <a:cs typeface="Arial" panose="020B0604020202020204" pitchFamily="34" charset="0"/>
              </a:rPr>
              <a:t>سيستم</a:t>
            </a:r>
          </a:p>
          <a:p>
            <a:pPr algn="r" rtl="1" eaLnBrk="1" hangingPunct="1">
              <a:spcBef>
                <a:spcPct val="50000"/>
              </a:spcBef>
            </a:pPr>
            <a:r>
              <a:rPr lang="fa-IR" altLang="en-US" sz="1800">
                <a:cs typeface="Arial" panose="020B0604020202020204" pitchFamily="34" charset="0"/>
              </a:rPr>
              <a:t>مديريت</a:t>
            </a:r>
          </a:p>
          <a:p>
            <a:pPr algn="r" rtl="1" eaLnBrk="1" hangingPunct="1">
              <a:spcBef>
                <a:spcPct val="50000"/>
              </a:spcBef>
            </a:pPr>
            <a:r>
              <a:rPr lang="fa-IR" altLang="en-US" sz="1800">
                <a:cs typeface="Arial" panose="020B0604020202020204" pitchFamily="34" charset="0"/>
              </a:rPr>
              <a:t>پايگاه</a:t>
            </a:r>
          </a:p>
          <a:p>
            <a:pPr algn="r" rtl="1" eaLnBrk="1" hangingPunct="1">
              <a:spcBef>
                <a:spcPct val="50000"/>
              </a:spcBef>
            </a:pPr>
            <a:r>
              <a:rPr lang="fa-IR" altLang="en-US" sz="1800">
                <a:cs typeface="Arial" panose="020B0604020202020204" pitchFamily="34" charset="0"/>
              </a:rPr>
              <a:t> داده‌ها</a:t>
            </a:r>
            <a:endParaRPr lang="en-US" altLang="en-US" sz="1800">
              <a:cs typeface="Arial" panose="020B0604020202020204" pitchFamily="34" charset="0"/>
            </a:endParaRPr>
          </a:p>
        </p:txBody>
      </p:sp>
      <p:sp>
        <p:nvSpPr>
          <p:cNvPr id="50196" name="Text Box 23"/>
          <p:cNvSpPr txBox="1">
            <a:spLocks noChangeArrowheads="1"/>
          </p:cNvSpPr>
          <p:nvPr/>
        </p:nvSpPr>
        <p:spPr bwMode="auto">
          <a:xfrm>
            <a:off x="6804025" y="4078288"/>
            <a:ext cx="7921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1200">
                <a:cs typeface="Arial" panose="020B0604020202020204" pitchFamily="34" charset="0"/>
              </a:rPr>
              <a:t>داده‌هاي ذخيره‌شده:</a:t>
            </a:r>
          </a:p>
          <a:p>
            <a:pPr algn="r" rtl="1" eaLnBrk="1" hangingPunct="1">
              <a:spcBef>
                <a:spcPct val="50000"/>
              </a:spcBef>
            </a:pPr>
            <a:r>
              <a:rPr lang="fa-IR" altLang="en-US" sz="1200">
                <a:cs typeface="Arial" panose="020B0604020202020204" pitchFamily="34" charset="0"/>
              </a:rPr>
              <a:t>مجموعه‌اي از فايلها</a:t>
            </a:r>
            <a:endParaRPr lang="en-US" altLang="en-US" sz="1200">
              <a:cs typeface="Arial" panose="020B0604020202020204" pitchFamily="34" charset="0"/>
            </a:endParaRPr>
          </a:p>
        </p:txBody>
      </p:sp>
      <p:sp>
        <p:nvSpPr>
          <p:cNvPr id="50197" name="Text Box 24"/>
          <p:cNvSpPr txBox="1">
            <a:spLocks noChangeArrowheads="1"/>
          </p:cNvSpPr>
          <p:nvPr/>
        </p:nvSpPr>
        <p:spPr bwMode="auto">
          <a:xfrm>
            <a:off x="4284663" y="2260600"/>
            <a:ext cx="107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1400">
                <a:cs typeface="Arial" panose="020B0604020202020204" pitchFamily="34" charset="0"/>
              </a:rPr>
              <a:t>سيستم عامل</a:t>
            </a:r>
            <a:endParaRPr lang="en-US" altLang="en-US" sz="1400">
              <a:cs typeface="Arial" panose="020B0604020202020204" pitchFamily="34" charset="0"/>
            </a:endParaRPr>
          </a:p>
        </p:txBody>
      </p:sp>
      <p:sp>
        <p:nvSpPr>
          <p:cNvPr id="50198" name="Text Box 25"/>
          <p:cNvSpPr txBox="1">
            <a:spLocks noChangeArrowheads="1"/>
          </p:cNvSpPr>
          <p:nvPr/>
        </p:nvSpPr>
        <p:spPr bwMode="auto">
          <a:xfrm>
            <a:off x="1692275" y="13335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1800">
                <a:cs typeface="Arial" panose="020B0604020202020204" pitchFamily="34" charset="0"/>
              </a:rPr>
              <a:t>كاربران</a:t>
            </a:r>
            <a:endParaRPr lang="en-US" altLang="en-US" sz="1800">
              <a:cs typeface="Arial" panose="020B0604020202020204" pitchFamily="34" charset="0"/>
            </a:endParaRPr>
          </a:p>
        </p:txBody>
      </p:sp>
      <p:sp>
        <p:nvSpPr>
          <p:cNvPr id="50199" name="Text Box 26"/>
          <p:cNvSpPr txBox="1">
            <a:spLocks noChangeArrowheads="1"/>
          </p:cNvSpPr>
          <p:nvPr/>
        </p:nvSpPr>
        <p:spPr bwMode="auto">
          <a:xfrm>
            <a:off x="0" y="2708275"/>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1800">
                <a:cs typeface="Arial" panose="020B0604020202020204" pitchFamily="34" charset="0"/>
              </a:rPr>
              <a:t>يكجا</a:t>
            </a:r>
            <a:endParaRPr lang="en-US" altLang="en-US" sz="1800">
              <a:cs typeface="Arial" panose="020B0604020202020204" pitchFamily="34" charset="0"/>
            </a:endParaRPr>
          </a:p>
        </p:txBody>
      </p:sp>
      <p:sp>
        <p:nvSpPr>
          <p:cNvPr id="50200" name="Text Box 27"/>
          <p:cNvSpPr txBox="1">
            <a:spLocks noChangeArrowheads="1"/>
          </p:cNvSpPr>
          <p:nvPr/>
        </p:nvSpPr>
        <p:spPr bwMode="auto">
          <a:xfrm>
            <a:off x="179388" y="4678363"/>
            <a:ext cx="792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1800">
                <a:cs typeface="Arial" panose="020B0604020202020204" pitchFamily="34" charset="0"/>
              </a:rPr>
              <a:t>پيوسته (برخط)</a:t>
            </a:r>
            <a:endParaRPr lang="en-US" altLang="en-US" sz="1800">
              <a:cs typeface="Arial" panose="020B0604020202020204" pitchFamily="34" charset="0"/>
            </a:endParaRPr>
          </a:p>
        </p:txBody>
      </p:sp>
      <p:sp>
        <p:nvSpPr>
          <p:cNvPr id="50201" name="Text Box 28"/>
          <p:cNvSpPr txBox="1">
            <a:spLocks noChangeArrowheads="1"/>
          </p:cNvSpPr>
          <p:nvPr/>
        </p:nvSpPr>
        <p:spPr bwMode="auto">
          <a:xfrm>
            <a:off x="7308850" y="5759450"/>
            <a:ext cx="1366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1800">
                <a:cs typeface="Arial" panose="020B0604020202020204" pitchFamily="34" charset="0"/>
              </a:rPr>
              <a:t>سخت‌افزار ذخيره‌سازي</a:t>
            </a:r>
            <a:endParaRPr lang="en-US" altLang="en-US" sz="1800">
              <a:cs typeface="Arial" panose="020B0604020202020204" pitchFamily="34" charset="0"/>
            </a:endParaRPr>
          </a:p>
        </p:txBody>
      </p:sp>
      <p:sp>
        <p:nvSpPr>
          <p:cNvPr id="50202" name="Line 29"/>
          <p:cNvSpPr>
            <a:spLocks noChangeShapeType="1"/>
          </p:cNvSpPr>
          <p:nvPr/>
        </p:nvSpPr>
        <p:spPr bwMode="auto">
          <a:xfrm flipH="1" flipV="1">
            <a:off x="7308850" y="5373688"/>
            <a:ext cx="576263"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3" name="Text Box 31"/>
          <p:cNvSpPr txBox="1">
            <a:spLocks noChangeArrowheads="1"/>
          </p:cNvSpPr>
          <p:nvPr/>
        </p:nvSpPr>
        <p:spPr bwMode="auto">
          <a:xfrm>
            <a:off x="179388" y="188913"/>
            <a:ext cx="856773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3200">
                <a:solidFill>
                  <a:schemeClr val="bg1"/>
                </a:solidFill>
                <a:latin typeface="Tahoma" panose="020B0604030504040204" pitchFamily="34" charset="0"/>
                <a:cs typeface="B Titr" panose="00000700000000000000" pitchFamily="2" charset="-78"/>
              </a:rPr>
              <a:t>عناصر محيط پايگاه داده‌ها</a:t>
            </a:r>
          </a:p>
          <a:p>
            <a:pPr algn="r" rtl="1" eaLnBrk="1" hangingPunct="1">
              <a:spcBef>
                <a:spcPct val="50000"/>
              </a:spcBef>
            </a:pPr>
            <a:r>
              <a:rPr lang="fa-IR" altLang="en-US" sz="2800"/>
              <a:t>1- </a:t>
            </a:r>
            <a:r>
              <a:rPr lang="fa-IR" altLang="en-US" sz="3200">
                <a:cs typeface="B Nazanin" panose="00000400000000000000" pitchFamily="2" charset="-78"/>
              </a:rPr>
              <a:t>سخت‌افزار	2- نرم‌افزار	3- كاربر	4- داده</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02E07465-6429-45B7-851F-FFECDE4CA31C}" type="slidenum">
              <a:rPr lang="en-US"/>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a:hlinkClick r:id="rId2" action="ppaction://hlinksldjump"/>
          </p:cNvPr>
          <p:cNvSpPr txBox="1">
            <a:spLocks noChangeArrowheads="1"/>
          </p:cNvSpPr>
          <p:nvPr/>
        </p:nvSpPr>
        <p:spPr bwMode="auto">
          <a:xfrm>
            <a:off x="4789488" y="1773238"/>
            <a:ext cx="4103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اول: مفاهيم پايگاه داده‌ها</a:t>
            </a:r>
            <a:endParaRPr lang="en-US" altLang="en-US" sz="2400" b="1">
              <a:cs typeface="B Nazanin" panose="00000400000000000000" pitchFamily="2" charset="-78"/>
            </a:endParaRPr>
          </a:p>
        </p:txBody>
      </p:sp>
      <p:sp>
        <p:nvSpPr>
          <p:cNvPr id="23555" name="Text Box 6">
            <a:hlinkClick r:id="rId3" action="ppaction://hlinksldjump"/>
          </p:cNvPr>
          <p:cNvSpPr txBox="1">
            <a:spLocks noChangeArrowheads="1"/>
          </p:cNvSpPr>
          <p:nvPr/>
        </p:nvSpPr>
        <p:spPr bwMode="auto">
          <a:xfrm>
            <a:off x="4356100" y="2349500"/>
            <a:ext cx="4608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دوم: مدلسازي معنايي داده‌ها</a:t>
            </a:r>
            <a:endParaRPr lang="en-US" altLang="en-US" sz="2400" b="1">
              <a:cs typeface="B Nazanin" panose="00000400000000000000" pitchFamily="2" charset="-78"/>
            </a:endParaRPr>
          </a:p>
        </p:txBody>
      </p:sp>
      <p:sp>
        <p:nvSpPr>
          <p:cNvPr id="23556" name="Text Box 7">
            <a:hlinkClick r:id="rId4" action="ppaction://hlinksldjump"/>
          </p:cNvPr>
          <p:cNvSpPr txBox="1">
            <a:spLocks noChangeArrowheads="1"/>
          </p:cNvSpPr>
          <p:nvPr/>
        </p:nvSpPr>
        <p:spPr bwMode="auto">
          <a:xfrm>
            <a:off x="4140200" y="2900363"/>
            <a:ext cx="4895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سوم: محدوديتهاي روش </a:t>
            </a:r>
            <a:r>
              <a:rPr lang="en-US" altLang="en-US" sz="2400" b="1">
                <a:cs typeface="B Nazanin" panose="00000400000000000000" pitchFamily="2" charset="-78"/>
              </a:rPr>
              <a:t>E</a:t>
            </a:r>
            <a:r>
              <a:rPr lang="en-US" altLang="en-US" sz="2400" b="1"/>
              <a:t>R</a:t>
            </a:r>
          </a:p>
        </p:txBody>
      </p:sp>
      <p:sp>
        <p:nvSpPr>
          <p:cNvPr id="23557" name="Text Box 8">
            <a:hlinkClick r:id="rId5" action="ppaction://hlinksldjump"/>
          </p:cNvPr>
          <p:cNvSpPr txBox="1">
            <a:spLocks noChangeArrowheads="1"/>
          </p:cNvSpPr>
          <p:nvPr/>
        </p:nvSpPr>
        <p:spPr bwMode="auto">
          <a:xfrm>
            <a:off x="3779838" y="3429000"/>
            <a:ext cx="5040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چهارم: پايگاه داده در محيط انتزاعي</a:t>
            </a:r>
            <a:endParaRPr lang="en-US" altLang="en-US" sz="2400" b="1">
              <a:cs typeface="B Nazanin" panose="00000400000000000000" pitchFamily="2" charset="-78"/>
            </a:endParaRPr>
          </a:p>
        </p:txBody>
      </p:sp>
      <p:sp>
        <p:nvSpPr>
          <p:cNvPr id="23558" name="Text Box 9">
            <a:hlinkClick r:id="rId6" action="ppaction://hlinksldjump"/>
          </p:cNvPr>
          <p:cNvSpPr txBox="1">
            <a:spLocks noChangeArrowheads="1"/>
          </p:cNvSpPr>
          <p:nvPr/>
        </p:nvSpPr>
        <p:spPr bwMode="auto">
          <a:xfrm>
            <a:off x="4573588" y="3979863"/>
            <a:ext cx="4319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پنجم: معماري پايگاه داده‌ها</a:t>
            </a:r>
            <a:endParaRPr lang="en-US" altLang="en-US" sz="2400" b="1">
              <a:cs typeface="B Nazanin" panose="00000400000000000000" pitchFamily="2" charset="-78"/>
            </a:endParaRPr>
          </a:p>
        </p:txBody>
      </p:sp>
      <p:sp>
        <p:nvSpPr>
          <p:cNvPr id="23559" name="Text Box 10">
            <a:hlinkClick r:id="rId7" action="ppaction://hlinksldjump"/>
          </p:cNvPr>
          <p:cNvSpPr txBox="1">
            <a:spLocks noChangeArrowheads="1"/>
          </p:cNvSpPr>
          <p:nvPr/>
        </p:nvSpPr>
        <p:spPr bwMode="auto">
          <a:xfrm>
            <a:off x="3817938" y="4495800"/>
            <a:ext cx="4897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ششم: سيستم مديريت پايگاه داده‌ها</a:t>
            </a:r>
            <a:endParaRPr lang="en-US" altLang="en-US" sz="2400" b="1">
              <a:cs typeface="B Nazanin" panose="00000400000000000000" pitchFamily="2" charset="-78"/>
            </a:endParaRPr>
          </a:p>
        </p:txBody>
      </p:sp>
      <p:sp>
        <p:nvSpPr>
          <p:cNvPr id="23560" name="Text Box 11">
            <a:hlinkClick r:id="rId8" action="ppaction://hlinksldjump"/>
          </p:cNvPr>
          <p:cNvSpPr txBox="1">
            <a:spLocks noChangeArrowheads="1"/>
          </p:cNvSpPr>
          <p:nvPr/>
        </p:nvSpPr>
        <p:spPr bwMode="auto">
          <a:xfrm>
            <a:off x="3060700" y="5059363"/>
            <a:ext cx="59753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هفتم: </a:t>
            </a:r>
            <a:r>
              <a:rPr lang="en-US" altLang="en-US" sz="2400" b="1">
                <a:cs typeface="B Nazanin" panose="00000400000000000000" pitchFamily="2" charset="-78"/>
              </a:rPr>
              <a:t>DBMS</a:t>
            </a:r>
            <a:r>
              <a:rPr lang="fa-IR" altLang="en-US" sz="2400" b="1">
                <a:cs typeface="B Nazanin" panose="00000400000000000000" pitchFamily="2" charset="-78"/>
              </a:rPr>
              <a:t> در يك سيستم كامپيوتري</a:t>
            </a:r>
            <a:endParaRPr lang="en-US" altLang="en-US" sz="2400" b="1">
              <a:cs typeface="B Nazanin" panose="00000400000000000000" pitchFamily="2" charset="-78"/>
            </a:endParaRPr>
          </a:p>
        </p:txBody>
      </p:sp>
      <p:sp>
        <p:nvSpPr>
          <p:cNvPr id="23561" name="Text Box 12">
            <a:hlinkClick r:id="rId9" action="ppaction://hlinksldjump"/>
          </p:cNvPr>
          <p:cNvSpPr txBox="1">
            <a:spLocks noChangeArrowheads="1"/>
          </p:cNvSpPr>
          <p:nvPr/>
        </p:nvSpPr>
        <p:spPr bwMode="auto">
          <a:xfrm>
            <a:off x="3917950" y="5575300"/>
            <a:ext cx="48244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هشتم: معماري سيستم پايگاه داده‌ها</a:t>
            </a:r>
            <a:endParaRPr lang="en-US" altLang="en-US" sz="2400" b="1">
              <a:cs typeface="B Nazanin" panose="00000400000000000000" pitchFamily="2" charset="-78"/>
            </a:endParaRPr>
          </a:p>
        </p:txBody>
      </p:sp>
      <p:sp>
        <p:nvSpPr>
          <p:cNvPr id="11" name="Title 1"/>
          <p:cNvSpPr txBox="1">
            <a:spLocks/>
          </p:cNvSpPr>
          <p:nvPr/>
        </p:nvSpPr>
        <p:spPr>
          <a:xfrm>
            <a:off x="457200" y="328613"/>
            <a:ext cx="8258175" cy="796925"/>
          </a:xfrm>
          <a:prstGeom prst="rect">
            <a:avLst/>
          </a:prstGeom>
        </p:spPr>
        <p:txBody>
          <a:bodyPr anchor="ctr"/>
          <a:lst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a:lstStyle>
          <a:p>
            <a:pPr algn="ctr" rtl="1" eaLnBrk="1" hangingPunct="1">
              <a:defRPr/>
            </a:pPr>
            <a:r>
              <a:rPr lang="fa-IR" altLang="en-US" sz="4000" b="1" dirty="0">
                <a:solidFill>
                  <a:schemeClr val="bg1"/>
                </a:solidFill>
                <a:cs typeface="B Titr" panose="00000700000000000000" pitchFamily="2" charset="-78"/>
              </a:rPr>
              <a:t>فهرست جلسات</a:t>
            </a:r>
            <a:endParaRPr lang="en-US" altLang="en-US" sz="4000" b="1" dirty="0">
              <a:solidFill>
                <a:schemeClr val="bg1"/>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38ADA5B3-E137-4C19-89B4-4DB40FD4F15B}"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1382713" y="338138"/>
            <a:ext cx="58324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انواع سخت‌افزارهاي محيط پايگاه داده</a:t>
            </a:r>
            <a:endParaRPr lang="en-US" altLang="en-US" sz="3200">
              <a:solidFill>
                <a:schemeClr val="bg1"/>
              </a:solidFill>
              <a:latin typeface="Tahoma" panose="020B0604030504040204" pitchFamily="34" charset="0"/>
              <a:cs typeface="B Titr" panose="00000700000000000000" pitchFamily="2" charset="-78"/>
            </a:endParaRPr>
          </a:p>
        </p:txBody>
      </p:sp>
      <p:sp>
        <p:nvSpPr>
          <p:cNvPr id="51203" name="Text Box 5"/>
          <p:cNvSpPr txBox="1">
            <a:spLocks noChangeArrowheads="1"/>
          </p:cNvSpPr>
          <p:nvPr/>
        </p:nvSpPr>
        <p:spPr bwMode="auto">
          <a:xfrm>
            <a:off x="642938" y="2262188"/>
            <a:ext cx="731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600"/>
              <a:t>1- </a:t>
            </a:r>
            <a:r>
              <a:rPr lang="fa-IR" altLang="en-US" sz="3200">
                <a:cs typeface="B Nazanin" panose="00000400000000000000" pitchFamily="2" charset="-78"/>
              </a:rPr>
              <a:t>سخت‌افزار ذخيره‌سازي داده‌ها</a:t>
            </a:r>
            <a:endParaRPr lang="en-US" altLang="en-US" sz="3200">
              <a:cs typeface="B Nazanin" panose="00000400000000000000" pitchFamily="2" charset="-78"/>
            </a:endParaRPr>
          </a:p>
        </p:txBody>
      </p:sp>
      <p:sp>
        <p:nvSpPr>
          <p:cNvPr id="51204" name="Text Box 6"/>
          <p:cNvSpPr txBox="1">
            <a:spLocks noChangeArrowheads="1"/>
          </p:cNvSpPr>
          <p:nvPr/>
        </p:nvSpPr>
        <p:spPr bwMode="auto">
          <a:xfrm>
            <a:off x="3779838" y="3270250"/>
            <a:ext cx="4176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600"/>
              <a:t>2- </a:t>
            </a:r>
            <a:r>
              <a:rPr lang="fa-IR" altLang="en-US" sz="3200">
                <a:cs typeface="B Nazanin" panose="00000400000000000000" pitchFamily="2" charset="-78"/>
              </a:rPr>
              <a:t>سخت‌افزار پردازشگر</a:t>
            </a:r>
            <a:endParaRPr lang="en-US" altLang="en-US" sz="3200">
              <a:cs typeface="B Nazanin" panose="00000400000000000000" pitchFamily="2" charset="-78"/>
            </a:endParaRPr>
          </a:p>
        </p:txBody>
      </p:sp>
      <p:sp>
        <p:nvSpPr>
          <p:cNvPr id="51205" name="Text Box 7"/>
          <p:cNvSpPr txBox="1">
            <a:spLocks noChangeArrowheads="1"/>
          </p:cNvSpPr>
          <p:nvPr/>
        </p:nvSpPr>
        <p:spPr bwMode="auto">
          <a:xfrm>
            <a:off x="1060450" y="4278313"/>
            <a:ext cx="6894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600"/>
              <a:t>3- </a:t>
            </a:r>
            <a:r>
              <a:rPr lang="fa-IR" altLang="en-US" sz="3200">
                <a:cs typeface="B Nazanin" panose="00000400000000000000" pitchFamily="2" charset="-78"/>
              </a:rPr>
              <a:t>سخت‌افزار همرسانش (ارتباط)</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59473007-EC9B-4853-A1AD-50D54C1EA7DB}"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1763713" y="303213"/>
            <a:ext cx="5184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انواع کاربرهاي محيط پايگاه داده</a:t>
            </a:r>
            <a:endParaRPr lang="en-US" altLang="en-US" sz="3200">
              <a:solidFill>
                <a:schemeClr val="bg1"/>
              </a:solidFill>
              <a:latin typeface="Tahoma" panose="020B0604030504040204" pitchFamily="34" charset="0"/>
              <a:cs typeface="B Titr" panose="00000700000000000000" pitchFamily="2" charset="-78"/>
            </a:endParaRPr>
          </a:p>
        </p:txBody>
      </p:sp>
      <p:sp>
        <p:nvSpPr>
          <p:cNvPr id="52227" name="Text Box 5"/>
          <p:cNvSpPr txBox="1">
            <a:spLocks noChangeArrowheads="1"/>
          </p:cNvSpPr>
          <p:nvPr/>
        </p:nvSpPr>
        <p:spPr bwMode="auto">
          <a:xfrm>
            <a:off x="642938" y="2262188"/>
            <a:ext cx="731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600">
                <a:solidFill>
                  <a:srgbClr val="000000"/>
                </a:solidFill>
              </a:rPr>
              <a:t>1- </a:t>
            </a:r>
            <a:r>
              <a:rPr lang="en-US" altLang="en-US" sz="3600">
                <a:solidFill>
                  <a:srgbClr val="000000"/>
                </a:solidFill>
              </a:rPr>
              <a:t>DBA</a:t>
            </a:r>
          </a:p>
        </p:txBody>
      </p:sp>
      <p:sp>
        <p:nvSpPr>
          <p:cNvPr id="52228" name="Text Box 6"/>
          <p:cNvSpPr txBox="1">
            <a:spLocks noChangeArrowheads="1"/>
          </p:cNvSpPr>
          <p:nvPr/>
        </p:nvSpPr>
        <p:spPr bwMode="auto">
          <a:xfrm>
            <a:off x="3778250" y="2903538"/>
            <a:ext cx="4176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600">
                <a:solidFill>
                  <a:srgbClr val="000000"/>
                </a:solidFill>
              </a:rPr>
              <a:t>2- </a:t>
            </a:r>
            <a:r>
              <a:rPr lang="en-US" altLang="en-US" sz="3600">
                <a:solidFill>
                  <a:srgbClr val="000000"/>
                </a:solidFill>
              </a:rPr>
              <a:t>DBP</a:t>
            </a:r>
          </a:p>
        </p:txBody>
      </p:sp>
      <p:sp>
        <p:nvSpPr>
          <p:cNvPr id="52229" name="Text Box 7"/>
          <p:cNvSpPr txBox="1">
            <a:spLocks noChangeArrowheads="1"/>
          </p:cNvSpPr>
          <p:nvPr/>
        </p:nvSpPr>
        <p:spPr bwMode="auto">
          <a:xfrm>
            <a:off x="1060450" y="3543300"/>
            <a:ext cx="6894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600">
                <a:solidFill>
                  <a:srgbClr val="000000"/>
                </a:solidFill>
              </a:rPr>
              <a:t>3- </a:t>
            </a:r>
            <a:r>
              <a:rPr lang="en-US" altLang="en-US" sz="3600">
                <a:solidFill>
                  <a:srgbClr val="000000"/>
                </a:solidFill>
              </a:rPr>
              <a:t>EU</a:t>
            </a:r>
          </a:p>
        </p:txBody>
      </p:sp>
      <p:sp>
        <p:nvSpPr>
          <p:cNvPr id="52230" name="Text Box 7"/>
          <p:cNvSpPr txBox="1">
            <a:spLocks noChangeArrowheads="1"/>
          </p:cNvSpPr>
          <p:nvPr/>
        </p:nvSpPr>
        <p:spPr bwMode="auto">
          <a:xfrm>
            <a:off x="1060450" y="4179888"/>
            <a:ext cx="6894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en-US" altLang="en-US" sz="3600">
                <a:solidFill>
                  <a:srgbClr val="000000"/>
                </a:solidFill>
              </a:rPr>
              <a:t>4</a:t>
            </a:r>
            <a:r>
              <a:rPr lang="fa-IR" altLang="en-US" sz="3600">
                <a:solidFill>
                  <a:srgbClr val="000000"/>
                </a:solidFill>
              </a:rPr>
              <a:t>- </a:t>
            </a:r>
            <a:r>
              <a:rPr lang="en-US" altLang="en-US" sz="3600">
                <a:solidFill>
                  <a:srgbClr val="000000"/>
                </a:solidFill>
              </a:rPr>
              <a:t>DA</a:t>
            </a:r>
          </a:p>
        </p:txBody>
      </p:sp>
      <p:sp>
        <p:nvSpPr>
          <p:cNvPr id="4" name="Slide Number Placeholder 3"/>
          <p:cNvSpPr>
            <a:spLocks noGrp="1"/>
          </p:cNvSpPr>
          <p:nvPr>
            <p:ph type="sldNum" sz="quarter" idx="12"/>
          </p:nvPr>
        </p:nvSpPr>
        <p:spPr/>
        <p:txBody>
          <a:bodyPr/>
          <a:lstStyle/>
          <a:p>
            <a:pPr>
              <a:defRPr/>
            </a:pPr>
            <a:fld id="{42D6D657-FF37-44CE-AE28-BD1608D25534}"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682625" y="403225"/>
            <a:ext cx="72723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انواع نرم‌افزارهاي موجود در محيط پايگاه داده‌ها</a:t>
            </a:r>
            <a:endParaRPr lang="en-US" altLang="en-US" sz="3200">
              <a:solidFill>
                <a:schemeClr val="bg1"/>
              </a:solidFill>
              <a:latin typeface="Tahoma" panose="020B0604030504040204" pitchFamily="34" charset="0"/>
              <a:cs typeface="B Titr" panose="00000700000000000000" pitchFamily="2" charset="-78"/>
            </a:endParaRPr>
          </a:p>
        </p:txBody>
      </p:sp>
      <p:sp>
        <p:nvSpPr>
          <p:cNvPr id="53251" name="Text Box 5"/>
          <p:cNvSpPr txBox="1">
            <a:spLocks noChangeArrowheads="1"/>
          </p:cNvSpPr>
          <p:nvPr/>
        </p:nvSpPr>
        <p:spPr bwMode="auto">
          <a:xfrm>
            <a:off x="1042988" y="1773238"/>
            <a:ext cx="65516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t>1- </a:t>
            </a:r>
            <a:r>
              <a:rPr lang="fa-IR" altLang="en-US" sz="3200">
                <a:cs typeface="B Nazanin" panose="00000400000000000000" pitchFamily="2" charset="-78"/>
              </a:rPr>
              <a:t>سيستم مديريت پايگاه داده‌ها (</a:t>
            </a:r>
            <a:r>
              <a:rPr lang="en-US" altLang="en-US" sz="3200">
                <a:cs typeface="B Nazanin" panose="00000400000000000000" pitchFamily="2" charset="-78"/>
              </a:rPr>
              <a:t>DBMS</a:t>
            </a:r>
            <a:r>
              <a:rPr lang="fa-IR" altLang="en-US" sz="3200">
                <a:cs typeface="B Nazanin" panose="00000400000000000000" pitchFamily="2" charset="-78"/>
              </a:rPr>
              <a:t>)</a:t>
            </a:r>
            <a:endParaRPr lang="en-US" altLang="en-US" sz="3200">
              <a:cs typeface="B Nazanin" panose="00000400000000000000" pitchFamily="2" charset="-78"/>
            </a:endParaRPr>
          </a:p>
        </p:txBody>
      </p:sp>
      <p:sp>
        <p:nvSpPr>
          <p:cNvPr id="53252" name="Text Box 6"/>
          <p:cNvSpPr txBox="1">
            <a:spLocks noChangeArrowheads="1"/>
          </p:cNvSpPr>
          <p:nvPr/>
        </p:nvSpPr>
        <p:spPr bwMode="auto">
          <a:xfrm>
            <a:off x="449263" y="2565400"/>
            <a:ext cx="71453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t>2- </a:t>
            </a:r>
            <a:r>
              <a:rPr lang="fa-IR" altLang="en-US" sz="3200">
                <a:cs typeface="B Nazanin" panose="00000400000000000000" pitchFamily="2" charset="-78"/>
              </a:rPr>
              <a:t>برنامه‌هاي كاربردي قابل اجرا در محيط </a:t>
            </a:r>
            <a:r>
              <a:rPr lang="en-US" altLang="en-US" sz="3200">
                <a:cs typeface="B Nazanin" panose="00000400000000000000" pitchFamily="2" charset="-78"/>
              </a:rPr>
              <a:t>DBMS</a:t>
            </a:r>
          </a:p>
        </p:txBody>
      </p:sp>
      <p:sp>
        <p:nvSpPr>
          <p:cNvPr id="53253" name="Text Box 7"/>
          <p:cNvSpPr txBox="1">
            <a:spLocks noChangeArrowheads="1"/>
          </p:cNvSpPr>
          <p:nvPr/>
        </p:nvSpPr>
        <p:spPr bwMode="auto">
          <a:xfrm>
            <a:off x="3779838" y="3500438"/>
            <a:ext cx="3810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t>3- </a:t>
            </a:r>
            <a:r>
              <a:rPr lang="fa-IR" altLang="en-US" sz="3200">
                <a:cs typeface="B Nazanin" panose="00000400000000000000" pitchFamily="2" charset="-78"/>
              </a:rPr>
              <a:t>نرم‌افزارهای کاربردی</a:t>
            </a:r>
            <a:endParaRPr lang="en-US" altLang="en-US" sz="3200">
              <a:cs typeface="B Nazanin" panose="00000400000000000000" pitchFamily="2" charset="-78"/>
            </a:endParaRPr>
          </a:p>
        </p:txBody>
      </p:sp>
      <p:sp>
        <p:nvSpPr>
          <p:cNvPr id="53254" name="Text Box 8"/>
          <p:cNvSpPr txBox="1">
            <a:spLocks noChangeArrowheads="1"/>
          </p:cNvSpPr>
          <p:nvPr/>
        </p:nvSpPr>
        <p:spPr bwMode="auto">
          <a:xfrm>
            <a:off x="3786188" y="4508500"/>
            <a:ext cx="381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t>4- </a:t>
            </a:r>
            <a:r>
              <a:rPr lang="fa-IR" altLang="en-US" sz="3200">
                <a:cs typeface="B Nazanin" panose="00000400000000000000" pitchFamily="2" charset="-78"/>
              </a:rPr>
              <a:t>نرم‌افزار شبكه</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E0E306FE-B2BD-488D-8DEE-AAD723FFC0A4}"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539750" y="1773238"/>
            <a:ext cx="44640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fa-IR" altLang="en-US" sz="6600" b="1">
                <a:solidFill>
                  <a:srgbClr val="FFFFFF"/>
                </a:solidFill>
              </a:rPr>
              <a:t>هفته دوم</a:t>
            </a:r>
            <a:endParaRPr lang="en-US" altLang="en-US" sz="6600" b="1">
              <a:solidFill>
                <a:srgbClr val="FFFFFF"/>
              </a:solidFill>
            </a:endParaRPr>
          </a:p>
        </p:txBody>
      </p:sp>
      <p:sp>
        <p:nvSpPr>
          <p:cNvPr id="54275" name="Text Box 5">
            <a:hlinkClick r:id="rId3" action="ppaction://hlinksldjump"/>
          </p:cNvPr>
          <p:cNvSpPr txBox="1">
            <a:spLocks noChangeArrowheads="1"/>
          </p:cNvSpPr>
          <p:nvPr/>
        </p:nvSpPr>
        <p:spPr bwMode="auto">
          <a:xfrm>
            <a:off x="1116013" y="3068638"/>
            <a:ext cx="43195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fa-IR" altLang="en-US" b="1">
                <a:solidFill>
                  <a:srgbClr val="FFFFFF"/>
                </a:solidFill>
                <a:cs typeface="B Nazanin" panose="00000400000000000000" pitchFamily="2" charset="-78"/>
              </a:rPr>
              <a:t>معماري پايگاه داده‌ها</a:t>
            </a:r>
            <a:endParaRPr lang="en-US" altLang="en-US" b="1">
              <a:solidFill>
                <a:srgbClr val="FFFFFF"/>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7654CA53-6B67-4637-8E03-80FB108C2F70}"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287338" y="2249488"/>
            <a:ext cx="8461375" cy="40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1- معماری پشنهادی </a:t>
            </a:r>
            <a:r>
              <a:rPr lang="en-US" altLang="en-US" sz="3200">
                <a:cs typeface="B Nazanin" panose="00000400000000000000" pitchFamily="2" charset="-78"/>
              </a:rPr>
              <a:t>ANSI</a:t>
            </a:r>
          </a:p>
          <a:p>
            <a:pPr algn="r" rtl="1" eaLnBrk="1" hangingPunct="1"/>
            <a:r>
              <a:rPr lang="fa-IR" altLang="en-US" sz="3200">
                <a:cs typeface="B Nazanin" panose="00000400000000000000" pitchFamily="2" charset="-78"/>
              </a:rPr>
              <a:t>2- ديد ادراكي (مفهومي)</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3- ديد خارجي</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4- ديد داخلي</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5- سطوح معماري در محيط ناپايگاهي و محيط پايگاهي و نقش </a:t>
            </a:r>
            <a:r>
              <a:rPr lang="en-US" altLang="en-US" sz="3200">
                <a:cs typeface="B Nazanin" panose="00000400000000000000" pitchFamily="2" charset="-78"/>
              </a:rPr>
              <a:t>DBMS</a:t>
            </a:r>
            <a:r>
              <a:rPr lang="fa-IR" altLang="en-US" sz="3200">
                <a:cs typeface="B Nazanin" panose="00000400000000000000" pitchFamily="2" charset="-78"/>
              </a:rPr>
              <a:t> در ايجاد، مديريت و پردازش فايلها</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6- كاربر</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7- زبان ميزبان</a:t>
            </a:r>
            <a:endParaRPr lang="en-US" altLang="en-US" sz="3200">
              <a:cs typeface="B Nazanin" panose="00000400000000000000" pitchFamily="2" charset="-78"/>
            </a:endParaRPr>
          </a:p>
        </p:txBody>
      </p:sp>
      <p:sp>
        <p:nvSpPr>
          <p:cNvPr id="55299" name="Rectangle 5"/>
          <p:cNvSpPr>
            <a:spLocks noChangeArrowheads="1"/>
          </p:cNvSpPr>
          <p:nvPr/>
        </p:nvSpPr>
        <p:spPr bwMode="auto">
          <a:xfrm>
            <a:off x="1042988" y="569913"/>
            <a:ext cx="688975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آنچه در اين جلسه مي خوانيد:</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49C4ECF9-32F7-4472-B3E3-2596C3EED326}" type="slidenum">
              <a:rPr lang="en-US"/>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179388" y="2673350"/>
            <a:ext cx="87852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8- نقش افزايش تعداد  زبانهاي ميزبان مورد پذيرش </a:t>
            </a:r>
            <a:r>
              <a:rPr lang="en-US" altLang="en-US" sz="3200">
                <a:cs typeface="B Nazanin" panose="00000400000000000000" pitchFamily="2" charset="-78"/>
              </a:rPr>
              <a:t>DBMS</a:t>
            </a:r>
          </a:p>
          <a:p>
            <a:pPr algn="r" rtl="1" eaLnBrk="1" hangingPunct="1"/>
            <a:r>
              <a:rPr lang="fa-IR" altLang="en-US" sz="3200">
                <a:cs typeface="B Nazanin" panose="00000400000000000000" pitchFamily="2" charset="-78"/>
              </a:rPr>
              <a:t>9- زبان داده‌اي فرعي</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10- دستورهاي </a:t>
            </a:r>
            <a:r>
              <a:rPr lang="en-US" altLang="en-US" sz="3200">
                <a:cs typeface="B Nazanin" panose="00000400000000000000" pitchFamily="2" charset="-78"/>
              </a:rPr>
              <a:t>DSL</a:t>
            </a:r>
            <a:r>
              <a:rPr lang="fa-IR" altLang="en-US" sz="3200">
                <a:cs typeface="B Nazanin" panose="00000400000000000000" pitchFamily="2" charset="-78"/>
              </a:rPr>
              <a:t> براي سه سطح معماري پايگاه داده‌ها</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11- تقسيم‌بندي زبان داده‌اي فرعي از نظر نياز به زبان ميزبان</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12- روند كلي مرحله كامپايل برنامه دوزباني</a:t>
            </a:r>
            <a:endParaRPr lang="en-US" altLang="en-US" sz="3200">
              <a:cs typeface="B Nazanin" panose="00000400000000000000" pitchFamily="2" charset="-78"/>
            </a:endParaRPr>
          </a:p>
          <a:p>
            <a:pPr algn="r" rtl="1" eaLnBrk="1" hangingPunct="1"/>
            <a:r>
              <a:rPr lang="fa-IR" altLang="en-US" sz="3200">
                <a:cs typeface="B Nazanin" panose="00000400000000000000" pitchFamily="2" charset="-78"/>
              </a:rPr>
              <a:t>13- ويژگيهاي زبان داده‌اي فرعي</a:t>
            </a:r>
          </a:p>
        </p:txBody>
      </p:sp>
      <p:sp>
        <p:nvSpPr>
          <p:cNvPr id="56323" name="Rectangle 5"/>
          <p:cNvSpPr>
            <a:spLocks noChangeArrowheads="1"/>
          </p:cNvSpPr>
          <p:nvPr/>
        </p:nvSpPr>
        <p:spPr bwMode="auto">
          <a:xfrm>
            <a:off x="1042988" y="569913"/>
            <a:ext cx="688975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آنچه در اين جلسه مي خوانيد:</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E5FF5DFA-1B8D-419B-B139-D1C794C61A23}" type="slidenum">
              <a:rPr lang="en-US"/>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331913" y="1109663"/>
            <a:ext cx="71993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eaLnBrk="1" hangingPunct="1"/>
            <a:r>
              <a:rPr lang="fa-IR" altLang="en-US" sz="3200">
                <a:solidFill>
                  <a:schemeClr val="bg1"/>
                </a:solidFill>
                <a:latin typeface="Tahoma" panose="020B0604030504040204" pitchFamily="34" charset="0"/>
                <a:cs typeface="B Titr" panose="00000700000000000000" pitchFamily="2" charset="-78"/>
              </a:rPr>
              <a:t>هدفهاي كلي: آشنايي با معماري پايگاه داده‌‌ها</a:t>
            </a:r>
            <a:endParaRPr lang="en-US" altLang="en-US" sz="3200">
              <a:solidFill>
                <a:schemeClr val="bg1"/>
              </a:solidFill>
              <a:latin typeface="Tahoma" panose="020B0604030504040204" pitchFamily="34" charset="0"/>
              <a:cs typeface="B Titr" panose="00000700000000000000" pitchFamily="2" charset="-78"/>
            </a:endParaRPr>
          </a:p>
        </p:txBody>
      </p:sp>
      <p:sp>
        <p:nvSpPr>
          <p:cNvPr id="57347" name="Text Box 5"/>
          <p:cNvSpPr txBox="1">
            <a:spLocks noChangeArrowheads="1"/>
          </p:cNvSpPr>
          <p:nvPr/>
        </p:nvSpPr>
        <p:spPr bwMode="auto">
          <a:xfrm>
            <a:off x="469900" y="2205038"/>
            <a:ext cx="8494713"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هدفهاي رفتاري: دانشجو در پايان اين جلسه مي‌تواند:</a:t>
            </a:r>
          </a:p>
          <a:p>
            <a:pPr lvl="1" algn="r" rtl="1" eaLnBrk="1" hangingPunct="1">
              <a:spcBef>
                <a:spcPct val="50000"/>
              </a:spcBef>
              <a:buFontTx/>
              <a:buChar char="•"/>
            </a:pPr>
            <a:r>
              <a:rPr lang="fa-IR" altLang="en-US" sz="3200">
                <a:cs typeface="B Nazanin" panose="00000400000000000000" pitchFamily="2" charset="-78"/>
              </a:rPr>
              <a:t> معماري پايگاه داده‌ها را تشريح كند.</a:t>
            </a:r>
          </a:p>
          <a:p>
            <a:pPr lvl="1" algn="r" rtl="1" eaLnBrk="1" hangingPunct="1">
              <a:spcBef>
                <a:spcPct val="50000"/>
              </a:spcBef>
              <a:buFontTx/>
              <a:buChar char="•"/>
            </a:pPr>
            <a:r>
              <a:rPr lang="fa-IR" altLang="en-US" sz="3200">
                <a:cs typeface="B Nazanin" panose="00000400000000000000" pitchFamily="2" charset="-78"/>
              </a:rPr>
              <a:t> ديدهاي ادراكي، خارجي و داخلي را توضيح دهد.</a:t>
            </a:r>
          </a:p>
          <a:p>
            <a:pPr lvl="1" algn="r" rtl="1" eaLnBrk="1" hangingPunct="1">
              <a:spcBef>
                <a:spcPct val="50000"/>
              </a:spcBef>
              <a:buFontTx/>
              <a:buChar char="•"/>
            </a:pPr>
            <a:r>
              <a:rPr lang="fa-IR" altLang="en-US" sz="3200">
                <a:cs typeface="B Nazanin" panose="00000400000000000000" pitchFamily="2" charset="-78"/>
              </a:rPr>
              <a:t> سطوح معماري در محيط ناپايگاهي و پايگاهي را مقايسه كند.</a:t>
            </a:r>
          </a:p>
          <a:p>
            <a:pPr lvl="1" algn="r" rtl="1" eaLnBrk="1" hangingPunct="1">
              <a:spcBef>
                <a:spcPct val="50000"/>
              </a:spcBef>
              <a:buFontTx/>
              <a:buChar char="•"/>
            </a:pPr>
            <a:r>
              <a:rPr lang="fa-IR" altLang="en-US" sz="3200">
                <a:cs typeface="B Nazanin" panose="00000400000000000000" pitchFamily="2" charset="-78"/>
              </a:rPr>
              <a:t> كاربر، زبان ميزبان، زبان داده‌اي فرعي و ويژگيهاي آن را بيان نمايد.</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257F2147-6142-4BE9-8BCE-4DFD413EA0AA}" type="slidenum">
              <a:rPr lang="en-US"/>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225675" y="342900"/>
            <a:ext cx="4332288"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معماري پايگاه داده‌ها</a:t>
            </a:r>
            <a:endParaRPr lang="en-US" altLang="en-US" sz="3200">
              <a:solidFill>
                <a:schemeClr val="bg1"/>
              </a:solidFill>
              <a:latin typeface="Tahoma" panose="020B0604030504040204" pitchFamily="34" charset="0"/>
              <a:cs typeface="B Titr" panose="00000700000000000000" pitchFamily="2" charset="-78"/>
            </a:endParaRPr>
          </a:p>
        </p:txBody>
      </p:sp>
      <p:sp>
        <p:nvSpPr>
          <p:cNvPr id="58371" name="Rectangle 6"/>
          <p:cNvSpPr>
            <a:spLocks noChangeArrowheads="1"/>
          </p:cNvSpPr>
          <p:nvPr/>
        </p:nvSpPr>
        <p:spPr bwMode="auto">
          <a:xfrm>
            <a:off x="685800" y="59674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8372" name="Rectangle 7"/>
          <p:cNvSpPr>
            <a:spLocks noChangeArrowheads="1"/>
          </p:cNvSpPr>
          <p:nvPr/>
        </p:nvSpPr>
        <p:spPr bwMode="auto">
          <a:xfrm>
            <a:off x="3124200" y="59674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8373" name="Rectangle 8"/>
          <p:cNvSpPr>
            <a:spLocks noChangeArrowheads="1"/>
          </p:cNvSpPr>
          <p:nvPr/>
        </p:nvSpPr>
        <p:spPr bwMode="auto">
          <a:xfrm>
            <a:off x="2771775" y="1052513"/>
            <a:ext cx="32400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solidFill>
                  <a:schemeClr val="tx2"/>
                </a:solidFill>
                <a:cs typeface="B Nazanin" panose="00000400000000000000" pitchFamily="2" charset="-78"/>
              </a:rPr>
              <a:t>معماري پشنهادي</a:t>
            </a:r>
            <a:r>
              <a:rPr lang="fa-IR" altLang="en-US" sz="2400">
                <a:solidFill>
                  <a:schemeClr val="tx2"/>
                </a:solidFill>
                <a:cs typeface="B Nazanin" panose="00000400000000000000" pitchFamily="2" charset="-78"/>
              </a:rPr>
              <a:t> </a:t>
            </a:r>
            <a:r>
              <a:rPr lang="en-US" altLang="en-US" sz="2400" b="1">
                <a:solidFill>
                  <a:schemeClr val="tx2"/>
                </a:solidFill>
                <a:cs typeface="B Nazanin" panose="00000400000000000000" pitchFamily="2" charset="-78"/>
              </a:rPr>
              <a:t>ANSI</a:t>
            </a:r>
          </a:p>
        </p:txBody>
      </p:sp>
      <p:sp>
        <p:nvSpPr>
          <p:cNvPr id="58374" name="Rectangle 9"/>
          <p:cNvSpPr>
            <a:spLocks noChangeArrowheads="1"/>
          </p:cNvSpPr>
          <p:nvPr/>
        </p:nvSpPr>
        <p:spPr bwMode="auto">
          <a:xfrm>
            <a:off x="2401888" y="1773238"/>
            <a:ext cx="914400" cy="457200"/>
          </a:xfrm>
          <a:prstGeom prst="rect">
            <a:avLst/>
          </a:prstGeom>
          <a:solidFill>
            <a:srgbClr val="FFFFFF"/>
          </a:solidFill>
          <a:ln w="9525">
            <a:solidFill>
              <a:srgbClr val="000000"/>
            </a:solidFill>
            <a:miter lim="800000"/>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800" b="1">
                <a:solidFill>
                  <a:srgbClr val="FF0066"/>
                </a:solidFill>
                <a:latin typeface="Times New Roman" panose="02020603050405020304" pitchFamily="18" charset="0"/>
                <a:cs typeface="B Nazanin" panose="00000400000000000000" pitchFamily="2" charset="-78"/>
              </a:rPr>
              <a:t>کاربر 1</a:t>
            </a:r>
          </a:p>
        </p:txBody>
      </p:sp>
      <p:sp>
        <p:nvSpPr>
          <p:cNvPr id="58375" name="Rectangle 10"/>
          <p:cNvSpPr>
            <a:spLocks noChangeArrowheads="1"/>
          </p:cNvSpPr>
          <p:nvPr/>
        </p:nvSpPr>
        <p:spPr bwMode="auto">
          <a:xfrm>
            <a:off x="3544888" y="1773238"/>
            <a:ext cx="914400" cy="457200"/>
          </a:xfrm>
          <a:prstGeom prst="rect">
            <a:avLst/>
          </a:prstGeom>
          <a:solidFill>
            <a:srgbClr val="FFFFFF"/>
          </a:solidFill>
          <a:ln w="9525">
            <a:solidFill>
              <a:srgbClr val="000000"/>
            </a:solidFill>
            <a:miter lim="800000"/>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800" b="1">
                <a:solidFill>
                  <a:srgbClr val="FF0066"/>
                </a:solidFill>
                <a:latin typeface="Times New Roman" panose="02020603050405020304" pitchFamily="18" charset="0"/>
                <a:cs typeface="B Nazanin" panose="00000400000000000000" pitchFamily="2" charset="-78"/>
              </a:rPr>
              <a:t>کاربر</a:t>
            </a:r>
            <a:r>
              <a:rPr lang="fa-IR" altLang="en-US" sz="1800" b="1">
                <a:solidFill>
                  <a:srgbClr val="FF0066"/>
                </a:solidFill>
                <a:latin typeface="Times New Roman" panose="02020603050405020304" pitchFamily="18" charset="0"/>
              </a:rPr>
              <a:t> 2</a:t>
            </a:r>
          </a:p>
          <a:p>
            <a:pPr algn="ctr" rtl="1" eaLnBrk="1" hangingPunct="1"/>
            <a:endParaRPr lang="en-US" altLang="en-US" sz="1800" b="1">
              <a:solidFill>
                <a:srgbClr val="FF0066"/>
              </a:solidFill>
            </a:endParaRPr>
          </a:p>
        </p:txBody>
      </p:sp>
      <p:sp>
        <p:nvSpPr>
          <p:cNvPr id="58376" name="Rectangle 11"/>
          <p:cNvSpPr>
            <a:spLocks noChangeArrowheads="1"/>
          </p:cNvSpPr>
          <p:nvPr/>
        </p:nvSpPr>
        <p:spPr bwMode="auto">
          <a:xfrm>
            <a:off x="2744788" y="2924175"/>
            <a:ext cx="914400" cy="457200"/>
          </a:xfrm>
          <a:prstGeom prst="rect">
            <a:avLst/>
          </a:prstGeom>
          <a:solidFill>
            <a:srgbClr val="FFFFFF"/>
          </a:solidFill>
          <a:ln w="9525">
            <a:solidFill>
              <a:srgbClr val="000000"/>
            </a:solidFill>
            <a:miter lim="800000"/>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400" b="1">
                <a:solidFill>
                  <a:srgbClr val="FF0066"/>
                </a:solidFill>
                <a:latin typeface="Times New Roman" panose="02020603050405020304" pitchFamily="18" charset="0"/>
                <a:cs typeface="B Nazanin" panose="00000400000000000000" pitchFamily="2" charset="-78"/>
              </a:rPr>
              <a:t>ديد خارجي 1</a:t>
            </a:r>
            <a:endParaRPr lang="en-US" altLang="en-US" sz="1400" b="1">
              <a:solidFill>
                <a:srgbClr val="FF0066"/>
              </a:solidFill>
              <a:latin typeface="Times New Roman" panose="02020603050405020304" pitchFamily="18" charset="0"/>
              <a:cs typeface="B Nazanin" panose="00000400000000000000" pitchFamily="2" charset="-78"/>
            </a:endParaRPr>
          </a:p>
        </p:txBody>
      </p:sp>
      <p:sp>
        <p:nvSpPr>
          <p:cNvPr id="58377" name="Rectangle 12"/>
          <p:cNvSpPr>
            <a:spLocks noChangeArrowheads="1"/>
          </p:cNvSpPr>
          <p:nvPr/>
        </p:nvSpPr>
        <p:spPr bwMode="auto">
          <a:xfrm>
            <a:off x="4002088" y="2924175"/>
            <a:ext cx="914400" cy="457200"/>
          </a:xfrm>
          <a:prstGeom prst="rect">
            <a:avLst/>
          </a:prstGeom>
          <a:solidFill>
            <a:srgbClr val="FFFFFF"/>
          </a:solidFill>
          <a:ln w="9525">
            <a:solidFill>
              <a:srgbClr val="000000"/>
            </a:solidFill>
            <a:miter lim="800000"/>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400" b="1">
                <a:solidFill>
                  <a:srgbClr val="FF0066"/>
                </a:solidFill>
                <a:latin typeface="Times New Roman" panose="02020603050405020304" pitchFamily="18" charset="0"/>
                <a:cs typeface="B Nazanin" panose="00000400000000000000" pitchFamily="2" charset="-78"/>
              </a:rPr>
              <a:t>ديد خارجي </a:t>
            </a:r>
            <a:r>
              <a:rPr lang="fa-IR" altLang="en-US" sz="1800" b="1">
                <a:solidFill>
                  <a:srgbClr val="FF0066"/>
                </a:solidFill>
                <a:latin typeface="Times New Roman" panose="02020603050405020304" pitchFamily="18" charset="0"/>
                <a:cs typeface="B Nazanin" panose="00000400000000000000" pitchFamily="2" charset="-78"/>
              </a:rPr>
              <a:t>2</a:t>
            </a:r>
            <a:endParaRPr lang="en-US" altLang="en-US" sz="1800" b="1">
              <a:solidFill>
                <a:srgbClr val="FF0066"/>
              </a:solidFill>
              <a:latin typeface="Times New Roman" panose="02020603050405020304" pitchFamily="18" charset="0"/>
              <a:cs typeface="B Nazanin" panose="00000400000000000000" pitchFamily="2" charset="-78"/>
            </a:endParaRPr>
          </a:p>
          <a:p>
            <a:pPr algn="ctr" rtl="1" eaLnBrk="1" hangingPunct="1"/>
            <a:endParaRPr lang="en-US" altLang="en-US" sz="1800" b="1">
              <a:solidFill>
                <a:srgbClr val="FF0066"/>
              </a:solidFill>
              <a:latin typeface="Times New Roman" panose="02020603050405020304" pitchFamily="18" charset="0"/>
              <a:cs typeface="B Nazanin" panose="00000400000000000000" pitchFamily="2" charset="-78"/>
            </a:endParaRPr>
          </a:p>
        </p:txBody>
      </p:sp>
      <p:sp>
        <p:nvSpPr>
          <p:cNvPr id="58378" name="Rectangle 13"/>
          <p:cNvSpPr>
            <a:spLocks noChangeArrowheads="1"/>
          </p:cNvSpPr>
          <p:nvPr/>
        </p:nvSpPr>
        <p:spPr bwMode="auto">
          <a:xfrm>
            <a:off x="5602288" y="1773238"/>
            <a:ext cx="914400" cy="457200"/>
          </a:xfrm>
          <a:prstGeom prst="rect">
            <a:avLst/>
          </a:prstGeom>
          <a:solidFill>
            <a:srgbClr val="FFFFFF"/>
          </a:solidFill>
          <a:ln w="9525">
            <a:solidFill>
              <a:srgbClr val="000000"/>
            </a:solidFill>
            <a:miter lim="800000"/>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800" b="1">
                <a:solidFill>
                  <a:srgbClr val="FF0066"/>
                </a:solidFill>
                <a:latin typeface="Times New Roman" panose="02020603050405020304" pitchFamily="18" charset="0"/>
                <a:cs typeface="B Nazanin" panose="00000400000000000000" pitchFamily="2" charset="-78"/>
              </a:rPr>
              <a:t>کاربر</a:t>
            </a:r>
            <a:r>
              <a:rPr lang="fa-IR" altLang="en-US" sz="1800" b="1">
                <a:solidFill>
                  <a:srgbClr val="FF0066"/>
                </a:solidFill>
                <a:latin typeface="Times New Roman" panose="02020603050405020304" pitchFamily="18" charset="0"/>
              </a:rPr>
              <a:t> </a:t>
            </a:r>
            <a:r>
              <a:rPr lang="en-US" altLang="en-US" sz="1800" b="1">
                <a:solidFill>
                  <a:srgbClr val="FF0066"/>
                </a:solidFill>
                <a:latin typeface="Times New Roman" panose="02020603050405020304" pitchFamily="18" charset="0"/>
              </a:rPr>
              <a:t>i</a:t>
            </a:r>
          </a:p>
          <a:p>
            <a:pPr algn="ctr" rtl="1" eaLnBrk="1" hangingPunct="1"/>
            <a:endParaRPr lang="en-US" altLang="en-US" sz="1800" b="1">
              <a:solidFill>
                <a:srgbClr val="FF0066"/>
              </a:solidFill>
            </a:endParaRPr>
          </a:p>
        </p:txBody>
      </p:sp>
      <p:sp>
        <p:nvSpPr>
          <p:cNvPr id="58379" name="Rectangle 14"/>
          <p:cNvSpPr>
            <a:spLocks noChangeArrowheads="1"/>
          </p:cNvSpPr>
          <p:nvPr/>
        </p:nvSpPr>
        <p:spPr bwMode="auto">
          <a:xfrm>
            <a:off x="3201988" y="4897438"/>
            <a:ext cx="3429000" cy="457200"/>
          </a:xfrm>
          <a:prstGeom prst="rect">
            <a:avLst/>
          </a:prstGeom>
          <a:solidFill>
            <a:srgbClr val="FFFFFF"/>
          </a:solidFill>
          <a:ln w="9525">
            <a:solidFill>
              <a:srgbClr val="000000"/>
            </a:solidFill>
            <a:miter lim="800000"/>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800" b="1">
                <a:solidFill>
                  <a:srgbClr val="FF0066"/>
                </a:solidFill>
                <a:latin typeface="Times New Roman" panose="02020603050405020304" pitchFamily="18" charset="0"/>
                <a:cs typeface="B Nazanin" panose="00000400000000000000" pitchFamily="2" charset="-78"/>
              </a:rPr>
              <a:t>ديد داخلي</a:t>
            </a:r>
          </a:p>
          <a:p>
            <a:pPr algn="ctr" rtl="1" eaLnBrk="1" hangingPunct="1"/>
            <a:endParaRPr lang="en-US" altLang="en-US" sz="1800" b="1">
              <a:solidFill>
                <a:srgbClr val="FF0066"/>
              </a:solidFill>
            </a:endParaRPr>
          </a:p>
        </p:txBody>
      </p:sp>
      <p:sp>
        <p:nvSpPr>
          <p:cNvPr id="58380" name="Rectangle 15"/>
          <p:cNvSpPr>
            <a:spLocks noChangeArrowheads="1"/>
          </p:cNvSpPr>
          <p:nvPr/>
        </p:nvSpPr>
        <p:spPr bwMode="auto">
          <a:xfrm>
            <a:off x="3201988" y="4097338"/>
            <a:ext cx="3429000" cy="457200"/>
          </a:xfrm>
          <a:prstGeom prst="rect">
            <a:avLst/>
          </a:prstGeom>
          <a:solidFill>
            <a:srgbClr val="FFFFFF"/>
          </a:solidFill>
          <a:ln w="9525">
            <a:solidFill>
              <a:srgbClr val="000000"/>
            </a:solidFill>
            <a:miter lim="800000"/>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800" b="1">
                <a:solidFill>
                  <a:srgbClr val="FF0066"/>
                </a:solidFill>
                <a:latin typeface="Times New Roman" panose="02020603050405020304" pitchFamily="18" charset="0"/>
                <a:cs typeface="B Nazanin" panose="00000400000000000000" pitchFamily="2" charset="-78"/>
              </a:rPr>
              <a:t>ديد ادراکي (مفهومي)</a:t>
            </a:r>
            <a:endParaRPr lang="en-US" altLang="en-US" sz="1800" b="1">
              <a:solidFill>
                <a:srgbClr val="FF0066"/>
              </a:solidFill>
              <a:latin typeface="Times New Roman" panose="02020603050405020304" pitchFamily="18" charset="0"/>
              <a:cs typeface="B Nazanin" panose="00000400000000000000" pitchFamily="2" charset="-78"/>
            </a:endParaRPr>
          </a:p>
        </p:txBody>
      </p:sp>
      <p:sp>
        <p:nvSpPr>
          <p:cNvPr id="58381" name="AutoShape 16"/>
          <p:cNvSpPr>
            <a:spLocks noChangeArrowheads="1"/>
          </p:cNvSpPr>
          <p:nvPr/>
        </p:nvSpPr>
        <p:spPr bwMode="auto">
          <a:xfrm>
            <a:off x="3201988" y="5583238"/>
            <a:ext cx="685800" cy="800100"/>
          </a:xfrm>
          <a:prstGeom prst="flowChartMagneticDisk">
            <a:avLst/>
          </a:prstGeom>
          <a:solidFill>
            <a:srgbClr val="FFFFFF"/>
          </a:solidFill>
          <a:ln w="9525">
            <a:solidFill>
              <a:srgbClr val="000000"/>
            </a:solidFill>
            <a:round/>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800" b="1">
                <a:solidFill>
                  <a:srgbClr val="FF0066"/>
                </a:solidFill>
                <a:latin typeface="Times New Roman" panose="02020603050405020304" pitchFamily="18" charset="0"/>
                <a:cs typeface="B Nazanin" panose="00000400000000000000" pitchFamily="2" charset="-78"/>
              </a:rPr>
              <a:t>فايل</a:t>
            </a:r>
            <a:r>
              <a:rPr lang="fa-IR" altLang="en-US" sz="1800" b="1">
                <a:solidFill>
                  <a:srgbClr val="FF0066"/>
                </a:solidFill>
                <a:latin typeface="Times New Roman" panose="02020603050405020304" pitchFamily="18" charset="0"/>
              </a:rPr>
              <a:t> 1</a:t>
            </a:r>
            <a:endParaRPr lang="en-US" altLang="en-US" sz="1800" b="1">
              <a:solidFill>
                <a:srgbClr val="FF0066"/>
              </a:solidFill>
            </a:endParaRPr>
          </a:p>
        </p:txBody>
      </p:sp>
      <p:sp>
        <p:nvSpPr>
          <p:cNvPr id="58382" name="AutoShape 17"/>
          <p:cNvSpPr>
            <a:spLocks noChangeArrowheads="1"/>
          </p:cNvSpPr>
          <p:nvPr/>
        </p:nvSpPr>
        <p:spPr bwMode="auto">
          <a:xfrm>
            <a:off x="4230688" y="5583238"/>
            <a:ext cx="685800" cy="800100"/>
          </a:xfrm>
          <a:prstGeom prst="flowChartMagneticDisk">
            <a:avLst/>
          </a:prstGeom>
          <a:solidFill>
            <a:srgbClr val="FFFFFF"/>
          </a:solidFill>
          <a:ln w="9525">
            <a:solidFill>
              <a:srgbClr val="000000"/>
            </a:solidFill>
            <a:round/>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800" b="1">
                <a:solidFill>
                  <a:srgbClr val="FF0066"/>
                </a:solidFill>
                <a:latin typeface="Times New Roman" panose="02020603050405020304" pitchFamily="18" charset="0"/>
                <a:cs typeface="B Nazanin" panose="00000400000000000000" pitchFamily="2" charset="-78"/>
              </a:rPr>
              <a:t>فايل</a:t>
            </a:r>
            <a:r>
              <a:rPr lang="fa-IR" altLang="en-US" sz="1800" b="1">
                <a:solidFill>
                  <a:srgbClr val="FF0066"/>
                </a:solidFill>
                <a:latin typeface="Times New Roman" panose="02020603050405020304" pitchFamily="18" charset="0"/>
              </a:rPr>
              <a:t> 2</a:t>
            </a:r>
            <a:endParaRPr lang="en-US" altLang="en-US" sz="1800" b="1">
              <a:solidFill>
                <a:srgbClr val="FF0066"/>
              </a:solidFill>
            </a:endParaRPr>
          </a:p>
        </p:txBody>
      </p:sp>
      <p:sp>
        <p:nvSpPr>
          <p:cNvPr id="58383" name="AutoShape 18"/>
          <p:cNvSpPr>
            <a:spLocks noChangeArrowheads="1"/>
          </p:cNvSpPr>
          <p:nvPr/>
        </p:nvSpPr>
        <p:spPr bwMode="auto">
          <a:xfrm>
            <a:off x="5830888" y="5583238"/>
            <a:ext cx="685800" cy="800100"/>
          </a:xfrm>
          <a:prstGeom prst="flowChartMagneticDisk">
            <a:avLst/>
          </a:prstGeom>
          <a:solidFill>
            <a:srgbClr val="FFFFFF"/>
          </a:solidFill>
          <a:ln w="9525">
            <a:solidFill>
              <a:srgbClr val="000000"/>
            </a:solidFill>
            <a:round/>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800" b="1">
                <a:solidFill>
                  <a:srgbClr val="FF0066"/>
                </a:solidFill>
                <a:latin typeface="Times New Roman" panose="02020603050405020304" pitchFamily="18" charset="0"/>
                <a:cs typeface="B Nazanin" panose="00000400000000000000" pitchFamily="2" charset="-78"/>
              </a:rPr>
              <a:t>فايل </a:t>
            </a:r>
            <a:r>
              <a:rPr lang="en-US" altLang="en-US" sz="1800" b="1">
                <a:solidFill>
                  <a:srgbClr val="FF0066"/>
                </a:solidFill>
                <a:latin typeface="Times New Roman" panose="02020603050405020304" pitchFamily="18" charset="0"/>
                <a:cs typeface="B Nazanin" panose="00000400000000000000" pitchFamily="2" charset="-78"/>
              </a:rPr>
              <a:t>K</a:t>
            </a:r>
          </a:p>
        </p:txBody>
      </p:sp>
      <p:sp>
        <p:nvSpPr>
          <p:cNvPr id="58384" name="Line 19"/>
          <p:cNvSpPr>
            <a:spLocks noChangeShapeType="1"/>
          </p:cNvSpPr>
          <p:nvPr/>
        </p:nvSpPr>
        <p:spPr bwMode="auto">
          <a:xfrm>
            <a:off x="4687888" y="1949450"/>
            <a:ext cx="800100" cy="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58385" name="Line 20"/>
          <p:cNvSpPr>
            <a:spLocks noChangeShapeType="1"/>
          </p:cNvSpPr>
          <p:nvPr/>
        </p:nvSpPr>
        <p:spPr bwMode="auto">
          <a:xfrm>
            <a:off x="1716088" y="2636838"/>
            <a:ext cx="5715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6" name="Line 21"/>
          <p:cNvSpPr>
            <a:spLocks noChangeShapeType="1"/>
          </p:cNvSpPr>
          <p:nvPr/>
        </p:nvSpPr>
        <p:spPr bwMode="auto">
          <a:xfrm>
            <a:off x="5145088" y="3152775"/>
            <a:ext cx="914400" cy="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22"/>
          <p:cNvSpPr>
            <a:spLocks noChangeShapeType="1"/>
          </p:cNvSpPr>
          <p:nvPr/>
        </p:nvSpPr>
        <p:spPr bwMode="auto">
          <a:xfrm>
            <a:off x="2516188" y="3906838"/>
            <a:ext cx="46863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Line 23"/>
          <p:cNvSpPr>
            <a:spLocks noChangeShapeType="1"/>
          </p:cNvSpPr>
          <p:nvPr/>
        </p:nvSpPr>
        <p:spPr bwMode="auto">
          <a:xfrm>
            <a:off x="2401888" y="4668838"/>
            <a:ext cx="50292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9" name="Rectangle 24"/>
          <p:cNvSpPr>
            <a:spLocks noChangeArrowheads="1"/>
          </p:cNvSpPr>
          <p:nvPr/>
        </p:nvSpPr>
        <p:spPr bwMode="auto">
          <a:xfrm>
            <a:off x="6173788" y="2924175"/>
            <a:ext cx="914400" cy="457200"/>
          </a:xfrm>
          <a:prstGeom prst="rect">
            <a:avLst/>
          </a:prstGeom>
          <a:solidFill>
            <a:srgbClr val="FFFFFF"/>
          </a:solidFill>
          <a:ln w="9525">
            <a:solidFill>
              <a:srgbClr val="000000"/>
            </a:solidFill>
            <a:miter lim="800000"/>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400" b="1">
                <a:solidFill>
                  <a:srgbClr val="FF0066"/>
                </a:solidFill>
                <a:latin typeface="Times New Roman" panose="02020603050405020304" pitchFamily="18" charset="0"/>
                <a:cs typeface="B Nazanin" panose="00000400000000000000" pitchFamily="2" charset="-78"/>
              </a:rPr>
              <a:t>ديد خارجي </a:t>
            </a:r>
            <a:r>
              <a:rPr lang="en-US" altLang="en-US" sz="1400" b="1">
                <a:solidFill>
                  <a:srgbClr val="FF0066"/>
                </a:solidFill>
                <a:latin typeface="Times New Roman" panose="02020603050405020304" pitchFamily="18" charset="0"/>
              </a:rPr>
              <a:t>j</a:t>
            </a:r>
          </a:p>
          <a:p>
            <a:pPr algn="ctr" rtl="1" eaLnBrk="1" hangingPunct="1"/>
            <a:endParaRPr lang="en-US" altLang="en-US" sz="1800" b="1">
              <a:solidFill>
                <a:srgbClr val="FF0066"/>
              </a:solidFill>
            </a:endParaRPr>
          </a:p>
        </p:txBody>
      </p:sp>
      <p:sp>
        <p:nvSpPr>
          <p:cNvPr id="58390" name="Oval 25"/>
          <p:cNvSpPr>
            <a:spLocks noChangeArrowheads="1"/>
          </p:cNvSpPr>
          <p:nvPr/>
        </p:nvSpPr>
        <p:spPr bwMode="auto">
          <a:xfrm>
            <a:off x="7431088" y="2443163"/>
            <a:ext cx="1028700" cy="2628900"/>
          </a:xfrm>
          <a:prstGeom prst="ellipse">
            <a:avLst/>
          </a:prstGeom>
          <a:solidFill>
            <a:srgbClr val="FFFFFF"/>
          </a:solidFill>
          <a:ln w="9525">
            <a:solidFill>
              <a:srgbClr val="000000"/>
            </a:solidFill>
            <a:round/>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endParaRPr lang="en-US" altLang="en-US" sz="1800" b="1">
              <a:solidFill>
                <a:srgbClr val="FF0066"/>
              </a:solidFill>
              <a:latin typeface="Times New Roman" panose="02020603050405020304" pitchFamily="18" charset="0"/>
            </a:endParaRPr>
          </a:p>
          <a:p>
            <a:pPr algn="ctr" rtl="1" eaLnBrk="1" hangingPunct="1"/>
            <a:endParaRPr lang="en-US" altLang="en-US" sz="1800" b="1">
              <a:solidFill>
                <a:srgbClr val="FF0066"/>
              </a:solidFill>
              <a:latin typeface="Times New Roman" panose="02020603050405020304" pitchFamily="18" charset="0"/>
            </a:endParaRPr>
          </a:p>
          <a:p>
            <a:pPr algn="ctr" rtl="1" eaLnBrk="1" hangingPunct="1"/>
            <a:endParaRPr lang="en-US" altLang="en-US" sz="1800" b="1">
              <a:solidFill>
                <a:srgbClr val="FF0066"/>
              </a:solidFill>
              <a:latin typeface="Times New Roman" panose="02020603050405020304" pitchFamily="18" charset="0"/>
            </a:endParaRPr>
          </a:p>
          <a:p>
            <a:pPr algn="ctr" rtl="1" eaLnBrk="1" hangingPunct="1"/>
            <a:endParaRPr lang="en-US" altLang="en-US" sz="1800" b="1">
              <a:solidFill>
                <a:srgbClr val="FF0066"/>
              </a:solidFill>
              <a:latin typeface="Times New Roman" panose="02020603050405020304" pitchFamily="18" charset="0"/>
            </a:endParaRPr>
          </a:p>
          <a:p>
            <a:pPr algn="ctr" rtl="1" eaLnBrk="1" hangingPunct="1"/>
            <a:endParaRPr lang="en-US" altLang="en-US" sz="1800" b="1">
              <a:solidFill>
                <a:srgbClr val="FF0066"/>
              </a:solidFill>
              <a:latin typeface="Times New Roman" panose="02020603050405020304" pitchFamily="18" charset="0"/>
            </a:endParaRPr>
          </a:p>
          <a:p>
            <a:pPr algn="ctr" rtl="1" eaLnBrk="1" hangingPunct="1"/>
            <a:endParaRPr lang="en-US" altLang="en-US" sz="1800" b="1">
              <a:solidFill>
                <a:srgbClr val="FF0066"/>
              </a:solidFill>
              <a:latin typeface="Times New Roman" panose="02020603050405020304" pitchFamily="18" charset="0"/>
            </a:endParaRPr>
          </a:p>
          <a:p>
            <a:pPr algn="ctr" rtl="1" eaLnBrk="1" hangingPunct="1"/>
            <a:endParaRPr lang="en-US" altLang="en-US" sz="1800" b="1">
              <a:solidFill>
                <a:srgbClr val="FF0066"/>
              </a:solidFill>
              <a:latin typeface="Times New Roman" panose="02020603050405020304" pitchFamily="18" charset="0"/>
            </a:endParaRPr>
          </a:p>
          <a:p>
            <a:pPr algn="ctr" rtl="1" eaLnBrk="1" hangingPunct="1"/>
            <a:r>
              <a:rPr lang="en-US" altLang="en-US" sz="1800" b="1">
                <a:solidFill>
                  <a:srgbClr val="FF0066"/>
                </a:solidFill>
                <a:latin typeface="Times New Roman" panose="02020603050405020304" pitchFamily="18" charset="0"/>
              </a:rPr>
              <a:t>OS</a:t>
            </a:r>
            <a:endParaRPr lang="en-US" altLang="en-US" sz="1800" b="1">
              <a:solidFill>
                <a:srgbClr val="FF0066"/>
              </a:solidFill>
            </a:endParaRPr>
          </a:p>
        </p:txBody>
      </p:sp>
      <p:sp>
        <p:nvSpPr>
          <p:cNvPr id="58391" name="Oval 26"/>
          <p:cNvSpPr>
            <a:spLocks noChangeArrowheads="1"/>
          </p:cNvSpPr>
          <p:nvPr/>
        </p:nvSpPr>
        <p:spPr bwMode="auto">
          <a:xfrm>
            <a:off x="7659688" y="2803525"/>
            <a:ext cx="571500" cy="1257300"/>
          </a:xfrm>
          <a:prstGeom prst="ellipse">
            <a:avLst/>
          </a:prstGeom>
          <a:solidFill>
            <a:srgbClr val="FFFFFF"/>
          </a:solidFill>
          <a:ln w="9525">
            <a:solidFill>
              <a:srgbClr val="000000"/>
            </a:solidFill>
            <a:round/>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en-US" altLang="en-US" sz="1800" b="1">
                <a:solidFill>
                  <a:srgbClr val="FF0066"/>
                </a:solidFill>
                <a:latin typeface="Times New Roman" panose="02020603050405020304" pitchFamily="18" charset="0"/>
              </a:rPr>
              <a:t>D</a:t>
            </a:r>
          </a:p>
          <a:p>
            <a:pPr algn="ctr" rtl="1" eaLnBrk="1" hangingPunct="1"/>
            <a:r>
              <a:rPr lang="en-US" altLang="en-US" sz="1800" b="1">
                <a:solidFill>
                  <a:srgbClr val="FF0066"/>
                </a:solidFill>
                <a:latin typeface="Times New Roman" panose="02020603050405020304" pitchFamily="18" charset="0"/>
              </a:rPr>
              <a:t>B</a:t>
            </a:r>
          </a:p>
          <a:p>
            <a:pPr algn="ctr" rtl="1" eaLnBrk="1" hangingPunct="1"/>
            <a:r>
              <a:rPr lang="en-US" altLang="en-US" sz="1800" b="1">
                <a:solidFill>
                  <a:srgbClr val="FF0066"/>
                </a:solidFill>
                <a:latin typeface="Times New Roman" panose="02020603050405020304" pitchFamily="18" charset="0"/>
              </a:rPr>
              <a:t>M</a:t>
            </a:r>
          </a:p>
          <a:p>
            <a:pPr algn="ctr" rtl="1" eaLnBrk="1" hangingPunct="1"/>
            <a:r>
              <a:rPr lang="en-US" altLang="en-US" sz="1800" b="1">
                <a:solidFill>
                  <a:srgbClr val="FF0066"/>
                </a:solidFill>
                <a:latin typeface="Times New Roman" panose="02020603050405020304" pitchFamily="18" charset="0"/>
              </a:rPr>
              <a:t>S</a:t>
            </a:r>
            <a:endParaRPr lang="en-US" altLang="en-US" sz="1800" b="1">
              <a:solidFill>
                <a:srgbClr val="FF0066"/>
              </a:solidFill>
            </a:endParaRPr>
          </a:p>
        </p:txBody>
      </p:sp>
      <p:sp>
        <p:nvSpPr>
          <p:cNvPr id="58392" name="AutoShape 27"/>
          <p:cNvSpPr>
            <a:spLocks/>
          </p:cNvSpPr>
          <p:nvPr/>
        </p:nvSpPr>
        <p:spPr bwMode="auto">
          <a:xfrm>
            <a:off x="1535113" y="2687638"/>
            <a:ext cx="222250" cy="1830387"/>
          </a:xfrm>
          <a:prstGeom prst="leftBrace">
            <a:avLst>
              <a:gd name="adj1" fmla="val 45868"/>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8393" name="AutoShape 28"/>
          <p:cNvSpPr>
            <a:spLocks/>
          </p:cNvSpPr>
          <p:nvPr/>
        </p:nvSpPr>
        <p:spPr bwMode="auto">
          <a:xfrm>
            <a:off x="781050" y="2636838"/>
            <a:ext cx="228600" cy="3824287"/>
          </a:xfrm>
          <a:prstGeom prst="leftBrace">
            <a:avLst>
              <a:gd name="adj1" fmla="val 125004"/>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8394" name="AutoShape 29"/>
          <p:cNvSpPr>
            <a:spLocks/>
          </p:cNvSpPr>
          <p:nvPr/>
        </p:nvSpPr>
        <p:spPr bwMode="auto">
          <a:xfrm>
            <a:off x="2744788" y="3983038"/>
            <a:ext cx="228600" cy="609600"/>
          </a:xfrm>
          <a:prstGeom prst="leftBrace">
            <a:avLst>
              <a:gd name="adj1" fmla="val 2222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8395" name="AutoShape 30"/>
          <p:cNvSpPr>
            <a:spLocks/>
          </p:cNvSpPr>
          <p:nvPr/>
        </p:nvSpPr>
        <p:spPr bwMode="auto">
          <a:xfrm>
            <a:off x="2287588" y="2968625"/>
            <a:ext cx="239712" cy="901700"/>
          </a:xfrm>
          <a:prstGeom prst="leftBrace">
            <a:avLst>
              <a:gd name="adj1" fmla="val 2222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8396" name="AutoShape 31"/>
          <p:cNvSpPr>
            <a:spLocks/>
          </p:cNvSpPr>
          <p:nvPr/>
        </p:nvSpPr>
        <p:spPr bwMode="auto">
          <a:xfrm>
            <a:off x="2744788" y="5697538"/>
            <a:ext cx="228600" cy="609600"/>
          </a:xfrm>
          <a:prstGeom prst="leftBrace">
            <a:avLst>
              <a:gd name="adj1" fmla="val 2222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8397" name="AutoShape 32"/>
          <p:cNvSpPr>
            <a:spLocks/>
          </p:cNvSpPr>
          <p:nvPr/>
        </p:nvSpPr>
        <p:spPr bwMode="auto">
          <a:xfrm>
            <a:off x="2744788" y="4783138"/>
            <a:ext cx="228600" cy="609600"/>
          </a:xfrm>
          <a:prstGeom prst="leftBrace">
            <a:avLst>
              <a:gd name="adj1" fmla="val 2222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58398" name="Line 33"/>
          <p:cNvSpPr>
            <a:spLocks noChangeShapeType="1"/>
          </p:cNvSpPr>
          <p:nvPr/>
        </p:nvSpPr>
        <p:spPr bwMode="auto">
          <a:xfrm>
            <a:off x="2724150" y="2259013"/>
            <a:ext cx="249238" cy="6540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9" name="Line 34"/>
          <p:cNvSpPr>
            <a:spLocks noChangeShapeType="1"/>
          </p:cNvSpPr>
          <p:nvPr/>
        </p:nvSpPr>
        <p:spPr bwMode="auto">
          <a:xfrm>
            <a:off x="2906713" y="2241550"/>
            <a:ext cx="1141412" cy="635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0" name="Line 35"/>
          <p:cNvSpPr>
            <a:spLocks noChangeShapeType="1"/>
          </p:cNvSpPr>
          <p:nvPr/>
        </p:nvSpPr>
        <p:spPr bwMode="auto">
          <a:xfrm>
            <a:off x="4048125" y="2266950"/>
            <a:ext cx="109538" cy="609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1" name="Line 36"/>
          <p:cNvSpPr>
            <a:spLocks noChangeShapeType="1"/>
          </p:cNvSpPr>
          <p:nvPr/>
        </p:nvSpPr>
        <p:spPr bwMode="auto">
          <a:xfrm>
            <a:off x="6019800" y="2266950"/>
            <a:ext cx="428625" cy="609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2" name="Line 37"/>
          <p:cNvSpPr>
            <a:spLocks noChangeShapeType="1"/>
          </p:cNvSpPr>
          <p:nvPr/>
        </p:nvSpPr>
        <p:spPr bwMode="auto">
          <a:xfrm flipH="1">
            <a:off x="6059488" y="3471863"/>
            <a:ext cx="239712" cy="5889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3" name="Line 38"/>
          <p:cNvSpPr>
            <a:spLocks noChangeShapeType="1"/>
          </p:cNvSpPr>
          <p:nvPr/>
        </p:nvSpPr>
        <p:spPr bwMode="auto">
          <a:xfrm>
            <a:off x="4438650" y="3457575"/>
            <a:ext cx="20638" cy="6032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4" name="Line 39"/>
          <p:cNvSpPr>
            <a:spLocks noChangeShapeType="1"/>
          </p:cNvSpPr>
          <p:nvPr/>
        </p:nvSpPr>
        <p:spPr bwMode="auto">
          <a:xfrm>
            <a:off x="3381375" y="3529013"/>
            <a:ext cx="277813" cy="5318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5" name="Line 40"/>
          <p:cNvSpPr>
            <a:spLocks noChangeShapeType="1"/>
          </p:cNvSpPr>
          <p:nvPr/>
        </p:nvSpPr>
        <p:spPr bwMode="auto">
          <a:xfrm>
            <a:off x="4687888" y="4554538"/>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6" name="Line 41"/>
          <p:cNvSpPr>
            <a:spLocks noChangeShapeType="1"/>
          </p:cNvSpPr>
          <p:nvPr/>
        </p:nvSpPr>
        <p:spPr bwMode="auto">
          <a:xfrm flipH="1" flipV="1">
            <a:off x="3254375" y="3495675"/>
            <a:ext cx="290513" cy="5651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7" name="Line 42"/>
          <p:cNvSpPr>
            <a:spLocks noChangeShapeType="1"/>
          </p:cNvSpPr>
          <p:nvPr/>
        </p:nvSpPr>
        <p:spPr bwMode="auto">
          <a:xfrm flipH="1" flipV="1">
            <a:off x="4802188" y="4554538"/>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8" name="Line 43"/>
          <p:cNvSpPr>
            <a:spLocks noChangeShapeType="1"/>
          </p:cNvSpPr>
          <p:nvPr/>
        </p:nvSpPr>
        <p:spPr bwMode="auto">
          <a:xfrm flipV="1">
            <a:off x="6173788" y="3495675"/>
            <a:ext cx="239712" cy="5651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9" name="Line 44"/>
          <p:cNvSpPr>
            <a:spLocks noChangeShapeType="1"/>
          </p:cNvSpPr>
          <p:nvPr/>
        </p:nvSpPr>
        <p:spPr bwMode="auto">
          <a:xfrm flipH="1" flipV="1">
            <a:off x="4324350" y="3495675"/>
            <a:ext cx="20638" cy="5651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10" name="Line 45"/>
          <p:cNvSpPr>
            <a:spLocks noChangeShapeType="1"/>
          </p:cNvSpPr>
          <p:nvPr/>
        </p:nvSpPr>
        <p:spPr bwMode="auto">
          <a:xfrm flipH="1">
            <a:off x="3544888" y="5354638"/>
            <a:ext cx="342900" cy="3429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11" name="Line 46"/>
          <p:cNvSpPr>
            <a:spLocks noChangeShapeType="1"/>
          </p:cNvSpPr>
          <p:nvPr/>
        </p:nvSpPr>
        <p:spPr bwMode="auto">
          <a:xfrm flipH="1">
            <a:off x="6059488" y="5354638"/>
            <a:ext cx="342900" cy="3429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12" name="Line 47"/>
          <p:cNvSpPr>
            <a:spLocks noChangeShapeType="1"/>
          </p:cNvSpPr>
          <p:nvPr/>
        </p:nvSpPr>
        <p:spPr bwMode="auto">
          <a:xfrm flipH="1">
            <a:off x="4459288" y="5354638"/>
            <a:ext cx="342900" cy="3429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13" name="Oval 48"/>
          <p:cNvSpPr>
            <a:spLocks noChangeArrowheads="1"/>
          </p:cNvSpPr>
          <p:nvPr/>
        </p:nvSpPr>
        <p:spPr bwMode="auto">
          <a:xfrm>
            <a:off x="323850" y="4175125"/>
            <a:ext cx="457200" cy="1028700"/>
          </a:xfrm>
          <a:prstGeom prst="ellipse">
            <a:avLst/>
          </a:prstGeom>
          <a:solidFill>
            <a:srgbClr val="FFFFFF"/>
          </a:solidFill>
          <a:ln w="9525">
            <a:solidFill>
              <a:srgbClr val="000000"/>
            </a:solidFill>
            <a:round/>
            <a:headEnd/>
            <a:tailEnd/>
          </a:ln>
        </p:spPr>
        <p:txBody>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en-US" altLang="en-US" sz="1800" b="1">
                <a:solidFill>
                  <a:srgbClr val="FF0066"/>
                </a:solidFill>
                <a:latin typeface="Times New Roman" panose="02020603050405020304" pitchFamily="18" charset="0"/>
              </a:rPr>
              <a:t>D</a:t>
            </a:r>
          </a:p>
          <a:p>
            <a:pPr algn="ctr" rtl="1" eaLnBrk="1" hangingPunct="1"/>
            <a:r>
              <a:rPr lang="en-US" altLang="en-US" sz="1800" b="1">
                <a:solidFill>
                  <a:srgbClr val="FF0066"/>
                </a:solidFill>
                <a:latin typeface="Times New Roman" panose="02020603050405020304" pitchFamily="18" charset="0"/>
              </a:rPr>
              <a:t>B</a:t>
            </a:r>
          </a:p>
          <a:p>
            <a:pPr algn="ctr" rtl="1" eaLnBrk="1" hangingPunct="1"/>
            <a:r>
              <a:rPr lang="en-US" altLang="en-US" sz="1800" b="1">
                <a:solidFill>
                  <a:srgbClr val="FF0066"/>
                </a:solidFill>
                <a:latin typeface="Times New Roman" panose="02020603050405020304" pitchFamily="18" charset="0"/>
              </a:rPr>
              <a:t>A</a:t>
            </a:r>
          </a:p>
          <a:p>
            <a:pPr algn="ctr" rtl="1" eaLnBrk="1" hangingPunct="1"/>
            <a:endParaRPr lang="en-US" altLang="en-US" sz="1800" b="1">
              <a:solidFill>
                <a:srgbClr val="FF0066"/>
              </a:solidFill>
            </a:endParaRPr>
          </a:p>
        </p:txBody>
      </p:sp>
      <p:sp>
        <p:nvSpPr>
          <p:cNvPr id="58414" name="Line 49"/>
          <p:cNvSpPr>
            <a:spLocks noChangeShapeType="1"/>
          </p:cNvSpPr>
          <p:nvPr/>
        </p:nvSpPr>
        <p:spPr bwMode="auto">
          <a:xfrm flipH="1" flipV="1">
            <a:off x="6557963" y="2041525"/>
            <a:ext cx="1101725" cy="647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15" name="Line 50"/>
          <p:cNvSpPr>
            <a:spLocks noChangeShapeType="1"/>
          </p:cNvSpPr>
          <p:nvPr/>
        </p:nvSpPr>
        <p:spPr bwMode="auto">
          <a:xfrm flipH="1">
            <a:off x="6630988" y="3946525"/>
            <a:ext cx="1143000" cy="1143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16" name="Line 51"/>
          <p:cNvSpPr>
            <a:spLocks noChangeShapeType="1"/>
          </p:cNvSpPr>
          <p:nvPr/>
        </p:nvSpPr>
        <p:spPr bwMode="auto">
          <a:xfrm flipH="1">
            <a:off x="6630988" y="3946525"/>
            <a:ext cx="114300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17" name="Line 52"/>
          <p:cNvSpPr>
            <a:spLocks noChangeShapeType="1"/>
          </p:cNvSpPr>
          <p:nvPr/>
        </p:nvSpPr>
        <p:spPr bwMode="auto">
          <a:xfrm flipH="1">
            <a:off x="6413500" y="3603625"/>
            <a:ext cx="1246188" cy="176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18" name="Line 53"/>
          <p:cNvSpPr>
            <a:spLocks noChangeShapeType="1"/>
          </p:cNvSpPr>
          <p:nvPr/>
        </p:nvSpPr>
        <p:spPr bwMode="auto">
          <a:xfrm flipH="1" flipV="1">
            <a:off x="7164388" y="3232150"/>
            <a:ext cx="495300" cy="2571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19" name="Arc 54"/>
          <p:cNvSpPr>
            <a:spLocks/>
          </p:cNvSpPr>
          <p:nvPr/>
        </p:nvSpPr>
        <p:spPr bwMode="auto">
          <a:xfrm flipV="1">
            <a:off x="4802188" y="3946525"/>
            <a:ext cx="2971800" cy="8001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20" name="Text Box 55"/>
          <p:cNvSpPr txBox="1">
            <a:spLocks noChangeArrowheads="1"/>
          </p:cNvSpPr>
          <p:nvPr/>
        </p:nvSpPr>
        <p:spPr bwMode="auto">
          <a:xfrm>
            <a:off x="1619250" y="3068638"/>
            <a:ext cx="7207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1800">
                <a:cs typeface="B Nazanin" panose="00000400000000000000" pitchFamily="2" charset="-78"/>
              </a:rPr>
              <a:t>سطح خارجي</a:t>
            </a:r>
            <a:endParaRPr lang="en-US" altLang="en-US" sz="1800">
              <a:cs typeface="B Nazanin" panose="00000400000000000000" pitchFamily="2" charset="-78"/>
            </a:endParaRPr>
          </a:p>
        </p:txBody>
      </p:sp>
      <p:sp>
        <p:nvSpPr>
          <p:cNvPr id="58421" name="Text Box 56"/>
          <p:cNvSpPr txBox="1">
            <a:spLocks noChangeArrowheads="1"/>
          </p:cNvSpPr>
          <p:nvPr/>
        </p:nvSpPr>
        <p:spPr bwMode="auto">
          <a:xfrm>
            <a:off x="823913" y="3279775"/>
            <a:ext cx="7207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1800">
                <a:cs typeface="B Nazanin" panose="00000400000000000000" pitchFamily="2" charset="-78"/>
              </a:rPr>
              <a:t>سطوح انتزاعي</a:t>
            </a:r>
            <a:endParaRPr lang="en-US" altLang="en-US" sz="1800">
              <a:cs typeface="B Nazanin" panose="00000400000000000000" pitchFamily="2" charset="-78"/>
            </a:endParaRPr>
          </a:p>
        </p:txBody>
      </p:sp>
      <p:sp>
        <p:nvSpPr>
          <p:cNvPr id="58422" name="Text Box 57"/>
          <p:cNvSpPr txBox="1">
            <a:spLocks noChangeArrowheads="1"/>
          </p:cNvSpPr>
          <p:nvPr/>
        </p:nvSpPr>
        <p:spPr bwMode="auto">
          <a:xfrm>
            <a:off x="2051050" y="4011613"/>
            <a:ext cx="7207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1800">
                <a:cs typeface="B Nazanin" panose="00000400000000000000" pitchFamily="2" charset="-78"/>
              </a:rPr>
              <a:t>سطح ادراکي</a:t>
            </a:r>
            <a:endParaRPr lang="en-US" altLang="en-US" sz="1800">
              <a:cs typeface="B Nazanin" panose="00000400000000000000" pitchFamily="2" charset="-78"/>
            </a:endParaRPr>
          </a:p>
        </p:txBody>
      </p:sp>
      <p:sp>
        <p:nvSpPr>
          <p:cNvPr id="58423" name="Text Box 58"/>
          <p:cNvSpPr txBox="1">
            <a:spLocks noChangeArrowheads="1"/>
          </p:cNvSpPr>
          <p:nvPr/>
        </p:nvSpPr>
        <p:spPr bwMode="auto">
          <a:xfrm>
            <a:off x="1619250" y="4876800"/>
            <a:ext cx="10810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1800">
                <a:cs typeface="B Nazanin" panose="00000400000000000000" pitchFamily="2" charset="-78"/>
              </a:rPr>
              <a:t>سطح داخلي</a:t>
            </a:r>
            <a:r>
              <a:rPr lang="en-US" altLang="en-US" sz="1800">
                <a:cs typeface="B Nazanin" panose="00000400000000000000" pitchFamily="2" charset="-78"/>
              </a:rPr>
              <a:t> </a:t>
            </a:r>
          </a:p>
        </p:txBody>
      </p:sp>
      <p:sp>
        <p:nvSpPr>
          <p:cNvPr id="58424" name="Text Box 59"/>
          <p:cNvSpPr txBox="1">
            <a:spLocks noChangeArrowheads="1"/>
          </p:cNvSpPr>
          <p:nvPr/>
        </p:nvSpPr>
        <p:spPr bwMode="auto">
          <a:xfrm>
            <a:off x="1547813" y="5835650"/>
            <a:ext cx="11525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1800">
                <a:cs typeface="B Nazanin" panose="00000400000000000000" pitchFamily="2" charset="-78"/>
              </a:rPr>
              <a:t>سطح فيزيکي</a:t>
            </a:r>
            <a:endParaRPr lang="en-US" altLang="en-US" sz="1800">
              <a:cs typeface="B Nazanin" panose="00000400000000000000" pitchFamily="2" charset="-78"/>
            </a:endParaRPr>
          </a:p>
        </p:txBody>
      </p:sp>
      <p:sp>
        <p:nvSpPr>
          <p:cNvPr id="58425" name="Rectangle 1"/>
          <p:cNvSpPr>
            <a:spLocks noChangeArrowheads="1"/>
          </p:cNvSpPr>
          <p:nvPr/>
        </p:nvSpPr>
        <p:spPr bwMode="auto">
          <a:xfrm>
            <a:off x="2401888" y="2381250"/>
            <a:ext cx="10287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en-US" altLang="en-US" sz="1400" b="1">
                <a:solidFill>
                  <a:srgbClr val="FF0066"/>
                </a:solidFill>
                <a:latin typeface="Times New Roman" panose="02020603050405020304" pitchFamily="18" charset="0"/>
              </a:rPr>
              <a:t>HL + DSL</a:t>
            </a:r>
            <a:endParaRPr lang="en-US" altLang="en-US" sz="1400" b="1">
              <a:solidFill>
                <a:srgbClr val="FF0066"/>
              </a:solidFill>
            </a:endParaRPr>
          </a:p>
        </p:txBody>
      </p:sp>
      <p:sp>
        <p:nvSpPr>
          <p:cNvPr id="58426" name="Rectangle 57"/>
          <p:cNvSpPr>
            <a:spLocks noChangeArrowheads="1"/>
          </p:cNvSpPr>
          <p:nvPr/>
        </p:nvSpPr>
        <p:spPr bwMode="auto">
          <a:xfrm>
            <a:off x="3700463" y="2355850"/>
            <a:ext cx="102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en-US" altLang="en-US" sz="1400" b="1">
                <a:solidFill>
                  <a:srgbClr val="FF0066"/>
                </a:solidFill>
                <a:latin typeface="Times New Roman" panose="02020603050405020304" pitchFamily="18" charset="0"/>
              </a:rPr>
              <a:t>HL + DSL</a:t>
            </a:r>
            <a:endParaRPr lang="en-US" altLang="en-US" sz="1400" b="1">
              <a:solidFill>
                <a:srgbClr val="FF0066"/>
              </a:solidFill>
            </a:endParaRPr>
          </a:p>
        </p:txBody>
      </p:sp>
      <p:sp>
        <p:nvSpPr>
          <p:cNvPr id="58427" name="Rectangle 58"/>
          <p:cNvSpPr>
            <a:spLocks noChangeArrowheads="1"/>
          </p:cNvSpPr>
          <p:nvPr/>
        </p:nvSpPr>
        <p:spPr bwMode="auto">
          <a:xfrm>
            <a:off x="5529263" y="2336800"/>
            <a:ext cx="102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en-US" altLang="en-US" sz="1400" b="1">
                <a:solidFill>
                  <a:srgbClr val="FF0066"/>
                </a:solidFill>
                <a:latin typeface="Times New Roman" panose="02020603050405020304" pitchFamily="18" charset="0"/>
              </a:rPr>
              <a:t>HL + DSL</a:t>
            </a:r>
            <a:endParaRPr lang="en-US" altLang="en-US" sz="1400" b="1">
              <a:solidFill>
                <a:srgbClr val="FF0066"/>
              </a:solidFill>
            </a:endParaRPr>
          </a:p>
        </p:txBody>
      </p:sp>
      <p:sp>
        <p:nvSpPr>
          <p:cNvPr id="4" name="Slide Number Placeholder 3"/>
          <p:cNvSpPr>
            <a:spLocks noGrp="1"/>
          </p:cNvSpPr>
          <p:nvPr>
            <p:ph type="sldNum" sz="quarter" idx="12"/>
          </p:nvPr>
        </p:nvSpPr>
        <p:spPr/>
        <p:txBody>
          <a:bodyPr/>
          <a:lstStyle/>
          <a:p>
            <a:pPr>
              <a:defRPr/>
            </a:pPr>
            <a:fld id="{5B3346B0-858B-46E9-8008-6015B9F2B4DA}" type="slidenum">
              <a:rPr lang="en-US"/>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1979613" y="333375"/>
            <a:ext cx="44640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lnSpc>
                <a:spcPct val="120000"/>
              </a:lnSpc>
              <a:spcBef>
                <a:spcPct val="50000"/>
              </a:spcBef>
            </a:pPr>
            <a:r>
              <a:rPr lang="fa-IR" altLang="en-US" sz="3200">
                <a:solidFill>
                  <a:schemeClr val="bg1"/>
                </a:solidFill>
                <a:latin typeface="Tahoma" panose="020B0604030504040204" pitchFamily="34" charset="0"/>
                <a:cs typeface="B Titr" panose="00000700000000000000" pitchFamily="2" charset="-78"/>
              </a:rPr>
              <a:t>ديد ادراكي (مفهومي)</a:t>
            </a:r>
            <a:endParaRPr lang="en-US" altLang="en-US" sz="3200">
              <a:solidFill>
                <a:schemeClr val="bg1"/>
              </a:solidFill>
              <a:latin typeface="Tahoma" panose="020B0604030504040204" pitchFamily="34" charset="0"/>
              <a:cs typeface="B Titr" panose="00000700000000000000" pitchFamily="2" charset="-78"/>
            </a:endParaRPr>
          </a:p>
        </p:txBody>
      </p:sp>
      <p:sp>
        <p:nvSpPr>
          <p:cNvPr id="59395" name="Text Box 5"/>
          <p:cNvSpPr txBox="1">
            <a:spLocks noChangeArrowheads="1"/>
          </p:cNvSpPr>
          <p:nvPr/>
        </p:nvSpPr>
        <p:spPr bwMode="auto">
          <a:xfrm>
            <a:off x="395288" y="1385888"/>
            <a:ext cx="7993062" cy="496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10000"/>
              </a:lnSpc>
              <a:spcBef>
                <a:spcPct val="50000"/>
              </a:spcBef>
            </a:pPr>
            <a:r>
              <a:rPr lang="fa-IR" altLang="en-US" sz="2400"/>
              <a:t>1- </a:t>
            </a:r>
            <a:r>
              <a:rPr lang="fa-IR" altLang="en-US" sz="2800">
                <a:cs typeface="B Nazanin" panose="00000400000000000000" pitchFamily="2" charset="-78"/>
              </a:rPr>
              <a:t>ديد طراح پايگاه داده‌ها نسبت به داده‌هاي ذخيره‌شده است.</a:t>
            </a:r>
          </a:p>
          <a:p>
            <a:pPr algn="r" rtl="1" eaLnBrk="1" hangingPunct="1">
              <a:lnSpc>
                <a:spcPct val="110000"/>
              </a:lnSpc>
              <a:spcBef>
                <a:spcPct val="50000"/>
              </a:spcBef>
            </a:pPr>
            <a:r>
              <a:rPr lang="fa-IR" altLang="en-US" sz="2800">
                <a:cs typeface="B Nazanin" panose="00000400000000000000" pitchFamily="2" charset="-78"/>
              </a:rPr>
              <a:t>2- جامع است.</a:t>
            </a:r>
          </a:p>
          <a:p>
            <a:pPr algn="r" rtl="1" eaLnBrk="1" hangingPunct="1">
              <a:lnSpc>
                <a:spcPct val="110000"/>
              </a:lnSpc>
              <a:spcBef>
                <a:spcPct val="50000"/>
              </a:spcBef>
            </a:pPr>
            <a:r>
              <a:rPr lang="fa-IR" altLang="en-US" sz="2800">
                <a:cs typeface="B Nazanin" panose="00000400000000000000" pitchFamily="2" charset="-78"/>
              </a:rPr>
              <a:t>3- در يك محيط انتزاعي مطرح است.</a:t>
            </a:r>
          </a:p>
          <a:p>
            <a:pPr algn="r" rtl="1" eaLnBrk="1" hangingPunct="1">
              <a:lnSpc>
                <a:spcPct val="110000"/>
              </a:lnSpc>
              <a:spcBef>
                <a:spcPct val="50000"/>
              </a:spcBef>
            </a:pPr>
            <a:r>
              <a:rPr lang="fa-IR" altLang="en-US" sz="2800">
                <a:cs typeface="B Nazanin" panose="00000400000000000000" pitchFamily="2" charset="-78"/>
              </a:rPr>
              <a:t>4- با عناصر ساختاري اساسي همان ساختار داده‌اي طراحي مي‌شود.</a:t>
            </a:r>
          </a:p>
          <a:p>
            <a:pPr algn="r" rtl="1" eaLnBrk="1" hangingPunct="1">
              <a:lnSpc>
                <a:spcPct val="110000"/>
              </a:lnSpc>
              <a:spcBef>
                <a:spcPct val="50000"/>
              </a:spcBef>
            </a:pPr>
            <a:r>
              <a:rPr lang="fa-IR" altLang="en-US" sz="2800">
                <a:cs typeface="B Nazanin" panose="00000400000000000000" pitchFamily="2" charset="-78"/>
              </a:rPr>
              <a:t>5- شماي ادراكي نوعي برنامه است حاوي دستورات تعريف و كنترل داده‌ها. سطح ادراكي در واقع همان شماي ادراكي است.</a:t>
            </a:r>
          </a:p>
          <a:p>
            <a:pPr algn="r" rtl="1" eaLnBrk="1" hangingPunct="1">
              <a:lnSpc>
                <a:spcPct val="110000"/>
              </a:lnSpc>
              <a:spcBef>
                <a:spcPct val="50000"/>
              </a:spcBef>
            </a:pPr>
            <a:r>
              <a:rPr lang="fa-IR" altLang="en-US" sz="2800">
                <a:cs typeface="B Nazanin" panose="00000400000000000000" pitchFamily="2" charset="-78"/>
              </a:rPr>
              <a:t>6- شماي ادراكي به سيستم داده مي‌شود و در كاتالوگ سيستم نگهداري مي‌شود.</a:t>
            </a:r>
            <a:endParaRPr lang="en-US" altLang="en-US" sz="28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FBB70436-2F22-48CF-951F-4616CCCD35D0}" type="slidenum">
              <a:rPr lang="en-US"/>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2916238" y="333375"/>
            <a:ext cx="29511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ديد خارجي</a:t>
            </a:r>
            <a:endParaRPr lang="en-US" altLang="en-US" sz="3200">
              <a:solidFill>
                <a:schemeClr val="bg1"/>
              </a:solidFill>
              <a:latin typeface="Tahoma" panose="020B0604030504040204" pitchFamily="34" charset="0"/>
              <a:cs typeface="B Titr" panose="00000700000000000000" pitchFamily="2" charset="-78"/>
            </a:endParaRPr>
          </a:p>
        </p:txBody>
      </p:sp>
      <p:sp>
        <p:nvSpPr>
          <p:cNvPr id="60419" name="Text Box 5"/>
          <p:cNvSpPr txBox="1">
            <a:spLocks noChangeArrowheads="1"/>
          </p:cNvSpPr>
          <p:nvPr/>
        </p:nvSpPr>
        <p:spPr bwMode="auto">
          <a:xfrm>
            <a:off x="-36513" y="1412875"/>
            <a:ext cx="8785226"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10000"/>
              </a:lnSpc>
              <a:spcBef>
                <a:spcPct val="50000"/>
              </a:spcBef>
            </a:pPr>
            <a:r>
              <a:rPr lang="fa-IR" altLang="en-US" sz="3200">
                <a:cs typeface="B Nazanin" panose="00000400000000000000" pitchFamily="2" charset="-78"/>
              </a:rPr>
              <a:t>1- ديد كاربر خاص نسبت به داده‌هاي ذخيره‌شده در پايگاه داده است.</a:t>
            </a:r>
          </a:p>
          <a:p>
            <a:pPr algn="r" rtl="1" eaLnBrk="1" hangingPunct="1">
              <a:lnSpc>
                <a:spcPct val="110000"/>
              </a:lnSpc>
              <a:spcBef>
                <a:spcPct val="50000"/>
              </a:spcBef>
            </a:pPr>
            <a:r>
              <a:rPr lang="fa-IR" altLang="en-US" sz="3200">
                <a:cs typeface="B Nazanin" panose="00000400000000000000" pitchFamily="2" charset="-78"/>
              </a:rPr>
              <a:t>2- جزئي است.</a:t>
            </a:r>
          </a:p>
          <a:p>
            <a:pPr algn="r" rtl="1" eaLnBrk="1" hangingPunct="1">
              <a:lnSpc>
                <a:spcPct val="110000"/>
              </a:lnSpc>
              <a:spcBef>
                <a:spcPct val="50000"/>
              </a:spcBef>
            </a:pPr>
            <a:r>
              <a:rPr lang="fa-IR" altLang="en-US" sz="3200">
                <a:cs typeface="B Nazanin" panose="00000400000000000000" pitchFamily="2" charset="-78"/>
              </a:rPr>
              <a:t>3- در سطح انتزاعي مطرح است.</a:t>
            </a:r>
          </a:p>
          <a:p>
            <a:pPr algn="r" rtl="1" eaLnBrk="1" hangingPunct="1">
              <a:lnSpc>
                <a:spcPct val="110000"/>
              </a:lnSpc>
              <a:spcBef>
                <a:spcPct val="50000"/>
              </a:spcBef>
            </a:pPr>
            <a:r>
              <a:rPr lang="fa-IR" altLang="en-US" sz="3200">
                <a:cs typeface="B Nazanin" panose="00000400000000000000" pitchFamily="2" charset="-78"/>
              </a:rPr>
              <a:t>4- روي ديد ادراكي طراحي و تعريف مي‌شود.</a:t>
            </a:r>
          </a:p>
          <a:p>
            <a:pPr algn="r" rtl="1" eaLnBrk="1" hangingPunct="1">
              <a:lnSpc>
                <a:spcPct val="110000"/>
              </a:lnSpc>
              <a:spcBef>
                <a:spcPct val="50000"/>
              </a:spcBef>
            </a:pPr>
            <a:r>
              <a:rPr lang="fa-IR" altLang="en-US" sz="3200">
                <a:cs typeface="B Nazanin" panose="00000400000000000000" pitchFamily="2" charset="-78"/>
              </a:rPr>
              <a:t>5- شماي خارجي نوعي برنامه است حاوي دستورات تعريف و كنترل داده‌ها در سطح خارجي كه توسط كاربر اين سطح نوشته مي‌شود.</a:t>
            </a:r>
          </a:p>
        </p:txBody>
      </p:sp>
      <p:sp>
        <p:nvSpPr>
          <p:cNvPr id="60420" name="Text Box 6"/>
          <p:cNvSpPr txBox="1">
            <a:spLocks noChangeArrowheads="1"/>
          </p:cNvSpPr>
          <p:nvPr/>
        </p:nvSpPr>
        <p:spPr bwMode="auto">
          <a:xfrm>
            <a:off x="1455738" y="6284913"/>
            <a:ext cx="58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fa-IR" altLang="en-US" sz="2400"/>
              <a:t>ادامه</a:t>
            </a:r>
            <a:endParaRPr lang="en-US" altLang="en-US" sz="2400"/>
          </a:p>
        </p:txBody>
      </p:sp>
      <p:sp>
        <p:nvSpPr>
          <p:cNvPr id="60421" name="AutoShape 7"/>
          <p:cNvSpPr>
            <a:spLocks noChangeArrowheads="1"/>
          </p:cNvSpPr>
          <p:nvPr/>
        </p:nvSpPr>
        <p:spPr bwMode="auto">
          <a:xfrm>
            <a:off x="323850" y="6237288"/>
            <a:ext cx="1008063" cy="576262"/>
          </a:xfrm>
          <a:prstGeom prst="leftArrow">
            <a:avLst>
              <a:gd name="adj1" fmla="val 50000"/>
              <a:gd name="adj2" fmla="val 437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 name="Slide Number Placeholder 3"/>
          <p:cNvSpPr>
            <a:spLocks noGrp="1"/>
          </p:cNvSpPr>
          <p:nvPr>
            <p:ph type="sldNum" sz="quarter" idx="12"/>
          </p:nvPr>
        </p:nvSpPr>
        <p:spPr/>
        <p:txBody>
          <a:bodyPr/>
          <a:lstStyle/>
          <a:p>
            <a:pPr>
              <a:defRPr/>
            </a:pPr>
            <a:fld id="{9E82F434-0D2D-4C38-9804-00BE23807274}" type="slidenum">
              <a:rPr lang="en-US"/>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hlinkClick r:id="rId2" action="ppaction://hlinksldjump"/>
          </p:cNvPr>
          <p:cNvSpPr txBox="1">
            <a:spLocks noChangeArrowheads="1"/>
          </p:cNvSpPr>
          <p:nvPr/>
        </p:nvSpPr>
        <p:spPr bwMode="auto">
          <a:xfrm>
            <a:off x="5580063" y="1844675"/>
            <a:ext cx="3313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نهم: مدل رابطه‌اي</a:t>
            </a:r>
            <a:endParaRPr lang="en-US" altLang="en-US" sz="2400" b="1">
              <a:cs typeface="B Nazanin" panose="00000400000000000000" pitchFamily="2" charset="-78"/>
            </a:endParaRPr>
          </a:p>
        </p:txBody>
      </p:sp>
      <p:sp>
        <p:nvSpPr>
          <p:cNvPr id="24579" name="Text Box 5">
            <a:hlinkClick r:id="" action="ppaction://noaction"/>
          </p:cNvPr>
          <p:cNvSpPr txBox="1">
            <a:spLocks noChangeArrowheads="1"/>
          </p:cNvSpPr>
          <p:nvPr/>
        </p:nvSpPr>
        <p:spPr bwMode="auto">
          <a:xfrm>
            <a:off x="4176713" y="2289175"/>
            <a:ext cx="4535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دهم: قواعد جامعيت پايگاه داده‌ها</a:t>
            </a:r>
            <a:endParaRPr lang="en-US" altLang="en-US" sz="2400" b="1">
              <a:cs typeface="B Nazanin" panose="00000400000000000000" pitchFamily="2" charset="-78"/>
            </a:endParaRPr>
          </a:p>
        </p:txBody>
      </p:sp>
      <p:sp>
        <p:nvSpPr>
          <p:cNvPr id="24580" name="Text Box 6">
            <a:hlinkClick r:id="" action="ppaction://noaction"/>
          </p:cNvPr>
          <p:cNvSpPr txBox="1">
            <a:spLocks noChangeArrowheads="1"/>
          </p:cNvSpPr>
          <p:nvPr/>
        </p:nvSpPr>
        <p:spPr bwMode="auto">
          <a:xfrm>
            <a:off x="5580063" y="2763838"/>
            <a:ext cx="3240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يازدهم: زبان </a:t>
            </a:r>
            <a:r>
              <a:rPr lang="en-US" altLang="en-US" sz="2400" b="1">
                <a:cs typeface="B Nazanin" panose="00000400000000000000" pitchFamily="2" charset="-78"/>
              </a:rPr>
              <a:t>SQL</a:t>
            </a:r>
          </a:p>
        </p:txBody>
      </p:sp>
      <p:sp>
        <p:nvSpPr>
          <p:cNvPr id="24581" name="Text Box 7">
            <a:hlinkClick r:id="" action="ppaction://noaction"/>
          </p:cNvPr>
          <p:cNvSpPr txBox="1">
            <a:spLocks noChangeArrowheads="1"/>
          </p:cNvSpPr>
          <p:nvPr/>
        </p:nvSpPr>
        <p:spPr bwMode="auto">
          <a:xfrm>
            <a:off x="4586288" y="3235325"/>
            <a:ext cx="4537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دوازدهم: ادامه زبان </a:t>
            </a:r>
            <a:r>
              <a:rPr lang="en-US" altLang="en-US" sz="2400" b="1">
                <a:cs typeface="B Nazanin" panose="00000400000000000000" pitchFamily="2" charset="-78"/>
              </a:rPr>
              <a:t>SQL</a:t>
            </a:r>
          </a:p>
        </p:txBody>
      </p:sp>
      <p:sp>
        <p:nvSpPr>
          <p:cNvPr id="24582" name="Text Box 8">
            <a:hlinkClick r:id="" action="ppaction://noaction"/>
          </p:cNvPr>
          <p:cNvSpPr txBox="1">
            <a:spLocks noChangeArrowheads="1"/>
          </p:cNvSpPr>
          <p:nvPr/>
        </p:nvSpPr>
        <p:spPr bwMode="auto">
          <a:xfrm>
            <a:off x="4394200" y="3690938"/>
            <a:ext cx="44989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سيزدهم: ديد در مدل رابطه‌اي</a:t>
            </a:r>
            <a:endParaRPr lang="en-US" altLang="en-US" sz="2400" b="1">
              <a:cs typeface="B Nazanin" panose="00000400000000000000" pitchFamily="2" charset="-78"/>
            </a:endParaRPr>
          </a:p>
        </p:txBody>
      </p:sp>
      <p:sp>
        <p:nvSpPr>
          <p:cNvPr id="24583" name="Text Box 9">
            <a:hlinkClick r:id="" action="ppaction://noaction"/>
          </p:cNvPr>
          <p:cNvSpPr txBox="1">
            <a:spLocks noChangeArrowheads="1"/>
          </p:cNvSpPr>
          <p:nvPr/>
        </p:nvSpPr>
        <p:spPr bwMode="auto">
          <a:xfrm>
            <a:off x="3276600" y="4152900"/>
            <a:ext cx="561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چهاردهم: طراحي پايگاه داده‌هاي رابطه‌اي</a:t>
            </a:r>
            <a:endParaRPr lang="en-US" altLang="en-US" sz="2400" b="1">
              <a:cs typeface="B Nazanin" panose="00000400000000000000" pitchFamily="2" charset="-78"/>
            </a:endParaRPr>
          </a:p>
        </p:txBody>
      </p:sp>
      <p:sp>
        <p:nvSpPr>
          <p:cNvPr id="24584" name="Text Box 10">
            <a:hlinkClick r:id="" action="ppaction://noaction"/>
          </p:cNvPr>
          <p:cNvSpPr txBox="1">
            <a:spLocks noChangeArrowheads="1"/>
          </p:cNvSpPr>
          <p:nvPr/>
        </p:nvSpPr>
        <p:spPr bwMode="auto">
          <a:xfrm>
            <a:off x="4364038" y="4592638"/>
            <a:ext cx="47529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پانزدهم: نرمالترسازي رابطه‌ها</a:t>
            </a:r>
            <a:endParaRPr lang="en-US" altLang="en-US" sz="2400" b="1">
              <a:cs typeface="B Nazanin" panose="00000400000000000000" pitchFamily="2" charset="-78"/>
            </a:endParaRPr>
          </a:p>
        </p:txBody>
      </p:sp>
      <p:sp>
        <p:nvSpPr>
          <p:cNvPr id="24585" name="Text Box 11">
            <a:hlinkClick r:id="" action="ppaction://noaction"/>
          </p:cNvPr>
          <p:cNvSpPr txBox="1">
            <a:spLocks noChangeArrowheads="1"/>
          </p:cNvSpPr>
          <p:nvPr/>
        </p:nvSpPr>
        <p:spPr bwMode="auto">
          <a:xfrm>
            <a:off x="3635375" y="5048250"/>
            <a:ext cx="51847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2400" b="1">
                <a:cs typeface="B Nazanin" panose="00000400000000000000" pitchFamily="2" charset="-78"/>
              </a:rPr>
              <a:t>جلسه شانزدهم: طراحي فيزيكي پايگاه داده‌ها</a:t>
            </a:r>
            <a:endParaRPr lang="en-US" altLang="en-US" sz="2400" b="1">
              <a:cs typeface="B Nazanin" panose="00000400000000000000" pitchFamily="2" charset="-78"/>
            </a:endParaRPr>
          </a:p>
        </p:txBody>
      </p:sp>
      <p:sp>
        <p:nvSpPr>
          <p:cNvPr id="11" name="Title 1"/>
          <p:cNvSpPr txBox="1">
            <a:spLocks/>
          </p:cNvSpPr>
          <p:nvPr/>
        </p:nvSpPr>
        <p:spPr>
          <a:xfrm>
            <a:off x="457200" y="328613"/>
            <a:ext cx="8258175" cy="796925"/>
          </a:xfrm>
          <a:prstGeom prst="rect">
            <a:avLst/>
          </a:prstGeom>
        </p:spPr>
        <p:txBody>
          <a:bodyPr anchor="ctr"/>
          <a:lst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a:lstStyle>
          <a:p>
            <a:pPr algn="ctr" rtl="1" eaLnBrk="1" hangingPunct="1">
              <a:defRPr/>
            </a:pPr>
            <a:r>
              <a:rPr lang="fa-IR" altLang="en-US" sz="4000" b="1" dirty="0">
                <a:solidFill>
                  <a:schemeClr val="bg1"/>
                </a:solidFill>
                <a:cs typeface="B Titr" panose="00000700000000000000" pitchFamily="2" charset="-78"/>
              </a:rPr>
              <a:t>فهرست جلسات</a:t>
            </a:r>
            <a:endParaRPr lang="en-US" altLang="en-US" sz="4000" b="1" dirty="0">
              <a:solidFill>
                <a:schemeClr val="bg1"/>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E0EDC047-2661-4534-A872-538DC223A363}"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395288" y="1727200"/>
            <a:ext cx="8137525"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pPr>
            <a:r>
              <a:rPr lang="fa-IR" altLang="en-US" sz="3200">
                <a:cs typeface="B Nazanin" panose="00000400000000000000" pitchFamily="2" charset="-78"/>
              </a:rPr>
              <a:t>6- به تعريف مجموعه ديدهاي خارجي كاربر، سطح خارجي گفته مي‌شود.</a:t>
            </a:r>
          </a:p>
          <a:p>
            <a:pPr algn="r" rtl="1" eaLnBrk="1" hangingPunct="1">
              <a:lnSpc>
                <a:spcPct val="120000"/>
              </a:lnSpc>
            </a:pPr>
            <a:r>
              <a:rPr lang="fa-IR" altLang="en-US" sz="3200">
                <a:cs typeface="B Nazanin" panose="00000400000000000000" pitchFamily="2" charset="-78"/>
              </a:rPr>
              <a:t>7- هر كاربر مي‌تواند تعدادي ديد داشته باشد.</a:t>
            </a:r>
          </a:p>
          <a:p>
            <a:pPr algn="r" rtl="1" eaLnBrk="1" hangingPunct="1">
              <a:lnSpc>
                <a:spcPct val="120000"/>
              </a:lnSpc>
            </a:pPr>
            <a:r>
              <a:rPr lang="fa-IR" altLang="en-US" sz="3200">
                <a:cs typeface="B Nazanin" panose="00000400000000000000" pitchFamily="2" charset="-78"/>
              </a:rPr>
              <a:t>8- چند كاربر مي‌توانند در يك ديد مشترك باشند.</a:t>
            </a:r>
            <a:endParaRPr lang="en-US" altLang="en-US" sz="3200">
              <a:cs typeface="B Nazanin" panose="00000400000000000000" pitchFamily="2" charset="-78"/>
            </a:endParaRPr>
          </a:p>
        </p:txBody>
      </p:sp>
      <p:sp>
        <p:nvSpPr>
          <p:cNvPr id="61443" name="Text Box 5"/>
          <p:cNvSpPr txBox="1">
            <a:spLocks noChangeArrowheads="1"/>
          </p:cNvSpPr>
          <p:nvPr/>
        </p:nvSpPr>
        <p:spPr bwMode="auto">
          <a:xfrm>
            <a:off x="2916238" y="333375"/>
            <a:ext cx="29511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ديد خارجي</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D99980CF-8C0D-46CD-868B-C64DC7B8F078}" type="slidenum">
              <a:rPr lang="en-US"/>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2843213" y="423863"/>
            <a:ext cx="29511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ديد داخلي</a:t>
            </a:r>
            <a:endParaRPr lang="en-US" altLang="en-US" sz="3200">
              <a:solidFill>
                <a:schemeClr val="bg1"/>
              </a:solidFill>
              <a:latin typeface="Tahoma" panose="020B0604030504040204" pitchFamily="34" charset="0"/>
              <a:cs typeface="B Titr" panose="00000700000000000000" pitchFamily="2" charset="-78"/>
            </a:endParaRPr>
          </a:p>
        </p:txBody>
      </p:sp>
      <p:sp>
        <p:nvSpPr>
          <p:cNvPr id="62467" name="Text Box 5"/>
          <p:cNvSpPr txBox="1">
            <a:spLocks noChangeArrowheads="1"/>
          </p:cNvSpPr>
          <p:nvPr/>
        </p:nvSpPr>
        <p:spPr bwMode="auto">
          <a:xfrm>
            <a:off x="250825" y="1330325"/>
            <a:ext cx="7921625" cy="50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spcBef>
                <a:spcPct val="50000"/>
              </a:spcBef>
            </a:pPr>
            <a:r>
              <a:rPr lang="fa-IR" altLang="en-US" sz="2800">
                <a:cs typeface="B Nazanin" panose="00000400000000000000" pitchFamily="2" charset="-78"/>
              </a:rPr>
              <a:t>1- ديد </a:t>
            </a:r>
            <a:r>
              <a:rPr lang="en-US" altLang="en-US" sz="2800">
                <a:cs typeface="B Nazanin" panose="00000400000000000000" pitchFamily="2" charset="-78"/>
              </a:rPr>
              <a:t>DBMS</a:t>
            </a:r>
            <a:r>
              <a:rPr lang="fa-IR" altLang="en-US" sz="2800">
                <a:cs typeface="B Nazanin" panose="00000400000000000000" pitchFamily="2" charset="-78"/>
              </a:rPr>
              <a:t> و طراح پايگاه داده‌ها است و در سطحي پايين‌تر از سطح ادراكي، نسبت به كل داده‌هاي ذخيره‌شده است.</a:t>
            </a:r>
          </a:p>
          <a:p>
            <a:pPr algn="r" rtl="1" eaLnBrk="1" hangingPunct="1">
              <a:lnSpc>
                <a:spcPct val="120000"/>
              </a:lnSpc>
              <a:spcBef>
                <a:spcPct val="50000"/>
              </a:spcBef>
            </a:pPr>
            <a:r>
              <a:rPr lang="fa-IR" altLang="en-US" sz="2800">
                <a:cs typeface="B Nazanin" panose="00000400000000000000" pitchFamily="2" charset="-78"/>
              </a:rPr>
              <a:t>2- در سطح فايلينگ منطقي مطرح است.</a:t>
            </a:r>
          </a:p>
          <a:p>
            <a:pPr algn="r" rtl="1" eaLnBrk="1" hangingPunct="1">
              <a:lnSpc>
                <a:spcPct val="120000"/>
              </a:lnSpc>
              <a:spcBef>
                <a:spcPct val="50000"/>
              </a:spcBef>
            </a:pPr>
            <a:r>
              <a:rPr lang="fa-IR" altLang="en-US" sz="2800">
                <a:cs typeface="B Nazanin" panose="00000400000000000000" pitchFamily="2" charset="-78"/>
              </a:rPr>
              <a:t>3- مبتني بر يك ساختار فايل است كه با نظر طراح پايگاه طراحي مي‌شود و به طراحي فيزيكي موسوم است.</a:t>
            </a:r>
          </a:p>
          <a:p>
            <a:pPr algn="r" rtl="1" eaLnBrk="1" hangingPunct="1">
              <a:lnSpc>
                <a:spcPct val="120000"/>
              </a:lnSpc>
              <a:spcBef>
                <a:spcPct val="50000"/>
              </a:spcBef>
            </a:pPr>
            <a:r>
              <a:rPr lang="fa-IR" altLang="en-US" sz="2800">
                <a:cs typeface="B Nazanin" panose="00000400000000000000" pitchFamily="2" charset="-78"/>
              </a:rPr>
              <a:t>4- در سطح داخلي پايگاه داده‌ها، فايلينگ منطقي تعريف مي‌شود.</a:t>
            </a:r>
          </a:p>
          <a:p>
            <a:pPr algn="r" rtl="1" eaLnBrk="1" hangingPunct="1">
              <a:lnSpc>
                <a:spcPct val="120000"/>
              </a:lnSpc>
              <a:spcBef>
                <a:spcPct val="50000"/>
              </a:spcBef>
            </a:pPr>
            <a:r>
              <a:rPr lang="fa-IR" altLang="en-US" sz="2800">
                <a:cs typeface="B Nazanin" panose="00000400000000000000" pitchFamily="2" charset="-78"/>
              </a:rPr>
              <a:t>5- شماي داخلي نوعي برنامه است كه توسط خود </a:t>
            </a:r>
            <a:r>
              <a:rPr lang="en-US" altLang="en-US" sz="2800">
                <a:cs typeface="B Nazanin" panose="00000400000000000000" pitchFamily="2" charset="-78"/>
              </a:rPr>
              <a:t>DBMS</a:t>
            </a:r>
            <a:r>
              <a:rPr lang="fa-IR" altLang="en-US" sz="2800">
                <a:cs typeface="B Nazanin" panose="00000400000000000000" pitchFamily="2" charset="-78"/>
              </a:rPr>
              <a:t> توليد مي‌شود و شرح فايلينگ منطق پايگاه است. </a:t>
            </a:r>
            <a:endParaRPr lang="en-US" altLang="en-US" sz="28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94AD676F-ADFA-4DCD-BDEC-445E7E0E552B}" type="slidenum">
              <a:rPr lang="en-US"/>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1835150" y="1412875"/>
            <a:ext cx="1439863"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B Nazanin" panose="00000400000000000000" pitchFamily="2" charset="-78"/>
              </a:rPr>
              <a:t>شماي </a:t>
            </a:r>
            <a:r>
              <a:rPr lang="fa-IR" altLang="en-US" sz="1400">
                <a:cs typeface="B Nazanin" panose="00000400000000000000" pitchFamily="2" charset="-78"/>
              </a:rPr>
              <a:t>خارجي</a:t>
            </a:r>
            <a:endParaRPr lang="en-US" altLang="en-US" sz="1400">
              <a:cs typeface="B Nazanin" panose="00000400000000000000" pitchFamily="2" charset="-78"/>
            </a:endParaRPr>
          </a:p>
        </p:txBody>
      </p:sp>
      <p:sp>
        <p:nvSpPr>
          <p:cNvPr id="63491" name="Rectangle 6"/>
          <p:cNvSpPr>
            <a:spLocks noChangeArrowheads="1"/>
          </p:cNvSpPr>
          <p:nvPr/>
        </p:nvSpPr>
        <p:spPr bwMode="auto">
          <a:xfrm>
            <a:off x="1619250" y="2133600"/>
            <a:ext cx="1944688"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400">
                <a:cs typeface="B Nazanin" panose="00000400000000000000" pitchFamily="2" charset="-78"/>
              </a:rPr>
              <a:t>شماي ادراكي</a:t>
            </a:r>
            <a:endParaRPr lang="en-US" altLang="en-US" sz="1400">
              <a:cs typeface="B Nazanin" panose="00000400000000000000" pitchFamily="2" charset="-78"/>
            </a:endParaRPr>
          </a:p>
        </p:txBody>
      </p:sp>
      <p:sp>
        <p:nvSpPr>
          <p:cNvPr id="63492" name="Rectangle 7"/>
          <p:cNvSpPr>
            <a:spLocks noChangeArrowheads="1"/>
          </p:cNvSpPr>
          <p:nvPr/>
        </p:nvSpPr>
        <p:spPr bwMode="auto">
          <a:xfrm>
            <a:off x="1619250" y="2879725"/>
            <a:ext cx="2016125"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200">
                <a:cs typeface="B Nazanin" panose="00000400000000000000" pitchFamily="2" charset="-78"/>
              </a:rPr>
              <a:t>شماي داخلي: دستورات تعريف و كنترل فايلها</a:t>
            </a:r>
          </a:p>
          <a:p>
            <a:pPr algn="ctr" eaLnBrk="1" hangingPunct="1"/>
            <a:endParaRPr lang="fa-IR" altLang="en-US" sz="1200">
              <a:cs typeface="B Nazanin" panose="00000400000000000000" pitchFamily="2" charset="-78"/>
            </a:endParaRPr>
          </a:p>
          <a:p>
            <a:pPr algn="ctr" eaLnBrk="1" hangingPunct="1"/>
            <a:r>
              <a:rPr lang="fa-IR" altLang="en-US" sz="1200">
                <a:cs typeface="B Nazanin" panose="00000400000000000000" pitchFamily="2" charset="-78"/>
              </a:rPr>
              <a:t>برنامه‌هاي پردازش فايلها</a:t>
            </a:r>
            <a:endParaRPr lang="en-US" altLang="en-US" sz="1200">
              <a:cs typeface="B Nazanin" panose="00000400000000000000" pitchFamily="2" charset="-78"/>
            </a:endParaRPr>
          </a:p>
        </p:txBody>
      </p:sp>
      <p:sp>
        <p:nvSpPr>
          <p:cNvPr id="63493" name="Rectangle 8"/>
          <p:cNvSpPr>
            <a:spLocks noChangeArrowheads="1"/>
          </p:cNvSpPr>
          <p:nvPr/>
        </p:nvSpPr>
        <p:spPr bwMode="auto">
          <a:xfrm>
            <a:off x="5291138" y="2881313"/>
            <a:ext cx="1944687"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400">
                <a:cs typeface="B Nazanin" panose="00000400000000000000" pitchFamily="2" charset="-78"/>
              </a:rPr>
              <a:t>برنامه‌هاي تعريف، كنترل و</a:t>
            </a:r>
          </a:p>
          <a:p>
            <a:pPr algn="ctr" eaLnBrk="1" hangingPunct="1"/>
            <a:r>
              <a:rPr lang="fa-IR" altLang="en-US" sz="1400">
                <a:cs typeface="B Nazanin" panose="00000400000000000000" pitchFamily="2" charset="-78"/>
              </a:rPr>
              <a:t>پردازش فايلها</a:t>
            </a:r>
            <a:endParaRPr lang="en-US" altLang="en-US" sz="1400">
              <a:cs typeface="B Nazanin" panose="00000400000000000000" pitchFamily="2" charset="-78"/>
            </a:endParaRPr>
          </a:p>
        </p:txBody>
      </p:sp>
      <p:sp>
        <p:nvSpPr>
          <p:cNvPr id="63494" name="Oval 11"/>
          <p:cNvSpPr>
            <a:spLocks noChangeArrowheads="1"/>
          </p:cNvSpPr>
          <p:nvPr/>
        </p:nvSpPr>
        <p:spPr bwMode="auto">
          <a:xfrm>
            <a:off x="1187450" y="3816350"/>
            <a:ext cx="2736850" cy="1079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cs typeface="B Nazanin" panose="00000400000000000000" pitchFamily="2" charset="-78"/>
            </a:endParaRPr>
          </a:p>
        </p:txBody>
      </p:sp>
      <p:sp>
        <p:nvSpPr>
          <p:cNvPr id="63495" name="Oval 12"/>
          <p:cNvSpPr>
            <a:spLocks noChangeArrowheads="1"/>
          </p:cNvSpPr>
          <p:nvPr/>
        </p:nvSpPr>
        <p:spPr bwMode="auto">
          <a:xfrm>
            <a:off x="4859338" y="3887788"/>
            <a:ext cx="288131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cs typeface="B Nazanin" panose="00000400000000000000" pitchFamily="2" charset="-78"/>
            </a:endParaRPr>
          </a:p>
        </p:txBody>
      </p:sp>
      <p:sp>
        <p:nvSpPr>
          <p:cNvPr id="63496" name="AutoShape 13"/>
          <p:cNvSpPr>
            <a:spLocks noChangeArrowheads="1"/>
          </p:cNvSpPr>
          <p:nvPr/>
        </p:nvSpPr>
        <p:spPr bwMode="auto">
          <a:xfrm>
            <a:off x="1763713" y="5545138"/>
            <a:ext cx="1368425" cy="122396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400">
                <a:cs typeface="B Nazanin" panose="00000400000000000000" pitchFamily="2" charset="-78"/>
              </a:rPr>
              <a:t>FLIES</a:t>
            </a:r>
            <a:endParaRPr lang="fa-IR" altLang="en-US" sz="1400">
              <a:cs typeface="B Nazanin" panose="00000400000000000000" pitchFamily="2" charset="-78"/>
            </a:endParaRPr>
          </a:p>
          <a:p>
            <a:pPr algn="ctr" eaLnBrk="1" hangingPunct="1"/>
            <a:r>
              <a:rPr lang="fa-IR" altLang="en-US" sz="1400">
                <a:cs typeface="B Nazanin" panose="00000400000000000000" pitchFamily="2" charset="-78"/>
              </a:rPr>
              <a:t>داده‌هاي ذخيره‌شده </a:t>
            </a:r>
          </a:p>
          <a:p>
            <a:pPr algn="ctr" eaLnBrk="1" hangingPunct="1"/>
            <a:r>
              <a:rPr lang="fa-IR" altLang="en-US" sz="1400">
                <a:cs typeface="B Nazanin" panose="00000400000000000000" pitchFamily="2" charset="-78"/>
              </a:rPr>
              <a:t>در محيط فيزيكي</a:t>
            </a:r>
            <a:endParaRPr lang="en-US" altLang="en-US" sz="1400">
              <a:cs typeface="B Nazanin" panose="00000400000000000000" pitchFamily="2" charset="-78"/>
            </a:endParaRPr>
          </a:p>
          <a:p>
            <a:pPr algn="ctr" eaLnBrk="1" hangingPunct="1"/>
            <a:endParaRPr lang="en-US" altLang="en-US" sz="1400">
              <a:cs typeface="B Nazanin" panose="00000400000000000000" pitchFamily="2" charset="-78"/>
            </a:endParaRPr>
          </a:p>
        </p:txBody>
      </p:sp>
      <p:sp>
        <p:nvSpPr>
          <p:cNvPr id="63497" name="AutoShape 14"/>
          <p:cNvSpPr>
            <a:spLocks noChangeArrowheads="1"/>
          </p:cNvSpPr>
          <p:nvPr/>
        </p:nvSpPr>
        <p:spPr bwMode="auto">
          <a:xfrm>
            <a:off x="5724525" y="5472113"/>
            <a:ext cx="1223963" cy="1341437"/>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400">
                <a:cs typeface="B Nazanin" panose="00000400000000000000" pitchFamily="2" charset="-78"/>
              </a:rPr>
              <a:t>FILES</a:t>
            </a:r>
            <a:endParaRPr lang="fa-IR" altLang="en-US" sz="1400">
              <a:cs typeface="B Nazanin" panose="00000400000000000000" pitchFamily="2" charset="-78"/>
            </a:endParaRPr>
          </a:p>
          <a:p>
            <a:pPr algn="ctr" eaLnBrk="1" hangingPunct="1"/>
            <a:r>
              <a:rPr lang="fa-IR" altLang="en-US" sz="1400">
                <a:cs typeface="B Nazanin" panose="00000400000000000000" pitchFamily="2" charset="-78"/>
              </a:rPr>
              <a:t>داده‌هاي ذخيره‌شده </a:t>
            </a:r>
          </a:p>
          <a:p>
            <a:pPr algn="ctr" eaLnBrk="1" hangingPunct="1"/>
            <a:r>
              <a:rPr lang="fa-IR" altLang="en-US" sz="1400">
                <a:cs typeface="B Nazanin" panose="00000400000000000000" pitchFamily="2" charset="-78"/>
              </a:rPr>
              <a:t>در محيط فيزيكي</a:t>
            </a:r>
            <a:endParaRPr lang="en-US" altLang="en-US" sz="1400">
              <a:cs typeface="B Nazanin" panose="00000400000000000000" pitchFamily="2" charset="-78"/>
            </a:endParaRPr>
          </a:p>
        </p:txBody>
      </p:sp>
      <p:sp>
        <p:nvSpPr>
          <p:cNvPr id="63498" name="Rectangle 16"/>
          <p:cNvSpPr>
            <a:spLocks noChangeArrowheads="1"/>
          </p:cNvSpPr>
          <p:nvPr/>
        </p:nvSpPr>
        <p:spPr bwMode="auto">
          <a:xfrm>
            <a:off x="6084888" y="4103688"/>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400">
                <a:cs typeface="B Nazanin" panose="00000400000000000000" pitchFamily="2" charset="-78"/>
              </a:rPr>
              <a:t>FS</a:t>
            </a:r>
          </a:p>
          <a:p>
            <a:pPr algn="ctr" eaLnBrk="1" hangingPunct="1"/>
            <a:r>
              <a:rPr lang="en-US" altLang="en-US" sz="1400">
                <a:cs typeface="B Nazanin" panose="00000400000000000000" pitchFamily="2" charset="-78"/>
              </a:rPr>
              <a:t>AM</a:t>
            </a:r>
          </a:p>
        </p:txBody>
      </p:sp>
      <p:sp>
        <p:nvSpPr>
          <p:cNvPr id="63499" name="Line 18"/>
          <p:cNvSpPr>
            <a:spLocks noChangeShapeType="1"/>
          </p:cNvSpPr>
          <p:nvPr/>
        </p:nvSpPr>
        <p:spPr bwMode="auto">
          <a:xfrm>
            <a:off x="4356100" y="863600"/>
            <a:ext cx="0" cy="59055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0" name="Line 19"/>
          <p:cNvSpPr>
            <a:spLocks noChangeShapeType="1"/>
          </p:cNvSpPr>
          <p:nvPr/>
        </p:nvSpPr>
        <p:spPr bwMode="auto">
          <a:xfrm flipH="1" flipV="1">
            <a:off x="684213" y="2663825"/>
            <a:ext cx="7343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1" name="Line 20"/>
          <p:cNvSpPr>
            <a:spLocks noChangeShapeType="1"/>
          </p:cNvSpPr>
          <p:nvPr/>
        </p:nvSpPr>
        <p:spPr bwMode="auto">
          <a:xfrm flipH="1" flipV="1">
            <a:off x="684213" y="3671888"/>
            <a:ext cx="7343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2" name="Line 21"/>
          <p:cNvSpPr>
            <a:spLocks noChangeShapeType="1"/>
          </p:cNvSpPr>
          <p:nvPr/>
        </p:nvSpPr>
        <p:spPr bwMode="auto">
          <a:xfrm flipH="1" flipV="1">
            <a:off x="827088" y="5113338"/>
            <a:ext cx="7343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3" name="Line 22"/>
          <p:cNvSpPr>
            <a:spLocks noChangeShapeType="1"/>
          </p:cNvSpPr>
          <p:nvPr/>
        </p:nvSpPr>
        <p:spPr bwMode="auto">
          <a:xfrm flipH="1" flipV="1">
            <a:off x="1331913" y="1871663"/>
            <a:ext cx="27368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4" name="Text Box 23"/>
          <p:cNvSpPr txBox="1">
            <a:spLocks noChangeArrowheads="1"/>
          </p:cNvSpPr>
          <p:nvPr/>
        </p:nvSpPr>
        <p:spPr bwMode="auto">
          <a:xfrm>
            <a:off x="973138" y="936625"/>
            <a:ext cx="2951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1800" b="1">
                <a:cs typeface="B Nazanin" panose="00000400000000000000" pitchFamily="2" charset="-78"/>
              </a:rPr>
              <a:t>محيط پايگاهي</a:t>
            </a:r>
            <a:endParaRPr lang="en-US" altLang="en-US" sz="1800" b="1">
              <a:cs typeface="B Nazanin" panose="00000400000000000000" pitchFamily="2" charset="-78"/>
            </a:endParaRPr>
          </a:p>
        </p:txBody>
      </p:sp>
      <p:sp>
        <p:nvSpPr>
          <p:cNvPr id="63505" name="Text Box 24"/>
          <p:cNvSpPr txBox="1">
            <a:spLocks noChangeArrowheads="1"/>
          </p:cNvSpPr>
          <p:nvPr/>
        </p:nvSpPr>
        <p:spPr bwMode="auto">
          <a:xfrm>
            <a:off x="-36513" y="2808288"/>
            <a:ext cx="1295401"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1400">
                <a:cs typeface="B Nazanin" panose="00000400000000000000" pitchFamily="2" charset="-78"/>
              </a:rPr>
              <a:t>طراح و پياده‌ساز پايگاه داده‌ها</a:t>
            </a:r>
            <a:endParaRPr lang="en-US" altLang="en-US" sz="1400">
              <a:cs typeface="B Nazanin" panose="00000400000000000000" pitchFamily="2" charset="-78"/>
            </a:endParaRPr>
          </a:p>
        </p:txBody>
      </p:sp>
      <p:sp>
        <p:nvSpPr>
          <p:cNvPr id="63506" name="Text Box 25"/>
          <p:cNvSpPr txBox="1">
            <a:spLocks noChangeArrowheads="1"/>
          </p:cNvSpPr>
          <p:nvPr/>
        </p:nvSpPr>
        <p:spPr bwMode="auto">
          <a:xfrm>
            <a:off x="107950" y="1720850"/>
            <a:ext cx="1189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1800">
                <a:cs typeface="B Nazanin" panose="00000400000000000000" pitchFamily="2" charset="-78"/>
              </a:rPr>
              <a:t>سطوح انتزاعي</a:t>
            </a:r>
            <a:endParaRPr lang="en-US" altLang="en-US" sz="1800">
              <a:cs typeface="B Nazanin" panose="00000400000000000000" pitchFamily="2" charset="-78"/>
            </a:endParaRPr>
          </a:p>
        </p:txBody>
      </p:sp>
      <p:sp>
        <p:nvSpPr>
          <p:cNvPr id="63507" name="Text Box 26"/>
          <p:cNvSpPr txBox="1">
            <a:spLocks noChangeArrowheads="1"/>
          </p:cNvSpPr>
          <p:nvPr/>
        </p:nvSpPr>
        <p:spPr bwMode="auto">
          <a:xfrm>
            <a:off x="7524750" y="3079750"/>
            <a:ext cx="1476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1400">
                <a:cs typeface="B Nazanin" panose="00000400000000000000" pitchFamily="2" charset="-78"/>
              </a:rPr>
              <a:t>برنامه‌ساز فايل‌پرداز</a:t>
            </a:r>
            <a:endParaRPr lang="en-US" altLang="en-US" sz="1400">
              <a:cs typeface="B Nazanin" panose="00000400000000000000" pitchFamily="2" charset="-78"/>
            </a:endParaRPr>
          </a:p>
        </p:txBody>
      </p:sp>
      <p:sp>
        <p:nvSpPr>
          <p:cNvPr id="63508" name="Rectangle 28"/>
          <p:cNvSpPr>
            <a:spLocks noChangeArrowheads="1"/>
          </p:cNvSpPr>
          <p:nvPr/>
        </p:nvSpPr>
        <p:spPr bwMode="auto">
          <a:xfrm>
            <a:off x="1835150" y="3960813"/>
            <a:ext cx="1439863"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B Nazanin" panose="00000400000000000000" pitchFamily="2" charset="-78"/>
              </a:rPr>
              <a:t>DBMS</a:t>
            </a:r>
          </a:p>
        </p:txBody>
      </p:sp>
      <p:sp>
        <p:nvSpPr>
          <p:cNvPr id="63509" name="Rectangle 29"/>
          <p:cNvSpPr>
            <a:spLocks noChangeArrowheads="1"/>
          </p:cNvSpPr>
          <p:nvPr/>
        </p:nvSpPr>
        <p:spPr bwMode="auto">
          <a:xfrm>
            <a:off x="2266950" y="4248150"/>
            <a:ext cx="576263"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400">
                <a:cs typeface="B Nazanin" panose="00000400000000000000" pitchFamily="2" charset="-78"/>
              </a:rPr>
              <a:t>FS</a:t>
            </a:r>
          </a:p>
          <a:p>
            <a:pPr algn="ctr" eaLnBrk="1" hangingPunct="1"/>
            <a:r>
              <a:rPr lang="en-US" altLang="en-US" sz="1400">
                <a:cs typeface="B Nazanin" panose="00000400000000000000" pitchFamily="2" charset="-78"/>
              </a:rPr>
              <a:t>AM</a:t>
            </a:r>
          </a:p>
        </p:txBody>
      </p:sp>
      <p:sp>
        <p:nvSpPr>
          <p:cNvPr id="63510" name="Line 30"/>
          <p:cNvSpPr>
            <a:spLocks noChangeShapeType="1"/>
          </p:cNvSpPr>
          <p:nvPr/>
        </p:nvSpPr>
        <p:spPr bwMode="auto">
          <a:xfrm>
            <a:off x="6300788" y="4968875"/>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1" name="Line 31"/>
          <p:cNvSpPr>
            <a:spLocks noChangeShapeType="1"/>
          </p:cNvSpPr>
          <p:nvPr/>
        </p:nvSpPr>
        <p:spPr bwMode="auto">
          <a:xfrm>
            <a:off x="2555875" y="489585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2" name="Line 32"/>
          <p:cNvSpPr>
            <a:spLocks noChangeShapeType="1"/>
          </p:cNvSpPr>
          <p:nvPr/>
        </p:nvSpPr>
        <p:spPr bwMode="auto">
          <a:xfrm>
            <a:off x="6300788" y="3455988"/>
            <a:ext cx="0"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3" name="Line 33"/>
          <p:cNvSpPr>
            <a:spLocks noChangeShapeType="1"/>
          </p:cNvSpPr>
          <p:nvPr/>
        </p:nvSpPr>
        <p:spPr bwMode="auto">
          <a:xfrm>
            <a:off x="2555875" y="3384550"/>
            <a:ext cx="0"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4" name="Line 34"/>
          <p:cNvSpPr>
            <a:spLocks noChangeShapeType="1"/>
          </p:cNvSpPr>
          <p:nvPr/>
        </p:nvSpPr>
        <p:spPr bwMode="auto">
          <a:xfrm>
            <a:off x="2555875" y="2492375"/>
            <a:ext cx="0" cy="3873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5" name="Line 35"/>
          <p:cNvSpPr>
            <a:spLocks noChangeShapeType="1"/>
          </p:cNvSpPr>
          <p:nvPr/>
        </p:nvSpPr>
        <p:spPr bwMode="auto">
          <a:xfrm>
            <a:off x="2555875" y="17732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6" name="Text Box 36"/>
          <p:cNvSpPr txBox="1">
            <a:spLocks noChangeArrowheads="1"/>
          </p:cNvSpPr>
          <p:nvPr/>
        </p:nvSpPr>
        <p:spPr bwMode="auto">
          <a:xfrm>
            <a:off x="5364163" y="4032250"/>
            <a:ext cx="5032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en-US" altLang="en-US" sz="1200">
                <a:cs typeface="B Nazanin" panose="00000400000000000000" pitchFamily="2" charset="-78"/>
              </a:rPr>
              <a:t>OS</a:t>
            </a:r>
          </a:p>
        </p:txBody>
      </p:sp>
      <p:sp>
        <p:nvSpPr>
          <p:cNvPr id="63517" name="Text Box 37"/>
          <p:cNvSpPr txBox="1">
            <a:spLocks noChangeArrowheads="1"/>
          </p:cNvSpPr>
          <p:nvPr/>
        </p:nvSpPr>
        <p:spPr bwMode="auto">
          <a:xfrm>
            <a:off x="2266950" y="5545138"/>
            <a:ext cx="4302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en-US" altLang="en-US" sz="1200">
                <a:cs typeface="B Nazanin" panose="00000400000000000000" pitchFamily="2" charset="-78"/>
              </a:rPr>
              <a:t>DB</a:t>
            </a:r>
          </a:p>
        </p:txBody>
      </p:sp>
      <p:sp>
        <p:nvSpPr>
          <p:cNvPr id="63518" name="Text Box 38"/>
          <p:cNvSpPr txBox="1">
            <a:spLocks noChangeArrowheads="1"/>
          </p:cNvSpPr>
          <p:nvPr/>
        </p:nvSpPr>
        <p:spPr bwMode="auto">
          <a:xfrm>
            <a:off x="5076825" y="936625"/>
            <a:ext cx="295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1800" b="1">
                <a:cs typeface="B Nazanin" panose="00000400000000000000" pitchFamily="2" charset="-78"/>
              </a:rPr>
              <a:t>محيط ناپايگاهي</a:t>
            </a:r>
            <a:endParaRPr lang="en-US" altLang="en-US" sz="1800" b="1">
              <a:cs typeface="B Nazanin" panose="00000400000000000000" pitchFamily="2" charset="-78"/>
            </a:endParaRPr>
          </a:p>
        </p:txBody>
      </p:sp>
      <p:sp>
        <p:nvSpPr>
          <p:cNvPr id="63519" name="Freeform 40"/>
          <p:cNvSpPr>
            <a:spLocks/>
          </p:cNvSpPr>
          <p:nvPr/>
        </p:nvSpPr>
        <p:spPr bwMode="auto">
          <a:xfrm>
            <a:off x="658813" y="3095625"/>
            <a:ext cx="1104900" cy="1081088"/>
          </a:xfrm>
          <a:custGeom>
            <a:avLst/>
            <a:gdLst>
              <a:gd name="T0" fmla="*/ 2147483646 w 741"/>
              <a:gd name="T1" fmla="*/ 0 h 681"/>
              <a:gd name="T2" fmla="*/ 2147483646 w 741"/>
              <a:gd name="T3" fmla="*/ 2147483646 h 681"/>
              <a:gd name="T4" fmla="*/ 2147483646 w 741"/>
              <a:gd name="T5" fmla="*/ 2147483646 h 681"/>
              <a:gd name="T6" fmla="*/ 0 60000 65536"/>
              <a:gd name="T7" fmla="*/ 0 60000 65536"/>
              <a:gd name="T8" fmla="*/ 0 60000 65536"/>
            </a:gdLst>
            <a:ahLst/>
            <a:cxnLst>
              <a:cxn ang="T6">
                <a:pos x="T0" y="T1"/>
              </a:cxn>
              <a:cxn ang="T7">
                <a:pos x="T2" y="T3"/>
              </a:cxn>
              <a:cxn ang="T8">
                <a:pos x="T4" y="T5"/>
              </a:cxn>
            </a:cxnLst>
            <a:rect l="0" t="0" r="r" b="b"/>
            <a:pathLst>
              <a:path w="741" h="681">
                <a:moveTo>
                  <a:pt x="650" y="0"/>
                </a:moveTo>
                <a:cubicBezTo>
                  <a:pt x="325" y="57"/>
                  <a:pt x="0" y="114"/>
                  <a:pt x="15" y="227"/>
                </a:cubicBezTo>
                <a:cubicBezTo>
                  <a:pt x="30" y="340"/>
                  <a:pt x="385" y="510"/>
                  <a:pt x="741" y="681"/>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20" name="Line 41"/>
          <p:cNvSpPr>
            <a:spLocks noChangeShapeType="1"/>
          </p:cNvSpPr>
          <p:nvPr/>
        </p:nvSpPr>
        <p:spPr bwMode="auto">
          <a:xfrm>
            <a:off x="1116013" y="2952750"/>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21" name="Line 42"/>
          <p:cNvSpPr>
            <a:spLocks noChangeShapeType="1"/>
          </p:cNvSpPr>
          <p:nvPr/>
        </p:nvSpPr>
        <p:spPr bwMode="auto">
          <a:xfrm flipH="1">
            <a:off x="1619250" y="3095625"/>
            <a:ext cx="20161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22" name="Line 43"/>
          <p:cNvSpPr>
            <a:spLocks noChangeShapeType="1"/>
          </p:cNvSpPr>
          <p:nvPr/>
        </p:nvSpPr>
        <p:spPr bwMode="auto">
          <a:xfrm>
            <a:off x="2268538" y="4537075"/>
            <a:ext cx="5746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23" name="Line 44"/>
          <p:cNvSpPr>
            <a:spLocks noChangeShapeType="1"/>
          </p:cNvSpPr>
          <p:nvPr/>
        </p:nvSpPr>
        <p:spPr bwMode="auto">
          <a:xfrm>
            <a:off x="6084888" y="4392613"/>
            <a:ext cx="7191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24" name="AutoShape 45"/>
          <p:cNvSpPr>
            <a:spLocks/>
          </p:cNvSpPr>
          <p:nvPr/>
        </p:nvSpPr>
        <p:spPr bwMode="auto">
          <a:xfrm>
            <a:off x="1258888" y="1341438"/>
            <a:ext cx="73025" cy="1250950"/>
          </a:xfrm>
          <a:prstGeom prst="leftBrace">
            <a:avLst>
              <a:gd name="adj1" fmla="val 14275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cs typeface="B Nazanin" panose="00000400000000000000" pitchFamily="2" charset="-78"/>
            </a:endParaRPr>
          </a:p>
        </p:txBody>
      </p:sp>
      <p:sp>
        <p:nvSpPr>
          <p:cNvPr id="63525" name="Text Box 46"/>
          <p:cNvSpPr txBox="1">
            <a:spLocks noChangeArrowheads="1"/>
          </p:cNvSpPr>
          <p:nvPr/>
        </p:nvSpPr>
        <p:spPr bwMode="auto">
          <a:xfrm>
            <a:off x="0" y="34925"/>
            <a:ext cx="896461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2800">
                <a:cs typeface="B Nazanin" panose="00000400000000000000" pitchFamily="2" charset="-78"/>
              </a:rPr>
              <a:t>سطوح معماري در محيط ناپايگاهي و محيط پايگاهي و نقش </a:t>
            </a:r>
            <a:r>
              <a:rPr lang="en-US" altLang="en-US" sz="2800">
                <a:cs typeface="B Nazanin" panose="00000400000000000000" pitchFamily="2" charset="-78"/>
              </a:rPr>
              <a:t>DBMS</a:t>
            </a:r>
            <a:r>
              <a:rPr lang="fa-IR" altLang="en-US" sz="2800">
                <a:cs typeface="B Nazanin" panose="00000400000000000000" pitchFamily="2" charset="-78"/>
              </a:rPr>
              <a:t> در ايجاد، مديريت و پردازش فايلها</a:t>
            </a:r>
            <a:endParaRPr lang="en-US" altLang="en-US" sz="2800">
              <a:cs typeface="B Nazanin" panose="00000400000000000000" pitchFamily="2" charset="-78"/>
            </a:endParaRPr>
          </a:p>
        </p:txBody>
      </p:sp>
      <p:sp>
        <p:nvSpPr>
          <p:cNvPr id="63526" name="Line 47"/>
          <p:cNvSpPr>
            <a:spLocks noChangeShapeType="1"/>
          </p:cNvSpPr>
          <p:nvPr/>
        </p:nvSpPr>
        <p:spPr bwMode="auto">
          <a:xfrm flipH="1">
            <a:off x="7235825" y="3168650"/>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Slide Number Placeholder 3"/>
          <p:cNvSpPr>
            <a:spLocks noGrp="1"/>
          </p:cNvSpPr>
          <p:nvPr>
            <p:ph type="sldNum" sz="quarter" idx="12"/>
          </p:nvPr>
        </p:nvSpPr>
        <p:spPr/>
        <p:txBody>
          <a:bodyPr/>
          <a:lstStyle/>
          <a:p>
            <a:pPr>
              <a:defRPr/>
            </a:pPr>
            <a:fld id="{BF0C5602-83FE-4D3F-A74F-E7BFBE655F4B}" type="slidenum">
              <a:rPr lang="en-US"/>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2843213" y="401638"/>
            <a:ext cx="29511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زبان ميزبان</a:t>
            </a:r>
            <a:endParaRPr lang="en-US" altLang="en-US" sz="3200">
              <a:solidFill>
                <a:schemeClr val="bg1"/>
              </a:solidFill>
              <a:latin typeface="Tahoma" panose="020B0604030504040204" pitchFamily="34" charset="0"/>
              <a:cs typeface="B Titr" panose="00000700000000000000" pitchFamily="2" charset="-78"/>
            </a:endParaRPr>
          </a:p>
        </p:txBody>
      </p:sp>
      <p:sp>
        <p:nvSpPr>
          <p:cNvPr id="64515" name="Text Box 5"/>
          <p:cNvSpPr txBox="1">
            <a:spLocks noChangeArrowheads="1"/>
          </p:cNvSpPr>
          <p:nvPr/>
        </p:nvSpPr>
        <p:spPr bwMode="auto">
          <a:xfrm>
            <a:off x="1260475" y="1989138"/>
            <a:ext cx="640715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lnSpc>
                <a:spcPct val="130000"/>
              </a:lnSpc>
              <a:spcBef>
                <a:spcPct val="50000"/>
              </a:spcBef>
            </a:pPr>
            <a:r>
              <a:rPr lang="fa-IR" altLang="en-US" sz="3200">
                <a:cs typeface="B Nazanin" panose="00000400000000000000" pitchFamily="2" charset="-78"/>
              </a:rPr>
              <a:t>يكي از زبانهاي برنامه‌سازي متعارف مانند كوبول، </a:t>
            </a:r>
            <a:r>
              <a:rPr lang="en-US" altLang="en-US" sz="3200">
                <a:cs typeface="B Nazanin" panose="00000400000000000000" pitchFamily="2" charset="-78"/>
              </a:rPr>
              <a:t>PL1</a:t>
            </a:r>
            <a:r>
              <a:rPr lang="fa-IR" altLang="en-US" sz="3200">
                <a:cs typeface="B Nazanin" panose="00000400000000000000" pitchFamily="2" charset="-78"/>
              </a:rPr>
              <a:t>، فرترن، پاسكال، </a:t>
            </a:r>
            <a:r>
              <a:rPr lang="en-US" altLang="en-US" sz="3200">
                <a:cs typeface="B Nazanin" panose="00000400000000000000" pitchFamily="2" charset="-78"/>
              </a:rPr>
              <a:t>C</a:t>
            </a:r>
            <a:r>
              <a:rPr lang="fa-IR" altLang="en-US" sz="3200">
                <a:cs typeface="B Nazanin" panose="00000400000000000000" pitchFamily="2" charset="-78"/>
              </a:rPr>
              <a:t> و زبانهايي مثل </a:t>
            </a:r>
            <a:r>
              <a:rPr lang="en-US" altLang="en-US" sz="3200">
                <a:cs typeface="B Nazanin" panose="00000400000000000000" pitchFamily="2" charset="-78"/>
              </a:rPr>
              <a:t>ADA</a:t>
            </a:r>
            <a:r>
              <a:rPr lang="fa-IR" altLang="en-US" sz="3200">
                <a:cs typeface="B Nazanin" panose="00000400000000000000" pitchFamily="2" charset="-78"/>
              </a:rPr>
              <a:t>، </a:t>
            </a:r>
            <a:r>
              <a:rPr lang="en-US" altLang="en-US" sz="3200">
                <a:cs typeface="B Nazanin" panose="00000400000000000000" pitchFamily="2" charset="-78"/>
              </a:rPr>
              <a:t>LISP</a:t>
            </a:r>
            <a:r>
              <a:rPr lang="fa-IR" altLang="en-US" sz="3200">
                <a:cs typeface="B Nazanin" panose="00000400000000000000" pitchFamily="2" charset="-78"/>
              </a:rPr>
              <a:t>، </a:t>
            </a:r>
            <a:r>
              <a:rPr lang="en-US" altLang="en-US" sz="3200">
                <a:cs typeface="B Nazanin" panose="00000400000000000000" pitchFamily="2" charset="-78"/>
              </a:rPr>
              <a:t>JAVA</a:t>
            </a:r>
            <a:r>
              <a:rPr lang="fa-IR" altLang="en-US" sz="3200">
                <a:cs typeface="B Nazanin" panose="00000400000000000000" pitchFamily="2" charset="-78"/>
              </a:rPr>
              <a:t> و نيز زبان اسمبلي است.</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98F77421-BDD7-4724-9EFB-FEBCC12FF2A8}" type="slidenum">
              <a:rPr lang="en-US"/>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a:spLocks noChangeArrowheads="1"/>
          </p:cNvSpPr>
          <p:nvPr/>
        </p:nvSpPr>
        <p:spPr bwMode="auto">
          <a:xfrm>
            <a:off x="3779838" y="5708650"/>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2400">
                <a:cs typeface="B Nazanin" panose="00000400000000000000" pitchFamily="2" charset="-78"/>
              </a:rPr>
              <a:t>تنوع كاربرد</a:t>
            </a:r>
            <a:endParaRPr lang="en-US" altLang="en-US" sz="2400">
              <a:cs typeface="B Nazanin" panose="00000400000000000000" pitchFamily="2" charset="-78"/>
            </a:endParaRPr>
          </a:p>
        </p:txBody>
      </p:sp>
      <p:sp>
        <p:nvSpPr>
          <p:cNvPr id="65539" name="Text Box 6"/>
          <p:cNvSpPr txBox="1">
            <a:spLocks noChangeArrowheads="1"/>
          </p:cNvSpPr>
          <p:nvPr/>
        </p:nvSpPr>
        <p:spPr bwMode="auto">
          <a:xfrm>
            <a:off x="6950075" y="3549650"/>
            <a:ext cx="1293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2400">
                <a:cs typeface="B Nazanin" panose="00000400000000000000" pitchFamily="2" charset="-78"/>
              </a:rPr>
              <a:t>تنوع كاربر</a:t>
            </a:r>
            <a:endParaRPr lang="en-US" altLang="en-US" sz="2400">
              <a:cs typeface="B Nazanin" panose="00000400000000000000" pitchFamily="2" charset="-78"/>
            </a:endParaRPr>
          </a:p>
        </p:txBody>
      </p:sp>
      <p:sp>
        <p:nvSpPr>
          <p:cNvPr id="65540" name="Text Box 7"/>
          <p:cNvSpPr txBox="1">
            <a:spLocks noChangeArrowheads="1"/>
          </p:cNvSpPr>
          <p:nvPr/>
        </p:nvSpPr>
        <p:spPr bwMode="auto">
          <a:xfrm>
            <a:off x="250825" y="3548063"/>
            <a:ext cx="2124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2400">
                <a:cs typeface="B Nazanin" panose="00000400000000000000" pitchFamily="2" charset="-78"/>
              </a:rPr>
              <a:t>انعطاف‌پذيري بيشتر</a:t>
            </a:r>
            <a:endParaRPr lang="en-US" altLang="en-US" sz="2400">
              <a:cs typeface="B Nazanin" panose="00000400000000000000" pitchFamily="2" charset="-78"/>
            </a:endParaRPr>
          </a:p>
        </p:txBody>
      </p:sp>
      <p:sp>
        <p:nvSpPr>
          <p:cNvPr id="65541" name="Text Box 8"/>
          <p:cNvSpPr txBox="1">
            <a:spLocks noChangeArrowheads="1"/>
          </p:cNvSpPr>
          <p:nvPr/>
        </p:nvSpPr>
        <p:spPr bwMode="auto">
          <a:xfrm>
            <a:off x="3132138" y="1435100"/>
            <a:ext cx="2951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2400">
                <a:cs typeface="B Nazanin" panose="00000400000000000000" pitchFamily="2" charset="-78"/>
              </a:rPr>
              <a:t>كاهش هزينه سازمان</a:t>
            </a:r>
            <a:endParaRPr lang="en-US" altLang="en-US" sz="2400">
              <a:cs typeface="B Nazanin" panose="00000400000000000000" pitchFamily="2" charset="-78"/>
            </a:endParaRPr>
          </a:p>
        </p:txBody>
      </p:sp>
      <p:sp>
        <p:nvSpPr>
          <p:cNvPr id="65542" name="AutoShape 9"/>
          <p:cNvSpPr>
            <a:spLocks noChangeArrowheads="1"/>
          </p:cNvSpPr>
          <p:nvPr/>
        </p:nvSpPr>
        <p:spPr bwMode="auto">
          <a:xfrm>
            <a:off x="2268538" y="1893888"/>
            <a:ext cx="4608512" cy="3671887"/>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5898240 60000 65536"/>
              <a:gd name="T10" fmla="*/ 11796480 60000 65536"/>
              <a:gd name="T11" fmla="*/ 17694720 60000 65536"/>
              <a:gd name="T12" fmla="*/ 5110 w 21600"/>
              <a:gd name="T13" fmla="*/ 5110 h 21600"/>
              <a:gd name="T14" fmla="*/ 16490 w 21600"/>
              <a:gd name="T15" fmla="*/ 16490 h 21600"/>
            </a:gdLst>
            <a:ahLst/>
            <a:cxnLst>
              <a:cxn ang="T8">
                <a:pos x="T0" y="T1"/>
              </a:cxn>
              <a:cxn ang="T9">
                <a:pos x="T2" y="T3"/>
              </a:cxn>
              <a:cxn ang="T10">
                <a:pos x="T4" y="T5"/>
              </a:cxn>
              <a:cxn ang="T11">
                <a:pos x="T6" y="T7"/>
              </a:cxn>
            </a:cxnLst>
            <a:rect l="T12" t="T13" r="T14" b="T15"/>
            <a:pathLst>
              <a:path w="21600" h="21600">
                <a:moveTo>
                  <a:pt x="5110" y="5110"/>
                </a:moveTo>
                <a:lnTo>
                  <a:pt x="9450" y="5110"/>
                </a:lnTo>
                <a:lnTo>
                  <a:pt x="9450" y="2700"/>
                </a:lnTo>
                <a:lnTo>
                  <a:pt x="8100" y="2700"/>
                </a:lnTo>
                <a:lnTo>
                  <a:pt x="10800" y="0"/>
                </a:lnTo>
                <a:lnTo>
                  <a:pt x="13500" y="2700"/>
                </a:lnTo>
                <a:lnTo>
                  <a:pt x="12150" y="2700"/>
                </a:lnTo>
                <a:lnTo>
                  <a:pt x="12150" y="5110"/>
                </a:lnTo>
                <a:lnTo>
                  <a:pt x="16490" y="5110"/>
                </a:lnTo>
                <a:lnTo>
                  <a:pt x="16490" y="9450"/>
                </a:lnTo>
                <a:lnTo>
                  <a:pt x="18900" y="9450"/>
                </a:lnTo>
                <a:lnTo>
                  <a:pt x="18900" y="8100"/>
                </a:lnTo>
                <a:lnTo>
                  <a:pt x="21600" y="10800"/>
                </a:lnTo>
                <a:lnTo>
                  <a:pt x="18900" y="13500"/>
                </a:lnTo>
                <a:lnTo>
                  <a:pt x="18900" y="12150"/>
                </a:lnTo>
                <a:lnTo>
                  <a:pt x="16490" y="12150"/>
                </a:lnTo>
                <a:lnTo>
                  <a:pt x="16490" y="16490"/>
                </a:lnTo>
                <a:lnTo>
                  <a:pt x="12150" y="16490"/>
                </a:lnTo>
                <a:lnTo>
                  <a:pt x="12150" y="18900"/>
                </a:lnTo>
                <a:lnTo>
                  <a:pt x="13500" y="18900"/>
                </a:lnTo>
                <a:lnTo>
                  <a:pt x="10800" y="21600"/>
                </a:lnTo>
                <a:lnTo>
                  <a:pt x="8100" y="18900"/>
                </a:lnTo>
                <a:lnTo>
                  <a:pt x="9450" y="18900"/>
                </a:lnTo>
                <a:lnTo>
                  <a:pt x="9450" y="16490"/>
                </a:lnTo>
                <a:lnTo>
                  <a:pt x="5110" y="16490"/>
                </a:lnTo>
                <a:lnTo>
                  <a:pt x="5110" y="12150"/>
                </a:lnTo>
                <a:lnTo>
                  <a:pt x="2700" y="12150"/>
                </a:lnTo>
                <a:lnTo>
                  <a:pt x="2700" y="13500"/>
                </a:lnTo>
                <a:lnTo>
                  <a:pt x="0" y="10800"/>
                </a:lnTo>
                <a:lnTo>
                  <a:pt x="2700" y="8100"/>
                </a:lnTo>
                <a:lnTo>
                  <a:pt x="2700" y="9450"/>
                </a:lnTo>
                <a:lnTo>
                  <a:pt x="5110" y="9450"/>
                </a:lnTo>
                <a:lnTo>
                  <a:pt x="5110" y="511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3" name="Text Box 10"/>
          <p:cNvSpPr txBox="1">
            <a:spLocks noChangeArrowheads="1"/>
          </p:cNvSpPr>
          <p:nvPr/>
        </p:nvSpPr>
        <p:spPr bwMode="auto">
          <a:xfrm>
            <a:off x="3132138" y="2932113"/>
            <a:ext cx="2951162"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2400" b="1">
                <a:cs typeface="B Nazanin" panose="00000400000000000000" pitchFamily="2" charset="-78"/>
              </a:rPr>
              <a:t>افزايش تعداد</a:t>
            </a:r>
          </a:p>
          <a:p>
            <a:pPr algn="ctr" rtl="1" eaLnBrk="1" hangingPunct="1">
              <a:spcBef>
                <a:spcPct val="50000"/>
              </a:spcBef>
            </a:pPr>
            <a:r>
              <a:rPr lang="fa-IR" altLang="en-US" sz="2400" b="1">
                <a:cs typeface="B Nazanin" panose="00000400000000000000" pitchFamily="2" charset="-78"/>
              </a:rPr>
              <a:t> زبانهاي ميزبان مورد پذيرش</a:t>
            </a:r>
          </a:p>
          <a:p>
            <a:pPr algn="ctr" rtl="1" eaLnBrk="1" hangingPunct="1">
              <a:spcBef>
                <a:spcPct val="50000"/>
              </a:spcBef>
            </a:pPr>
            <a:r>
              <a:rPr lang="fa-IR" altLang="en-US" sz="2400" b="1">
                <a:cs typeface="B Nazanin" panose="00000400000000000000" pitchFamily="2" charset="-78"/>
              </a:rPr>
              <a:t> </a:t>
            </a:r>
            <a:r>
              <a:rPr lang="en-US" altLang="en-US" sz="2400" b="1">
                <a:cs typeface="B Nazanin" panose="00000400000000000000" pitchFamily="2" charset="-78"/>
              </a:rPr>
              <a:t>DBMS</a:t>
            </a:r>
          </a:p>
        </p:txBody>
      </p:sp>
      <p:sp>
        <p:nvSpPr>
          <p:cNvPr id="4" name="Slide Number Placeholder 3"/>
          <p:cNvSpPr>
            <a:spLocks noGrp="1"/>
          </p:cNvSpPr>
          <p:nvPr>
            <p:ph type="sldNum" sz="quarter" idx="12"/>
          </p:nvPr>
        </p:nvSpPr>
        <p:spPr/>
        <p:txBody>
          <a:bodyPr/>
          <a:lstStyle/>
          <a:p>
            <a:pPr>
              <a:defRPr/>
            </a:pPr>
            <a:fld id="{C3359E20-4E5F-457C-B13F-1142403C8974}" type="slidenum">
              <a:rPr lang="en-US"/>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2197100" y="350838"/>
            <a:ext cx="39592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زبان داده‌اي فرعي</a:t>
            </a:r>
            <a:endParaRPr lang="en-US" altLang="en-US" sz="3200">
              <a:solidFill>
                <a:schemeClr val="bg1"/>
              </a:solidFill>
              <a:latin typeface="Tahoma" panose="020B0604030504040204" pitchFamily="34" charset="0"/>
              <a:cs typeface="B Titr" panose="00000700000000000000" pitchFamily="2" charset="-78"/>
            </a:endParaRPr>
          </a:p>
        </p:txBody>
      </p:sp>
      <p:sp>
        <p:nvSpPr>
          <p:cNvPr id="66563" name="Text Box 5"/>
          <p:cNvSpPr txBox="1">
            <a:spLocks noChangeArrowheads="1"/>
          </p:cNvSpPr>
          <p:nvPr/>
        </p:nvSpPr>
        <p:spPr bwMode="auto">
          <a:xfrm>
            <a:off x="250825" y="2827338"/>
            <a:ext cx="8281988"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1- دستورات تعريف داده‌ها </a:t>
            </a:r>
            <a:r>
              <a:rPr lang="en-US" altLang="en-US" sz="3200">
                <a:cs typeface="B Nazanin" panose="00000400000000000000" pitchFamily="2" charset="-78"/>
              </a:rPr>
              <a:t>Data Definition Language (DDL)</a:t>
            </a:r>
          </a:p>
        </p:txBody>
      </p:sp>
      <p:sp>
        <p:nvSpPr>
          <p:cNvPr id="66564" name="Text Box 7"/>
          <p:cNvSpPr txBox="1">
            <a:spLocks noChangeArrowheads="1"/>
          </p:cNvSpPr>
          <p:nvPr/>
        </p:nvSpPr>
        <p:spPr bwMode="auto">
          <a:xfrm>
            <a:off x="250825" y="3987800"/>
            <a:ext cx="82804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2- دستورات عمليات روي داده‌ها </a:t>
            </a:r>
            <a:r>
              <a:rPr lang="en-US" altLang="en-US" sz="3200">
                <a:cs typeface="B Nazanin" panose="00000400000000000000" pitchFamily="2" charset="-78"/>
              </a:rPr>
              <a:t>Data Manipulation Language (DML)</a:t>
            </a:r>
            <a:r>
              <a:rPr lang="fa-IR" altLang="en-US" sz="3200">
                <a:cs typeface="B Nazanin" panose="00000400000000000000" pitchFamily="2" charset="-78"/>
              </a:rPr>
              <a:t> </a:t>
            </a:r>
            <a:endParaRPr lang="en-US" altLang="en-US" sz="3200">
              <a:cs typeface="B Nazanin" panose="00000400000000000000" pitchFamily="2" charset="-78"/>
            </a:endParaRPr>
          </a:p>
        </p:txBody>
      </p:sp>
      <p:sp>
        <p:nvSpPr>
          <p:cNvPr id="66565" name="Text Box 8"/>
          <p:cNvSpPr txBox="1">
            <a:spLocks noChangeArrowheads="1"/>
          </p:cNvSpPr>
          <p:nvPr/>
        </p:nvSpPr>
        <p:spPr bwMode="auto">
          <a:xfrm>
            <a:off x="431800" y="5016500"/>
            <a:ext cx="8101013"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3- دستورات كنترل داده‌ها </a:t>
            </a:r>
            <a:r>
              <a:rPr lang="en-US" altLang="en-US" sz="3200">
                <a:cs typeface="B Nazanin" panose="00000400000000000000" pitchFamily="2" charset="-78"/>
              </a:rPr>
              <a:t>Data Control Language (DCL)</a:t>
            </a:r>
            <a:r>
              <a:rPr lang="fa-IR" altLang="en-US" sz="3200">
                <a:cs typeface="B Nazanin" panose="00000400000000000000" pitchFamily="2" charset="-78"/>
              </a:rPr>
              <a:t> </a:t>
            </a:r>
            <a:endParaRPr lang="en-US" altLang="en-US" sz="3200">
              <a:cs typeface="B Nazanin" panose="00000400000000000000" pitchFamily="2" charset="-78"/>
            </a:endParaRPr>
          </a:p>
        </p:txBody>
      </p:sp>
      <p:sp>
        <p:nvSpPr>
          <p:cNvPr id="66566" name="Text Box 9"/>
          <p:cNvSpPr txBox="1">
            <a:spLocks noChangeArrowheads="1"/>
          </p:cNvSpPr>
          <p:nvPr/>
        </p:nvSpPr>
        <p:spPr bwMode="auto">
          <a:xfrm>
            <a:off x="1547813" y="1830388"/>
            <a:ext cx="51831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شامل سه دسته دستور زير است:</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F1AF1701-ADD5-46AE-BDB4-F7E8891E980E}" type="slidenum">
              <a:rPr lang="en-US"/>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2555875" y="1484313"/>
            <a:ext cx="122396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B Nazanin" panose="00000400000000000000" pitchFamily="2" charset="-78"/>
              </a:rPr>
              <a:t>سطح خارجي</a:t>
            </a:r>
            <a:endParaRPr lang="en-US" altLang="en-US" sz="1800">
              <a:cs typeface="B Nazanin" panose="00000400000000000000" pitchFamily="2" charset="-78"/>
            </a:endParaRPr>
          </a:p>
        </p:txBody>
      </p:sp>
      <p:sp>
        <p:nvSpPr>
          <p:cNvPr id="67587" name="Rectangle 5"/>
          <p:cNvSpPr>
            <a:spLocks noChangeArrowheads="1"/>
          </p:cNvSpPr>
          <p:nvPr/>
        </p:nvSpPr>
        <p:spPr bwMode="auto">
          <a:xfrm>
            <a:off x="2555875" y="2492375"/>
            <a:ext cx="122396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B Nazanin" panose="00000400000000000000" pitchFamily="2" charset="-78"/>
              </a:rPr>
              <a:t>سطح ادراكي</a:t>
            </a:r>
            <a:endParaRPr lang="en-US" altLang="en-US" sz="1800">
              <a:cs typeface="B Nazanin" panose="00000400000000000000" pitchFamily="2" charset="-78"/>
            </a:endParaRPr>
          </a:p>
        </p:txBody>
      </p:sp>
      <p:sp>
        <p:nvSpPr>
          <p:cNvPr id="67588" name="Rectangle 6"/>
          <p:cNvSpPr>
            <a:spLocks noChangeArrowheads="1"/>
          </p:cNvSpPr>
          <p:nvPr/>
        </p:nvSpPr>
        <p:spPr bwMode="auto">
          <a:xfrm>
            <a:off x="2555875" y="3502025"/>
            <a:ext cx="122396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B Nazanin" panose="00000400000000000000" pitchFamily="2" charset="-78"/>
              </a:rPr>
              <a:t>سطح داخلي</a:t>
            </a:r>
            <a:endParaRPr lang="en-US" altLang="en-US" sz="1800">
              <a:cs typeface="B Nazanin" panose="00000400000000000000" pitchFamily="2" charset="-78"/>
            </a:endParaRPr>
          </a:p>
        </p:txBody>
      </p:sp>
      <p:sp>
        <p:nvSpPr>
          <p:cNvPr id="67589" name="Rectangle 7"/>
          <p:cNvSpPr>
            <a:spLocks noChangeArrowheads="1"/>
          </p:cNvSpPr>
          <p:nvPr/>
        </p:nvSpPr>
        <p:spPr bwMode="auto">
          <a:xfrm>
            <a:off x="5508625" y="3502025"/>
            <a:ext cx="122396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B Nazanin" panose="00000400000000000000" pitchFamily="2" charset="-78"/>
              </a:rPr>
              <a:t>DCL</a:t>
            </a:r>
          </a:p>
        </p:txBody>
      </p:sp>
      <p:sp>
        <p:nvSpPr>
          <p:cNvPr id="67590" name="Rectangle 8"/>
          <p:cNvSpPr>
            <a:spLocks noChangeArrowheads="1"/>
          </p:cNvSpPr>
          <p:nvPr/>
        </p:nvSpPr>
        <p:spPr bwMode="auto">
          <a:xfrm>
            <a:off x="5508625" y="2492375"/>
            <a:ext cx="122396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B Nazanin" panose="00000400000000000000" pitchFamily="2" charset="-78"/>
              </a:rPr>
              <a:t>DML</a:t>
            </a:r>
          </a:p>
        </p:txBody>
      </p:sp>
      <p:sp>
        <p:nvSpPr>
          <p:cNvPr id="67591" name="Rectangle 9"/>
          <p:cNvSpPr>
            <a:spLocks noChangeArrowheads="1"/>
          </p:cNvSpPr>
          <p:nvPr/>
        </p:nvSpPr>
        <p:spPr bwMode="auto">
          <a:xfrm>
            <a:off x="5508625" y="1484313"/>
            <a:ext cx="122396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B Nazanin" panose="00000400000000000000" pitchFamily="2" charset="-78"/>
              </a:rPr>
              <a:t>DLL</a:t>
            </a:r>
          </a:p>
        </p:txBody>
      </p:sp>
      <p:sp>
        <p:nvSpPr>
          <p:cNvPr id="67592" name="Oval 10"/>
          <p:cNvSpPr>
            <a:spLocks noChangeArrowheads="1"/>
          </p:cNvSpPr>
          <p:nvPr/>
        </p:nvSpPr>
        <p:spPr bwMode="auto">
          <a:xfrm>
            <a:off x="395288" y="2205038"/>
            <a:ext cx="1079500" cy="10810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B Nazanin" panose="00000400000000000000" pitchFamily="2" charset="-78"/>
              </a:rPr>
              <a:t>معماري</a:t>
            </a:r>
          </a:p>
          <a:p>
            <a:pPr algn="ctr" eaLnBrk="1" hangingPunct="1"/>
            <a:r>
              <a:rPr lang="en-US" altLang="en-US" sz="1800">
                <a:cs typeface="B Nazanin" panose="00000400000000000000" pitchFamily="2" charset="-78"/>
              </a:rPr>
              <a:t>ANSI</a:t>
            </a:r>
          </a:p>
        </p:txBody>
      </p:sp>
      <p:sp>
        <p:nvSpPr>
          <p:cNvPr id="67593" name="Oval 11"/>
          <p:cNvSpPr>
            <a:spLocks noChangeArrowheads="1"/>
          </p:cNvSpPr>
          <p:nvPr/>
        </p:nvSpPr>
        <p:spPr bwMode="auto">
          <a:xfrm>
            <a:off x="7596188" y="2205038"/>
            <a:ext cx="1079500" cy="10810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B Nazanin" panose="00000400000000000000" pitchFamily="2" charset="-78"/>
              </a:rPr>
              <a:t>DSL</a:t>
            </a:r>
          </a:p>
        </p:txBody>
      </p:sp>
      <p:sp>
        <p:nvSpPr>
          <p:cNvPr id="67594" name="Line 12"/>
          <p:cNvSpPr>
            <a:spLocks noChangeShapeType="1"/>
          </p:cNvSpPr>
          <p:nvPr/>
        </p:nvSpPr>
        <p:spPr bwMode="auto">
          <a:xfrm flipV="1">
            <a:off x="1331913" y="1700213"/>
            <a:ext cx="1223962"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5" name="Line 13"/>
          <p:cNvSpPr>
            <a:spLocks noChangeShapeType="1"/>
          </p:cNvSpPr>
          <p:nvPr/>
        </p:nvSpPr>
        <p:spPr bwMode="auto">
          <a:xfrm flipV="1">
            <a:off x="1476375" y="2708275"/>
            <a:ext cx="1079500"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6" name="Line 14"/>
          <p:cNvSpPr>
            <a:spLocks noChangeShapeType="1"/>
          </p:cNvSpPr>
          <p:nvPr/>
        </p:nvSpPr>
        <p:spPr bwMode="auto">
          <a:xfrm>
            <a:off x="1331913" y="3141663"/>
            <a:ext cx="1223962"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7" name="Line 15"/>
          <p:cNvSpPr>
            <a:spLocks noChangeShapeType="1"/>
          </p:cNvSpPr>
          <p:nvPr/>
        </p:nvSpPr>
        <p:spPr bwMode="auto">
          <a:xfrm flipH="1" flipV="1">
            <a:off x="6732588" y="1700213"/>
            <a:ext cx="1008062"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8" name="Line 16"/>
          <p:cNvSpPr>
            <a:spLocks noChangeShapeType="1"/>
          </p:cNvSpPr>
          <p:nvPr/>
        </p:nvSpPr>
        <p:spPr bwMode="auto">
          <a:xfrm flipH="1">
            <a:off x="6732588" y="2708275"/>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9" name="Line 17"/>
          <p:cNvSpPr>
            <a:spLocks noChangeShapeType="1"/>
          </p:cNvSpPr>
          <p:nvPr/>
        </p:nvSpPr>
        <p:spPr bwMode="auto">
          <a:xfrm flipH="1">
            <a:off x="6732588" y="3068638"/>
            <a:ext cx="935037"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0" name="Line 18"/>
          <p:cNvSpPr>
            <a:spLocks noChangeShapeType="1"/>
          </p:cNvSpPr>
          <p:nvPr/>
        </p:nvSpPr>
        <p:spPr bwMode="auto">
          <a:xfrm flipH="1">
            <a:off x="3779838" y="1700213"/>
            <a:ext cx="1728787"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1" name="Line 19"/>
          <p:cNvSpPr>
            <a:spLocks noChangeShapeType="1"/>
          </p:cNvSpPr>
          <p:nvPr/>
        </p:nvSpPr>
        <p:spPr bwMode="auto">
          <a:xfrm flipH="1">
            <a:off x="3779838" y="1700213"/>
            <a:ext cx="1728787" cy="2016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2" name="Line 20"/>
          <p:cNvSpPr>
            <a:spLocks noChangeShapeType="1"/>
          </p:cNvSpPr>
          <p:nvPr/>
        </p:nvSpPr>
        <p:spPr bwMode="auto">
          <a:xfrm flipH="1">
            <a:off x="3779838" y="1628775"/>
            <a:ext cx="17287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3" name="Line 21"/>
          <p:cNvSpPr>
            <a:spLocks noChangeShapeType="1"/>
          </p:cNvSpPr>
          <p:nvPr/>
        </p:nvSpPr>
        <p:spPr bwMode="auto">
          <a:xfrm flipH="1" flipV="1">
            <a:off x="3779838" y="1700213"/>
            <a:ext cx="1728787"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4" name="Line 22"/>
          <p:cNvSpPr>
            <a:spLocks noChangeShapeType="1"/>
          </p:cNvSpPr>
          <p:nvPr/>
        </p:nvSpPr>
        <p:spPr bwMode="auto">
          <a:xfrm flipH="1">
            <a:off x="3779838" y="2708275"/>
            <a:ext cx="17287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5" name="Line 23"/>
          <p:cNvSpPr>
            <a:spLocks noChangeShapeType="1"/>
          </p:cNvSpPr>
          <p:nvPr/>
        </p:nvSpPr>
        <p:spPr bwMode="auto">
          <a:xfrm flipH="1">
            <a:off x="3779838" y="2781300"/>
            <a:ext cx="1728787"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6" name="Line 24"/>
          <p:cNvSpPr>
            <a:spLocks noChangeShapeType="1"/>
          </p:cNvSpPr>
          <p:nvPr/>
        </p:nvSpPr>
        <p:spPr bwMode="auto">
          <a:xfrm flipH="1" flipV="1">
            <a:off x="3779838" y="1773238"/>
            <a:ext cx="1728787" cy="1871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7" name="Line 25"/>
          <p:cNvSpPr>
            <a:spLocks noChangeShapeType="1"/>
          </p:cNvSpPr>
          <p:nvPr/>
        </p:nvSpPr>
        <p:spPr bwMode="auto">
          <a:xfrm flipH="1" flipV="1">
            <a:off x="3779838" y="2781300"/>
            <a:ext cx="1728787"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8" name="Line 26"/>
          <p:cNvSpPr>
            <a:spLocks noChangeShapeType="1"/>
          </p:cNvSpPr>
          <p:nvPr/>
        </p:nvSpPr>
        <p:spPr bwMode="auto">
          <a:xfrm flipH="1">
            <a:off x="3779838" y="3860800"/>
            <a:ext cx="17287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9" name="Text Box 27"/>
          <p:cNvSpPr txBox="1">
            <a:spLocks noChangeArrowheads="1"/>
          </p:cNvSpPr>
          <p:nvPr/>
        </p:nvSpPr>
        <p:spPr bwMode="auto">
          <a:xfrm>
            <a:off x="1258888" y="606425"/>
            <a:ext cx="6481762"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دستورهاي </a:t>
            </a:r>
            <a:r>
              <a:rPr lang="en-US" altLang="en-US" sz="3200">
                <a:cs typeface="B Nazanin" panose="00000400000000000000" pitchFamily="2" charset="-78"/>
              </a:rPr>
              <a:t>DSL</a:t>
            </a:r>
            <a:r>
              <a:rPr lang="fa-IR" altLang="en-US" sz="3200">
                <a:cs typeface="B Nazanin" panose="00000400000000000000" pitchFamily="2" charset="-78"/>
              </a:rPr>
              <a:t> براي سه سطح معماري پايگاه داده‌ها</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DC9B821B-287C-498D-AB9B-572A2E2A4959}" type="slidenum">
              <a:rPr lang="en-US"/>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1979613" y="201613"/>
            <a:ext cx="48244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تقسيم‌بندي زبان داده‌اي فرعي از نظر نياز به زبان ميزبان</a:t>
            </a:r>
            <a:endParaRPr lang="en-US" altLang="en-US" sz="3200">
              <a:solidFill>
                <a:schemeClr val="bg1"/>
              </a:solidFill>
              <a:latin typeface="Tahoma" panose="020B0604030504040204" pitchFamily="34" charset="0"/>
              <a:cs typeface="B Titr" panose="00000700000000000000" pitchFamily="2" charset="-78"/>
            </a:endParaRPr>
          </a:p>
        </p:txBody>
      </p:sp>
      <p:sp>
        <p:nvSpPr>
          <p:cNvPr id="68611" name="Text Box 5"/>
          <p:cNvSpPr txBox="1">
            <a:spLocks noChangeArrowheads="1"/>
          </p:cNvSpPr>
          <p:nvPr/>
        </p:nvSpPr>
        <p:spPr bwMode="auto">
          <a:xfrm>
            <a:off x="142875" y="1844675"/>
            <a:ext cx="8316913"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مستقل (</a:t>
            </a:r>
            <a:r>
              <a:rPr lang="en-US" altLang="en-US" sz="3200">
                <a:cs typeface="B Nazanin" panose="00000400000000000000" pitchFamily="2" charset="-78"/>
              </a:rPr>
              <a:t>I.DSL</a:t>
            </a:r>
            <a:r>
              <a:rPr lang="fa-IR" altLang="en-US" sz="3200">
                <a:cs typeface="B Nazanin" panose="00000400000000000000" pitchFamily="2" charset="-78"/>
              </a:rPr>
              <a:t>): به زبان ميزبان نياز ندارد و به صورت تعاملي استفاده مي‌شود. در واقع يك زبان پرس وجو است.</a:t>
            </a:r>
            <a:endParaRPr lang="en-US" altLang="en-US" sz="3200">
              <a:cs typeface="B Nazanin" panose="00000400000000000000" pitchFamily="2" charset="-78"/>
            </a:endParaRPr>
          </a:p>
        </p:txBody>
      </p:sp>
      <p:sp>
        <p:nvSpPr>
          <p:cNvPr id="68612" name="Text Box 6"/>
          <p:cNvSpPr txBox="1">
            <a:spLocks noChangeArrowheads="1"/>
          </p:cNvSpPr>
          <p:nvPr/>
        </p:nvSpPr>
        <p:spPr bwMode="auto">
          <a:xfrm>
            <a:off x="468313" y="3213100"/>
            <a:ext cx="8066087"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ادغام‌شدني (</a:t>
            </a:r>
            <a:r>
              <a:rPr lang="en-US" altLang="en-US" sz="3200">
                <a:cs typeface="B Nazanin" panose="00000400000000000000" pitchFamily="2" charset="-78"/>
              </a:rPr>
              <a:t>E.DSL</a:t>
            </a:r>
            <a:r>
              <a:rPr lang="fa-IR" altLang="en-US" sz="3200">
                <a:cs typeface="B Nazanin" panose="00000400000000000000" pitchFamily="2" charset="-78"/>
              </a:rPr>
              <a:t>): دستورهايش در متن برنامه‌اي به زبان ميزبان به كار مي‌رود و مستقلا قابل استفاده نيست.</a:t>
            </a:r>
            <a:endParaRPr lang="en-US" altLang="en-US" sz="3200">
              <a:cs typeface="B Nazanin" panose="00000400000000000000" pitchFamily="2" charset="-78"/>
            </a:endParaRPr>
          </a:p>
        </p:txBody>
      </p:sp>
      <p:sp>
        <p:nvSpPr>
          <p:cNvPr id="68613" name="Text Box 9"/>
          <p:cNvSpPr txBox="1">
            <a:spLocks noChangeArrowheads="1"/>
          </p:cNvSpPr>
          <p:nvPr/>
        </p:nvSpPr>
        <p:spPr bwMode="auto">
          <a:xfrm>
            <a:off x="539750" y="4659313"/>
            <a:ext cx="79930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هم مستقل و هم ادغام‌شدني (</a:t>
            </a:r>
            <a:r>
              <a:rPr lang="en-US" altLang="en-US" sz="3200">
                <a:cs typeface="B Nazanin" panose="00000400000000000000" pitchFamily="2" charset="-78"/>
              </a:rPr>
              <a:t>I/E.DSL</a:t>
            </a:r>
            <a:r>
              <a:rPr lang="fa-IR" altLang="en-US" sz="3200">
                <a:cs typeface="B Nazanin" panose="00000400000000000000" pitchFamily="2" charset="-78"/>
              </a:rPr>
              <a:t>)</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9DBF9EA3-7509-471C-B4D2-D51D0BE3B107}" type="slidenum">
              <a:rPr lang="en-US"/>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250825" y="2925763"/>
            <a:ext cx="792163" cy="1008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400">
                <a:cs typeface="B Nazanin" panose="00000400000000000000" pitchFamily="2" charset="-78"/>
              </a:rPr>
              <a:t>دستورهاي</a:t>
            </a:r>
          </a:p>
          <a:p>
            <a:pPr algn="ctr" rtl="1" eaLnBrk="1" hangingPunct="1"/>
            <a:r>
              <a:rPr lang="en-US" altLang="en-US" sz="1400">
                <a:cs typeface="B Nazanin" panose="00000400000000000000" pitchFamily="2" charset="-78"/>
              </a:rPr>
              <a:t>HL</a:t>
            </a:r>
            <a:r>
              <a:rPr lang="fa-IR" altLang="en-US" sz="1400">
                <a:cs typeface="B Nazanin" panose="00000400000000000000" pitchFamily="2" charset="-78"/>
              </a:rPr>
              <a:t> و</a:t>
            </a:r>
          </a:p>
          <a:p>
            <a:pPr algn="ctr" rtl="1" eaLnBrk="1" hangingPunct="1"/>
            <a:r>
              <a:rPr lang="fa-IR" altLang="en-US" sz="1400">
                <a:cs typeface="B Nazanin" panose="00000400000000000000" pitchFamily="2" charset="-78"/>
              </a:rPr>
              <a:t>دستورهاي</a:t>
            </a:r>
          </a:p>
          <a:p>
            <a:pPr algn="ctr" rtl="1" eaLnBrk="1" hangingPunct="1"/>
            <a:r>
              <a:rPr lang="en-US" altLang="en-US" sz="1400">
                <a:cs typeface="B Nazanin" panose="00000400000000000000" pitchFamily="2" charset="-78"/>
              </a:rPr>
              <a:t>DSL</a:t>
            </a:r>
          </a:p>
        </p:txBody>
      </p:sp>
      <p:sp>
        <p:nvSpPr>
          <p:cNvPr id="69635" name="Rectangle 5"/>
          <p:cNvSpPr>
            <a:spLocks noChangeArrowheads="1"/>
          </p:cNvSpPr>
          <p:nvPr/>
        </p:nvSpPr>
        <p:spPr bwMode="auto">
          <a:xfrm>
            <a:off x="6659563" y="4437063"/>
            <a:ext cx="792162"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400">
                <a:cs typeface="B Nazanin" panose="00000400000000000000" pitchFamily="2" charset="-78"/>
              </a:rPr>
              <a:t>دستورهاي</a:t>
            </a:r>
          </a:p>
          <a:p>
            <a:pPr algn="ctr" rtl="1" eaLnBrk="1" hangingPunct="1"/>
            <a:r>
              <a:rPr lang="en-US" altLang="en-US" sz="1400">
                <a:cs typeface="B Nazanin" panose="00000400000000000000" pitchFamily="2" charset="-78"/>
              </a:rPr>
              <a:t>DSL</a:t>
            </a:r>
            <a:r>
              <a:rPr lang="fa-IR" altLang="en-US" sz="1400">
                <a:cs typeface="B Nazanin" panose="00000400000000000000" pitchFamily="2" charset="-78"/>
              </a:rPr>
              <a:t>:</a:t>
            </a:r>
          </a:p>
          <a:p>
            <a:pPr algn="ctr" rtl="1" eaLnBrk="1" hangingPunct="1"/>
            <a:r>
              <a:rPr lang="fa-IR" altLang="en-US" sz="1400">
                <a:cs typeface="B Nazanin" panose="00000400000000000000" pitchFamily="2" charset="-78"/>
              </a:rPr>
              <a:t>كامپايل شده</a:t>
            </a:r>
            <a:endParaRPr lang="en-US" altLang="en-US" sz="1400">
              <a:cs typeface="B Nazanin" panose="00000400000000000000" pitchFamily="2" charset="-78"/>
            </a:endParaRPr>
          </a:p>
        </p:txBody>
      </p:sp>
      <p:sp>
        <p:nvSpPr>
          <p:cNvPr id="69636" name="Rectangle 6"/>
          <p:cNvSpPr>
            <a:spLocks noChangeArrowheads="1"/>
          </p:cNvSpPr>
          <p:nvPr/>
        </p:nvSpPr>
        <p:spPr bwMode="auto">
          <a:xfrm>
            <a:off x="6588125" y="1628775"/>
            <a:ext cx="792163"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400">
                <a:cs typeface="B Nazanin" panose="00000400000000000000" pitchFamily="2" charset="-78"/>
              </a:rPr>
              <a:t>برنامه به </a:t>
            </a:r>
          </a:p>
          <a:p>
            <a:pPr algn="ctr" rtl="1" eaLnBrk="1" hangingPunct="1"/>
            <a:r>
              <a:rPr lang="en-US" altLang="en-US" sz="1400">
                <a:cs typeface="B Nazanin" panose="00000400000000000000" pitchFamily="2" charset="-78"/>
              </a:rPr>
              <a:t>HL</a:t>
            </a:r>
            <a:r>
              <a:rPr lang="fa-IR" altLang="en-US" sz="1400">
                <a:cs typeface="B Nazanin" panose="00000400000000000000" pitchFamily="2" charset="-78"/>
              </a:rPr>
              <a:t>:</a:t>
            </a:r>
          </a:p>
          <a:p>
            <a:pPr algn="ctr" rtl="1" eaLnBrk="1" hangingPunct="1"/>
            <a:r>
              <a:rPr lang="fa-IR" altLang="en-US" sz="1400">
                <a:cs typeface="B Nazanin" panose="00000400000000000000" pitchFamily="2" charset="-78"/>
              </a:rPr>
              <a:t>كامپايل شده</a:t>
            </a:r>
            <a:endParaRPr lang="en-US" altLang="en-US" sz="1400">
              <a:cs typeface="B Nazanin" panose="00000400000000000000" pitchFamily="2" charset="-78"/>
            </a:endParaRPr>
          </a:p>
        </p:txBody>
      </p:sp>
      <p:sp>
        <p:nvSpPr>
          <p:cNvPr id="69637" name="Rectangle 7"/>
          <p:cNvSpPr>
            <a:spLocks noChangeArrowheads="1"/>
          </p:cNvSpPr>
          <p:nvPr/>
        </p:nvSpPr>
        <p:spPr bwMode="auto">
          <a:xfrm>
            <a:off x="2771775" y="4652963"/>
            <a:ext cx="1296988" cy="5064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400">
                <a:cs typeface="B Nazanin" panose="00000400000000000000" pitchFamily="2" charset="-78"/>
              </a:rPr>
              <a:t>دستورهاي </a:t>
            </a:r>
            <a:r>
              <a:rPr lang="en-US" altLang="en-US" sz="1400">
                <a:cs typeface="B Nazanin" panose="00000400000000000000" pitchFamily="2" charset="-78"/>
              </a:rPr>
              <a:t>DSL</a:t>
            </a:r>
          </a:p>
        </p:txBody>
      </p:sp>
      <p:sp>
        <p:nvSpPr>
          <p:cNvPr id="69638" name="Rectangle 8"/>
          <p:cNvSpPr>
            <a:spLocks noChangeArrowheads="1"/>
          </p:cNvSpPr>
          <p:nvPr/>
        </p:nvSpPr>
        <p:spPr bwMode="auto">
          <a:xfrm>
            <a:off x="2771775" y="1843088"/>
            <a:ext cx="1296988" cy="5064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400">
                <a:cs typeface="B Nazanin" panose="00000400000000000000" pitchFamily="2" charset="-78"/>
              </a:rPr>
              <a:t>دستورهاي </a:t>
            </a:r>
            <a:r>
              <a:rPr lang="en-US" altLang="en-US" sz="1400">
                <a:cs typeface="B Nazanin" panose="00000400000000000000" pitchFamily="2" charset="-78"/>
              </a:rPr>
              <a:t>HL</a:t>
            </a:r>
          </a:p>
        </p:txBody>
      </p:sp>
      <p:sp>
        <p:nvSpPr>
          <p:cNvPr id="69639" name="Oval 9"/>
          <p:cNvSpPr>
            <a:spLocks noChangeArrowheads="1"/>
          </p:cNvSpPr>
          <p:nvPr/>
        </p:nvSpPr>
        <p:spPr bwMode="auto">
          <a:xfrm>
            <a:off x="1763713" y="3068638"/>
            <a:ext cx="647700"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400">
                <a:cs typeface="B Nazanin" panose="00000400000000000000" pitchFamily="2" charset="-78"/>
              </a:rPr>
              <a:t>پيش</a:t>
            </a:r>
          </a:p>
          <a:p>
            <a:pPr algn="ctr" rtl="1" eaLnBrk="1" hangingPunct="1"/>
            <a:r>
              <a:rPr lang="fa-IR" altLang="en-US" sz="1800">
                <a:cs typeface="B Nazanin" panose="00000400000000000000" pitchFamily="2" charset="-78"/>
              </a:rPr>
              <a:t>كامپايلر</a:t>
            </a:r>
            <a:endParaRPr lang="en-US" altLang="en-US" sz="1800">
              <a:cs typeface="B Nazanin" panose="00000400000000000000" pitchFamily="2" charset="-78"/>
            </a:endParaRPr>
          </a:p>
        </p:txBody>
      </p:sp>
      <p:sp>
        <p:nvSpPr>
          <p:cNvPr id="69640" name="Oval 10"/>
          <p:cNvSpPr>
            <a:spLocks noChangeArrowheads="1"/>
          </p:cNvSpPr>
          <p:nvPr/>
        </p:nvSpPr>
        <p:spPr bwMode="auto">
          <a:xfrm>
            <a:off x="8101013" y="3070225"/>
            <a:ext cx="6477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400">
                <a:cs typeface="B Nazanin" panose="00000400000000000000" pitchFamily="2" charset="-78"/>
              </a:rPr>
              <a:t>اجرا</a:t>
            </a:r>
            <a:endParaRPr lang="en-US" altLang="en-US" sz="1400">
              <a:cs typeface="B Nazanin" panose="00000400000000000000" pitchFamily="2" charset="-78"/>
            </a:endParaRPr>
          </a:p>
        </p:txBody>
      </p:sp>
      <p:sp>
        <p:nvSpPr>
          <p:cNvPr id="69641" name="Oval 11"/>
          <p:cNvSpPr>
            <a:spLocks noChangeArrowheads="1"/>
          </p:cNvSpPr>
          <p:nvPr/>
        </p:nvSpPr>
        <p:spPr bwMode="auto">
          <a:xfrm>
            <a:off x="5076825" y="4508500"/>
            <a:ext cx="6477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200">
                <a:cs typeface="B Nazanin" panose="00000400000000000000" pitchFamily="2" charset="-78"/>
              </a:rPr>
              <a:t>كامپايلر</a:t>
            </a:r>
          </a:p>
          <a:p>
            <a:pPr algn="ctr" rtl="1" eaLnBrk="1" hangingPunct="1"/>
            <a:r>
              <a:rPr lang="fa-IR" altLang="en-US" sz="1200">
                <a:cs typeface="B Nazanin" panose="00000400000000000000" pitchFamily="2" charset="-78"/>
              </a:rPr>
              <a:t> </a:t>
            </a:r>
            <a:r>
              <a:rPr lang="en-US" altLang="en-US" sz="1200">
                <a:cs typeface="B Nazanin" panose="00000400000000000000" pitchFamily="2" charset="-78"/>
              </a:rPr>
              <a:t>DSL</a:t>
            </a:r>
          </a:p>
        </p:txBody>
      </p:sp>
      <p:sp>
        <p:nvSpPr>
          <p:cNvPr id="69642" name="Oval 12"/>
          <p:cNvSpPr>
            <a:spLocks noChangeArrowheads="1"/>
          </p:cNvSpPr>
          <p:nvPr/>
        </p:nvSpPr>
        <p:spPr bwMode="auto">
          <a:xfrm>
            <a:off x="5003800" y="1773238"/>
            <a:ext cx="649288" cy="647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1200">
                <a:cs typeface="B Nazanin" panose="00000400000000000000" pitchFamily="2" charset="-78"/>
              </a:rPr>
              <a:t>كامپايلر</a:t>
            </a:r>
          </a:p>
          <a:p>
            <a:pPr algn="ctr" rtl="1" eaLnBrk="1" hangingPunct="1"/>
            <a:r>
              <a:rPr lang="fa-IR" altLang="en-US" sz="1200">
                <a:cs typeface="B Nazanin" panose="00000400000000000000" pitchFamily="2" charset="-78"/>
              </a:rPr>
              <a:t> </a:t>
            </a:r>
            <a:r>
              <a:rPr lang="en-US" altLang="en-US" sz="1200">
                <a:cs typeface="B Nazanin" panose="00000400000000000000" pitchFamily="2" charset="-78"/>
              </a:rPr>
              <a:t>HL</a:t>
            </a:r>
          </a:p>
        </p:txBody>
      </p:sp>
      <p:sp>
        <p:nvSpPr>
          <p:cNvPr id="69643" name="Line 13"/>
          <p:cNvSpPr>
            <a:spLocks noChangeShapeType="1"/>
          </p:cNvSpPr>
          <p:nvPr/>
        </p:nvSpPr>
        <p:spPr bwMode="auto">
          <a:xfrm>
            <a:off x="1042988" y="3357563"/>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4" name="Line 14"/>
          <p:cNvSpPr>
            <a:spLocks noChangeShapeType="1"/>
          </p:cNvSpPr>
          <p:nvPr/>
        </p:nvSpPr>
        <p:spPr bwMode="auto">
          <a:xfrm flipV="1">
            <a:off x="2195513" y="2060575"/>
            <a:ext cx="576262" cy="1081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5" name="Line 15"/>
          <p:cNvSpPr>
            <a:spLocks noChangeShapeType="1"/>
          </p:cNvSpPr>
          <p:nvPr/>
        </p:nvSpPr>
        <p:spPr bwMode="auto">
          <a:xfrm>
            <a:off x="2195513" y="3789363"/>
            <a:ext cx="576262"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6" name="Line 16"/>
          <p:cNvSpPr>
            <a:spLocks noChangeShapeType="1"/>
          </p:cNvSpPr>
          <p:nvPr/>
        </p:nvSpPr>
        <p:spPr bwMode="auto">
          <a:xfrm>
            <a:off x="4067175" y="2060575"/>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7" name="Line 17"/>
          <p:cNvSpPr>
            <a:spLocks noChangeShapeType="1"/>
          </p:cNvSpPr>
          <p:nvPr/>
        </p:nvSpPr>
        <p:spPr bwMode="auto">
          <a:xfrm>
            <a:off x="4067175" y="4868863"/>
            <a:ext cx="10096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8" name="Line 18"/>
          <p:cNvSpPr>
            <a:spLocks noChangeShapeType="1"/>
          </p:cNvSpPr>
          <p:nvPr/>
        </p:nvSpPr>
        <p:spPr bwMode="auto">
          <a:xfrm>
            <a:off x="5651500" y="2060575"/>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9" name="Line 19"/>
          <p:cNvSpPr>
            <a:spLocks noChangeShapeType="1"/>
          </p:cNvSpPr>
          <p:nvPr/>
        </p:nvSpPr>
        <p:spPr bwMode="auto">
          <a:xfrm>
            <a:off x="5724525" y="4868863"/>
            <a:ext cx="9350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0" name="Line 20"/>
          <p:cNvSpPr>
            <a:spLocks noChangeShapeType="1"/>
          </p:cNvSpPr>
          <p:nvPr/>
        </p:nvSpPr>
        <p:spPr bwMode="auto">
          <a:xfrm>
            <a:off x="7380288" y="2060575"/>
            <a:ext cx="863600" cy="1081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1" name="Line 21"/>
          <p:cNvSpPr>
            <a:spLocks noChangeShapeType="1"/>
          </p:cNvSpPr>
          <p:nvPr/>
        </p:nvSpPr>
        <p:spPr bwMode="auto">
          <a:xfrm flipV="1">
            <a:off x="7451725" y="3716338"/>
            <a:ext cx="792163"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2" name="Text Box 22"/>
          <p:cNvSpPr txBox="1">
            <a:spLocks noChangeArrowheads="1"/>
          </p:cNvSpPr>
          <p:nvPr/>
        </p:nvSpPr>
        <p:spPr bwMode="auto">
          <a:xfrm>
            <a:off x="1619250" y="547688"/>
            <a:ext cx="59055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روند كلي مرحله كامپايل برنامه دوزباني</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29847C9C-526A-42F4-967F-68A91627E08F}" type="slidenum">
              <a:rPr lang="en-US"/>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1331913" y="350838"/>
            <a:ext cx="5184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ويژگيهاي زبان داده‌اي فرعي</a:t>
            </a:r>
            <a:endParaRPr lang="en-US" altLang="en-US" sz="3200">
              <a:solidFill>
                <a:schemeClr val="bg1"/>
              </a:solidFill>
              <a:latin typeface="Tahoma" panose="020B0604030504040204" pitchFamily="34" charset="0"/>
              <a:cs typeface="B Titr" panose="00000700000000000000" pitchFamily="2" charset="-78"/>
            </a:endParaRPr>
          </a:p>
        </p:txBody>
      </p:sp>
      <p:sp>
        <p:nvSpPr>
          <p:cNvPr id="70659" name="Text Box 5"/>
          <p:cNvSpPr txBox="1">
            <a:spLocks noChangeArrowheads="1"/>
          </p:cNvSpPr>
          <p:nvPr/>
        </p:nvSpPr>
        <p:spPr bwMode="auto">
          <a:xfrm>
            <a:off x="395288" y="1628775"/>
            <a:ext cx="8135937" cy="368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pPr>
            <a:r>
              <a:rPr lang="fa-IR" altLang="en-US" sz="3200">
                <a:cs typeface="B Nazanin" panose="00000400000000000000" pitchFamily="2" charset="-78"/>
              </a:rPr>
              <a:t>1- تعداد دستورهايش بايد كم باشد.</a:t>
            </a:r>
          </a:p>
          <a:p>
            <a:pPr algn="r" rtl="1" eaLnBrk="1" hangingPunct="1">
              <a:lnSpc>
                <a:spcPct val="120000"/>
              </a:lnSpc>
            </a:pPr>
            <a:r>
              <a:rPr lang="fa-IR" altLang="en-US" sz="3200">
                <a:cs typeface="B Nazanin" panose="00000400000000000000" pitchFamily="2" charset="-78"/>
              </a:rPr>
              <a:t>2- دستورهايش بايد شبه زبان طبيعي باشد.</a:t>
            </a:r>
          </a:p>
          <a:p>
            <a:pPr algn="r" rtl="1" eaLnBrk="1" hangingPunct="1">
              <a:lnSpc>
                <a:spcPct val="120000"/>
              </a:lnSpc>
            </a:pPr>
            <a:r>
              <a:rPr lang="fa-IR" altLang="en-US" sz="3200">
                <a:cs typeface="B Nazanin" panose="00000400000000000000" pitchFamily="2" charset="-78"/>
              </a:rPr>
              <a:t>3- يادگيري و استفاده آن بايد ساده باشد.</a:t>
            </a:r>
          </a:p>
          <a:p>
            <a:pPr algn="r" rtl="1" eaLnBrk="1" hangingPunct="1">
              <a:lnSpc>
                <a:spcPct val="120000"/>
              </a:lnSpc>
            </a:pPr>
            <a:r>
              <a:rPr lang="fa-IR" altLang="en-US" sz="3200">
                <a:cs typeface="B Nazanin" panose="00000400000000000000" pitchFamily="2" charset="-78"/>
              </a:rPr>
              <a:t>4- در طراحي آن بايد اصل وحدت دستور رعايت شود.</a:t>
            </a:r>
          </a:p>
          <a:p>
            <a:pPr algn="r" rtl="1" eaLnBrk="1" hangingPunct="1">
              <a:lnSpc>
                <a:spcPct val="120000"/>
              </a:lnSpc>
            </a:pPr>
            <a:r>
              <a:rPr lang="fa-IR" altLang="en-US" sz="3200">
                <a:cs typeface="B Nazanin" panose="00000400000000000000" pitchFamily="2" charset="-78"/>
              </a:rPr>
              <a:t>5- دستورهايش بايد مبتني بر عناصر ساختاري اساسي ساختار داده‌اي طراحي شوند</a:t>
            </a:r>
            <a:r>
              <a:rPr lang="fa-IR" altLang="en-US" sz="3600"/>
              <a:t>.</a:t>
            </a:r>
          </a:p>
        </p:txBody>
      </p:sp>
      <p:sp>
        <p:nvSpPr>
          <p:cNvPr id="70660" name="Text Box 6"/>
          <p:cNvSpPr txBox="1">
            <a:spLocks noChangeArrowheads="1"/>
          </p:cNvSpPr>
          <p:nvPr/>
        </p:nvSpPr>
        <p:spPr bwMode="auto">
          <a:xfrm>
            <a:off x="1547813" y="6308725"/>
            <a:ext cx="58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fa-IR" altLang="en-US" sz="2400"/>
              <a:t>ادامه</a:t>
            </a:r>
            <a:endParaRPr lang="en-US" altLang="en-US" sz="2400"/>
          </a:p>
        </p:txBody>
      </p:sp>
      <p:sp>
        <p:nvSpPr>
          <p:cNvPr id="70661" name="AutoShape 7"/>
          <p:cNvSpPr>
            <a:spLocks noChangeArrowheads="1"/>
          </p:cNvSpPr>
          <p:nvPr/>
        </p:nvSpPr>
        <p:spPr bwMode="auto">
          <a:xfrm>
            <a:off x="395288" y="6237288"/>
            <a:ext cx="1008062" cy="576262"/>
          </a:xfrm>
          <a:prstGeom prst="leftArrow">
            <a:avLst>
              <a:gd name="adj1" fmla="val 50000"/>
              <a:gd name="adj2" fmla="val 437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 name="Slide Number Placeholder 3"/>
          <p:cNvSpPr>
            <a:spLocks noGrp="1"/>
          </p:cNvSpPr>
          <p:nvPr>
            <p:ph type="sldNum" sz="quarter" idx="12"/>
          </p:nvPr>
        </p:nvSpPr>
        <p:spPr/>
        <p:txBody>
          <a:bodyPr/>
          <a:lstStyle/>
          <a:p>
            <a:pPr>
              <a:defRPr/>
            </a:pPr>
            <a:fld id="{F0C23579-DB78-4B53-A673-4C515DF48745}" type="slidenum">
              <a:rPr lang="en-US"/>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250825" y="1827213"/>
            <a:ext cx="864235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just" rtl="1" eaLnBrk="1" hangingPunct="1">
              <a:lnSpc>
                <a:spcPct val="120000"/>
              </a:lnSpc>
            </a:pPr>
            <a:r>
              <a:rPr lang="fa-IR" altLang="en-US" sz="2800">
                <a:cs typeface="B Nazanin" panose="00000400000000000000" pitchFamily="2" charset="-78"/>
              </a:rPr>
              <a:t>در اين درس به بخشي از مفاهيم مبنايي دانش و تكنولوژي پايگاه داده‌ها و اصول مدلسازي و طراحي آن پرداخته مي‌شود. پايگاه داده و عناصر اصلي محيط آن معرفي مي‌شود. با مدلسازي معنايي داده‌ها و محيط انتزاعي آشنا مي‌شويم. سطوح معماريهاي پايگاه داده‌ها بيان مي‌شود. سيستم مديريت پايگاه داده‌ها (</a:t>
            </a:r>
            <a:r>
              <a:rPr lang="en-US" altLang="en-US" sz="2800">
                <a:cs typeface="B Nazanin" panose="00000400000000000000" pitchFamily="2" charset="-78"/>
              </a:rPr>
              <a:t>DBMS</a:t>
            </a:r>
            <a:r>
              <a:rPr lang="fa-IR" altLang="en-US" sz="2800">
                <a:cs typeface="B Nazanin" panose="00000400000000000000" pitchFamily="2" charset="-78"/>
              </a:rPr>
              <a:t>) و اجزاء آن شرح داده مي‌شود. به انواع معماريهاي سيستم پايگاهي و مفاهيم اساسي مدل رابطه‌اي پرداخته مي‌شود. با زبان </a:t>
            </a:r>
            <a:r>
              <a:rPr lang="en-US" altLang="en-US" sz="2800">
                <a:cs typeface="B Nazanin" panose="00000400000000000000" pitchFamily="2" charset="-78"/>
              </a:rPr>
              <a:t>SQL</a:t>
            </a:r>
            <a:r>
              <a:rPr lang="fa-IR" altLang="en-US" sz="2800">
                <a:cs typeface="B Nazanin" panose="00000400000000000000" pitchFamily="2" charset="-78"/>
              </a:rPr>
              <a:t> به عنوان يك زبان رابطه‌اي و همچنين با ديدهاي رابطه‌اي آشنا مي‌شويم و در نهايت طراحي پايگاه داده‌ها به روش بالا به پايين، سنتز و طراحي فيزيكي را خواهيم ديد.</a:t>
            </a:r>
            <a:endParaRPr lang="en-US" altLang="en-US" sz="1800">
              <a:cs typeface="B Nazanin" panose="00000400000000000000" pitchFamily="2" charset="-78"/>
            </a:endParaRPr>
          </a:p>
        </p:txBody>
      </p:sp>
      <p:sp>
        <p:nvSpPr>
          <p:cNvPr id="5" name="Title 1"/>
          <p:cNvSpPr txBox="1">
            <a:spLocks/>
          </p:cNvSpPr>
          <p:nvPr/>
        </p:nvSpPr>
        <p:spPr>
          <a:xfrm>
            <a:off x="457200" y="328613"/>
            <a:ext cx="8258175" cy="796925"/>
          </a:xfrm>
          <a:prstGeom prst="rect">
            <a:avLst/>
          </a:prstGeom>
        </p:spPr>
        <p:txBody>
          <a:bodyPr anchor="ctr"/>
          <a:lst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a:lstStyle>
          <a:p>
            <a:pPr algn="ctr" rtl="1" eaLnBrk="1" hangingPunct="1">
              <a:defRPr/>
            </a:pPr>
            <a:r>
              <a:rPr lang="fa-IR" altLang="en-US" sz="4000" b="1" dirty="0">
                <a:solidFill>
                  <a:schemeClr val="bg1"/>
                </a:solidFill>
                <a:cs typeface="B Titr" panose="00000700000000000000" pitchFamily="2" charset="-78"/>
              </a:rPr>
              <a:t>اهداف اين درس</a:t>
            </a:r>
          </a:p>
        </p:txBody>
      </p:sp>
      <p:sp>
        <p:nvSpPr>
          <p:cNvPr id="4" name="Slide Number Placeholder 3"/>
          <p:cNvSpPr>
            <a:spLocks noGrp="1"/>
          </p:cNvSpPr>
          <p:nvPr>
            <p:ph type="sldNum" sz="quarter" idx="12"/>
          </p:nvPr>
        </p:nvSpPr>
        <p:spPr/>
        <p:txBody>
          <a:bodyPr/>
          <a:lstStyle/>
          <a:p>
            <a:pPr>
              <a:defRPr/>
            </a:pPr>
            <a:fld id="{76BC42FC-CD95-4E34-9D57-91B1F490EA8E}" type="slidenum">
              <a:rPr lang="en-US"/>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611188" y="1412875"/>
            <a:ext cx="78486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pPr>
            <a:r>
              <a:rPr lang="fa-IR" altLang="en-US" sz="3200">
                <a:cs typeface="B Nazanin" panose="00000400000000000000" pitchFamily="2" charset="-78"/>
              </a:rPr>
              <a:t>6- بهتر است نارويه‌اي (ناروشمند) باشند.</a:t>
            </a:r>
          </a:p>
          <a:p>
            <a:pPr algn="r" rtl="1" eaLnBrk="1" hangingPunct="1">
              <a:lnSpc>
                <a:spcPct val="120000"/>
              </a:lnSpc>
            </a:pPr>
            <a:r>
              <a:rPr lang="fa-IR" altLang="en-US" sz="3200">
                <a:cs typeface="B Nazanin" panose="00000400000000000000" pitchFamily="2" charset="-78"/>
              </a:rPr>
              <a:t>7- بهتر است كامپايلري باشد و نه مفسري.</a:t>
            </a:r>
          </a:p>
          <a:p>
            <a:pPr algn="r" rtl="1" eaLnBrk="1" hangingPunct="1">
              <a:lnSpc>
                <a:spcPct val="120000"/>
              </a:lnSpc>
            </a:pPr>
            <a:r>
              <a:rPr lang="fa-IR" altLang="en-US" sz="3200">
                <a:cs typeface="B Nazanin" panose="00000400000000000000" pitchFamily="2" charset="-78"/>
              </a:rPr>
              <a:t>8- بهتر است از نظر ساختاري كامل باشد.</a:t>
            </a:r>
          </a:p>
          <a:p>
            <a:pPr algn="r" rtl="1" eaLnBrk="1" hangingPunct="1">
              <a:lnSpc>
                <a:spcPct val="120000"/>
              </a:lnSpc>
            </a:pPr>
            <a:r>
              <a:rPr lang="fa-IR" altLang="en-US" sz="3200">
                <a:cs typeface="B Nazanin" panose="00000400000000000000" pitchFamily="2" charset="-78"/>
              </a:rPr>
              <a:t>9- بهتر است از نظر برنامه‌سازي و محاسباتي كامل باشد.</a:t>
            </a:r>
          </a:p>
          <a:p>
            <a:pPr algn="r" rtl="1" eaLnBrk="1" hangingPunct="1">
              <a:lnSpc>
                <a:spcPct val="120000"/>
              </a:lnSpc>
            </a:pPr>
            <a:r>
              <a:rPr lang="fa-IR" altLang="en-US" sz="3200">
                <a:cs typeface="B Nazanin" panose="00000400000000000000" pitchFamily="2" charset="-78"/>
              </a:rPr>
              <a:t>10- زبان بايد از نظر تعداد دستورهاي كنترل داده‌ها و عملكرد هردستور، غني و قوي باشد.</a:t>
            </a:r>
          </a:p>
          <a:p>
            <a:pPr algn="r" rtl="1" eaLnBrk="1" hangingPunct="1">
              <a:lnSpc>
                <a:spcPct val="120000"/>
              </a:lnSpc>
            </a:pPr>
            <a:r>
              <a:rPr lang="fa-IR" altLang="en-US" sz="3200">
                <a:cs typeface="B Nazanin" panose="00000400000000000000" pitchFamily="2" charset="-78"/>
              </a:rPr>
              <a:t>11- بايد از نظر انواع داده‌اي و به ويژه انواع داده‌اي انتزاعي و انواع داده‌اي پيچيده غني باشد.</a:t>
            </a:r>
            <a:endParaRPr lang="en-US" altLang="en-US" sz="3200">
              <a:cs typeface="B Nazanin" panose="00000400000000000000" pitchFamily="2" charset="-78"/>
            </a:endParaRPr>
          </a:p>
        </p:txBody>
      </p:sp>
      <p:sp>
        <p:nvSpPr>
          <p:cNvPr id="71683" name="Text Box 5"/>
          <p:cNvSpPr txBox="1">
            <a:spLocks noChangeArrowheads="1"/>
          </p:cNvSpPr>
          <p:nvPr/>
        </p:nvSpPr>
        <p:spPr bwMode="auto">
          <a:xfrm>
            <a:off x="1476375" y="350838"/>
            <a:ext cx="50403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ويژگيهاي زبان داده‌اي فرعي</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718CD407-39BA-44AF-AAB0-DC26854927AF}" type="slidenum">
              <a:rPr lang="en-US"/>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971550" y="1628775"/>
            <a:ext cx="396081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fa-IR" altLang="en-US" sz="6600" b="1">
                <a:solidFill>
                  <a:srgbClr val="FFFFFF"/>
                </a:solidFill>
              </a:rPr>
              <a:t>هفته سوم</a:t>
            </a:r>
            <a:endParaRPr lang="en-US" altLang="en-US" sz="6600" b="1">
              <a:solidFill>
                <a:srgbClr val="FFFFFF"/>
              </a:solidFill>
            </a:endParaRPr>
          </a:p>
        </p:txBody>
      </p:sp>
      <p:sp>
        <p:nvSpPr>
          <p:cNvPr id="72707" name="Text Box 5">
            <a:hlinkClick r:id="rId3" action="ppaction://hlinksldjump"/>
          </p:cNvPr>
          <p:cNvSpPr txBox="1">
            <a:spLocks noChangeArrowheads="1"/>
          </p:cNvSpPr>
          <p:nvPr/>
        </p:nvSpPr>
        <p:spPr bwMode="auto">
          <a:xfrm>
            <a:off x="900113" y="2924175"/>
            <a:ext cx="46085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fa-IR" altLang="en-US" b="1">
                <a:solidFill>
                  <a:srgbClr val="FFFFFF"/>
                </a:solidFill>
                <a:cs typeface="Compset" pitchFamily="2" charset="-78"/>
              </a:rPr>
              <a:t>مدلسازي معنايي داده‌ها</a:t>
            </a:r>
            <a:endParaRPr lang="en-US" altLang="en-US" b="1">
              <a:solidFill>
                <a:srgbClr val="FFFFFF"/>
              </a:solidFill>
              <a:cs typeface="Compset" pitchFamily="2" charset="-78"/>
            </a:endParaRPr>
          </a:p>
        </p:txBody>
      </p:sp>
      <p:sp>
        <p:nvSpPr>
          <p:cNvPr id="4" name="Slide Number Placeholder 3"/>
          <p:cNvSpPr>
            <a:spLocks noGrp="1"/>
          </p:cNvSpPr>
          <p:nvPr>
            <p:ph type="sldNum" sz="quarter" idx="12"/>
          </p:nvPr>
        </p:nvSpPr>
        <p:spPr/>
        <p:txBody>
          <a:bodyPr/>
          <a:lstStyle/>
          <a:p>
            <a:pPr>
              <a:defRPr/>
            </a:pPr>
            <a:fld id="{8E1A19D9-DE65-4CDB-96FB-F7255BBF475F}"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1809750" y="2282825"/>
            <a:ext cx="680561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 مدلسازي معنايي داده‌ها</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2- انواع روشهاي مدلسازي معنايي داده‌ها</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3- سه مفهوم معنايي موجود در روش </a:t>
            </a:r>
            <a:r>
              <a:rPr lang="en-US" altLang="en-US">
                <a:latin typeface="Arial" panose="020B0604020202020204" pitchFamily="34" charset="0"/>
                <a:cs typeface="B Nazanin" panose="00000400000000000000" pitchFamily="2" charset="-78"/>
              </a:rPr>
              <a:t>ER</a:t>
            </a: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4- تعريف موجوديت</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5- سه ضابطه در رابطه با تشخيص يك نوع موجوديت</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6- موجوديت مستقل و وابسته</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7- تعريف صفت</a:t>
            </a:r>
            <a:endParaRPr lang="en-US" altLang="en-US">
              <a:latin typeface="Arial" panose="020B0604020202020204" pitchFamily="34" charset="0"/>
              <a:cs typeface="B Nazanin" panose="00000400000000000000" pitchFamily="2" charset="-78"/>
            </a:endParaRPr>
          </a:p>
        </p:txBody>
      </p:sp>
      <p:sp>
        <p:nvSpPr>
          <p:cNvPr id="4" name="Rectangle 5"/>
          <p:cNvSpPr>
            <a:spLocks noChangeArrowheads="1"/>
          </p:cNvSpPr>
          <p:nvPr/>
        </p:nvSpPr>
        <p:spPr bwMode="auto">
          <a:xfrm>
            <a:off x="1427163" y="836613"/>
            <a:ext cx="688975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0"/>
              </a:spcBef>
              <a:buClrTx/>
              <a:buSzTx/>
              <a:buFontTx/>
              <a:buNone/>
            </a:pPr>
            <a:r>
              <a:rPr lang="fa-IR" altLang="en-US">
                <a:solidFill>
                  <a:schemeClr val="bg1"/>
                </a:solidFill>
                <a:cs typeface="B Titr" panose="00000700000000000000" pitchFamily="2" charset="-78"/>
              </a:rPr>
              <a:t>آنچه در اين جلسه مي خوانيد:</a:t>
            </a:r>
            <a:endParaRPr lang="en-US" altLang="en-US">
              <a:solidFill>
                <a:schemeClr val="bg1"/>
              </a:solidFill>
              <a:cs typeface="B Titr" panose="00000700000000000000" pitchFamily="2" charset="-78"/>
            </a:endParaRPr>
          </a:p>
        </p:txBody>
      </p:sp>
      <p:sp>
        <p:nvSpPr>
          <p:cNvPr id="5" name="Slide Number Placeholder 4"/>
          <p:cNvSpPr>
            <a:spLocks noGrp="1"/>
          </p:cNvSpPr>
          <p:nvPr>
            <p:ph type="sldNum" sz="quarter" idx="12"/>
          </p:nvPr>
        </p:nvSpPr>
        <p:spPr/>
        <p:txBody>
          <a:bodyPr/>
          <a:lstStyle/>
          <a:p>
            <a:pPr>
              <a:defRPr/>
            </a:pPr>
            <a:fld id="{090B6F53-195A-4933-92E8-54270AE6B21A}" type="slidenum">
              <a:rPr lang="en-US"/>
              <a:pPr>
                <a:defRPr/>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4113213" y="2279650"/>
            <a:ext cx="42037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8- انواع صفت و تعاريف هريك</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9- ارتباط</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10- خصوصيات نوع ارتباط</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11- نمودار </a:t>
            </a:r>
            <a:r>
              <a:rPr lang="en-US" altLang="en-US">
                <a:latin typeface="Arial" panose="020B0604020202020204" pitchFamily="34" charset="0"/>
                <a:cs typeface="B Nazanin" panose="00000400000000000000" pitchFamily="2" charset="-78"/>
              </a:rPr>
              <a:t>ER</a:t>
            </a: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12- نمادهاي رسم نمودار </a:t>
            </a:r>
            <a:r>
              <a:rPr lang="en-US" altLang="en-US">
                <a:latin typeface="Arial" panose="020B0604020202020204" pitchFamily="34" charset="0"/>
                <a:cs typeface="B Nazanin" panose="00000400000000000000" pitchFamily="2" charset="-78"/>
              </a:rPr>
              <a:t>ER</a:t>
            </a: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13- وضع مشاركت در ارتباط</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14- درجه آن ارتباط </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15- چندي يا ماهيت نوع ارتباط</a:t>
            </a:r>
            <a:endParaRPr lang="en-US" altLang="en-US">
              <a:latin typeface="Arial" panose="020B0604020202020204" pitchFamily="34" charset="0"/>
              <a:cs typeface="B Nazanin" panose="00000400000000000000" pitchFamily="2" charset="-78"/>
            </a:endParaRPr>
          </a:p>
        </p:txBody>
      </p:sp>
      <p:sp>
        <p:nvSpPr>
          <p:cNvPr id="497669" name="Rectangle 5"/>
          <p:cNvSpPr>
            <a:spLocks noChangeArrowheads="1"/>
          </p:cNvSpPr>
          <p:nvPr/>
        </p:nvSpPr>
        <p:spPr bwMode="auto">
          <a:xfrm>
            <a:off x="1427163" y="836613"/>
            <a:ext cx="688975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0"/>
              </a:spcBef>
              <a:buClrTx/>
              <a:buSzTx/>
              <a:buFontTx/>
              <a:buNone/>
            </a:pPr>
            <a:r>
              <a:rPr lang="fa-IR" altLang="en-US">
                <a:solidFill>
                  <a:schemeClr val="bg1"/>
                </a:solidFill>
                <a:cs typeface="B Titr" panose="00000700000000000000" pitchFamily="2" charset="-78"/>
              </a:rPr>
              <a:t>آنچه در اين جلسه مي خوانيد:</a:t>
            </a:r>
            <a:endParaRPr lang="en-US" altLang="en-US">
              <a:solidFill>
                <a:schemeClr val="bg1"/>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F50B37E1-6A6E-4625-922B-A901B06FD992}" type="slidenum">
              <a:rPr lang="en-US"/>
              <a:pPr>
                <a:defRPr/>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497669"/>
                                        </p:tgtEl>
                                        <p:attrNameLst>
                                          <p:attrName>style.visibility</p:attrName>
                                        </p:attrNameLst>
                                      </p:cBhvr>
                                      <p:to>
                                        <p:strVal val="visible"/>
                                      </p:to>
                                    </p:set>
                                    <p:anim calcmode="lin" valueType="num">
                                      <p:cBhvr additive="base">
                                        <p:cTn id="7" dur="500" fill="hold"/>
                                        <p:tgtEl>
                                          <p:spTgt spid="497669"/>
                                        </p:tgtEl>
                                        <p:attrNameLst>
                                          <p:attrName>ppt_x</p:attrName>
                                        </p:attrNameLst>
                                      </p:cBhvr>
                                      <p:tavLst>
                                        <p:tav tm="0">
                                          <p:val>
                                            <p:strVal val="1+#ppt_w/2"/>
                                          </p:val>
                                        </p:tav>
                                        <p:tav tm="100000">
                                          <p:val>
                                            <p:strVal val="#ppt_x"/>
                                          </p:val>
                                        </p:tav>
                                      </p:tavLst>
                                    </p:anim>
                                    <p:anim calcmode="lin" valueType="num">
                                      <p:cBhvr additive="base">
                                        <p:cTn id="8" dur="500" fill="hold"/>
                                        <p:tgtEl>
                                          <p:spTgt spid="4976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p:cNvSpPr txBox="1">
            <a:spLocks noChangeArrowheads="1"/>
          </p:cNvSpPr>
          <p:nvPr/>
        </p:nvSpPr>
        <p:spPr bwMode="auto">
          <a:xfrm>
            <a:off x="1331913" y="1052513"/>
            <a:ext cx="71993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0"/>
              </a:spcBef>
              <a:buClrTx/>
              <a:buSzTx/>
              <a:buFontTx/>
              <a:buNone/>
            </a:pPr>
            <a:r>
              <a:rPr lang="fa-IR" altLang="en-US">
                <a:solidFill>
                  <a:schemeClr val="bg1"/>
                </a:solidFill>
                <a:cs typeface="B Titr" panose="00000700000000000000" pitchFamily="2" charset="-78"/>
              </a:rPr>
              <a:t>هدفهاي كلي: آشنايي با مدلسازي معنايي داده‌ها</a:t>
            </a:r>
            <a:endParaRPr lang="en-US" altLang="en-US">
              <a:solidFill>
                <a:schemeClr val="bg1"/>
              </a:solidFill>
              <a:cs typeface="B Titr" panose="00000700000000000000" pitchFamily="2" charset="-78"/>
            </a:endParaRPr>
          </a:p>
        </p:txBody>
      </p:sp>
      <p:sp>
        <p:nvSpPr>
          <p:cNvPr id="75779" name="Text Box 5"/>
          <p:cNvSpPr txBox="1">
            <a:spLocks noChangeArrowheads="1"/>
          </p:cNvSpPr>
          <p:nvPr/>
        </p:nvSpPr>
        <p:spPr bwMode="auto">
          <a:xfrm>
            <a:off x="611188" y="2708275"/>
            <a:ext cx="8062912"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buClrTx/>
              <a:buSzTx/>
              <a:buFontTx/>
              <a:buNone/>
            </a:pPr>
            <a:r>
              <a:rPr lang="fa-IR" altLang="en-US">
                <a:latin typeface="Arial" panose="020B0604020202020204" pitchFamily="34" charset="0"/>
                <a:cs typeface="B Nazanin" panose="00000400000000000000" pitchFamily="2" charset="-78"/>
              </a:rPr>
              <a:t>هدفهاي رفتاري: دانشجو در پايان اين جلسه مي‌تواند:</a:t>
            </a:r>
          </a:p>
          <a:p>
            <a:pPr lvl="1" algn="r" rtl="1" eaLnBrk="1" hangingPunct="1">
              <a:spcBef>
                <a:spcPct val="50000"/>
              </a:spcBef>
              <a:buClrTx/>
              <a:buSzTx/>
              <a:buFontTx/>
              <a:buChar char="•"/>
            </a:pPr>
            <a:r>
              <a:rPr lang="fa-IR" altLang="en-US" sz="3200">
                <a:latin typeface="Arial" panose="020B0604020202020204" pitchFamily="34" charset="0"/>
                <a:cs typeface="B Nazanin" panose="00000400000000000000" pitchFamily="2" charset="-78"/>
              </a:rPr>
              <a:t> مدلسازي معنايي پايگاه داده‌ها و انواع آن را بيان كند.</a:t>
            </a:r>
          </a:p>
          <a:p>
            <a:pPr lvl="1" algn="r" rtl="1" eaLnBrk="1" hangingPunct="1">
              <a:spcBef>
                <a:spcPct val="50000"/>
              </a:spcBef>
              <a:buClrTx/>
              <a:buSzTx/>
              <a:buFontTx/>
              <a:buChar char="•"/>
            </a:pPr>
            <a:r>
              <a:rPr lang="fa-IR" altLang="en-US" sz="3200">
                <a:latin typeface="Arial" panose="020B0604020202020204" pitchFamily="34" charset="0"/>
                <a:cs typeface="B Nazanin" panose="00000400000000000000" pitchFamily="2" charset="-78"/>
              </a:rPr>
              <a:t> روش مدلسازي </a:t>
            </a:r>
            <a:r>
              <a:rPr lang="en-US" altLang="en-US" sz="3200">
                <a:latin typeface="Arial" panose="020B0604020202020204" pitchFamily="34" charset="0"/>
                <a:cs typeface="B Nazanin" panose="00000400000000000000" pitchFamily="2" charset="-78"/>
              </a:rPr>
              <a:t>ER</a:t>
            </a:r>
            <a:r>
              <a:rPr lang="fa-IR" altLang="en-US" sz="3200">
                <a:latin typeface="Arial" panose="020B0604020202020204" pitchFamily="34" charset="0"/>
                <a:cs typeface="B Nazanin" panose="00000400000000000000" pitchFamily="2" charset="-78"/>
              </a:rPr>
              <a:t> و مفاهيم آن را تشريح كند.</a:t>
            </a:r>
          </a:p>
          <a:p>
            <a:pPr lvl="1" algn="r" rtl="1" eaLnBrk="1" hangingPunct="1">
              <a:spcBef>
                <a:spcPct val="50000"/>
              </a:spcBef>
              <a:buClrTx/>
              <a:buSzTx/>
              <a:buFontTx/>
              <a:buChar char="•"/>
            </a:pPr>
            <a:r>
              <a:rPr lang="fa-IR" altLang="en-US" sz="3200">
                <a:latin typeface="Arial" panose="020B0604020202020204" pitchFamily="34" charset="0"/>
                <a:cs typeface="B Nazanin" panose="00000400000000000000" pitchFamily="2" charset="-78"/>
              </a:rPr>
              <a:t> نمودار </a:t>
            </a:r>
            <a:r>
              <a:rPr lang="en-US" altLang="en-US" sz="3200">
                <a:latin typeface="Arial" panose="020B0604020202020204" pitchFamily="34" charset="0"/>
                <a:cs typeface="B Nazanin" panose="00000400000000000000" pitchFamily="2" charset="-78"/>
              </a:rPr>
              <a:t>ER</a:t>
            </a:r>
            <a:r>
              <a:rPr lang="fa-IR" altLang="en-US" sz="3200">
                <a:latin typeface="Arial" panose="020B0604020202020204" pitchFamily="34" charset="0"/>
                <a:cs typeface="B Nazanin" panose="00000400000000000000" pitchFamily="2" charset="-78"/>
              </a:rPr>
              <a:t> و نمادهاي آن را رسم كند</a:t>
            </a:r>
            <a:r>
              <a:rPr lang="fa-IR" altLang="en-US">
                <a:latin typeface="Arial" panose="020B0604020202020204" pitchFamily="34" charset="0"/>
                <a:cs typeface="Compset" pitchFamily="2" charset="-78"/>
              </a:rPr>
              <a:t>.</a:t>
            </a:r>
            <a:endParaRPr lang="en-US" altLang="en-US">
              <a:latin typeface="Arial" panose="020B0604020202020204" pitchFamily="34" charset="0"/>
              <a:cs typeface="Compset" pitchFamily="2" charset="-78"/>
            </a:endParaRPr>
          </a:p>
        </p:txBody>
      </p:sp>
      <p:sp>
        <p:nvSpPr>
          <p:cNvPr id="4" name="Slide Number Placeholder 3"/>
          <p:cNvSpPr>
            <a:spLocks noGrp="1"/>
          </p:cNvSpPr>
          <p:nvPr>
            <p:ph type="sldNum" sz="quarter" idx="12"/>
          </p:nvPr>
        </p:nvSpPr>
        <p:spPr/>
        <p:txBody>
          <a:bodyPr/>
          <a:lstStyle/>
          <a:p>
            <a:pPr>
              <a:defRPr/>
            </a:pPr>
            <a:fld id="{B86AEF0C-6DBC-4544-A3D7-353C86A268F0}" type="slidenum">
              <a:rPr lang="en-US"/>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5"/>
          <p:cNvSpPr txBox="1">
            <a:spLocks noChangeArrowheads="1"/>
          </p:cNvSpPr>
          <p:nvPr/>
        </p:nvSpPr>
        <p:spPr bwMode="auto">
          <a:xfrm>
            <a:off x="2051050" y="350838"/>
            <a:ext cx="4537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مدلسازي معنايي داده‌ها</a:t>
            </a:r>
            <a:endParaRPr lang="en-US" altLang="en-US" sz="3200">
              <a:solidFill>
                <a:schemeClr val="bg1"/>
              </a:solidFill>
              <a:latin typeface="Tahoma" panose="020B0604030504040204" pitchFamily="34" charset="0"/>
              <a:cs typeface="B Titr" panose="00000700000000000000" pitchFamily="2" charset="-78"/>
            </a:endParaRPr>
          </a:p>
        </p:txBody>
      </p:sp>
      <p:sp>
        <p:nvSpPr>
          <p:cNvPr id="76803" name="Text Box 6"/>
          <p:cNvSpPr txBox="1">
            <a:spLocks noChangeArrowheads="1"/>
          </p:cNvSpPr>
          <p:nvPr/>
        </p:nvSpPr>
        <p:spPr bwMode="auto">
          <a:xfrm>
            <a:off x="1547813" y="2420938"/>
            <a:ext cx="604837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داده‌هاي ذخيره‌شدني در پايگاه داده‌ها ابتدا بايد در بالاترين سطح انتزاع مدلسازي معنايي شوند.</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CBC5A64C-FB74-4843-86DE-03CAED1B0614}" type="slidenum">
              <a:rPr lang="en-US"/>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1042988" y="404813"/>
            <a:ext cx="6337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انواع روشهاي مدلسازي معنايي داده‌ها</a:t>
            </a:r>
            <a:endParaRPr lang="en-US" altLang="en-US" sz="3200">
              <a:solidFill>
                <a:schemeClr val="bg1"/>
              </a:solidFill>
              <a:latin typeface="Tahoma" panose="020B0604030504040204" pitchFamily="34" charset="0"/>
              <a:cs typeface="B Titr" panose="00000700000000000000" pitchFamily="2" charset="-78"/>
            </a:endParaRPr>
          </a:p>
        </p:txBody>
      </p:sp>
      <p:sp>
        <p:nvSpPr>
          <p:cNvPr id="77827" name="Text Box 5"/>
          <p:cNvSpPr txBox="1">
            <a:spLocks noChangeArrowheads="1"/>
          </p:cNvSpPr>
          <p:nvPr/>
        </p:nvSpPr>
        <p:spPr bwMode="auto">
          <a:xfrm>
            <a:off x="1187450" y="2205038"/>
            <a:ext cx="6481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روش موجوديت- ارتباط (</a:t>
            </a:r>
            <a:r>
              <a:rPr lang="en-US" altLang="en-US" sz="3200">
                <a:cs typeface="B Nazanin" panose="00000400000000000000" pitchFamily="2" charset="-78"/>
              </a:rPr>
              <a:t>ER</a:t>
            </a:r>
            <a:r>
              <a:rPr lang="fa-IR" altLang="en-US" sz="3200">
                <a:cs typeface="B Nazanin" panose="00000400000000000000" pitchFamily="2" charset="-78"/>
              </a:rPr>
              <a:t>)</a:t>
            </a:r>
            <a:endParaRPr lang="en-US" altLang="en-US" sz="3200">
              <a:cs typeface="B Nazanin" panose="00000400000000000000" pitchFamily="2" charset="-78"/>
            </a:endParaRPr>
          </a:p>
        </p:txBody>
      </p:sp>
      <p:sp>
        <p:nvSpPr>
          <p:cNvPr id="77828" name="Text Box 6"/>
          <p:cNvSpPr txBox="1">
            <a:spLocks noChangeArrowheads="1"/>
          </p:cNvSpPr>
          <p:nvPr/>
        </p:nvSpPr>
        <p:spPr bwMode="auto">
          <a:xfrm>
            <a:off x="1357313" y="3197225"/>
            <a:ext cx="63801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روش زبان عمومي مدلسازي (</a:t>
            </a:r>
            <a:r>
              <a:rPr lang="en-US" altLang="en-US" sz="3200">
                <a:cs typeface="B Nazanin" panose="00000400000000000000" pitchFamily="2" charset="-78"/>
              </a:rPr>
              <a:t>UML</a:t>
            </a:r>
            <a:r>
              <a:rPr lang="fa-IR" altLang="en-US" sz="3200">
                <a:cs typeface="B Nazanin" panose="00000400000000000000" pitchFamily="2" charset="-78"/>
              </a:rPr>
              <a:t>)</a:t>
            </a:r>
            <a:endParaRPr lang="en-US" altLang="en-US" sz="3200">
              <a:cs typeface="B Nazanin" panose="00000400000000000000" pitchFamily="2" charset="-78"/>
            </a:endParaRPr>
          </a:p>
        </p:txBody>
      </p:sp>
      <p:sp>
        <p:nvSpPr>
          <p:cNvPr id="77829" name="Text Box 7"/>
          <p:cNvSpPr txBox="1">
            <a:spLocks noChangeArrowheads="1"/>
          </p:cNvSpPr>
          <p:nvPr/>
        </p:nvSpPr>
        <p:spPr bwMode="auto">
          <a:xfrm>
            <a:off x="669925" y="4133850"/>
            <a:ext cx="70691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روش تكنيك مدلسازي شيئي (</a:t>
            </a:r>
            <a:r>
              <a:rPr lang="en-US" altLang="en-US" sz="3200">
                <a:cs typeface="B Nazanin" panose="00000400000000000000" pitchFamily="2" charset="-78"/>
              </a:rPr>
              <a:t>OMT</a:t>
            </a:r>
            <a:r>
              <a:rPr lang="fa-IR" altLang="en-US" sz="3200">
                <a:cs typeface="B Nazanin" panose="00000400000000000000" pitchFamily="2" charset="-78"/>
              </a:rPr>
              <a:t>)</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68EBE6B3-8D19-4DF5-AD3F-968F3A2D393B}" type="slidenum">
              <a:rPr lang="en-US"/>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1547813" y="401638"/>
            <a:ext cx="56165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سه مفهوم معنايي موجود در روش </a:t>
            </a:r>
            <a:r>
              <a:rPr lang="en-US" altLang="en-US" sz="3200">
                <a:solidFill>
                  <a:schemeClr val="bg1"/>
                </a:solidFill>
                <a:latin typeface="Tahoma" panose="020B0604030504040204" pitchFamily="34" charset="0"/>
                <a:cs typeface="B Titr" panose="00000700000000000000" pitchFamily="2" charset="-78"/>
              </a:rPr>
              <a:t>ER</a:t>
            </a:r>
          </a:p>
        </p:txBody>
      </p:sp>
      <p:sp>
        <p:nvSpPr>
          <p:cNvPr id="78851" name="Text Box 5"/>
          <p:cNvSpPr txBox="1">
            <a:spLocks noChangeArrowheads="1"/>
          </p:cNvSpPr>
          <p:nvPr/>
        </p:nvSpPr>
        <p:spPr bwMode="auto">
          <a:xfrm>
            <a:off x="3203575" y="2060575"/>
            <a:ext cx="22320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نوع موجوديت</a:t>
            </a:r>
            <a:endParaRPr lang="en-US" altLang="en-US" sz="3200">
              <a:cs typeface="B Nazanin" panose="00000400000000000000" pitchFamily="2" charset="-78"/>
            </a:endParaRPr>
          </a:p>
        </p:txBody>
      </p:sp>
      <p:sp>
        <p:nvSpPr>
          <p:cNvPr id="78852" name="Text Box 6"/>
          <p:cNvSpPr txBox="1">
            <a:spLocks noChangeArrowheads="1"/>
          </p:cNvSpPr>
          <p:nvPr/>
        </p:nvSpPr>
        <p:spPr bwMode="auto">
          <a:xfrm>
            <a:off x="6011863" y="4062413"/>
            <a:ext cx="8620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صفت</a:t>
            </a:r>
            <a:endParaRPr lang="en-US" altLang="en-US" sz="3200">
              <a:cs typeface="B Nazanin" panose="00000400000000000000" pitchFamily="2" charset="-78"/>
            </a:endParaRPr>
          </a:p>
        </p:txBody>
      </p:sp>
      <p:sp>
        <p:nvSpPr>
          <p:cNvPr id="78853" name="Text Box 7"/>
          <p:cNvSpPr txBox="1">
            <a:spLocks noChangeArrowheads="1"/>
          </p:cNvSpPr>
          <p:nvPr/>
        </p:nvSpPr>
        <p:spPr bwMode="auto">
          <a:xfrm>
            <a:off x="1979613" y="4076700"/>
            <a:ext cx="1152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ارتباط</a:t>
            </a:r>
            <a:endParaRPr lang="en-US" altLang="en-US" sz="3200">
              <a:cs typeface="B Nazanin" panose="00000400000000000000" pitchFamily="2" charset="-78"/>
            </a:endParaRPr>
          </a:p>
        </p:txBody>
      </p:sp>
      <p:sp>
        <p:nvSpPr>
          <p:cNvPr id="78854" name="AutoShape 8"/>
          <p:cNvSpPr>
            <a:spLocks noChangeArrowheads="1"/>
          </p:cNvSpPr>
          <p:nvPr/>
        </p:nvSpPr>
        <p:spPr bwMode="auto">
          <a:xfrm>
            <a:off x="3203575" y="2636838"/>
            <a:ext cx="2736850" cy="1582737"/>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 name="Slide Number Placeholder 3"/>
          <p:cNvSpPr>
            <a:spLocks noGrp="1"/>
          </p:cNvSpPr>
          <p:nvPr>
            <p:ph type="sldNum" sz="quarter" idx="12"/>
          </p:nvPr>
        </p:nvSpPr>
        <p:spPr/>
        <p:txBody>
          <a:bodyPr/>
          <a:lstStyle/>
          <a:p>
            <a:pPr>
              <a:defRPr/>
            </a:pPr>
            <a:fld id="{341C956B-C458-4ADB-B56F-1A41444FC309}" type="slidenum">
              <a:rPr lang="en-US"/>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2484438" y="328613"/>
            <a:ext cx="30956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تعريف موجوديت</a:t>
            </a:r>
            <a:endParaRPr lang="en-US" altLang="en-US" sz="3200">
              <a:solidFill>
                <a:schemeClr val="bg1"/>
              </a:solidFill>
              <a:latin typeface="Tahoma" panose="020B0604030504040204" pitchFamily="34" charset="0"/>
              <a:cs typeface="B Titr" panose="00000700000000000000" pitchFamily="2" charset="-78"/>
            </a:endParaRPr>
          </a:p>
        </p:txBody>
      </p:sp>
      <p:sp>
        <p:nvSpPr>
          <p:cNvPr id="79875" name="Text Box 5"/>
          <p:cNvSpPr txBox="1">
            <a:spLocks noChangeArrowheads="1"/>
          </p:cNvSpPr>
          <p:nvPr/>
        </p:nvSpPr>
        <p:spPr bwMode="auto">
          <a:xfrm>
            <a:off x="755650" y="2127250"/>
            <a:ext cx="76327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مفهوم كلي شيئ، چيز، پديده و به طور كلي هر آنچه كه مي‌خواهيم در موردش اطلاع داشته باشيم و شناخت خود را در موردش افزايش دهيم.</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52E6B706-36E3-42F1-BCC9-5E71A035D9E7}" type="slidenum">
              <a:rPr lang="en-US"/>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755650" y="401638"/>
            <a:ext cx="7200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سه ضابطه در رابطه با تشخيص يك نوع موجوديت</a:t>
            </a:r>
            <a:endParaRPr lang="en-US" altLang="en-US" sz="3200">
              <a:solidFill>
                <a:schemeClr val="bg1"/>
              </a:solidFill>
              <a:latin typeface="Tahoma" panose="020B0604030504040204" pitchFamily="34" charset="0"/>
              <a:cs typeface="B Titr" panose="00000700000000000000" pitchFamily="2" charset="-78"/>
            </a:endParaRPr>
          </a:p>
        </p:txBody>
      </p:sp>
      <p:sp>
        <p:nvSpPr>
          <p:cNvPr id="80899" name="Text Box 5"/>
          <p:cNvSpPr txBox="1">
            <a:spLocks noChangeArrowheads="1"/>
          </p:cNvSpPr>
          <p:nvPr/>
        </p:nvSpPr>
        <p:spPr bwMode="auto">
          <a:xfrm>
            <a:off x="2628900" y="2349500"/>
            <a:ext cx="59039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1- معمولا نمونه‌هايي متمايز از يكديگر دارند.</a:t>
            </a:r>
            <a:endParaRPr lang="en-US" altLang="en-US" sz="3200">
              <a:cs typeface="B Nazanin" panose="00000400000000000000" pitchFamily="2" charset="-78"/>
            </a:endParaRPr>
          </a:p>
        </p:txBody>
      </p:sp>
      <p:sp>
        <p:nvSpPr>
          <p:cNvPr id="80900" name="Text Box 6"/>
          <p:cNvSpPr txBox="1">
            <a:spLocks noChangeArrowheads="1"/>
          </p:cNvSpPr>
          <p:nvPr/>
        </p:nvSpPr>
        <p:spPr bwMode="auto">
          <a:xfrm>
            <a:off x="539750" y="3059113"/>
            <a:ext cx="799147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2- معمولا بيش از يك صفت دارد و كاربر به مجموعه‌اي از اطلاعات در مورد آن نياز دارد.</a:t>
            </a:r>
            <a:endParaRPr lang="en-US" altLang="en-US" sz="3200">
              <a:cs typeface="B Nazanin" panose="00000400000000000000" pitchFamily="2" charset="-78"/>
            </a:endParaRPr>
          </a:p>
        </p:txBody>
      </p:sp>
      <p:sp>
        <p:nvSpPr>
          <p:cNvPr id="80901" name="Text Box 7"/>
          <p:cNvSpPr txBox="1">
            <a:spLocks noChangeArrowheads="1"/>
          </p:cNvSpPr>
          <p:nvPr/>
        </p:nvSpPr>
        <p:spPr bwMode="auto">
          <a:xfrm>
            <a:off x="323850" y="4133850"/>
            <a:ext cx="8243888"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3- معمولا حالت كنشگري (فاعليت) يا حالت كنشپذيري (مفعوليت) دارد.</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4FCD2A40-DE4E-482A-93AC-7B7954C01CFD}" type="slidenum">
              <a:rPr lang="en-US"/>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476375" y="1700213"/>
            <a:ext cx="316706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buFontTx/>
              <a:buNone/>
            </a:pPr>
            <a:r>
              <a:rPr lang="fa-IR" altLang="en-US" sz="6600" b="1">
                <a:solidFill>
                  <a:srgbClr val="FFFFFF"/>
                </a:solidFill>
              </a:rPr>
              <a:t>جلسه اول</a:t>
            </a:r>
            <a:endParaRPr lang="en-US" altLang="en-US" sz="6600" b="1">
              <a:solidFill>
                <a:srgbClr val="FFFFFF"/>
              </a:solidFill>
            </a:endParaRPr>
          </a:p>
        </p:txBody>
      </p:sp>
      <p:sp>
        <p:nvSpPr>
          <p:cNvPr id="26627" name="Text Box 5">
            <a:hlinkClick r:id="rId3" action="ppaction://hlinksldjump"/>
          </p:cNvPr>
          <p:cNvSpPr txBox="1">
            <a:spLocks noChangeArrowheads="1"/>
          </p:cNvSpPr>
          <p:nvPr/>
        </p:nvSpPr>
        <p:spPr bwMode="auto">
          <a:xfrm>
            <a:off x="971550" y="3068638"/>
            <a:ext cx="41036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fa-IR" altLang="en-US" b="1">
                <a:solidFill>
                  <a:srgbClr val="FFFFFF"/>
                </a:solidFill>
                <a:cs typeface="B Nazanin" panose="00000400000000000000" pitchFamily="2" charset="-78"/>
              </a:rPr>
              <a:t>مفاهيم پايگاه داده‌ها</a:t>
            </a:r>
            <a:endParaRPr lang="en-US" altLang="en-US" b="1">
              <a:solidFill>
                <a:srgbClr val="FFFFFF"/>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4CBE438F-B2A7-4391-8C45-D363C9A784A6}"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2482850" y="404813"/>
            <a:ext cx="41052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موجوديت مستقل و وابسته</a:t>
            </a:r>
            <a:endParaRPr lang="en-US" altLang="en-US" sz="3200">
              <a:solidFill>
                <a:schemeClr val="bg1"/>
              </a:solidFill>
              <a:latin typeface="Tahoma" panose="020B0604030504040204" pitchFamily="34" charset="0"/>
              <a:cs typeface="B Titr" panose="00000700000000000000" pitchFamily="2" charset="-78"/>
            </a:endParaRPr>
          </a:p>
        </p:txBody>
      </p:sp>
      <p:sp>
        <p:nvSpPr>
          <p:cNvPr id="81923" name="Text Box 5"/>
          <p:cNvSpPr txBox="1">
            <a:spLocks noChangeArrowheads="1"/>
          </p:cNvSpPr>
          <p:nvPr/>
        </p:nvSpPr>
        <p:spPr bwMode="auto">
          <a:xfrm>
            <a:off x="611188" y="2276475"/>
            <a:ext cx="7848600"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lnSpc>
                <a:spcPct val="120000"/>
              </a:lnSpc>
              <a:spcBef>
                <a:spcPct val="50000"/>
              </a:spcBef>
            </a:pPr>
            <a:r>
              <a:rPr lang="fa-IR" altLang="en-US" sz="3200">
                <a:cs typeface="B Nazanin" panose="00000400000000000000" pitchFamily="2" charset="-78"/>
              </a:rPr>
              <a:t>موجوديت مستقل (قوي)، موجوديتي است كه مستقل از هر موجوديت ديگر و به خودي خود، در يك محيط مشخص مطرح باشد.</a:t>
            </a:r>
          </a:p>
          <a:p>
            <a:pPr algn="ctr" rtl="1" eaLnBrk="1" hangingPunct="1">
              <a:lnSpc>
                <a:spcPct val="120000"/>
              </a:lnSpc>
              <a:spcBef>
                <a:spcPct val="50000"/>
              </a:spcBef>
            </a:pPr>
            <a:r>
              <a:rPr lang="fa-IR" altLang="en-US" sz="3200">
                <a:cs typeface="B Nazanin" panose="00000400000000000000" pitchFamily="2" charset="-78"/>
              </a:rPr>
              <a:t>موجوديت وابسته (ضعيف)، موجوديتي است كه وجودش وابسته به يك نوع موجوديت ديگر است.</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8E3900DC-9DA7-49AC-B6E7-3D95E69907E3}" type="slidenum">
              <a:rPr lang="en-US"/>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3563938" y="404813"/>
            <a:ext cx="1943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تعريف صفت</a:t>
            </a:r>
            <a:endParaRPr lang="en-US" altLang="en-US" sz="3200">
              <a:solidFill>
                <a:schemeClr val="bg1"/>
              </a:solidFill>
              <a:latin typeface="Tahoma" panose="020B0604030504040204" pitchFamily="34" charset="0"/>
              <a:cs typeface="B Titr" panose="00000700000000000000" pitchFamily="2" charset="-78"/>
            </a:endParaRPr>
          </a:p>
        </p:txBody>
      </p:sp>
      <p:sp>
        <p:nvSpPr>
          <p:cNvPr id="82947" name="Text Box 5"/>
          <p:cNvSpPr txBox="1">
            <a:spLocks noChangeArrowheads="1"/>
          </p:cNvSpPr>
          <p:nvPr/>
        </p:nvSpPr>
        <p:spPr bwMode="auto">
          <a:xfrm>
            <a:off x="1116013" y="2924175"/>
            <a:ext cx="683895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خصيصه يا ويژگي يك نوع موجوديت است و هر نوع موجوديت مجموعه‌اي از صفات دارد. هر صفت يك نام، يك نوع و يك معناي مشخص دارد.</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22BEEA22-5D12-4C04-9FCA-55A27241C966}" type="slidenum">
              <a:rPr lang="en-US"/>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6948488" y="3141663"/>
            <a:ext cx="15843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انواع صفت</a:t>
            </a:r>
            <a:endParaRPr lang="en-US" altLang="en-US" sz="3200">
              <a:cs typeface="B Nazanin" panose="00000400000000000000" pitchFamily="2" charset="-78"/>
            </a:endParaRPr>
          </a:p>
        </p:txBody>
      </p:sp>
      <p:sp>
        <p:nvSpPr>
          <p:cNvPr id="83971" name="Text Box 5"/>
          <p:cNvSpPr txBox="1">
            <a:spLocks noChangeArrowheads="1"/>
          </p:cNvSpPr>
          <p:nvPr/>
        </p:nvSpPr>
        <p:spPr bwMode="auto">
          <a:xfrm>
            <a:off x="4427538" y="1539875"/>
            <a:ext cx="20145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ساده يا مركب</a:t>
            </a:r>
            <a:endParaRPr lang="en-US" altLang="en-US" sz="3200">
              <a:cs typeface="B Nazanin" panose="00000400000000000000" pitchFamily="2" charset="-78"/>
            </a:endParaRPr>
          </a:p>
        </p:txBody>
      </p:sp>
      <p:sp>
        <p:nvSpPr>
          <p:cNvPr id="83972" name="Text Box 6"/>
          <p:cNvSpPr txBox="1">
            <a:spLocks noChangeArrowheads="1"/>
          </p:cNvSpPr>
          <p:nvPr/>
        </p:nvSpPr>
        <p:spPr bwMode="auto">
          <a:xfrm>
            <a:off x="2627313" y="2405063"/>
            <a:ext cx="38147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تك‌مقداري يا چندمقداري</a:t>
            </a:r>
            <a:endParaRPr lang="en-US" altLang="en-US" sz="3200">
              <a:cs typeface="B Nazanin" panose="00000400000000000000" pitchFamily="2" charset="-78"/>
            </a:endParaRPr>
          </a:p>
        </p:txBody>
      </p:sp>
      <p:sp>
        <p:nvSpPr>
          <p:cNvPr id="83973" name="Text Box 7"/>
          <p:cNvSpPr txBox="1">
            <a:spLocks noChangeArrowheads="1"/>
          </p:cNvSpPr>
          <p:nvPr/>
        </p:nvSpPr>
        <p:spPr bwMode="auto">
          <a:xfrm>
            <a:off x="2700338" y="3197225"/>
            <a:ext cx="38147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شناسه يا ناشناسه موجوديت</a:t>
            </a:r>
            <a:endParaRPr lang="en-US" altLang="en-US" sz="3200">
              <a:cs typeface="B Nazanin" panose="00000400000000000000" pitchFamily="2" charset="-78"/>
            </a:endParaRPr>
          </a:p>
        </p:txBody>
      </p:sp>
      <p:sp>
        <p:nvSpPr>
          <p:cNvPr id="83974" name="Text Box 8"/>
          <p:cNvSpPr txBox="1">
            <a:spLocks noChangeArrowheads="1"/>
          </p:cNvSpPr>
          <p:nvPr/>
        </p:nvSpPr>
        <p:spPr bwMode="auto">
          <a:xfrm>
            <a:off x="2846388" y="4062413"/>
            <a:ext cx="3670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هيچ‌مقدارپذير يا ناپذير</a:t>
            </a:r>
            <a:endParaRPr lang="en-US" altLang="en-US" sz="3200">
              <a:cs typeface="B Nazanin" panose="00000400000000000000" pitchFamily="2" charset="-78"/>
            </a:endParaRPr>
          </a:p>
        </p:txBody>
      </p:sp>
      <p:sp>
        <p:nvSpPr>
          <p:cNvPr id="83975" name="Text Box 9"/>
          <p:cNvSpPr txBox="1">
            <a:spLocks noChangeArrowheads="1"/>
          </p:cNvSpPr>
          <p:nvPr/>
        </p:nvSpPr>
        <p:spPr bwMode="auto">
          <a:xfrm>
            <a:off x="2627313" y="4941888"/>
            <a:ext cx="38147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ذخيره‌شده يا مشتق</a:t>
            </a:r>
            <a:endParaRPr lang="en-US" altLang="en-US" sz="3200">
              <a:cs typeface="B Nazanin" panose="00000400000000000000" pitchFamily="2" charset="-78"/>
            </a:endParaRPr>
          </a:p>
        </p:txBody>
      </p:sp>
      <p:sp>
        <p:nvSpPr>
          <p:cNvPr id="83976" name="AutoShape 14"/>
          <p:cNvSpPr>
            <a:spLocks/>
          </p:cNvSpPr>
          <p:nvPr/>
        </p:nvSpPr>
        <p:spPr bwMode="auto">
          <a:xfrm>
            <a:off x="6659563" y="1484313"/>
            <a:ext cx="288925" cy="4032250"/>
          </a:xfrm>
          <a:prstGeom prst="rightBrace">
            <a:avLst>
              <a:gd name="adj1" fmla="val 1163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 name="Slide Number Placeholder 3"/>
          <p:cNvSpPr>
            <a:spLocks noGrp="1"/>
          </p:cNvSpPr>
          <p:nvPr>
            <p:ph type="sldNum" sz="quarter" idx="12"/>
          </p:nvPr>
        </p:nvSpPr>
        <p:spPr/>
        <p:txBody>
          <a:bodyPr/>
          <a:lstStyle/>
          <a:p>
            <a:pPr>
              <a:defRPr/>
            </a:pPr>
            <a:fld id="{6CDEB245-9FB9-4A56-A85F-E01C6D07CCB8}" type="slidenum">
              <a:rPr lang="en-US"/>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758825" y="2276475"/>
            <a:ext cx="762952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مقدار صفت ساده از لحاظ معنايي تجزيه‌نشدني يا اتوميك است.</a:t>
            </a:r>
            <a:endParaRPr lang="en-US" altLang="en-US" sz="3200">
              <a:cs typeface="B Nazanin" panose="00000400000000000000" pitchFamily="2" charset="-78"/>
            </a:endParaRPr>
          </a:p>
        </p:txBody>
      </p:sp>
      <p:sp>
        <p:nvSpPr>
          <p:cNvPr id="84995" name="Text Box 5"/>
          <p:cNvSpPr txBox="1">
            <a:spLocks noChangeArrowheads="1"/>
          </p:cNvSpPr>
          <p:nvPr/>
        </p:nvSpPr>
        <p:spPr bwMode="auto">
          <a:xfrm>
            <a:off x="1152525" y="4005263"/>
            <a:ext cx="68405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صفت مركب از چند صفت ساده تشكيل شده است.</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7EFD3649-0076-46AF-B62D-783CFD25937F}" type="slidenum">
              <a:rPr lang="en-US"/>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539750" y="2420938"/>
            <a:ext cx="770572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صفت تك‌مقداري، صفتي است كه براي يك نمونه از يك نوع موجوديت حداكثر يك مقدار از دامنه مقادير را مي‌گيرد</a:t>
            </a:r>
            <a:endParaRPr lang="en-US" altLang="en-US" sz="3200">
              <a:cs typeface="B Nazanin" panose="00000400000000000000" pitchFamily="2" charset="-78"/>
            </a:endParaRPr>
          </a:p>
        </p:txBody>
      </p:sp>
      <p:sp>
        <p:nvSpPr>
          <p:cNvPr id="86019" name="Text Box 5"/>
          <p:cNvSpPr txBox="1">
            <a:spLocks noChangeArrowheads="1"/>
          </p:cNvSpPr>
          <p:nvPr/>
        </p:nvSpPr>
        <p:spPr bwMode="auto">
          <a:xfrm>
            <a:off x="792163" y="4149725"/>
            <a:ext cx="72009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صفت چندمقداري بيش از يك مقدار از دامنه مقادير مي‌گيرد.</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6FE93C91-F71A-41CF-87F4-FAAE2BE43DCF}" type="slidenum">
              <a:rPr lang="en-US"/>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1808163" y="1628775"/>
            <a:ext cx="528478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صفت شناسه موجوديت كه گاه به آن </a:t>
            </a:r>
          </a:p>
          <a:p>
            <a:pPr algn="ctr" rtl="1" eaLnBrk="1" hangingPunct="1">
              <a:spcBef>
                <a:spcPct val="50000"/>
              </a:spcBef>
            </a:pPr>
            <a:r>
              <a:rPr lang="fa-IR" altLang="en-US" sz="3200">
                <a:cs typeface="B Nazanin" panose="00000400000000000000" pitchFamily="2" charset="-78"/>
              </a:rPr>
              <a:t>كليد هم گفته مي‌شود، دو ويژگي دارد:</a:t>
            </a:r>
            <a:endParaRPr lang="en-US" altLang="en-US" sz="3200">
              <a:cs typeface="B Nazanin" panose="00000400000000000000" pitchFamily="2" charset="-78"/>
            </a:endParaRPr>
          </a:p>
        </p:txBody>
      </p:sp>
      <p:sp>
        <p:nvSpPr>
          <p:cNvPr id="87043" name="Text Box 5"/>
          <p:cNvSpPr txBox="1">
            <a:spLocks noChangeArrowheads="1"/>
          </p:cNvSpPr>
          <p:nvPr/>
        </p:nvSpPr>
        <p:spPr bwMode="auto">
          <a:xfrm>
            <a:off x="1835150" y="3270250"/>
            <a:ext cx="51831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1- يكتايي مقدار دارد.</a:t>
            </a:r>
            <a:endParaRPr lang="en-US" altLang="en-US" sz="3200">
              <a:cs typeface="B Nazanin" panose="00000400000000000000" pitchFamily="2" charset="-78"/>
            </a:endParaRPr>
          </a:p>
        </p:txBody>
      </p:sp>
      <p:sp>
        <p:nvSpPr>
          <p:cNvPr id="87044" name="Text Box 6"/>
          <p:cNvSpPr txBox="1">
            <a:spLocks noChangeArrowheads="1"/>
          </p:cNvSpPr>
          <p:nvPr/>
        </p:nvSpPr>
        <p:spPr bwMode="auto">
          <a:xfrm>
            <a:off x="1835150" y="4278313"/>
            <a:ext cx="5183188"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2- حتي الامكان طول مقاديرش كوتاه است.</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97C5F54B-E01E-417B-B743-007B3F8BA2B1}" type="slidenum">
              <a:rPr lang="en-US"/>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2555875" y="350838"/>
            <a:ext cx="35988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صفت هيچ مقدارپذير</a:t>
            </a:r>
            <a:endParaRPr lang="en-US" altLang="en-US" sz="3200">
              <a:solidFill>
                <a:schemeClr val="bg1"/>
              </a:solidFill>
              <a:latin typeface="Tahoma" panose="020B0604030504040204" pitchFamily="34" charset="0"/>
              <a:cs typeface="B Titr" panose="00000700000000000000" pitchFamily="2" charset="-78"/>
            </a:endParaRPr>
          </a:p>
        </p:txBody>
      </p:sp>
      <p:sp>
        <p:nvSpPr>
          <p:cNvPr id="88067" name="Text Box 5"/>
          <p:cNvSpPr txBox="1">
            <a:spLocks noChangeArrowheads="1"/>
          </p:cNvSpPr>
          <p:nvPr/>
        </p:nvSpPr>
        <p:spPr bwMode="auto">
          <a:xfrm>
            <a:off x="1042988" y="1773238"/>
            <a:ext cx="684212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هيچ مقدار يعني مقدار ناشناخته، مقدار غيرقابل اعمال، مقدار تعريف‌نشده.</a:t>
            </a:r>
            <a:endParaRPr lang="en-US" altLang="en-US" sz="3200">
              <a:cs typeface="B Nazanin" panose="00000400000000000000" pitchFamily="2" charset="-78"/>
            </a:endParaRPr>
          </a:p>
        </p:txBody>
      </p:sp>
      <p:sp>
        <p:nvSpPr>
          <p:cNvPr id="88068" name="Text Box 6"/>
          <p:cNvSpPr txBox="1">
            <a:spLocks noChangeArrowheads="1"/>
          </p:cNvSpPr>
          <p:nvPr/>
        </p:nvSpPr>
        <p:spPr bwMode="auto">
          <a:xfrm>
            <a:off x="757238" y="3452813"/>
            <a:ext cx="734377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اگر مقدار يك صفت در يك يا بيش از يك نمونه از يك نوع موجوديت، برابر با هيچ‌مقادر باشد، آن صفت هيچ‌مقدارپذير است.</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30AEDE31-62B7-49F0-B49C-B514D025C61A}" type="slidenum">
              <a:rPr lang="en-US"/>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2268538" y="333375"/>
            <a:ext cx="41036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صفت ذخيره‌شده و مشتق</a:t>
            </a:r>
            <a:endParaRPr lang="en-US" altLang="en-US" sz="3200">
              <a:solidFill>
                <a:schemeClr val="bg1"/>
              </a:solidFill>
              <a:latin typeface="Tahoma" panose="020B0604030504040204" pitchFamily="34" charset="0"/>
              <a:cs typeface="B Titr" panose="00000700000000000000" pitchFamily="2" charset="-78"/>
            </a:endParaRPr>
          </a:p>
        </p:txBody>
      </p:sp>
      <p:sp>
        <p:nvSpPr>
          <p:cNvPr id="89091" name="Text Box 5"/>
          <p:cNvSpPr txBox="1">
            <a:spLocks noChangeArrowheads="1"/>
          </p:cNvSpPr>
          <p:nvPr/>
        </p:nvSpPr>
        <p:spPr bwMode="auto">
          <a:xfrm>
            <a:off x="1333500" y="1844675"/>
            <a:ext cx="6335713"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صفت ذخيره‌شده صفتي است كه مقاديرش در پايگاه داده‌ها ذخيره شده باشد.</a:t>
            </a:r>
            <a:endParaRPr lang="en-US" altLang="en-US" sz="3200">
              <a:cs typeface="B Nazanin" panose="00000400000000000000" pitchFamily="2" charset="-78"/>
            </a:endParaRPr>
          </a:p>
        </p:txBody>
      </p:sp>
      <p:sp>
        <p:nvSpPr>
          <p:cNvPr id="89092" name="Text Box 6"/>
          <p:cNvSpPr txBox="1">
            <a:spLocks noChangeArrowheads="1"/>
          </p:cNvSpPr>
          <p:nvPr/>
        </p:nvSpPr>
        <p:spPr bwMode="auto">
          <a:xfrm>
            <a:off x="539750" y="3884613"/>
            <a:ext cx="8148638"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صفت مشتق، صفتي است كه مقاديرش در پايگاه داده‌ها ذخيره نشده باشد، بلكه حاصل يك پردازش روي فقره‌هايي از داده‌هاي ذخيره شده باشد.</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0C3301E8-0319-4D9C-83F8-47A6A849A664}" type="slidenum">
              <a:rPr lang="en-US"/>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3708400" y="401638"/>
            <a:ext cx="13684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ارتباط</a:t>
            </a:r>
            <a:endParaRPr lang="en-US" altLang="en-US" sz="3200">
              <a:solidFill>
                <a:schemeClr val="bg1"/>
              </a:solidFill>
              <a:latin typeface="Tahoma" panose="020B0604030504040204" pitchFamily="34" charset="0"/>
              <a:cs typeface="B Titr" panose="00000700000000000000" pitchFamily="2" charset="-78"/>
            </a:endParaRPr>
          </a:p>
        </p:txBody>
      </p:sp>
      <p:sp>
        <p:nvSpPr>
          <p:cNvPr id="90115" name="Text Box 5"/>
          <p:cNvSpPr txBox="1">
            <a:spLocks noChangeArrowheads="1"/>
          </p:cNvSpPr>
          <p:nvPr/>
        </p:nvSpPr>
        <p:spPr bwMode="auto">
          <a:xfrm>
            <a:off x="755650" y="2997200"/>
            <a:ext cx="7272338"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تعريف- اندركنش (تعامل) بين دو يا بيش از دو نوع موجوديت است و ماهيتا نوعي بستگي بين انواع موجوديتهاست</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F63F7A65-95AB-4723-B1E6-91EBBD51F6DB}" type="slidenum">
              <a:rPr lang="en-US"/>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3600450" y="404813"/>
            <a:ext cx="1798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نمودار </a:t>
            </a:r>
            <a:r>
              <a:rPr lang="en-US" altLang="en-US" sz="3200">
                <a:solidFill>
                  <a:schemeClr val="bg1"/>
                </a:solidFill>
                <a:latin typeface="Tahoma" panose="020B0604030504040204" pitchFamily="34" charset="0"/>
                <a:cs typeface="B Titr" panose="00000700000000000000" pitchFamily="2" charset="-78"/>
              </a:rPr>
              <a:t>ER</a:t>
            </a:r>
          </a:p>
        </p:txBody>
      </p:sp>
      <p:sp>
        <p:nvSpPr>
          <p:cNvPr id="91139" name="Text Box 5"/>
          <p:cNvSpPr txBox="1">
            <a:spLocks noChangeArrowheads="1"/>
          </p:cNvSpPr>
          <p:nvPr/>
        </p:nvSpPr>
        <p:spPr bwMode="auto">
          <a:xfrm>
            <a:off x="395288" y="2997200"/>
            <a:ext cx="8208962"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نموداري است كه سه مفهوم اساسي مدل </a:t>
            </a:r>
            <a:r>
              <a:rPr lang="en-US" altLang="en-US" sz="3200">
                <a:cs typeface="B Nazanin" panose="00000400000000000000" pitchFamily="2" charset="-78"/>
              </a:rPr>
              <a:t>ER</a:t>
            </a:r>
            <a:r>
              <a:rPr lang="fa-IR" altLang="en-US" sz="3200">
                <a:cs typeface="B Nazanin" panose="00000400000000000000" pitchFamily="2" charset="-78"/>
              </a:rPr>
              <a:t>، يعني نوع موجوديت، صفت و ارتباط نمايش داده مي‌شوند</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EDEF20AC-61C8-4F7A-844F-D2E442A33782}" type="slidenum">
              <a:rPr lang="en-US"/>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671513" y="2413000"/>
            <a:ext cx="7712075"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0"/>
              </a:spcBef>
              <a:buClrTx/>
              <a:buSzTx/>
              <a:buFontTx/>
              <a:buNone/>
            </a:pPr>
            <a:r>
              <a:rPr lang="fa-IR" altLang="en-US" sz="3600" b="1">
                <a:latin typeface="Arial" panose="020B0604020202020204" pitchFamily="34" charset="0"/>
                <a:cs typeface="Compset" pitchFamily="2" charset="-78"/>
              </a:rPr>
              <a:t>1</a:t>
            </a:r>
            <a:r>
              <a:rPr lang="fa-IR" altLang="en-US" b="1">
                <a:latin typeface="Arial" panose="020B0604020202020204" pitchFamily="34" charset="0"/>
                <a:cs typeface="B Nazanin" panose="00000400000000000000" pitchFamily="2" charset="-78"/>
              </a:rPr>
              <a:t>- سيستم‌ ذخيره و بازيابي اطلاعات در معناي عام</a:t>
            </a:r>
            <a:endParaRPr lang="en-US" altLang="en-US" b="1">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b="1">
                <a:latin typeface="Arial" panose="020B0604020202020204" pitchFamily="34" charset="0"/>
                <a:cs typeface="B Nazanin" panose="00000400000000000000" pitchFamily="2" charset="-78"/>
              </a:rPr>
              <a:t>2- رده‌هاي تكنولوژيكي سيستم مديريت پايگاه داده‌ها</a:t>
            </a:r>
            <a:endParaRPr lang="en-US" altLang="en-US" b="1">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b="1">
                <a:latin typeface="Arial" panose="020B0604020202020204" pitchFamily="34" charset="0"/>
                <a:cs typeface="B Nazanin" panose="00000400000000000000" pitchFamily="2" charset="-78"/>
              </a:rPr>
              <a:t>3- داده</a:t>
            </a:r>
            <a:endParaRPr lang="en-US" altLang="en-US" b="1">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b="1">
                <a:latin typeface="Arial" panose="020B0604020202020204" pitchFamily="34" charset="0"/>
                <a:cs typeface="B Nazanin" panose="00000400000000000000" pitchFamily="2" charset="-78"/>
              </a:rPr>
              <a:t>4- تعريف اطلاع</a:t>
            </a:r>
            <a:endParaRPr lang="en-US" altLang="en-US" b="1">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b="1">
                <a:latin typeface="Arial" panose="020B0604020202020204" pitchFamily="34" charset="0"/>
                <a:cs typeface="B Nazanin" panose="00000400000000000000" pitchFamily="2" charset="-78"/>
              </a:rPr>
              <a:t>5- تعريف دانش</a:t>
            </a:r>
            <a:endParaRPr lang="en-US" altLang="en-US" b="1">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b="1">
                <a:latin typeface="Arial" panose="020B0604020202020204" pitchFamily="34" charset="0"/>
                <a:cs typeface="B Nazanin" panose="00000400000000000000" pitchFamily="2" charset="-78"/>
              </a:rPr>
              <a:t>6- تعريف پايگاه داده‌ها</a:t>
            </a:r>
            <a:endParaRPr lang="en-US" altLang="en-US" b="1">
              <a:latin typeface="Arial" panose="020B0604020202020204" pitchFamily="34" charset="0"/>
              <a:cs typeface="B Nazanin" panose="00000400000000000000" pitchFamily="2" charset="-78"/>
            </a:endParaRPr>
          </a:p>
        </p:txBody>
      </p:sp>
      <p:sp>
        <p:nvSpPr>
          <p:cNvPr id="27651" name="Rectangle 5"/>
          <p:cNvSpPr>
            <a:spLocks noChangeArrowheads="1"/>
          </p:cNvSpPr>
          <p:nvPr/>
        </p:nvSpPr>
        <p:spPr bwMode="auto">
          <a:xfrm>
            <a:off x="1427163" y="785813"/>
            <a:ext cx="688975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eaLnBrk="1" hangingPunct="1">
              <a:spcBef>
                <a:spcPct val="0"/>
              </a:spcBef>
              <a:buClrTx/>
              <a:buSzTx/>
              <a:buFontTx/>
              <a:buNone/>
            </a:pPr>
            <a:r>
              <a:rPr lang="fa-IR" altLang="en-US" sz="4000">
                <a:solidFill>
                  <a:schemeClr val="bg1"/>
                </a:solidFill>
                <a:cs typeface="B Titr" panose="00000700000000000000" pitchFamily="2" charset="-78"/>
              </a:rPr>
              <a:t>آنچه در اين جلسه مي خوانيد:</a:t>
            </a:r>
            <a:endParaRPr lang="en-US" altLang="en-US" sz="4000">
              <a:solidFill>
                <a:schemeClr val="bg1"/>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286B250C-6386-408B-AB68-53A4D7F74128}"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1763713" y="401638"/>
            <a:ext cx="48958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نمادهاي رسم نمودار </a:t>
            </a:r>
            <a:r>
              <a:rPr lang="en-US" altLang="en-US" sz="3200">
                <a:solidFill>
                  <a:schemeClr val="bg1"/>
                </a:solidFill>
                <a:latin typeface="Tahoma" panose="020B0604030504040204" pitchFamily="34" charset="0"/>
                <a:cs typeface="B Titr" panose="00000700000000000000" pitchFamily="2" charset="-78"/>
              </a:rPr>
              <a:t>ER</a:t>
            </a:r>
          </a:p>
        </p:txBody>
      </p:sp>
      <p:sp>
        <p:nvSpPr>
          <p:cNvPr id="92163" name="Rectangle 5"/>
          <p:cNvSpPr>
            <a:spLocks noChangeArrowheads="1"/>
          </p:cNvSpPr>
          <p:nvPr/>
        </p:nvSpPr>
        <p:spPr bwMode="auto">
          <a:xfrm>
            <a:off x="2124075" y="1484313"/>
            <a:ext cx="2087563"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2164" name="Rectangle 6"/>
          <p:cNvSpPr>
            <a:spLocks noChangeArrowheads="1"/>
          </p:cNvSpPr>
          <p:nvPr/>
        </p:nvSpPr>
        <p:spPr bwMode="auto">
          <a:xfrm>
            <a:off x="2195513" y="2205038"/>
            <a:ext cx="2016125"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2165" name="Rectangle 7"/>
          <p:cNvSpPr>
            <a:spLocks noChangeArrowheads="1"/>
          </p:cNvSpPr>
          <p:nvPr/>
        </p:nvSpPr>
        <p:spPr bwMode="auto">
          <a:xfrm>
            <a:off x="2266950" y="2278063"/>
            <a:ext cx="1871663"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2166" name="AutoShape 8"/>
          <p:cNvSpPr>
            <a:spLocks noChangeArrowheads="1"/>
          </p:cNvSpPr>
          <p:nvPr/>
        </p:nvSpPr>
        <p:spPr bwMode="auto">
          <a:xfrm>
            <a:off x="2268538" y="2924175"/>
            <a:ext cx="1655762" cy="719138"/>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2167" name="AutoShape 9"/>
          <p:cNvSpPr>
            <a:spLocks noChangeArrowheads="1"/>
          </p:cNvSpPr>
          <p:nvPr/>
        </p:nvSpPr>
        <p:spPr bwMode="auto">
          <a:xfrm>
            <a:off x="2195513" y="4075113"/>
            <a:ext cx="1655762" cy="646112"/>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2168" name="AutoShape 10"/>
          <p:cNvSpPr>
            <a:spLocks noChangeArrowheads="1"/>
          </p:cNvSpPr>
          <p:nvPr/>
        </p:nvSpPr>
        <p:spPr bwMode="auto">
          <a:xfrm>
            <a:off x="2411413" y="4148138"/>
            <a:ext cx="1223962" cy="503237"/>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2169" name="Rectangle 11"/>
          <p:cNvSpPr>
            <a:spLocks noChangeArrowheads="1"/>
          </p:cNvSpPr>
          <p:nvPr/>
        </p:nvSpPr>
        <p:spPr bwMode="auto">
          <a:xfrm>
            <a:off x="685800" y="5013325"/>
            <a:ext cx="1654175"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2170" name="AutoShape 12"/>
          <p:cNvSpPr>
            <a:spLocks noChangeArrowheads="1"/>
          </p:cNvSpPr>
          <p:nvPr/>
        </p:nvSpPr>
        <p:spPr bwMode="auto">
          <a:xfrm>
            <a:off x="3132138" y="4868863"/>
            <a:ext cx="1655762" cy="719137"/>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2171" name="Line 13"/>
          <p:cNvSpPr>
            <a:spLocks noChangeShapeType="1"/>
          </p:cNvSpPr>
          <p:nvPr/>
        </p:nvSpPr>
        <p:spPr bwMode="auto">
          <a:xfrm flipH="1" flipV="1">
            <a:off x="2339975" y="5229225"/>
            <a:ext cx="790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2" name="Text Box 14"/>
          <p:cNvSpPr txBox="1">
            <a:spLocks noChangeArrowheads="1"/>
          </p:cNvSpPr>
          <p:nvPr/>
        </p:nvSpPr>
        <p:spPr bwMode="auto">
          <a:xfrm>
            <a:off x="5867400" y="1531938"/>
            <a:ext cx="23050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نوع موجوديت</a:t>
            </a:r>
            <a:endParaRPr lang="en-US" altLang="en-US" sz="3200">
              <a:cs typeface="B Nazanin" panose="00000400000000000000" pitchFamily="2" charset="-78"/>
            </a:endParaRPr>
          </a:p>
        </p:txBody>
      </p:sp>
      <p:sp>
        <p:nvSpPr>
          <p:cNvPr id="92173" name="Text Box 15"/>
          <p:cNvSpPr txBox="1">
            <a:spLocks noChangeArrowheads="1"/>
          </p:cNvSpPr>
          <p:nvPr/>
        </p:nvSpPr>
        <p:spPr bwMode="auto">
          <a:xfrm>
            <a:off x="5291138" y="2270125"/>
            <a:ext cx="2952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نوع موجوديت ضعيف</a:t>
            </a:r>
            <a:endParaRPr lang="en-US" altLang="en-US" sz="3200">
              <a:cs typeface="B Nazanin" panose="00000400000000000000" pitchFamily="2" charset="-78"/>
            </a:endParaRPr>
          </a:p>
        </p:txBody>
      </p:sp>
      <p:sp>
        <p:nvSpPr>
          <p:cNvPr id="92174" name="Text Box 16"/>
          <p:cNvSpPr txBox="1">
            <a:spLocks noChangeArrowheads="1"/>
          </p:cNvSpPr>
          <p:nvPr/>
        </p:nvSpPr>
        <p:spPr bwMode="auto">
          <a:xfrm>
            <a:off x="6443663" y="3133725"/>
            <a:ext cx="18018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نوع ارتباط</a:t>
            </a:r>
            <a:endParaRPr lang="en-US" altLang="en-US" sz="3200">
              <a:cs typeface="B Nazanin" panose="00000400000000000000" pitchFamily="2" charset="-78"/>
            </a:endParaRPr>
          </a:p>
        </p:txBody>
      </p:sp>
      <p:sp>
        <p:nvSpPr>
          <p:cNvPr id="92175" name="Text Box 17"/>
          <p:cNvSpPr txBox="1">
            <a:spLocks noChangeArrowheads="1"/>
          </p:cNvSpPr>
          <p:nvPr/>
        </p:nvSpPr>
        <p:spPr bwMode="auto">
          <a:xfrm>
            <a:off x="4427538" y="4076700"/>
            <a:ext cx="38893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نوع ارتباط با موجوديت ضعيف</a:t>
            </a:r>
            <a:endParaRPr lang="en-US" altLang="en-US" sz="3200">
              <a:cs typeface="B Nazanin" panose="00000400000000000000" pitchFamily="2" charset="-78"/>
            </a:endParaRPr>
          </a:p>
        </p:txBody>
      </p:sp>
      <p:sp>
        <p:nvSpPr>
          <p:cNvPr id="92176" name="Text Box 18"/>
          <p:cNvSpPr txBox="1">
            <a:spLocks noChangeArrowheads="1"/>
          </p:cNvSpPr>
          <p:nvPr/>
        </p:nvSpPr>
        <p:spPr bwMode="auto">
          <a:xfrm>
            <a:off x="4356100" y="5086350"/>
            <a:ext cx="4176713"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مشاركت نوع موجوديت در نوع ارتباط</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D3A899A9-9C80-4D64-8D57-1489760C3312}" type="slidenum">
              <a:rPr lang="en-US"/>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539750" y="1557338"/>
            <a:ext cx="1800225"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3187" name="AutoShape 5"/>
          <p:cNvSpPr>
            <a:spLocks noChangeArrowheads="1"/>
          </p:cNvSpPr>
          <p:nvPr/>
        </p:nvSpPr>
        <p:spPr bwMode="auto">
          <a:xfrm>
            <a:off x="3708400" y="1412875"/>
            <a:ext cx="1655763" cy="719138"/>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3188" name="Line 6"/>
          <p:cNvSpPr>
            <a:spLocks noChangeShapeType="1"/>
          </p:cNvSpPr>
          <p:nvPr/>
        </p:nvSpPr>
        <p:spPr bwMode="auto">
          <a:xfrm flipH="1">
            <a:off x="2339975" y="1773238"/>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 name="Line 8"/>
          <p:cNvSpPr>
            <a:spLocks noChangeShapeType="1"/>
          </p:cNvSpPr>
          <p:nvPr/>
        </p:nvSpPr>
        <p:spPr bwMode="auto">
          <a:xfrm flipH="1">
            <a:off x="2339975" y="1844675"/>
            <a:ext cx="15128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 name="Oval 9"/>
          <p:cNvSpPr>
            <a:spLocks noChangeArrowheads="1"/>
          </p:cNvSpPr>
          <p:nvPr/>
        </p:nvSpPr>
        <p:spPr bwMode="auto">
          <a:xfrm>
            <a:off x="2916238" y="2274888"/>
            <a:ext cx="1295400" cy="504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3191" name="Oval 10"/>
          <p:cNvSpPr>
            <a:spLocks noChangeArrowheads="1"/>
          </p:cNvSpPr>
          <p:nvPr/>
        </p:nvSpPr>
        <p:spPr bwMode="auto">
          <a:xfrm>
            <a:off x="2916238" y="3140075"/>
            <a:ext cx="1439862" cy="5064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3192" name="Oval 11"/>
          <p:cNvSpPr>
            <a:spLocks noChangeArrowheads="1"/>
          </p:cNvSpPr>
          <p:nvPr/>
        </p:nvSpPr>
        <p:spPr bwMode="auto">
          <a:xfrm>
            <a:off x="2987675" y="3932238"/>
            <a:ext cx="1368425" cy="504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3193" name="Oval 12"/>
          <p:cNvSpPr>
            <a:spLocks noChangeArrowheads="1"/>
          </p:cNvSpPr>
          <p:nvPr/>
        </p:nvSpPr>
        <p:spPr bwMode="auto">
          <a:xfrm>
            <a:off x="2987675" y="4724400"/>
            <a:ext cx="1296988" cy="504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3194" name="Oval 13"/>
          <p:cNvSpPr>
            <a:spLocks noChangeArrowheads="1"/>
          </p:cNvSpPr>
          <p:nvPr/>
        </p:nvSpPr>
        <p:spPr bwMode="auto">
          <a:xfrm>
            <a:off x="1692275" y="4724400"/>
            <a:ext cx="1295400" cy="504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3195" name="Oval 14"/>
          <p:cNvSpPr>
            <a:spLocks noChangeArrowheads="1"/>
          </p:cNvSpPr>
          <p:nvPr/>
        </p:nvSpPr>
        <p:spPr bwMode="auto">
          <a:xfrm>
            <a:off x="2986088" y="5588000"/>
            <a:ext cx="1368425" cy="5778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3196" name="Oval 15"/>
          <p:cNvSpPr>
            <a:spLocks noChangeArrowheads="1"/>
          </p:cNvSpPr>
          <p:nvPr/>
        </p:nvSpPr>
        <p:spPr bwMode="auto">
          <a:xfrm>
            <a:off x="3130550" y="5661025"/>
            <a:ext cx="1079500"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3197" name="Text Box 16"/>
          <p:cNvSpPr txBox="1">
            <a:spLocks noChangeArrowheads="1"/>
          </p:cNvSpPr>
          <p:nvPr/>
        </p:nvSpPr>
        <p:spPr bwMode="auto">
          <a:xfrm>
            <a:off x="5580063" y="1601788"/>
            <a:ext cx="21605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مشاركت الزامي</a:t>
            </a:r>
            <a:endParaRPr lang="en-US" altLang="en-US" sz="3200">
              <a:cs typeface="B Nazanin" panose="00000400000000000000" pitchFamily="2" charset="-78"/>
            </a:endParaRPr>
          </a:p>
        </p:txBody>
      </p:sp>
      <p:sp>
        <p:nvSpPr>
          <p:cNvPr id="93198" name="Text Box 17"/>
          <p:cNvSpPr txBox="1">
            <a:spLocks noChangeArrowheads="1"/>
          </p:cNvSpPr>
          <p:nvPr/>
        </p:nvSpPr>
        <p:spPr bwMode="auto">
          <a:xfrm>
            <a:off x="6300788" y="2341563"/>
            <a:ext cx="13684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صفت</a:t>
            </a:r>
            <a:endParaRPr lang="en-US" altLang="en-US" sz="3200">
              <a:cs typeface="B Nazanin" panose="00000400000000000000" pitchFamily="2" charset="-78"/>
            </a:endParaRPr>
          </a:p>
        </p:txBody>
      </p:sp>
      <p:sp>
        <p:nvSpPr>
          <p:cNvPr id="93199" name="Text Box 18"/>
          <p:cNvSpPr txBox="1">
            <a:spLocks noChangeArrowheads="1"/>
          </p:cNvSpPr>
          <p:nvPr/>
        </p:nvSpPr>
        <p:spPr bwMode="auto">
          <a:xfrm>
            <a:off x="5364163" y="3140075"/>
            <a:ext cx="23764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صفت شناسه اول</a:t>
            </a:r>
            <a:endParaRPr lang="en-US" altLang="en-US" sz="3200">
              <a:cs typeface="B Nazanin" panose="00000400000000000000" pitchFamily="2" charset="-78"/>
            </a:endParaRPr>
          </a:p>
        </p:txBody>
      </p:sp>
      <p:sp>
        <p:nvSpPr>
          <p:cNvPr id="93200" name="Text Box 19"/>
          <p:cNvSpPr txBox="1">
            <a:spLocks noChangeArrowheads="1"/>
          </p:cNvSpPr>
          <p:nvPr/>
        </p:nvSpPr>
        <p:spPr bwMode="auto">
          <a:xfrm>
            <a:off x="5364163" y="4148138"/>
            <a:ext cx="23764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صفت شناسه دوم</a:t>
            </a:r>
            <a:endParaRPr lang="en-US" altLang="en-US" sz="3200">
              <a:cs typeface="B Nazanin" panose="00000400000000000000" pitchFamily="2" charset="-78"/>
            </a:endParaRPr>
          </a:p>
        </p:txBody>
      </p:sp>
      <p:sp>
        <p:nvSpPr>
          <p:cNvPr id="93201" name="Text Box 20"/>
          <p:cNvSpPr txBox="1">
            <a:spLocks noChangeArrowheads="1"/>
          </p:cNvSpPr>
          <p:nvPr/>
        </p:nvSpPr>
        <p:spPr bwMode="auto">
          <a:xfrm>
            <a:off x="4572000" y="4914900"/>
            <a:ext cx="31670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صفت شناسه مركب</a:t>
            </a:r>
            <a:endParaRPr lang="en-US" altLang="en-US" sz="3200">
              <a:cs typeface="B Nazanin" panose="00000400000000000000" pitchFamily="2" charset="-78"/>
            </a:endParaRPr>
          </a:p>
        </p:txBody>
      </p:sp>
      <p:sp>
        <p:nvSpPr>
          <p:cNvPr id="93202" name="Text Box 21"/>
          <p:cNvSpPr txBox="1">
            <a:spLocks noChangeArrowheads="1"/>
          </p:cNvSpPr>
          <p:nvPr/>
        </p:nvSpPr>
        <p:spPr bwMode="auto">
          <a:xfrm>
            <a:off x="4932363" y="5659438"/>
            <a:ext cx="28082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صفت چندمقداري</a:t>
            </a:r>
            <a:endParaRPr lang="en-US" altLang="en-US" sz="3200">
              <a:cs typeface="B Nazanin" panose="00000400000000000000" pitchFamily="2" charset="-78"/>
            </a:endParaRPr>
          </a:p>
        </p:txBody>
      </p:sp>
      <p:sp>
        <p:nvSpPr>
          <p:cNvPr id="93203" name="Line 22"/>
          <p:cNvSpPr>
            <a:spLocks noChangeShapeType="1"/>
          </p:cNvSpPr>
          <p:nvPr/>
        </p:nvSpPr>
        <p:spPr bwMode="auto">
          <a:xfrm flipH="1">
            <a:off x="3275013" y="3571875"/>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4" name="Line 23"/>
          <p:cNvSpPr>
            <a:spLocks noChangeShapeType="1"/>
          </p:cNvSpPr>
          <p:nvPr/>
        </p:nvSpPr>
        <p:spPr bwMode="auto">
          <a:xfrm flipH="1">
            <a:off x="3276600" y="4219575"/>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5" name="Line 24"/>
          <p:cNvSpPr>
            <a:spLocks noChangeShapeType="1"/>
          </p:cNvSpPr>
          <p:nvPr/>
        </p:nvSpPr>
        <p:spPr bwMode="auto">
          <a:xfrm flipH="1">
            <a:off x="3276600" y="4292600"/>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6" name="Line 25"/>
          <p:cNvSpPr>
            <a:spLocks noChangeShapeType="1"/>
          </p:cNvSpPr>
          <p:nvPr/>
        </p:nvSpPr>
        <p:spPr bwMode="auto">
          <a:xfrm flipH="1">
            <a:off x="1476375" y="2492375"/>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7" name="Line 26"/>
          <p:cNvSpPr>
            <a:spLocks noChangeShapeType="1"/>
          </p:cNvSpPr>
          <p:nvPr/>
        </p:nvSpPr>
        <p:spPr bwMode="auto">
          <a:xfrm flipH="1">
            <a:off x="1547813" y="3355975"/>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8" name="Line 27"/>
          <p:cNvSpPr>
            <a:spLocks noChangeShapeType="1"/>
          </p:cNvSpPr>
          <p:nvPr/>
        </p:nvSpPr>
        <p:spPr bwMode="auto">
          <a:xfrm flipH="1">
            <a:off x="1476375" y="4148138"/>
            <a:ext cx="1511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9" name="Line 28"/>
          <p:cNvSpPr>
            <a:spLocks noChangeShapeType="1"/>
          </p:cNvSpPr>
          <p:nvPr/>
        </p:nvSpPr>
        <p:spPr bwMode="auto">
          <a:xfrm flipH="1">
            <a:off x="612775" y="4940300"/>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10" name="Line 29"/>
          <p:cNvSpPr>
            <a:spLocks noChangeShapeType="1"/>
          </p:cNvSpPr>
          <p:nvPr/>
        </p:nvSpPr>
        <p:spPr bwMode="auto">
          <a:xfrm flipH="1">
            <a:off x="1403350" y="5229225"/>
            <a:ext cx="3240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11" name="Line 30"/>
          <p:cNvSpPr>
            <a:spLocks noChangeShapeType="1"/>
          </p:cNvSpPr>
          <p:nvPr/>
        </p:nvSpPr>
        <p:spPr bwMode="auto">
          <a:xfrm flipH="1">
            <a:off x="1979613" y="5084763"/>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12" name="Line 31"/>
          <p:cNvSpPr>
            <a:spLocks noChangeShapeType="1"/>
          </p:cNvSpPr>
          <p:nvPr/>
        </p:nvSpPr>
        <p:spPr bwMode="auto">
          <a:xfrm flipH="1">
            <a:off x="3203575" y="5084763"/>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13" name="Line 32"/>
          <p:cNvSpPr>
            <a:spLocks noChangeShapeType="1"/>
          </p:cNvSpPr>
          <p:nvPr/>
        </p:nvSpPr>
        <p:spPr bwMode="auto">
          <a:xfrm flipH="1">
            <a:off x="1331913" y="5876925"/>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14" name="Text Box 33"/>
          <p:cNvSpPr txBox="1">
            <a:spLocks noChangeArrowheads="1"/>
          </p:cNvSpPr>
          <p:nvPr/>
        </p:nvSpPr>
        <p:spPr bwMode="auto">
          <a:xfrm>
            <a:off x="1906588" y="333375"/>
            <a:ext cx="46815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نمادهاي رسم نمودار </a:t>
            </a:r>
            <a:r>
              <a:rPr lang="en-US" altLang="en-US" sz="3200">
                <a:solidFill>
                  <a:schemeClr val="bg1"/>
                </a:solidFill>
                <a:latin typeface="Tahoma" panose="020B0604030504040204" pitchFamily="34" charset="0"/>
                <a:cs typeface="B Titr" panose="00000700000000000000" pitchFamily="2" charset="-78"/>
              </a:rPr>
              <a:t>ER</a:t>
            </a:r>
          </a:p>
        </p:txBody>
      </p:sp>
      <p:sp>
        <p:nvSpPr>
          <p:cNvPr id="4" name="Slide Number Placeholder 3"/>
          <p:cNvSpPr>
            <a:spLocks noGrp="1"/>
          </p:cNvSpPr>
          <p:nvPr>
            <p:ph type="sldNum" sz="quarter" idx="12"/>
          </p:nvPr>
        </p:nvSpPr>
        <p:spPr/>
        <p:txBody>
          <a:bodyPr/>
          <a:lstStyle/>
          <a:p>
            <a:pPr>
              <a:defRPr/>
            </a:pPr>
            <a:fld id="{CAF11835-0F69-4D99-BBA5-0A4F1B820C14}" type="slidenum">
              <a:rPr lang="en-US"/>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val 4"/>
          <p:cNvSpPr>
            <a:spLocks noChangeArrowheads="1"/>
          </p:cNvSpPr>
          <p:nvPr/>
        </p:nvSpPr>
        <p:spPr bwMode="auto">
          <a:xfrm>
            <a:off x="2228850" y="2205038"/>
            <a:ext cx="1657350" cy="7191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4211" name="Oval 5"/>
          <p:cNvSpPr>
            <a:spLocks noChangeArrowheads="1"/>
          </p:cNvSpPr>
          <p:nvPr/>
        </p:nvSpPr>
        <p:spPr bwMode="auto">
          <a:xfrm>
            <a:off x="2012950" y="1700213"/>
            <a:ext cx="649288"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4212" name="Oval 6"/>
          <p:cNvSpPr>
            <a:spLocks noChangeArrowheads="1"/>
          </p:cNvSpPr>
          <p:nvPr/>
        </p:nvSpPr>
        <p:spPr bwMode="auto">
          <a:xfrm>
            <a:off x="2876550" y="1484313"/>
            <a:ext cx="649288"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4213" name="Oval 7"/>
          <p:cNvSpPr>
            <a:spLocks noChangeArrowheads="1"/>
          </p:cNvSpPr>
          <p:nvPr/>
        </p:nvSpPr>
        <p:spPr bwMode="auto">
          <a:xfrm>
            <a:off x="3668713" y="1771650"/>
            <a:ext cx="576262" cy="2143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4214" name="Oval 8"/>
          <p:cNvSpPr>
            <a:spLocks noChangeArrowheads="1"/>
          </p:cNvSpPr>
          <p:nvPr/>
        </p:nvSpPr>
        <p:spPr bwMode="auto">
          <a:xfrm>
            <a:off x="2300288" y="3041650"/>
            <a:ext cx="1657350" cy="719138"/>
          </a:xfrm>
          <a:prstGeom prst="ellipse">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94215" name="Rectangle 9"/>
          <p:cNvSpPr>
            <a:spLocks noChangeArrowheads="1"/>
          </p:cNvSpPr>
          <p:nvPr/>
        </p:nvSpPr>
        <p:spPr bwMode="auto">
          <a:xfrm>
            <a:off x="500063" y="4121150"/>
            <a:ext cx="1368425" cy="433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E1</a:t>
            </a:r>
          </a:p>
        </p:txBody>
      </p:sp>
      <p:sp>
        <p:nvSpPr>
          <p:cNvPr id="94216" name="AutoShape 10"/>
          <p:cNvSpPr>
            <a:spLocks noChangeArrowheads="1"/>
          </p:cNvSpPr>
          <p:nvPr/>
        </p:nvSpPr>
        <p:spPr bwMode="auto">
          <a:xfrm>
            <a:off x="2589213" y="3976688"/>
            <a:ext cx="1296987" cy="574675"/>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R</a:t>
            </a:r>
          </a:p>
        </p:txBody>
      </p:sp>
      <p:sp>
        <p:nvSpPr>
          <p:cNvPr id="94217" name="Line 11"/>
          <p:cNvSpPr>
            <a:spLocks noChangeShapeType="1"/>
          </p:cNvSpPr>
          <p:nvPr/>
        </p:nvSpPr>
        <p:spPr bwMode="auto">
          <a:xfrm flipH="1">
            <a:off x="1868488" y="4265613"/>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8" name="Rectangle 12"/>
          <p:cNvSpPr>
            <a:spLocks noChangeArrowheads="1"/>
          </p:cNvSpPr>
          <p:nvPr/>
        </p:nvSpPr>
        <p:spPr bwMode="auto">
          <a:xfrm>
            <a:off x="4316413" y="4121150"/>
            <a:ext cx="13684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E2</a:t>
            </a:r>
          </a:p>
        </p:txBody>
      </p:sp>
      <p:sp>
        <p:nvSpPr>
          <p:cNvPr id="94219" name="Rectangle 13"/>
          <p:cNvSpPr>
            <a:spLocks noChangeArrowheads="1"/>
          </p:cNvSpPr>
          <p:nvPr/>
        </p:nvSpPr>
        <p:spPr bwMode="auto">
          <a:xfrm>
            <a:off x="3956050" y="5418138"/>
            <a:ext cx="13684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E2</a:t>
            </a:r>
          </a:p>
        </p:txBody>
      </p:sp>
      <p:sp>
        <p:nvSpPr>
          <p:cNvPr id="94220" name="Rectangle 14"/>
          <p:cNvSpPr>
            <a:spLocks noChangeArrowheads="1"/>
          </p:cNvSpPr>
          <p:nvPr/>
        </p:nvSpPr>
        <p:spPr bwMode="auto">
          <a:xfrm>
            <a:off x="1004888" y="5418138"/>
            <a:ext cx="13684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cs typeface="Arial" panose="020B0604020202020204" pitchFamily="34" charset="0"/>
              </a:rPr>
              <a:t>E1</a:t>
            </a:r>
          </a:p>
        </p:txBody>
      </p:sp>
      <p:sp>
        <p:nvSpPr>
          <p:cNvPr id="94221" name="Line 15"/>
          <p:cNvSpPr>
            <a:spLocks noChangeShapeType="1"/>
          </p:cNvSpPr>
          <p:nvPr/>
        </p:nvSpPr>
        <p:spPr bwMode="auto">
          <a:xfrm>
            <a:off x="2371725" y="1916113"/>
            <a:ext cx="288925"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2" name="Line 16"/>
          <p:cNvSpPr>
            <a:spLocks noChangeShapeType="1"/>
          </p:cNvSpPr>
          <p:nvPr/>
        </p:nvSpPr>
        <p:spPr bwMode="auto">
          <a:xfrm>
            <a:off x="3163888" y="17002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3" name="Line 17"/>
          <p:cNvSpPr>
            <a:spLocks noChangeShapeType="1"/>
          </p:cNvSpPr>
          <p:nvPr/>
        </p:nvSpPr>
        <p:spPr bwMode="auto">
          <a:xfrm flipH="1">
            <a:off x="3524250" y="1989138"/>
            <a:ext cx="360363"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4" name="Line 18"/>
          <p:cNvSpPr>
            <a:spLocks noChangeShapeType="1"/>
          </p:cNvSpPr>
          <p:nvPr/>
        </p:nvSpPr>
        <p:spPr bwMode="auto">
          <a:xfrm flipH="1">
            <a:off x="860425" y="2563813"/>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5" name="Line 20"/>
          <p:cNvSpPr>
            <a:spLocks noChangeShapeType="1"/>
          </p:cNvSpPr>
          <p:nvPr/>
        </p:nvSpPr>
        <p:spPr bwMode="auto">
          <a:xfrm flipH="1">
            <a:off x="2371725" y="5634038"/>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6" name="Line 21"/>
          <p:cNvSpPr>
            <a:spLocks noChangeShapeType="1"/>
          </p:cNvSpPr>
          <p:nvPr/>
        </p:nvSpPr>
        <p:spPr bwMode="auto">
          <a:xfrm flipH="1">
            <a:off x="3884613" y="4265613"/>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7" name="Line 22"/>
          <p:cNvSpPr>
            <a:spLocks noChangeShapeType="1"/>
          </p:cNvSpPr>
          <p:nvPr/>
        </p:nvSpPr>
        <p:spPr bwMode="auto">
          <a:xfrm flipH="1">
            <a:off x="1220788" y="340042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8" name="Freeform 24"/>
          <p:cNvSpPr>
            <a:spLocks/>
          </p:cNvSpPr>
          <p:nvPr/>
        </p:nvSpPr>
        <p:spPr bwMode="auto">
          <a:xfrm rot="3858241">
            <a:off x="2894807" y="5398294"/>
            <a:ext cx="503237" cy="396875"/>
          </a:xfrm>
          <a:custGeom>
            <a:avLst/>
            <a:gdLst>
              <a:gd name="T0" fmla="*/ 2147483646 w 317"/>
              <a:gd name="T1" fmla="*/ 2147483646 h 250"/>
              <a:gd name="T2" fmla="*/ 2147483646 w 317"/>
              <a:gd name="T3" fmla="*/ 2147483646 h 250"/>
              <a:gd name="T4" fmla="*/ 0 w 317"/>
              <a:gd name="T5" fmla="*/ 2147483646 h 250"/>
              <a:gd name="T6" fmla="*/ 0 60000 65536"/>
              <a:gd name="T7" fmla="*/ 0 60000 65536"/>
              <a:gd name="T8" fmla="*/ 0 60000 65536"/>
            </a:gdLst>
            <a:ahLst/>
            <a:cxnLst>
              <a:cxn ang="T6">
                <a:pos x="T0" y="T1"/>
              </a:cxn>
              <a:cxn ang="T7">
                <a:pos x="T2" y="T3"/>
              </a:cxn>
              <a:cxn ang="T8">
                <a:pos x="T4" y="T5"/>
              </a:cxn>
            </a:cxnLst>
            <a:rect l="0" t="0" r="r" b="b"/>
            <a:pathLst>
              <a:path w="317" h="250">
                <a:moveTo>
                  <a:pt x="317" y="250"/>
                </a:moveTo>
                <a:cubicBezTo>
                  <a:pt x="298" y="148"/>
                  <a:pt x="280" y="46"/>
                  <a:pt x="227" y="23"/>
                </a:cubicBezTo>
                <a:cubicBezTo>
                  <a:pt x="174" y="0"/>
                  <a:pt x="87" y="57"/>
                  <a:pt x="0" y="1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9" name="Text Box 25"/>
          <p:cNvSpPr txBox="1">
            <a:spLocks noChangeArrowheads="1"/>
          </p:cNvSpPr>
          <p:nvPr/>
        </p:nvSpPr>
        <p:spPr bwMode="auto">
          <a:xfrm>
            <a:off x="6934200" y="2171700"/>
            <a:ext cx="17018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صفت مركب</a:t>
            </a:r>
            <a:endParaRPr lang="en-US" altLang="en-US" sz="3200">
              <a:cs typeface="B Nazanin" panose="00000400000000000000" pitchFamily="2" charset="-78"/>
            </a:endParaRPr>
          </a:p>
        </p:txBody>
      </p:sp>
      <p:sp>
        <p:nvSpPr>
          <p:cNvPr id="94230" name="Text Box 26"/>
          <p:cNvSpPr txBox="1">
            <a:spLocks noChangeArrowheads="1"/>
          </p:cNvSpPr>
          <p:nvPr/>
        </p:nvSpPr>
        <p:spPr bwMode="auto">
          <a:xfrm>
            <a:off x="6943725" y="3041650"/>
            <a:ext cx="17081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صفت مشتق</a:t>
            </a:r>
            <a:endParaRPr lang="en-US" altLang="en-US" sz="3200">
              <a:cs typeface="B Nazanin" panose="00000400000000000000" pitchFamily="2" charset="-78"/>
            </a:endParaRPr>
          </a:p>
        </p:txBody>
      </p:sp>
      <p:sp>
        <p:nvSpPr>
          <p:cNvPr id="94231" name="Text Box 27"/>
          <p:cNvSpPr txBox="1">
            <a:spLocks noChangeArrowheads="1"/>
          </p:cNvSpPr>
          <p:nvPr/>
        </p:nvSpPr>
        <p:spPr bwMode="auto">
          <a:xfrm>
            <a:off x="6804025" y="3976688"/>
            <a:ext cx="18478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چندي ارتباط</a:t>
            </a:r>
            <a:endParaRPr lang="en-US" altLang="en-US" sz="3200">
              <a:cs typeface="B Nazanin" panose="00000400000000000000" pitchFamily="2" charset="-78"/>
            </a:endParaRPr>
          </a:p>
        </p:txBody>
      </p:sp>
      <p:sp>
        <p:nvSpPr>
          <p:cNvPr id="94232" name="Text Box 28"/>
          <p:cNvSpPr txBox="1">
            <a:spLocks noChangeArrowheads="1"/>
          </p:cNvSpPr>
          <p:nvPr/>
        </p:nvSpPr>
        <p:spPr bwMode="auto">
          <a:xfrm>
            <a:off x="5510213" y="5332413"/>
            <a:ext cx="31496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ارتباط ”گونه‌اي است از“</a:t>
            </a:r>
            <a:endParaRPr lang="en-US" altLang="en-US" sz="3200">
              <a:cs typeface="B Nazanin" panose="00000400000000000000" pitchFamily="2" charset="-78"/>
            </a:endParaRPr>
          </a:p>
        </p:txBody>
      </p:sp>
      <p:sp>
        <p:nvSpPr>
          <p:cNvPr id="94233" name="Text Box 29"/>
          <p:cNvSpPr txBox="1">
            <a:spLocks noChangeArrowheads="1"/>
          </p:cNvSpPr>
          <p:nvPr/>
        </p:nvSpPr>
        <p:spPr bwMode="auto">
          <a:xfrm>
            <a:off x="2084388" y="39766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800">
                <a:cs typeface="Arial" panose="020B0604020202020204" pitchFamily="34" charset="0"/>
              </a:rPr>
              <a:t>1</a:t>
            </a:r>
          </a:p>
        </p:txBody>
      </p:sp>
      <p:sp>
        <p:nvSpPr>
          <p:cNvPr id="94234" name="Text Box 30"/>
          <p:cNvSpPr txBox="1">
            <a:spLocks noChangeArrowheads="1"/>
          </p:cNvSpPr>
          <p:nvPr/>
        </p:nvSpPr>
        <p:spPr bwMode="auto">
          <a:xfrm>
            <a:off x="3884613" y="42656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800">
                <a:cs typeface="Arial" panose="020B0604020202020204" pitchFamily="34" charset="0"/>
              </a:rPr>
              <a:t>1</a:t>
            </a:r>
          </a:p>
        </p:txBody>
      </p:sp>
      <p:sp>
        <p:nvSpPr>
          <p:cNvPr id="94235" name="Text Box 31"/>
          <p:cNvSpPr txBox="1">
            <a:spLocks noChangeArrowheads="1"/>
          </p:cNvSpPr>
          <p:nvPr/>
        </p:nvSpPr>
        <p:spPr bwMode="auto">
          <a:xfrm>
            <a:off x="3884613" y="39052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800">
                <a:cs typeface="Arial" panose="020B0604020202020204" pitchFamily="34" charset="0"/>
              </a:rPr>
              <a:t>N</a:t>
            </a:r>
          </a:p>
        </p:txBody>
      </p:sp>
      <p:sp>
        <p:nvSpPr>
          <p:cNvPr id="94236" name="Text Box 32"/>
          <p:cNvSpPr txBox="1">
            <a:spLocks noChangeArrowheads="1"/>
          </p:cNvSpPr>
          <p:nvPr/>
        </p:nvSpPr>
        <p:spPr bwMode="auto">
          <a:xfrm>
            <a:off x="2084388" y="46259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800">
                <a:cs typeface="Arial" panose="020B0604020202020204" pitchFamily="34" charset="0"/>
              </a:rPr>
              <a:t>N</a:t>
            </a:r>
          </a:p>
        </p:txBody>
      </p:sp>
      <p:sp>
        <p:nvSpPr>
          <p:cNvPr id="94237" name="Text Box 33"/>
          <p:cNvSpPr txBox="1">
            <a:spLocks noChangeArrowheads="1"/>
          </p:cNvSpPr>
          <p:nvPr/>
        </p:nvSpPr>
        <p:spPr bwMode="auto">
          <a:xfrm>
            <a:off x="2084388" y="43307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800">
                <a:cs typeface="Arial" panose="020B0604020202020204" pitchFamily="34" charset="0"/>
              </a:rPr>
              <a:t>1</a:t>
            </a:r>
          </a:p>
        </p:txBody>
      </p:sp>
      <p:sp>
        <p:nvSpPr>
          <p:cNvPr id="94238" name="Text Box 34"/>
          <p:cNvSpPr txBox="1">
            <a:spLocks noChangeArrowheads="1"/>
          </p:cNvSpPr>
          <p:nvPr/>
        </p:nvSpPr>
        <p:spPr bwMode="auto">
          <a:xfrm>
            <a:off x="3870325" y="462597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800">
                <a:cs typeface="Arial" panose="020B0604020202020204" pitchFamily="34" charset="0"/>
              </a:rPr>
              <a:t>M</a:t>
            </a:r>
          </a:p>
        </p:txBody>
      </p:sp>
      <p:sp>
        <p:nvSpPr>
          <p:cNvPr id="94239" name="Text Box 35"/>
          <p:cNvSpPr txBox="1">
            <a:spLocks noChangeArrowheads="1"/>
          </p:cNvSpPr>
          <p:nvPr/>
        </p:nvSpPr>
        <p:spPr bwMode="auto">
          <a:xfrm>
            <a:off x="5761038" y="4033838"/>
            <a:ext cx="7762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en-US" altLang="en-US" sz="1800" b="1"/>
              <a:t>1</a:t>
            </a:r>
            <a:r>
              <a:rPr lang="fa-IR" altLang="en-US" sz="1800" b="1"/>
              <a:t> به </a:t>
            </a:r>
            <a:r>
              <a:rPr lang="en-US" altLang="en-US" sz="1800" b="1"/>
              <a:t>N</a:t>
            </a:r>
          </a:p>
          <a:p>
            <a:pPr algn="r" rtl="1" eaLnBrk="1" hangingPunct="1"/>
            <a:r>
              <a:rPr lang="en-US" altLang="en-US" sz="1800" b="1"/>
              <a:t>1</a:t>
            </a:r>
            <a:r>
              <a:rPr lang="fa-IR" altLang="en-US" sz="1800" b="1"/>
              <a:t> به </a:t>
            </a:r>
            <a:r>
              <a:rPr lang="en-US" altLang="en-US" sz="1800" b="1"/>
              <a:t>1</a:t>
            </a:r>
          </a:p>
          <a:p>
            <a:pPr algn="r" rtl="1" eaLnBrk="1" hangingPunct="1"/>
            <a:r>
              <a:rPr lang="en-US" altLang="en-US" sz="1800" b="1"/>
              <a:t>M</a:t>
            </a:r>
            <a:r>
              <a:rPr lang="fa-IR" altLang="en-US" sz="1800" b="1"/>
              <a:t> به </a:t>
            </a:r>
            <a:r>
              <a:rPr lang="en-US" altLang="en-US" sz="1800" b="1"/>
              <a:t>N</a:t>
            </a:r>
          </a:p>
        </p:txBody>
      </p:sp>
      <p:sp>
        <p:nvSpPr>
          <p:cNvPr id="94240" name="Text Box 36"/>
          <p:cNvSpPr txBox="1">
            <a:spLocks noChangeArrowheads="1"/>
          </p:cNvSpPr>
          <p:nvPr/>
        </p:nvSpPr>
        <p:spPr bwMode="auto">
          <a:xfrm>
            <a:off x="2120900" y="333375"/>
            <a:ext cx="45386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نمادهاي رسم نمودار </a:t>
            </a:r>
            <a:r>
              <a:rPr lang="en-US" altLang="en-US" sz="3200">
                <a:solidFill>
                  <a:schemeClr val="bg1"/>
                </a:solidFill>
                <a:latin typeface="Tahoma" panose="020B0604030504040204" pitchFamily="34" charset="0"/>
                <a:cs typeface="B Titr" panose="00000700000000000000" pitchFamily="2" charset="-78"/>
              </a:rPr>
              <a:t>ER</a:t>
            </a:r>
          </a:p>
        </p:txBody>
      </p:sp>
      <p:sp>
        <p:nvSpPr>
          <p:cNvPr id="4" name="Slide Number Placeholder 3"/>
          <p:cNvSpPr>
            <a:spLocks noGrp="1"/>
          </p:cNvSpPr>
          <p:nvPr>
            <p:ph type="sldNum" sz="quarter" idx="12"/>
          </p:nvPr>
        </p:nvSpPr>
        <p:spPr/>
        <p:txBody>
          <a:bodyPr/>
          <a:lstStyle/>
          <a:p>
            <a:pPr>
              <a:defRPr/>
            </a:pPr>
            <a:fld id="{77DA8C71-0A21-4C43-AF71-6356E439DC7F}" type="slidenum">
              <a:rPr lang="en-US"/>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4"/>
          <p:cNvSpPr txBox="1">
            <a:spLocks noChangeArrowheads="1"/>
          </p:cNvSpPr>
          <p:nvPr/>
        </p:nvSpPr>
        <p:spPr bwMode="auto">
          <a:xfrm>
            <a:off x="2051050" y="350838"/>
            <a:ext cx="43211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وضع مشاركت در ارتباط</a:t>
            </a:r>
            <a:endParaRPr lang="en-US" altLang="en-US" sz="3200">
              <a:solidFill>
                <a:schemeClr val="bg1"/>
              </a:solidFill>
              <a:latin typeface="Tahoma" panose="020B0604030504040204" pitchFamily="34" charset="0"/>
              <a:cs typeface="B Titr" panose="00000700000000000000" pitchFamily="2" charset="-78"/>
            </a:endParaRPr>
          </a:p>
        </p:txBody>
      </p:sp>
      <p:sp>
        <p:nvSpPr>
          <p:cNvPr id="95235" name="Text Box 5"/>
          <p:cNvSpPr txBox="1">
            <a:spLocks noChangeArrowheads="1"/>
          </p:cNvSpPr>
          <p:nvPr/>
        </p:nvSpPr>
        <p:spPr bwMode="auto">
          <a:xfrm>
            <a:off x="1116013" y="1951038"/>
            <a:ext cx="6119812"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مشاركت يك نوع موجوديت در يك نوع ارتباط را الزامي گويند، اگر تمام نمونه‌هاي آن نوع موجوديت در آن نوع ارتباط شركت كنند. در غير اين صورت مشاركت غيرالزامي است.</a:t>
            </a:r>
            <a:endParaRPr lang="en-US" altLang="en-US" sz="3200">
              <a:cs typeface="B Nazanin" panose="00000400000000000000" pitchFamily="2" charset="-78"/>
            </a:endParaRPr>
          </a:p>
        </p:txBody>
      </p:sp>
      <p:sp>
        <p:nvSpPr>
          <p:cNvPr id="95236" name="Rectangle 7"/>
          <p:cNvSpPr>
            <a:spLocks noChangeArrowheads="1"/>
          </p:cNvSpPr>
          <p:nvPr/>
        </p:nvSpPr>
        <p:spPr bwMode="auto">
          <a:xfrm>
            <a:off x="1763713" y="4365625"/>
            <a:ext cx="1368425" cy="433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دانشجو</a:t>
            </a:r>
            <a:endParaRPr lang="en-US" altLang="en-US" sz="1800">
              <a:cs typeface="Arial" panose="020B0604020202020204" pitchFamily="34" charset="0"/>
            </a:endParaRPr>
          </a:p>
        </p:txBody>
      </p:sp>
      <p:sp>
        <p:nvSpPr>
          <p:cNvPr id="95237" name="AutoShape 8"/>
          <p:cNvSpPr>
            <a:spLocks noChangeArrowheads="1"/>
          </p:cNvSpPr>
          <p:nvPr/>
        </p:nvSpPr>
        <p:spPr bwMode="auto">
          <a:xfrm>
            <a:off x="3852863" y="4221163"/>
            <a:ext cx="1296987" cy="574675"/>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انتخاب</a:t>
            </a:r>
            <a:endParaRPr lang="en-US" altLang="en-US" sz="1800">
              <a:cs typeface="Arial" panose="020B0604020202020204" pitchFamily="34" charset="0"/>
            </a:endParaRPr>
          </a:p>
        </p:txBody>
      </p:sp>
      <p:sp>
        <p:nvSpPr>
          <p:cNvPr id="95238" name="Line 9"/>
          <p:cNvSpPr>
            <a:spLocks noChangeShapeType="1"/>
          </p:cNvSpPr>
          <p:nvPr/>
        </p:nvSpPr>
        <p:spPr bwMode="auto">
          <a:xfrm flipH="1">
            <a:off x="3132138" y="4510088"/>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9" name="Rectangle 10"/>
          <p:cNvSpPr>
            <a:spLocks noChangeArrowheads="1"/>
          </p:cNvSpPr>
          <p:nvPr/>
        </p:nvSpPr>
        <p:spPr bwMode="auto">
          <a:xfrm>
            <a:off x="5580063" y="4365625"/>
            <a:ext cx="13684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درس</a:t>
            </a:r>
            <a:endParaRPr lang="en-US" altLang="en-US" sz="1800">
              <a:cs typeface="Arial" panose="020B0604020202020204" pitchFamily="34" charset="0"/>
            </a:endParaRPr>
          </a:p>
        </p:txBody>
      </p:sp>
      <p:sp>
        <p:nvSpPr>
          <p:cNvPr id="95240" name="Line 11"/>
          <p:cNvSpPr>
            <a:spLocks noChangeShapeType="1"/>
          </p:cNvSpPr>
          <p:nvPr/>
        </p:nvSpPr>
        <p:spPr bwMode="auto">
          <a:xfrm flipH="1">
            <a:off x="5148263" y="4510088"/>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1" name="Line 18"/>
          <p:cNvSpPr>
            <a:spLocks noChangeShapeType="1"/>
          </p:cNvSpPr>
          <p:nvPr/>
        </p:nvSpPr>
        <p:spPr bwMode="auto">
          <a:xfrm>
            <a:off x="5003800" y="4589463"/>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2" name="Line 19"/>
          <p:cNvSpPr>
            <a:spLocks noChangeShapeType="1"/>
          </p:cNvSpPr>
          <p:nvPr/>
        </p:nvSpPr>
        <p:spPr bwMode="auto">
          <a:xfrm flipH="1">
            <a:off x="3130550" y="4446588"/>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3" name="Text Box 20"/>
          <p:cNvSpPr txBox="1">
            <a:spLocks noChangeArrowheads="1"/>
          </p:cNvSpPr>
          <p:nvPr/>
        </p:nvSpPr>
        <p:spPr bwMode="auto">
          <a:xfrm>
            <a:off x="2917825" y="4924425"/>
            <a:ext cx="31670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نمايش مشاركت الزامي</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B81DEC26-FCD1-4881-9442-72F96437C82A}" type="slidenum">
              <a:rPr lang="en-US"/>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4"/>
          <p:cNvSpPr txBox="1">
            <a:spLocks noChangeArrowheads="1"/>
          </p:cNvSpPr>
          <p:nvPr/>
        </p:nvSpPr>
        <p:spPr bwMode="auto">
          <a:xfrm>
            <a:off x="169863" y="1474788"/>
            <a:ext cx="82486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تعداد شركت‌كنندگان در يك ارتباط را درجه آن ارتباط مي‌گويند.</a:t>
            </a:r>
            <a:endParaRPr lang="en-US" altLang="en-US" sz="3200">
              <a:cs typeface="B Nazanin" panose="00000400000000000000" pitchFamily="2" charset="-78"/>
            </a:endParaRPr>
          </a:p>
        </p:txBody>
      </p:sp>
      <p:sp>
        <p:nvSpPr>
          <p:cNvPr id="96259" name="Rectangle 5"/>
          <p:cNvSpPr>
            <a:spLocks noChangeArrowheads="1"/>
          </p:cNvSpPr>
          <p:nvPr/>
        </p:nvSpPr>
        <p:spPr bwMode="auto">
          <a:xfrm>
            <a:off x="5940425" y="2089150"/>
            <a:ext cx="107950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استاد</a:t>
            </a:r>
            <a:endParaRPr lang="en-US" altLang="en-US" sz="1800">
              <a:cs typeface="Arial" panose="020B0604020202020204" pitchFamily="34" charset="0"/>
            </a:endParaRPr>
          </a:p>
        </p:txBody>
      </p:sp>
      <p:sp>
        <p:nvSpPr>
          <p:cNvPr id="96260" name="Rectangle 6"/>
          <p:cNvSpPr>
            <a:spLocks noChangeArrowheads="1"/>
          </p:cNvSpPr>
          <p:nvPr/>
        </p:nvSpPr>
        <p:spPr bwMode="auto">
          <a:xfrm>
            <a:off x="4067175" y="2089150"/>
            <a:ext cx="107950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درس</a:t>
            </a:r>
            <a:endParaRPr lang="en-US" altLang="en-US" sz="1800">
              <a:cs typeface="Arial" panose="020B0604020202020204" pitchFamily="34" charset="0"/>
            </a:endParaRPr>
          </a:p>
        </p:txBody>
      </p:sp>
      <p:sp>
        <p:nvSpPr>
          <p:cNvPr id="96261" name="Rectangle 7"/>
          <p:cNvSpPr>
            <a:spLocks noChangeArrowheads="1"/>
          </p:cNvSpPr>
          <p:nvPr/>
        </p:nvSpPr>
        <p:spPr bwMode="auto">
          <a:xfrm>
            <a:off x="2051050" y="2089150"/>
            <a:ext cx="107950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دانشجو</a:t>
            </a:r>
            <a:endParaRPr lang="en-US" altLang="en-US" sz="1800">
              <a:cs typeface="Arial" panose="020B0604020202020204" pitchFamily="34" charset="0"/>
            </a:endParaRPr>
          </a:p>
        </p:txBody>
      </p:sp>
      <p:sp>
        <p:nvSpPr>
          <p:cNvPr id="96262" name="Oval 8"/>
          <p:cNvSpPr>
            <a:spLocks noChangeArrowheads="1"/>
          </p:cNvSpPr>
          <p:nvPr/>
        </p:nvSpPr>
        <p:spPr bwMode="auto">
          <a:xfrm>
            <a:off x="1187450" y="3457575"/>
            <a:ext cx="1152525"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ترم</a:t>
            </a:r>
            <a:endParaRPr lang="en-US" altLang="en-US" sz="1800">
              <a:cs typeface="Arial" panose="020B0604020202020204" pitchFamily="34" charset="0"/>
            </a:endParaRPr>
          </a:p>
        </p:txBody>
      </p:sp>
      <p:sp>
        <p:nvSpPr>
          <p:cNvPr id="96263" name="Oval 9"/>
          <p:cNvSpPr>
            <a:spLocks noChangeArrowheads="1"/>
          </p:cNvSpPr>
          <p:nvPr/>
        </p:nvSpPr>
        <p:spPr bwMode="auto">
          <a:xfrm>
            <a:off x="6659563" y="3386138"/>
            <a:ext cx="1152525"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نمره</a:t>
            </a:r>
            <a:endParaRPr lang="en-US" altLang="en-US" sz="1800">
              <a:cs typeface="Arial" panose="020B0604020202020204" pitchFamily="34" charset="0"/>
            </a:endParaRPr>
          </a:p>
        </p:txBody>
      </p:sp>
      <p:sp>
        <p:nvSpPr>
          <p:cNvPr id="96264" name="Oval 10"/>
          <p:cNvSpPr>
            <a:spLocks noChangeArrowheads="1"/>
          </p:cNvSpPr>
          <p:nvPr/>
        </p:nvSpPr>
        <p:spPr bwMode="auto">
          <a:xfrm>
            <a:off x="3995738" y="4927600"/>
            <a:ext cx="1152525"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سال آموزشي</a:t>
            </a:r>
            <a:endParaRPr lang="en-US" altLang="en-US" sz="1800">
              <a:cs typeface="Arial" panose="020B0604020202020204" pitchFamily="34" charset="0"/>
            </a:endParaRPr>
          </a:p>
        </p:txBody>
      </p:sp>
      <p:sp>
        <p:nvSpPr>
          <p:cNvPr id="96265" name="AutoShape 11"/>
          <p:cNvSpPr>
            <a:spLocks noChangeArrowheads="1"/>
          </p:cNvSpPr>
          <p:nvPr/>
        </p:nvSpPr>
        <p:spPr bwMode="auto">
          <a:xfrm>
            <a:off x="3492500" y="3313113"/>
            <a:ext cx="2089150" cy="1081087"/>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انتخاب</a:t>
            </a:r>
            <a:endParaRPr lang="en-US" altLang="en-US" sz="1800">
              <a:cs typeface="Arial" panose="020B0604020202020204" pitchFamily="34" charset="0"/>
            </a:endParaRPr>
          </a:p>
        </p:txBody>
      </p:sp>
      <p:sp>
        <p:nvSpPr>
          <p:cNvPr id="96266" name="Line 13"/>
          <p:cNvSpPr>
            <a:spLocks noChangeShapeType="1"/>
          </p:cNvSpPr>
          <p:nvPr/>
        </p:nvSpPr>
        <p:spPr bwMode="auto">
          <a:xfrm flipV="1">
            <a:off x="4500563" y="2593975"/>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7" name="Line 14"/>
          <p:cNvSpPr>
            <a:spLocks noChangeShapeType="1"/>
          </p:cNvSpPr>
          <p:nvPr/>
        </p:nvSpPr>
        <p:spPr bwMode="auto">
          <a:xfrm>
            <a:off x="2843213" y="2593975"/>
            <a:ext cx="1296987" cy="935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8" name="Line 15"/>
          <p:cNvSpPr>
            <a:spLocks noChangeShapeType="1"/>
          </p:cNvSpPr>
          <p:nvPr/>
        </p:nvSpPr>
        <p:spPr bwMode="auto">
          <a:xfrm flipH="1">
            <a:off x="5003800" y="2593975"/>
            <a:ext cx="1368425" cy="935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9" name="Line 16"/>
          <p:cNvSpPr>
            <a:spLocks noChangeShapeType="1"/>
          </p:cNvSpPr>
          <p:nvPr/>
        </p:nvSpPr>
        <p:spPr bwMode="auto">
          <a:xfrm flipH="1">
            <a:off x="2339975" y="3817938"/>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0" name="Line 17"/>
          <p:cNvSpPr>
            <a:spLocks noChangeShapeType="1"/>
          </p:cNvSpPr>
          <p:nvPr/>
        </p:nvSpPr>
        <p:spPr bwMode="auto">
          <a:xfrm>
            <a:off x="5580063" y="3817938"/>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1" name="Line 18"/>
          <p:cNvSpPr>
            <a:spLocks noChangeShapeType="1"/>
          </p:cNvSpPr>
          <p:nvPr/>
        </p:nvSpPr>
        <p:spPr bwMode="auto">
          <a:xfrm>
            <a:off x="4572000" y="43942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2" name="Text Box 19"/>
          <p:cNvSpPr txBox="1">
            <a:spLocks noChangeArrowheads="1"/>
          </p:cNvSpPr>
          <p:nvPr/>
        </p:nvSpPr>
        <p:spPr bwMode="auto">
          <a:xfrm>
            <a:off x="2654300" y="5646738"/>
            <a:ext cx="3279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cs typeface="B Nazanin" panose="00000400000000000000" pitchFamily="2" charset="-78"/>
              </a:rPr>
              <a:t>ارتباط بين سه موجوديت</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EA7074DA-26B0-46BD-BECC-F702294E5DE9}" type="slidenum">
              <a:rPr lang="en-US"/>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5"/>
          <p:cNvSpPr txBox="1">
            <a:spLocks noChangeArrowheads="1"/>
          </p:cNvSpPr>
          <p:nvPr/>
        </p:nvSpPr>
        <p:spPr bwMode="auto">
          <a:xfrm>
            <a:off x="250825" y="1619250"/>
            <a:ext cx="8424863"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چندي يا ماهيت نوع ارتباط عبارتست از چگونگي تناظر بين دو مجموعه نمونه‌هاي آن دو نوع موجوديت.</a:t>
            </a:r>
            <a:endParaRPr lang="en-US" altLang="en-US" sz="3200">
              <a:cs typeface="B Nazanin" panose="00000400000000000000" pitchFamily="2" charset="-78"/>
            </a:endParaRPr>
          </a:p>
        </p:txBody>
      </p:sp>
      <p:sp>
        <p:nvSpPr>
          <p:cNvPr id="97283" name="Text Box 8"/>
          <p:cNvSpPr txBox="1">
            <a:spLocks noChangeArrowheads="1"/>
          </p:cNvSpPr>
          <p:nvPr/>
        </p:nvSpPr>
        <p:spPr bwMode="auto">
          <a:xfrm>
            <a:off x="5867400" y="3856038"/>
            <a:ext cx="266541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انواع چندي ارتباط:</a:t>
            </a:r>
            <a:endParaRPr lang="en-US" altLang="en-US" sz="3200">
              <a:cs typeface="B Nazanin" panose="00000400000000000000" pitchFamily="2" charset="-78"/>
            </a:endParaRPr>
          </a:p>
        </p:txBody>
      </p:sp>
      <p:sp>
        <p:nvSpPr>
          <p:cNvPr id="97284" name="Text Box 9"/>
          <p:cNvSpPr txBox="1">
            <a:spLocks noChangeArrowheads="1"/>
          </p:cNvSpPr>
          <p:nvPr/>
        </p:nvSpPr>
        <p:spPr bwMode="auto">
          <a:xfrm>
            <a:off x="2700338" y="3140075"/>
            <a:ext cx="26844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يك به يك    </a:t>
            </a:r>
            <a:r>
              <a:rPr lang="en-US" altLang="en-US" sz="3200">
                <a:cs typeface="B Nazanin" panose="00000400000000000000" pitchFamily="2" charset="-78"/>
              </a:rPr>
              <a:t>1:1</a:t>
            </a:r>
          </a:p>
        </p:txBody>
      </p:sp>
      <p:sp>
        <p:nvSpPr>
          <p:cNvPr id="97285" name="Text Box 10"/>
          <p:cNvSpPr txBox="1">
            <a:spLocks noChangeArrowheads="1"/>
          </p:cNvSpPr>
          <p:nvPr/>
        </p:nvSpPr>
        <p:spPr bwMode="auto">
          <a:xfrm>
            <a:off x="2700338" y="3932238"/>
            <a:ext cx="27352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يك به چند   </a:t>
            </a:r>
            <a:r>
              <a:rPr lang="en-US" altLang="en-US" sz="3200">
                <a:cs typeface="B Nazanin" panose="00000400000000000000" pitchFamily="2" charset="-78"/>
              </a:rPr>
              <a:t>1:N</a:t>
            </a:r>
          </a:p>
        </p:txBody>
      </p:sp>
      <p:sp>
        <p:nvSpPr>
          <p:cNvPr id="97286" name="Text Box 11"/>
          <p:cNvSpPr txBox="1">
            <a:spLocks noChangeArrowheads="1"/>
          </p:cNvSpPr>
          <p:nvPr/>
        </p:nvSpPr>
        <p:spPr bwMode="auto">
          <a:xfrm>
            <a:off x="2339975" y="4724400"/>
            <a:ext cx="30448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چند به چند   </a:t>
            </a:r>
            <a:r>
              <a:rPr lang="en-US" altLang="en-US" sz="3200">
                <a:cs typeface="B Nazanin" panose="00000400000000000000" pitchFamily="2" charset="-78"/>
              </a:rPr>
              <a:t>N:M</a:t>
            </a:r>
          </a:p>
        </p:txBody>
      </p:sp>
      <p:sp>
        <p:nvSpPr>
          <p:cNvPr id="97287" name="AutoShape 32"/>
          <p:cNvSpPr>
            <a:spLocks/>
          </p:cNvSpPr>
          <p:nvPr/>
        </p:nvSpPr>
        <p:spPr bwMode="auto">
          <a:xfrm>
            <a:off x="5651500" y="2924175"/>
            <a:ext cx="215900" cy="2449513"/>
          </a:xfrm>
          <a:prstGeom prst="rightBrace">
            <a:avLst>
              <a:gd name="adj1" fmla="val 9454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 name="Slide Number Placeholder 3"/>
          <p:cNvSpPr>
            <a:spLocks noGrp="1"/>
          </p:cNvSpPr>
          <p:nvPr>
            <p:ph type="sldNum" sz="quarter" idx="12"/>
          </p:nvPr>
        </p:nvSpPr>
        <p:spPr/>
        <p:txBody>
          <a:bodyPr/>
          <a:lstStyle/>
          <a:p>
            <a:pPr>
              <a:defRPr/>
            </a:pPr>
            <a:fld id="{916888F8-4445-4FBB-A1C3-8422D32DD15D}" type="slidenum">
              <a:rPr lang="en-US"/>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4"/>
          <p:cNvSpPr txBox="1">
            <a:spLocks noChangeArrowheads="1"/>
          </p:cNvSpPr>
          <p:nvPr/>
        </p:nvSpPr>
        <p:spPr bwMode="auto">
          <a:xfrm>
            <a:off x="6084888" y="981075"/>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endParaRPr lang="en-US" altLang="en-US" sz="1800">
              <a:cs typeface="Arial" panose="020B0604020202020204" pitchFamily="34" charset="0"/>
            </a:endParaRPr>
          </a:p>
        </p:txBody>
      </p:sp>
      <p:sp>
        <p:nvSpPr>
          <p:cNvPr id="98307" name="Rectangle 5"/>
          <p:cNvSpPr>
            <a:spLocks noChangeArrowheads="1"/>
          </p:cNvSpPr>
          <p:nvPr/>
        </p:nvSpPr>
        <p:spPr bwMode="auto">
          <a:xfrm>
            <a:off x="6516688" y="3213100"/>
            <a:ext cx="107950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درس</a:t>
            </a:r>
            <a:endParaRPr lang="en-US" altLang="en-US" sz="1800">
              <a:cs typeface="Arial" panose="020B0604020202020204" pitchFamily="34" charset="0"/>
            </a:endParaRPr>
          </a:p>
        </p:txBody>
      </p:sp>
      <p:sp>
        <p:nvSpPr>
          <p:cNvPr id="98308" name="Rectangle 6"/>
          <p:cNvSpPr>
            <a:spLocks noChangeArrowheads="1"/>
          </p:cNvSpPr>
          <p:nvPr/>
        </p:nvSpPr>
        <p:spPr bwMode="auto">
          <a:xfrm>
            <a:off x="1116013" y="3284538"/>
            <a:ext cx="1079500"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دانشجو</a:t>
            </a:r>
            <a:endParaRPr lang="en-US" altLang="en-US" sz="1800">
              <a:cs typeface="Arial" panose="020B0604020202020204" pitchFamily="34" charset="0"/>
            </a:endParaRPr>
          </a:p>
        </p:txBody>
      </p:sp>
      <p:sp>
        <p:nvSpPr>
          <p:cNvPr id="98309" name="Oval 7"/>
          <p:cNvSpPr>
            <a:spLocks noChangeArrowheads="1"/>
          </p:cNvSpPr>
          <p:nvPr/>
        </p:nvSpPr>
        <p:spPr bwMode="auto">
          <a:xfrm>
            <a:off x="1908175" y="1557338"/>
            <a:ext cx="1152525"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ترم</a:t>
            </a:r>
            <a:endParaRPr lang="en-US" altLang="en-US" sz="1800">
              <a:cs typeface="Arial" panose="020B0604020202020204" pitchFamily="34" charset="0"/>
            </a:endParaRPr>
          </a:p>
        </p:txBody>
      </p:sp>
      <p:sp>
        <p:nvSpPr>
          <p:cNvPr id="98310" name="Oval 8"/>
          <p:cNvSpPr>
            <a:spLocks noChangeArrowheads="1"/>
          </p:cNvSpPr>
          <p:nvPr/>
        </p:nvSpPr>
        <p:spPr bwMode="auto">
          <a:xfrm>
            <a:off x="6011863" y="1628775"/>
            <a:ext cx="1152525"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نمره</a:t>
            </a:r>
            <a:endParaRPr lang="en-US" altLang="en-US" sz="1800">
              <a:cs typeface="Arial" panose="020B0604020202020204" pitchFamily="34" charset="0"/>
            </a:endParaRPr>
          </a:p>
        </p:txBody>
      </p:sp>
      <p:sp>
        <p:nvSpPr>
          <p:cNvPr id="98311" name="AutoShape 9"/>
          <p:cNvSpPr>
            <a:spLocks noChangeArrowheads="1"/>
          </p:cNvSpPr>
          <p:nvPr/>
        </p:nvSpPr>
        <p:spPr bwMode="auto">
          <a:xfrm>
            <a:off x="3349625" y="2997200"/>
            <a:ext cx="2089150" cy="1081088"/>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انتخاب</a:t>
            </a:r>
            <a:endParaRPr lang="en-US" altLang="en-US" sz="1800">
              <a:cs typeface="Arial" panose="020B0604020202020204" pitchFamily="34" charset="0"/>
            </a:endParaRPr>
          </a:p>
        </p:txBody>
      </p:sp>
      <p:sp>
        <p:nvSpPr>
          <p:cNvPr id="98312" name="Line 10"/>
          <p:cNvSpPr>
            <a:spLocks noChangeShapeType="1"/>
          </p:cNvSpPr>
          <p:nvPr/>
        </p:nvSpPr>
        <p:spPr bwMode="auto">
          <a:xfrm flipV="1">
            <a:off x="4427538" y="2278063"/>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3" name="Line 11"/>
          <p:cNvSpPr>
            <a:spLocks noChangeShapeType="1"/>
          </p:cNvSpPr>
          <p:nvPr/>
        </p:nvSpPr>
        <p:spPr bwMode="auto">
          <a:xfrm>
            <a:off x="2700338" y="2278063"/>
            <a:ext cx="172720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4" name="Line 12"/>
          <p:cNvSpPr>
            <a:spLocks noChangeShapeType="1"/>
          </p:cNvSpPr>
          <p:nvPr/>
        </p:nvSpPr>
        <p:spPr bwMode="auto">
          <a:xfrm flipH="1">
            <a:off x="4427538" y="2278063"/>
            <a:ext cx="1801812"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5" name="Line 13"/>
          <p:cNvSpPr>
            <a:spLocks noChangeShapeType="1"/>
          </p:cNvSpPr>
          <p:nvPr/>
        </p:nvSpPr>
        <p:spPr bwMode="auto">
          <a:xfrm flipH="1">
            <a:off x="2197100" y="3502025"/>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6" name="Line 14"/>
          <p:cNvSpPr>
            <a:spLocks noChangeShapeType="1"/>
          </p:cNvSpPr>
          <p:nvPr/>
        </p:nvSpPr>
        <p:spPr bwMode="auto">
          <a:xfrm>
            <a:off x="5437188" y="350202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7" name="Line 15"/>
          <p:cNvSpPr>
            <a:spLocks noChangeShapeType="1"/>
          </p:cNvSpPr>
          <p:nvPr/>
        </p:nvSpPr>
        <p:spPr bwMode="auto">
          <a:xfrm>
            <a:off x="1692275" y="3789363"/>
            <a:ext cx="1798638"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8" name="Text Box 16"/>
          <p:cNvSpPr txBox="1">
            <a:spLocks noChangeArrowheads="1"/>
          </p:cNvSpPr>
          <p:nvPr/>
        </p:nvSpPr>
        <p:spPr bwMode="auto">
          <a:xfrm>
            <a:off x="2608263" y="30162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800">
                <a:cs typeface="Arial" panose="020B0604020202020204" pitchFamily="34" charset="0"/>
              </a:rPr>
              <a:t>N</a:t>
            </a:r>
          </a:p>
        </p:txBody>
      </p:sp>
      <p:sp>
        <p:nvSpPr>
          <p:cNvPr id="98319" name="Text Box 17"/>
          <p:cNvSpPr txBox="1">
            <a:spLocks noChangeArrowheads="1"/>
          </p:cNvSpPr>
          <p:nvPr/>
        </p:nvSpPr>
        <p:spPr bwMode="auto">
          <a:xfrm>
            <a:off x="5795963" y="314166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800">
                <a:cs typeface="Arial" panose="020B0604020202020204" pitchFamily="34" charset="0"/>
              </a:rPr>
              <a:t>M</a:t>
            </a:r>
          </a:p>
        </p:txBody>
      </p:sp>
      <p:sp>
        <p:nvSpPr>
          <p:cNvPr id="98320" name="AutoShape 18"/>
          <p:cNvSpPr>
            <a:spLocks noChangeArrowheads="1"/>
          </p:cNvSpPr>
          <p:nvPr/>
        </p:nvSpPr>
        <p:spPr bwMode="auto">
          <a:xfrm>
            <a:off x="3419475" y="5013325"/>
            <a:ext cx="2089150" cy="1081088"/>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حذف</a:t>
            </a:r>
            <a:endParaRPr lang="en-US" altLang="en-US" sz="1800">
              <a:cs typeface="Arial" panose="020B0604020202020204" pitchFamily="34" charset="0"/>
            </a:endParaRPr>
          </a:p>
        </p:txBody>
      </p:sp>
      <p:sp>
        <p:nvSpPr>
          <p:cNvPr id="98321" name="Line 19"/>
          <p:cNvSpPr>
            <a:spLocks noChangeShapeType="1"/>
          </p:cNvSpPr>
          <p:nvPr/>
        </p:nvSpPr>
        <p:spPr bwMode="auto">
          <a:xfrm flipH="1">
            <a:off x="5508625" y="3717925"/>
            <a:ext cx="151130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2" name="Oval 20"/>
          <p:cNvSpPr>
            <a:spLocks noChangeArrowheads="1"/>
          </p:cNvSpPr>
          <p:nvPr/>
        </p:nvSpPr>
        <p:spPr bwMode="auto">
          <a:xfrm>
            <a:off x="3852863" y="1557338"/>
            <a:ext cx="1152525"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Arial" panose="020B0604020202020204" pitchFamily="34" charset="0"/>
              </a:rPr>
              <a:t>سال آموزشي</a:t>
            </a:r>
            <a:endParaRPr lang="en-US" altLang="en-US" sz="1800">
              <a:cs typeface="Arial" panose="020B0604020202020204" pitchFamily="34" charset="0"/>
            </a:endParaRPr>
          </a:p>
        </p:txBody>
      </p:sp>
      <p:sp>
        <p:nvSpPr>
          <p:cNvPr id="98323" name="Text Box 21"/>
          <p:cNvSpPr txBox="1">
            <a:spLocks noChangeArrowheads="1"/>
          </p:cNvSpPr>
          <p:nvPr/>
        </p:nvSpPr>
        <p:spPr bwMode="auto">
          <a:xfrm>
            <a:off x="2555875" y="44307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800">
                <a:cs typeface="Arial" panose="020B0604020202020204" pitchFamily="34" charset="0"/>
              </a:rPr>
              <a:t>N</a:t>
            </a:r>
          </a:p>
        </p:txBody>
      </p:sp>
      <p:sp>
        <p:nvSpPr>
          <p:cNvPr id="98324" name="Text Box 22"/>
          <p:cNvSpPr txBox="1">
            <a:spLocks noChangeArrowheads="1"/>
          </p:cNvSpPr>
          <p:nvPr/>
        </p:nvSpPr>
        <p:spPr bwMode="auto">
          <a:xfrm>
            <a:off x="5795963" y="44370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en-US" altLang="en-US" sz="1800">
                <a:cs typeface="Arial" panose="020B0604020202020204" pitchFamily="34" charset="0"/>
              </a:rPr>
              <a:t>1</a:t>
            </a:r>
          </a:p>
        </p:txBody>
      </p:sp>
      <p:sp>
        <p:nvSpPr>
          <p:cNvPr id="98325" name="Text Box 23"/>
          <p:cNvSpPr txBox="1">
            <a:spLocks noChangeArrowheads="1"/>
          </p:cNvSpPr>
          <p:nvPr/>
        </p:nvSpPr>
        <p:spPr bwMode="auto">
          <a:xfrm>
            <a:off x="2122488" y="549275"/>
            <a:ext cx="38893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نمايش چندي ارتباط</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3C33EBD8-DA82-40C1-9B95-713319DFD5E3}" type="slidenum">
              <a:rPr lang="en-US"/>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Text Box 4"/>
          <p:cNvSpPr txBox="1">
            <a:spLocks noChangeArrowheads="1"/>
          </p:cNvSpPr>
          <p:nvPr/>
        </p:nvSpPr>
        <p:spPr bwMode="auto">
          <a:xfrm>
            <a:off x="971550" y="1773238"/>
            <a:ext cx="40322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fa-IR" altLang="en-US" sz="6600" b="1">
                <a:solidFill>
                  <a:srgbClr val="FFFFFF"/>
                </a:solidFill>
              </a:rPr>
              <a:t>هفته چهارم</a:t>
            </a:r>
            <a:endParaRPr lang="en-US" altLang="en-US" sz="6600" b="1">
              <a:solidFill>
                <a:srgbClr val="FFFFFF"/>
              </a:solidFill>
            </a:endParaRPr>
          </a:p>
        </p:txBody>
      </p:sp>
      <p:sp>
        <p:nvSpPr>
          <p:cNvPr id="99331" name="Text Box 5">
            <a:hlinkClick r:id="rId3" action="ppaction://hlinksldjump"/>
          </p:cNvPr>
          <p:cNvSpPr txBox="1">
            <a:spLocks noChangeArrowheads="1"/>
          </p:cNvSpPr>
          <p:nvPr/>
        </p:nvSpPr>
        <p:spPr bwMode="auto">
          <a:xfrm>
            <a:off x="755650" y="3068638"/>
            <a:ext cx="48958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fa-IR" altLang="en-US" b="1">
                <a:solidFill>
                  <a:srgbClr val="FFFFFF"/>
                </a:solidFill>
                <a:cs typeface="Compset" pitchFamily="2" charset="-78"/>
              </a:rPr>
              <a:t>محدوديتهاي روش </a:t>
            </a:r>
            <a:r>
              <a:rPr lang="en-US" altLang="en-US" b="1">
                <a:solidFill>
                  <a:srgbClr val="FFFFFF"/>
                </a:solidFill>
                <a:cs typeface="Compset" pitchFamily="2" charset="-78"/>
              </a:rPr>
              <a:t>ER</a:t>
            </a:r>
          </a:p>
        </p:txBody>
      </p:sp>
      <p:sp>
        <p:nvSpPr>
          <p:cNvPr id="4" name="Slide Number Placeholder 3"/>
          <p:cNvSpPr>
            <a:spLocks noGrp="1"/>
          </p:cNvSpPr>
          <p:nvPr>
            <p:ph type="sldNum" sz="quarter" idx="12"/>
          </p:nvPr>
        </p:nvSpPr>
        <p:spPr/>
        <p:txBody>
          <a:bodyPr/>
          <a:lstStyle/>
          <a:p>
            <a:pPr>
              <a:defRPr/>
            </a:pPr>
            <a:fld id="{54045A01-CFAF-40CD-ACDB-40F02B12DD36}"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ChangeArrowheads="1"/>
          </p:cNvSpPr>
          <p:nvPr/>
        </p:nvSpPr>
        <p:spPr bwMode="auto">
          <a:xfrm>
            <a:off x="1550988" y="2314575"/>
            <a:ext cx="6621462"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1- مشكلات روش </a:t>
            </a:r>
            <a:r>
              <a:rPr lang="en-US" altLang="en-US">
                <a:latin typeface="Arial" panose="020B0604020202020204" pitchFamily="34" charset="0"/>
                <a:cs typeface="B Nazanin" panose="00000400000000000000" pitchFamily="2" charset="-78"/>
              </a:rPr>
              <a:t>ER </a:t>
            </a:r>
            <a:r>
              <a:rPr lang="fa-IR" altLang="en-US">
                <a:latin typeface="Arial" panose="020B0604020202020204" pitchFamily="34" charset="0"/>
                <a:cs typeface="B Nazanin" panose="00000400000000000000" pitchFamily="2" charset="-78"/>
              </a:rPr>
              <a:t>(سه نوع دام)</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2- تجزيه و تركيب</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3- تخصيص و تعميم</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4- تجمع</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5- وراثت صفت</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6- دسته‌بندي</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7- مراحل مدلسازي معنايي داده‌ها</a:t>
            </a:r>
            <a:endParaRPr lang="en-US" altLang="en-US">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a:latin typeface="Arial" panose="020B0604020202020204" pitchFamily="34" charset="0"/>
                <a:cs typeface="B Nazanin" panose="00000400000000000000" pitchFamily="2" charset="-78"/>
              </a:rPr>
              <a:t>8- خصوصيات کلي روش مدلسازي معنايي داده ها</a:t>
            </a:r>
          </a:p>
        </p:txBody>
      </p:sp>
      <p:sp>
        <p:nvSpPr>
          <p:cNvPr id="471045" name="Rectangle 5"/>
          <p:cNvSpPr>
            <a:spLocks noChangeArrowheads="1"/>
          </p:cNvSpPr>
          <p:nvPr/>
        </p:nvSpPr>
        <p:spPr bwMode="auto">
          <a:xfrm>
            <a:off x="1042988" y="115888"/>
            <a:ext cx="688975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eaLnBrk="1" hangingPunct="1">
              <a:spcBef>
                <a:spcPct val="0"/>
              </a:spcBef>
              <a:buClrTx/>
              <a:buSzTx/>
              <a:buFontTx/>
              <a:buNone/>
            </a:pPr>
            <a:r>
              <a:rPr lang="fa-IR" altLang="en-US">
                <a:solidFill>
                  <a:schemeClr val="bg1"/>
                </a:solidFill>
                <a:cs typeface="B Titr" panose="00000700000000000000" pitchFamily="2" charset="-78"/>
              </a:rPr>
              <a:t>آنچه در اين جلسه مي خوانيد:</a:t>
            </a:r>
            <a:endParaRPr lang="en-US" altLang="en-US">
              <a:solidFill>
                <a:schemeClr val="bg1"/>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4A6E5B6E-B137-495A-81CF-4A78FA348196}" type="slidenum">
              <a:rPr lang="en-US"/>
              <a:pPr>
                <a:defRPr/>
              </a:pPr>
              <a:t>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471045"/>
                                        </p:tgtEl>
                                        <p:attrNameLst>
                                          <p:attrName>style.visibility</p:attrName>
                                        </p:attrNameLst>
                                      </p:cBhvr>
                                      <p:to>
                                        <p:strVal val="visible"/>
                                      </p:to>
                                    </p:set>
                                    <p:anim calcmode="lin" valueType="num">
                                      <p:cBhvr additive="base">
                                        <p:cTn id="7" dur="500" fill="hold"/>
                                        <p:tgtEl>
                                          <p:spTgt spid="471045"/>
                                        </p:tgtEl>
                                        <p:attrNameLst>
                                          <p:attrName>ppt_x</p:attrName>
                                        </p:attrNameLst>
                                      </p:cBhvr>
                                      <p:tavLst>
                                        <p:tav tm="0">
                                          <p:val>
                                            <p:strVal val="1+#ppt_w/2"/>
                                          </p:val>
                                        </p:tav>
                                        <p:tav tm="100000">
                                          <p:val>
                                            <p:strVal val="#ppt_x"/>
                                          </p:val>
                                        </p:tav>
                                      </p:tavLst>
                                    </p:anim>
                                    <p:anim calcmode="lin" valueType="num">
                                      <p:cBhvr additive="base">
                                        <p:cTn id="8" dur="500" fill="hold"/>
                                        <p:tgtEl>
                                          <p:spTgt spid="4710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4"/>
          <p:cNvSpPr txBox="1">
            <a:spLocks noChangeArrowheads="1"/>
          </p:cNvSpPr>
          <p:nvPr/>
        </p:nvSpPr>
        <p:spPr bwMode="auto">
          <a:xfrm>
            <a:off x="1331913" y="1125538"/>
            <a:ext cx="71993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buClrTx/>
              <a:buSzTx/>
              <a:buFontTx/>
              <a:buNone/>
            </a:pPr>
            <a:r>
              <a:rPr lang="fa-IR" altLang="en-US">
                <a:solidFill>
                  <a:schemeClr val="bg1"/>
                </a:solidFill>
                <a:cs typeface="B Titr" panose="00000700000000000000" pitchFamily="2" charset="-78"/>
              </a:rPr>
              <a:t>هدفهاي كلي: مشكلات و محدوديتهاي روش </a:t>
            </a:r>
            <a:r>
              <a:rPr lang="en-US" altLang="en-US">
                <a:solidFill>
                  <a:schemeClr val="bg1"/>
                </a:solidFill>
                <a:cs typeface="B Titr" panose="00000700000000000000" pitchFamily="2" charset="-78"/>
              </a:rPr>
              <a:t>ER</a:t>
            </a:r>
          </a:p>
        </p:txBody>
      </p:sp>
      <p:sp>
        <p:nvSpPr>
          <p:cNvPr id="101379" name="Text Box 5"/>
          <p:cNvSpPr txBox="1">
            <a:spLocks noChangeArrowheads="1"/>
          </p:cNvSpPr>
          <p:nvPr/>
        </p:nvSpPr>
        <p:spPr bwMode="auto">
          <a:xfrm>
            <a:off x="179388" y="2708275"/>
            <a:ext cx="8713787"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buClrTx/>
              <a:buSzTx/>
              <a:buFontTx/>
              <a:buNone/>
            </a:pPr>
            <a:r>
              <a:rPr lang="fa-IR" altLang="en-US" sz="2800">
                <a:latin typeface="Arial" panose="020B0604020202020204" pitchFamily="34" charset="0"/>
                <a:cs typeface="B Nazanin" panose="00000400000000000000" pitchFamily="2" charset="-78"/>
              </a:rPr>
              <a:t>هدفهاي رفتاري: دانشجو در پايان اين جلسه مي‌تواند:</a:t>
            </a:r>
          </a:p>
          <a:p>
            <a:pPr lvl="1" algn="r" rtl="1" eaLnBrk="1" hangingPunct="1">
              <a:spcBef>
                <a:spcPct val="50000"/>
              </a:spcBef>
              <a:buClrTx/>
              <a:buSzTx/>
              <a:buFontTx/>
              <a:buChar char="•"/>
            </a:pPr>
            <a:r>
              <a:rPr lang="fa-IR" altLang="en-US">
                <a:latin typeface="Arial" panose="020B0604020202020204" pitchFamily="34" charset="0"/>
                <a:cs typeface="B Nazanin" panose="00000400000000000000" pitchFamily="2" charset="-78"/>
              </a:rPr>
              <a:t> مشكلات روش </a:t>
            </a:r>
            <a:r>
              <a:rPr lang="en-US" altLang="en-US">
                <a:latin typeface="Arial" panose="020B0604020202020204" pitchFamily="34" charset="0"/>
                <a:cs typeface="B Nazanin" panose="00000400000000000000" pitchFamily="2" charset="-78"/>
              </a:rPr>
              <a:t>ER</a:t>
            </a:r>
            <a:r>
              <a:rPr lang="fa-IR" altLang="en-US">
                <a:latin typeface="Arial" panose="020B0604020202020204" pitchFamily="34" charset="0"/>
                <a:cs typeface="B Nazanin" panose="00000400000000000000" pitchFamily="2" charset="-78"/>
              </a:rPr>
              <a:t> (انواع دامها) را تشريح كند.</a:t>
            </a:r>
          </a:p>
          <a:p>
            <a:pPr lvl="1" algn="r" rtl="1" eaLnBrk="1" hangingPunct="1">
              <a:spcBef>
                <a:spcPct val="50000"/>
              </a:spcBef>
              <a:buClrTx/>
              <a:buSzTx/>
              <a:buFontTx/>
              <a:buChar char="•"/>
            </a:pPr>
            <a:r>
              <a:rPr lang="fa-IR" altLang="en-US">
                <a:latin typeface="Arial" panose="020B0604020202020204" pitchFamily="34" charset="0"/>
                <a:cs typeface="B Nazanin" panose="00000400000000000000" pitchFamily="2" charset="-78"/>
              </a:rPr>
              <a:t> محدوديتهاي روش </a:t>
            </a:r>
            <a:r>
              <a:rPr lang="en-US" altLang="en-US">
                <a:latin typeface="Arial" panose="020B0604020202020204" pitchFamily="34" charset="0"/>
                <a:cs typeface="B Nazanin" panose="00000400000000000000" pitchFamily="2" charset="-78"/>
              </a:rPr>
              <a:t>ER</a:t>
            </a:r>
            <a:r>
              <a:rPr lang="fa-IR" altLang="en-US">
                <a:latin typeface="Arial" panose="020B0604020202020204" pitchFamily="34" charset="0"/>
                <a:cs typeface="B Nazanin" panose="00000400000000000000" pitchFamily="2" charset="-78"/>
              </a:rPr>
              <a:t> را كه در روش </a:t>
            </a:r>
            <a:r>
              <a:rPr lang="en-US" altLang="en-US">
                <a:latin typeface="Arial" panose="020B0604020202020204" pitchFamily="34" charset="0"/>
                <a:cs typeface="B Nazanin" panose="00000400000000000000" pitchFamily="2" charset="-78"/>
              </a:rPr>
              <a:t>EER</a:t>
            </a:r>
            <a:r>
              <a:rPr lang="fa-IR" altLang="en-US">
                <a:latin typeface="Arial" panose="020B0604020202020204" pitchFamily="34" charset="0"/>
                <a:cs typeface="B Nazanin" panose="00000400000000000000" pitchFamily="2" charset="-78"/>
              </a:rPr>
              <a:t> برطرف شدند، بيان كند.</a:t>
            </a:r>
          </a:p>
          <a:p>
            <a:pPr lvl="1" algn="r" rtl="1" eaLnBrk="1" hangingPunct="1">
              <a:spcBef>
                <a:spcPct val="50000"/>
              </a:spcBef>
              <a:buClrTx/>
              <a:buSzTx/>
              <a:buFontTx/>
              <a:buChar char="•"/>
            </a:pPr>
            <a:r>
              <a:rPr lang="fa-IR" altLang="en-US">
                <a:latin typeface="Arial" panose="020B0604020202020204" pitchFamily="34" charset="0"/>
                <a:cs typeface="B Nazanin" panose="00000400000000000000" pitchFamily="2" charset="-78"/>
              </a:rPr>
              <a:t> مراحل مدلسازي معنايي داده‌ها را توصيف كند.</a:t>
            </a:r>
          </a:p>
          <a:p>
            <a:pPr lvl="1" algn="r" rtl="1" eaLnBrk="1" hangingPunct="1">
              <a:spcBef>
                <a:spcPct val="50000"/>
              </a:spcBef>
              <a:buClrTx/>
              <a:buSzTx/>
              <a:buFontTx/>
              <a:buChar char="•"/>
            </a:pPr>
            <a:r>
              <a:rPr lang="fa-IR" altLang="en-US">
                <a:latin typeface="Arial" panose="020B0604020202020204" pitchFamily="34" charset="0"/>
                <a:cs typeface="B Nazanin" panose="00000400000000000000" pitchFamily="2" charset="-78"/>
              </a:rPr>
              <a:t>خصوصيات كلي مدلسازي معنايي داده‌ها را بيان كند.</a:t>
            </a:r>
            <a:endParaRPr lang="en-US" altLang="en-US">
              <a:latin typeface="Arial" panose="020B0604020202020204" pitchFamily="34"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DEA8AF76-DCC9-43C5-8780-E8AA84EBA887}" type="slidenum">
              <a:rPr lang="en-US"/>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108075" y="2371725"/>
            <a:ext cx="74231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0"/>
              </a:spcBef>
              <a:buClrTx/>
              <a:buSzTx/>
              <a:buFontTx/>
              <a:buNone/>
            </a:pPr>
            <a:r>
              <a:rPr lang="fa-IR" altLang="en-US" b="1">
                <a:latin typeface="Arial" panose="020B0604020202020204" pitchFamily="34" charset="0"/>
                <a:cs typeface="B Nazanin" panose="00000400000000000000" pitchFamily="2" charset="-78"/>
              </a:rPr>
              <a:t>7- مراحل كلي كار در مشي فايلينگ</a:t>
            </a:r>
            <a:endParaRPr lang="en-US" altLang="en-US" b="1">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b="1">
                <a:latin typeface="Arial" panose="020B0604020202020204" pitchFamily="34" charset="0"/>
                <a:cs typeface="B Nazanin" panose="00000400000000000000" pitchFamily="2" charset="-78"/>
              </a:rPr>
              <a:t>8- معايب مشي فايلينگ</a:t>
            </a:r>
            <a:endParaRPr lang="en-US" altLang="en-US" b="1">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b="1">
                <a:latin typeface="Arial" panose="020B0604020202020204" pitchFamily="34" charset="0"/>
                <a:cs typeface="B Nazanin" panose="00000400000000000000" pitchFamily="2" charset="-78"/>
              </a:rPr>
              <a:t>9- مراحل كلي كار در مشي پايگاهي</a:t>
            </a:r>
            <a:endParaRPr lang="en-US" altLang="en-US" b="1">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b="1">
                <a:latin typeface="Arial" panose="020B0604020202020204" pitchFamily="34" charset="0"/>
                <a:cs typeface="B Nazanin" panose="00000400000000000000" pitchFamily="2" charset="-78"/>
              </a:rPr>
              <a:t>10- عناصر محيط پايگاه داده‌ها</a:t>
            </a:r>
            <a:endParaRPr lang="en-US" altLang="en-US" b="1">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b="1">
                <a:latin typeface="Arial" panose="020B0604020202020204" pitchFamily="34" charset="0"/>
                <a:cs typeface="B Nazanin" panose="00000400000000000000" pitchFamily="2" charset="-78"/>
              </a:rPr>
              <a:t>11- انواع سخت‌افزارهاي محيط پايگاه داده</a:t>
            </a:r>
            <a:endParaRPr lang="en-US" altLang="en-US" b="1">
              <a:latin typeface="Arial" panose="020B0604020202020204" pitchFamily="34" charset="0"/>
              <a:cs typeface="B Nazanin" panose="00000400000000000000" pitchFamily="2" charset="-78"/>
            </a:endParaRPr>
          </a:p>
          <a:p>
            <a:pPr algn="r" rtl="1" eaLnBrk="1" hangingPunct="1">
              <a:spcBef>
                <a:spcPct val="0"/>
              </a:spcBef>
              <a:buClrTx/>
              <a:buSzTx/>
              <a:buFontTx/>
              <a:buNone/>
            </a:pPr>
            <a:r>
              <a:rPr lang="fa-IR" altLang="en-US" b="1">
                <a:latin typeface="Arial" panose="020B0604020202020204" pitchFamily="34" charset="0"/>
                <a:cs typeface="B Nazanin" panose="00000400000000000000" pitchFamily="2" charset="-78"/>
              </a:rPr>
              <a:t>12- انواع نرم‌افزارهاي موجود در محيط پايگاه داده‌ها</a:t>
            </a:r>
          </a:p>
        </p:txBody>
      </p:sp>
      <p:sp>
        <p:nvSpPr>
          <p:cNvPr id="28675" name="Rectangle 5"/>
          <p:cNvSpPr>
            <a:spLocks noChangeArrowheads="1"/>
          </p:cNvSpPr>
          <p:nvPr/>
        </p:nvSpPr>
        <p:spPr bwMode="auto">
          <a:xfrm>
            <a:off x="1427163" y="785813"/>
            <a:ext cx="688975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eaLnBrk="1" hangingPunct="1">
              <a:spcBef>
                <a:spcPct val="0"/>
              </a:spcBef>
              <a:buClrTx/>
              <a:buSzTx/>
              <a:buFontTx/>
              <a:buNone/>
            </a:pPr>
            <a:r>
              <a:rPr lang="fa-IR" altLang="en-US" sz="4000">
                <a:solidFill>
                  <a:schemeClr val="bg1"/>
                </a:solidFill>
                <a:cs typeface="B Titr" panose="00000700000000000000" pitchFamily="2" charset="-78"/>
              </a:rPr>
              <a:t>آنچه در اين جلسه مي خوانيد:</a:t>
            </a:r>
            <a:endParaRPr lang="en-US" altLang="en-US" sz="4000">
              <a:solidFill>
                <a:schemeClr val="bg1"/>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8EBEE19D-66D2-4382-BF00-ED11E8F82F50}"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1979613" y="350838"/>
            <a:ext cx="40322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مشكلات روش </a:t>
            </a:r>
            <a:r>
              <a:rPr lang="en-US" altLang="en-US" sz="3200">
                <a:solidFill>
                  <a:schemeClr val="bg1"/>
                </a:solidFill>
                <a:latin typeface="Tahoma" panose="020B0604030504040204" pitchFamily="34" charset="0"/>
                <a:cs typeface="B Titr" panose="00000700000000000000" pitchFamily="2" charset="-78"/>
              </a:rPr>
              <a:t>ER</a:t>
            </a:r>
          </a:p>
        </p:txBody>
      </p:sp>
      <p:sp>
        <p:nvSpPr>
          <p:cNvPr id="102403" name="Text Box 5"/>
          <p:cNvSpPr txBox="1">
            <a:spLocks noChangeArrowheads="1"/>
          </p:cNvSpPr>
          <p:nvPr/>
        </p:nvSpPr>
        <p:spPr bwMode="auto">
          <a:xfrm>
            <a:off x="144463" y="2420938"/>
            <a:ext cx="8675687"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هنگامي ايجاد مي‌شود كه با داشتن مثلا سه ارتباط دو موجوديتي، وجود يك ارتباط سه موجوديتي را نتيجه بگيريم در وضعي كه اين استنتاج درست نباشد</a:t>
            </a:r>
            <a:endParaRPr lang="en-US" altLang="en-US" sz="3200">
              <a:cs typeface="B Nazanin" panose="00000400000000000000" pitchFamily="2" charset="-78"/>
            </a:endParaRPr>
          </a:p>
        </p:txBody>
      </p:sp>
      <p:sp>
        <p:nvSpPr>
          <p:cNvPr id="102404" name="Rectangle 8"/>
          <p:cNvSpPr>
            <a:spLocks noChangeArrowheads="1"/>
          </p:cNvSpPr>
          <p:nvPr/>
        </p:nvSpPr>
        <p:spPr bwMode="auto">
          <a:xfrm>
            <a:off x="3624263" y="1484313"/>
            <a:ext cx="20542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3200">
                <a:cs typeface="B Nazanin" panose="00000400000000000000" pitchFamily="2" charset="-78"/>
              </a:rPr>
              <a:t>1- دام حلقه‌اي</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7A09C723-3E86-4D74-BE64-7813C807ABD7}" type="slidenum">
              <a:rPr lang="en-US"/>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4"/>
          <p:cNvSpPr txBox="1">
            <a:spLocks noChangeArrowheads="1"/>
          </p:cNvSpPr>
          <p:nvPr/>
        </p:nvSpPr>
        <p:spPr bwMode="auto">
          <a:xfrm>
            <a:off x="395288" y="2487613"/>
            <a:ext cx="81708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تمرين</a:t>
            </a:r>
            <a:endParaRPr lang="en-US" altLang="en-US" sz="3200">
              <a:cs typeface="B Nazanin" panose="00000400000000000000" pitchFamily="2" charset="-78"/>
            </a:endParaRPr>
          </a:p>
        </p:txBody>
      </p:sp>
      <p:sp>
        <p:nvSpPr>
          <p:cNvPr id="103427" name="Text Box 5"/>
          <p:cNvSpPr txBox="1">
            <a:spLocks noChangeArrowheads="1"/>
          </p:cNvSpPr>
          <p:nvPr/>
        </p:nvSpPr>
        <p:spPr bwMode="auto">
          <a:xfrm>
            <a:off x="2052638" y="423863"/>
            <a:ext cx="39592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مشكلات روش </a:t>
            </a:r>
            <a:r>
              <a:rPr lang="en-US" altLang="en-US" sz="3200">
                <a:solidFill>
                  <a:schemeClr val="bg1"/>
                </a:solidFill>
                <a:latin typeface="Tahoma" panose="020B0604030504040204" pitchFamily="34" charset="0"/>
                <a:cs typeface="B Titr" panose="00000700000000000000" pitchFamily="2" charset="-78"/>
              </a:rPr>
              <a:t>ER</a:t>
            </a:r>
          </a:p>
        </p:txBody>
      </p:sp>
      <p:sp>
        <p:nvSpPr>
          <p:cNvPr id="103428" name="Rectangle 6"/>
          <p:cNvSpPr>
            <a:spLocks noChangeArrowheads="1"/>
          </p:cNvSpPr>
          <p:nvPr/>
        </p:nvSpPr>
        <p:spPr bwMode="auto">
          <a:xfrm>
            <a:off x="2705100" y="1447800"/>
            <a:ext cx="34115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2- دام چندشاخه (چتري)</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A1F738A4-20AF-4A42-90EC-4EEB252FEA8C}" type="slidenum">
              <a:rPr lang="en-US"/>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395288" y="2349500"/>
            <a:ext cx="83534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تمرين</a:t>
            </a:r>
            <a:endParaRPr lang="en-US" altLang="en-US" sz="3200">
              <a:cs typeface="B Nazanin" panose="00000400000000000000" pitchFamily="2" charset="-78"/>
            </a:endParaRPr>
          </a:p>
        </p:txBody>
      </p:sp>
      <p:sp>
        <p:nvSpPr>
          <p:cNvPr id="104451" name="Text Box 5"/>
          <p:cNvSpPr txBox="1">
            <a:spLocks noChangeArrowheads="1"/>
          </p:cNvSpPr>
          <p:nvPr/>
        </p:nvSpPr>
        <p:spPr bwMode="auto">
          <a:xfrm>
            <a:off x="2341563" y="401638"/>
            <a:ext cx="37433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مشكلات روش </a:t>
            </a:r>
            <a:r>
              <a:rPr lang="en-US" altLang="en-US" sz="3200">
                <a:solidFill>
                  <a:schemeClr val="bg1"/>
                </a:solidFill>
                <a:latin typeface="Tahoma" panose="020B0604030504040204" pitchFamily="34" charset="0"/>
                <a:cs typeface="B Titr" panose="00000700000000000000" pitchFamily="2" charset="-78"/>
              </a:rPr>
              <a:t>ER</a:t>
            </a:r>
          </a:p>
        </p:txBody>
      </p:sp>
      <p:sp>
        <p:nvSpPr>
          <p:cNvPr id="104452" name="Rectangle 6"/>
          <p:cNvSpPr>
            <a:spLocks noChangeArrowheads="1"/>
          </p:cNvSpPr>
          <p:nvPr/>
        </p:nvSpPr>
        <p:spPr bwMode="auto">
          <a:xfrm>
            <a:off x="3673475" y="1563688"/>
            <a:ext cx="1870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3- دام شكاف</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6A27F5AC-32B6-4D3C-8578-65FF96C72F5F}" type="slidenum">
              <a:rPr lang="en-US"/>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4356100" y="3068638"/>
            <a:ext cx="39608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محدوديتهاي روش </a:t>
            </a:r>
            <a:r>
              <a:rPr lang="en-US" altLang="en-US" sz="3200">
                <a:cs typeface="B Nazanin" panose="00000400000000000000" pitchFamily="2" charset="-78"/>
              </a:rPr>
              <a:t>ER</a:t>
            </a:r>
            <a:r>
              <a:rPr lang="fa-IR" altLang="en-US" sz="3200">
                <a:cs typeface="B Nazanin" panose="00000400000000000000" pitchFamily="2" charset="-78"/>
              </a:rPr>
              <a:t> كه در روش </a:t>
            </a:r>
            <a:r>
              <a:rPr lang="en-US" altLang="en-US" sz="3200">
                <a:cs typeface="B Nazanin" panose="00000400000000000000" pitchFamily="2" charset="-78"/>
              </a:rPr>
              <a:t>EER</a:t>
            </a:r>
            <a:r>
              <a:rPr lang="fa-IR" altLang="en-US" sz="3200">
                <a:cs typeface="B Nazanin" panose="00000400000000000000" pitchFamily="2" charset="-78"/>
              </a:rPr>
              <a:t> برطرف گرديدند:</a:t>
            </a:r>
            <a:endParaRPr lang="en-US" altLang="en-US" sz="3200">
              <a:cs typeface="B Nazanin" panose="00000400000000000000" pitchFamily="2" charset="-78"/>
            </a:endParaRPr>
          </a:p>
        </p:txBody>
      </p:sp>
      <p:sp>
        <p:nvSpPr>
          <p:cNvPr id="105475" name="Text Box 5"/>
          <p:cNvSpPr txBox="1">
            <a:spLocks noChangeArrowheads="1"/>
          </p:cNvSpPr>
          <p:nvPr/>
        </p:nvSpPr>
        <p:spPr bwMode="auto">
          <a:xfrm>
            <a:off x="1476375" y="1844675"/>
            <a:ext cx="2232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تجزيه</a:t>
            </a:r>
            <a:endParaRPr lang="en-US" altLang="en-US" sz="3200">
              <a:cs typeface="B Nazanin" panose="00000400000000000000" pitchFamily="2" charset="-78"/>
            </a:endParaRPr>
          </a:p>
        </p:txBody>
      </p:sp>
      <p:sp>
        <p:nvSpPr>
          <p:cNvPr id="105476" name="Text Box 6"/>
          <p:cNvSpPr txBox="1">
            <a:spLocks noChangeArrowheads="1"/>
          </p:cNvSpPr>
          <p:nvPr/>
        </p:nvSpPr>
        <p:spPr bwMode="auto">
          <a:xfrm>
            <a:off x="1476375" y="3763963"/>
            <a:ext cx="2232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تعميم</a:t>
            </a:r>
            <a:endParaRPr lang="en-US" altLang="en-US" sz="3200">
              <a:cs typeface="B Nazanin" panose="00000400000000000000" pitchFamily="2" charset="-78"/>
            </a:endParaRPr>
          </a:p>
        </p:txBody>
      </p:sp>
      <p:sp>
        <p:nvSpPr>
          <p:cNvPr id="105477" name="Text Box 7"/>
          <p:cNvSpPr txBox="1">
            <a:spLocks noChangeArrowheads="1"/>
          </p:cNvSpPr>
          <p:nvPr/>
        </p:nvSpPr>
        <p:spPr bwMode="auto">
          <a:xfrm>
            <a:off x="1476375" y="2540000"/>
            <a:ext cx="2232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تركيب</a:t>
            </a:r>
            <a:endParaRPr lang="en-US" altLang="en-US" sz="3200">
              <a:cs typeface="B Nazanin" panose="00000400000000000000" pitchFamily="2" charset="-78"/>
            </a:endParaRPr>
          </a:p>
        </p:txBody>
      </p:sp>
      <p:sp>
        <p:nvSpPr>
          <p:cNvPr id="105478" name="Text Box 8"/>
          <p:cNvSpPr txBox="1">
            <a:spLocks noChangeArrowheads="1"/>
          </p:cNvSpPr>
          <p:nvPr/>
        </p:nvSpPr>
        <p:spPr bwMode="auto">
          <a:xfrm>
            <a:off x="1476375" y="3213100"/>
            <a:ext cx="2232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تخصيص</a:t>
            </a:r>
            <a:endParaRPr lang="en-US" altLang="en-US" sz="3200">
              <a:cs typeface="B Nazanin" panose="00000400000000000000" pitchFamily="2" charset="-78"/>
            </a:endParaRPr>
          </a:p>
        </p:txBody>
      </p:sp>
      <p:sp>
        <p:nvSpPr>
          <p:cNvPr id="105479" name="Text Box 9"/>
          <p:cNvSpPr txBox="1">
            <a:spLocks noChangeArrowheads="1"/>
          </p:cNvSpPr>
          <p:nvPr/>
        </p:nvSpPr>
        <p:spPr bwMode="auto">
          <a:xfrm>
            <a:off x="1476375" y="4340225"/>
            <a:ext cx="2232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دسته</a:t>
            </a:r>
            <a:r>
              <a:rPr lang="fa-IR" altLang="en-US" sz="3200"/>
              <a:t> </a:t>
            </a:r>
            <a:r>
              <a:rPr lang="fa-IR" altLang="en-US" sz="3200">
                <a:cs typeface="B Nazanin" panose="00000400000000000000" pitchFamily="2" charset="-78"/>
              </a:rPr>
              <a:t>بندی</a:t>
            </a:r>
            <a:endParaRPr lang="en-US" altLang="en-US" sz="3200">
              <a:cs typeface="B Nazanin" panose="00000400000000000000" pitchFamily="2" charset="-78"/>
            </a:endParaRPr>
          </a:p>
        </p:txBody>
      </p:sp>
      <p:sp>
        <p:nvSpPr>
          <p:cNvPr id="105480" name="Text Box 10"/>
          <p:cNvSpPr txBox="1">
            <a:spLocks noChangeArrowheads="1"/>
          </p:cNvSpPr>
          <p:nvPr/>
        </p:nvSpPr>
        <p:spPr bwMode="auto">
          <a:xfrm>
            <a:off x="1476375" y="4916488"/>
            <a:ext cx="2232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تجمع</a:t>
            </a:r>
            <a:endParaRPr lang="en-US" altLang="en-US" sz="3200">
              <a:cs typeface="B Nazanin" panose="00000400000000000000" pitchFamily="2" charset="-78"/>
            </a:endParaRPr>
          </a:p>
        </p:txBody>
      </p:sp>
      <p:sp>
        <p:nvSpPr>
          <p:cNvPr id="105481" name="AutoShape 11"/>
          <p:cNvSpPr>
            <a:spLocks/>
          </p:cNvSpPr>
          <p:nvPr/>
        </p:nvSpPr>
        <p:spPr bwMode="auto">
          <a:xfrm>
            <a:off x="3636963" y="1773238"/>
            <a:ext cx="431800" cy="3744912"/>
          </a:xfrm>
          <a:prstGeom prst="rightBrace">
            <a:avLst>
              <a:gd name="adj1" fmla="val 7227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 name="Slide Number Placeholder 3"/>
          <p:cNvSpPr>
            <a:spLocks noGrp="1"/>
          </p:cNvSpPr>
          <p:nvPr>
            <p:ph type="sldNum" sz="quarter" idx="12"/>
          </p:nvPr>
        </p:nvSpPr>
        <p:spPr/>
        <p:txBody>
          <a:bodyPr/>
          <a:lstStyle/>
          <a:p>
            <a:pPr>
              <a:defRPr/>
            </a:pPr>
            <a:fld id="{1E832D7B-DDAD-4274-8B12-CEE38341F7FF}" type="slidenum">
              <a:rPr lang="en-US"/>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4"/>
          <p:cNvSpPr txBox="1">
            <a:spLocks noChangeArrowheads="1"/>
          </p:cNvSpPr>
          <p:nvPr/>
        </p:nvSpPr>
        <p:spPr bwMode="auto">
          <a:xfrm>
            <a:off x="2843213" y="350838"/>
            <a:ext cx="22320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تجزيه</a:t>
            </a:r>
            <a:endParaRPr lang="en-US" altLang="en-US" sz="3200">
              <a:solidFill>
                <a:schemeClr val="bg1"/>
              </a:solidFill>
              <a:latin typeface="Tahoma" panose="020B0604030504040204" pitchFamily="34" charset="0"/>
              <a:cs typeface="B Titr" panose="00000700000000000000" pitchFamily="2" charset="-78"/>
            </a:endParaRPr>
          </a:p>
        </p:txBody>
      </p:sp>
      <p:sp>
        <p:nvSpPr>
          <p:cNvPr id="106499" name="Text Box 5"/>
          <p:cNvSpPr txBox="1">
            <a:spLocks noChangeArrowheads="1"/>
          </p:cNvSpPr>
          <p:nvPr/>
        </p:nvSpPr>
        <p:spPr bwMode="auto">
          <a:xfrm>
            <a:off x="539750" y="1844675"/>
            <a:ext cx="7920038"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spcBef>
                <a:spcPct val="50000"/>
              </a:spcBef>
            </a:pPr>
            <a:r>
              <a:rPr lang="fa-IR" altLang="en-US" sz="2800">
                <a:cs typeface="B Nazanin" panose="00000400000000000000" pitchFamily="2" charset="-78"/>
              </a:rPr>
              <a:t>تجزيه يا جداسازي يعني يك شيئ كل را به اجزاء تشكيل‌دهنده آن تقسيم كنيم. شيئ كل صفات، ساختار و رفتار خود را دارد و هريك از اجزاء نيز صفات، ساختار و رفتار خاص خود را دارند. شيئ كل شامل اجزاء خود است و بين شيئ كل و اجزايش، ارتباط شمول وجود دارد. به اين نوع ارتباط در </a:t>
            </a:r>
            <a:r>
              <a:rPr lang="en-US" altLang="en-US" sz="2800">
                <a:cs typeface="B Nazanin" panose="00000400000000000000" pitchFamily="2" charset="-78"/>
              </a:rPr>
              <a:t>EER</a:t>
            </a:r>
            <a:r>
              <a:rPr lang="fa-IR" altLang="en-US" sz="2800">
                <a:cs typeface="B Nazanin" panose="00000400000000000000" pitchFamily="2" charset="-78"/>
              </a:rPr>
              <a:t>، ارتباط ”جزئي است از ...“ گفته مي‌شود.</a:t>
            </a:r>
            <a:endParaRPr lang="en-US" altLang="en-US" sz="28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9875237A-7DC8-43C2-8BAB-F6C138D8BB8B}" type="slidenum">
              <a:rPr lang="en-US"/>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975100" y="423863"/>
            <a:ext cx="11017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تركيب</a:t>
            </a:r>
            <a:endParaRPr lang="en-US" altLang="en-US" sz="3200">
              <a:solidFill>
                <a:schemeClr val="bg1"/>
              </a:solidFill>
              <a:latin typeface="Tahoma" panose="020B0604030504040204" pitchFamily="34" charset="0"/>
              <a:cs typeface="B Titr" panose="00000700000000000000" pitchFamily="2" charset="-78"/>
            </a:endParaRPr>
          </a:p>
        </p:txBody>
      </p:sp>
      <p:sp>
        <p:nvSpPr>
          <p:cNvPr id="107523" name="Rectangle 5"/>
          <p:cNvSpPr>
            <a:spLocks noChangeArrowheads="1"/>
          </p:cNvSpPr>
          <p:nvPr/>
        </p:nvSpPr>
        <p:spPr bwMode="auto">
          <a:xfrm>
            <a:off x="684213" y="1916113"/>
            <a:ext cx="7307262"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pPr>
            <a:r>
              <a:rPr lang="fa-IR" altLang="en-US" sz="3200">
                <a:cs typeface="B Nazanin" panose="00000400000000000000" pitchFamily="2" charset="-78"/>
              </a:rPr>
              <a:t>تركيب، عكس عمل تجزيه است و در اين عمل، با داشتن</a:t>
            </a:r>
          </a:p>
          <a:p>
            <a:pPr algn="r" rtl="1" eaLnBrk="1" hangingPunct="1">
              <a:lnSpc>
                <a:spcPct val="120000"/>
              </a:lnSpc>
            </a:pPr>
            <a:r>
              <a:rPr lang="fa-IR" altLang="en-US" sz="3200">
                <a:cs typeface="B Nazanin" panose="00000400000000000000" pitchFamily="2" charset="-78"/>
              </a:rPr>
              <a:t> </a:t>
            </a:r>
            <a:r>
              <a:rPr lang="en-US" altLang="en-US" sz="3200">
                <a:cs typeface="B Nazanin" panose="00000400000000000000" pitchFamily="2" charset="-78"/>
              </a:rPr>
              <a:t>Ei(i=1 , 2 , …)</a:t>
            </a:r>
            <a:r>
              <a:rPr lang="fa-IR" altLang="en-US" sz="3200">
                <a:cs typeface="B Nazanin" panose="00000400000000000000" pitchFamily="2" charset="-78"/>
              </a:rPr>
              <a:t> يك نوع موجوديت </a:t>
            </a:r>
            <a:r>
              <a:rPr lang="en-US" altLang="en-US" sz="3200">
                <a:cs typeface="B Nazanin" panose="00000400000000000000" pitchFamily="2" charset="-78"/>
              </a:rPr>
              <a:t>E</a:t>
            </a:r>
            <a:r>
              <a:rPr lang="fa-IR" altLang="en-US" sz="3200">
                <a:cs typeface="B Nazanin" panose="00000400000000000000" pitchFamily="2" charset="-78"/>
              </a:rPr>
              <a:t> را بازشناسي مي‌كنيم به نحوي كه </a:t>
            </a:r>
            <a:r>
              <a:rPr lang="en-US" altLang="en-US" sz="3200">
                <a:cs typeface="B Nazanin" panose="00000400000000000000" pitchFamily="2" charset="-78"/>
              </a:rPr>
              <a:t>Ei</a:t>
            </a:r>
            <a:r>
              <a:rPr lang="fa-IR" altLang="en-US" sz="3200">
                <a:cs typeface="B Nazanin" panose="00000400000000000000" pitchFamily="2" charset="-78"/>
              </a:rPr>
              <a:t>ها اجزاء تشكيل‌دهنده آن باشند</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169D9A39-F511-4E2A-A421-C80F119077A9}" type="slidenum">
              <a:rPr lang="en-US"/>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val 4"/>
          <p:cNvSpPr>
            <a:spLocks noChangeArrowheads="1"/>
          </p:cNvSpPr>
          <p:nvPr/>
        </p:nvSpPr>
        <p:spPr bwMode="auto">
          <a:xfrm>
            <a:off x="1908175" y="1628775"/>
            <a:ext cx="1008063" cy="503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47" name="Oval 5"/>
          <p:cNvSpPr>
            <a:spLocks noChangeArrowheads="1"/>
          </p:cNvSpPr>
          <p:nvPr/>
        </p:nvSpPr>
        <p:spPr bwMode="auto">
          <a:xfrm>
            <a:off x="5940425" y="1628775"/>
            <a:ext cx="1008063" cy="503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48" name="Oval 6"/>
          <p:cNvSpPr>
            <a:spLocks noChangeArrowheads="1"/>
          </p:cNvSpPr>
          <p:nvPr/>
        </p:nvSpPr>
        <p:spPr bwMode="auto">
          <a:xfrm>
            <a:off x="1908175" y="2420938"/>
            <a:ext cx="1008063" cy="5032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49" name="Oval 7"/>
          <p:cNvSpPr>
            <a:spLocks noChangeArrowheads="1"/>
          </p:cNvSpPr>
          <p:nvPr/>
        </p:nvSpPr>
        <p:spPr bwMode="auto">
          <a:xfrm>
            <a:off x="5940425" y="2420938"/>
            <a:ext cx="1008063" cy="5032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50" name="Oval 8"/>
          <p:cNvSpPr>
            <a:spLocks noChangeArrowheads="1"/>
          </p:cNvSpPr>
          <p:nvPr/>
        </p:nvSpPr>
        <p:spPr bwMode="auto">
          <a:xfrm>
            <a:off x="323850" y="4149725"/>
            <a:ext cx="576263"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51" name="Oval 9"/>
          <p:cNvSpPr>
            <a:spLocks noChangeArrowheads="1"/>
          </p:cNvSpPr>
          <p:nvPr/>
        </p:nvSpPr>
        <p:spPr bwMode="auto">
          <a:xfrm>
            <a:off x="323850" y="4724400"/>
            <a:ext cx="57626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52" name="Oval 10"/>
          <p:cNvSpPr>
            <a:spLocks noChangeArrowheads="1"/>
          </p:cNvSpPr>
          <p:nvPr/>
        </p:nvSpPr>
        <p:spPr bwMode="auto">
          <a:xfrm>
            <a:off x="1403350" y="5302250"/>
            <a:ext cx="576263"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53" name="Oval 11"/>
          <p:cNvSpPr>
            <a:spLocks noChangeArrowheads="1"/>
          </p:cNvSpPr>
          <p:nvPr/>
        </p:nvSpPr>
        <p:spPr bwMode="auto">
          <a:xfrm>
            <a:off x="2124075" y="5300663"/>
            <a:ext cx="647700"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54" name="Oval 12"/>
          <p:cNvSpPr>
            <a:spLocks noChangeArrowheads="1"/>
          </p:cNvSpPr>
          <p:nvPr/>
        </p:nvSpPr>
        <p:spPr bwMode="auto">
          <a:xfrm>
            <a:off x="3348038" y="5300663"/>
            <a:ext cx="647700"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55" name="Oval 13"/>
          <p:cNvSpPr>
            <a:spLocks noChangeArrowheads="1"/>
          </p:cNvSpPr>
          <p:nvPr/>
        </p:nvSpPr>
        <p:spPr bwMode="auto">
          <a:xfrm>
            <a:off x="4067175" y="5300663"/>
            <a:ext cx="649288" cy="214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56" name="Oval 14"/>
          <p:cNvSpPr>
            <a:spLocks noChangeArrowheads="1"/>
          </p:cNvSpPr>
          <p:nvPr/>
        </p:nvSpPr>
        <p:spPr bwMode="auto">
          <a:xfrm>
            <a:off x="5219700" y="5300663"/>
            <a:ext cx="57626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57" name="Oval 15"/>
          <p:cNvSpPr>
            <a:spLocks noChangeArrowheads="1"/>
          </p:cNvSpPr>
          <p:nvPr/>
        </p:nvSpPr>
        <p:spPr bwMode="auto">
          <a:xfrm>
            <a:off x="5940425" y="5300663"/>
            <a:ext cx="576263"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58" name="Oval 16"/>
          <p:cNvSpPr>
            <a:spLocks noChangeArrowheads="1"/>
          </p:cNvSpPr>
          <p:nvPr/>
        </p:nvSpPr>
        <p:spPr bwMode="auto">
          <a:xfrm>
            <a:off x="6877050" y="5300663"/>
            <a:ext cx="647700"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59" name="Oval 17"/>
          <p:cNvSpPr>
            <a:spLocks noChangeArrowheads="1"/>
          </p:cNvSpPr>
          <p:nvPr/>
        </p:nvSpPr>
        <p:spPr bwMode="auto">
          <a:xfrm>
            <a:off x="7596188" y="5300663"/>
            <a:ext cx="647700"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08560" name="Rectangle 18"/>
          <p:cNvSpPr>
            <a:spLocks noChangeArrowheads="1"/>
          </p:cNvSpPr>
          <p:nvPr/>
        </p:nvSpPr>
        <p:spPr bwMode="auto">
          <a:xfrm>
            <a:off x="1403350" y="4076700"/>
            <a:ext cx="1439863"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t>Mother Board</a:t>
            </a:r>
          </a:p>
        </p:txBody>
      </p:sp>
      <p:sp>
        <p:nvSpPr>
          <p:cNvPr id="108561" name="Rectangle 19"/>
          <p:cNvSpPr>
            <a:spLocks noChangeArrowheads="1"/>
          </p:cNvSpPr>
          <p:nvPr/>
        </p:nvSpPr>
        <p:spPr bwMode="auto">
          <a:xfrm>
            <a:off x="3276600" y="4076700"/>
            <a:ext cx="1439863"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t>Monitor</a:t>
            </a:r>
          </a:p>
        </p:txBody>
      </p:sp>
      <p:sp>
        <p:nvSpPr>
          <p:cNvPr id="108562" name="Rectangle 20"/>
          <p:cNvSpPr>
            <a:spLocks noChangeArrowheads="1"/>
          </p:cNvSpPr>
          <p:nvPr/>
        </p:nvSpPr>
        <p:spPr bwMode="auto">
          <a:xfrm>
            <a:off x="5148263" y="4076700"/>
            <a:ext cx="1439862"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t>RAM</a:t>
            </a:r>
          </a:p>
        </p:txBody>
      </p:sp>
      <p:sp>
        <p:nvSpPr>
          <p:cNvPr id="108563" name="Rectangle 21"/>
          <p:cNvSpPr>
            <a:spLocks noChangeArrowheads="1"/>
          </p:cNvSpPr>
          <p:nvPr/>
        </p:nvSpPr>
        <p:spPr bwMode="auto">
          <a:xfrm>
            <a:off x="6948488" y="4076700"/>
            <a:ext cx="1439862"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t>Hard</a:t>
            </a:r>
          </a:p>
        </p:txBody>
      </p:sp>
      <p:sp>
        <p:nvSpPr>
          <p:cNvPr id="108564" name="Rectangle 22"/>
          <p:cNvSpPr>
            <a:spLocks noChangeArrowheads="1"/>
          </p:cNvSpPr>
          <p:nvPr/>
        </p:nvSpPr>
        <p:spPr bwMode="auto">
          <a:xfrm>
            <a:off x="3708400" y="1989138"/>
            <a:ext cx="1439863"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t>COMPUTER</a:t>
            </a:r>
          </a:p>
        </p:txBody>
      </p:sp>
      <p:sp>
        <p:nvSpPr>
          <p:cNvPr id="108565" name="Line 23"/>
          <p:cNvSpPr>
            <a:spLocks noChangeShapeType="1"/>
          </p:cNvSpPr>
          <p:nvPr/>
        </p:nvSpPr>
        <p:spPr bwMode="auto">
          <a:xfrm>
            <a:off x="2916238" y="1916113"/>
            <a:ext cx="792162" cy="217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6" name="Line 24"/>
          <p:cNvSpPr>
            <a:spLocks noChangeShapeType="1"/>
          </p:cNvSpPr>
          <p:nvPr/>
        </p:nvSpPr>
        <p:spPr bwMode="auto">
          <a:xfrm flipH="1">
            <a:off x="5148263" y="1844675"/>
            <a:ext cx="792162"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7" name="Line 25"/>
          <p:cNvSpPr>
            <a:spLocks noChangeShapeType="1"/>
          </p:cNvSpPr>
          <p:nvPr/>
        </p:nvSpPr>
        <p:spPr bwMode="auto">
          <a:xfrm flipV="1">
            <a:off x="2916238" y="2420938"/>
            <a:ext cx="7921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8" name="Line 26"/>
          <p:cNvSpPr>
            <a:spLocks noChangeShapeType="1"/>
          </p:cNvSpPr>
          <p:nvPr/>
        </p:nvSpPr>
        <p:spPr bwMode="auto">
          <a:xfrm flipH="1" flipV="1">
            <a:off x="5148263" y="2420938"/>
            <a:ext cx="7921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9" name="Line 27"/>
          <p:cNvSpPr>
            <a:spLocks noChangeShapeType="1"/>
          </p:cNvSpPr>
          <p:nvPr/>
        </p:nvSpPr>
        <p:spPr bwMode="auto">
          <a:xfrm flipH="1">
            <a:off x="3995738" y="2636838"/>
            <a:ext cx="360362" cy="1439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0" name="Line 28"/>
          <p:cNvSpPr>
            <a:spLocks noChangeShapeType="1"/>
          </p:cNvSpPr>
          <p:nvPr/>
        </p:nvSpPr>
        <p:spPr bwMode="auto">
          <a:xfrm flipH="1">
            <a:off x="2195513" y="2636838"/>
            <a:ext cx="1944687" cy="1439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1" name="Line 29"/>
          <p:cNvSpPr>
            <a:spLocks noChangeShapeType="1"/>
          </p:cNvSpPr>
          <p:nvPr/>
        </p:nvSpPr>
        <p:spPr bwMode="auto">
          <a:xfrm>
            <a:off x="4643438" y="2636838"/>
            <a:ext cx="1152525" cy="1439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2" name="Line 30"/>
          <p:cNvSpPr>
            <a:spLocks noChangeShapeType="1"/>
          </p:cNvSpPr>
          <p:nvPr/>
        </p:nvSpPr>
        <p:spPr bwMode="auto">
          <a:xfrm>
            <a:off x="4859338" y="2636838"/>
            <a:ext cx="2736850" cy="1439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3" name="Line 31"/>
          <p:cNvSpPr>
            <a:spLocks noChangeShapeType="1"/>
          </p:cNvSpPr>
          <p:nvPr/>
        </p:nvSpPr>
        <p:spPr bwMode="auto">
          <a:xfrm>
            <a:off x="7812088" y="4724400"/>
            <a:ext cx="144462"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4" name="Line 32"/>
          <p:cNvSpPr>
            <a:spLocks noChangeShapeType="1"/>
          </p:cNvSpPr>
          <p:nvPr/>
        </p:nvSpPr>
        <p:spPr bwMode="auto">
          <a:xfrm flipH="1">
            <a:off x="7235825" y="4724400"/>
            <a:ext cx="288925"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5" name="Line 33"/>
          <p:cNvSpPr>
            <a:spLocks noChangeShapeType="1"/>
          </p:cNvSpPr>
          <p:nvPr/>
        </p:nvSpPr>
        <p:spPr bwMode="auto">
          <a:xfrm>
            <a:off x="5867400" y="4724400"/>
            <a:ext cx="360363"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6" name="Line 34"/>
          <p:cNvSpPr>
            <a:spLocks noChangeShapeType="1"/>
          </p:cNvSpPr>
          <p:nvPr/>
        </p:nvSpPr>
        <p:spPr bwMode="auto">
          <a:xfrm flipH="1">
            <a:off x="5508625" y="4724400"/>
            <a:ext cx="21590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7" name="Line 35"/>
          <p:cNvSpPr>
            <a:spLocks noChangeShapeType="1"/>
          </p:cNvSpPr>
          <p:nvPr/>
        </p:nvSpPr>
        <p:spPr bwMode="auto">
          <a:xfrm>
            <a:off x="3995738" y="4724400"/>
            <a:ext cx="360362"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8" name="Line 36"/>
          <p:cNvSpPr>
            <a:spLocks noChangeShapeType="1"/>
          </p:cNvSpPr>
          <p:nvPr/>
        </p:nvSpPr>
        <p:spPr bwMode="auto">
          <a:xfrm flipH="1">
            <a:off x="3635375" y="4724400"/>
            <a:ext cx="144463"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9" name="Line 37"/>
          <p:cNvSpPr>
            <a:spLocks noChangeShapeType="1"/>
          </p:cNvSpPr>
          <p:nvPr/>
        </p:nvSpPr>
        <p:spPr bwMode="auto">
          <a:xfrm>
            <a:off x="2124075" y="4724400"/>
            <a:ext cx="360363"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0" name="Line 38"/>
          <p:cNvSpPr>
            <a:spLocks noChangeShapeType="1"/>
          </p:cNvSpPr>
          <p:nvPr/>
        </p:nvSpPr>
        <p:spPr bwMode="auto">
          <a:xfrm>
            <a:off x="900113" y="4292600"/>
            <a:ext cx="50323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1" name="Line 39"/>
          <p:cNvSpPr>
            <a:spLocks noChangeShapeType="1"/>
          </p:cNvSpPr>
          <p:nvPr/>
        </p:nvSpPr>
        <p:spPr bwMode="auto">
          <a:xfrm flipV="1">
            <a:off x="1692275" y="4724400"/>
            <a:ext cx="287338"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2" name="Line 40"/>
          <p:cNvSpPr>
            <a:spLocks noChangeShapeType="1"/>
          </p:cNvSpPr>
          <p:nvPr/>
        </p:nvSpPr>
        <p:spPr bwMode="auto">
          <a:xfrm flipV="1">
            <a:off x="900113" y="4508500"/>
            <a:ext cx="503237"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3" name="Text Box 41"/>
          <p:cNvSpPr txBox="1">
            <a:spLocks noChangeArrowheads="1"/>
          </p:cNvSpPr>
          <p:nvPr/>
        </p:nvSpPr>
        <p:spPr bwMode="auto">
          <a:xfrm>
            <a:off x="8424863" y="5229225"/>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1800" b="1"/>
              <a:t>.  .  .</a:t>
            </a:r>
          </a:p>
        </p:txBody>
      </p:sp>
      <p:sp>
        <p:nvSpPr>
          <p:cNvPr id="108584" name="Text Box 42"/>
          <p:cNvSpPr txBox="1">
            <a:spLocks noChangeArrowheads="1"/>
          </p:cNvSpPr>
          <p:nvPr/>
        </p:nvSpPr>
        <p:spPr bwMode="auto">
          <a:xfrm>
            <a:off x="8424863" y="4365625"/>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1800" b="1"/>
              <a:t>.  .  .</a:t>
            </a:r>
          </a:p>
        </p:txBody>
      </p:sp>
      <p:sp>
        <p:nvSpPr>
          <p:cNvPr id="108585" name="Text Box 43"/>
          <p:cNvSpPr txBox="1">
            <a:spLocks noChangeArrowheads="1"/>
          </p:cNvSpPr>
          <p:nvPr/>
        </p:nvSpPr>
        <p:spPr bwMode="auto">
          <a:xfrm>
            <a:off x="611188" y="5300663"/>
            <a:ext cx="719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spcBef>
                <a:spcPct val="50000"/>
              </a:spcBef>
            </a:pPr>
            <a:r>
              <a:rPr lang="en-US" altLang="en-US" sz="1800" b="1"/>
              <a:t>.  .  .</a:t>
            </a:r>
          </a:p>
        </p:txBody>
      </p:sp>
      <p:sp>
        <p:nvSpPr>
          <p:cNvPr id="108586" name="Text Box 44"/>
          <p:cNvSpPr txBox="1">
            <a:spLocks noChangeArrowheads="1"/>
          </p:cNvSpPr>
          <p:nvPr/>
        </p:nvSpPr>
        <p:spPr bwMode="auto">
          <a:xfrm>
            <a:off x="2484438" y="476250"/>
            <a:ext cx="32400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مثال تجزيه و تركيب</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5EB15FC5-40AD-48E3-B095-000D343DC702}" type="slidenum">
              <a:rPr lang="en-US"/>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4"/>
          <p:cNvSpPr txBox="1">
            <a:spLocks noChangeArrowheads="1"/>
          </p:cNvSpPr>
          <p:nvPr/>
        </p:nvSpPr>
        <p:spPr bwMode="auto">
          <a:xfrm>
            <a:off x="2987675" y="333375"/>
            <a:ext cx="22320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تخصيص</a:t>
            </a:r>
            <a:endParaRPr lang="en-US" altLang="en-US" sz="3200">
              <a:solidFill>
                <a:schemeClr val="bg1"/>
              </a:solidFill>
              <a:latin typeface="Tahoma" panose="020B0604030504040204" pitchFamily="34" charset="0"/>
              <a:cs typeface="B Titr" panose="00000700000000000000" pitchFamily="2" charset="-78"/>
            </a:endParaRPr>
          </a:p>
        </p:txBody>
      </p:sp>
      <p:sp>
        <p:nvSpPr>
          <p:cNvPr id="109571" name="Text Box 5"/>
          <p:cNvSpPr txBox="1">
            <a:spLocks noChangeArrowheads="1"/>
          </p:cNvSpPr>
          <p:nvPr/>
        </p:nvSpPr>
        <p:spPr bwMode="auto">
          <a:xfrm>
            <a:off x="252413" y="2060575"/>
            <a:ext cx="84963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spcBef>
                <a:spcPct val="50000"/>
              </a:spcBef>
            </a:pPr>
            <a:r>
              <a:rPr lang="fa-IR" altLang="en-US" sz="2800">
                <a:cs typeface="B Nazanin" panose="00000400000000000000" pitchFamily="2" charset="-78"/>
              </a:rPr>
              <a:t>تخصيص عبارتست از مشخص كردن گونه‌هاي خاص يك شيئ براساس يك يا چند ضابطه مشخص، مثلا اگر شيئ موجود زنده را درنظر بگيريم، سه گونه خاص آن عبارتند از: انسان، حيوان و نبات. در روش </a:t>
            </a:r>
            <a:r>
              <a:rPr lang="en-US" altLang="en-US" sz="2800">
                <a:cs typeface="B Nazanin" panose="00000400000000000000" pitchFamily="2" charset="-78"/>
              </a:rPr>
              <a:t>EER</a:t>
            </a:r>
            <a:r>
              <a:rPr lang="fa-IR" altLang="en-US" sz="2800">
                <a:cs typeface="B Nazanin" panose="00000400000000000000" pitchFamily="2" charset="-78"/>
              </a:rPr>
              <a:t> هر يك نوع موجوديت مي‌تواند خود زيرنوع موجوديتهايي داشته باشد. بين هر زيرنوع و زبرنوع ارتباط ”گونه‌اي است از ...“ وجود دارد.</a:t>
            </a:r>
            <a:endParaRPr lang="en-US" altLang="en-US" sz="28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01258DF5-E513-4D24-BD90-1061CB956C23}" type="slidenum">
              <a:rPr lang="en-US"/>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p:cNvSpPr txBox="1">
            <a:spLocks noChangeArrowheads="1"/>
          </p:cNvSpPr>
          <p:nvPr/>
        </p:nvSpPr>
        <p:spPr bwMode="auto">
          <a:xfrm>
            <a:off x="2771775" y="350838"/>
            <a:ext cx="22320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تعميم</a:t>
            </a:r>
            <a:endParaRPr lang="en-US" altLang="en-US" sz="3200">
              <a:solidFill>
                <a:schemeClr val="bg1"/>
              </a:solidFill>
              <a:latin typeface="Tahoma" panose="020B0604030504040204" pitchFamily="34" charset="0"/>
              <a:cs typeface="B Titr" panose="00000700000000000000" pitchFamily="2" charset="-78"/>
            </a:endParaRPr>
          </a:p>
        </p:txBody>
      </p:sp>
      <p:sp>
        <p:nvSpPr>
          <p:cNvPr id="111619" name="Text Box 5"/>
          <p:cNvSpPr txBox="1">
            <a:spLocks noChangeArrowheads="1"/>
          </p:cNvSpPr>
          <p:nvPr/>
        </p:nvSpPr>
        <p:spPr bwMode="auto">
          <a:xfrm>
            <a:off x="827088" y="2205038"/>
            <a:ext cx="7200900"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تعميم، عكس عمل تخصيص است، به اين معنا كه با داشتن زيرنوعهاي خاص، صفات مشترك بين آنها را در يك مجموعه صفات براي يك زبرنوع موجوديت درنظر مي‌گيريم</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4FFDD20D-EDEA-4B4F-924D-9466D7F719BB}" type="slidenum">
              <a:rPr lang="en-US"/>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ChangeArrowheads="1"/>
          </p:cNvSpPr>
          <p:nvPr/>
        </p:nvSpPr>
        <p:spPr bwMode="auto">
          <a:xfrm>
            <a:off x="3924300" y="1341438"/>
            <a:ext cx="129698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B Nazanin" panose="00000400000000000000" pitchFamily="2" charset="-78"/>
              </a:rPr>
              <a:t>دانشجو</a:t>
            </a:r>
            <a:endParaRPr lang="en-US" altLang="en-US" sz="1800">
              <a:cs typeface="B Nazanin" panose="00000400000000000000" pitchFamily="2" charset="-78"/>
            </a:endParaRPr>
          </a:p>
        </p:txBody>
      </p:sp>
      <p:sp>
        <p:nvSpPr>
          <p:cNvPr id="113667" name="Rectangle 5"/>
          <p:cNvSpPr>
            <a:spLocks noChangeArrowheads="1"/>
          </p:cNvSpPr>
          <p:nvPr/>
        </p:nvSpPr>
        <p:spPr bwMode="auto">
          <a:xfrm>
            <a:off x="1908175" y="3789363"/>
            <a:ext cx="129698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B Nazanin" panose="00000400000000000000" pitchFamily="2" charset="-78"/>
              </a:rPr>
              <a:t>دانشجوي دوره</a:t>
            </a:r>
          </a:p>
          <a:p>
            <a:pPr algn="ctr" eaLnBrk="1" hangingPunct="1"/>
            <a:r>
              <a:rPr lang="fa-IR" altLang="en-US" sz="1800">
                <a:cs typeface="B Nazanin" panose="00000400000000000000" pitchFamily="2" charset="-78"/>
              </a:rPr>
              <a:t>دكترا</a:t>
            </a:r>
            <a:endParaRPr lang="en-US" altLang="en-US" sz="1800">
              <a:cs typeface="B Nazanin" panose="00000400000000000000" pitchFamily="2" charset="-78"/>
            </a:endParaRPr>
          </a:p>
        </p:txBody>
      </p:sp>
      <p:sp>
        <p:nvSpPr>
          <p:cNvPr id="113668" name="Rectangle 6"/>
          <p:cNvSpPr>
            <a:spLocks noChangeArrowheads="1"/>
          </p:cNvSpPr>
          <p:nvPr/>
        </p:nvSpPr>
        <p:spPr bwMode="auto">
          <a:xfrm>
            <a:off x="3924300" y="3789363"/>
            <a:ext cx="129698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B Nazanin" panose="00000400000000000000" pitchFamily="2" charset="-78"/>
              </a:rPr>
              <a:t>دانشجوي دوره</a:t>
            </a:r>
          </a:p>
          <a:p>
            <a:pPr algn="ctr" eaLnBrk="1" hangingPunct="1"/>
            <a:r>
              <a:rPr lang="fa-IR" altLang="en-US" sz="1800">
                <a:cs typeface="B Nazanin" panose="00000400000000000000" pitchFamily="2" charset="-78"/>
              </a:rPr>
              <a:t>كارشناسي</a:t>
            </a:r>
            <a:endParaRPr lang="en-US" altLang="en-US" sz="1800">
              <a:cs typeface="B Nazanin" panose="00000400000000000000" pitchFamily="2" charset="-78"/>
            </a:endParaRPr>
          </a:p>
        </p:txBody>
      </p:sp>
      <p:sp>
        <p:nvSpPr>
          <p:cNvPr id="113669" name="Rectangle 7"/>
          <p:cNvSpPr>
            <a:spLocks noChangeArrowheads="1"/>
          </p:cNvSpPr>
          <p:nvPr/>
        </p:nvSpPr>
        <p:spPr bwMode="auto">
          <a:xfrm>
            <a:off x="5797550" y="3789363"/>
            <a:ext cx="129698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B Nazanin" panose="00000400000000000000" pitchFamily="2" charset="-78"/>
              </a:rPr>
              <a:t>دانشجوي دوره</a:t>
            </a:r>
          </a:p>
          <a:p>
            <a:pPr algn="ctr" eaLnBrk="1" hangingPunct="1"/>
            <a:r>
              <a:rPr lang="fa-IR" altLang="en-US" sz="1800">
                <a:cs typeface="B Nazanin" panose="00000400000000000000" pitchFamily="2" charset="-78"/>
              </a:rPr>
              <a:t>كارشناسي ارشد</a:t>
            </a:r>
            <a:endParaRPr lang="en-US" altLang="en-US" sz="1800">
              <a:cs typeface="B Nazanin" panose="00000400000000000000" pitchFamily="2" charset="-78"/>
            </a:endParaRPr>
          </a:p>
        </p:txBody>
      </p:sp>
      <p:sp>
        <p:nvSpPr>
          <p:cNvPr id="113670" name="Oval 8"/>
          <p:cNvSpPr>
            <a:spLocks noChangeArrowheads="1"/>
          </p:cNvSpPr>
          <p:nvPr/>
        </p:nvSpPr>
        <p:spPr bwMode="auto">
          <a:xfrm>
            <a:off x="5653088" y="5229225"/>
            <a:ext cx="863600"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3671" name="Oval 9"/>
          <p:cNvSpPr>
            <a:spLocks noChangeArrowheads="1"/>
          </p:cNvSpPr>
          <p:nvPr/>
        </p:nvSpPr>
        <p:spPr bwMode="auto">
          <a:xfrm>
            <a:off x="3563938" y="5157788"/>
            <a:ext cx="863600"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3672" name="Oval 10"/>
          <p:cNvSpPr>
            <a:spLocks noChangeArrowheads="1"/>
          </p:cNvSpPr>
          <p:nvPr/>
        </p:nvSpPr>
        <p:spPr bwMode="auto">
          <a:xfrm>
            <a:off x="1547813" y="5084763"/>
            <a:ext cx="863600"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3673" name="Oval 11"/>
          <p:cNvSpPr>
            <a:spLocks noChangeArrowheads="1"/>
          </p:cNvSpPr>
          <p:nvPr/>
        </p:nvSpPr>
        <p:spPr bwMode="auto">
          <a:xfrm>
            <a:off x="1665288" y="1779588"/>
            <a:ext cx="1152525" cy="6889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B Nazanin" panose="00000400000000000000" pitchFamily="2" charset="-78"/>
              </a:rPr>
              <a:t>نام و نام </a:t>
            </a:r>
          </a:p>
          <a:p>
            <a:pPr algn="ctr" eaLnBrk="1" hangingPunct="1"/>
            <a:r>
              <a:rPr lang="fa-IR" altLang="en-US" sz="1800">
                <a:cs typeface="B Nazanin" panose="00000400000000000000" pitchFamily="2" charset="-78"/>
              </a:rPr>
              <a:t>خانوادگي</a:t>
            </a:r>
            <a:endParaRPr lang="en-US" altLang="en-US" sz="1800">
              <a:cs typeface="B Nazanin" panose="00000400000000000000" pitchFamily="2" charset="-78"/>
            </a:endParaRPr>
          </a:p>
        </p:txBody>
      </p:sp>
      <p:sp>
        <p:nvSpPr>
          <p:cNvPr id="113674" name="Oval 12"/>
          <p:cNvSpPr>
            <a:spLocks noChangeArrowheads="1"/>
          </p:cNvSpPr>
          <p:nvPr/>
        </p:nvSpPr>
        <p:spPr bwMode="auto">
          <a:xfrm>
            <a:off x="1692275" y="1125538"/>
            <a:ext cx="863600"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cs typeface="B Nazanin" panose="00000400000000000000" pitchFamily="2" charset="-78"/>
              </a:rPr>
              <a:t>شماره</a:t>
            </a:r>
            <a:endParaRPr lang="en-US" altLang="en-US" sz="1800">
              <a:cs typeface="B Nazanin" panose="00000400000000000000" pitchFamily="2" charset="-78"/>
            </a:endParaRPr>
          </a:p>
        </p:txBody>
      </p:sp>
      <p:sp>
        <p:nvSpPr>
          <p:cNvPr id="113675" name="Line 13"/>
          <p:cNvSpPr>
            <a:spLocks noChangeShapeType="1"/>
          </p:cNvSpPr>
          <p:nvPr/>
        </p:nvSpPr>
        <p:spPr bwMode="auto">
          <a:xfrm flipH="1">
            <a:off x="2052638" y="4365625"/>
            <a:ext cx="503237"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6" name="Line 14"/>
          <p:cNvSpPr>
            <a:spLocks noChangeShapeType="1"/>
          </p:cNvSpPr>
          <p:nvPr/>
        </p:nvSpPr>
        <p:spPr bwMode="auto">
          <a:xfrm flipH="1">
            <a:off x="4068763" y="4365625"/>
            <a:ext cx="503237"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7" name="Line 15"/>
          <p:cNvSpPr>
            <a:spLocks noChangeShapeType="1"/>
          </p:cNvSpPr>
          <p:nvPr/>
        </p:nvSpPr>
        <p:spPr bwMode="auto">
          <a:xfrm flipH="1">
            <a:off x="6156325" y="4365625"/>
            <a:ext cx="28892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8" name="Line 16"/>
          <p:cNvSpPr>
            <a:spLocks noChangeShapeType="1"/>
          </p:cNvSpPr>
          <p:nvPr/>
        </p:nvSpPr>
        <p:spPr bwMode="auto">
          <a:xfrm>
            <a:off x="2555875" y="1341438"/>
            <a:ext cx="13684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9" name="Line 17"/>
          <p:cNvSpPr>
            <a:spLocks noChangeShapeType="1"/>
          </p:cNvSpPr>
          <p:nvPr/>
        </p:nvSpPr>
        <p:spPr bwMode="auto">
          <a:xfrm flipV="1">
            <a:off x="2817813" y="1700213"/>
            <a:ext cx="1106487" cy="347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0" name="Text Box 18"/>
          <p:cNvSpPr txBox="1">
            <a:spLocks noChangeArrowheads="1"/>
          </p:cNvSpPr>
          <p:nvPr/>
        </p:nvSpPr>
        <p:spPr bwMode="auto">
          <a:xfrm>
            <a:off x="604838" y="3933825"/>
            <a:ext cx="9302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400">
                <a:cs typeface="B Nazanin" panose="00000400000000000000" pitchFamily="2" charset="-78"/>
              </a:rPr>
              <a:t>زيرنوعها</a:t>
            </a:r>
            <a:endParaRPr lang="en-US" altLang="en-US" sz="2800">
              <a:cs typeface="B Nazanin" panose="00000400000000000000" pitchFamily="2" charset="-78"/>
            </a:endParaRPr>
          </a:p>
        </p:txBody>
      </p:sp>
      <p:sp>
        <p:nvSpPr>
          <p:cNvPr id="113681" name="Text Box 19"/>
          <p:cNvSpPr txBox="1">
            <a:spLocks noChangeArrowheads="1"/>
          </p:cNvSpPr>
          <p:nvPr/>
        </p:nvSpPr>
        <p:spPr bwMode="auto">
          <a:xfrm>
            <a:off x="5973763" y="1341438"/>
            <a:ext cx="7508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400">
                <a:cs typeface="B Nazanin" panose="00000400000000000000" pitchFamily="2" charset="-78"/>
              </a:rPr>
              <a:t>زبرنوع</a:t>
            </a:r>
            <a:endParaRPr lang="en-US" altLang="en-US" sz="2400">
              <a:cs typeface="B Nazanin" panose="00000400000000000000" pitchFamily="2" charset="-78"/>
            </a:endParaRPr>
          </a:p>
        </p:txBody>
      </p:sp>
      <p:sp>
        <p:nvSpPr>
          <p:cNvPr id="113682" name="Line 20"/>
          <p:cNvSpPr>
            <a:spLocks noChangeShapeType="1"/>
          </p:cNvSpPr>
          <p:nvPr/>
        </p:nvSpPr>
        <p:spPr bwMode="auto">
          <a:xfrm>
            <a:off x="4572000" y="1916113"/>
            <a:ext cx="187325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3" name="Line 21"/>
          <p:cNvSpPr>
            <a:spLocks noChangeShapeType="1"/>
          </p:cNvSpPr>
          <p:nvPr/>
        </p:nvSpPr>
        <p:spPr bwMode="auto">
          <a:xfrm>
            <a:off x="4572000" y="1916113"/>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4" name="Line 22"/>
          <p:cNvSpPr>
            <a:spLocks noChangeShapeType="1"/>
          </p:cNvSpPr>
          <p:nvPr/>
        </p:nvSpPr>
        <p:spPr bwMode="auto">
          <a:xfrm flipH="1">
            <a:off x="2555875" y="1916113"/>
            <a:ext cx="2016125"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5" name="Text Box 23"/>
          <p:cNvSpPr txBox="1">
            <a:spLocks noChangeArrowheads="1"/>
          </p:cNvSpPr>
          <p:nvPr/>
        </p:nvSpPr>
        <p:spPr bwMode="auto">
          <a:xfrm>
            <a:off x="2606675" y="185738"/>
            <a:ext cx="31892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مثال تخصيص و تعميم</a:t>
            </a:r>
            <a:endParaRPr lang="en-US" altLang="en-US" sz="3200">
              <a:solidFill>
                <a:schemeClr val="bg1"/>
              </a:solidFill>
              <a:latin typeface="Tahoma" panose="020B0604030504040204" pitchFamily="34" charset="0"/>
              <a:cs typeface="B Titr" panose="00000700000000000000" pitchFamily="2" charset="-78"/>
            </a:endParaRPr>
          </a:p>
        </p:txBody>
      </p:sp>
      <p:sp>
        <p:nvSpPr>
          <p:cNvPr id="113686" name="Text Box 24"/>
          <p:cNvSpPr txBox="1">
            <a:spLocks noChangeArrowheads="1"/>
          </p:cNvSpPr>
          <p:nvPr/>
        </p:nvSpPr>
        <p:spPr bwMode="auto">
          <a:xfrm>
            <a:off x="6632575" y="5229225"/>
            <a:ext cx="6937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400" b="1"/>
              <a:t>.  .  .</a:t>
            </a:r>
            <a:endParaRPr lang="en-US" altLang="en-US" sz="2400" b="1"/>
          </a:p>
        </p:txBody>
      </p:sp>
      <p:sp>
        <p:nvSpPr>
          <p:cNvPr id="113687" name="Text Box 25"/>
          <p:cNvSpPr txBox="1">
            <a:spLocks noChangeArrowheads="1"/>
          </p:cNvSpPr>
          <p:nvPr/>
        </p:nvSpPr>
        <p:spPr bwMode="auto">
          <a:xfrm>
            <a:off x="4471988" y="5157788"/>
            <a:ext cx="6937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400" b="1"/>
              <a:t>.  .  .</a:t>
            </a:r>
            <a:endParaRPr lang="en-US" altLang="en-US" sz="2400" b="1"/>
          </a:p>
        </p:txBody>
      </p:sp>
      <p:sp>
        <p:nvSpPr>
          <p:cNvPr id="113688" name="Text Box 26"/>
          <p:cNvSpPr txBox="1">
            <a:spLocks noChangeArrowheads="1"/>
          </p:cNvSpPr>
          <p:nvPr/>
        </p:nvSpPr>
        <p:spPr bwMode="auto">
          <a:xfrm>
            <a:off x="2455863" y="5157788"/>
            <a:ext cx="6937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400" b="1"/>
              <a:t>.  .  .</a:t>
            </a:r>
            <a:endParaRPr lang="en-US" altLang="en-US" sz="2400" b="1"/>
          </a:p>
        </p:txBody>
      </p:sp>
      <p:sp>
        <p:nvSpPr>
          <p:cNvPr id="113689" name="Text Box 27"/>
          <p:cNvSpPr txBox="1">
            <a:spLocks noChangeArrowheads="1"/>
          </p:cNvSpPr>
          <p:nvPr/>
        </p:nvSpPr>
        <p:spPr bwMode="auto">
          <a:xfrm>
            <a:off x="7496175" y="3860800"/>
            <a:ext cx="6937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400" b="1"/>
              <a:t>.  .  .</a:t>
            </a:r>
            <a:endParaRPr lang="en-US" altLang="en-US" sz="2400" b="1"/>
          </a:p>
        </p:txBody>
      </p:sp>
      <p:sp>
        <p:nvSpPr>
          <p:cNvPr id="113690" name="AutoShape 28"/>
          <p:cNvSpPr>
            <a:spLocks/>
          </p:cNvSpPr>
          <p:nvPr/>
        </p:nvSpPr>
        <p:spPr bwMode="auto">
          <a:xfrm rot="-5400000">
            <a:off x="1836738" y="5518150"/>
            <a:ext cx="215900" cy="647700"/>
          </a:xfrm>
          <a:prstGeom prst="lef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3691" name="Text Box 29"/>
          <p:cNvSpPr txBox="1">
            <a:spLocks noChangeArrowheads="1"/>
          </p:cNvSpPr>
          <p:nvPr/>
        </p:nvSpPr>
        <p:spPr bwMode="auto">
          <a:xfrm>
            <a:off x="1150938" y="6021388"/>
            <a:ext cx="12969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400">
                <a:cs typeface="B Nazanin" panose="00000400000000000000" pitchFamily="2" charset="-78"/>
              </a:rPr>
              <a:t>صفات</a:t>
            </a:r>
            <a:r>
              <a:rPr lang="fa-IR" altLang="en-US" sz="1400"/>
              <a:t> </a:t>
            </a:r>
            <a:r>
              <a:rPr lang="fa-IR" altLang="en-US" sz="2400">
                <a:cs typeface="B Nazanin" panose="00000400000000000000" pitchFamily="2" charset="-78"/>
              </a:rPr>
              <a:t>خاص</a:t>
            </a:r>
            <a:endParaRPr lang="en-US" altLang="en-US" sz="2400">
              <a:cs typeface="B Nazanin" panose="00000400000000000000" pitchFamily="2" charset="-78"/>
            </a:endParaRPr>
          </a:p>
        </p:txBody>
      </p:sp>
      <p:sp>
        <p:nvSpPr>
          <p:cNvPr id="113692" name="AutoShape 30"/>
          <p:cNvSpPr>
            <a:spLocks/>
          </p:cNvSpPr>
          <p:nvPr/>
        </p:nvSpPr>
        <p:spPr bwMode="auto">
          <a:xfrm rot="-5400000">
            <a:off x="3889375" y="5518150"/>
            <a:ext cx="215900" cy="647700"/>
          </a:xfrm>
          <a:prstGeom prst="lef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3693" name="Text Box 31"/>
          <p:cNvSpPr txBox="1">
            <a:spLocks noChangeArrowheads="1"/>
          </p:cNvSpPr>
          <p:nvPr/>
        </p:nvSpPr>
        <p:spPr bwMode="auto">
          <a:xfrm>
            <a:off x="3203575" y="6021388"/>
            <a:ext cx="12969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400">
                <a:cs typeface="B Nazanin" panose="00000400000000000000" pitchFamily="2" charset="-78"/>
              </a:rPr>
              <a:t>صفات</a:t>
            </a:r>
            <a:r>
              <a:rPr lang="fa-IR" altLang="en-US" sz="1400"/>
              <a:t> </a:t>
            </a:r>
            <a:r>
              <a:rPr lang="fa-IR" altLang="en-US" sz="2400">
                <a:cs typeface="B Nazanin" panose="00000400000000000000" pitchFamily="2" charset="-78"/>
              </a:rPr>
              <a:t>خاص</a:t>
            </a:r>
            <a:endParaRPr lang="en-US" altLang="en-US" sz="2400">
              <a:cs typeface="B Nazanin" panose="00000400000000000000" pitchFamily="2" charset="-78"/>
            </a:endParaRPr>
          </a:p>
        </p:txBody>
      </p:sp>
      <p:sp>
        <p:nvSpPr>
          <p:cNvPr id="113694" name="AutoShape 32"/>
          <p:cNvSpPr>
            <a:spLocks/>
          </p:cNvSpPr>
          <p:nvPr/>
        </p:nvSpPr>
        <p:spPr bwMode="auto">
          <a:xfrm rot="-5400000">
            <a:off x="5964238" y="5589588"/>
            <a:ext cx="215900" cy="647700"/>
          </a:xfrm>
          <a:prstGeom prst="lef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3695" name="Text Box 33"/>
          <p:cNvSpPr txBox="1">
            <a:spLocks noChangeArrowheads="1"/>
          </p:cNvSpPr>
          <p:nvPr/>
        </p:nvSpPr>
        <p:spPr bwMode="auto">
          <a:xfrm>
            <a:off x="5278438" y="6092825"/>
            <a:ext cx="12969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400">
                <a:cs typeface="B Nazanin" panose="00000400000000000000" pitchFamily="2" charset="-78"/>
              </a:rPr>
              <a:t>صفات</a:t>
            </a:r>
            <a:r>
              <a:rPr lang="fa-IR" altLang="en-US" sz="1400"/>
              <a:t> </a:t>
            </a:r>
            <a:r>
              <a:rPr lang="fa-IR" altLang="en-US" sz="2400">
                <a:cs typeface="B Nazanin" panose="00000400000000000000" pitchFamily="2" charset="-78"/>
              </a:rPr>
              <a:t>خاص</a:t>
            </a:r>
            <a:endParaRPr lang="en-US" altLang="en-US" sz="2400">
              <a:cs typeface="B Nazanin" panose="00000400000000000000" pitchFamily="2" charset="-78"/>
            </a:endParaRPr>
          </a:p>
        </p:txBody>
      </p:sp>
      <p:sp>
        <p:nvSpPr>
          <p:cNvPr id="113696" name="AutoShape 34"/>
          <p:cNvSpPr>
            <a:spLocks/>
          </p:cNvSpPr>
          <p:nvPr/>
        </p:nvSpPr>
        <p:spPr bwMode="auto">
          <a:xfrm flipV="1">
            <a:off x="1404938" y="981075"/>
            <a:ext cx="258762" cy="1439863"/>
          </a:xfrm>
          <a:prstGeom prst="leftBrace">
            <a:avLst>
              <a:gd name="adj1" fmla="val 5332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3697" name="Text Box 35"/>
          <p:cNvSpPr txBox="1">
            <a:spLocks noChangeArrowheads="1"/>
          </p:cNvSpPr>
          <p:nvPr/>
        </p:nvSpPr>
        <p:spPr bwMode="auto">
          <a:xfrm>
            <a:off x="107950" y="1693863"/>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2000">
                <a:cs typeface="B Nazanin" panose="00000400000000000000" pitchFamily="2" charset="-78"/>
              </a:rPr>
              <a:t>صفات</a:t>
            </a:r>
            <a:r>
              <a:rPr lang="fa-IR" altLang="en-US" sz="1200"/>
              <a:t> </a:t>
            </a:r>
            <a:r>
              <a:rPr lang="fa-IR" altLang="en-US" sz="2000">
                <a:cs typeface="B Nazanin" panose="00000400000000000000" pitchFamily="2" charset="-78"/>
              </a:rPr>
              <a:t>مشترك</a:t>
            </a:r>
            <a:endParaRPr lang="en-US" altLang="en-US" sz="2000">
              <a:cs typeface="B Nazanin" panose="00000400000000000000" pitchFamily="2" charset="-78"/>
            </a:endParaRPr>
          </a:p>
        </p:txBody>
      </p:sp>
      <p:sp>
        <p:nvSpPr>
          <p:cNvPr id="113698" name="Freeform 36"/>
          <p:cNvSpPr>
            <a:spLocks/>
          </p:cNvSpPr>
          <p:nvPr/>
        </p:nvSpPr>
        <p:spPr bwMode="auto">
          <a:xfrm rot="-9624986">
            <a:off x="3462338" y="2689225"/>
            <a:ext cx="431800" cy="234950"/>
          </a:xfrm>
          <a:custGeom>
            <a:avLst/>
            <a:gdLst>
              <a:gd name="T0" fmla="*/ 2147483646 w 317"/>
              <a:gd name="T1" fmla="*/ 2147483646 h 250"/>
              <a:gd name="T2" fmla="*/ 2147483646 w 317"/>
              <a:gd name="T3" fmla="*/ 2147483646 h 250"/>
              <a:gd name="T4" fmla="*/ 0 w 317"/>
              <a:gd name="T5" fmla="*/ 2147483646 h 250"/>
              <a:gd name="T6" fmla="*/ 0 60000 65536"/>
              <a:gd name="T7" fmla="*/ 0 60000 65536"/>
              <a:gd name="T8" fmla="*/ 0 60000 65536"/>
            </a:gdLst>
            <a:ahLst/>
            <a:cxnLst>
              <a:cxn ang="T6">
                <a:pos x="T0" y="T1"/>
              </a:cxn>
              <a:cxn ang="T7">
                <a:pos x="T2" y="T3"/>
              </a:cxn>
              <a:cxn ang="T8">
                <a:pos x="T4" y="T5"/>
              </a:cxn>
            </a:cxnLst>
            <a:rect l="0" t="0" r="r" b="b"/>
            <a:pathLst>
              <a:path w="317" h="250">
                <a:moveTo>
                  <a:pt x="317" y="250"/>
                </a:moveTo>
                <a:cubicBezTo>
                  <a:pt x="298" y="148"/>
                  <a:pt x="280" y="46"/>
                  <a:pt x="227" y="23"/>
                </a:cubicBezTo>
                <a:cubicBezTo>
                  <a:pt x="174" y="0"/>
                  <a:pt x="87" y="57"/>
                  <a:pt x="0" y="1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99" name="Freeform 37"/>
          <p:cNvSpPr>
            <a:spLocks/>
          </p:cNvSpPr>
          <p:nvPr/>
        </p:nvSpPr>
        <p:spPr bwMode="auto">
          <a:xfrm rot="6114543">
            <a:off x="5348288" y="2709863"/>
            <a:ext cx="360362" cy="360362"/>
          </a:xfrm>
          <a:custGeom>
            <a:avLst/>
            <a:gdLst>
              <a:gd name="T0" fmla="*/ 2147483646 w 317"/>
              <a:gd name="T1" fmla="*/ 2147483646 h 250"/>
              <a:gd name="T2" fmla="*/ 2147483646 w 317"/>
              <a:gd name="T3" fmla="*/ 2147483646 h 250"/>
              <a:gd name="T4" fmla="*/ 0 w 317"/>
              <a:gd name="T5" fmla="*/ 2147483646 h 250"/>
              <a:gd name="T6" fmla="*/ 0 60000 65536"/>
              <a:gd name="T7" fmla="*/ 0 60000 65536"/>
              <a:gd name="T8" fmla="*/ 0 60000 65536"/>
            </a:gdLst>
            <a:ahLst/>
            <a:cxnLst>
              <a:cxn ang="T6">
                <a:pos x="T0" y="T1"/>
              </a:cxn>
              <a:cxn ang="T7">
                <a:pos x="T2" y="T3"/>
              </a:cxn>
              <a:cxn ang="T8">
                <a:pos x="T4" y="T5"/>
              </a:cxn>
            </a:cxnLst>
            <a:rect l="0" t="0" r="r" b="b"/>
            <a:pathLst>
              <a:path w="317" h="250">
                <a:moveTo>
                  <a:pt x="317" y="250"/>
                </a:moveTo>
                <a:cubicBezTo>
                  <a:pt x="298" y="148"/>
                  <a:pt x="280" y="46"/>
                  <a:pt x="227" y="23"/>
                </a:cubicBezTo>
                <a:cubicBezTo>
                  <a:pt x="174" y="0"/>
                  <a:pt x="87" y="57"/>
                  <a:pt x="0" y="1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700" name="Freeform 38"/>
          <p:cNvSpPr>
            <a:spLocks/>
          </p:cNvSpPr>
          <p:nvPr/>
        </p:nvSpPr>
        <p:spPr bwMode="auto">
          <a:xfrm rot="9617395">
            <a:off x="4387850" y="3019425"/>
            <a:ext cx="471488" cy="341313"/>
          </a:xfrm>
          <a:custGeom>
            <a:avLst/>
            <a:gdLst>
              <a:gd name="T0" fmla="*/ 2147483646 w 317"/>
              <a:gd name="T1" fmla="*/ 2147483646 h 250"/>
              <a:gd name="T2" fmla="*/ 2147483646 w 317"/>
              <a:gd name="T3" fmla="*/ 2147483646 h 250"/>
              <a:gd name="T4" fmla="*/ 0 w 317"/>
              <a:gd name="T5" fmla="*/ 2147483646 h 250"/>
              <a:gd name="T6" fmla="*/ 0 60000 65536"/>
              <a:gd name="T7" fmla="*/ 0 60000 65536"/>
              <a:gd name="T8" fmla="*/ 0 60000 65536"/>
            </a:gdLst>
            <a:ahLst/>
            <a:cxnLst>
              <a:cxn ang="T6">
                <a:pos x="T0" y="T1"/>
              </a:cxn>
              <a:cxn ang="T7">
                <a:pos x="T2" y="T3"/>
              </a:cxn>
              <a:cxn ang="T8">
                <a:pos x="T4" y="T5"/>
              </a:cxn>
            </a:cxnLst>
            <a:rect l="0" t="0" r="r" b="b"/>
            <a:pathLst>
              <a:path w="317" h="250">
                <a:moveTo>
                  <a:pt x="317" y="250"/>
                </a:moveTo>
                <a:cubicBezTo>
                  <a:pt x="298" y="148"/>
                  <a:pt x="280" y="46"/>
                  <a:pt x="227" y="23"/>
                </a:cubicBezTo>
                <a:cubicBezTo>
                  <a:pt x="174" y="0"/>
                  <a:pt x="87" y="57"/>
                  <a:pt x="0" y="1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701" name="Text Box 39"/>
          <p:cNvSpPr txBox="1">
            <a:spLocks noChangeArrowheads="1"/>
          </p:cNvSpPr>
          <p:nvPr/>
        </p:nvSpPr>
        <p:spPr bwMode="auto">
          <a:xfrm>
            <a:off x="2073275" y="2420938"/>
            <a:ext cx="195263"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60000"/>
              </a:lnSpc>
            </a:pPr>
            <a:r>
              <a:rPr lang="en-US" altLang="en-US" sz="2400" b="1"/>
              <a:t>.</a:t>
            </a:r>
          </a:p>
          <a:p>
            <a:pPr algn="r" rtl="1" eaLnBrk="1" hangingPunct="1">
              <a:lnSpc>
                <a:spcPct val="60000"/>
              </a:lnSpc>
            </a:pPr>
            <a:r>
              <a:rPr lang="en-US" altLang="en-US" sz="2400" b="1"/>
              <a:t>.</a:t>
            </a:r>
          </a:p>
          <a:p>
            <a:pPr algn="r" rtl="1" eaLnBrk="1" hangingPunct="1">
              <a:lnSpc>
                <a:spcPct val="60000"/>
              </a:lnSpc>
            </a:pPr>
            <a:r>
              <a:rPr lang="en-US" altLang="en-US" sz="2400" b="1"/>
              <a:t>.</a:t>
            </a:r>
          </a:p>
          <a:p>
            <a:pPr algn="r" rtl="1" eaLnBrk="1" hangingPunct="1">
              <a:lnSpc>
                <a:spcPct val="60000"/>
              </a:lnSpc>
            </a:pPr>
            <a:endParaRPr lang="en-US" altLang="en-US" sz="2400" b="1"/>
          </a:p>
        </p:txBody>
      </p:sp>
      <p:sp>
        <p:nvSpPr>
          <p:cNvPr id="4" name="Slide Number Placeholder 3"/>
          <p:cNvSpPr>
            <a:spLocks noGrp="1"/>
          </p:cNvSpPr>
          <p:nvPr>
            <p:ph type="sldNum" sz="quarter" idx="12"/>
          </p:nvPr>
        </p:nvSpPr>
        <p:spPr/>
        <p:txBody>
          <a:bodyPr/>
          <a:lstStyle/>
          <a:p>
            <a:pPr>
              <a:defRPr/>
            </a:pPr>
            <a:fld id="{54D877D8-F031-4A43-A362-17946CD162CE}" type="slidenum">
              <a:rPr lang="en-US"/>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828675" y="1038225"/>
            <a:ext cx="8064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eaLnBrk="1" hangingPunct="1">
              <a:spcBef>
                <a:spcPct val="0"/>
              </a:spcBef>
              <a:buClrTx/>
              <a:buSzTx/>
              <a:buFont typeface="Wingdings" panose="05000000000000000000" pitchFamily="2" charset="2"/>
              <a:buNone/>
            </a:pPr>
            <a:r>
              <a:rPr lang="fa-IR" altLang="en-US">
                <a:solidFill>
                  <a:schemeClr val="bg1"/>
                </a:solidFill>
                <a:cs typeface="B Titr" panose="00000700000000000000" pitchFamily="2" charset="-78"/>
              </a:rPr>
              <a:t>هدفهاي كلي: مقدمه و آشنايي با مفاهيم پايگاه داده‌ها</a:t>
            </a:r>
            <a:endParaRPr lang="en-US" altLang="en-US">
              <a:solidFill>
                <a:schemeClr val="bg1"/>
              </a:solidFill>
              <a:cs typeface="B Titr" panose="00000700000000000000" pitchFamily="2" charset="-78"/>
            </a:endParaRPr>
          </a:p>
        </p:txBody>
      </p:sp>
      <p:sp>
        <p:nvSpPr>
          <p:cNvPr id="29699" name="Text Box 5"/>
          <p:cNvSpPr txBox="1">
            <a:spLocks noChangeArrowheads="1"/>
          </p:cNvSpPr>
          <p:nvPr/>
        </p:nvSpPr>
        <p:spPr bwMode="auto">
          <a:xfrm>
            <a:off x="611188" y="2565400"/>
            <a:ext cx="8062912"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buClrTx/>
              <a:buSzTx/>
              <a:buFontTx/>
              <a:buNone/>
            </a:pPr>
            <a:r>
              <a:rPr lang="fa-IR" altLang="en-US">
                <a:latin typeface="Arial" panose="020B0604020202020204" pitchFamily="34" charset="0"/>
                <a:cs typeface="B Nazanin" panose="00000400000000000000" pitchFamily="2" charset="-78"/>
              </a:rPr>
              <a:t>هدفهاي رفتاري: دانشجو در پايان اين جلسه مي‌تواند:</a:t>
            </a:r>
          </a:p>
          <a:p>
            <a:pPr lvl="1" algn="r" rtl="1" eaLnBrk="1" hangingPunct="1">
              <a:spcBef>
                <a:spcPct val="50000"/>
              </a:spcBef>
              <a:buClrTx/>
              <a:buSzTx/>
              <a:buFontTx/>
              <a:buChar char="•"/>
            </a:pPr>
            <a:r>
              <a:rPr lang="fa-IR" altLang="en-US" sz="3200">
                <a:latin typeface="Arial" panose="020B0604020202020204" pitchFamily="34" charset="0"/>
                <a:cs typeface="B Nazanin" panose="00000400000000000000" pitchFamily="2" charset="-78"/>
              </a:rPr>
              <a:t> داده، اطلاع، شناخت، سيستم ذخيره و بازيابي و پايگاه داده‌ها را تعريف كند.</a:t>
            </a:r>
          </a:p>
          <a:p>
            <a:pPr lvl="1" algn="r" rtl="1" eaLnBrk="1" hangingPunct="1">
              <a:spcBef>
                <a:spcPct val="50000"/>
              </a:spcBef>
              <a:buClrTx/>
              <a:buSzTx/>
              <a:buFontTx/>
              <a:buChar char="•"/>
            </a:pPr>
            <a:r>
              <a:rPr lang="fa-IR" altLang="en-US" sz="3200">
                <a:latin typeface="Arial" panose="020B0604020202020204" pitchFamily="34" charset="0"/>
                <a:cs typeface="B Nazanin" panose="00000400000000000000" pitchFamily="2" charset="-78"/>
              </a:rPr>
              <a:t> رده‌هاي تكنولوژيكي پايگاه داده را بيان كند.</a:t>
            </a:r>
          </a:p>
          <a:p>
            <a:pPr lvl="1" algn="r" rtl="1" eaLnBrk="1" hangingPunct="1">
              <a:spcBef>
                <a:spcPct val="50000"/>
              </a:spcBef>
              <a:buClrTx/>
              <a:buSzTx/>
              <a:buFontTx/>
              <a:buChar char="•"/>
            </a:pPr>
            <a:r>
              <a:rPr lang="fa-IR" altLang="en-US" sz="3200">
                <a:latin typeface="Arial" panose="020B0604020202020204" pitchFamily="34" charset="0"/>
                <a:cs typeface="B Nazanin" panose="00000400000000000000" pitchFamily="2" charset="-78"/>
              </a:rPr>
              <a:t> رهيافتهاي ايجاد يك سيستم كاربردي را ارائه كند.</a:t>
            </a:r>
            <a:endParaRPr lang="en-US" altLang="en-US" sz="3200">
              <a:latin typeface="Arial" panose="020B0604020202020204" pitchFamily="34"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CCBD266B-E6AA-4C8A-8367-FEFBAA92745C}" type="slidenum">
              <a:rPr lang="en-US"/>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3868738" y="404813"/>
            <a:ext cx="16398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دسته‌بندي</a:t>
            </a:r>
            <a:endParaRPr lang="en-US" altLang="en-US" sz="3200">
              <a:solidFill>
                <a:schemeClr val="bg1"/>
              </a:solidFill>
              <a:latin typeface="Tahoma" panose="020B0604030504040204" pitchFamily="34" charset="0"/>
              <a:cs typeface="B Titr" panose="00000700000000000000" pitchFamily="2" charset="-78"/>
            </a:endParaRPr>
          </a:p>
        </p:txBody>
      </p:sp>
      <p:sp>
        <p:nvSpPr>
          <p:cNvPr id="114691" name="Text Box 5"/>
          <p:cNvSpPr txBox="1">
            <a:spLocks noChangeArrowheads="1"/>
          </p:cNvSpPr>
          <p:nvPr/>
        </p:nvSpPr>
        <p:spPr bwMode="auto">
          <a:xfrm>
            <a:off x="466725" y="2133600"/>
            <a:ext cx="8137525"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r>
              <a:rPr lang="fa-IR" altLang="en-US" sz="3200">
                <a:cs typeface="B Nazanin" panose="00000400000000000000" pitchFamily="2" charset="-78"/>
              </a:rPr>
              <a:t>يك زيرنوع مي‌تواند زيرنوع بيش از يك زبرنوع باشد. ممكن است زبرنوعهاي اين زيرنوع، از يك نوع نباشند. به اين زيرنوع اصطلاحا دسته (طبقه) گويند. براي نمايش دسته، از نماد </a:t>
            </a:r>
            <a:r>
              <a:rPr lang="en-US" altLang="en-US" sz="3200">
                <a:cs typeface="B Nazanin" panose="00000400000000000000" pitchFamily="2" charset="-78"/>
              </a:rPr>
              <a:t>U</a:t>
            </a:r>
            <a:r>
              <a:rPr lang="fa-IR" altLang="en-US" sz="3200">
                <a:cs typeface="B Nazanin" panose="00000400000000000000" pitchFamily="2" charset="-78"/>
              </a:rPr>
              <a:t> استفاده مي‌شود.</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F85C708C-E0CB-4784-910F-185C5D55E830}" type="slidenum">
              <a:rPr lang="en-US"/>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Oval 4"/>
          <p:cNvSpPr>
            <a:spLocks noChangeArrowheads="1"/>
          </p:cNvSpPr>
          <p:nvPr/>
        </p:nvSpPr>
        <p:spPr bwMode="auto">
          <a:xfrm>
            <a:off x="2124075" y="1412875"/>
            <a:ext cx="935038"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t>E1ID</a:t>
            </a:r>
          </a:p>
        </p:txBody>
      </p:sp>
      <p:sp>
        <p:nvSpPr>
          <p:cNvPr id="116739" name="Oval 5"/>
          <p:cNvSpPr>
            <a:spLocks noChangeArrowheads="1"/>
          </p:cNvSpPr>
          <p:nvPr/>
        </p:nvSpPr>
        <p:spPr bwMode="auto">
          <a:xfrm>
            <a:off x="5435600" y="1412875"/>
            <a:ext cx="935038"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t>E2ID</a:t>
            </a:r>
          </a:p>
        </p:txBody>
      </p:sp>
      <p:sp>
        <p:nvSpPr>
          <p:cNvPr id="116740" name="Oval 6"/>
          <p:cNvSpPr>
            <a:spLocks noChangeArrowheads="1"/>
          </p:cNvSpPr>
          <p:nvPr/>
        </p:nvSpPr>
        <p:spPr bwMode="auto">
          <a:xfrm>
            <a:off x="3924300" y="3860800"/>
            <a:ext cx="862013" cy="86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t>U</a:t>
            </a:r>
          </a:p>
        </p:txBody>
      </p:sp>
      <p:sp>
        <p:nvSpPr>
          <p:cNvPr id="116741" name="Rectangle 7"/>
          <p:cNvSpPr>
            <a:spLocks noChangeArrowheads="1"/>
          </p:cNvSpPr>
          <p:nvPr/>
        </p:nvSpPr>
        <p:spPr bwMode="auto">
          <a:xfrm>
            <a:off x="1835150" y="2492375"/>
            <a:ext cx="1368425"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t>E1</a:t>
            </a:r>
          </a:p>
        </p:txBody>
      </p:sp>
      <p:sp>
        <p:nvSpPr>
          <p:cNvPr id="116742" name="Rectangle 8"/>
          <p:cNvSpPr>
            <a:spLocks noChangeArrowheads="1"/>
          </p:cNvSpPr>
          <p:nvPr/>
        </p:nvSpPr>
        <p:spPr bwMode="auto">
          <a:xfrm>
            <a:off x="5219700" y="2492375"/>
            <a:ext cx="1368425"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t>E2</a:t>
            </a:r>
          </a:p>
        </p:txBody>
      </p:sp>
      <p:sp>
        <p:nvSpPr>
          <p:cNvPr id="116743" name="Rectangle 9"/>
          <p:cNvSpPr>
            <a:spLocks noChangeArrowheads="1"/>
          </p:cNvSpPr>
          <p:nvPr/>
        </p:nvSpPr>
        <p:spPr bwMode="auto">
          <a:xfrm>
            <a:off x="3635375" y="5445125"/>
            <a:ext cx="1368425"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en-US" altLang="en-US" sz="1800"/>
              <a:t>E3</a:t>
            </a:r>
          </a:p>
        </p:txBody>
      </p:sp>
      <p:sp>
        <p:nvSpPr>
          <p:cNvPr id="116744" name="Line 10"/>
          <p:cNvSpPr>
            <a:spLocks noChangeShapeType="1"/>
          </p:cNvSpPr>
          <p:nvPr/>
        </p:nvSpPr>
        <p:spPr bwMode="auto">
          <a:xfrm>
            <a:off x="2555875" y="198913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5" name="Line 11"/>
          <p:cNvSpPr>
            <a:spLocks noChangeShapeType="1"/>
          </p:cNvSpPr>
          <p:nvPr/>
        </p:nvSpPr>
        <p:spPr bwMode="auto">
          <a:xfrm>
            <a:off x="5867400" y="198913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6" name="Line 12"/>
          <p:cNvSpPr>
            <a:spLocks noChangeShapeType="1"/>
          </p:cNvSpPr>
          <p:nvPr/>
        </p:nvSpPr>
        <p:spPr bwMode="auto">
          <a:xfrm>
            <a:off x="2627313" y="2997200"/>
            <a:ext cx="1728787"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7" name="Line 13"/>
          <p:cNvSpPr>
            <a:spLocks noChangeShapeType="1"/>
          </p:cNvSpPr>
          <p:nvPr/>
        </p:nvSpPr>
        <p:spPr bwMode="auto">
          <a:xfrm flipH="1">
            <a:off x="4356100" y="2997200"/>
            <a:ext cx="151130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8" name="Line 14"/>
          <p:cNvSpPr>
            <a:spLocks noChangeShapeType="1"/>
          </p:cNvSpPr>
          <p:nvPr/>
        </p:nvSpPr>
        <p:spPr bwMode="auto">
          <a:xfrm>
            <a:off x="4356100" y="47244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16749" name="Object 15"/>
          <p:cNvGraphicFramePr>
            <a:graphicFrameLocks noChangeAspect="1"/>
          </p:cNvGraphicFramePr>
          <p:nvPr/>
        </p:nvGraphicFramePr>
        <p:xfrm>
          <a:off x="4140200" y="4841875"/>
          <a:ext cx="503238" cy="387350"/>
        </p:xfrm>
        <a:graphic>
          <a:graphicData uri="http://schemas.openxmlformats.org/presentationml/2006/ole">
            <mc:AlternateContent xmlns:mc="http://schemas.openxmlformats.org/markup-compatibility/2006">
              <mc:Choice xmlns:v="urn:schemas-microsoft-com:vml" Requires="v">
                <p:oleObj spid="_x0000_s116753" name="Equation" r:id="rId3" imgW="164814" imgH="126780" progId="Equation.3">
                  <p:embed/>
                </p:oleObj>
              </mc:Choice>
              <mc:Fallback>
                <p:oleObj name="Equation" r:id="rId3" imgW="164814" imgH="126780"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4841875"/>
                        <a:ext cx="503238"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6750" name="Text Box 16"/>
          <p:cNvSpPr txBox="1">
            <a:spLocks noChangeArrowheads="1"/>
          </p:cNvSpPr>
          <p:nvPr/>
        </p:nvSpPr>
        <p:spPr bwMode="auto">
          <a:xfrm>
            <a:off x="3335338" y="476250"/>
            <a:ext cx="16398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دسته‌بندي</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A6574D41-AF18-406B-9EEF-6B843C31EF98}" type="slidenum">
              <a:rPr lang="en-US"/>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4"/>
          <p:cNvSpPr txBox="1">
            <a:spLocks noChangeArrowheads="1"/>
          </p:cNvSpPr>
          <p:nvPr/>
        </p:nvSpPr>
        <p:spPr bwMode="auto">
          <a:xfrm>
            <a:off x="2844800" y="279400"/>
            <a:ext cx="22320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تجمع</a:t>
            </a:r>
            <a:endParaRPr lang="en-US" altLang="en-US" sz="3200">
              <a:solidFill>
                <a:schemeClr val="bg1"/>
              </a:solidFill>
              <a:latin typeface="Tahoma" panose="020B0604030504040204" pitchFamily="34" charset="0"/>
              <a:cs typeface="B Titr" panose="00000700000000000000" pitchFamily="2" charset="-78"/>
            </a:endParaRPr>
          </a:p>
        </p:txBody>
      </p:sp>
      <p:sp>
        <p:nvSpPr>
          <p:cNvPr id="117763" name="Text Box 5"/>
          <p:cNvSpPr txBox="1">
            <a:spLocks noChangeArrowheads="1"/>
          </p:cNvSpPr>
          <p:nvPr/>
        </p:nvSpPr>
        <p:spPr bwMode="auto">
          <a:xfrm>
            <a:off x="611188" y="1844675"/>
            <a:ext cx="7705725"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spcBef>
                <a:spcPct val="50000"/>
              </a:spcBef>
            </a:pPr>
            <a:r>
              <a:rPr lang="fa-IR" altLang="en-US" sz="3200">
                <a:cs typeface="B Nazanin" panose="00000400000000000000" pitchFamily="2" charset="-78"/>
              </a:rPr>
              <a:t>تجمع عبارتست از ساختن يك نوع موجوديت جديد با ديدن دو يا بيش از دو نوع موجوديت، كه خود باهم در يك ارتباط شركت دارند، به صورت يك نوع موجوديت واحد. در واقع مجموعه‌اي از موجوديتهاي مرتبط را باهم مجتمع كرده و به عنوان يك نوع موجوديت واحد، درنظر مي‌گيريم و اين نوع موجوديت واحد خود مي‌تواند با نوع موجوديت ديگري ارتباط داشته باشد.</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B4D5623A-725E-488C-8F0D-92DB295413DD}" type="slidenum">
              <a:rPr lang="en-US"/>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p:cNvSpPr>
            <a:spLocks noChangeArrowheads="1"/>
          </p:cNvSpPr>
          <p:nvPr/>
        </p:nvSpPr>
        <p:spPr bwMode="auto">
          <a:xfrm>
            <a:off x="1116013" y="1989138"/>
            <a:ext cx="6480175"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8787" name="Rectangle 5"/>
          <p:cNvSpPr>
            <a:spLocks noChangeArrowheads="1"/>
          </p:cNvSpPr>
          <p:nvPr/>
        </p:nvSpPr>
        <p:spPr bwMode="auto">
          <a:xfrm>
            <a:off x="5795963" y="2852738"/>
            <a:ext cx="1152525"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8788" name="Rectangle 6"/>
          <p:cNvSpPr>
            <a:spLocks noChangeArrowheads="1"/>
          </p:cNvSpPr>
          <p:nvPr/>
        </p:nvSpPr>
        <p:spPr bwMode="auto">
          <a:xfrm>
            <a:off x="3708400" y="5805488"/>
            <a:ext cx="1152525"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8789" name="Rectangle 7"/>
          <p:cNvSpPr>
            <a:spLocks noChangeArrowheads="1"/>
          </p:cNvSpPr>
          <p:nvPr/>
        </p:nvSpPr>
        <p:spPr bwMode="auto">
          <a:xfrm>
            <a:off x="1619250" y="2852738"/>
            <a:ext cx="1152525"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8790" name="AutoShape 8"/>
          <p:cNvSpPr>
            <a:spLocks noChangeArrowheads="1"/>
          </p:cNvSpPr>
          <p:nvPr/>
        </p:nvSpPr>
        <p:spPr bwMode="auto">
          <a:xfrm>
            <a:off x="3635375" y="2779713"/>
            <a:ext cx="1368425" cy="720725"/>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8791" name="AutoShape 9"/>
          <p:cNvSpPr>
            <a:spLocks noChangeArrowheads="1"/>
          </p:cNvSpPr>
          <p:nvPr/>
        </p:nvSpPr>
        <p:spPr bwMode="auto">
          <a:xfrm>
            <a:off x="3635375" y="4795838"/>
            <a:ext cx="1368425" cy="720725"/>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8792" name="Oval 10"/>
          <p:cNvSpPr>
            <a:spLocks noChangeArrowheads="1"/>
          </p:cNvSpPr>
          <p:nvPr/>
        </p:nvSpPr>
        <p:spPr bwMode="auto">
          <a:xfrm>
            <a:off x="5003800" y="2420938"/>
            <a:ext cx="57626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8793" name="Oval 11"/>
          <p:cNvSpPr>
            <a:spLocks noChangeArrowheads="1"/>
          </p:cNvSpPr>
          <p:nvPr/>
        </p:nvSpPr>
        <p:spPr bwMode="auto">
          <a:xfrm>
            <a:off x="5724525" y="5445125"/>
            <a:ext cx="57626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8794" name="Oval 12"/>
          <p:cNvSpPr>
            <a:spLocks noChangeArrowheads="1"/>
          </p:cNvSpPr>
          <p:nvPr/>
        </p:nvSpPr>
        <p:spPr bwMode="auto">
          <a:xfrm>
            <a:off x="2411413" y="5445125"/>
            <a:ext cx="576262"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8795" name="Line 13"/>
          <p:cNvSpPr>
            <a:spLocks noChangeShapeType="1"/>
          </p:cNvSpPr>
          <p:nvPr/>
        </p:nvSpPr>
        <p:spPr bwMode="auto">
          <a:xfrm flipH="1">
            <a:off x="2771775" y="314166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6" name="Line 14"/>
          <p:cNvSpPr>
            <a:spLocks noChangeShapeType="1"/>
          </p:cNvSpPr>
          <p:nvPr/>
        </p:nvSpPr>
        <p:spPr bwMode="auto">
          <a:xfrm>
            <a:off x="5003800" y="3141663"/>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7" name="Line 15"/>
          <p:cNvSpPr>
            <a:spLocks noChangeShapeType="1"/>
          </p:cNvSpPr>
          <p:nvPr/>
        </p:nvSpPr>
        <p:spPr bwMode="auto">
          <a:xfrm flipH="1">
            <a:off x="4643438" y="2636838"/>
            <a:ext cx="433387"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8" name="Line 16"/>
          <p:cNvSpPr>
            <a:spLocks noChangeShapeType="1"/>
          </p:cNvSpPr>
          <p:nvPr/>
        </p:nvSpPr>
        <p:spPr bwMode="auto">
          <a:xfrm flipV="1">
            <a:off x="4284663" y="429260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9" name="Line 17"/>
          <p:cNvSpPr>
            <a:spLocks noChangeShapeType="1"/>
          </p:cNvSpPr>
          <p:nvPr/>
        </p:nvSpPr>
        <p:spPr bwMode="auto">
          <a:xfrm flipV="1">
            <a:off x="2987675" y="5300663"/>
            <a:ext cx="936625"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00" name="Line 18"/>
          <p:cNvSpPr>
            <a:spLocks noChangeShapeType="1"/>
          </p:cNvSpPr>
          <p:nvPr/>
        </p:nvSpPr>
        <p:spPr bwMode="auto">
          <a:xfrm flipH="1" flipV="1">
            <a:off x="4859338" y="5229225"/>
            <a:ext cx="865187"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01" name="Line 19"/>
          <p:cNvSpPr>
            <a:spLocks noChangeShapeType="1"/>
          </p:cNvSpPr>
          <p:nvPr/>
        </p:nvSpPr>
        <p:spPr bwMode="auto">
          <a:xfrm>
            <a:off x="4356100" y="55165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18802" name="Object 20"/>
          <p:cNvGraphicFramePr>
            <a:graphicFrameLocks noChangeAspect="1"/>
          </p:cNvGraphicFramePr>
          <p:nvPr/>
        </p:nvGraphicFramePr>
        <p:xfrm>
          <a:off x="2065338" y="2924175"/>
          <a:ext cx="346075" cy="420688"/>
        </p:xfrm>
        <a:graphic>
          <a:graphicData uri="http://schemas.openxmlformats.org/presentationml/2006/ole">
            <mc:AlternateContent xmlns:mc="http://schemas.openxmlformats.org/markup-compatibility/2006">
              <mc:Choice xmlns:v="urn:schemas-microsoft-com:vml" Requires="v">
                <p:oleObj spid="_x0000_s118822" name="Equation" r:id="rId3" imgW="177569" imgH="215619" progId="Equation.3">
                  <p:embed/>
                </p:oleObj>
              </mc:Choice>
              <mc:Fallback>
                <p:oleObj name="Equation" r:id="rId3" imgW="177569" imgH="215619" progId="Equation.3">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338" y="2924175"/>
                        <a:ext cx="346075"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803" name="Object 21"/>
          <p:cNvGraphicFramePr>
            <a:graphicFrameLocks noChangeAspect="1"/>
          </p:cNvGraphicFramePr>
          <p:nvPr/>
        </p:nvGraphicFramePr>
        <p:xfrm>
          <a:off x="6227763" y="2943225"/>
          <a:ext cx="284162" cy="322263"/>
        </p:xfrm>
        <a:graphic>
          <a:graphicData uri="http://schemas.openxmlformats.org/presentationml/2006/ole">
            <mc:AlternateContent xmlns:mc="http://schemas.openxmlformats.org/markup-compatibility/2006">
              <mc:Choice xmlns:v="urn:schemas-microsoft-com:vml" Requires="v">
                <p:oleObj spid="_x0000_s118823" name="Equation" r:id="rId5" imgW="190335" imgH="215713" progId="Equation.3">
                  <p:embed/>
                </p:oleObj>
              </mc:Choice>
              <mc:Fallback>
                <p:oleObj name="Equation" r:id="rId5" imgW="190335" imgH="215713" progId="Equation.3">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2943225"/>
                        <a:ext cx="284162"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804" name="Object 22"/>
          <p:cNvGraphicFramePr>
            <a:graphicFrameLocks noChangeAspect="1"/>
          </p:cNvGraphicFramePr>
          <p:nvPr/>
        </p:nvGraphicFramePr>
        <p:xfrm>
          <a:off x="4195763" y="3014663"/>
          <a:ext cx="246062" cy="296862"/>
        </p:xfrm>
        <a:graphic>
          <a:graphicData uri="http://schemas.openxmlformats.org/presentationml/2006/ole">
            <mc:AlternateContent xmlns:mc="http://schemas.openxmlformats.org/markup-compatibility/2006">
              <mc:Choice xmlns:v="urn:schemas-microsoft-com:vml" Requires="v">
                <p:oleObj spid="_x0000_s118824" name="Equation" r:id="rId7" imgW="177569" imgH="215619" progId="Equation.3">
                  <p:embed/>
                </p:oleObj>
              </mc:Choice>
              <mc:Fallback>
                <p:oleObj name="Equation" r:id="rId7" imgW="177569" imgH="215619" progId="Equation.3">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5763" y="3014663"/>
                        <a:ext cx="246062" cy="29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805" name="Object 23"/>
          <p:cNvGraphicFramePr>
            <a:graphicFrameLocks noChangeAspect="1"/>
          </p:cNvGraphicFramePr>
          <p:nvPr/>
        </p:nvGraphicFramePr>
        <p:xfrm>
          <a:off x="4105275" y="1471613"/>
          <a:ext cx="395288" cy="444500"/>
        </p:xfrm>
        <a:graphic>
          <a:graphicData uri="http://schemas.openxmlformats.org/presentationml/2006/ole">
            <mc:AlternateContent xmlns:mc="http://schemas.openxmlformats.org/markup-compatibility/2006">
              <mc:Choice xmlns:v="urn:schemas-microsoft-com:vml" Requires="v">
                <p:oleObj spid="_x0000_s118825" name="Equation" r:id="rId9" imgW="203112" imgH="228501" progId="Equation.3">
                  <p:embed/>
                </p:oleObj>
              </mc:Choice>
              <mc:Fallback>
                <p:oleObj name="Equation" r:id="rId9" imgW="203112" imgH="228501" progId="Equation.3">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5275" y="1471613"/>
                        <a:ext cx="395288"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806" name="Object 24"/>
          <p:cNvGraphicFramePr>
            <a:graphicFrameLocks noChangeAspect="1"/>
          </p:cNvGraphicFramePr>
          <p:nvPr/>
        </p:nvGraphicFramePr>
        <p:xfrm>
          <a:off x="4198938" y="4957763"/>
          <a:ext cx="254000" cy="288925"/>
        </p:xfrm>
        <a:graphic>
          <a:graphicData uri="http://schemas.openxmlformats.org/presentationml/2006/ole">
            <mc:AlternateContent xmlns:mc="http://schemas.openxmlformats.org/markup-compatibility/2006">
              <mc:Choice xmlns:v="urn:schemas-microsoft-com:vml" Requires="v">
                <p:oleObj spid="_x0000_s118826" name="Equation" r:id="rId11" imgW="190335" imgH="215713" progId="Equation.3">
                  <p:embed/>
                </p:oleObj>
              </mc:Choice>
              <mc:Fallback>
                <p:oleObj name="Equation" r:id="rId11" imgW="190335" imgH="215713" progId="Equation.3">
                  <p:embed/>
                  <p:pic>
                    <p:nvPicPr>
                      <p:cNvPr id="0"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8938" y="4957763"/>
                        <a:ext cx="2540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807" name="Object 25"/>
          <p:cNvGraphicFramePr>
            <a:graphicFrameLocks noChangeAspect="1"/>
          </p:cNvGraphicFramePr>
          <p:nvPr/>
        </p:nvGraphicFramePr>
        <p:xfrm>
          <a:off x="4130675" y="5876925"/>
          <a:ext cx="300038" cy="358775"/>
        </p:xfrm>
        <a:graphic>
          <a:graphicData uri="http://schemas.openxmlformats.org/presentationml/2006/ole">
            <mc:AlternateContent xmlns:mc="http://schemas.openxmlformats.org/markup-compatibility/2006">
              <mc:Choice xmlns:v="urn:schemas-microsoft-com:vml" Requires="v">
                <p:oleObj spid="_x0000_s118827" name="Equation" r:id="rId13" imgW="190500" imgH="228600" progId="Equation.3">
                  <p:embed/>
                </p:oleObj>
              </mc:Choice>
              <mc:Fallback>
                <p:oleObj name="Equation" r:id="rId13" imgW="190500" imgH="228600" progId="Equation.3">
                  <p:embed/>
                  <p:pic>
                    <p:nvPicPr>
                      <p:cNvPr id="0"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30675" y="5876925"/>
                        <a:ext cx="30003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808" name="Text Box 26"/>
          <p:cNvSpPr txBox="1">
            <a:spLocks noChangeArrowheads="1"/>
          </p:cNvSpPr>
          <p:nvPr/>
        </p:nvSpPr>
        <p:spPr bwMode="auto">
          <a:xfrm>
            <a:off x="3241675" y="420688"/>
            <a:ext cx="19780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نمايش تجمع</a:t>
            </a:r>
            <a:endParaRPr lang="en-US" altLang="en-US" sz="3200">
              <a:solidFill>
                <a:schemeClr val="bg1"/>
              </a:solidFill>
              <a:latin typeface="Tahoma" panose="020B0604030504040204" pitchFamily="34" charset="0"/>
              <a:cs typeface="B Titr" panose="00000700000000000000" pitchFamily="2" charset="-78"/>
            </a:endParaRPr>
          </a:p>
        </p:txBody>
      </p:sp>
      <p:sp>
        <p:nvSpPr>
          <p:cNvPr id="118809" name="Oval 27"/>
          <p:cNvSpPr>
            <a:spLocks noChangeArrowheads="1"/>
          </p:cNvSpPr>
          <p:nvPr/>
        </p:nvSpPr>
        <p:spPr bwMode="auto">
          <a:xfrm>
            <a:off x="6659563" y="2205038"/>
            <a:ext cx="576262"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8810" name="Oval 28"/>
          <p:cNvSpPr>
            <a:spLocks noChangeArrowheads="1"/>
          </p:cNvSpPr>
          <p:nvPr/>
        </p:nvSpPr>
        <p:spPr bwMode="auto">
          <a:xfrm>
            <a:off x="2411413" y="2133600"/>
            <a:ext cx="576262"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118811" name="Line 29"/>
          <p:cNvSpPr>
            <a:spLocks noChangeShapeType="1"/>
          </p:cNvSpPr>
          <p:nvPr/>
        </p:nvSpPr>
        <p:spPr bwMode="auto">
          <a:xfrm flipH="1">
            <a:off x="6372225" y="2492375"/>
            <a:ext cx="433388"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12" name="Line 30"/>
          <p:cNvSpPr>
            <a:spLocks noChangeShapeType="1"/>
          </p:cNvSpPr>
          <p:nvPr/>
        </p:nvSpPr>
        <p:spPr bwMode="auto">
          <a:xfrm flipH="1">
            <a:off x="2124075" y="2420938"/>
            <a:ext cx="50482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13" name="Line 31"/>
          <p:cNvSpPr>
            <a:spLocks noChangeShapeType="1"/>
          </p:cNvSpPr>
          <p:nvPr/>
        </p:nvSpPr>
        <p:spPr bwMode="auto">
          <a:xfrm flipH="1">
            <a:off x="4860925" y="609282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14" name="Oval 32"/>
          <p:cNvSpPr>
            <a:spLocks noChangeArrowheads="1"/>
          </p:cNvSpPr>
          <p:nvPr/>
        </p:nvSpPr>
        <p:spPr bwMode="auto">
          <a:xfrm>
            <a:off x="5508625" y="5949950"/>
            <a:ext cx="57626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 name="Slide Number Placeholder 3"/>
          <p:cNvSpPr>
            <a:spLocks noGrp="1"/>
          </p:cNvSpPr>
          <p:nvPr>
            <p:ph type="sldNum" sz="quarter" idx="12"/>
          </p:nvPr>
        </p:nvSpPr>
        <p:spPr/>
        <p:txBody>
          <a:bodyPr/>
          <a:lstStyle/>
          <a:p>
            <a:pPr>
              <a:defRPr/>
            </a:pPr>
            <a:fld id="{6026BE26-2EF7-47E6-BD64-6BDD58AE6384}" type="slidenum">
              <a:rPr lang="en-US"/>
              <a:pPr>
                <a:defRPr/>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4"/>
          <p:cNvSpPr txBox="1">
            <a:spLocks noChangeArrowheads="1"/>
          </p:cNvSpPr>
          <p:nvPr/>
        </p:nvSpPr>
        <p:spPr bwMode="auto">
          <a:xfrm>
            <a:off x="1763713" y="350838"/>
            <a:ext cx="51133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مراحل مدلسازي معنايي داده‌ها</a:t>
            </a:r>
            <a:endParaRPr lang="en-US" altLang="en-US" sz="3200">
              <a:solidFill>
                <a:schemeClr val="bg1"/>
              </a:solidFill>
              <a:latin typeface="Tahoma" panose="020B0604030504040204" pitchFamily="34" charset="0"/>
              <a:cs typeface="B Titr" panose="00000700000000000000" pitchFamily="2" charset="-78"/>
            </a:endParaRPr>
          </a:p>
        </p:txBody>
      </p:sp>
      <p:sp>
        <p:nvSpPr>
          <p:cNvPr id="119811" name="Text Box 5"/>
          <p:cNvSpPr txBox="1">
            <a:spLocks noChangeArrowheads="1"/>
          </p:cNvSpPr>
          <p:nvPr/>
        </p:nvSpPr>
        <p:spPr bwMode="auto">
          <a:xfrm>
            <a:off x="611188" y="1693863"/>
            <a:ext cx="7632700" cy="338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1- مطالعه، تحليل و شناخت محيط</a:t>
            </a:r>
          </a:p>
          <a:p>
            <a:pPr algn="r" rtl="1" eaLnBrk="1" hangingPunct="1">
              <a:spcBef>
                <a:spcPct val="50000"/>
              </a:spcBef>
            </a:pPr>
            <a:r>
              <a:rPr lang="fa-IR" altLang="en-US" sz="3200">
                <a:cs typeface="B Nazanin" panose="00000400000000000000" pitchFamily="2" charset="-78"/>
              </a:rPr>
              <a:t>2- برآورد خواسته‌ها و نيازهاي اطلاعاتي و پردازشي همه كاربران و تشخيص محدوديتهاي معنايي</a:t>
            </a:r>
          </a:p>
          <a:p>
            <a:pPr algn="r" rtl="1" eaLnBrk="1" hangingPunct="1">
              <a:spcBef>
                <a:spcPct val="50000"/>
              </a:spcBef>
            </a:pPr>
            <a:r>
              <a:rPr lang="fa-IR" altLang="en-US" sz="3200">
                <a:cs typeface="B Nazanin" panose="00000400000000000000" pitchFamily="2" charset="-78"/>
              </a:rPr>
              <a:t>3- بازشناسي انواع موجوديتهاي مطرح و تعيين وضع هريك</a:t>
            </a:r>
          </a:p>
          <a:p>
            <a:pPr algn="r" rtl="1" eaLnBrk="1" hangingPunct="1">
              <a:spcBef>
                <a:spcPct val="50000"/>
              </a:spcBef>
            </a:pPr>
            <a:r>
              <a:rPr lang="fa-IR" altLang="en-US" sz="3200">
                <a:cs typeface="B Nazanin" panose="00000400000000000000" pitchFamily="2" charset="-78"/>
              </a:rPr>
              <a:t>4- تعيين مجموعه صفات هر نوع موجوديت</a:t>
            </a:r>
            <a:endParaRPr lang="en-US" altLang="en-US" sz="3200">
              <a:cs typeface="B Nazanin" panose="00000400000000000000" pitchFamily="2" charset="-78"/>
            </a:endParaRPr>
          </a:p>
        </p:txBody>
      </p:sp>
      <p:sp>
        <p:nvSpPr>
          <p:cNvPr id="119812" name="Text Box 17"/>
          <p:cNvSpPr txBox="1">
            <a:spLocks noChangeArrowheads="1"/>
          </p:cNvSpPr>
          <p:nvPr/>
        </p:nvSpPr>
        <p:spPr bwMode="auto">
          <a:xfrm>
            <a:off x="1455738" y="6330950"/>
            <a:ext cx="58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fa-IR" altLang="en-US" sz="2400"/>
              <a:t>ادامه</a:t>
            </a:r>
            <a:endParaRPr lang="en-US" altLang="en-US" sz="2400"/>
          </a:p>
        </p:txBody>
      </p:sp>
      <p:sp>
        <p:nvSpPr>
          <p:cNvPr id="119813" name="AutoShape 18"/>
          <p:cNvSpPr>
            <a:spLocks noChangeArrowheads="1"/>
          </p:cNvSpPr>
          <p:nvPr/>
        </p:nvSpPr>
        <p:spPr bwMode="auto">
          <a:xfrm>
            <a:off x="323850" y="6237288"/>
            <a:ext cx="1008063" cy="576262"/>
          </a:xfrm>
          <a:prstGeom prst="leftArrow">
            <a:avLst>
              <a:gd name="adj1" fmla="val 50000"/>
              <a:gd name="adj2" fmla="val 437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p>
        </p:txBody>
      </p:sp>
      <p:sp>
        <p:nvSpPr>
          <p:cNvPr id="4" name="Slide Number Placeholder 3"/>
          <p:cNvSpPr>
            <a:spLocks noGrp="1"/>
          </p:cNvSpPr>
          <p:nvPr>
            <p:ph type="sldNum" sz="quarter" idx="12"/>
          </p:nvPr>
        </p:nvSpPr>
        <p:spPr/>
        <p:txBody>
          <a:bodyPr/>
          <a:lstStyle/>
          <a:p>
            <a:pPr>
              <a:defRPr/>
            </a:pPr>
            <a:fld id="{C2E09B72-F7B5-414C-85C9-FCAEEA9CB092}" type="slidenum">
              <a:rPr lang="en-US"/>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4"/>
          <p:cNvSpPr txBox="1">
            <a:spLocks noChangeArrowheads="1"/>
          </p:cNvSpPr>
          <p:nvPr/>
        </p:nvSpPr>
        <p:spPr bwMode="auto">
          <a:xfrm>
            <a:off x="323850" y="1484313"/>
            <a:ext cx="8208963"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cs typeface="B Nazanin" panose="00000400000000000000" pitchFamily="2" charset="-78"/>
              </a:rPr>
              <a:t>5- بازشناسي انواع ارتباطات بين انواع موجوديتها، تشخيص نوع مشاركت و چندي ارتباط</a:t>
            </a:r>
          </a:p>
          <a:p>
            <a:pPr algn="r" rtl="1" eaLnBrk="1" hangingPunct="1">
              <a:spcBef>
                <a:spcPct val="50000"/>
              </a:spcBef>
            </a:pPr>
            <a:r>
              <a:rPr lang="fa-IR" altLang="en-US" sz="3200">
                <a:cs typeface="B Nazanin" panose="00000400000000000000" pitchFamily="2" charset="-78"/>
              </a:rPr>
              <a:t>6- رسم نمودار </a:t>
            </a:r>
            <a:r>
              <a:rPr lang="en-US" altLang="en-US" sz="3200">
                <a:cs typeface="B Nazanin" panose="00000400000000000000" pitchFamily="2" charset="-78"/>
              </a:rPr>
              <a:t>ER</a:t>
            </a:r>
            <a:endParaRPr lang="fa-IR" altLang="en-US" sz="3200">
              <a:cs typeface="B Nazanin" panose="00000400000000000000" pitchFamily="2" charset="-78"/>
            </a:endParaRPr>
          </a:p>
          <a:p>
            <a:pPr algn="r" rtl="1" eaLnBrk="1" hangingPunct="1">
              <a:spcBef>
                <a:spcPct val="50000"/>
              </a:spcBef>
            </a:pPr>
            <a:r>
              <a:rPr lang="fa-IR" altLang="en-US" sz="3200">
                <a:cs typeface="B Nazanin" panose="00000400000000000000" pitchFamily="2" charset="-78"/>
              </a:rPr>
              <a:t>7- فهرست كردن پرسشهايي كه پاسخ آنها از نمودار </a:t>
            </a:r>
            <a:r>
              <a:rPr lang="en-US" altLang="en-US" sz="3200">
                <a:cs typeface="B Nazanin" panose="00000400000000000000" pitchFamily="2" charset="-78"/>
              </a:rPr>
              <a:t>ER</a:t>
            </a:r>
            <a:r>
              <a:rPr lang="fa-IR" altLang="en-US" sz="3200">
                <a:cs typeface="B Nazanin" panose="00000400000000000000" pitchFamily="2" charset="-78"/>
              </a:rPr>
              <a:t> بدست مي‌آيد.</a:t>
            </a:r>
          </a:p>
          <a:p>
            <a:pPr algn="r" rtl="1" eaLnBrk="1" hangingPunct="1">
              <a:spcBef>
                <a:spcPct val="50000"/>
              </a:spcBef>
            </a:pPr>
            <a:r>
              <a:rPr lang="fa-IR" altLang="en-US" sz="3200">
                <a:cs typeface="B Nazanin" panose="00000400000000000000" pitchFamily="2" charset="-78"/>
              </a:rPr>
              <a:t>8- وارسي مدلسازي انجام شده تا اطمينان حاصل شود كه مدلسازي پاسخگوي نياز كاربران است.</a:t>
            </a:r>
            <a:endParaRPr lang="en-US" altLang="en-US" sz="3200">
              <a:cs typeface="B Nazanin" panose="00000400000000000000" pitchFamily="2" charset="-78"/>
            </a:endParaRPr>
          </a:p>
        </p:txBody>
      </p:sp>
      <p:sp>
        <p:nvSpPr>
          <p:cNvPr id="120835" name="Text Box 8"/>
          <p:cNvSpPr txBox="1">
            <a:spLocks noChangeArrowheads="1"/>
          </p:cNvSpPr>
          <p:nvPr/>
        </p:nvSpPr>
        <p:spPr bwMode="auto">
          <a:xfrm>
            <a:off x="1763713" y="401638"/>
            <a:ext cx="5111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spcBef>
                <a:spcPct val="50000"/>
              </a:spcBef>
            </a:pPr>
            <a:r>
              <a:rPr lang="fa-IR" altLang="en-US" sz="3200">
                <a:solidFill>
                  <a:schemeClr val="bg1"/>
                </a:solidFill>
                <a:latin typeface="Tahoma" panose="020B0604030504040204" pitchFamily="34" charset="0"/>
                <a:cs typeface="B Titr" panose="00000700000000000000" pitchFamily="2" charset="-78"/>
              </a:rPr>
              <a:t>مراحل مدلسازي معنايي داده‌ها</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A4E6B826-F0BF-4649-BCEE-4A13D23ED623}" type="slidenum">
              <a:rPr lang="en-US"/>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4"/>
          <p:cNvSpPr txBox="1">
            <a:spLocks noChangeArrowheads="1"/>
          </p:cNvSpPr>
          <p:nvPr/>
        </p:nvSpPr>
        <p:spPr bwMode="auto">
          <a:xfrm>
            <a:off x="1042988" y="188913"/>
            <a:ext cx="7048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كاتالوگ سيستم و ديكشنري داده‌ها: متا داده‌ها</a:t>
            </a:r>
            <a:endParaRPr lang="en-US" altLang="en-US" sz="3200">
              <a:solidFill>
                <a:schemeClr val="bg1"/>
              </a:solidFill>
              <a:latin typeface="Tahoma" panose="020B0604030504040204" pitchFamily="34" charset="0"/>
              <a:cs typeface="B Titr" panose="00000700000000000000" pitchFamily="2" charset="-78"/>
            </a:endParaRPr>
          </a:p>
        </p:txBody>
      </p:sp>
      <p:sp>
        <p:nvSpPr>
          <p:cNvPr id="121859" name="Text Box 5"/>
          <p:cNvSpPr txBox="1">
            <a:spLocks noChangeArrowheads="1"/>
          </p:cNvSpPr>
          <p:nvPr/>
        </p:nvSpPr>
        <p:spPr bwMode="auto">
          <a:xfrm>
            <a:off x="561975" y="1700213"/>
            <a:ext cx="8042275"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lnSpc>
                <a:spcPct val="120000"/>
              </a:lnSpc>
            </a:pPr>
            <a:r>
              <a:rPr lang="fa-IR" altLang="en-US" sz="3200">
                <a:cs typeface="B Nazanin" panose="00000400000000000000" pitchFamily="2" charset="-78"/>
              </a:rPr>
              <a:t>حاوي داده‌هايي است در مورد داده‌هاي ذخيره‌شده در پايگاه داده‌هاي كاربر و اين داده‌ها به متاداده‌ها موسومند</a:t>
            </a:r>
            <a:endParaRPr lang="en-US" altLang="en-US" sz="3200">
              <a:cs typeface="B Nazanin" panose="00000400000000000000" pitchFamily="2" charset="-78"/>
            </a:endParaRPr>
          </a:p>
        </p:txBody>
      </p:sp>
      <p:sp>
        <p:nvSpPr>
          <p:cNvPr id="121860" name="Text Box 6"/>
          <p:cNvSpPr txBox="1">
            <a:spLocks noChangeArrowheads="1"/>
          </p:cNvSpPr>
          <p:nvPr/>
        </p:nvSpPr>
        <p:spPr bwMode="auto">
          <a:xfrm>
            <a:off x="395288" y="3675063"/>
            <a:ext cx="8280400"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rtl="1" eaLnBrk="1" hangingPunct="1">
              <a:lnSpc>
                <a:spcPct val="120000"/>
              </a:lnSpc>
            </a:pPr>
            <a:r>
              <a:rPr lang="fa-IR" altLang="en-US" sz="3200">
                <a:cs typeface="B Nazanin" panose="00000400000000000000" pitchFamily="2" charset="-78"/>
              </a:rPr>
              <a:t>ديكشنري داده‌ها معمولا جزئي از خود سيستم است</a:t>
            </a:r>
            <a:endParaRPr lang="en-US" altLang="en-US" sz="3200">
              <a:cs typeface="B Nazanin" panose="00000400000000000000" pitchFamily="2" charset="-78"/>
            </a:endParaRPr>
          </a:p>
          <a:p>
            <a:pPr algn="ctr" rtl="1" eaLnBrk="1" hangingPunct="1">
              <a:lnSpc>
                <a:spcPct val="120000"/>
              </a:lnSpc>
            </a:pPr>
            <a:r>
              <a:rPr lang="fa-IR" altLang="en-US" sz="3200">
                <a:cs typeface="B Nazanin" panose="00000400000000000000" pitchFamily="2" charset="-78"/>
              </a:rPr>
              <a:t>شامل تمامی اسامی استفاده شده در سيستم و معنای آنها</a:t>
            </a:r>
            <a:endParaRPr lang="en-US" altLang="en-US" sz="320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0C7C63C6-616E-4EC5-BD01-3332A9E4BDE8}" type="slidenum">
              <a:rPr lang="en-US"/>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6"/>
          <p:cNvSpPr txBox="1">
            <a:spLocks noChangeArrowheads="1"/>
          </p:cNvSpPr>
          <p:nvPr/>
        </p:nvSpPr>
        <p:spPr bwMode="auto">
          <a:xfrm>
            <a:off x="284163" y="188913"/>
            <a:ext cx="75279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اطلاعاتي كه در ديكشنري داده‌ها نگهداري مي‌شود:</a:t>
            </a:r>
            <a:endParaRPr lang="en-US" altLang="en-US" sz="3200">
              <a:solidFill>
                <a:schemeClr val="bg1"/>
              </a:solidFill>
              <a:latin typeface="Tahoma" panose="020B0604030504040204" pitchFamily="34" charset="0"/>
              <a:cs typeface="B Titr" panose="00000700000000000000" pitchFamily="2" charset="-78"/>
            </a:endParaRPr>
          </a:p>
        </p:txBody>
      </p:sp>
      <p:sp>
        <p:nvSpPr>
          <p:cNvPr id="122883" name="Text Box 7"/>
          <p:cNvSpPr txBox="1">
            <a:spLocks noChangeArrowheads="1"/>
          </p:cNvSpPr>
          <p:nvPr/>
        </p:nvSpPr>
        <p:spPr bwMode="auto">
          <a:xfrm>
            <a:off x="539750" y="1268413"/>
            <a:ext cx="7812088" cy="538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buFontTx/>
              <a:buChar char="•"/>
            </a:pPr>
            <a:r>
              <a:rPr lang="fa-IR" altLang="en-US" sz="3200">
                <a:cs typeface="B Nazanin" panose="00000400000000000000" pitchFamily="2" charset="-78"/>
              </a:rPr>
              <a:t> شماهاي خارجي</a:t>
            </a:r>
          </a:p>
          <a:p>
            <a:pPr algn="r" rtl="1" eaLnBrk="1" hangingPunct="1">
              <a:lnSpc>
                <a:spcPct val="120000"/>
              </a:lnSpc>
              <a:buFontTx/>
              <a:buChar char="•"/>
            </a:pPr>
            <a:r>
              <a:rPr lang="fa-IR" altLang="en-US" sz="3200">
                <a:cs typeface="B Nazanin" panose="00000400000000000000" pitchFamily="2" charset="-78"/>
              </a:rPr>
              <a:t> شماي ادراكي</a:t>
            </a:r>
          </a:p>
          <a:p>
            <a:pPr algn="r" rtl="1" eaLnBrk="1" hangingPunct="1">
              <a:lnSpc>
                <a:spcPct val="120000"/>
              </a:lnSpc>
              <a:buFontTx/>
              <a:buChar char="•"/>
            </a:pPr>
            <a:r>
              <a:rPr lang="fa-IR" altLang="en-US" sz="3200">
                <a:cs typeface="B Nazanin" panose="00000400000000000000" pitchFamily="2" charset="-78"/>
              </a:rPr>
              <a:t> شماي داخلي</a:t>
            </a:r>
          </a:p>
          <a:p>
            <a:pPr algn="r" rtl="1" eaLnBrk="1" hangingPunct="1">
              <a:lnSpc>
                <a:spcPct val="120000"/>
              </a:lnSpc>
              <a:buFontTx/>
              <a:buChar char="•"/>
            </a:pPr>
            <a:r>
              <a:rPr lang="fa-IR" altLang="en-US" sz="3200">
                <a:cs typeface="B Nazanin" panose="00000400000000000000" pitchFamily="2" charset="-78"/>
              </a:rPr>
              <a:t> رويه‌هاي مربوط به تبديلات بين سه سطح معماري</a:t>
            </a:r>
          </a:p>
          <a:p>
            <a:pPr algn="r" rtl="1" eaLnBrk="1" hangingPunct="1">
              <a:lnSpc>
                <a:spcPct val="120000"/>
              </a:lnSpc>
              <a:buFontTx/>
              <a:buChar char="•"/>
            </a:pPr>
            <a:r>
              <a:rPr lang="fa-IR" altLang="en-US" sz="3200">
                <a:cs typeface="B Nazanin" panose="00000400000000000000" pitchFamily="2" charset="-78"/>
              </a:rPr>
              <a:t> شرح ساختار فيزيكي داده‌هاي ذخيره‌شده</a:t>
            </a:r>
          </a:p>
          <a:p>
            <a:pPr algn="r" rtl="1" eaLnBrk="1" hangingPunct="1">
              <a:lnSpc>
                <a:spcPct val="120000"/>
              </a:lnSpc>
              <a:buFontTx/>
              <a:buChar char="•"/>
            </a:pPr>
            <a:r>
              <a:rPr lang="fa-IR" altLang="en-US" sz="3200">
                <a:cs typeface="B Nazanin" panose="00000400000000000000" pitchFamily="2" charset="-78"/>
              </a:rPr>
              <a:t> مشخصات و حقوق دستيابي كاربران به داده‌ها</a:t>
            </a:r>
          </a:p>
          <a:p>
            <a:pPr algn="r" rtl="1" eaLnBrk="1" hangingPunct="1">
              <a:lnSpc>
                <a:spcPct val="120000"/>
              </a:lnSpc>
              <a:buFontTx/>
              <a:buChar char="•"/>
            </a:pPr>
            <a:r>
              <a:rPr lang="fa-IR" altLang="en-US" sz="3200">
                <a:cs typeface="B Nazanin" panose="00000400000000000000" pitchFamily="2" charset="-78"/>
              </a:rPr>
              <a:t> مشخصات برنامه‌هاي كاربردي توليد شده و ارتباط آنها با درخواستهاي كاربران</a:t>
            </a:r>
          </a:p>
          <a:p>
            <a:pPr algn="r" rtl="1" eaLnBrk="1" hangingPunct="1">
              <a:lnSpc>
                <a:spcPct val="120000"/>
              </a:lnSpc>
              <a:buFontTx/>
              <a:buChar char="•"/>
            </a:pPr>
            <a:r>
              <a:rPr lang="fa-IR" altLang="en-US" sz="3200">
                <a:cs typeface="B Nazanin" panose="00000400000000000000" pitchFamily="2" charset="-78"/>
              </a:rPr>
              <a:t> مشخصات پايانه‌هاي متصل به سيستم</a:t>
            </a:r>
            <a:endParaRPr lang="en-US" altLang="en-US" sz="3200">
              <a:cs typeface="B Nazanin" panose="00000400000000000000" pitchFamily="2" charset="-78"/>
            </a:endParaRPr>
          </a:p>
        </p:txBody>
      </p:sp>
      <p:sp>
        <p:nvSpPr>
          <p:cNvPr id="122884" name="Text Box 8"/>
          <p:cNvSpPr txBox="1">
            <a:spLocks noChangeArrowheads="1"/>
          </p:cNvSpPr>
          <p:nvPr/>
        </p:nvSpPr>
        <p:spPr bwMode="auto">
          <a:xfrm>
            <a:off x="1455738" y="6330950"/>
            <a:ext cx="58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r>
              <a:rPr lang="fa-IR" altLang="en-US" sz="2400">
                <a:solidFill>
                  <a:srgbClr val="000000"/>
                </a:solidFill>
              </a:rPr>
              <a:t>ادامه</a:t>
            </a:r>
            <a:endParaRPr lang="en-US" altLang="en-US" sz="2400">
              <a:solidFill>
                <a:srgbClr val="000000"/>
              </a:solidFill>
            </a:endParaRPr>
          </a:p>
        </p:txBody>
      </p:sp>
      <p:sp>
        <p:nvSpPr>
          <p:cNvPr id="122885" name="AutoShape 9"/>
          <p:cNvSpPr>
            <a:spLocks noChangeArrowheads="1"/>
          </p:cNvSpPr>
          <p:nvPr/>
        </p:nvSpPr>
        <p:spPr bwMode="auto">
          <a:xfrm>
            <a:off x="323850" y="6237288"/>
            <a:ext cx="1008063" cy="576262"/>
          </a:xfrm>
          <a:prstGeom prst="leftArrow">
            <a:avLst>
              <a:gd name="adj1" fmla="val 50000"/>
              <a:gd name="adj2" fmla="val 437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eaLnBrk="1" hangingPunct="1"/>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a:defRPr/>
            </a:pPr>
            <a:fld id="{3F8B2219-4346-48AF-A199-E8CFA1F41755}" type="slidenum">
              <a:rPr lang="en-US"/>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ChangeArrowheads="1"/>
          </p:cNvSpPr>
          <p:nvPr/>
        </p:nvSpPr>
        <p:spPr bwMode="auto">
          <a:xfrm>
            <a:off x="395288" y="1557338"/>
            <a:ext cx="80645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lnSpc>
                <a:spcPct val="120000"/>
              </a:lnSpc>
              <a:buFontTx/>
              <a:buChar char="•"/>
            </a:pPr>
            <a:r>
              <a:rPr lang="fa-IR" altLang="en-US" sz="3200">
                <a:cs typeface="B Nazanin" panose="00000400000000000000" pitchFamily="2" charset="-78"/>
              </a:rPr>
              <a:t> ارتباط بين برنامه‌هاي كاربردي و داده‌هاي ذخيره‌شده</a:t>
            </a:r>
          </a:p>
          <a:p>
            <a:pPr algn="r" rtl="1" eaLnBrk="1" hangingPunct="1">
              <a:lnSpc>
                <a:spcPct val="120000"/>
              </a:lnSpc>
              <a:buFontTx/>
              <a:buChar char="•"/>
            </a:pPr>
            <a:r>
              <a:rPr lang="fa-IR" altLang="en-US" sz="3200">
                <a:cs typeface="B Nazanin" panose="00000400000000000000" pitchFamily="2" charset="-78"/>
              </a:rPr>
              <a:t> قواعد جامعيت</a:t>
            </a:r>
          </a:p>
          <a:p>
            <a:pPr algn="r" rtl="1" eaLnBrk="1" hangingPunct="1">
              <a:lnSpc>
                <a:spcPct val="120000"/>
              </a:lnSpc>
              <a:buFontTx/>
              <a:buChar char="•"/>
            </a:pPr>
            <a:r>
              <a:rPr lang="fa-IR" altLang="en-US" sz="3200">
                <a:cs typeface="B Nazanin" panose="00000400000000000000" pitchFamily="2" charset="-78"/>
              </a:rPr>
              <a:t> ضوابط كنترل ايمني داده‌ها</a:t>
            </a:r>
          </a:p>
          <a:p>
            <a:pPr algn="r" rtl="1" eaLnBrk="1" hangingPunct="1">
              <a:lnSpc>
                <a:spcPct val="120000"/>
              </a:lnSpc>
              <a:buFontTx/>
              <a:buChar char="•"/>
            </a:pPr>
            <a:r>
              <a:rPr lang="fa-IR" altLang="en-US" sz="3200">
                <a:cs typeface="B Nazanin" panose="00000400000000000000" pitchFamily="2" charset="-78"/>
              </a:rPr>
              <a:t> مشخصات پيكربندي سخت‌افزاري سيستم و رسانه‌هاي ذخيره‌سازي</a:t>
            </a:r>
          </a:p>
          <a:p>
            <a:pPr algn="r" rtl="1" eaLnBrk="1" hangingPunct="1">
              <a:lnSpc>
                <a:spcPct val="120000"/>
              </a:lnSpc>
              <a:buFontTx/>
              <a:buChar char="•"/>
            </a:pPr>
            <a:r>
              <a:rPr lang="fa-IR" altLang="en-US" sz="3200">
                <a:cs typeface="B Nazanin" panose="00000400000000000000" pitchFamily="2" charset="-78"/>
              </a:rPr>
              <a:t> اطلاعات متنوع آماري پايگاه داده و كاربران</a:t>
            </a:r>
          </a:p>
          <a:p>
            <a:pPr algn="r" rtl="1" eaLnBrk="1" hangingPunct="1">
              <a:lnSpc>
                <a:spcPct val="120000"/>
              </a:lnSpc>
              <a:buFontTx/>
              <a:buChar char="•"/>
            </a:pPr>
            <a:r>
              <a:rPr lang="fa-IR" altLang="en-US" sz="3200">
                <a:cs typeface="B Nazanin" panose="00000400000000000000" pitchFamily="2" charset="-78"/>
              </a:rPr>
              <a:t> توابع تعريف‌شده توسط كاربران</a:t>
            </a:r>
            <a:endParaRPr lang="en-US" altLang="en-US" sz="3200">
              <a:cs typeface="B Nazanin" panose="00000400000000000000" pitchFamily="2" charset="-78"/>
            </a:endParaRPr>
          </a:p>
        </p:txBody>
      </p:sp>
      <p:sp>
        <p:nvSpPr>
          <p:cNvPr id="123907" name="Text Box 5"/>
          <p:cNvSpPr txBox="1">
            <a:spLocks noChangeArrowheads="1"/>
          </p:cNvSpPr>
          <p:nvPr/>
        </p:nvSpPr>
        <p:spPr bwMode="auto">
          <a:xfrm>
            <a:off x="284163" y="188913"/>
            <a:ext cx="75279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اطلاعاتي كه در ديكشنري داده‌ها نگهداري مي‌شود:</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E70DCC96-1BCA-41F7-BDAC-337C0C23FD02}" type="slidenum">
              <a:rPr lang="en-US"/>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ChangeArrowheads="1"/>
          </p:cNvSpPr>
          <p:nvPr/>
        </p:nvSpPr>
        <p:spPr bwMode="auto">
          <a:xfrm>
            <a:off x="3203575" y="3213100"/>
            <a:ext cx="2447925"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800">
                <a:solidFill>
                  <a:srgbClr val="000000"/>
                </a:solidFill>
                <a:cs typeface="B Nazanin" panose="00000400000000000000" pitchFamily="2" charset="-78"/>
              </a:rPr>
              <a:t>ديكشنري داده‌ها</a:t>
            </a:r>
            <a:endParaRPr lang="en-US" altLang="en-US" sz="1800">
              <a:solidFill>
                <a:srgbClr val="000000"/>
              </a:solidFill>
              <a:cs typeface="B Nazanin" panose="00000400000000000000" pitchFamily="2" charset="-78"/>
            </a:endParaRPr>
          </a:p>
        </p:txBody>
      </p:sp>
      <p:sp>
        <p:nvSpPr>
          <p:cNvPr id="124931" name="Rectangle 5"/>
          <p:cNvSpPr>
            <a:spLocks noChangeArrowheads="1"/>
          </p:cNvSpPr>
          <p:nvPr/>
        </p:nvSpPr>
        <p:spPr bwMode="auto">
          <a:xfrm>
            <a:off x="7380288" y="4365625"/>
            <a:ext cx="1476375"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400">
                <a:solidFill>
                  <a:srgbClr val="000000"/>
                </a:solidFill>
                <a:cs typeface="B Nazanin" panose="00000400000000000000" pitchFamily="2" charset="-78"/>
              </a:rPr>
              <a:t>زيرسيستم جامعيت</a:t>
            </a:r>
          </a:p>
          <a:p>
            <a:pPr algn="ctr" eaLnBrk="1" hangingPunct="1"/>
            <a:r>
              <a:rPr lang="fa-IR" altLang="en-US" sz="1400">
                <a:solidFill>
                  <a:srgbClr val="000000"/>
                </a:solidFill>
                <a:cs typeface="B Nazanin" panose="00000400000000000000" pitchFamily="2" charset="-78"/>
              </a:rPr>
              <a:t> پايگاه داده‌ها</a:t>
            </a:r>
            <a:endParaRPr lang="en-US" altLang="en-US" sz="1400">
              <a:solidFill>
                <a:srgbClr val="000000"/>
              </a:solidFill>
              <a:cs typeface="B Nazanin" panose="00000400000000000000" pitchFamily="2" charset="-78"/>
            </a:endParaRPr>
          </a:p>
        </p:txBody>
      </p:sp>
      <p:sp>
        <p:nvSpPr>
          <p:cNvPr id="124932" name="Rectangle 6"/>
          <p:cNvSpPr>
            <a:spLocks noChangeArrowheads="1"/>
          </p:cNvSpPr>
          <p:nvPr/>
        </p:nvSpPr>
        <p:spPr bwMode="auto">
          <a:xfrm>
            <a:off x="5651500" y="4365625"/>
            <a:ext cx="144145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400">
                <a:solidFill>
                  <a:srgbClr val="000000"/>
                </a:solidFill>
                <a:cs typeface="B Nazanin" panose="00000400000000000000" pitchFamily="2" charset="-78"/>
              </a:rPr>
              <a:t>برنامه كاربردي</a:t>
            </a:r>
          </a:p>
          <a:p>
            <a:pPr algn="ctr" eaLnBrk="1" hangingPunct="1"/>
            <a:r>
              <a:rPr lang="fa-IR" altLang="en-US" sz="1400">
                <a:solidFill>
                  <a:srgbClr val="000000"/>
                </a:solidFill>
                <a:cs typeface="B Nazanin" panose="00000400000000000000" pitchFamily="2" charset="-78"/>
              </a:rPr>
              <a:t>مولد گزارش</a:t>
            </a:r>
            <a:endParaRPr lang="en-US" altLang="en-US" sz="1400">
              <a:solidFill>
                <a:srgbClr val="000000"/>
              </a:solidFill>
              <a:cs typeface="B Nazanin" panose="00000400000000000000" pitchFamily="2" charset="-78"/>
            </a:endParaRPr>
          </a:p>
        </p:txBody>
      </p:sp>
      <p:sp>
        <p:nvSpPr>
          <p:cNvPr id="124933" name="Rectangle 7"/>
          <p:cNvSpPr>
            <a:spLocks noChangeArrowheads="1"/>
          </p:cNvSpPr>
          <p:nvPr/>
        </p:nvSpPr>
        <p:spPr bwMode="auto">
          <a:xfrm>
            <a:off x="5219700" y="5734050"/>
            <a:ext cx="1512888"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400">
                <a:solidFill>
                  <a:srgbClr val="000000"/>
                </a:solidFill>
                <a:cs typeface="B Nazanin" panose="00000400000000000000" pitchFamily="2" charset="-78"/>
              </a:rPr>
              <a:t>زيرسيستم و</a:t>
            </a:r>
          </a:p>
          <a:p>
            <a:pPr algn="ctr" eaLnBrk="1" hangingPunct="1"/>
            <a:r>
              <a:rPr lang="fa-IR" altLang="en-US" sz="1400">
                <a:solidFill>
                  <a:srgbClr val="000000"/>
                </a:solidFill>
                <a:cs typeface="B Nazanin" panose="00000400000000000000" pitchFamily="2" charset="-78"/>
              </a:rPr>
              <a:t>ترميم پايگاه داده‌ها</a:t>
            </a:r>
            <a:endParaRPr lang="en-US" altLang="en-US" sz="1400">
              <a:solidFill>
                <a:srgbClr val="000000"/>
              </a:solidFill>
              <a:cs typeface="B Nazanin" panose="00000400000000000000" pitchFamily="2" charset="-78"/>
            </a:endParaRPr>
          </a:p>
        </p:txBody>
      </p:sp>
      <p:sp>
        <p:nvSpPr>
          <p:cNvPr id="124934" name="Rectangle 8"/>
          <p:cNvSpPr>
            <a:spLocks noChangeArrowheads="1"/>
          </p:cNvSpPr>
          <p:nvPr/>
        </p:nvSpPr>
        <p:spPr bwMode="auto">
          <a:xfrm>
            <a:off x="2700338" y="5734050"/>
            <a:ext cx="1584325"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400">
                <a:solidFill>
                  <a:srgbClr val="000000"/>
                </a:solidFill>
                <a:cs typeface="B Nazanin" panose="00000400000000000000" pitchFamily="2" charset="-78"/>
              </a:rPr>
              <a:t>بهينه‌ساز</a:t>
            </a:r>
          </a:p>
          <a:p>
            <a:pPr algn="ctr" eaLnBrk="1" hangingPunct="1"/>
            <a:r>
              <a:rPr lang="fa-IR" altLang="en-US" sz="1400">
                <a:solidFill>
                  <a:srgbClr val="000000"/>
                </a:solidFill>
                <a:cs typeface="B Nazanin" panose="00000400000000000000" pitchFamily="2" charset="-78"/>
              </a:rPr>
              <a:t>پرس و جو</a:t>
            </a:r>
            <a:endParaRPr lang="en-US" altLang="en-US" sz="1400">
              <a:solidFill>
                <a:srgbClr val="000000"/>
              </a:solidFill>
              <a:cs typeface="B Nazanin" panose="00000400000000000000" pitchFamily="2" charset="-78"/>
            </a:endParaRPr>
          </a:p>
        </p:txBody>
      </p:sp>
      <p:sp>
        <p:nvSpPr>
          <p:cNvPr id="124935" name="Rectangle 9"/>
          <p:cNvSpPr>
            <a:spLocks noChangeArrowheads="1"/>
          </p:cNvSpPr>
          <p:nvPr/>
        </p:nvSpPr>
        <p:spPr bwMode="auto">
          <a:xfrm>
            <a:off x="2627313" y="4292600"/>
            <a:ext cx="1368425"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400">
                <a:solidFill>
                  <a:srgbClr val="000000"/>
                </a:solidFill>
                <a:cs typeface="B Nazanin" panose="00000400000000000000" pitchFamily="2" charset="-78"/>
              </a:rPr>
              <a:t>كامپايلر/</a:t>
            </a:r>
          </a:p>
          <a:p>
            <a:pPr algn="ctr" eaLnBrk="1" hangingPunct="1"/>
            <a:r>
              <a:rPr lang="fa-IR" altLang="en-US" sz="1400">
                <a:solidFill>
                  <a:srgbClr val="000000"/>
                </a:solidFill>
                <a:cs typeface="B Nazanin" panose="00000400000000000000" pitchFamily="2" charset="-78"/>
              </a:rPr>
              <a:t>پيش‌كامپايلر</a:t>
            </a:r>
            <a:endParaRPr lang="en-US" altLang="en-US" sz="1400">
              <a:solidFill>
                <a:srgbClr val="000000"/>
              </a:solidFill>
              <a:cs typeface="B Nazanin" panose="00000400000000000000" pitchFamily="2" charset="-78"/>
            </a:endParaRPr>
          </a:p>
        </p:txBody>
      </p:sp>
      <p:sp>
        <p:nvSpPr>
          <p:cNvPr id="124936" name="Rectangle 10"/>
          <p:cNvSpPr>
            <a:spLocks noChangeArrowheads="1"/>
          </p:cNvSpPr>
          <p:nvPr/>
        </p:nvSpPr>
        <p:spPr bwMode="auto">
          <a:xfrm>
            <a:off x="323850" y="4292600"/>
            <a:ext cx="1584325"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400">
                <a:solidFill>
                  <a:srgbClr val="000000"/>
                </a:solidFill>
                <a:cs typeface="B Nazanin" panose="00000400000000000000" pitchFamily="2" charset="-78"/>
              </a:rPr>
              <a:t>زيرسيستمهاي ايمني</a:t>
            </a:r>
          </a:p>
          <a:p>
            <a:pPr algn="ctr" eaLnBrk="1" hangingPunct="1"/>
            <a:r>
              <a:rPr lang="fa-IR" altLang="en-US" sz="1400">
                <a:solidFill>
                  <a:srgbClr val="000000"/>
                </a:solidFill>
                <a:cs typeface="B Nazanin" panose="00000400000000000000" pitchFamily="2" charset="-78"/>
              </a:rPr>
              <a:t> و مجازشماري</a:t>
            </a:r>
            <a:endParaRPr lang="en-US" altLang="en-US" sz="1400">
              <a:solidFill>
                <a:srgbClr val="000000"/>
              </a:solidFill>
              <a:cs typeface="B Nazanin" panose="00000400000000000000" pitchFamily="2" charset="-78"/>
            </a:endParaRPr>
          </a:p>
        </p:txBody>
      </p:sp>
      <p:sp>
        <p:nvSpPr>
          <p:cNvPr id="124937" name="Oval 11"/>
          <p:cNvSpPr>
            <a:spLocks noChangeArrowheads="1"/>
          </p:cNvSpPr>
          <p:nvPr/>
        </p:nvSpPr>
        <p:spPr bwMode="auto">
          <a:xfrm>
            <a:off x="323850" y="1846263"/>
            <a:ext cx="1584325" cy="5032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400">
                <a:solidFill>
                  <a:srgbClr val="000000"/>
                </a:solidFill>
                <a:cs typeface="B Nazanin" panose="00000400000000000000" pitchFamily="2" charset="-78"/>
              </a:rPr>
              <a:t>تيم مديريت پايگاه داده‌ها</a:t>
            </a:r>
            <a:endParaRPr lang="en-US" altLang="en-US" sz="1400">
              <a:solidFill>
                <a:srgbClr val="000000"/>
              </a:solidFill>
              <a:cs typeface="B Nazanin" panose="00000400000000000000" pitchFamily="2" charset="-78"/>
            </a:endParaRPr>
          </a:p>
        </p:txBody>
      </p:sp>
      <p:sp>
        <p:nvSpPr>
          <p:cNvPr id="124938" name="Oval 12"/>
          <p:cNvSpPr>
            <a:spLocks noChangeArrowheads="1"/>
          </p:cNvSpPr>
          <p:nvPr/>
        </p:nvSpPr>
        <p:spPr bwMode="auto">
          <a:xfrm>
            <a:off x="2124075" y="1196975"/>
            <a:ext cx="1584325" cy="503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400">
                <a:solidFill>
                  <a:srgbClr val="000000"/>
                </a:solidFill>
                <a:cs typeface="B Nazanin" panose="00000400000000000000" pitchFamily="2" charset="-78"/>
              </a:rPr>
              <a:t>برنامه‌سازان سيستمي</a:t>
            </a:r>
            <a:endParaRPr lang="en-US" altLang="en-US" sz="1400">
              <a:solidFill>
                <a:srgbClr val="000000"/>
              </a:solidFill>
              <a:cs typeface="B Nazanin" panose="00000400000000000000" pitchFamily="2" charset="-78"/>
            </a:endParaRPr>
          </a:p>
        </p:txBody>
      </p:sp>
      <p:sp>
        <p:nvSpPr>
          <p:cNvPr id="124939" name="Oval 13"/>
          <p:cNvSpPr>
            <a:spLocks noChangeArrowheads="1"/>
          </p:cNvSpPr>
          <p:nvPr/>
        </p:nvSpPr>
        <p:spPr bwMode="auto">
          <a:xfrm>
            <a:off x="4427538" y="1846263"/>
            <a:ext cx="1584325" cy="5032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400">
                <a:solidFill>
                  <a:srgbClr val="000000"/>
                </a:solidFill>
                <a:cs typeface="B Nazanin" panose="00000400000000000000" pitchFamily="2" charset="-78"/>
              </a:rPr>
              <a:t>برنامه‌سازان كاربردي</a:t>
            </a:r>
            <a:endParaRPr lang="en-US" altLang="en-US" sz="1400">
              <a:solidFill>
                <a:srgbClr val="000000"/>
              </a:solidFill>
              <a:cs typeface="B Nazanin" panose="00000400000000000000" pitchFamily="2" charset="-78"/>
            </a:endParaRPr>
          </a:p>
        </p:txBody>
      </p:sp>
      <p:sp>
        <p:nvSpPr>
          <p:cNvPr id="124940" name="Oval 14"/>
          <p:cNvSpPr>
            <a:spLocks noChangeArrowheads="1"/>
          </p:cNvSpPr>
          <p:nvPr/>
        </p:nvSpPr>
        <p:spPr bwMode="auto">
          <a:xfrm>
            <a:off x="6659563" y="1341438"/>
            <a:ext cx="1584325" cy="5032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ctr" eaLnBrk="1" hangingPunct="1"/>
            <a:r>
              <a:rPr lang="fa-IR" altLang="en-US" sz="1400">
                <a:solidFill>
                  <a:srgbClr val="000000"/>
                </a:solidFill>
                <a:cs typeface="B Nazanin" panose="00000400000000000000" pitchFamily="2" charset="-78"/>
              </a:rPr>
              <a:t>كاربران پاياني</a:t>
            </a:r>
            <a:endParaRPr lang="en-US" altLang="en-US" sz="1400">
              <a:solidFill>
                <a:srgbClr val="000000"/>
              </a:solidFill>
              <a:cs typeface="B Nazanin" panose="00000400000000000000" pitchFamily="2" charset="-78"/>
            </a:endParaRPr>
          </a:p>
        </p:txBody>
      </p:sp>
      <p:sp>
        <p:nvSpPr>
          <p:cNvPr id="124941" name="Line 15"/>
          <p:cNvSpPr>
            <a:spLocks noChangeShapeType="1"/>
          </p:cNvSpPr>
          <p:nvPr/>
        </p:nvSpPr>
        <p:spPr bwMode="auto">
          <a:xfrm>
            <a:off x="1187450" y="2349500"/>
            <a:ext cx="244792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2" name="Line 16"/>
          <p:cNvSpPr>
            <a:spLocks noChangeShapeType="1"/>
          </p:cNvSpPr>
          <p:nvPr/>
        </p:nvSpPr>
        <p:spPr bwMode="auto">
          <a:xfrm>
            <a:off x="3059113" y="1700213"/>
            <a:ext cx="865187"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3" name="Line 17"/>
          <p:cNvSpPr>
            <a:spLocks noChangeShapeType="1"/>
          </p:cNvSpPr>
          <p:nvPr/>
        </p:nvSpPr>
        <p:spPr bwMode="auto">
          <a:xfrm flipH="1">
            <a:off x="4500563" y="2349500"/>
            <a:ext cx="64770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4" name="Line 18"/>
          <p:cNvSpPr>
            <a:spLocks noChangeShapeType="1"/>
          </p:cNvSpPr>
          <p:nvPr/>
        </p:nvSpPr>
        <p:spPr bwMode="auto">
          <a:xfrm flipH="1">
            <a:off x="5076825" y="1844675"/>
            <a:ext cx="237490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5" name="Line 19"/>
          <p:cNvSpPr>
            <a:spLocks noChangeShapeType="1"/>
          </p:cNvSpPr>
          <p:nvPr/>
        </p:nvSpPr>
        <p:spPr bwMode="auto">
          <a:xfrm>
            <a:off x="5435600" y="3933825"/>
            <a:ext cx="2665413"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6" name="Line 20"/>
          <p:cNvSpPr>
            <a:spLocks noChangeShapeType="1"/>
          </p:cNvSpPr>
          <p:nvPr/>
        </p:nvSpPr>
        <p:spPr bwMode="auto">
          <a:xfrm>
            <a:off x="4932363" y="3933825"/>
            <a:ext cx="107950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7" name="Line 21"/>
          <p:cNvSpPr>
            <a:spLocks noChangeShapeType="1"/>
          </p:cNvSpPr>
          <p:nvPr/>
        </p:nvSpPr>
        <p:spPr bwMode="auto">
          <a:xfrm flipH="1">
            <a:off x="1258888" y="3933825"/>
            <a:ext cx="2233612"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8" name="Line 22"/>
          <p:cNvSpPr>
            <a:spLocks noChangeShapeType="1"/>
          </p:cNvSpPr>
          <p:nvPr/>
        </p:nvSpPr>
        <p:spPr bwMode="auto">
          <a:xfrm flipH="1">
            <a:off x="3492500" y="3933825"/>
            <a:ext cx="358775"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9" name="Line 23"/>
          <p:cNvSpPr>
            <a:spLocks noChangeShapeType="1"/>
          </p:cNvSpPr>
          <p:nvPr/>
        </p:nvSpPr>
        <p:spPr bwMode="auto">
          <a:xfrm>
            <a:off x="4500563" y="3933825"/>
            <a:ext cx="129540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0" name="Line 24"/>
          <p:cNvSpPr>
            <a:spLocks noChangeShapeType="1"/>
          </p:cNvSpPr>
          <p:nvPr/>
        </p:nvSpPr>
        <p:spPr bwMode="auto">
          <a:xfrm flipH="1">
            <a:off x="3708400" y="3933825"/>
            <a:ext cx="792163"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1" name="Text Box 25"/>
          <p:cNvSpPr txBox="1">
            <a:spLocks noChangeArrowheads="1"/>
          </p:cNvSpPr>
          <p:nvPr/>
        </p:nvSpPr>
        <p:spPr bwMode="auto">
          <a:xfrm>
            <a:off x="989013" y="276225"/>
            <a:ext cx="5746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anose="020B0604020202020204" pitchFamily="34" charset="0"/>
                <a:cs typeface="Compset" pitchFamily="2" charset="-78"/>
              </a:defRPr>
            </a:lvl1pPr>
            <a:lvl2pPr marL="742950" indent="-285750">
              <a:defRPr sz="4000">
                <a:solidFill>
                  <a:schemeClr val="tx1"/>
                </a:solidFill>
                <a:latin typeface="Arial" panose="020B0604020202020204" pitchFamily="34" charset="0"/>
                <a:cs typeface="Compset" pitchFamily="2" charset="-78"/>
              </a:defRPr>
            </a:lvl2pPr>
            <a:lvl3pPr marL="1143000" indent="-228600">
              <a:defRPr sz="4000">
                <a:solidFill>
                  <a:schemeClr val="tx1"/>
                </a:solidFill>
                <a:latin typeface="Arial" panose="020B0604020202020204" pitchFamily="34" charset="0"/>
                <a:cs typeface="Compset" pitchFamily="2" charset="-78"/>
              </a:defRPr>
            </a:lvl3pPr>
            <a:lvl4pPr marL="1600200" indent="-228600">
              <a:defRPr sz="4000">
                <a:solidFill>
                  <a:schemeClr val="tx1"/>
                </a:solidFill>
                <a:latin typeface="Arial" panose="020B0604020202020204" pitchFamily="34" charset="0"/>
                <a:cs typeface="Compset" pitchFamily="2" charset="-78"/>
              </a:defRPr>
            </a:lvl4pPr>
            <a:lvl5pPr marL="2057400" indent="-228600">
              <a:defRPr sz="4000">
                <a:solidFill>
                  <a:schemeClr val="tx1"/>
                </a:solidFill>
                <a:latin typeface="Arial" panose="020B0604020202020204" pitchFamily="34" charset="0"/>
                <a:cs typeface="Compset" pitchFamily="2" charset="-78"/>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Compset" pitchFamily="2" charset="-78"/>
              </a:defRPr>
            </a:lvl9pPr>
          </a:lstStyle>
          <a:p>
            <a:pPr algn="r" rtl="1" eaLnBrk="1" hangingPunct="1"/>
            <a:r>
              <a:rPr lang="fa-IR" altLang="en-US" sz="3200">
                <a:solidFill>
                  <a:schemeClr val="bg1"/>
                </a:solidFill>
                <a:latin typeface="Tahoma" panose="020B0604030504040204" pitchFamily="34" charset="0"/>
                <a:cs typeface="B Titr" panose="00000700000000000000" pitchFamily="2" charset="-78"/>
              </a:rPr>
              <a:t>ديكشنري داده‌ها و استفاده‌كنندگان آن</a:t>
            </a:r>
            <a:endParaRPr lang="en-US" altLang="en-US" sz="3200">
              <a:solidFill>
                <a:schemeClr val="bg1"/>
              </a:solidFill>
              <a:latin typeface="Tahoma" panose="020B060403050404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1F98DACB-4017-4271-8106-12C3DC2DD95A}" type="slidenum">
              <a:rPr lang="en-US"/>
              <a:pPr>
                <a:defRPr/>
              </a:pPr>
              <a:t>99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59794</TotalTime>
  <Words>8235</Words>
  <Application>Microsoft Office PowerPoint</Application>
  <PresentationFormat>On-screen Show (4:3)</PresentationFormat>
  <Paragraphs>1741</Paragraphs>
  <Slides>230</Slides>
  <Notes>4</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230</vt:i4>
      </vt:variant>
    </vt:vector>
  </HeadingPairs>
  <TitlesOfParts>
    <vt:vector size="249" baseType="lpstr">
      <vt:lpstr>Arial</vt:lpstr>
      <vt:lpstr>Compset</vt:lpstr>
      <vt:lpstr>Arial Black</vt:lpstr>
      <vt:lpstr>Wingdings</vt:lpstr>
      <vt:lpstr>Calibri</vt:lpstr>
      <vt:lpstr>Tahoma</vt:lpstr>
      <vt:lpstr>Tw Cen MT Condensed</vt:lpstr>
      <vt:lpstr>Tw Cen MT</vt:lpstr>
      <vt:lpstr>Wingdings 3</vt:lpstr>
      <vt:lpstr>B Titr</vt:lpstr>
      <vt:lpstr>B Nazanin</vt:lpstr>
      <vt:lpstr>B Homa</vt:lpstr>
      <vt:lpstr>B Badr</vt:lpstr>
      <vt:lpstr>Times New Roman</vt:lpstr>
      <vt:lpstr>Courier New</vt:lpstr>
      <vt:lpstr>Cambria Math</vt:lpstr>
      <vt:lpstr>Century Schoolbook</vt:lpstr>
      <vt:lpstr>Banded</vt:lpstr>
      <vt:lpstr>Microsoft Equation 3.0</vt:lpstr>
      <vt:lpstr>بسم الله الرحمن الرحيم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نمودار وابستگی تابعی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Abbasi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HM</dc:creator>
  <cp:lastModifiedBy>Saeed Asaeedi</cp:lastModifiedBy>
  <cp:revision>479</cp:revision>
  <dcterms:created xsi:type="dcterms:W3CDTF">2006-08-03T14:40:15Z</dcterms:created>
  <dcterms:modified xsi:type="dcterms:W3CDTF">2017-10-15T14:02:32Z</dcterms:modified>
</cp:coreProperties>
</file>