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61" r:id="rId6"/>
    <p:sldId id="263" r:id="rId7"/>
    <p:sldId id="266" r:id="rId8"/>
    <p:sldId id="267" r:id="rId9"/>
    <p:sldId id="268" r:id="rId10"/>
    <p:sldId id="269" r:id="rId11"/>
    <p:sldId id="270" r:id="rId12"/>
    <p:sldId id="302" r:id="rId13"/>
    <p:sldId id="282" r:id="rId14"/>
    <p:sldId id="303" r:id="rId15"/>
    <p:sldId id="271" r:id="rId16"/>
    <p:sldId id="273" r:id="rId17"/>
    <p:sldId id="274" r:id="rId18"/>
    <p:sldId id="272" r:id="rId19"/>
    <p:sldId id="276" r:id="rId20"/>
    <p:sldId id="284" r:id="rId21"/>
    <p:sldId id="278" r:id="rId22"/>
    <p:sldId id="304" r:id="rId23"/>
    <p:sldId id="281" r:id="rId24"/>
    <p:sldId id="286" r:id="rId25"/>
    <p:sldId id="305" r:id="rId26"/>
    <p:sldId id="279" r:id="rId27"/>
    <p:sldId id="280" r:id="rId28"/>
    <p:sldId id="285" r:id="rId29"/>
    <p:sldId id="277" r:id="rId30"/>
    <p:sldId id="275" r:id="rId31"/>
    <p:sldId id="30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3/4/2017</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3/4/2017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cs typeface="B Nazanin" pitchFamily="2" charset="-78"/>
              </a:rPr>
              <a:t>سخت کاری سطحی</a:t>
            </a:r>
            <a:endParaRPr lang="en-US" dirty="0">
              <a:cs typeface="B Nazanin"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936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rtl="1"/>
            <a:r>
              <a:rPr lang="fa-IR" sz="3600" dirty="0" smtClean="0">
                <a:cs typeface="B Nazanin" pitchFamily="2" charset="-78"/>
              </a:rPr>
              <a:t>2- سخت </a:t>
            </a:r>
            <a:r>
              <a:rPr lang="fa-IR" sz="3600" dirty="0">
                <a:cs typeface="B Nazanin" pitchFamily="2" charset="-78"/>
              </a:rPr>
              <a:t>کردن </a:t>
            </a:r>
            <a:r>
              <a:rPr lang="fa-IR" sz="3600" dirty="0" smtClean="0">
                <a:cs typeface="B Nazanin" pitchFamily="2" charset="-78"/>
              </a:rPr>
              <a:t>شعله ای (</a:t>
            </a:r>
            <a:r>
              <a:rPr lang="en-US" sz="3600" dirty="0" smtClean="0">
                <a:cs typeface="B Nazanin" pitchFamily="2" charset="-78"/>
              </a:rPr>
              <a:t>Flame Hardening</a:t>
            </a:r>
            <a:r>
              <a:rPr lang="fa-IR" sz="3600" dirty="0">
                <a:cs typeface="B Nazanin" pitchFamily="2" charset="-78"/>
              </a:rPr>
              <a:t>)</a:t>
            </a:r>
          </a:p>
        </p:txBody>
      </p:sp>
      <p:sp>
        <p:nvSpPr>
          <p:cNvPr id="3" name="Content Placeholder 2"/>
          <p:cNvSpPr>
            <a:spLocks noGrp="1"/>
          </p:cNvSpPr>
          <p:nvPr>
            <p:ph idx="1"/>
          </p:nvPr>
        </p:nvSpPr>
        <p:spPr/>
        <p:txBody>
          <a:bodyPr/>
          <a:lstStyle/>
          <a:p>
            <a:pPr algn="r" rtl="1">
              <a:buFont typeface="Courier New" pitchFamily="49" charset="0"/>
              <a:buChar char="o"/>
            </a:pPr>
            <a:r>
              <a:rPr lang="fa-IR" dirty="0" smtClean="0">
                <a:cs typeface="B Nazanin" pitchFamily="2" charset="-78"/>
              </a:rPr>
              <a:t>ضخامت پوسته سخت شده: بین 3 تا 12 میلیمتر</a:t>
            </a:r>
          </a:p>
          <a:p>
            <a:pPr algn="r" rtl="1">
              <a:buFont typeface="Courier New" pitchFamily="49" charset="0"/>
              <a:buChar char="o"/>
            </a:pPr>
            <a:r>
              <a:rPr lang="fa-IR" dirty="0">
                <a:cs typeface="B Nazanin" pitchFamily="2" charset="-78"/>
              </a:rPr>
              <a:t>تنظیم شعله بسیار مهم است تا سطح اکسید نشود</a:t>
            </a:r>
            <a:r>
              <a:rPr lang="fa-IR" dirty="0" smtClean="0">
                <a:cs typeface="B Nazanin" pitchFamily="2" charset="-78"/>
              </a:rPr>
              <a:t>.</a:t>
            </a:r>
            <a:endParaRPr lang="fa-IR" dirty="0">
              <a:cs typeface="B Nazanin" pitchFamily="2" charset="-78"/>
            </a:endParaRPr>
          </a:p>
          <a:p>
            <a:pPr algn="r" rtl="1">
              <a:buFont typeface="Courier New" pitchFamily="49" charset="0"/>
              <a:buChar char="o"/>
            </a:pPr>
            <a:r>
              <a:rPr lang="fa-IR" dirty="0">
                <a:cs typeface="B Nazanin" pitchFamily="2" charset="-78"/>
              </a:rPr>
              <a:t>روش شعله نسبت به روش القاء موضعی تر است.</a:t>
            </a:r>
          </a:p>
          <a:p>
            <a:pPr marL="114300" indent="0" algn="r" rtl="1">
              <a:buNone/>
            </a:pPr>
            <a:endParaRPr lang="en-US" dirty="0">
              <a:cs typeface="B Nazanin" pitchFamily="2" charset="-78"/>
            </a:endParaRPr>
          </a:p>
        </p:txBody>
      </p:sp>
      <p:pic>
        <p:nvPicPr>
          <p:cNvPr id="9218" name="Picture 2" descr="Image result for flame hard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6076950" cy="4562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795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rtl="1"/>
            <a:r>
              <a:rPr lang="fa-IR" sz="3600" dirty="0" smtClean="0">
                <a:cs typeface="B Nazanin" pitchFamily="2" charset="-78"/>
              </a:rPr>
              <a:t>2- سخت </a:t>
            </a:r>
            <a:r>
              <a:rPr lang="fa-IR" sz="3600" dirty="0">
                <a:cs typeface="B Nazanin" pitchFamily="2" charset="-78"/>
              </a:rPr>
              <a:t>کردن </a:t>
            </a:r>
            <a:r>
              <a:rPr lang="fa-IR" sz="3600" dirty="0" smtClean="0">
                <a:cs typeface="B Nazanin" pitchFamily="2" charset="-78"/>
              </a:rPr>
              <a:t>شعله ای (</a:t>
            </a:r>
            <a:r>
              <a:rPr lang="en-US" sz="3600" dirty="0" smtClean="0">
                <a:cs typeface="B Nazanin" pitchFamily="2" charset="-78"/>
              </a:rPr>
              <a:t>Flame Hardening</a:t>
            </a:r>
            <a:r>
              <a:rPr lang="fa-IR" sz="3600" dirty="0">
                <a:cs typeface="B Nazanin" pitchFamily="2" charset="-78"/>
              </a:rPr>
              <a:t>)</a:t>
            </a:r>
          </a:p>
        </p:txBody>
      </p:sp>
      <p:sp>
        <p:nvSpPr>
          <p:cNvPr id="3" name="Content Placeholder 2"/>
          <p:cNvSpPr>
            <a:spLocks noGrp="1"/>
          </p:cNvSpPr>
          <p:nvPr>
            <p:ph idx="1"/>
          </p:nvPr>
        </p:nvSpPr>
        <p:spPr/>
        <p:txBody>
          <a:bodyPr/>
          <a:lstStyle/>
          <a:p>
            <a:pPr marL="114300" indent="0" algn="r" rtl="1">
              <a:buNone/>
            </a:pPr>
            <a:endParaRPr lang="en-US" dirty="0">
              <a:cs typeface="B Nazanin" pitchFamily="2" charset="-78"/>
            </a:endParaRPr>
          </a:p>
        </p:txBody>
      </p:sp>
      <p:pic>
        <p:nvPicPr>
          <p:cNvPr id="9220" name="Picture 4" descr="Image result for flame hard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041548" cy="535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90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rtl="1"/>
            <a:r>
              <a:rPr lang="fa-IR" sz="3600" dirty="0" smtClean="0">
                <a:cs typeface="B Nazanin" pitchFamily="2" charset="-78"/>
              </a:rPr>
              <a:t>2- سخت </a:t>
            </a:r>
            <a:r>
              <a:rPr lang="fa-IR" sz="3600" dirty="0">
                <a:cs typeface="B Nazanin" pitchFamily="2" charset="-78"/>
              </a:rPr>
              <a:t>کردن </a:t>
            </a:r>
            <a:r>
              <a:rPr lang="fa-IR" sz="3600" dirty="0" smtClean="0">
                <a:cs typeface="B Nazanin" pitchFamily="2" charset="-78"/>
              </a:rPr>
              <a:t>شعله ای (</a:t>
            </a:r>
            <a:r>
              <a:rPr lang="en-US" sz="3600" dirty="0" smtClean="0">
                <a:cs typeface="B Nazanin" pitchFamily="2" charset="-78"/>
              </a:rPr>
              <a:t>Flame Hardening</a:t>
            </a:r>
            <a:r>
              <a:rPr lang="fa-IR" sz="3600" dirty="0">
                <a:cs typeface="B Nazanin" pitchFamily="2" charset="-78"/>
              </a:rPr>
              <a:t>)</a:t>
            </a:r>
          </a:p>
        </p:txBody>
      </p:sp>
      <p:sp>
        <p:nvSpPr>
          <p:cNvPr id="3" name="Content Placeholder 2"/>
          <p:cNvSpPr>
            <a:spLocks noGrp="1"/>
          </p:cNvSpPr>
          <p:nvPr>
            <p:ph idx="1"/>
          </p:nvPr>
        </p:nvSpPr>
        <p:spPr>
          <a:xfrm>
            <a:off x="457200" y="1066800"/>
            <a:ext cx="7620000" cy="4800600"/>
          </a:xfrm>
        </p:spPr>
        <p:txBody>
          <a:bodyPr>
            <a:normAutofit/>
          </a:bodyPr>
          <a:lstStyle/>
          <a:p>
            <a:pPr algn="r" rtl="1">
              <a:buFont typeface="Courier New" pitchFamily="49" charset="0"/>
              <a:buChar char="o"/>
            </a:pPr>
            <a:r>
              <a:rPr lang="fa-IR" dirty="0" smtClean="0">
                <a:cs typeface="B Nazanin" pitchFamily="2" charset="-78"/>
              </a:rPr>
              <a:t>سخت کردن شعله ای نقطه ای (</a:t>
            </a:r>
            <a:r>
              <a:rPr lang="en-US" dirty="0">
                <a:cs typeface="B Nazanin" pitchFamily="2" charset="-78"/>
              </a:rPr>
              <a:t>SPOT Flame Hardening</a:t>
            </a:r>
            <a:r>
              <a:rPr lang="fa-IR" dirty="0" smtClean="0">
                <a:cs typeface="B Nazanin" pitchFamily="2" charset="-78"/>
              </a:rPr>
              <a:t>)</a:t>
            </a:r>
          </a:p>
          <a:p>
            <a:pPr algn="r" rtl="1">
              <a:buFont typeface="Courier New" pitchFamily="49" charset="0"/>
              <a:buChar char="o"/>
            </a:pPr>
            <a:r>
              <a:rPr lang="fa-IR" dirty="0" smtClean="0">
                <a:cs typeface="B Nazanin" pitchFamily="2" charset="-78"/>
              </a:rPr>
              <a:t>سخت </a:t>
            </a:r>
            <a:r>
              <a:rPr lang="fa-IR" dirty="0">
                <a:cs typeface="B Nazanin" pitchFamily="2" charset="-78"/>
              </a:rPr>
              <a:t>کردن شعله ای </a:t>
            </a:r>
            <a:r>
              <a:rPr lang="fa-IR" dirty="0" smtClean="0">
                <a:cs typeface="B Nazanin" pitchFamily="2" charset="-78"/>
              </a:rPr>
              <a:t>چرخان (</a:t>
            </a:r>
            <a:r>
              <a:rPr lang="en-US" dirty="0">
                <a:cs typeface="B Nazanin" pitchFamily="2" charset="-78"/>
              </a:rPr>
              <a:t>SPIN Flame Hardening</a:t>
            </a:r>
            <a:r>
              <a:rPr lang="fa-IR" dirty="0" smtClean="0">
                <a:cs typeface="B Nazanin" pitchFamily="2" charset="-78"/>
              </a:rPr>
              <a:t>)</a:t>
            </a:r>
          </a:p>
          <a:p>
            <a:pPr algn="r" rtl="1">
              <a:buFont typeface="Courier New" pitchFamily="49" charset="0"/>
              <a:buChar char="o"/>
            </a:pPr>
            <a:r>
              <a:rPr lang="fa-IR" dirty="0">
                <a:cs typeface="B Nazanin" pitchFamily="2" charset="-78"/>
              </a:rPr>
              <a:t>سخت کردن شعله ای </a:t>
            </a:r>
            <a:r>
              <a:rPr lang="fa-IR" dirty="0" smtClean="0">
                <a:cs typeface="B Nazanin" pitchFamily="2" charset="-78"/>
              </a:rPr>
              <a:t>پیوسته (</a:t>
            </a:r>
            <a:r>
              <a:rPr lang="en-US" dirty="0">
                <a:cs typeface="B Nazanin" pitchFamily="2" charset="-78"/>
              </a:rPr>
              <a:t>PROGRESSIVE Flame Hardening</a:t>
            </a:r>
            <a:r>
              <a:rPr lang="fa-IR" dirty="0" smtClean="0">
                <a:cs typeface="B Nazanin" pitchFamily="2" charset="-78"/>
              </a:rPr>
              <a:t>)</a:t>
            </a:r>
            <a:endParaRPr lang="fa-IR" dirty="0">
              <a:cs typeface="B Nazanin" pitchFamily="2" charset="-78"/>
            </a:endParaRPr>
          </a:p>
          <a:p>
            <a:pPr marL="114300" indent="0" algn="r" rtl="1">
              <a:buNone/>
            </a:pPr>
            <a:endParaRPr lang="fa-IR" dirty="0">
              <a:cs typeface="B Nazanin" pitchFamily="2" charset="-78"/>
            </a:endParaRPr>
          </a:p>
          <a:p>
            <a:pPr marL="114300" indent="0" algn="r" rtl="1">
              <a:buNone/>
            </a:pPr>
            <a:endParaRPr lang="fa-IR" dirty="0" smtClean="0">
              <a:cs typeface="B Nazanin" pitchFamily="2" charset="-78"/>
            </a:endParaRPr>
          </a:p>
          <a:p>
            <a:pPr marL="114300" indent="0" algn="l">
              <a:buNone/>
            </a:pPr>
            <a:endParaRPr lang="en-US" dirty="0">
              <a:cs typeface="B Nazanin" pitchFamily="2" charset="-78"/>
            </a:endParaRPr>
          </a:p>
        </p:txBody>
      </p:sp>
      <p:pic>
        <p:nvPicPr>
          <p:cNvPr id="4" name="Picture 4" descr="flame2"/>
          <p:cNvPicPr>
            <a:picLocks noChangeAspect="1" noChangeArrowheads="1"/>
          </p:cNvPicPr>
          <p:nvPr/>
        </p:nvPicPr>
        <p:blipFill>
          <a:blip r:embed="rId2" cstate="print"/>
          <a:srcRect l="10254" t="7212" r="15038" b="32211"/>
          <a:stretch>
            <a:fillRect/>
          </a:stretch>
        </p:blipFill>
        <p:spPr>
          <a:xfrm>
            <a:off x="76200" y="2371700"/>
            <a:ext cx="4337307"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Image result for spot flame hard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48000"/>
            <a:ext cx="39433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in flame harde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257800"/>
            <a:ext cx="18859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2" y="2521078"/>
            <a:ext cx="4249918" cy="42499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rogressive flame hard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215" y="4495800"/>
            <a:ext cx="445198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500"/>
                                        <p:tgtEl>
                                          <p:spTgt spid="2054"/>
                                        </p:tgtEl>
                                      </p:cBhvr>
                                    </p:animEffect>
                                  </p:childTnLst>
                                </p:cTn>
                              </p:par>
                              <p:par>
                                <p:cTn id="36" presetID="10" presetClass="entr" presetSubtype="0" fill="hold" nodeType="with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fade">
                                      <p:cBhvr>
                                        <p:cTn id="38"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rtl="1"/>
            <a:r>
              <a:rPr lang="fa-IR" sz="3600" dirty="0" smtClean="0">
                <a:cs typeface="B Nazanin" pitchFamily="2" charset="-78"/>
              </a:rPr>
              <a:t>2- سخت </a:t>
            </a:r>
            <a:r>
              <a:rPr lang="fa-IR" sz="3600" dirty="0">
                <a:cs typeface="B Nazanin" pitchFamily="2" charset="-78"/>
              </a:rPr>
              <a:t>کردن </a:t>
            </a:r>
            <a:r>
              <a:rPr lang="fa-IR" sz="3600" dirty="0" smtClean="0">
                <a:cs typeface="B Nazanin" pitchFamily="2" charset="-78"/>
              </a:rPr>
              <a:t>شعله ای (</a:t>
            </a:r>
            <a:r>
              <a:rPr lang="en-US" sz="3600" dirty="0" smtClean="0">
                <a:cs typeface="B Nazanin" pitchFamily="2" charset="-78"/>
              </a:rPr>
              <a:t>Flame Hardening</a:t>
            </a:r>
            <a:r>
              <a:rPr lang="fa-IR" sz="3600" dirty="0">
                <a:cs typeface="B Nazanin" pitchFamily="2" charset="-78"/>
              </a:rPr>
              <a:t>)</a:t>
            </a:r>
          </a:p>
        </p:txBody>
      </p:sp>
      <p:sp>
        <p:nvSpPr>
          <p:cNvPr id="3" name="Content Placeholder 2"/>
          <p:cNvSpPr>
            <a:spLocks noGrp="1"/>
          </p:cNvSpPr>
          <p:nvPr>
            <p:ph idx="1"/>
          </p:nvPr>
        </p:nvSpPr>
        <p:spPr/>
        <p:txBody>
          <a:bodyPr/>
          <a:lstStyle/>
          <a:p>
            <a:pPr marL="114300" indent="0" algn="r" rtl="1">
              <a:buNone/>
            </a:pPr>
            <a:r>
              <a:rPr lang="fa-IR" dirty="0" smtClean="0">
                <a:cs typeface="B Nazanin" pitchFamily="2" charset="-78"/>
              </a:rPr>
              <a:t>مزایا:</a:t>
            </a:r>
          </a:p>
          <a:p>
            <a:pPr marL="114300" indent="0" algn="r" rtl="1">
              <a:buNone/>
            </a:pPr>
            <a:r>
              <a:rPr lang="fa-IR" dirty="0" smtClean="0">
                <a:cs typeface="B Nazanin" pitchFamily="2" charset="-78"/>
              </a:rPr>
              <a:t>1- روش سریع</a:t>
            </a:r>
          </a:p>
          <a:p>
            <a:pPr marL="114300" indent="0" algn="r" rtl="1">
              <a:buNone/>
            </a:pPr>
            <a:r>
              <a:rPr lang="fa-IR" dirty="0" smtClean="0">
                <a:cs typeface="B Nazanin" pitchFamily="2" charset="-78"/>
              </a:rPr>
              <a:t>2- روش اقتصادی است</a:t>
            </a:r>
          </a:p>
          <a:p>
            <a:pPr marL="114300" indent="0" algn="r" rtl="1">
              <a:buNone/>
            </a:pPr>
            <a:r>
              <a:rPr lang="fa-IR" dirty="0" smtClean="0">
                <a:cs typeface="B Nazanin" pitchFamily="2" charset="-78"/>
              </a:rPr>
              <a:t>3- قطعات بزرگ را می توان به این روش سخت کاری سطحی نمود.</a:t>
            </a:r>
          </a:p>
          <a:p>
            <a:pPr marL="114300" indent="0" algn="r" rtl="1">
              <a:buNone/>
            </a:pPr>
            <a:endParaRPr lang="fa-IR" dirty="0" smtClean="0">
              <a:cs typeface="B Nazanin" pitchFamily="2" charset="-78"/>
            </a:endParaRPr>
          </a:p>
          <a:p>
            <a:pPr marL="114300" indent="0" algn="r" rtl="1">
              <a:buNone/>
            </a:pPr>
            <a:r>
              <a:rPr lang="fa-IR" dirty="0" smtClean="0">
                <a:cs typeface="B Nazanin" pitchFamily="2" charset="-78"/>
              </a:rPr>
              <a:t>معایب: </a:t>
            </a:r>
          </a:p>
          <a:p>
            <a:pPr marL="114300" indent="0" algn="r" rtl="1">
              <a:buNone/>
            </a:pPr>
            <a:r>
              <a:rPr lang="fa-IR" dirty="0" smtClean="0">
                <a:cs typeface="B Nazanin" pitchFamily="2" charset="-78"/>
              </a:rPr>
              <a:t>1- اکسایش سطح بدلیل تماس مستقیم با اکسیژن</a:t>
            </a:r>
          </a:p>
          <a:p>
            <a:pPr marL="114300" indent="0" algn="r" rtl="1">
              <a:buNone/>
            </a:pPr>
            <a:r>
              <a:rPr lang="fa-IR" dirty="0" smtClean="0">
                <a:cs typeface="B Nazanin" pitchFamily="2" charset="-78"/>
              </a:rPr>
              <a:t>2- کاهش درصد کربن سطح بدلیل تماس مستقیم با اکسیژن هوا</a:t>
            </a:r>
          </a:p>
          <a:p>
            <a:pPr marL="114300" indent="0" algn="r" rtl="1">
              <a:buNone/>
            </a:pPr>
            <a:endParaRPr lang="en-US" dirty="0">
              <a:cs typeface="B Nazanin" pitchFamily="2" charset="-78"/>
            </a:endParaRPr>
          </a:p>
        </p:txBody>
      </p:sp>
    </p:spTree>
    <p:extLst>
      <p:ext uri="{BB962C8B-B14F-4D97-AF65-F5344CB8AC3E}">
        <p14:creationId xmlns:p14="http://schemas.microsoft.com/office/powerpoint/2010/main" val="973767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مقایسه سرعت گرم شدن</a:t>
            </a:r>
            <a:endParaRPr lang="fa-IR" sz="3600" dirty="0">
              <a:cs typeface="B Nazanin" pitchFamily="2" charset="-78"/>
            </a:endParaRPr>
          </a:p>
        </p:txBody>
      </p:sp>
      <p:sp>
        <p:nvSpPr>
          <p:cNvPr id="4" name="Content Placeholder 3"/>
          <p:cNvSpPr>
            <a:spLocks noGrp="1"/>
          </p:cNvSpPr>
          <p:nvPr>
            <p:ph idx="1"/>
          </p:nvPr>
        </p:nvSpPr>
        <p:spPr/>
        <p:txBody>
          <a:bodyPr/>
          <a:lstStyle/>
          <a:p>
            <a:endParaRPr lang="en-US"/>
          </a:p>
        </p:txBody>
      </p:sp>
      <p:sp>
        <p:nvSpPr>
          <p:cNvPr id="7" name="Rectangle 3"/>
          <p:cNvSpPr txBox="1">
            <a:spLocks noChangeArrowheads="1"/>
          </p:cNvSpPr>
          <p:nvPr/>
        </p:nvSpPr>
        <p:spPr bwMode="auto">
          <a:xfrm>
            <a:off x="468313" y="2060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spcBef>
                <a:spcPct val="20000"/>
              </a:spcBef>
              <a:buClr>
                <a:srgbClr val="FF3300"/>
              </a:buClr>
              <a:buSzPct val="75000"/>
              <a:buFontTx/>
              <a:buChar char="o"/>
            </a:pPr>
            <a:r>
              <a:rPr lang="en-US" sz="3200" dirty="0">
                <a:solidFill>
                  <a:srgbClr val="0033CC"/>
                </a:solidFill>
                <a:latin typeface="Times New Roman" pitchFamily="18" charset="0"/>
                <a:cs typeface="B Nazanin" pitchFamily="2" charset="-78"/>
              </a:rPr>
              <a:t>˚C/s  </a:t>
            </a:r>
            <a:r>
              <a:rPr lang="en-US" sz="3200" dirty="0">
                <a:solidFill>
                  <a:srgbClr val="0033CC"/>
                </a:solidFill>
                <a:latin typeface="Calibri" pitchFamily="34" charset="0"/>
                <a:cs typeface="B Nazanin" pitchFamily="2" charset="-78"/>
              </a:rPr>
              <a:t>                                  </a:t>
            </a:r>
            <a:r>
              <a:rPr lang="fa-IR" sz="3200" dirty="0">
                <a:solidFill>
                  <a:srgbClr val="0033CC"/>
                </a:solidFill>
                <a:latin typeface="Calibri" pitchFamily="34" charset="0"/>
                <a:cs typeface="B Nazanin" pitchFamily="2" charset="-78"/>
              </a:rPr>
              <a:t> </a:t>
            </a:r>
            <a:r>
              <a:rPr lang="fa-IR" sz="3200" dirty="0">
                <a:solidFill>
                  <a:srgbClr val="0033CC"/>
                </a:solidFill>
                <a:latin typeface="Times New Roman" pitchFamily="18" charset="0"/>
                <a:cs typeface="B Nazanin" pitchFamily="2" charset="-78"/>
              </a:rPr>
              <a:t>1000    </a:t>
            </a:r>
            <a:r>
              <a:rPr lang="en-US" sz="3200" dirty="0">
                <a:solidFill>
                  <a:srgbClr val="0033CC"/>
                </a:solidFill>
                <a:latin typeface="Times New Roman" pitchFamily="18" charset="0"/>
                <a:cs typeface="B Nazanin" pitchFamily="2" charset="-78"/>
              </a:rPr>
              <a:t>  </a:t>
            </a:r>
            <a:r>
              <a:rPr lang="fa-IR" sz="3200" dirty="0">
                <a:solidFill>
                  <a:srgbClr val="0033CC"/>
                </a:solidFill>
                <a:latin typeface="Times New Roman" pitchFamily="18" charset="0"/>
                <a:cs typeface="B Nazanin" pitchFamily="2" charset="-78"/>
              </a:rPr>
              <a:t>   </a:t>
            </a:r>
            <a:r>
              <a:rPr lang="en-US" sz="3200" dirty="0">
                <a:solidFill>
                  <a:srgbClr val="0033CC"/>
                </a:solidFill>
                <a:latin typeface="Times New Roman" pitchFamily="18" charset="0"/>
                <a:cs typeface="B Nazanin" pitchFamily="2" charset="-78"/>
              </a:rPr>
              <a:t>   </a:t>
            </a:r>
            <a:r>
              <a:rPr lang="fa-IR" sz="3200" dirty="0">
                <a:solidFill>
                  <a:srgbClr val="0033CC"/>
                </a:solidFill>
                <a:latin typeface="Times New Roman" pitchFamily="18" charset="0"/>
                <a:cs typeface="B Nazanin" pitchFamily="2" charset="-78"/>
              </a:rPr>
              <a:t>  </a:t>
            </a:r>
            <a:r>
              <a:rPr lang="en-US" sz="3200" dirty="0">
                <a:solidFill>
                  <a:srgbClr val="0033CC"/>
                </a:solidFill>
                <a:latin typeface="Times New Roman" pitchFamily="18" charset="0"/>
                <a:cs typeface="B Nazanin" pitchFamily="2" charset="-78"/>
              </a:rPr>
              <a:t>:</a:t>
            </a:r>
            <a:r>
              <a:rPr lang="fa-IR" sz="3200" dirty="0">
                <a:solidFill>
                  <a:srgbClr val="0033CC"/>
                </a:solidFill>
                <a:latin typeface="Times New Roman" pitchFamily="18" charset="0"/>
                <a:cs typeface="B Nazanin" pitchFamily="2" charset="-78"/>
              </a:rPr>
              <a:t> القائی</a:t>
            </a:r>
          </a:p>
          <a:p>
            <a:pPr algn="r" rtl="1" eaLnBrk="1" hangingPunct="1">
              <a:spcBef>
                <a:spcPct val="20000"/>
              </a:spcBef>
              <a:buClr>
                <a:srgbClr val="FF3300"/>
              </a:buClr>
              <a:buSzPct val="75000"/>
              <a:buFontTx/>
              <a:buChar char="o"/>
            </a:pPr>
            <a:r>
              <a:rPr lang="en-US" sz="3200" dirty="0">
                <a:solidFill>
                  <a:srgbClr val="0033CC"/>
                </a:solidFill>
                <a:latin typeface="Times New Roman" pitchFamily="18" charset="0"/>
                <a:cs typeface="B Nazanin" pitchFamily="2" charset="-78"/>
              </a:rPr>
              <a:t>˚C/s                                    </a:t>
            </a:r>
            <a:r>
              <a:rPr lang="fa-IR" sz="3200" dirty="0">
                <a:solidFill>
                  <a:srgbClr val="0033CC"/>
                </a:solidFill>
                <a:latin typeface="Times New Roman" pitchFamily="18" charset="0"/>
                <a:cs typeface="B Nazanin" pitchFamily="2" charset="-78"/>
              </a:rPr>
              <a:t> 90             </a:t>
            </a:r>
            <a:r>
              <a:rPr lang="en-US" sz="3200" dirty="0">
                <a:solidFill>
                  <a:srgbClr val="0033CC"/>
                </a:solidFill>
                <a:latin typeface="Times New Roman" pitchFamily="18" charset="0"/>
                <a:cs typeface="B Nazanin" pitchFamily="2" charset="-78"/>
              </a:rPr>
              <a:t> </a:t>
            </a:r>
            <a:r>
              <a:rPr lang="fa-IR" sz="3200" dirty="0">
                <a:solidFill>
                  <a:srgbClr val="0033CC"/>
                </a:solidFill>
                <a:latin typeface="Times New Roman" pitchFamily="18" charset="0"/>
                <a:cs typeface="B Nazanin" pitchFamily="2" charset="-78"/>
              </a:rPr>
              <a:t> </a:t>
            </a:r>
            <a:r>
              <a:rPr lang="en-US" sz="3200" dirty="0">
                <a:solidFill>
                  <a:srgbClr val="0033CC"/>
                </a:solidFill>
                <a:latin typeface="Times New Roman" pitchFamily="18" charset="0"/>
                <a:cs typeface="B Nazanin" pitchFamily="2" charset="-78"/>
              </a:rPr>
              <a:t>:</a:t>
            </a:r>
            <a:r>
              <a:rPr lang="fa-IR" sz="3200" dirty="0">
                <a:solidFill>
                  <a:srgbClr val="0033CC"/>
                </a:solidFill>
                <a:latin typeface="Times New Roman" pitchFamily="18" charset="0"/>
                <a:cs typeface="B Nazanin" pitchFamily="2" charset="-78"/>
              </a:rPr>
              <a:t> شعله ای </a:t>
            </a:r>
          </a:p>
          <a:p>
            <a:pPr algn="r" rtl="1" eaLnBrk="1" hangingPunct="1">
              <a:spcBef>
                <a:spcPct val="20000"/>
              </a:spcBef>
              <a:buClr>
                <a:srgbClr val="FF3300"/>
              </a:buClr>
              <a:buSzPct val="75000"/>
              <a:buFontTx/>
              <a:buChar char="o"/>
            </a:pPr>
            <a:r>
              <a:rPr lang="en-US" sz="3200" dirty="0">
                <a:solidFill>
                  <a:srgbClr val="0033CC"/>
                </a:solidFill>
              </a:rPr>
              <a:t>˚</a:t>
            </a:r>
            <a:r>
              <a:rPr lang="en-US" dirty="0">
                <a:solidFill>
                  <a:srgbClr val="0033CC"/>
                </a:solidFill>
              </a:rPr>
              <a:t> </a:t>
            </a:r>
            <a:r>
              <a:rPr lang="en-US" sz="3200" dirty="0">
                <a:solidFill>
                  <a:srgbClr val="0033CC"/>
                </a:solidFill>
                <a:latin typeface="Times New Roman" pitchFamily="18" charset="0"/>
                <a:cs typeface="B Nazanin" pitchFamily="2" charset="-78"/>
              </a:rPr>
              <a:t>C/s                                </a:t>
            </a:r>
            <a:r>
              <a:rPr lang="fa-IR" sz="3200" dirty="0">
                <a:solidFill>
                  <a:srgbClr val="0033CC"/>
                </a:solidFill>
                <a:latin typeface="Times New Roman" pitchFamily="18" charset="0"/>
                <a:cs typeface="B Nazanin" pitchFamily="2" charset="-78"/>
              </a:rPr>
              <a:t> 3-1/5  </a:t>
            </a:r>
            <a:r>
              <a:rPr lang="en-US" sz="3200" dirty="0">
                <a:solidFill>
                  <a:srgbClr val="0033CC"/>
                </a:solidFill>
                <a:latin typeface="Times New Roman" pitchFamily="18" charset="0"/>
                <a:cs typeface="B Nazanin" pitchFamily="2" charset="-78"/>
              </a:rPr>
              <a:t>     </a:t>
            </a:r>
            <a:r>
              <a:rPr lang="fa-IR" sz="3200" dirty="0">
                <a:solidFill>
                  <a:srgbClr val="0033CC"/>
                </a:solidFill>
                <a:latin typeface="Times New Roman" pitchFamily="18" charset="0"/>
                <a:cs typeface="B Nazanin" pitchFamily="2" charset="-78"/>
              </a:rPr>
              <a:t>       </a:t>
            </a:r>
            <a:r>
              <a:rPr lang="en-US" sz="3200" dirty="0">
                <a:solidFill>
                  <a:srgbClr val="0033CC"/>
                </a:solidFill>
                <a:latin typeface="Times New Roman" pitchFamily="18" charset="0"/>
                <a:cs typeface="B Nazanin" pitchFamily="2" charset="-78"/>
              </a:rPr>
              <a:t>:</a:t>
            </a:r>
            <a:r>
              <a:rPr lang="fa-IR" sz="3200" dirty="0">
                <a:solidFill>
                  <a:srgbClr val="0033CC"/>
                </a:solidFill>
                <a:latin typeface="Times New Roman" pitchFamily="18" charset="0"/>
                <a:cs typeface="B Nazanin" pitchFamily="2" charset="-78"/>
              </a:rPr>
              <a:t>  کوره ای</a:t>
            </a:r>
            <a:endParaRPr lang="en-US" sz="3200" dirty="0">
              <a:solidFill>
                <a:srgbClr val="0033CC"/>
              </a:solidFill>
              <a:latin typeface="Times New Roman" pitchFamily="18" charset="0"/>
              <a:cs typeface="B Nazanin" pitchFamily="2" charset="-78"/>
            </a:endParaRPr>
          </a:p>
        </p:txBody>
      </p:sp>
    </p:spTree>
    <p:extLst>
      <p:ext uri="{BB962C8B-B14F-4D97-AF65-F5344CB8AC3E}">
        <p14:creationId xmlns:p14="http://schemas.microsoft.com/office/powerpoint/2010/main" val="394623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3- پرتوهای پرانرژی</a:t>
            </a:r>
            <a:br>
              <a:rPr lang="fa-IR" sz="3600" dirty="0" smtClean="0">
                <a:cs typeface="B Nazanin" pitchFamily="2" charset="-78"/>
              </a:rPr>
            </a:br>
            <a:r>
              <a:rPr lang="en-US" sz="3600" dirty="0">
                <a:cs typeface="B Nazanin" pitchFamily="2" charset="-78"/>
              </a:rPr>
              <a:t>energy beam surface engineering</a:t>
            </a:r>
            <a:endParaRPr lang="fa-IR" sz="3600" dirty="0">
              <a:cs typeface="B Nazanin" pitchFamily="2" charset="-78"/>
            </a:endParaRPr>
          </a:p>
        </p:txBody>
      </p:sp>
      <p:sp>
        <p:nvSpPr>
          <p:cNvPr id="3" name="Content Placeholder 2"/>
          <p:cNvSpPr>
            <a:spLocks noGrp="1"/>
          </p:cNvSpPr>
          <p:nvPr>
            <p:ph idx="1"/>
          </p:nvPr>
        </p:nvSpPr>
        <p:spPr/>
        <p:txBody>
          <a:bodyPr>
            <a:normAutofit/>
          </a:bodyPr>
          <a:lstStyle/>
          <a:p>
            <a:pPr marL="114300" indent="0" algn="r" rtl="1">
              <a:buNone/>
            </a:pPr>
            <a:r>
              <a:rPr lang="fa-IR" sz="2400" b="1" dirty="0" smtClean="0">
                <a:cs typeface="B Nazanin" pitchFamily="2" charset="-78"/>
              </a:rPr>
              <a:t>1- پرتو </a:t>
            </a:r>
            <a:r>
              <a:rPr lang="fa-IR" sz="2400" b="1" dirty="0">
                <a:cs typeface="B Nazanin" pitchFamily="2" charset="-78"/>
              </a:rPr>
              <a:t>لیزر </a:t>
            </a:r>
            <a:r>
              <a:rPr lang="fa-IR" sz="2400" b="1" dirty="0" smtClean="0">
                <a:cs typeface="B Nazanin" pitchFamily="2" charset="-78"/>
              </a:rPr>
              <a:t>(</a:t>
            </a:r>
            <a:r>
              <a:rPr lang="en-US" sz="2400" b="1" dirty="0" smtClean="0">
                <a:cs typeface="B Nazanin" pitchFamily="2" charset="-78"/>
              </a:rPr>
              <a:t>Laser Beam</a:t>
            </a:r>
            <a:r>
              <a:rPr lang="fa-IR" sz="2400" b="1" dirty="0" smtClean="0">
                <a:cs typeface="B Nazanin" pitchFamily="2" charset="-78"/>
              </a:rPr>
              <a:t>)</a:t>
            </a:r>
            <a:r>
              <a:rPr lang="en-US" sz="2400" b="1" dirty="0" smtClean="0">
                <a:cs typeface="B Nazanin" pitchFamily="2" charset="-78"/>
              </a:rPr>
              <a:t> </a:t>
            </a:r>
            <a:endParaRPr lang="en-US" sz="2400" b="1" dirty="0">
              <a:cs typeface="B Nazanin" pitchFamily="2" charset="-78"/>
            </a:endParaRPr>
          </a:p>
          <a:p>
            <a:pPr marL="114300" indent="0" algn="r" rtl="1">
              <a:buNone/>
            </a:pPr>
            <a:r>
              <a:rPr lang="fa-IR" sz="2400" b="1" dirty="0" smtClean="0">
                <a:cs typeface="B Nazanin" pitchFamily="2" charset="-78"/>
              </a:rPr>
              <a:t>2- پرتو الکترونی(</a:t>
            </a:r>
            <a:r>
              <a:rPr lang="en-US" sz="2400" b="1" dirty="0" smtClean="0">
                <a:cs typeface="B Nazanin" pitchFamily="2" charset="-78"/>
              </a:rPr>
              <a:t>Electron Beam</a:t>
            </a:r>
            <a:r>
              <a:rPr lang="fa-IR" sz="2400" b="1" dirty="0" smtClean="0">
                <a:cs typeface="B Nazanin" pitchFamily="2" charset="-78"/>
              </a:rPr>
              <a:t>)</a:t>
            </a:r>
            <a:endParaRPr lang="en-US" sz="2400" b="1" dirty="0">
              <a:cs typeface="B Nazanin" pitchFamily="2" charset="-78"/>
            </a:endParaRPr>
          </a:p>
          <a:p>
            <a:pPr marL="114300" indent="0" algn="r" rtl="1">
              <a:buNone/>
            </a:pPr>
            <a:endParaRPr lang="en-US" sz="2400" b="1" dirty="0">
              <a:cs typeface="B Nazanin" pitchFamily="2" charset="-78"/>
            </a:endParaRPr>
          </a:p>
          <a:p>
            <a:pPr marL="114300" indent="0" algn="r" rtl="1">
              <a:buNone/>
            </a:pPr>
            <a:endParaRPr lang="en-US" sz="2400" b="1" dirty="0">
              <a:cs typeface="B Nazanin" pitchFamily="2" charset="-78"/>
            </a:endParaRPr>
          </a:p>
        </p:txBody>
      </p:sp>
    </p:spTree>
    <p:extLst>
      <p:ext uri="{BB962C8B-B14F-4D97-AF65-F5344CB8AC3E}">
        <p14:creationId xmlns:p14="http://schemas.microsoft.com/office/powerpoint/2010/main" val="4218590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3- پرتوهای پرانرژی</a:t>
            </a:r>
            <a:br>
              <a:rPr lang="fa-IR" sz="3600" dirty="0" smtClean="0">
                <a:cs typeface="B Nazanin" pitchFamily="2" charset="-78"/>
              </a:rPr>
            </a:br>
            <a:r>
              <a:rPr lang="fa-IR" sz="3600" dirty="0" smtClean="0">
                <a:cs typeface="B Nazanin" pitchFamily="2" charset="-78"/>
              </a:rPr>
              <a:t>لیزر</a:t>
            </a:r>
            <a:endParaRPr lang="fa-IR" sz="3600" dirty="0">
              <a:cs typeface="B Nazanin" pitchFamily="2" charset="-78"/>
            </a:endParaRPr>
          </a:p>
        </p:txBody>
      </p:sp>
      <p:sp>
        <p:nvSpPr>
          <p:cNvPr id="3" name="Content Placeholder 2"/>
          <p:cNvSpPr>
            <a:spLocks noGrp="1"/>
          </p:cNvSpPr>
          <p:nvPr>
            <p:ph idx="1"/>
          </p:nvPr>
        </p:nvSpPr>
        <p:spPr/>
        <p:txBody>
          <a:bodyPr>
            <a:normAutofit/>
          </a:bodyPr>
          <a:lstStyle/>
          <a:p>
            <a:pPr marL="114300" indent="0" algn="r" rtl="1">
              <a:buNone/>
            </a:pPr>
            <a:r>
              <a:rPr lang="fa-IR" sz="2400" b="1" dirty="0" smtClean="0">
                <a:cs typeface="B Nazanin" pitchFamily="2" charset="-78"/>
              </a:rPr>
              <a:t>لیزر </a:t>
            </a:r>
            <a:r>
              <a:rPr lang="fa-IR" sz="2000" b="1" dirty="0" smtClean="0">
                <a:cs typeface="B Nazanin" pitchFamily="2" charset="-78"/>
              </a:rPr>
              <a:t>(</a:t>
            </a:r>
            <a:r>
              <a:rPr lang="en-US" sz="2000" dirty="0">
                <a:latin typeface="Times New Roman" pitchFamily="18" charset="0"/>
                <a:cs typeface="B Nazanin" pitchFamily="2" charset="-78"/>
              </a:rPr>
              <a:t>Light Amplification by Stimulated Emission Radiation</a:t>
            </a:r>
            <a:r>
              <a:rPr lang="fa-IR" sz="2000" b="1" dirty="0" smtClean="0">
                <a:cs typeface="B Nazanin" pitchFamily="2" charset="-78"/>
              </a:rPr>
              <a:t>)</a:t>
            </a:r>
          </a:p>
          <a:p>
            <a:pPr marL="114300" indent="0" algn="r" rtl="1">
              <a:buNone/>
            </a:pPr>
            <a:r>
              <a:rPr lang="fa-IR" sz="2400" b="1" dirty="0">
                <a:cs typeface="B Nazanin" pitchFamily="2" charset="-78"/>
              </a:rPr>
              <a:t>لیزرها می توانند دارای طول موج هایی در محدوده  مادون قرمز تا ماوراء بنفش باشند.</a:t>
            </a:r>
          </a:p>
          <a:p>
            <a:pPr marL="114300" indent="0" algn="r" rtl="1">
              <a:buNone/>
            </a:pPr>
            <a:endParaRPr lang="en-US" sz="2400" b="1" dirty="0">
              <a:cs typeface="B Nazanin" pitchFamily="2" charset="-78"/>
            </a:endParaRPr>
          </a:p>
          <a:p>
            <a:pPr marL="114300" indent="0" algn="r" rtl="1">
              <a:buNone/>
            </a:pPr>
            <a:endParaRPr lang="en-US" sz="2400" b="1" dirty="0" smtClean="0">
              <a:cs typeface="B Nazanin" pitchFamily="2" charset="-78"/>
            </a:endParaRPr>
          </a:p>
          <a:p>
            <a:pPr marL="114300" indent="0" algn="r" rtl="1">
              <a:buNone/>
            </a:pPr>
            <a:endParaRPr lang="en-US" sz="2400" b="1" dirty="0">
              <a:cs typeface="B Nazanin" pitchFamily="2" charset="-78"/>
            </a:endParaRPr>
          </a:p>
        </p:txBody>
      </p:sp>
      <p:pic>
        <p:nvPicPr>
          <p:cNvPr id="1026" name="Picture 2" descr="http://img1.tebyan.net/big/1392/08/2013110820080762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05099"/>
            <a:ext cx="5269977" cy="4152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7600" y="5715000"/>
            <a:ext cx="4495800" cy="923330"/>
          </a:xfrm>
          <a:prstGeom prst="rect">
            <a:avLst/>
          </a:prstGeom>
        </p:spPr>
        <p:txBody>
          <a:bodyPr wrap="square">
            <a:spAutoFit/>
          </a:bodyPr>
          <a:lstStyle/>
          <a:p>
            <a:pPr algn="r" rtl="1"/>
            <a:r>
              <a:rPr lang="fa-IR" dirty="0" smtClean="0">
                <a:cs typeface="B Nazanin" pitchFamily="2" charset="-78"/>
              </a:rPr>
              <a:t>هلیم-نئون</a:t>
            </a:r>
            <a:r>
              <a:rPr lang="en-US" dirty="0" smtClean="0">
                <a:cs typeface="B Nazanin" pitchFamily="2" charset="-78"/>
              </a:rPr>
              <a:t>، </a:t>
            </a:r>
            <a:r>
              <a:rPr lang="fa-IR" dirty="0">
                <a:cs typeface="B Nazanin" pitchFamily="2" charset="-78"/>
              </a:rPr>
              <a:t>دی </a:t>
            </a:r>
            <a:r>
              <a:rPr lang="fa-IR" dirty="0" smtClean="0">
                <a:cs typeface="B Nazanin" pitchFamily="2" charset="-78"/>
              </a:rPr>
              <a:t>اکسیدکربن، نئودیمیم:  </a:t>
            </a:r>
            <a:r>
              <a:rPr lang="fa-IR" dirty="0">
                <a:cs typeface="B Nazanin" pitchFamily="2" charset="-78"/>
              </a:rPr>
              <a:t>ایتریم آلومینیم </a:t>
            </a:r>
            <a:r>
              <a:rPr lang="fa-IR" dirty="0" smtClean="0">
                <a:cs typeface="B Nazanin" pitchFamily="2" charset="-78"/>
              </a:rPr>
              <a:t>گارنت (</a:t>
            </a:r>
            <a:r>
              <a:rPr lang="en-US" dirty="0" err="1">
                <a:cs typeface="B Nazanin" pitchFamily="2" charset="-78"/>
              </a:rPr>
              <a:t>Y</a:t>
            </a:r>
            <a:r>
              <a:rPr lang="en-US" baseline="-25000" dirty="0" err="1">
                <a:cs typeface="B Nazanin" pitchFamily="2" charset="-78"/>
              </a:rPr>
              <a:t>3</a:t>
            </a:r>
            <a:r>
              <a:rPr lang="en-US" dirty="0" err="1">
                <a:cs typeface="B Nazanin" pitchFamily="2" charset="-78"/>
              </a:rPr>
              <a:t>Al</a:t>
            </a:r>
            <a:r>
              <a:rPr lang="en-US" baseline="-25000" dirty="0" err="1">
                <a:cs typeface="B Nazanin" pitchFamily="2" charset="-78"/>
              </a:rPr>
              <a:t>5</a:t>
            </a:r>
            <a:r>
              <a:rPr lang="en-US" dirty="0" err="1">
                <a:cs typeface="B Nazanin" pitchFamily="2" charset="-78"/>
              </a:rPr>
              <a:t>O</a:t>
            </a:r>
            <a:r>
              <a:rPr lang="en-US" baseline="-25000" dirty="0" err="1">
                <a:cs typeface="B Nazanin" pitchFamily="2" charset="-78"/>
              </a:rPr>
              <a:t>12</a:t>
            </a:r>
            <a:r>
              <a:rPr lang="fa-IR" dirty="0" smtClean="0">
                <a:cs typeface="B Nazanin" pitchFamily="2" charset="-78"/>
              </a:rPr>
              <a:t>) (</a:t>
            </a:r>
            <a:r>
              <a:rPr lang="en-US" dirty="0" err="1" smtClean="0">
                <a:cs typeface="B Nazanin" pitchFamily="2" charset="-78"/>
              </a:rPr>
              <a:t>Nd:YAG</a:t>
            </a:r>
            <a:r>
              <a:rPr lang="fa-IR" dirty="0" smtClean="0">
                <a:cs typeface="B Nazanin" pitchFamily="2" charset="-78"/>
              </a:rPr>
              <a:t>)</a:t>
            </a:r>
          </a:p>
          <a:p>
            <a:pPr algn="r" rtl="1"/>
            <a:r>
              <a:rPr lang="en-US" dirty="0"/>
              <a:t>neodymium-doped yttrium </a:t>
            </a:r>
            <a:r>
              <a:rPr lang="en-US" dirty="0" smtClean="0"/>
              <a:t>aluminum </a:t>
            </a:r>
            <a:r>
              <a:rPr lang="en-US" dirty="0"/>
              <a:t>garnet</a:t>
            </a:r>
            <a:endParaRPr lang="en-US" dirty="0">
              <a:cs typeface="B Nazanin" pitchFamily="2" charset="-78"/>
            </a:endParaRPr>
          </a:p>
        </p:txBody>
      </p:sp>
      <p:cxnSp>
        <p:nvCxnSpPr>
          <p:cNvPr id="6" name="Straight Arrow Connector 5"/>
          <p:cNvCxnSpPr>
            <a:endCxn id="4" idx="0"/>
          </p:cNvCxnSpPr>
          <p:nvPr/>
        </p:nvCxnSpPr>
        <p:spPr>
          <a:xfrm>
            <a:off x="4648200" y="4419600"/>
            <a:ext cx="12573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248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3- پرتوهای پرانرژی</a:t>
            </a:r>
            <a:br>
              <a:rPr lang="fa-IR" sz="3600" dirty="0" smtClean="0">
                <a:cs typeface="B Nazanin" pitchFamily="2" charset="-78"/>
              </a:rPr>
            </a:br>
            <a:r>
              <a:rPr lang="fa-IR" sz="3600" dirty="0" smtClean="0">
                <a:cs typeface="B Nazanin" pitchFamily="2" charset="-78"/>
              </a:rPr>
              <a:t>پرتو الکترونی</a:t>
            </a:r>
            <a:endParaRPr lang="fa-IR" sz="3600" dirty="0">
              <a:cs typeface="B Nazanin" pitchFamily="2" charset="-78"/>
            </a:endParaRPr>
          </a:p>
        </p:txBody>
      </p:sp>
      <p:sp>
        <p:nvSpPr>
          <p:cNvPr id="3" name="Content Placeholder 2"/>
          <p:cNvSpPr>
            <a:spLocks noGrp="1"/>
          </p:cNvSpPr>
          <p:nvPr>
            <p:ph idx="1"/>
          </p:nvPr>
        </p:nvSpPr>
        <p:spPr/>
        <p:txBody>
          <a:bodyPr>
            <a:normAutofit/>
          </a:bodyPr>
          <a:lstStyle/>
          <a:p>
            <a:pPr marL="114300" indent="0" algn="r" rtl="1">
              <a:buNone/>
            </a:pPr>
            <a:r>
              <a:rPr lang="fa-IR" sz="2400" b="1" dirty="0">
                <a:cs typeface="B Nazanin" pitchFamily="2" charset="-78"/>
              </a:rPr>
              <a:t>یک تفنگ الکترونی است که درون آن یک فیلمان (کاتد) مثل </a:t>
            </a:r>
            <a:r>
              <a:rPr lang="en-US" sz="2400" b="1" dirty="0">
                <a:cs typeface="B Nazanin" pitchFamily="2" charset="-78"/>
              </a:rPr>
              <a:t>w </a:t>
            </a:r>
            <a:r>
              <a:rPr lang="fa-IR" sz="2400" b="1" dirty="0" smtClean="0">
                <a:cs typeface="B Nazanin" pitchFamily="2" charset="-78"/>
              </a:rPr>
              <a:t> و </a:t>
            </a:r>
            <a:r>
              <a:rPr lang="fa-IR" sz="2400" b="1" dirty="0">
                <a:cs typeface="B Nazanin" pitchFamily="2" charset="-78"/>
              </a:rPr>
              <a:t>آند وکویل های الکترومغناطیسی وجود دارد.</a:t>
            </a:r>
          </a:p>
          <a:p>
            <a:pPr marL="114300" indent="0" algn="r" rtl="1">
              <a:buNone/>
            </a:pPr>
            <a:endParaRPr lang="en-US" sz="2400" b="1" dirty="0">
              <a:cs typeface="B Nazanin" pitchFamily="2" charset="-78"/>
            </a:endParaRPr>
          </a:p>
        </p:txBody>
      </p:sp>
      <p:pic>
        <p:nvPicPr>
          <p:cNvPr id="11266" name="Picture 2" descr="Image result for electron beam g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34861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797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3- پرتوهای پرانرژی</a:t>
            </a:r>
            <a:endParaRPr lang="fa-IR" sz="3600" dirty="0">
              <a:cs typeface="B Nazanin" pitchFamily="2" charset="-78"/>
            </a:endParaRPr>
          </a:p>
        </p:txBody>
      </p:sp>
      <p:sp>
        <p:nvSpPr>
          <p:cNvPr id="3" name="Content Placeholder 2"/>
          <p:cNvSpPr>
            <a:spLocks noGrp="1"/>
          </p:cNvSpPr>
          <p:nvPr>
            <p:ph idx="1"/>
          </p:nvPr>
        </p:nvSpPr>
        <p:spPr/>
        <p:txBody>
          <a:bodyPr>
            <a:normAutofit/>
          </a:bodyPr>
          <a:lstStyle/>
          <a:p>
            <a:pPr marL="114300" indent="0" algn="r" rtl="1">
              <a:buNone/>
            </a:pPr>
            <a:r>
              <a:rPr lang="fa-IR" sz="2400" b="1" dirty="0" smtClean="0">
                <a:cs typeface="B Nazanin" pitchFamily="2" charset="-78"/>
              </a:rPr>
              <a:t>عملیات سطحی با استفاده از پرتوهای پرانرژی:</a:t>
            </a:r>
            <a:endParaRPr lang="en-US" sz="2400" b="1" dirty="0" smtClean="0">
              <a:cs typeface="B Nazanin" pitchFamily="2" charset="-78"/>
            </a:endParaRPr>
          </a:p>
          <a:p>
            <a:pPr marL="114300" indent="0" algn="r" rtl="1">
              <a:buNone/>
            </a:pPr>
            <a:endParaRPr lang="fa-IR" sz="2400" b="1" dirty="0" smtClean="0">
              <a:cs typeface="B Nazanin" pitchFamily="2" charset="-78"/>
            </a:endParaRPr>
          </a:p>
          <a:p>
            <a:pPr marL="114300" indent="0" algn="r" rtl="1">
              <a:buNone/>
            </a:pPr>
            <a:r>
              <a:rPr lang="fa-IR" sz="2400" b="1" dirty="0" smtClean="0">
                <a:cs typeface="B Nazanin" pitchFamily="2" charset="-78"/>
              </a:rPr>
              <a:t>1- </a:t>
            </a:r>
            <a:r>
              <a:rPr lang="fa-IR" sz="2400" b="1" dirty="0">
                <a:cs typeface="B Nazanin" pitchFamily="2" charset="-78"/>
              </a:rPr>
              <a:t>اصلاح ریزساختار:</a:t>
            </a:r>
          </a:p>
          <a:p>
            <a:r>
              <a:rPr lang="en-US" sz="2400" b="1" dirty="0" smtClean="0">
                <a:cs typeface="B Nazanin" pitchFamily="2" charset="-78"/>
              </a:rPr>
              <a:t>Surface Hardening/Transformation Hardening</a:t>
            </a:r>
          </a:p>
          <a:p>
            <a:r>
              <a:rPr lang="en-US" sz="2400" b="1" dirty="0" smtClean="0">
                <a:cs typeface="B Nazanin" pitchFamily="2" charset="-78"/>
              </a:rPr>
              <a:t>Surface Melting/</a:t>
            </a:r>
            <a:r>
              <a:rPr lang="en-US" sz="2400" b="1" dirty="0">
                <a:cs typeface="B Nazanin" pitchFamily="2" charset="-78"/>
              </a:rPr>
              <a:t> Liquid phase surface engineering</a:t>
            </a:r>
            <a:endParaRPr lang="en-US" sz="2400" b="1" dirty="0" smtClean="0">
              <a:cs typeface="B Nazanin" pitchFamily="2" charset="-78"/>
            </a:endParaRPr>
          </a:p>
          <a:p>
            <a:r>
              <a:rPr lang="en-US" sz="2400" b="1" dirty="0" smtClean="0">
                <a:cs typeface="B Nazanin" pitchFamily="2" charset="-78"/>
              </a:rPr>
              <a:t>Surface Shocking/Shock Hardening</a:t>
            </a:r>
            <a:endParaRPr lang="fa-IR" sz="2400" b="1" dirty="0">
              <a:cs typeface="B Nazanin" pitchFamily="2" charset="-78"/>
            </a:endParaRPr>
          </a:p>
          <a:p>
            <a:pPr marL="114300" indent="0" algn="r" rtl="1">
              <a:buNone/>
            </a:pPr>
            <a:r>
              <a:rPr lang="fa-IR" sz="2400" b="1" dirty="0">
                <a:cs typeface="B Nazanin" pitchFamily="2" charset="-78"/>
              </a:rPr>
              <a:t>2- اصلاح ریزساختار و ترکیب شیمیایی:</a:t>
            </a:r>
          </a:p>
          <a:p>
            <a:r>
              <a:rPr lang="en-US" sz="2400" b="1" dirty="0" smtClean="0">
                <a:cs typeface="B Nazanin" pitchFamily="2" charset="-78"/>
              </a:rPr>
              <a:t>Laser </a:t>
            </a:r>
            <a:r>
              <a:rPr lang="en-US" sz="2400" b="1" dirty="0">
                <a:cs typeface="B Nazanin" pitchFamily="2" charset="-78"/>
              </a:rPr>
              <a:t>Surface </a:t>
            </a:r>
            <a:r>
              <a:rPr lang="en-US" sz="2400" b="1" dirty="0" smtClean="0">
                <a:cs typeface="B Nazanin" pitchFamily="2" charset="-78"/>
              </a:rPr>
              <a:t>Alloying</a:t>
            </a:r>
          </a:p>
          <a:p>
            <a:r>
              <a:rPr lang="en-US" sz="2400" b="1" dirty="0" smtClean="0">
                <a:cs typeface="B Nazanin" pitchFamily="2" charset="-78"/>
              </a:rPr>
              <a:t>Laser </a:t>
            </a:r>
            <a:r>
              <a:rPr lang="en-US" sz="2400" b="1" dirty="0">
                <a:cs typeface="B Nazanin" pitchFamily="2" charset="-78"/>
              </a:rPr>
              <a:t>Surface </a:t>
            </a:r>
            <a:r>
              <a:rPr lang="en-US" sz="2400" b="1" dirty="0" smtClean="0">
                <a:cs typeface="B Nazanin" pitchFamily="2" charset="-78"/>
              </a:rPr>
              <a:t>Cladding</a:t>
            </a:r>
          </a:p>
          <a:p>
            <a:pPr marL="114300" indent="0" algn="r" rtl="1">
              <a:buNone/>
            </a:pPr>
            <a:endParaRPr lang="en-US" sz="2400" b="1" dirty="0">
              <a:cs typeface="B Nazanin" pitchFamily="2" charset="-78"/>
            </a:endParaRPr>
          </a:p>
        </p:txBody>
      </p:sp>
    </p:spTree>
    <p:extLst>
      <p:ext uri="{BB962C8B-B14F-4D97-AF65-F5344CB8AC3E}">
        <p14:creationId xmlns:p14="http://schemas.microsoft.com/office/powerpoint/2010/main" val="31367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3- پرتوهای پرانرژی</a:t>
            </a:r>
            <a:br>
              <a:rPr lang="fa-IR" sz="3600" dirty="0" smtClean="0">
                <a:cs typeface="B Nazanin" pitchFamily="2" charset="-78"/>
              </a:rPr>
            </a:br>
            <a:r>
              <a:rPr lang="fa-IR" sz="3600" dirty="0" smtClean="0">
                <a:cs typeface="B Nazanin" pitchFamily="2" charset="-78"/>
              </a:rPr>
              <a:t>بدون تغییر ترکیب</a:t>
            </a:r>
            <a:endParaRPr lang="fa-IR" sz="3600" dirty="0">
              <a:cs typeface="B Nazanin" pitchFamily="2" charset="-78"/>
            </a:endParaRPr>
          </a:p>
        </p:txBody>
      </p:sp>
      <p:sp>
        <p:nvSpPr>
          <p:cNvPr id="3" name="Content Placeholder 2"/>
          <p:cNvSpPr>
            <a:spLocks noGrp="1"/>
          </p:cNvSpPr>
          <p:nvPr>
            <p:ph idx="1"/>
          </p:nvPr>
        </p:nvSpPr>
        <p:spPr/>
        <p:txBody>
          <a:bodyPr>
            <a:normAutofit/>
          </a:bodyPr>
          <a:lstStyle/>
          <a:p>
            <a:pPr marL="114300" indent="0" algn="r" rtl="1">
              <a:buNone/>
            </a:pPr>
            <a:r>
              <a:rPr lang="fa-IR" sz="2400" b="1" dirty="0" smtClean="0">
                <a:cs typeface="B Nazanin" pitchFamily="2" charset="-78"/>
              </a:rPr>
              <a:t>1- سختی </a:t>
            </a:r>
            <a:r>
              <a:rPr lang="fa-IR" sz="2400" b="1" dirty="0">
                <a:cs typeface="B Nazanin" pitchFamily="2" charset="-78"/>
              </a:rPr>
              <a:t>از طریق </a:t>
            </a:r>
            <a:r>
              <a:rPr lang="fa-IR" sz="2400" b="1" dirty="0" smtClean="0">
                <a:cs typeface="B Nazanin" pitchFamily="2" charset="-78"/>
              </a:rPr>
              <a:t>استحاله (</a:t>
            </a:r>
            <a:r>
              <a:rPr lang="en-US" sz="2400" b="1" dirty="0" smtClean="0">
                <a:cs typeface="B Nazanin" pitchFamily="2" charset="-78"/>
              </a:rPr>
              <a:t>Transformation Hardening</a:t>
            </a:r>
            <a:r>
              <a:rPr lang="fa-IR" sz="2400" b="1" dirty="0" smtClean="0">
                <a:cs typeface="B Nazanin" pitchFamily="2" charset="-78"/>
              </a:rPr>
              <a:t>)</a:t>
            </a:r>
            <a:endParaRPr lang="en-US" sz="2400" b="1" dirty="0">
              <a:cs typeface="B Nazanin" pitchFamily="2" charset="-78"/>
            </a:endParaRPr>
          </a:p>
          <a:p>
            <a:pPr algn="r" rtl="1">
              <a:buFont typeface="Courier New" pitchFamily="49" charset="0"/>
              <a:buChar char="o"/>
            </a:pPr>
            <a:r>
              <a:rPr lang="fa-IR" sz="2400" b="1" dirty="0">
                <a:cs typeface="B Nazanin" pitchFamily="2" charset="-78"/>
              </a:rPr>
              <a:t>در اثر عبور پرتو </a:t>
            </a:r>
            <a:r>
              <a:rPr lang="fa-IR" sz="2400" b="1" dirty="0" smtClean="0">
                <a:cs typeface="B Nazanin" pitchFamily="2" charset="-78"/>
              </a:rPr>
              <a:t>از سطح</a:t>
            </a:r>
            <a:r>
              <a:rPr lang="fa-IR" sz="2400" b="1" dirty="0">
                <a:cs typeface="B Nazanin" pitchFamily="2" charset="-78"/>
              </a:rPr>
              <a:t>، دمای آن بالا رفته </a:t>
            </a:r>
            <a:r>
              <a:rPr lang="fa-IR" sz="2400" b="1" dirty="0" smtClean="0">
                <a:cs typeface="B Nazanin" pitchFamily="2" charset="-78"/>
              </a:rPr>
              <a:t>و سطح  </a:t>
            </a:r>
            <a:r>
              <a:rPr lang="fa-IR" sz="2400" b="1" dirty="0">
                <a:cs typeface="B Nazanin" pitchFamily="2" charset="-78"/>
              </a:rPr>
              <a:t>قطعه آستنیته می شود (سطح ذوب نمی شود).</a:t>
            </a:r>
          </a:p>
          <a:p>
            <a:pPr algn="r" rtl="1">
              <a:buFont typeface="Courier New" pitchFamily="49" charset="0"/>
              <a:buChar char="o"/>
            </a:pPr>
            <a:r>
              <a:rPr lang="fa-IR" sz="2400" b="1" dirty="0">
                <a:cs typeface="B Nazanin" pitchFamily="2" charset="-78"/>
              </a:rPr>
              <a:t>نیازی به محیط خنک کننده نیست و در واقع </a:t>
            </a:r>
            <a:r>
              <a:rPr lang="en-US" sz="2400" b="1" dirty="0">
                <a:cs typeface="B Nazanin" pitchFamily="2" charset="-78"/>
              </a:rPr>
              <a:t>Self quenching  </a:t>
            </a:r>
            <a:r>
              <a:rPr lang="fa-IR" sz="2400" b="1" dirty="0">
                <a:cs typeface="B Nazanin" pitchFamily="2" charset="-78"/>
              </a:rPr>
              <a:t>وجود دارد (با توجه به ضخامت قطعه).</a:t>
            </a:r>
          </a:p>
          <a:p>
            <a:pPr marL="114300" indent="0" algn="r" rtl="1">
              <a:buNone/>
            </a:pPr>
            <a:endParaRPr lang="en-US" sz="2400" b="1" dirty="0" smtClean="0">
              <a:cs typeface="B Nazanin" pitchFamily="2" charset="-78"/>
            </a:endParaRPr>
          </a:p>
          <a:p>
            <a:pPr marL="114300" indent="0" algn="r" rtl="1">
              <a:buNone/>
            </a:pPr>
            <a:endParaRPr lang="en-US" sz="2400" b="1" dirty="0" smtClean="0">
              <a:cs typeface="B Nazanin" pitchFamily="2" charset="-78"/>
            </a:endParaRPr>
          </a:p>
          <a:p>
            <a:pPr marL="114300" indent="0" algn="r" rtl="1">
              <a:buNone/>
            </a:pPr>
            <a:endParaRPr lang="en-US" sz="2400" b="1" dirty="0">
              <a:cs typeface="B Nazanin" pitchFamily="2" charset="-78"/>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346450"/>
            <a:ext cx="3273425" cy="327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sz="3600" dirty="0">
                <a:cs typeface="B Nazanin" pitchFamily="2" charset="-78"/>
              </a:rPr>
              <a:t>Surface Hardening or Case Hardening</a:t>
            </a:r>
            <a:endParaRPr lang="en-US" sz="3600" b="1" dirty="0">
              <a:cs typeface="B Nazanin" pitchFamily="2" charset="-78"/>
            </a:endParaRPr>
          </a:p>
        </p:txBody>
      </p:sp>
      <p:sp>
        <p:nvSpPr>
          <p:cNvPr id="3" name="Content Placeholder 2"/>
          <p:cNvSpPr>
            <a:spLocks noGrp="1"/>
          </p:cNvSpPr>
          <p:nvPr>
            <p:ph idx="1"/>
          </p:nvPr>
        </p:nvSpPr>
        <p:spPr/>
        <p:txBody>
          <a:bodyPr/>
          <a:lstStyle/>
          <a:p>
            <a:pPr algn="r" rtl="1">
              <a:buFont typeface="Wingdings" pitchFamily="2" charset="2"/>
              <a:buChar char="v"/>
            </a:pPr>
            <a:r>
              <a:rPr lang="fa-IR" dirty="0" smtClean="0">
                <a:cs typeface="B Nazanin" pitchFamily="2" charset="-78"/>
              </a:rPr>
              <a:t>سخت کاری سطحی (</a:t>
            </a:r>
            <a:r>
              <a:rPr lang="en-US" dirty="0" smtClean="0">
                <a:cs typeface="B Nazanin" pitchFamily="2" charset="-78"/>
              </a:rPr>
              <a:t>Surface Hardening or Case Hardening</a:t>
            </a:r>
            <a:r>
              <a:rPr lang="fa-IR" dirty="0" smtClean="0">
                <a:cs typeface="B Nazanin" pitchFamily="2" charset="-78"/>
              </a:rPr>
              <a:t>):</a:t>
            </a:r>
          </a:p>
          <a:p>
            <a:pPr marL="114300" indent="0" algn="r" rtl="1">
              <a:buNone/>
            </a:pPr>
            <a:r>
              <a:rPr lang="fa-IR" dirty="0" smtClean="0">
                <a:cs typeface="B Nazanin" pitchFamily="2" charset="-78"/>
              </a:rPr>
              <a:t>    1- بدون تغییر ترکیب شیمیایی</a:t>
            </a:r>
            <a:endParaRPr lang="fa-IR" dirty="0">
              <a:cs typeface="B Nazanin" pitchFamily="2" charset="-78"/>
            </a:endParaRPr>
          </a:p>
          <a:p>
            <a:pPr marL="114300" indent="0" algn="r" rtl="1">
              <a:buNone/>
            </a:pPr>
            <a:r>
              <a:rPr lang="fa-IR" dirty="0" smtClean="0">
                <a:cs typeface="B Nazanin" pitchFamily="2" charset="-78"/>
              </a:rPr>
              <a:t>    2- همراه با تغییر ترکیب -پوشش های نفوذی</a:t>
            </a:r>
          </a:p>
          <a:p>
            <a:pPr marL="114300" indent="0" algn="r" rtl="1">
              <a:buNone/>
            </a:pPr>
            <a:endParaRPr lang="en-US" dirty="0" smtClean="0">
              <a:cs typeface="B Nazanin" pitchFamily="2" charset="-78"/>
            </a:endParaRPr>
          </a:p>
          <a:p>
            <a:pPr marL="114300" indent="0" algn="r" rtl="1">
              <a:buNone/>
            </a:pPr>
            <a:endParaRPr lang="en-US" dirty="0">
              <a:cs typeface="B Nazanin" pitchFamily="2" charset="-78"/>
            </a:endParaRPr>
          </a:p>
        </p:txBody>
      </p:sp>
    </p:spTree>
    <p:extLst>
      <p:ext uri="{BB962C8B-B14F-4D97-AF65-F5344CB8AC3E}">
        <p14:creationId xmlns:p14="http://schemas.microsoft.com/office/powerpoint/2010/main" val="2255188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3- پرتوهای پرانرژی</a:t>
            </a:r>
            <a:br>
              <a:rPr lang="fa-IR" sz="3600" dirty="0" smtClean="0">
                <a:cs typeface="B Nazanin" pitchFamily="2" charset="-78"/>
              </a:rPr>
            </a:br>
            <a:r>
              <a:rPr lang="fa-IR" sz="3600" dirty="0" smtClean="0">
                <a:cs typeface="B Nazanin" pitchFamily="2" charset="-78"/>
              </a:rPr>
              <a:t>بدون تغییر ترکیب</a:t>
            </a:r>
            <a:endParaRPr lang="fa-IR" sz="3600" dirty="0">
              <a:cs typeface="B Nazanin" pitchFamily="2" charset="-78"/>
            </a:endParaRPr>
          </a:p>
        </p:txBody>
      </p:sp>
      <p:sp>
        <p:nvSpPr>
          <p:cNvPr id="3" name="Content Placeholder 2"/>
          <p:cNvSpPr>
            <a:spLocks noGrp="1"/>
          </p:cNvSpPr>
          <p:nvPr>
            <p:ph idx="1"/>
          </p:nvPr>
        </p:nvSpPr>
        <p:spPr/>
        <p:txBody>
          <a:bodyPr>
            <a:normAutofit/>
          </a:bodyPr>
          <a:lstStyle/>
          <a:p>
            <a:pPr marL="114300" indent="0" algn="r" rtl="1">
              <a:buNone/>
            </a:pPr>
            <a:endParaRPr lang="en-US" sz="2400" b="1" dirty="0">
              <a:cs typeface="B Nazanin" pitchFamily="2" charset="-78"/>
            </a:endParaRPr>
          </a:p>
        </p:txBody>
      </p:sp>
      <p:pic>
        <p:nvPicPr>
          <p:cNvPr id="2054" name="Picture 6" descr="Image result for laser transformation hardening micro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0" y="1219200"/>
            <a:ext cx="8326300" cy="511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08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a:cs typeface="B Nazanin" pitchFamily="2" charset="-78"/>
              </a:rPr>
              <a:t>3- پرتوهای پرانرژی</a:t>
            </a:r>
            <a:br>
              <a:rPr lang="fa-IR" sz="3600" dirty="0">
                <a:cs typeface="B Nazanin" pitchFamily="2" charset="-78"/>
              </a:rPr>
            </a:br>
            <a:r>
              <a:rPr lang="fa-IR" sz="3600" dirty="0">
                <a:cs typeface="B Nazanin" pitchFamily="2" charset="-78"/>
              </a:rPr>
              <a:t>بدون تغییر ترکیب</a:t>
            </a:r>
          </a:p>
        </p:txBody>
      </p:sp>
      <p:sp>
        <p:nvSpPr>
          <p:cNvPr id="3" name="Content Placeholder 2"/>
          <p:cNvSpPr>
            <a:spLocks noGrp="1"/>
          </p:cNvSpPr>
          <p:nvPr>
            <p:ph idx="1"/>
          </p:nvPr>
        </p:nvSpPr>
        <p:spPr>
          <a:xfrm>
            <a:off x="304800" y="1600200"/>
            <a:ext cx="7772400" cy="4800600"/>
          </a:xfrm>
        </p:spPr>
        <p:txBody>
          <a:bodyPr>
            <a:normAutofit/>
          </a:bodyPr>
          <a:lstStyle/>
          <a:p>
            <a:pPr marL="114300" indent="0" algn="just" rtl="1">
              <a:buNone/>
            </a:pPr>
            <a:r>
              <a:rPr lang="fa-IR" sz="2400" b="1" dirty="0" smtClean="0">
                <a:cs typeface="B Nazanin" pitchFamily="2" charset="-78"/>
              </a:rPr>
              <a:t>2- سختی </a:t>
            </a:r>
            <a:r>
              <a:rPr lang="fa-IR" sz="2400" b="1" dirty="0">
                <a:cs typeface="B Nazanin" pitchFamily="2" charset="-78"/>
              </a:rPr>
              <a:t>از طریق </a:t>
            </a:r>
            <a:r>
              <a:rPr lang="fa-IR" sz="2400" b="1" dirty="0" smtClean="0">
                <a:cs typeface="B Nazanin" pitchFamily="2" charset="-78"/>
              </a:rPr>
              <a:t>ذوب سطحی</a:t>
            </a:r>
            <a:r>
              <a:rPr lang="fa-IR" sz="2400" b="1" dirty="0">
                <a:cs typeface="B Nazanin" pitchFamily="2" charset="-78"/>
              </a:rPr>
              <a:t> </a:t>
            </a:r>
            <a:r>
              <a:rPr lang="fa-IR" sz="2400" b="1" dirty="0" smtClean="0">
                <a:cs typeface="B Nazanin" pitchFamily="2" charset="-78"/>
              </a:rPr>
              <a:t>(</a:t>
            </a:r>
            <a:r>
              <a:rPr lang="en-US" sz="2400" b="1" dirty="0" smtClean="0">
                <a:cs typeface="B Nazanin" pitchFamily="2" charset="-78"/>
              </a:rPr>
              <a:t>Surface Melting</a:t>
            </a:r>
            <a:r>
              <a:rPr lang="fa-IR" sz="2400" b="1" dirty="0" smtClean="0">
                <a:cs typeface="B Nazanin" pitchFamily="2" charset="-78"/>
              </a:rPr>
              <a:t>)</a:t>
            </a:r>
            <a:endParaRPr lang="en-US" sz="2400" b="1" dirty="0">
              <a:cs typeface="B Nazanin" pitchFamily="2" charset="-78"/>
            </a:endParaRPr>
          </a:p>
          <a:p>
            <a:pPr algn="just" rtl="1">
              <a:buFont typeface="Courier New" pitchFamily="49" charset="0"/>
              <a:buChar char="o"/>
            </a:pPr>
            <a:r>
              <a:rPr lang="fa-IR" sz="2000" b="1" dirty="0">
                <a:cs typeface="B Nazanin" pitchFamily="2" charset="-78"/>
              </a:rPr>
              <a:t>هنگام عبور پرتو از سطح، ذوب شدن سطح </a:t>
            </a:r>
            <a:r>
              <a:rPr lang="fa-IR" sz="2000" b="1" dirty="0" smtClean="0">
                <a:cs typeface="B Nazanin" pitchFamily="2" charset="-78"/>
              </a:rPr>
              <a:t>رخ می </a:t>
            </a:r>
            <a:r>
              <a:rPr lang="fa-IR" sz="2000" b="1" dirty="0">
                <a:cs typeface="B Nazanin" pitchFamily="2" charset="-78"/>
              </a:rPr>
              <a:t>دهد و پس از عبور </a:t>
            </a:r>
            <a:r>
              <a:rPr lang="fa-IR" sz="2000" b="1" dirty="0" smtClean="0">
                <a:cs typeface="B Nazanin" pitchFamily="2" charset="-78"/>
              </a:rPr>
              <a:t>پرتو، </a:t>
            </a:r>
            <a:r>
              <a:rPr lang="fa-IR" sz="2000" b="1" dirty="0">
                <a:cs typeface="B Nazanin" pitchFamily="2" charset="-78"/>
              </a:rPr>
              <a:t>انجماد سریع اتفاق می افتد (مثل جوشکاری). </a:t>
            </a:r>
          </a:p>
          <a:p>
            <a:pPr algn="just" rtl="1">
              <a:buFont typeface="Courier New" pitchFamily="49" charset="0"/>
              <a:buChar char="o"/>
            </a:pPr>
            <a:r>
              <a:rPr lang="fa-IR" sz="2000" b="1" dirty="0" smtClean="0">
                <a:cs typeface="B Nazanin" pitchFamily="2" charset="-78"/>
              </a:rPr>
              <a:t>وقتی </a:t>
            </a:r>
            <a:r>
              <a:rPr lang="fa-IR" sz="2000" b="1" dirty="0">
                <a:cs typeface="B Nazanin" pitchFamily="2" charset="-78"/>
              </a:rPr>
              <a:t>لایه سطحی ذوب می شود دمای آن توسط زیر لایه گرفته می شود و  </a:t>
            </a:r>
            <a:r>
              <a:rPr lang="en-US" sz="2000" b="1" dirty="0">
                <a:cs typeface="B Nazanin" pitchFamily="2" charset="-78"/>
              </a:rPr>
              <a:t>Self </a:t>
            </a:r>
            <a:r>
              <a:rPr lang="en-US" sz="2000" b="1" dirty="0" smtClean="0">
                <a:cs typeface="B Nazanin" pitchFamily="2" charset="-78"/>
              </a:rPr>
              <a:t>quenching</a:t>
            </a:r>
            <a:r>
              <a:rPr lang="fa-IR" sz="2000" b="1" dirty="0" smtClean="0">
                <a:cs typeface="B Nazanin" pitchFamily="2" charset="-78"/>
              </a:rPr>
              <a:t> رخ </a:t>
            </a:r>
            <a:r>
              <a:rPr lang="fa-IR" sz="2000" b="1" dirty="0">
                <a:cs typeface="B Nazanin" pitchFamily="2" charset="-78"/>
              </a:rPr>
              <a:t>می </a:t>
            </a:r>
            <a:r>
              <a:rPr lang="fa-IR" sz="2000" b="1" dirty="0" smtClean="0">
                <a:cs typeface="B Nazanin" pitchFamily="2" charset="-78"/>
              </a:rPr>
              <a:t>دهد  و ساختار </a:t>
            </a:r>
            <a:r>
              <a:rPr lang="fa-IR" sz="2000" b="1" dirty="0">
                <a:cs typeface="B Nazanin" pitchFamily="2" charset="-78"/>
              </a:rPr>
              <a:t>ریزتری  به وجود می آید.</a:t>
            </a:r>
          </a:p>
          <a:p>
            <a:pPr algn="just" rtl="1">
              <a:buFont typeface="Courier New" pitchFamily="49" charset="0"/>
              <a:buChar char="o"/>
            </a:pPr>
            <a:r>
              <a:rPr lang="fa-IR" sz="2000" b="1" dirty="0">
                <a:cs typeface="B Nazanin" pitchFamily="2" charset="-78"/>
              </a:rPr>
              <a:t>فرصتی برای جدایش نیست و عناصر آلیاژی به صورت فوق اشباع در فلز پایه می مانند (افزایش حد حلالیت).</a:t>
            </a:r>
          </a:p>
          <a:p>
            <a:pPr algn="just" rtl="1">
              <a:buFont typeface="Courier New" pitchFamily="49" charset="0"/>
              <a:buChar char="o"/>
            </a:pPr>
            <a:r>
              <a:rPr lang="fa-IR" sz="2000" b="1" dirty="0">
                <a:cs typeface="B Nazanin" pitchFamily="2" charset="-78"/>
              </a:rPr>
              <a:t>به دلیل عدم جدایش ساختار همگنی به وجود می </a:t>
            </a:r>
            <a:r>
              <a:rPr lang="fa-IR" sz="2000" b="1" dirty="0" smtClean="0">
                <a:cs typeface="B Nazanin" pitchFamily="2" charset="-78"/>
              </a:rPr>
              <a:t>آید</a:t>
            </a:r>
            <a:r>
              <a:rPr lang="fa-IR" sz="2000" b="1" dirty="0">
                <a:cs typeface="B Nazanin" pitchFamily="2" charset="-78"/>
              </a:rPr>
              <a:t> </a:t>
            </a:r>
            <a:r>
              <a:rPr lang="fa-IR" sz="2000" b="1" dirty="0" smtClean="0">
                <a:cs typeface="B Nazanin" pitchFamily="2" charset="-78"/>
              </a:rPr>
              <a:t>(افزایش </a:t>
            </a:r>
            <a:r>
              <a:rPr lang="fa-IR" sz="2000" b="1" dirty="0">
                <a:cs typeface="B Nazanin" pitchFamily="2" charset="-78"/>
              </a:rPr>
              <a:t>مقاومت به خوردگی)</a:t>
            </a:r>
          </a:p>
          <a:p>
            <a:pPr algn="just" rtl="1">
              <a:buFont typeface="Courier New" pitchFamily="49" charset="0"/>
              <a:buChar char="o"/>
            </a:pPr>
            <a:r>
              <a:rPr lang="fa-IR" sz="2000" b="1" dirty="0">
                <a:cs typeface="B Nazanin" pitchFamily="2" charset="-78"/>
              </a:rPr>
              <a:t>به وجود آمدن ساختارهای غیر تعادلی.</a:t>
            </a:r>
          </a:p>
          <a:p>
            <a:pPr algn="just" rtl="1">
              <a:buFont typeface="Courier New" pitchFamily="49" charset="0"/>
              <a:buChar char="o"/>
            </a:pPr>
            <a:r>
              <a:rPr lang="fa-IR" sz="2000" b="1" dirty="0">
                <a:cs typeface="B Nazanin" pitchFamily="2" charset="-78"/>
              </a:rPr>
              <a:t>به وجود آمدن </a:t>
            </a:r>
            <a:r>
              <a:rPr lang="fa-IR" sz="2000" b="1" dirty="0" smtClean="0">
                <a:cs typeface="B Nazanin" pitchFamily="2" charset="-78"/>
              </a:rPr>
              <a:t>ساختارآمورف </a:t>
            </a:r>
            <a:r>
              <a:rPr lang="fa-IR" sz="2000" b="1" dirty="0">
                <a:cs typeface="B Nazanin" pitchFamily="2" charset="-78"/>
              </a:rPr>
              <a:t>در اثر انجماد سریع.    </a:t>
            </a:r>
          </a:p>
          <a:p>
            <a:pPr algn="just" rtl="1">
              <a:buFont typeface="Courier New" pitchFamily="49" charset="0"/>
              <a:buChar char="o"/>
            </a:pPr>
            <a:r>
              <a:rPr lang="fa-IR" sz="2000" b="1" dirty="0">
                <a:cs typeface="B Nazanin" pitchFamily="2" charset="-78"/>
              </a:rPr>
              <a:t>  </a:t>
            </a:r>
            <a:r>
              <a:rPr lang="fa-IR" sz="2000" b="1" dirty="0" smtClean="0">
                <a:cs typeface="B Nazanin" pitchFamily="2" charset="-78"/>
              </a:rPr>
              <a:t>به این فرایند </a:t>
            </a:r>
            <a:r>
              <a:rPr lang="en-US" sz="2000" b="1" dirty="0" smtClean="0">
                <a:cs typeface="B Nazanin" pitchFamily="2" charset="-78"/>
              </a:rPr>
              <a:t>Laser Glazing</a:t>
            </a:r>
            <a:r>
              <a:rPr lang="fa-IR" sz="2000" b="1" dirty="0" smtClean="0">
                <a:cs typeface="B Nazanin" pitchFamily="2" charset="-78"/>
              </a:rPr>
              <a:t> نیز گفته می شود.</a:t>
            </a:r>
            <a:endParaRPr lang="en-US" sz="2400" b="1" dirty="0" smtClean="0">
              <a:cs typeface="B Nazanin" pitchFamily="2" charset="-78"/>
            </a:endParaRPr>
          </a:p>
          <a:p>
            <a:pPr marL="114300" indent="0" algn="just" rtl="1">
              <a:buNone/>
            </a:pPr>
            <a:endParaRPr lang="en-US" sz="2400" b="1" dirty="0" smtClean="0">
              <a:cs typeface="B Nazanin" pitchFamily="2" charset="-78"/>
            </a:endParaRPr>
          </a:p>
          <a:p>
            <a:pPr marL="114300" indent="0" algn="just" rtl="1">
              <a:buNone/>
            </a:pPr>
            <a:endParaRPr lang="en-US" sz="2400" b="1" dirty="0">
              <a:cs typeface="B Nazanin" pitchFamily="2" charset="-78"/>
            </a:endParaRPr>
          </a:p>
        </p:txBody>
      </p:sp>
      <p:pic>
        <p:nvPicPr>
          <p:cNvPr id="4" name="Picture 4" descr="Laser glazed nodular Iron cross sec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4372086"/>
            <a:ext cx="3200400" cy="240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8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800" dirty="0">
                <a:cs typeface="B Nazanin" pitchFamily="2" charset="-78"/>
              </a:rPr>
              <a:t>3- پرتوهای پرانرژی</a:t>
            </a:r>
            <a:br>
              <a:rPr lang="fa-IR" sz="4800" dirty="0">
                <a:cs typeface="B Nazanin" pitchFamily="2" charset="-78"/>
              </a:rPr>
            </a:br>
            <a:r>
              <a:rPr lang="fa-IR" sz="4800" dirty="0">
                <a:cs typeface="B Nazanin" pitchFamily="2" charset="-78"/>
              </a:rPr>
              <a:t>بدون تغییر ترکیب</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457200" y="2386084"/>
            <a:ext cx="7939626" cy="2867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914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200" dirty="0">
                <a:cs typeface="B Nazanin" pitchFamily="2" charset="-78"/>
              </a:rPr>
              <a:t>3- پرتوهای پرانرژی</a:t>
            </a:r>
            <a:br>
              <a:rPr lang="fa-IR" sz="3200" dirty="0">
                <a:cs typeface="B Nazanin" pitchFamily="2" charset="-78"/>
              </a:rPr>
            </a:br>
            <a:r>
              <a:rPr lang="fa-IR" sz="3200" dirty="0">
                <a:cs typeface="B Nazanin" pitchFamily="2" charset="-78"/>
              </a:rPr>
              <a:t>بدون تغییر ترکیب</a:t>
            </a:r>
          </a:p>
        </p:txBody>
      </p:sp>
      <p:sp>
        <p:nvSpPr>
          <p:cNvPr id="3" name="Content Placeholder 2"/>
          <p:cNvSpPr>
            <a:spLocks noGrp="1"/>
          </p:cNvSpPr>
          <p:nvPr>
            <p:ph idx="1"/>
          </p:nvPr>
        </p:nvSpPr>
        <p:spPr>
          <a:xfrm>
            <a:off x="304800" y="838200"/>
            <a:ext cx="7772400" cy="4800600"/>
          </a:xfrm>
        </p:spPr>
        <p:txBody>
          <a:bodyPr>
            <a:normAutofit/>
          </a:bodyPr>
          <a:lstStyle/>
          <a:p>
            <a:pPr marL="114300" indent="0" algn="just" rtl="1">
              <a:buNone/>
            </a:pPr>
            <a:r>
              <a:rPr lang="fa-IR" sz="2400" b="1" dirty="0" smtClean="0">
                <a:cs typeface="B Nazanin" pitchFamily="2" charset="-78"/>
              </a:rPr>
              <a:t>3- </a:t>
            </a:r>
            <a:r>
              <a:rPr lang="en-US" sz="2400" b="1" dirty="0" smtClean="0">
                <a:cs typeface="B Nazanin" pitchFamily="2" charset="-78"/>
              </a:rPr>
              <a:t>Laser Shocking or Laser Peening</a:t>
            </a:r>
            <a:endParaRPr lang="fa-IR" sz="2400" b="1" dirty="0" smtClean="0">
              <a:cs typeface="B Nazanin" pitchFamily="2" charset="-78"/>
            </a:endParaRPr>
          </a:p>
          <a:p>
            <a:pPr marL="114300" indent="0" algn="just" rtl="1">
              <a:buNone/>
            </a:pPr>
            <a:r>
              <a:rPr lang="fa-IR" sz="2400" b="1" dirty="0" smtClean="0">
                <a:cs typeface="B Nazanin" pitchFamily="2" charset="-78"/>
              </a:rPr>
              <a:t>در اینجا بحث حرارت دهی قطعه نیست، بلکه از طریق ایجاد امواج </a:t>
            </a:r>
            <a:r>
              <a:rPr lang="en-US" sz="2400" b="1" dirty="0" smtClean="0">
                <a:cs typeface="B Nazanin" pitchFamily="2" charset="-78"/>
              </a:rPr>
              <a:t>Shock Waves</a:t>
            </a:r>
            <a:r>
              <a:rPr lang="fa-IR" sz="2400" b="1" dirty="0" smtClean="0">
                <a:cs typeface="B Nazanin" pitchFamily="2" charset="-78"/>
              </a:rPr>
              <a:t> باعث تغییر شکل پلاستیک سطح و سخت کردن سطح می شود.</a:t>
            </a:r>
          </a:p>
          <a:p>
            <a:pPr marL="114300" indent="0" algn="just" rtl="1">
              <a:buNone/>
            </a:pPr>
            <a:r>
              <a:rPr lang="fa-IR" sz="2000" b="1" dirty="0" smtClean="0">
                <a:cs typeface="B Nazanin" pitchFamily="2" charset="-78"/>
              </a:rPr>
              <a:t>جذب انرژی توسط لایه سیاه، تبخیر آن و تولید پلاسما، محدود شدن انرژی این پلاسما توسط لایه شفاف (آب)، ایجاد امواج شوک روی سطح قطعه </a:t>
            </a:r>
            <a:endParaRPr lang="en-US" sz="2000" b="1" dirty="0">
              <a:cs typeface="B Nazanin" pitchFamily="2" charset="-78"/>
            </a:endParaRPr>
          </a:p>
          <a:p>
            <a:pPr marL="114300" indent="0" algn="just" rtl="1">
              <a:buNone/>
            </a:pPr>
            <a:endParaRPr lang="en-US" sz="2400" b="1" dirty="0" smtClean="0">
              <a:cs typeface="B Nazanin" pitchFamily="2" charset="-78"/>
            </a:endParaRPr>
          </a:p>
          <a:p>
            <a:pPr marL="114300" indent="0" algn="just" rtl="1">
              <a:buNone/>
            </a:pPr>
            <a:endParaRPr lang="en-US" sz="2400" b="1" dirty="0">
              <a:cs typeface="B Nazanin" pitchFamily="2" charset="-78"/>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7924800" cy="354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23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0"/>
                                        </p:tgtEl>
                                        <p:attrNameLst>
                                          <p:attrName>style.visibility</p:attrName>
                                        </p:attrNameLst>
                                      </p:cBhvr>
                                      <p:to>
                                        <p:strVal val="visible"/>
                                      </p:to>
                                    </p:set>
                                    <p:anim calcmode="lin" valueType="num">
                                      <p:cBhvr additive="base">
                                        <p:cTn id="11" dur="500" fill="hold"/>
                                        <p:tgtEl>
                                          <p:spTgt spid="22530"/>
                                        </p:tgtEl>
                                        <p:attrNameLst>
                                          <p:attrName>ppt_x</p:attrName>
                                        </p:attrNameLst>
                                      </p:cBhvr>
                                      <p:tavLst>
                                        <p:tav tm="0">
                                          <p:val>
                                            <p:strVal val="#ppt_x"/>
                                          </p:val>
                                        </p:tav>
                                        <p:tav tm="100000">
                                          <p:val>
                                            <p:strVal val="#ppt_x"/>
                                          </p:val>
                                        </p:tav>
                                      </p:tavLst>
                                    </p:anim>
                                    <p:anim calcmode="lin" valueType="num">
                                      <p:cBhvr additive="base">
                                        <p:cTn id="12"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a:cs typeface="B Nazanin" pitchFamily="2" charset="-78"/>
              </a:rPr>
              <a:t>3- پرتوهای پرانرژی</a:t>
            </a:r>
            <a:br>
              <a:rPr lang="fa-IR" sz="3600" dirty="0">
                <a:cs typeface="B Nazanin" pitchFamily="2" charset="-78"/>
              </a:rPr>
            </a:br>
            <a:r>
              <a:rPr lang="fa-IR" sz="3600" dirty="0">
                <a:cs typeface="B Nazanin" pitchFamily="2" charset="-78"/>
              </a:rPr>
              <a:t>بدون تغییر ترکیب</a:t>
            </a:r>
          </a:p>
        </p:txBody>
      </p:sp>
      <p:sp>
        <p:nvSpPr>
          <p:cNvPr id="3" name="Content Placeholder 2"/>
          <p:cNvSpPr>
            <a:spLocks noGrp="1"/>
          </p:cNvSpPr>
          <p:nvPr>
            <p:ph idx="1"/>
          </p:nvPr>
        </p:nvSpPr>
        <p:spPr>
          <a:xfrm>
            <a:off x="304800" y="838200"/>
            <a:ext cx="7772400" cy="4800600"/>
          </a:xfrm>
        </p:spPr>
        <p:txBody>
          <a:bodyPr>
            <a:normAutofit/>
          </a:bodyPr>
          <a:lstStyle/>
          <a:p>
            <a:pPr marL="114300" indent="0" algn="just" rtl="1">
              <a:buNone/>
            </a:pPr>
            <a:r>
              <a:rPr lang="fa-IR" sz="2400" b="1" dirty="0" smtClean="0">
                <a:cs typeface="B Nazanin" pitchFamily="2" charset="-78"/>
              </a:rPr>
              <a:t>3- </a:t>
            </a:r>
            <a:r>
              <a:rPr lang="en-US" sz="2400" b="1" dirty="0" smtClean="0">
                <a:cs typeface="B Nazanin" pitchFamily="2" charset="-78"/>
              </a:rPr>
              <a:t>Laser Shocking or Laser Peening</a:t>
            </a:r>
            <a:endParaRPr lang="fa-IR" sz="2400" b="1" dirty="0" smtClean="0">
              <a:cs typeface="B Nazanin" pitchFamily="2" charset="-78"/>
            </a:endParaRPr>
          </a:p>
          <a:p>
            <a:pPr marL="114300" indent="0" algn="just" rtl="1">
              <a:buNone/>
            </a:pPr>
            <a:endParaRPr lang="en-US" sz="2400" b="1" dirty="0" smtClean="0">
              <a:cs typeface="B Nazanin" pitchFamily="2" charset="-78"/>
            </a:endParaRPr>
          </a:p>
          <a:p>
            <a:pPr marL="114300" indent="0" algn="just" rtl="1">
              <a:buNone/>
            </a:pPr>
            <a:endParaRPr lang="en-US" sz="2400" b="1" dirty="0">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063155"/>
            <a:ext cx="5791199" cy="249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laser shock peen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447800"/>
            <a:ext cx="35052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94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Laser Shocking or Laser Peening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6819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130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3- پرتوهای پرانرژی</a:t>
            </a:r>
            <a:br>
              <a:rPr lang="fa-IR" sz="3600" dirty="0" smtClean="0">
                <a:cs typeface="B Nazanin" pitchFamily="2" charset="-78"/>
              </a:rPr>
            </a:br>
            <a:r>
              <a:rPr lang="fa-IR" sz="3600" dirty="0" smtClean="0">
                <a:cs typeface="B Nazanin" pitchFamily="2" charset="-78"/>
              </a:rPr>
              <a:t>تغییر ترکیب شیمیایی</a:t>
            </a:r>
            <a:endParaRPr lang="fa-IR" sz="3600" dirty="0">
              <a:cs typeface="B Nazanin" pitchFamily="2" charset="-78"/>
            </a:endParaRPr>
          </a:p>
        </p:txBody>
      </p:sp>
      <p:sp>
        <p:nvSpPr>
          <p:cNvPr id="3" name="Content Placeholder 2"/>
          <p:cNvSpPr>
            <a:spLocks noGrp="1"/>
          </p:cNvSpPr>
          <p:nvPr>
            <p:ph idx="1"/>
          </p:nvPr>
        </p:nvSpPr>
        <p:spPr>
          <a:xfrm>
            <a:off x="304800" y="1600200"/>
            <a:ext cx="7772400" cy="4800600"/>
          </a:xfrm>
        </p:spPr>
        <p:txBody>
          <a:bodyPr>
            <a:normAutofit/>
          </a:bodyPr>
          <a:lstStyle/>
          <a:p>
            <a:pPr marL="114300" indent="0" algn="just" rtl="1">
              <a:buNone/>
            </a:pPr>
            <a:r>
              <a:rPr lang="fa-IR" sz="2400" b="1" dirty="0" smtClean="0">
                <a:cs typeface="B Nazanin" pitchFamily="2" charset="-78"/>
              </a:rPr>
              <a:t>1- آلیاژسازی سطحی (</a:t>
            </a:r>
            <a:r>
              <a:rPr lang="en-US" sz="2400" b="1" dirty="0" smtClean="0">
                <a:cs typeface="B Nazanin" pitchFamily="2" charset="-78"/>
              </a:rPr>
              <a:t>Surface Alloying</a:t>
            </a:r>
            <a:r>
              <a:rPr lang="fa-IR" sz="2400" b="1" dirty="0" smtClean="0">
                <a:cs typeface="B Nazanin" pitchFamily="2" charset="-78"/>
              </a:rPr>
              <a:t>)</a:t>
            </a:r>
            <a:endParaRPr lang="en-US" sz="2400" b="1" dirty="0">
              <a:cs typeface="B Nazanin" pitchFamily="2" charset="-78"/>
            </a:endParaRPr>
          </a:p>
          <a:p>
            <a:pPr algn="just" rtl="1">
              <a:buFont typeface="Courier New" pitchFamily="49" charset="0"/>
              <a:buChar char="o"/>
            </a:pPr>
            <a:r>
              <a:rPr lang="fa-IR" sz="2000" b="1" dirty="0">
                <a:cs typeface="B Nazanin" pitchFamily="2" charset="-78"/>
              </a:rPr>
              <a:t>به دو صورت انجام می گیرد:</a:t>
            </a:r>
          </a:p>
          <a:p>
            <a:pPr algn="just" rtl="1">
              <a:buFont typeface="Courier New" pitchFamily="49" charset="0"/>
              <a:buChar char="o"/>
            </a:pPr>
            <a:r>
              <a:rPr lang="fa-IR" sz="2000" b="1" dirty="0">
                <a:cs typeface="B Nazanin" pitchFamily="2" charset="-78"/>
              </a:rPr>
              <a:t>پیش نشست: با استفاده از </a:t>
            </a:r>
            <a:r>
              <a:rPr lang="fa-IR" sz="2000" b="1" dirty="0" smtClean="0">
                <a:cs typeface="B Nazanin" pitchFamily="2" charset="-78"/>
              </a:rPr>
              <a:t>آبکاری یا روش های دیگر </a:t>
            </a:r>
            <a:r>
              <a:rPr lang="fa-IR" sz="2000" b="1" dirty="0">
                <a:cs typeface="B Nazanin" pitchFamily="2" charset="-78"/>
              </a:rPr>
              <a:t>یک لایه روی سطح می نشانند و سپس با استفاده از پرتو سطح را ذوب می کنند.</a:t>
            </a:r>
          </a:p>
          <a:p>
            <a:pPr algn="just" rtl="1">
              <a:buFont typeface="Courier New" pitchFamily="49" charset="0"/>
              <a:buChar char="o"/>
            </a:pPr>
            <a:r>
              <a:rPr lang="fa-IR" sz="2000" b="1" dirty="0">
                <a:cs typeface="B Nazanin" pitchFamily="2" charset="-78"/>
              </a:rPr>
              <a:t>هم نشست: در این روش هنگام ذوب سطح، عنصر آلیاژی را اضافه می کنند.</a:t>
            </a:r>
          </a:p>
          <a:p>
            <a:pPr algn="just" rtl="1">
              <a:buFont typeface="Courier New" pitchFamily="49" charset="0"/>
              <a:buChar char="o"/>
            </a:pPr>
            <a:r>
              <a:rPr lang="fa-IR" sz="2000" b="1" dirty="0">
                <a:cs typeface="B Nazanin" pitchFamily="2" charset="-78"/>
              </a:rPr>
              <a:t> می توان ذوب سطحي را در اتمسفری انجام داد که حاوی عنصر آلیاژی مورد نظر باشد مثل ذوب سطحی </a:t>
            </a:r>
            <a:r>
              <a:rPr lang="en-US" sz="2000" b="1" dirty="0">
                <a:cs typeface="B Nazanin" pitchFamily="2" charset="-78"/>
              </a:rPr>
              <a:t>Ti </a:t>
            </a:r>
            <a:r>
              <a:rPr lang="fa-IR" sz="2000" b="1" dirty="0">
                <a:cs typeface="B Nazanin" pitchFamily="2" charset="-78"/>
              </a:rPr>
              <a:t>در اتمسفر نیتروژن - آرگون.</a:t>
            </a:r>
          </a:p>
          <a:p>
            <a:pPr marL="114300" indent="0" algn="just" rtl="1">
              <a:buNone/>
            </a:pPr>
            <a:endParaRPr lang="en-US" sz="2400" b="1" dirty="0" smtClean="0">
              <a:cs typeface="B Nazanin" pitchFamily="2" charset="-78"/>
            </a:endParaRPr>
          </a:p>
          <a:p>
            <a:pPr marL="114300" indent="0" algn="just" rtl="1">
              <a:buNone/>
            </a:pPr>
            <a:endParaRPr lang="en-US" sz="2400" b="1" dirty="0">
              <a:cs typeface="B Nazanin" pitchFamily="2" charset="-78"/>
            </a:endParaRPr>
          </a:p>
        </p:txBody>
      </p:sp>
    </p:spTree>
    <p:extLst>
      <p:ext uri="{BB962C8B-B14F-4D97-AF65-F5344CB8AC3E}">
        <p14:creationId xmlns:p14="http://schemas.microsoft.com/office/powerpoint/2010/main" val="29588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a:cs typeface="B Nazanin" pitchFamily="2" charset="-78"/>
              </a:rPr>
              <a:t>3- پرتوهای پرانرژی</a:t>
            </a:r>
            <a:br>
              <a:rPr lang="fa-IR" sz="3600" dirty="0">
                <a:cs typeface="B Nazanin" pitchFamily="2" charset="-78"/>
              </a:rPr>
            </a:br>
            <a:r>
              <a:rPr lang="fa-IR" sz="3600" dirty="0">
                <a:cs typeface="B Nazanin" pitchFamily="2" charset="-78"/>
              </a:rPr>
              <a:t>تغییر ترکیب شیمیایی</a:t>
            </a:r>
          </a:p>
        </p:txBody>
      </p:sp>
      <p:sp>
        <p:nvSpPr>
          <p:cNvPr id="3" name="Content Placeholder 2"/>
          <p:cNvSpPr>
            <a:spLocks noGrp="1"/>
          </p:cNvSpPr>
          <p:nvPr>
            <p:ph idx="1"/>
          </p:nvPr>
        </p:nvSpPr>
        <p:spPr>
          <a:xfrm>
            <a:off x="5257800" y="1600200"/>
            <a:ext cx="2819400" cy="4800600"/>
          </a:xfrm>
        </p:spPr>
        <p:txBody>
          <a:bodyPr>
            <a:normAutofit/>
          </a:bodyPr>
          <a:lstStyle/>
          <a:p>
            <a:pPr marL="114300" indent="0" algn="just" rtl="1">
              <a:buNone/>
            </a:pPr>
            <a:r>
              <a:rPr lang="fa-IR" sz="2000" b="1" dirty="0" smtClean="0">
                <a:cs typeface="B Nazanin" pitchFamily="2" charset="-78"/>
              </a:rPr>
              <a:t>2- </a:t>
            </a:r>
            <a:r>
              <a:rPr lang="en-US" sz="2000" b="1" dirty="0" smtClean="0">
                <a:cs typeface="B Nazanin" pitchFamily="2" charset="-78"/>
              </a:rPr>
              <a:t>Laser Cladding</a:t>
            </a:r>
            <a:endParaRPr lang="en-US" sz="2000" b="1" dirty="0">
              <a:cs typeface="B Nazanin" pitchFamily="2" charset="-78"/>
            </a:endParaRPr>
          </a:p>
          <a:p>
            <a:pPr marL="114300" indent="0" algn="just" rtl="1">
              <a:buNone/>
            </a:pPr>
            <a:r>
              <a:rPr lang="fa-IR" sz="2000" b="1" dirty="0">
                <a:cs typeface="B Nazanin" pitchFamily="2" charset="-78"/>
              </a:rPr>
              <a:t>مشابه آلیاژسازی سطحی است با این تفاوت که جنس سطح عموما ً از جنس عنصری است که به سطح اضافه نموده اند (زیر لایه کمتر ذوب می شود).</a:t>
            </a:r>
          </a:p>
          <a:p>
            <a:pPr marL="114300" indent="0" algn="just" rtl="1">
              <a:buNone/>
            </a:pPr>
            <a:endParaRPr lang="en-US" sz="2000" b="1" dirty="0" smtClean="0">
              <a:cs typeface="B Nazanin" pitchFamily="2" charset="-78"/>
            </a:endParaRPr>
          </a:p>
          <a:p>
            <a:pPr marL="114300" indent="0" algn="just" rtl="1">
              <a:buNone/>
            </a:pPr>
            <a:endParaRPr lang="en-US" sz="2000" b="1" dirty="0">
              <a:cs typeface="B Nazanin" pitchFamily="2" charset="-78"/>
            </a:endParaRPr>
          </a:p>
        </p:txBody>
      </p:sp>
      <p:pic>
        <p:nvPicPr>
          <p:cNvPr id="16386" name="Picture 2" descr="https://upload.wikimedia.org/wikipedia/commons/thumb/b/b2/Laser_Cladding_nozzle_configurations.jpg/400px-Laser_Cladding_nozzle_configur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2229"/>
            <a:ext cx="4800600" cy="548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189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a:cs typeface="B Nazanin" pitchFamily="2" charset="-78"/>
              </a:rPr>
              <a:t>3- پرتوهای پرانرژی</a:t>
            </a:r>
            <a:br>
              <a:rPr lang="fa-IR" sz="3600" dirty="0">
                <a:cs typeface="B Nazanin" pitchFamily="2" charset="-78"/>
              </a:rPr>
            </a:br>
            <a:r>
              <a:rPr lang="fa-IR" sz="3600" dirty="0">
                <a:cs typeface="B Nazanin" pitchFamily="2" charset="-78"/>
              </a:rPr>
              <a:t>تغییر ترکیب شیمیایی</a:t>
            </a:r>
          </a:p>
        </p:txBody>
      </p:sp>
      <p:sp>
        <p:nvSpPr>
          <p:cNvPr id="3" name="Content Placeholder 2"/>
          <p:cNvSpPr>
            <a:spLocks noGrp="1"/>
          </p:cNvSpPr>
          <p:nvPr>
            <p:ph idx="1"/>
          </p:nvPr>
        </p:nvSpPr>
        <p:spPr>
          <a:xfrm>
            <a:off x="304800" y="1600200"/>
            <a:ext cx="7772400" cy="4800600"/>
          </a:xfrm>
        </p:spPr>
        <p:txBody>
          <a:bodyPr>
            <a:normAutofit/>
          </a:bodyPr>
          <a:lstStyle/>
          <a:p>
            <a:pPr marL="114300" indent="0" algn="just" rtl="1">
              <a:buNone/>
            </a:pPr>
            <a:r>
              <a:rPr lang="fa-IR" sz="2400" b="1" dirty="0" smtClean="0">
                <a:cs typeface="B Nazanin" pitchFamily="2" charset="-78"/>
              </a:rPr>
              <a:t>2- </a:t>
            </a:r>
            <a:r>
              <a:rPr lang="en-US" sz="2400" b="1" dirty="0" smtClean="0">
                <a:cs typeface="B Nazanin" pitchFamily="2" charset="-78"/>
              </a:rPr>
              <a:t>Laser Cladding</a:t>
            </a:r>
            <a:endParaRPr lang="en-US" sz="2400" b="1" dirty="0">
              <a:cs typeface="B Nazanin" pitchFamily="2" charset="-78"/>
            </a:endParaRPr>
          </a:p>
          <a:p>
            <a:pPr marL="114300" indent="0" algn="just" rtl="1">
              <a:buNone/>
            </a:pPr>
            <a:endParaRPr lang="en-US" sz="2400" b="1" dirty="0" smtClean="0">
              <a:cs typeface="B Nazanin" pitchFamily="2" charset="-78"/>
            </a:endParaRPr>
          </a:p>
          <a:p>
            <a:pPr marL="114300" indent="0" algn="just" rtl="1">
              <a:buNone/>
            </a:pPr>
            <a:endParaRPr lang="en-US" sz="2400" b="1" dirty="0">
              <a:cs typeface="B Nazanin" pitchFamily="2" charset="-78"/>
            </a:endParaRPr>
          </a:p>
        </p:txBody>
      </p:sp>
      <p:pic>
        <p:nvPicPr>
          <p:cNvPr id="4098" name="Picture 2" descr="Laser Cladding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8173"/>
            <a:ext cx="6667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39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3- پرتوهای پرانرژی</a:t>
            </a:r>
            <a:endParaRPr lang="fa-IR" sz="3600" dirty="0">
              <a:cs typeface="B Nazanin" pitchFamily="2" charset="-78"/>
            </a:endParaRPr>
          </a:p>
        </p:txBody>
      </p:sp>
      <p:sp>
        <p:nvSpPr>
          <p:cNvPr id="3" name="Content Placeholder 2"/>
          <p:cNvSpPr>
            <a:spLocks noGrp="1"/>
          </p:cNvSpPr>
          <p:nvPr>
            <p:ph idx="1"/>
          </p:nvPr>
        </p:nvSpPr>
        <p:spPr>
          <a:xfrm>
            <a:off x="457200" y="914400"/>
            <a:ext cx="7620000" cy="5486400"/>
          </a:xfrm>
        </p:spPr>
        <p:txBody>
          <a:bodyPr>
            <a:normAutofit fontScale="92500"/>
          </a:bodyPr>
          <a:lstStyle/>
          <a:p>
            <a:pPr marL="114300" indent="0" algn="r" rtl="1">
              <a:buNone/>
            </a:pPr>
            <a:r>
              <a:rPr lang="fa-IR" sz="2400" b="1" dirty="0" smtClean="0">
                <a:cs typeface="B Nazanin" pitchFamily="2" charset="-78"/>
              </a:rPr>
              <a:t>مزایا نسبت به سخت کردن القایی و شعله ای:</a:t>
            </a:r>
          </a:p>
          <a:p>
            <a:pPr algn="r" rtl="1">
              <a:buFont typeface="Courier New" pitchFamily="49" charset="0"/>
              <a:buChar char="o"/>
            </a:pPr>
            <a:r>
              <a:rPr lang="fa-IR" sz="2400" b="1" dirty="0" smtClean="0">
                <a:cs typeface="B Nazanin" pitchFamily="2" charset="-78"/>
              </a:rPr>
              <a:t>سخت </a:t>
            </a:r>
            <a:r>
              <a:rPr lang="fa-IR" sz="2400" b="1" dirty="0">
                <a:cs typeface="B Nazanin" pitchFamily="2" charset="-78"/>
              </a:rPr>
              <a:t>کردن کاملا ًموضعی است.</a:t>
            </a:r>
          </a:p>
          <a:p>
            <a:pPr algn="r" rtl="1">
              <a:buFont typeface="Courier New" pitchFamily="49" charset="0"/>
              <a:buChar char="o"/>
            </a:pPr>
            <a:r>
              <a:rPr lang="fa-IR" sz="2400" b="1" dirty="0">
                <a:cs typeface="B Nazanin" pitchFamily="2" charset="-78"/>
              </a:rPr>
              <a:t>عدم نیاز به محیط خنک کننده</a:t>
            </a:r>
          </a:p>
          <a:p>
            <a:pPr algn="r" rtl="1">
              <a:buFont typeface="Courier New" pitchFamily="49" charset="0"/>
              <a:buChar char="o"/>
            </a:pPr>
            <a:r>
              <a:rPr lang="fa-IR" sz="2400" b="1" dirty="0">
                <a:cs typeface="B Nazanin" pitchFamily="2" charset="-78"/>
              </a:rPr>
              <a:t>سرعت خنک کنندگی بسیار بالا (قابل استفاده برای فولادهای کم کربن و کم آلیاژ)</a:t>
            </a:r>
          </a:p>
          <a:p>
            <a:pPr algn="r" rtl="1">
              <a:buFont typeface="Courier New" pitchFamily="49" charset="0"/>
              <a:buChar char="o"/>
            </a:pPr>
            <a:r>
              <a:rPr lang="fa-IR" sz="2400" b="1" dirty="0">
                <a:cs typeface="B Nazanin" pitchFamily="2" charset="-78"/>
              </a:rPr>
              <a:t>حرارت داده شده به قطعه در مجموع کم است و احتمال اعوجاج کم می باشد.</a:t>
            </a:r>
          </a:p>
          <a:p>
            <a:pPr algn="r" rtl="1">
              <a:buFont typeface="Courier New" pitchFamily="49" charset="0"/>
              <a:buChar char="o"/>
            </a:pPr>
            <a:r>
              <a:rPr lang="fa-IR" sz="2400" b="1" dirty="0">
                <a:cs typeface="B Nazanin" pitchFamily="2" charset="-78"/>
              </a:rPr>
              <a:t>درجه انعطاف پذیری و اعمال فرایند بسیار بالا است (قابل استفاده برای قطعات با پیچیدگی زیاد).</a:t>
            </a:r>
          </a:p>
          <a:p>
            <a:pPr algn="r" rtl="1">
              <a:buFont typeface="Courier New" pitchFamily="49" charset="0"/>
              <a:buChar char="o"/>
            </a:pPr>
            <a:r>
              <a:rPr lang="fa-IR" sz="2400" b="1" dirty="0">
                <a:cs typeface="B Nazanin" pitchFamily="2" charset="-78"/>
              </a:rPr>
              <a:t>قابلیت کنترل فرایند (عمق سختی و ... </a:t>
            </a:r>
            <a:r>
              <a:rPr lang="fa-IR" sz="2400" b="1" dirty="0" smtClean="0">
                <a:cs typeface="B Nazanin" pitchFamily="2" charset="-78"/>
              </a:rPr>
              <a:t>)</a:t>
            </a:r>
          </a:p>
          <a:p>
            <a:pPr algn="r" rtl="1">
              <a:buFont typeface="Courier New" pitchFamily="49" charset="0"/>
              <a:buChar char="o"/>
            </a:pPr>
            <a:r>
              <a:rPr lang="fa-IR" sz="2400" b="1" dirty="0">
                <a:cs typeface="B Nazanin" pitchFamily="2" charset="-78"/>
              </a:rPr>
              <a:t>روش بسیار تمیزی است.</a:t>
            </a:r>
          </a:p>
          <a:p>
            <a:pPr algn="r" rtl="1">
              <a:buFont typeface="Courier New" pitchFamily="49" charset="0"/>
              <a:buChar char="o"/>
            </a:pPr>
            <a:r>
              <a:rPr lang="fa-IR" sz="2400" b="1" dirty="0">
                <a:cs typeface="B Nazanin" pitchFamily="2" charset="-78"/>
              </a:rPr>
              <a:t>یک روش پایانی است و پس ازآن عملیاتی صورت نمی گیرد.</a:t>
            </a:r>
          </a:p>
          <a:p>
            <a:pPr algn="r" rtl="1">
              <a:buFont typeface="Courier New" pitchFamily="49" charset="0"/>
              <a:buChar char="o"/>
            </a:pPr>
            <a:r>
              <a:rPr lang="fa-IR" sz="2400" b="1" dirty="0">
                <a:cs typeface="B Nazanin" pitchFamily="2" charset="-78"/>
              </a:rPr>
              <a:t>قابلیت اتوماسیون.</a:t>
            </a:r>
          </a:p>
          <a:p>
            <a:pPr algn="r" rtl="1">
              <a:buFont typeface="Courier New" pitchFamily="49" charset="0"/>
              <a:buChar char="o"/>
            </a:pPr>
            <a:r>
              <a:rPr lang="fa-IR" sz="2400" b="1" dirty="0">
                <a:cs typeface="B Nazanin" pitchFamily="2" charset="-78"/>
              </a:rPr>
              <a:t>سختی به دست آمده دراین روش نسبت به بقیه روشها کمی بیشتر است. </a:t>
            </a:r>
          </a:p>
          <a:p>
            <a:pPr algn="r" rtl="1">
              <a:buFont typeface="Courier New" pitchFamily="49" charset="0"/>
              <a:buChar char="o"/>
            </a:pPr>
            <a:endParaRPr lang="fa-IR" sz="2400" b="1" dirty="0" smtClean="0">
              <a:cs typeface="B Nazanin" pitchFamily="2" charset="-78"/>
            </a:endParaRPr>
          </a:p>
          <a:p>
            <a:pPr marL="114300" indent="0" algn="r" rtl="1">
              <a:buNone/>
            </a:pPr>
            <a:endParaRPr lang="en-US" sz="2400" b="1" dirty="0" smtClean="0">
              <a:cs typeface="B Nazanin" pitchFamily="2" charset="-78"/>
            </a:endParaRPr>
          </a:p>
          <a:p>
            <a:pPr marL="114300" indent="0" algn="r" rtl="1">
              <a:buNone/>
            </a:pPr>
            <a:endParaRPr lang="en-US" sz="2400" b="1" dirty="0" smtClean="0">
              <a:cs typeface="B Nazanin" pitchFamily="2" charset="-78"/>
            </a:endParaRPr>
          </a:p>
          <a:p>
            <a:pPr marL="114300" indent="0" algn="r" rtl="1">
              <a:buNone/>
            </a:pPr>
            <a:endParaRPr lang="en-US" sz="2400" b="1" dirty="0">
              <a:cs typeface="B Nazanin" pitchFamily="2" charset="-78"/>
            </a:endParaRPr>
          </a:p>
        </p:txBody>
      </p:sp>
    </p:spTree>
    <p:extLst>
      <p:ext uri="{BB962C8B-B14F-4D97-AF65-F5344CB8AC3E}">
        <p14:creationId xmlns:p14="http://schemas.microsoft.com/office/powerpoint/2010/main" val="35265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rtl="1"/>
            <a:r>
              <a:rPr lang="fa-IR" b="1" dirty="0" smtClean="0">
                <a:cs typeface="B Nazanin" pitchFamily="2" charset="-78"/>
              </a:rPr>
              <a:t>سخت کاری سطحی بدون تغییر ترکیب</a:t>
            </a:r>
            <a:endParaRPr lang="en-US" b="1" dirty="0">
              <a:cs typeface="B Nazanin" pitchFamily="2" charset="-78"/>
            </a:endParaRPr>
          </a:p>
        </p:txBody>
      </p:sp>
      <p:sp>
        <p:nvSpPr>
          <p:cNvPr id="3" name="Content Placeholder 2"/>
          <p:cNvSpPr>
            <a:spLocks noGrp="1"/>
          </p:cNvSpPr>
          <p:nvPr>
            <p:ph idx="1"/>
          </p:nvPr>
        </p:nvSpPr>
        <p:spPr/>
        <p:txBody>
          <a:bodyPr/>
          <a:lstStyle/>
          <a:p>
            <a:pPr marL="114300" indent="0" algn="r" rtl="1">
              <a:buNone/>
            </a:pPr>
            <a:r>
              <a:rPr lang="fa-IR" dirty="0" smtClean="0">
                <a:cs typeface="B Nazanin" pitchFamily="2" charset="-78"/>
              </a:rPr>
              <a:t>سخت کاری سطحی بدون تغییر ترکیب شیمیایی نوعی از </a:t>
            </a:r>
            <a:r>
              <a:rPr lang="en-US" dirty="0" smtClean="0">
                <a:cs typeface="B Nazanin" pitchFamily="2" charset="-78"/>
              </a:rPr>
              <a:t>Case Hardening</a:t>
            </a:r>
            <a:r>
              <a:rPr lang="fa-IR" dirty="0" smtClean="0">
                <a:cs typeface="B Nazanin" pitchFamily="2" charset="-78"/>
              </a:rPr>
              <a:t> است. </a:t>
            </a:r>
          </a:p>
          <a:p>
            <a:pPr marL="114300" indent="0" algn="r" rtl="1">
              <a:buNone/>
            </a:pPr>
            <a:r>
              <a:rPr lang="fa-IR" dirty="0">
                <a:cs typeface="B Nazanin" pitchFamily="2" charset="-78"/>
              </a:rPr>
              <a:t>در فولادهای حاوی 0/35 درصد کربن یا بیشتر: آستنیته کردن سطح + سرد کردن سریع</a:t>
            </a:r>
          </a:p>
          <a:p>
            <a:pPr marL="114300" indent="0" algn="r" rtl="1">
              <a:buNone/>
            </a:pPr>
            <a:endParaRPr lang="en-US" dirty="0" smtClean="0">
              <a:cs typeface="B Nazanin" pitchFamily="2" charset="-78"/>
            </a:endParaRPr>
          </a:p>
          <a:p>
            <a:pPr marL="114300" indent="0" algn="r" rtl="1">
              <a:buNone/>
            </a:pPr>
            <a:r>
              <a:rPr lang="fa-IR" dirty="0" smtClean="0">
                <a:cs typeface="B Nazanin" pitchFamily="2" charset="-78"/>
              </a:rPr>
              <a:t>گرم کردن سطح به چه روشی؟؟</a:t>
            </a:r>
          </a:p>
          <a:p>
            <a:pPr marL="114300" indent="0" algn="r" rtl="1">
              <a:buNone/>
            </a:pPr>
            <a:r>
              <a:rPr lang="fa-IR" dirty="0" smtClean="0">
                <a:cs typeface="B Nazanin" pitchFamily="2" charset="-78"/>
              </a:rPr>
              <a:t>1- سخت کردن القایی (</a:t>
            </a:r>
            <a:r>
              <a:rPr lang="en-US" dirty="0" smtClean="0">
                <a:cs typeface="B Nazanin" pitchFamily="2" charset="-78"/>
              </a:rPr>
              <a:t>Induction Hardening</a:t>
            </a:r>
            <a:r>
              <a:rPr lang="fa-IR" dirty="0" smtClean="0">
                <a:cs typeface="B Nazanin" pitchFamily="2" charset="-78"/>
              </a:rPr>
              <a:t>)</a:t>
            </a:r>
          </a:p>
          <a:p>
            <a:pPr marL="114300" indent="0" algn="r" rtl="1">
              <a:buNone/>
            </a:pPr>
            <a:r>
              <a:rPr lang="fa-IR" dirty="0" smtClean="0">
                <a:cs typeface="B Nazanin" pitchFamily="2" charset="-78"/>
              </a:rPr>
              <a:t>2- سخت کردن شعله ای (</a:t>
            </a:r>
            <a:r>
              <a:rPr lang="en-US" dirty="0" smtClean="0">
                <a:cs typeface="B Nazanin" pitchFamily="2" charset="-78"/>
              </a:rPr>
              <a:t>Flame Hardening</a:t>
            </a:r>
            <a:r>
              <a:rPr lang="fa-IR" dirty="0" smtClean="0">
                <a:cs typeface="B Nazanin" pitchFamily="2" charset="-78"/>
              </a:rPr>
              <a:t>)</a:t>
            </a:r>
            <a:endParaRPr lang="en-US" dirty="0" smtClean="0">
              <a:cs typeface="B Nazanin" pitchFamily="2" charset="-78"/>
            </a:endParaRPr>
          </a:p>
          <a:p>
            <a:pPr marL="114300" indent="0" algn="r" rtl="1">
              <a:buNone/>
            </a:pPr>
            <a:r>
              <a:rPr lang="fa-IR" dirty="0" smtClean="0">
                <a:cs typeface="B Nazanin" pitchFamily="2" charset="-78"/>
              </a:rPr>
              <a:t>3- استفاده از پرتوهای پرانرژی</a:t>
            </a:r>
            <a:endParaRPr lang="en-US" dirty="0" smtClean="0">
              <a:cs typeface="B Nazanin" pitchFamily="2" charset="-78"/>
            </a:endParaRPr>
          </a:p>
          <a:p>
            <a:pPr marL="114300" indent="0" algn="r" rtl="1">
              <a:buNone/>
            </a:pPr>
            <a:r>
              <a:rPr lang="fa-IR" dirty="0">
                <a:cs typeface="B Nazanin" pitchFamily="2" charset="-78"/>
              </a:rPr>
              <a:t> </a:t>
            </a:r>
            <a:endParaRPr lang="en-US" dirty="0">
              <a:cs typeface="B Nazanin" pitchFamily="2" charset="-78"/>
            </a:endParaRPr>
          </a:p>
        </p:txBody>
      </p:sp>
    </p:spTree>
    <p:extLst>
      <p:ext uri="{BB962C8B-B14F-4D97-AF65-F5344CB8AC3E}">
        <p14:creationId xmlns:p14="http://schemas.microsoft.com/office/powerpoint/2010/main" val="35444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algn="ctr" rtl="1"/>
            <a:r>
              <a:rPr lang="fa-IR" sz="3600" dirty="0" smtClean="0">
                <a:cs typeface="B Nazanin" pitchFamily="2" charset="-78"/>
              </a:rPr>
              <a:t>3- پرتوهای پرانرژی</a:t>
            </a:r>
            <a:br>
              <a:rPr lang="fa-IR" sz="3600" dirty="0" smtClean="0">
                <a:cs typeface="B Nazanin" pitchFamily="2" charset="-78"/>
              </a:rPr>
            </a:br>
            <a:r>
              <a:rPr lang="fa-IR" sz="3600" dirty="0" smtClean="0">
                <a:cs typeface="B Nazanin" pitchFamily="2" charset="-78"/>
              </a:rPr>
              <a:t>پرتو الکترونی</a:t>
            </a:r>
            <a:endParaRPr lang="fa-IR" sz="3600" dirty="0">
              <a:cs typeface="B Nazanin" pitchFamily="2" charset="-78"/>
            </a:endParaRPr>
          </a:p>
        </p:txBody>
      </p:sp>
      <p:sp>
        <p:nvSpPr>
          <p:cNvPr id="3" name="Content Placeholder 2"/>
          <p:cNvSpPr>
            <a:spLocks noGrp="1"/>
          </p:cNvSpPr>
          <p:nvPr>
            <p:ph idx="1"/>
          </p:nvPr>
        </p:nvSpPr>
        <p:spPr/>
        <p:txBody>
          <a:bodyPr>
            <a:normAutofit/>
          </a:bodyPr>
          <a:lstStyle/>
          <a:p>
            <a:pPr marL="114300" indent="0" algn="r" rtl="1">
              <a:buNone/>
            </a:pPr>
            <a:r>
              <a:rPr lang="fa-IR" sz="2400" b="1" dirty="0" smtClean="0">
                <a:cs typeface="B Nazanin" pitchFamily="2" charset="-78"/>
              </a:rPr>
              <a:t>مقایسه دو پرتو لیزر و الکترونی:</a:t>
            </a:r>
          </a:p>
          <a:p>
            <a:pPr marL="114300" indent="0" algn="r" rtl="1">
              <a:buNone/>
            </a:pPr>
            <a:endParaRPr lang="fa-IR" sz="2400" b="1" dirty="0" smtClean="0">
              <a:cs typeface="B Nazanin" pitchFamily="2" charset="-78"/>
            </a:endParaRPr>
          </a:p>
          <a:p>
            <a:pPr marL="114300" indent="0" algn="r" rtl="1">
              <a:buNone/>
            </a:pPr>
            <a:r>
              <a:rPr lang="fa-IR" sz="2400" b="1" dirty="0" smtClean="0">
                <a:cs typeface="B Nazanin" pitchFamily="2" charset="-78"/>
              </a:rPr>
              <a:t>1- جذب بالاتر پرتو الکترونی  </a:t>
            </a:r>
            <a:r>
              <a:rPr lang="fa-IR" sz="2400" b="1" dirty="0">
                <a:cs typeface="B Nazanin" pitchFamily="2" charset="-78"/>
              </a:rPr>
              <a:t>نسبت به روش لیزر (بالای % 90)</a:t>
            </a:r>
          </a:p>
          <a:p>
            <a:pPr marL="114300" indent="0" algn="r" rtl="1">
              <a:buNone/>
            </a:pPr>
            <a:r>
              <a:rPr lang="fa-IR" sz="2400" b="1" dirty="0" smtClean="0">
                <a:cs typeface="B Nazanin" pitchFamily="2" charset="-78"/>
              </a:rPr>
              <a:t>2- سرعت </a:t>
            </a:r>
            <a:r>
              <a:rPr lang="fa-IR" sz="2400" b="1" dirty="0">
                <a:cs typeface="B Nazanin" pitchFamily="2" charset="-78"/>
              </a:rPr>
              <a:t>عمل کمتر </a:t>
            </a:r>
            <a:r>
              <a:rPr lang="fa-IR" sz="2400" b="1" dirty="0" smtClean="0">
                <a:cs typeface="B Nazanin" pitchFamily="2" charset="-78"/>
              </a:rPr>
              <a:t>پرتو الکترونی نسبت </a:t>
            </a:r>
            <a:r>
              <a:rPr lang="fa-IR" sz="2400" b="1" dirty="0">
                <a:cs typeface="B Nazanin" pitchFamily="2" charset="-78"/>
              </a:rPr>
              <a:t>به روش لیزر (مشکلات ایجاد خلاء)</a:t>
            </a:r>
          </a:p>
          <a:p>
            <a:pPr marL="114300" indent="0" algn="r" rtl="1">
              <a:buNone/>
            </a:pPr>
            <a:r>
              <a:rPr lang="fa-IR" sz="2400" b="1" dirty="0" smtClean="0">
                <a:cs typeface="B Nazanin" pitchFamily="2" charset="-78"/>
              </a:rPr>
              <a:t>3- نیاز </a:t>
            </a:r>
            <a:r>
              <a:rPr lang="fa-IR" sz="2400" b="1" dirty="0">
                <a:cs typeface="B Nazanin" pitchFamily="2" charset="-78"/>
              </a:rPr>
              <a:t>به ایجاد خلأ </a:t>
            </a:r>
            <a:r>
              <a:rPr lang="fa-IR" sz="2400" b="1" dirty="0" smtClean="0">
                <a:cs typeface="B Nazanin" pitchFamily="2" charset="-78"/>
              </a:rPr>
              <a:t>برای تولید پرتو الکترونی</a:t>
            </a:r>
            <a:endParaRPr lang="fa-IR" sz="2400" b="1" dirty="0">
              <a:cs typeface="B Nazanin" pitchFamily="2" charset="-78"/>
            </a:endParaRPr>
          </a:p>
          <a:p>
            <a:pPr marL="114300" indent="0" algn="r" rtl="1">
              <a:buNone/>
            </a:pPr>
            <a:r>
              <a:rPr lang="fa-IR" sz="2400" b="1" dirty="0" smtClean="0">
                <a:cs typeface="B Nazanin" pitchFamily="2" charset="-78"/>
              </a:rPr>
              <a:t>4- </a:t>
            </a:r>
            <a:r>
              <a:rPr lang="fa-IR" sz="2400" b="1" dirty="0">
                <a:cs typeface="B Nazanin" pitchFamily="2" charset="-78"/>
              </a:rPr>
              <a:t>انعطاف </a:t>
            </a:r>
            <a:r>
              <a:rPr lang="fa-IR" sz="2400" b="1" dirty="0" smtClean="0">
                <a:cs typeface="B Nazanin" pitchFamily="2" charset="-78"/>
              </a:rPr>
              <a:t>پذیری </a:t>
            </a:r>
            <a:r>
              <a:rPr lang="fa-IR" sz="2400" b="1" dirty="0">
                <a:cs typeface="B Nazanin" pitchFamily="2" charset="-78"/>
              </a:rPr>
              <a:t>کمتر </a:t>
            </a:r>
            <a:r>
              <a:rPr lang="fa-IR" sz="2400" b="1" dirty="0" smtClean="0">
                <a:cs typeface="B Nazanin" pitchFamily="2" charset="-78"/>
              </a:rPr>
              <a:t>در استفاده از پرتو الکترونی نسبت </a:t>
            </a:r>
            <a:r>
              <a:rPr lang="fa-IR" sz="2400" b="1" dirty="0">
                <a:cs typeface="B Nazanin" pitchFamily="2" charset="-78"/>
              </a:rPr>
              <a:t>به روش لیزر </a:t>
            </a:r>
          </a:p>
          <a:p>
            <a:pPr marL="114300" indent="0" algn="r" rtl="1">
              <a:buNone/>
            </a:pPr>
            <a:endParaRPr lang="fa-IR" sz="2400" b="1" dirty="0">
              <a:cs typeface="B Nazanin" pitchFamily="2" charset="-78"/>
            </a:endParaRPr>
          </a:p>
          <a:p>
            <a:pPr marL="114300" indent="0" algn="r" rtl="1">
              <a:buNone/>
            </a:pPr>
            <a:endParaRPr lang="en-US" sz="2400" b="1" dirty="0">
              <a:cs typeface="B Nazanin" pitchFamily="2" charset="-78"/>
            </a:endParaRPr>
          </a:p>
        </p:txBody>
      </p:sp>
    </p:spTree>
    <p:extLst>
      <p:ext uri="{BB962C8B-B14F-4D97-AF65-F5344CB8AC3E}">
        <p14:creationId xmlns:p14="http://schemas.microsoft.com/office/powerpoint/2010/main" val="13677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latin typeface="Times New Roman" pitchFamily="18" charset="0"/>
                <a:cs typeface="Times New Roman" pitchFamily="18" charset="0"/>
              </a:rPr>
              <a:t>THE END</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2483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rtl="1"/>
            <a:r>
              <a:rPr lang="fa-IR" b="1" dirty="0" smtClean="0">
                <a:cs typeface="B Nazanin" pitchFamily="2" charset="-78"/>
              </a:rPr>
              <a:t>سخت کاری سطحی</a:t>
            </a:r>
            <a:endParaRPr lang="en-US" b="1" dirty="0">
              <a:cs typeface="B Nazanin" pitchFamily="2" charset="-78"/>
            </a:endParaRPr>
          </a:p>
        </p:txBody>
      </p:sp>
      <p:sp>
        <p:nvSpPr>
          <p:cNvPr id="3" name="Content Placeholder 2"/>
          <p:cNvSpPr>
            <a:spLocks noGrp="1"/>
          </p:cNvSpPr>
          <p:nvPr>
            <p:ph idx="1"/>
          </p:nvPr>
        </p:nvSpPr>
        <p:spPr/>
        <p:txBody>
          <a:bodyPr/>
          <a:lstStyle/>
          <a:p>
            <a:pPr marL="114300" indent="0" algn="r" rtl="1">
              <a:buNone/>
            </a:pPr>
            <a:endParaRPr lang="en-US" dirty="0">
              <a:cs typeface="B Nazanin" pitchFamily="2" charset="-78"/>
            </a:endParaRPr>
          </a:p>
        </p:txBody>
      </p:sp>
      <p:pic>
        <p:nvPicPr>
          <p:cNvPr id="4" name="Picture 9" descr="29-02 copy"/>
          <p:cNvPicPr>
            <a:picLocks noChangeAspect="1" noChangeArrowheads="1"/>
          </p:cNvPicPr>
          <p:nvPr/>
        </p:nvPicPr>
        <p:blipFill>
          <a:blip r:embed="rId2" cstate="print"/>
          <a:srcRect/>
          <a:stretch>
            <a:fillRect/>
          </a:stretch>
        </p:blipFill>
        <p:spPr bwMode="auto">
          <a:xfrm>
            <a:off x="533400" y="1648347"/>
            <a:ext cx="7519489" cy="4142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509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rtl="1"/>
            <a:r>
              <a:rPr lang="fa-IR" b="1" dirty="0" smtClean="0">
                <a:cs typeface="B Nazanin" pitchFamily="2" charset="-78"/>
              </a:rPr>
              <a:t>سخت کاری سطحی</a:t>
            </a:r>
            <a:endParaRPr lang="en-US" b="1" dirty="0">
              <a:cs typeface="B Nazanin" pitchFamily="2" charset="-78"/>
            </a:endParaRPr>
          </a:p>
        </p:txBody>
      </p:sp>
      <p:sp>
        <p:nvSpPr>
          <p:cNvPr id="3" name="Content Placeholder 2"/>
          <p:cNvSpPr>
            <a:spLocks noGrp="1"/>
          </p:cNvSpPr>
          <p:nvPr>
            <p:ph idx="1"/>
          </p:nvPr>
        </p:nvSpPr>
        <p:spPr/>
        <p:txBody>
          <a:bodyPr/>
          <a:lstStyle/>
          <a:p>
            <a:pPr marL="114300" indent="0" algn="r" rtl="1">
              <a:buNone/>
            </a:pPr>
            <a:endParaRPr lang="en-US" dirty="0">
              <a:cs typeface="B Nazanin" pitchFamily="2" charset="-78"/>
            </a:endParaRPr>
          </a:p>
        </p:txBody>
      </p:sp>
      <p:pic>
        <p:nvPicPr>
          <p:cNvPr id="5" name="Content Placeholder 4"/>
          <p:cNvPicPr>
            <a:picLocks noChangeAspect="1"/>
          </p:cNvPicPr>
          <p:nvPr/>
        </p:nvPicPr>
        <p:blipFill>
          <a:blip r:embed="rId2" cstate="print"/>
          <a:srcRect b="9922"/>
          <a:stretch>
            <a:fillRect/>
          </a:stretch>
        </p:blipFill>
        <p:spPr>
          <a:xfrm>
            <a:off x="1524000" y="1295400"/>
            <a:ext cx="5722960" cy="5309252"/>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36466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rtl="1"/>
            <a:r>
              <a:rPr lang="fa-IR" sz="3600" dirty="0">
                <a:cs typeface="B Nazanin" pitchFamily="2" charset="-78"/>
              </a:rPr>
              <a:t>1- سخت کردن القایی (</a:t>
            </a:r>
            <a:r>
              <a:rPr lang="en-US" sz="3600" dirty="0">
                <a:cs typeface="B Nazanin" pitchFamily="2" charset="-78"/>
              </a:rPr>
              <a:t>Induction Hardening</a:t>
            </a:r>
            <a:r>
              <a:rPr lang="fa-IR" sz="3600" dirty="0">
                <a:cs typeface="B Nazanin" pitchFamily="2" charset="-78"/>
              </a:rPr>
              <a:t>)</a:t>
            </a:r>
          </a:p>
        </p:txBody>
      </p:sp>
      <p:sp>
        <p:nvSpPr>
          <p:cNvPr id="3" name="Content Placeholder 2"/>
          <p:cNvSpPr>
            <a:spLocks noGrp="1"/>
          </p:cNvSpPr>
          <p:nvPr>
            <p:ph idx="1"/>
          </p:nvPr>
        </p:nvSpPr>
        <p:spPr>
          <a:xfrm>
            <a:off x="457200" y="1295400"/>
            <a:ext cx="7620000" cy="4800600"/>
          </a:xfrm>
        </p:spPr>
        <p:txBody>
          <a:bodyPr/>
          <a:lstStyle/>
          <a:p>
            <a:pPr marL="114300" indent="0" algn="r" rtl="1">
              <a:buNone/>
            </a:pPr>
            <a:r>
              <a:rPr lang="fa-IR" dirty="0" smtClean="0">
                <a:cs typeface="B Nazanin" pitchFamily="2" charset="-78"/>
              </a:rPr>
              <a:t>عبور جریان متناوب با فرکانس بالا داخل سیم پیچ، باعث تولید جریان مغناطیسی (جریان های سرگردان) در اطراف آن می شود. با عبور این جریان از قطعه فولادی، دمای آن بالا می رود.</a:t>
            </a:r>
          </a:p>
          <a:p>
            <a:pPr marL="114300" indent="0" algn="r" rtl="1">
              <a:buNone/>
            </a:pPr>
            <a:r>
              <a:rPr lang="el-GR" i="1" dirty="0" smtClean="0">
                <a:cs typeface="B Nazanin" pitchFamily="2" charset="-78"/>
              </a:rPr>
              <a:t>δ</a:t>
            </a:r>
            <a:r>
              <a:rPr lang="fa-IR" i="1" dirty="0" smtClean="0">
                <a:cs typeface="B Nazanin" pitchFamily="2" charset="-78"/>
              </a:rPr>
              <a:t>: عمق نفوذ جریان (</a:t>
            </a:r>
            <a:r>
              <a:rPr lang="en-US" i="1" dirty="0" smtClean="0">
                <a:cs typeface="B Nazanin" pitchFamily="2" charset="-78"/>
              </a:rPr>
              <a:t>m</a:t>
            </a:r>
            <a:r>
              <a:rPr lang="fa-IR" i="1" dirty="0" smtClean="0">
                <a:cs typeface="B Nazanin" pitchFamily="2" charset="-78"/>
              </a:rPr>
              <a:t>)</a:t>
            </a:r>
            <a:endParaRPr lang="en-US" i="1" dirty="0" smtClean="0">
              <a:cs typeface="B Nazanin" pitchFamily="2" charset="-78"/>
            </a:endParaRPr>
          </a:p>
          <a:p>
            <a:pPr marL="114300" indent="0" algn="r" rtl="1">
              <a:buNone/>
            </a:pPr>
            <a:r>
              <a:rPr lang="el-GR" i="1" dirty="0" smtClean="0">
                <a:cs typeface="B Nazanin" pitchFamily="2" charset="-78"/>
              </a:rPr>
              <a:t>ρ</a:t>
            </a:r>
            <a:r>
              <a:rPr lang="fa-IR" i="1" dirty="0" smtClean="0">
                <a:cs typeface="B Nazanin" pitchFamily="2" charset="-78"/>
              </a:rPr>
              <a:t>: مقاومت الکتریکی سیم پیچ (</a:t>
            </a:r>
            <a:r>
              <a:rPr lang="en-US" i="1" dirty="0" err="1" smtClean="0">
                <a:cs typeface="B Nazanin" pitchFamily="2" charset="-78"/>
              </a:rPr>
              <a:t>ohm.m</a:t>
            </a:r>
            <a:r>
              <a:rPr lang="fa-IR" i="1" dirty="0" smtClean="0">
                <a:cs typeface="B Nazanin" pitchFamily="2" charset="-78"/>
              </a:rPr>
              <a:t>)</a:t>
            </a:r>
          </a:p>
          <a:p>
            <a:pPr marL="114300" indent="0" algn="r" rtl="1">
              <a:buNone/>
            </a:pPr>
            <a:r>
              <a:rPr lang="fa-IR" i="1" dirty="0" smtClean="0">
                <a:cs typeface="B Nazanin" pitchFamily="2" charset="-78"/>
              </a:rPr>
              <a:t>µ: نفوذپذیری مغناطیسی نسبی</a:t>
            </a:r>
          </a:p>
          <a:p>
            <a:pPr marL="114300" indent="0" algn="r" rtl="1">
              <a:buNone/>
            </a:pPr>
            <a:r>
              <a:rPr lang="en-US" i="1" dirty="0" smtClean="0">
                <a:cs typeface="B Nazanin" pitchFamily="2" charset="-78"/>
              </a:rPr>
              <a:t>f</a:t>
            </a:r>
            <a:r>
              <a:rPr lang="fa-IR" i="1" dirty="0" smtClean="0">
                <a:cs typeface="B Nazanin" pitchFamily="2" charset="-78"/>
              </a:rPr>
              <a:t>: فرکانس جریان (</a:t>
            </a:r>
            <a:r>
              <a:rPr lang="en-US" i="1" dirty="0" smtClean="0">
                <a:cs typeface="B Nazanin" pitchFamily="2" charset="-78"/>
              </a:rPr>
              <a:t>Hz</a:t>
            </a:r>
            <a:r>
              <a:rPr lang="fa-IR" i="1" dirty="0" smtClean="0">
                <a:cs typeface="B Nazanin" pitchFamily="2" charset="-78"/>
              </a:rPr>
              <a:t>)</a:t>
            </a:r>
          </a:p>
          <a:p>
            <a:pPr marL="114300" indent="0" algn="r" rtl="1">
              <a:buNone/>
            </a:pPr>
            <a:r>
              <a:rPr lang="fa-IR" i="1" dirty="0">
                <a:cs typeface="B Nazanin" pitchFamily="2" charset="-78"/>
              </a:rPr>
              <a:t>فرکانس مورد استفاده در این روش </a:t>
            </a:r>
            <a:r>
              <a:rPr lang="fa-IR" i="1" dirty="0" smtClean="0">
                <a:cs typeface="B Nazanin" pitchFamily="2" charset="-78"/>
              </a:rPr>
              <a:t>بین0/5 تا 500 کیلوهرتز </a:t>
            </a:r>
            <a:r>
              <a:rPr lang="en-US" i="1" dirty="0" smtClean="0">
                <a:cs typeface="B Nazanin" pitchFamily="2" charset="-78"/>
              </a:rPr>
              <a:t> </a:t>
            </a:r>
            <a:r>
              <a:rPr lang="fa-IR" i="1" dirty="0">
                <a:cs typeface="B Nazanin" pitchFamily="2" charset="-78"/>
              </a:rPr>
              <a:t>تغییر می کند.</a:t>
            </a:r>
          </a:p>
          <a:p>
            <a:pPr marL="114300" indent="0" algn="r" rtl="1">
              <a:buNone/>
            </a:pPr>
            <a:r>
              <a:rPr lang="fa-IR" i="1" dirty="0" smtClean="0">
                <a:cs typeface="B Nazanin" pitchFamily="2" charset="-78"/>
              </a:rPr>
              <a:t>فرکانس 0/5 تا 100 کیلوهرتز: حداقل ضخامت 1/5 میلیمتر</a:t>
            </a:r>
          </a:p>
          <a:p>
            <a:pPr marL="114300" indent="0" algn="r" rtl="1">
              <a:buNone/>
            </a:pPr>
            <a:r>
              <a:rPr lang="fa-IR" i="1" dirty="0" smtClean="0">
                <a:cs typeface="B Nazanin" pitchFamily="2" charset="-78"/>
              </a:rPr>
              <a:t>فرکانس 100 تا 500 کیلوهرتز: حداقل ضخامت 0/2 میلیمتر</a:t>
            </a:r>
            <a:endParaRPr lang="fa-IR" i="1" dirty="0">
              <a:cs typeface="B Nazanin" pitchFamily="2" charset="-78"/>
            </a:endParaRPr>
          </a:p>
          <a:p>
            <a:pPr marL="114300" indent="0" algn="r" rtl="1">
              <a:buNone/>
            </a:pPr>
            <a:r>
              <a:rPr lang="fa-IR" i="1" dirty="0" smtClean="0">
                <a:cs typeface="B Nazanin" pitchFamily="2" charset="-78"/>
              </a:rPr>
              <a:t>با این روش فولاد سریع تر از مس گرم می شود.</a:t>
            </a:r>
          </a:p>
          <a:p>
            <a:pPr marL="114300" indent="0" algn="r" rtl="1">
              <a:buNone/>
            </a:pPr>
            <a:endParaRPr lang="en-US" dirty="0">
              <a:cs typeface="B Nazanin" pitchFamily="2" charset="-78"/>
            </a:endParaRPr>
          </a:p>
        </p:txBody>
      </p:sp>
      <p:pic>
        <p:nvPicPr>
          <p:cNvPr id="6" name="Picture 11" descr="untitled"/>
          <p:cNvPicPr>
            <a:picLocks noChangeAspect="1" noChangeArrowheads="1"/>
          </p:cNvPicPr>
          <p:nvPr/>
        </p:nvPicPr>
        <p:blipFill>
          <a:blip r:embed="rId2" cstate="print"/>
          <a:srcRect r="32142" b="28704"/>
          <a:stretch>
            <a:fillRect/>
          </a:stretch>
        </p:blipFill>
        <p:spPr>
          <a:xfrm>
            <a:off x="914400" y="3429000"/>
            <a:ext cx="6706769" cy="3000396"/>
          </a:xfrm>
          <a:prstGeom prst="roundRect">
            <a:avLst>
              <a:gd name="adj" fmla="val 8594"/>
            </a:avLst>
          </a:prstGeom>
          <a:solidFill>
            <a:srgbClr val="FFFFFF">
              <a:shade val="85000"/>
            </a:srgbClr>
          </a:solidFill>
          <a:effectLst>
            <a:reflection blurRad="12700" stA="38000" endPos="28000" dist="5000" dir="5400000" sy="-100000" algn="bl" rotWithShape="0"/>
          </a:effectLst>
        </p:spPr>
      </p:pic>
      <mc:AlternateContent xmlns:mc="http://schemas.openxmlformats.org/markup-compatibility/2006" xmlns:a14="http://schemas.microsoft.com/office/drawing/2010/main">
        <mc:Choice Requires="a14">
          <p:sp>
            <p:nvSpPr>
              <p:cNvPr id="4" name="TextBox 3"/>
              <p:cNvSpPr txBox="1"/>
              <p:nvPr/>
            </p:nvSpPr>
            <p:spPr>
              <a:xfrm>
                <a:off x="1350907" y="2286000"/>
                <a:ext cx="149265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𝛿</m:t>
                      </m:r>
                      <m:r>
                        <a:rPr lang="en-US" b="0" i="1" smtClean="0">
                          <a:latin typeface="Cambria Math"/>
                          <a:ea typeface="Cambria Math"/>
                        </a:rPr>
                        <m:t>=</m:t>
                      </m:r>
                      <m:r>
                        <a:rPr lang="en-US" b="0" i="1" smtClean="0">
                          <a:latin typeface="Cambria Math"/>
                          <a:ea typeface="Cambria Math"/>
                        </a:rPr>
                        <m:t>503</m:t>
                      </m:r>
                      <m:rad>
                        <m:radPr>
                          <m:degHide m:val="on"/>
                          <m:ctrlPr>
                            <a:rPr lang="en-US" b="0" i="1" smtClean="0">
                              <a:latin typeface="Cambria Math"/>
                              <a:ea typeface="Cambria Math"/>
                            </a:rPr>
                          </m:ctrlPr>
                        </m:radPr>
                        <m:deg/>
                        <m:e>
                          <m:f>
                            <m:fPr>
                              <m:ctrlPr>
                                <a:rPr lang="en-US" b="0" i="1" smtClean="0">
                                  <a:latin typeface="Cambria Math"/>
                                  <a:ea typeface="Cambria Math"/>
                                </a:rPr>
                              </m:ctrlPr>
                            </m:fPr>
                            <m:num>
                              <m:r>
                                <a:rPr lang="en-US" b="0" i="1" smtClean="0">
                                  <a:latin typeface="Cambria Math"/>
                                  <a:ea typeface="Cambria Math"/>
                                </a:rPr>
                                <m:t>𝜌</m:t>
                              </m:r>
                            </m:num>
                            <m:den>
                              <m:r>
                                <a:rPr lang="en-US" b="0" i="1" smtClean="0">
                                  <a:latin typeface="Cambria Math"/>
                                  <a:ea typeface="Cambria Math"/>
                                </a:rPr>
                                <m:t>𝜇</m:t>
                              </m:r>
                              <m:r>
                                <a:rPr lang="en-US" b="0" i="1" smtClean="0">
                                  <a:latin typeface="Cambria Math"/>
                                  <a:ea typeface="Cambria Math"/>
                                </a:rPr>
                                <m:t>𝑓</m:t>
                              </m:r>
                            </m:den>
                          </m:f>
                        </m:e>
                      </m:ra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350907" y="2286000"/>
                <a:ext cx="1492652" cy="91069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44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rtl="1"/>
            <a:r>
              <a:rPr lang="fa-IR" sz="3600" dirty="0">
                <a:cs typeface="B Nazanin" pitchFamily="2" charset="-78"/>
              </a:rPr>
              <a:t>1- سخت کردن القایی (</a:t>
            </a:r>
            <a:r>
              <a:rPr lang="en-US" sz="3600" dirty="0">
                <a:cs typeface="B Nazanin" pitchFamily="2" charset="-78"/>
              </a:rPr>
              <a:t>Induction Hardening</a:t>
            </a:r>
            <a:r>
              <a:rPr lang="fa-IR" sz="3600" dirty="0">
                <a:cs typeface="B Nazanin" pitchFamily="2" charset="-78"/>
              </a:rPr>
              <a:t>)</a:t>
            </a:r>
          </a:p>
        </p:txBody>
      </p:sp>
      <p:sp>
        <p:nvSpPr>
          <p:cNvPr id="3" name="Content Placeholder 2"/>
          <p:cNvSpPr>
            <a:spLocks noGrp="1"/>
          </p:cNvSpPr>
          <p:nvPr>
            <p:ph idx="1"/>
          </p:nvPr>
        </p:nvSpPr>
        <p:spPr/>
        <p:txBody>
          <a:bodyPr/>
          <a:lstStyle/>
          <a:p>
            <a:pPr marL="114300" indent="0" algn="r" rtl="1">
              <a:buNone/>
            </a:pPr>
            <a:endParaRPr lang="en-US" dirty="0">
              <a:cs typeface="B Nazanin" pitchFamily="2" charset="-78"/>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196975"/>
            <a:ext cx="41148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2630664804"/>
              </p:ext>
            </p:extLst>
          </p:nvPr>
        </p:nvGraphicFramePr>
        <p:xfrm>
          <a:off x="533400" y="2438400"/>
          <a:ext cx="2881312" cy="2638425"/>
        </p:xfrm>
        <a:graphic>
          <a:graphicData uri="http://schemas.openxmlformats.org/presentationml/2006/ole">
            <mc:AlternateContent xmlns:mc="http://schemas.openxmlformats.org/markup-compatibility/2006">
              <mc:Choice xmlns:v="urn:schemas-microsoft-com:vml" Requires="v">
                <p:oleObj spid="_x0000_s1057" name="Bitmap Image" r:id="rId4" imgW="3723810" imgH="3409524" progId="PBrush">
                  <p:embed/>
                </p:oleObj>
              </mc:Choice>
              <mc:Fallback>
                <p:oleObj name="Bitmap Image" r:id="rId4" imgW="3723810" imgH="3409524" progId="PBrush">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438400"/>
                        <a:ext cx="2881312"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1563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rtl="1"/>
            <a:r>
              <a:rPr lang="fa-IR" sz="3600" dirty="0">
                <a:cs typeface="B Nazanin" pitchFamily="2" charset="-78"/>
              </a:rPr>
              <a:t>1- سخت کردن القایی (</a:t>
            </a:r>
            <a:r>
              <a:rPr lang="en-US" sz="3600" dirty="0">
                <a:cs typeface="B Nazanin" pitchFamily="2" charset="-78"/>
              </a:rPr>
              <a:t>Induction Hardening</a:t>
            </a:r>
            <a:r>
              <a:rPr lang="fa-IR" sz="3600" dirty="0">
                <a:cs typeface="B Nazanin" pitchFamily="2" charset="-78"/>
              </a:rPr>
              <a:t>)</a:t>
            </a:r>
          </a:p>
        </p:txBody>
      </p:sp>
      <p:sp>
        <p:nvSpPr>
          <p:cNvPr id="3" name="Content Placeholder 2"/>
          <p:cNvSpPr>
            <a:spLocks noGrp="1"/>
          </p:cNvSpPr>
          <p:nvPr>
            <p:ph idx="1"/>
          </p:nvPr>
        </p:nvSpPr>
        <p:spPr/>
        <p:txBody>
          <a:bodyPr/>
          <a:lstStyle/>
          <a:p>
            <a:pPr marL="114300" indent="0" algn="r" rtl="1">
              <a:buNone/>
            </a:pPr>
            <a:endParaRPr lang="en-US" dirty="0">
              <a:cs typeface="B Nazanin" pitchFamily="2" charset="-78"/>
            </a:endParaRPr>
          </a:p>
        </p:txBody>
      </p:sp>
      <p:pic>
        <p:nvPicPr>
          <p:cNvPr id="1026" name="Picture 2" descr="https://2.imimg.com/data2/KR/KQ/MY-1985632/induction-hardening-25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3409950" cy="340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15" descr="Induction heating01.jpg"/>
          <p:cNvPicPr>
            <a:picLocks noChangeAspect="1" noChangeArrowheads="1"/>
          </p:cNvPicPr>
          <p:nvPr/>
        </p:nvPicPr>
        <p:blipFill>
          <a:blip r:embed="rId3" cstate="print"/>
          <a:srcRect/>
          <a:stretch>
            <a:fillRect/>
          </a:stretch>
        </p:blipFill>
        <p:spPr bwMode="auto">
          <a:xfrm>
            <a:off x="5181600" y="1437563"/>
            <a:ext cx="2940050" cy="2978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2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marL="114300" indent="0" rtl="1"/>
            <a:r>
              <a:rPr lang="fa-IR" sz="3600" dirty="0">
                <a:cs typeface="B Nazanin" pitchFamily="2" charset="-78"/>
              </a:rPr>
              <a:t>1- سخت کردن القایی (</a:t>
            </a:r>
            <a:r>
              <a:rPr lang="en-US" sz="3600" dirty="0">
                <a:cs typeface="B Nazanin" pitchFamily="2" charset="-78"/>
              </a:rPr>
              <a:t>Induction Hardening</a:t>
            </a:r>
            <a:r>
              <a:rPr lang="fa-IR" sz="3600" dirty="0">
                <a:cs typeface="B Nazanin" pitchFamily="2" charset="-78"/>
              </a:rPr>
              <a:t>)</a:t>
            </a:r>
          </a:p>
        </p:txBody>
      </p:sp>
      <p:sp>
        <p:nvSpPr>
          <p:cNvPr id="3" name="Content Placeholder 2"/>
          <p:cNvSpPr>
            <a:spLocks noGrp="1"/>
          </p:cNvSpPr>
          <p:nvPr>
            <p:ph idx="1"/>
          </p:nvPr>
        </p:nvSpPr>
        <p:spPr/>
        <p:txBody>
          <a:bodyPr/>
          <a:lstStyle/>
          <a:p>
            <a:pPr marL="114300" indent="0" algn="r" rtl="1">
              <a:buNone/>
            </a:pPr>
            <a:r>
              <a:rPr lang="fa-IR" dirty="0" smtClean="0">
                <a:cs typeface="B Nazanin" pitchFamily="2" charset="-78"/>
              </a:rPr>
              <a:t>مزایا:</a:t>
            </a:r>
          </a:p>
          <a:p>
            <a:pPr marL="114300" indent="0" algn="r" rtl="1">
              <a:buNone/>
            </a:pPr>
            <a:r>
              <a:rPr lang="fa-IR" dirty="0" smtClean="0">
                <a:cs typeface="B Nazanin" pitchFamily="2" charset="-78"/>
              </a:rPr>
              <a:t>1- سخت </a:t>
            </a:r>
            <a:r>
              <a:rPr lang="fa-IR" dirty="0">
                <a:cs typeface="B Nazanin" pitchFamily="2" charset="-78"/>
              </a:rPr>
              <a:t>کردن موضعی است و احتمال اعوجاج و تغییر فرم کمتر است.</a:t>
            </a:r>
          </a:p>
          <a:p>
            <a:pPr marL="114300" indent="0" algn="r" rtl="1">
              <a:buNone/>
            </a:pPr>
            <a:r>
              <a:rPr lang="fa-IR" dirty="0" smtClean="0">
                <a:cs typeface="B Nazanin" pitchFamily="2" charset="-78"/>
              </a:rPr>
              <a:t>2- احتمال </a:t>
            </a:r>
            <a:r>
              <a:rPr lang="fa-IR" dirty="0">
                <a:cs typeface="B Nazanin" pitchFamily="2" charset="-78"/>
              </a:rPr>
              <a:t>اکسید شدن کم است.</a:t>
            </a:r>
          </a:p>
          <a:p>
            <a:pPr marL="114300" indent="0" algn="r" rtl="1">
              <a:buNone/>
            </a:pPr>
            <a:r>
              <a:rPr lang="fa-IR" dirty="0" smtClean="0">
                <a:cs typeface="B Nazanin" pitchFamily="2" charset="-78"/>
              </a:rPr>
              <a:t>3- سرعت </a:t>
            </a:r>
            <a:r>
              <a:rPr lang="fa-IR" dirty="0">
                <a:cs typeface="B Nazanin" pitchFamily="2" charset="-78"/>
              </a:rPr>
              <a:t>عمل بالا است.</a:t>
            </a:r>
          </a:p>
          <a:p>
            <a:pPr marL="114300" indent="0" algn="r" rtl="1">
              <a:buNone/>
            </a:pPr>
            <a:r>
              <a:rPr lang="fa-IR" dirty="0" smtClean="0">
                <a:cs typeface="B Nazanin" pitchFamily="2" charset="-78"/>
              </a:rPr>
              <a:t>4- در </a:t>
            </a:r>
            <a:r>
              <a:rPr lang="fa-IR" dirty="0">
                <a:cs typeface="B Nazanin" pitchFamily="2" charset="-78"/>
              </a:rPr>
              <a:t>سطح تنش پسماند فشاری ایجاد شده و مقاومت خستگی بالا می رود.</a:t>
            </a:r>
          </a:p>
          <a:p>
            <a:pPr marL="114300" indent="0" algn="r" rtl="1">
              <a:buNone/>
            </a:pPr>
            <a:r>
              <a:rPr lang="fa-IR" dirty="0" smtClean="0">
                <a:cs typeface="B Nazanin" pitchFamily="2" charset="-78"/>
              </a:rPr>
              <a:t>5- به </a:t>
            </a:r>
            <a:r>
              <a:rPr lang="fa-IR" dirty="0">
                <a:cs typeface="B Nazanin" pitchFamily="2" charset="-78"/>
              </a:rPr>
              <a:t>دلیل سرعت بالای آستنیته شدن، ممکن است مکانیزم آستنیته شدن به جای نفوذی، برشی شده و سختی بیشتر شود. </a:t>
            </a:r>
            <a:endParaRPr lang="fa-IR" dirty="0" smtClean="0">
              <a:cs typeface="B Nazanin" pitchFamily="2" charset="-78"/>
            </a:endParaRPr>
          </a:p>
          <a:p>
            <a:pPr marL="114300" indent="0" algn="r" rtl="1">
              <a:buNone/>
            </a:pPr>
            <a:endParaRPr lang="fa-IR" dirty="0">
              <a:cs typeface="B Nazanin" pitchFamily="2" charset="-78"/>
            </a:endParaRPr>
          </a:p>
          <a:p>
            <a:pPr marL="114300" indent="0" algn="r" rtl="1">
              <a:buNone/>
            </a:pPr>
            <a:r>
              <a:rPr lang="fa-IR" dirty="0" smtClean="0">
                <a:cs typeface="B Nazanin" pitchFamily="2" charset="-78"/>
              </a:rPr>
              <a:t>محدودیت ها:</a:t>
            </a:r>
          </a:p>
          <a:p>
            <a:pPr marL="114300" indent="0" algn="r" rtl="1">
              <a:buNone/>
            </a:pPr>
            <a:r>
              <a:rPr lang="fa-IR" dirty="0" smtClean="0">
                <a:cs typeface="B Nazanin" pitchFamily="2" charset="-78"/>
              </a:rPr>
              <a:t>1- این </a:t>
            </a:r>
            <a:r>
              <a:rPr lang="fa-IR" dirty="0">
                <a:cs typeface="B Nazanin" pitchFamily="2" charset="-78"/>
              </a:rPr>
              <a:t>روش معمولاً برای اشکال مدور و فولادهای با درصد کربن </a:t>
            </a:r>
            <a:r>
              <a:rPr lang="fa-IR" dirty="0" smtClean="0">
                <a:cs typeface="B Nazanin" pitchFamily="2" charset="-78"/>
              </a:rPr>
              <a:t>متوسط یا زیاد </a:t>
            </a:r>
            <a:r>
              <a:rPr lang="fa-IR" dirty="0">
                <a:cs typeface="B Nazanin" pitchFamily="2" charset="-78"/>
              </a:rPr>
              <a:t>استفاده می شود.</a:t>
            </a:r>
          </a:p>
          <a:p>
            <a:pPr marL="114300" indent="0" algn="r" rtl="1">
              <a:buNone/>
            </a:pPr>
            <a:r>
              <a:rPr lang="fa-IR" dirty="0" smtClean="0">
                <a:cs typeface="B Nazanin" pitchFamily="2" charset="-78"/>
              </a:rPr>
              <a:t>2- محدودیت </a:t>
            </a:r>
            <a:r>
              <a:rPr lang="fa-IR" dirty="0">
                <a:cs typeface="B Nazanin" pitchFamily="2" charset="-78"/>
              </a:rPr>
              <a:t>به لحاظ تجهیزات </a:t>
            </a:r>
          </a:p>
          <a:p>
            <a:pPr marL="114300" indent="0" algn="r" rtl="1">
              <a:buNone/>
            </a:pPr>
            <a:endParaRPr lang="fa-IR" dirty="0" smtClean="0">
              <a:cs typeface="B Nazanin" pitchFamily="2" charset="-78"/>
            </a:endParaRPr>
          </a:p>
          <a:p>
            <a:pPr marL="114300" indent="0" algn="r" rtl="1">
              <a:buNone/>
            </a:pPr>
            <a:endParaRPr lang="en-US" dirty="0">
              <a:cs typeface="B Nazanin" pitchFamily="2" charset="-78"/>
            </a:endParaRPr>
          </a:p>
        </p:txBody>
      </p:sp>
    </p:spTree>
    <p:extLst>
      <p:ext uri="{BB962C8B-B14F-4D97-AF65-F5344CB8AC3E}">
        <p14:creationId xmlns:p14="http://schemas.microsoft.com/office/powerpoint/2010/main" val="49498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1384</TotalTime>
  <Words>1231</Words>
  <Application>Microsoft Office PowerPoint</Application>
  <PresentationFormat>On-screen Show (4:3)</PresentationFormat>
  <Paragraphs>140</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Adjacency</vt:lpstr>
      <vt:lpstr>Bitmap Image</vt:lpstr>
      <vt:lpstr>سخت کاری سطحی</vt:lpstr>
      <vt:lpstr>Surface Hardening or Case Hardening</vt:lpstr>
      <vt:lpstr>سخت کاری سطحی بدون تغییر ترکیب</vt:lpstr>
      <vt:lpstr>سخت کاری سطحی</vt:lpstr>
      <vt:lpstr>سخت کاری سطحی</vt:lpstr>
      <vt:lpstr>1- سخت کردن القایی (Induction Hardening)</vt:lpstr>
      <vt:lpstr>1- سخت کردن القایی (Induction Hardening)</vt:lpstr>
      <vt:lpstr>1- سخت کردن القایی (Induction Hardening)</vt:lpstr>
      <vt:lpstr>1- سخت کردن القایی (Induction Hardening)</vt:lpstr>
      <vt:lpstr>2- سخت کردن شعله ای (Flame Hardening)</vt:lpstr>
      <vt:lpstr>2- سخت کردن شعله ای (Flame Hardening)</vt:lpstr>
      <vt:lpstr>2- سخت کردن شعله ای (Flame Hardening)</vt:lpstr>
      <vt:lpstr>2- سخت کردن شعله ای (Flame Hardening)</vt:lpstr>
      <vt:lpstr>مقایسه سرعت گرم شدن</vt:lpstr>
      <vt:lpstr>3- پرتوهای پرانرژی energy beam surface engineering</vt:lpstr>
      <vt:lpstr>3- پرتوهای پرانرژی لیزر</vt:lpstr>
      <vt:lpstr>3- پرتوهای پرانرژی پرتو الکترونی</vt:lpstr>
      <vt:lpstr>3- پرتوهای پرانرژی</vt:lpstr>
      <vt:lpstr>3- پرتوهای پرانرژی بدون تغییر ترکیب</vt:lpstr>
      <vt:lpstr>3- پرتوهای پرانرژی بدون تغییر ترکیب</vt:lpstr>
      <vt:lpstr>3- پرتوهای پرانرژی بدون تغییر ترکیب</vt:lpstr>
      <vt:lpstr>3- پرتوهای پرانرژی بدون تغییر ترکیب</vt:lpstr>
      <vt:lpstr>3- پرتوهای پرانرژی بدون تغییر ترکیب</vt:lpstr>
      <vt:lpstr>3- پرتوهای پرانرژی بدون تغییر ترکیب</vt:lpstr>
      <vt:lpstr>Laser Shocking or Laser Peening</vt:lpstr>
      <vt:lpstr>3- پرتوهای پرانرژی تغییر ترکیب شیمیایی</vt:lpstr>
      <vt:lpstr>3- پرتوهای پرانرژی تغییر ترکیب شیمیایی</vt:lpstr>
      <vt:lpstr>3- پرتوهای پرانرژی تغییر ترکیب شیمیایی</vt:lpstr>
      <vt:lpstr>3- پرتوهای پرانرژی</vt:lpstr>
      <vt:lpstr>3- پرتوهای پرانرژی پرتو الکترونی</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های پوشش دهی</dc:title>
  <dc:creator>MRZ</dc:creator>
  <cp:lastModifiedBy>MRZ</cp:lastModifiedBy>
  <cp:revision>82</cp:revision>
  <dcterms:created xsi:type="dcterms:W3CDTF">2006-08-16T00:00:00Z</dcterms:created>
  <dcterms:modified xsi:type="dcterms:W3CDTF">2017-03-04T17:56:09Z</dcterms:modified>
</cp:coreProperties>
</file>