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2" r:id="rId21"/>
    <p:sldId id="293" r:id="rId22"/>
    <p:sldId id="296" r:id="rId23"/>
    <p:sldId id="275" r:id="rId24"/>
    <p:sldId id="278" r:id="rId25"/>
    <p:sldId id="308" r:id="rId26"/>
    <p:sldId id="279" r:id="rId27"/>
    <p:sldId id="280" r:id="rId28"/>
    <p:sldId id="276" r:id="rId29"/>
    <p:sldId id="277" r:id="rId30"/>
    <p:sldId id="281" r:id="rId31"/>
    <p:sldId id="282" r:id="rId32"/>
    <p:sldId id="283" r:id="rId33"/>
    <p:sldId id="284" r:id="rId34"/>
    <p:sldId id="285" r:id="rId35"/>
    <p:sldId id="286" r:id="rId36"/>
    <p:sldId id="287" r:id="rId37"/>
    <p:sldId id="288" r:id="rId38"/>
    <p:sldId id="289" r:id="rId39"/>
    <p:sldId id="290" r:id="rId40"/>
    <p:sldId id="291" r:id="rId41"/>
    <p:sldId id="294" r:id="rId42"/>
    <p:sldId id="295" r:id="rId43"/>
    <p:sldId id="302" r:id="rId44"/>
    <p:sldId id="303" r:id="rId45"/>
    <p:sldId id="299" r:id="rId46"/>
    <p:sldId id="300" r:id="rId47"/>
    <p:sldId id="301" r:id="rId48"/>
    <p:sldId id="307" r:id="rId49"/>
    <p:sldId id="305" r:id="rId50"/>
    <p:sldId id="298" r:id="rId51"/>
    <p:sldId id="304" r:id="rId52"/>
    <p:sldId id="309" r:id="rId53"/>
    <p:sldId id="330" r:id="rId54"/>
    <p:sldId id="310" r:id="rId55"/>
    <p:sldId id="311" r:id="rId56"/>
    <p:sldId id="316" r:id="rId57"/>
    <p:sldId id="312" r:id="rId58"/>
    <p:sldId id="313" r:id="rId59"/>
    <p:sldId id="331" r:id="rId60"/>
    <p:sldId id="314" r:id="rId61"/>
    <p:sldId id="332" r:id="rId62"/>
    <p:sldId id="315" r:id="rId63"/>
    <p:sldId id="317" r:id="rId64"/>
    <p:sldId id="318" r:id="rId65"/>
    <p:sldId id="319" r:id="rId66"/>
    <p:sldId id="320" r:id="rId67"/>
    <p:sldId id="321" r:id="rId68"/>
    <p:sldId id="322" r:id="rId69"/>
    <p:sldId id="326" r:id="rId70"/>
    <p:sldId id="340" r:id="rId71"/>
    <p:sldId id="341" r:id="rId72"/>
    <p:sldId id="323" r:id="rId73"/>
    <p:sldId id="324" r:id="rId74"/>
    <p:sldId id="325" r:id="rId75"/>
    <p:sldId id="327" r:id="rId76"/>
    <p:sldId id="328" r:id="rId77"/>
    <p:sldId id="329" r:id="rId78"/>
    <p:sldId id="333" r:id="rId79"/>
    <p:sldId id="334" r:id="rId80"/>
    <p:sldId id="335" r:id="rId81"/>
    <p:sldId id="336" r:id="rId82"/>
    <p:sldId id="337" r:id="rId83"/>
    <p:sldId id="342" r:id="rId84"/>
    <p:sldId id="343" r:id="rId85"/>
    <p:sldId id="338" r:id="rId86"/>
    <p:sldId id="339" r:id="rId87"/>
    <p:sldId id="344" r:id="rId88"/>
    <p:sldId id="345" r:id="rId89"/>
    <p:sldId id="346" r:id="rId90"/>
    <p:sldId id="350" r:id="rId91"/>
    <p:sldId id="349" r:id="rId92"/>
    <p:sldId id="348" r:id="rId93"/>
    <p:sldId id="351" r:id="rId94"/>
    <p:sldId id="352" r:id="rId95"/>
    <p:sldId id="361" r:id="rId96"/>
    <p:sldId id="359" r:id="rId97"/>
    <p:sldId id="353" r:id="rId98"/>
    <p:sldId id="354" r:id="rId99"/>
    <p:sldId id="358" r:id="rId100"/>
    <p:sldId id="355" r:id="rId101"/>
    <p:sldId id="356" r:id="rId102"/>
    <p:sldId id="357" r:id="rId103"/>
    <p:sldId id="360" r:id="rId104"/>
    <p:sldId id="362" r:id="rId105"/>
    <p:sldId id="363" r:id="rId106"/>
    <p:sldId id="364" r:id="rId107"/>
    <p:sldId id="365" r:id="rId108"/>
    <p:sldId id="366" r:id="rId109"/>
    <p:sldId id="367" r:id="rId110"/>
    <p:sldId id="368" r:id="rId111"/>
    <p:sldId id="369" r:id="rId112"/>
    <p:sldId id="371" r:id="rId113"/>
    <p:sldId id="382" r:id="rId114"/>
    <p:sldId id="381" r:id="rId115"/>
    <p:sldId id="370" r:id="rId116"/>
    <p:sldId id="383" r:id="rId117"/>
    <p:sldId id="385" r:id="rId118"/>
    <p:sldId id="372" r:id="rId119"/>
    <p:sldId id="373" r:id="rId120"/>
    <p:sldId id="416" r:id="rId121"/>
    <p:sldId id="426" r:id="rId122"/>
    <p:sldId id="427" r:id="rId123"/>
    <p:sldId id="428" r:id="rId124"/>
    <p:sldId id="418" r:id="rId125"/>
    <p:sldId id="429" r:id="rId126"/>
    <p:sldId id="425" r:id="rId127"/>
    <p:sldId id="430" r:id="rId128"/>
    <p:sldId id="419" r:id="rId129"/>
    <p:sldId id="420" r:id="rId130"/>
    <p:sldId id="374" r:id="rId131"/>
    <p:sldId id="375" r:id="rId132"/>
    <p:sldId id="421" r:id="rId133"/>
    <p:sldId id="431" r:id="rId134"/>
    <p:sldId id="432" r:id="rId135"/>
    <p:sldId id="433" r:id="rId136"/>
    <p:sldId id="422" r:id="rId137"/>
    <p:sldId id="423" r:id="rId138"/>
    <p:sldId id="424" r:id="rId139"/>
    <p:sldId id="376" r:id="rId140"/>
    <p:sldId id="378" r:id="rId141"/>
    <p:sldId id="377" r:id="rId142"/>
    <p:sldId id="379" r:id="rId143"/>
    <p:sldId id="380" r:id="rId144"/>
    <p:sldId id="434" r:id="rId145"/>
    <p:sldId id="451" r:id="rId146"/>
    <p:sldId id="453" r:id="rId147"/>
    <p:sldId id="454" r:id="rId148"/>
    <p:sldId id="452" r:id="rId149"/>
    <p:sldId id="386" r:id="rId150"/>
    <p:sldId id="387" r:id="rId151"/>
    <p:sldId id="436" r:id="rId152"/>
    <p:sldId id="388" r:id="rId153"/>
    <p:sldId id="389" r:id="rId154"/>
    <p:sldId id="437" r:id="rId155"/>
    <p:sldId id="438" r:id="rId156"/>
    <p:sldId id="439" r:id="rId157"/>
    <p:sldId id="440" r:id="rId158"/>
    <p:sldId id="441" r:id="rId159"/>
    <p:sldId id="442" r:id="rId160"/>
    <p:sldId id="443" r:id="rId161"/>
    <p:sldId id="445" r:id="rId162"/>
    <p:sldId id="444" r:id="rId163"/>
    <p:sldId id="446" r:id="rId164"/>
    <p:sldId id="447" r:id="rId165"/>
    <p:sldId id="455" r:id="rId166"/>
    <p:sldId id="450" r:id="rId167"/>
    <p:sldId id="449" r:id="rId168"/>
    <p:sldId id="448" r:id="rId169"/>
    <p:sldId id="456" r:id="rId170"/>
    <p:sldId id="457" r:id="rId171"/>
    <p:sldId id="458" r:id="rId172"/>
    <p:sldId id="459" r:id="rId173"/>
    <p:sldId id="461" r:id="rId174"/>
    <p:sldId id="460" r:id="rId175"/>
    <p:sldId id="462" r:id="rId176"/>
    <p:sldId id="463" r:id="rId177"/>
    <p:sldId id="390" r:id="rId178"/>
    <p:sldId id="391" r:id="rId179"/>
    <p:sldId id="392" r:id="rId180"/>
    <p:sldId id="393" r:id="rId181"/>
    <p:sldId id="394" r:id="rId182"/>
    <p:sldId id="395" r:id="rId183"/>
    <p:sldId id="396" r:id="rId184"/>
    <p:sldId id="397" r:id="rId185"/>
    <p:sldId id="398" r:id="rId186"/>
    <p:sldId id="402" r:id="rId187"/>
    <p:sldId id="403" r:id="rId188"/>
    <p:sldId id="404" r:id="rId189"/>
    <p:sldId id="401" r:id="rId190"/>
    <p:sldId id="405" r:id="rId191"/>
    <p:sldId id="406" r:id="rId192"/>
    <p:sldId id="407" r:id="rId193"/>
    <p:sldId id="408" r:id="rId194"/>
    <p:sldId id="409" r:id="rId195"/>
    <p:sldId id="410" r:id="rId196"/>
    <p:sldId id="413" r:id="rId197"/>
    <p:sldId id="414" r:id="rId198"/>
    <p:sldId id="415" r:id="rId199"/>
    <p:sldId id="464" r:id="rId200"/>
    <p:sldId id="465" r:id="rId201"/>
    <p:sldId id="470" r:id="rId202"/>
    <p:sldId id="466" r:id="rId203"/>
    <p:sldId id="467" r:id="rId204"/>
    <p:sldId id="468" r:id="rId205"/>
    <p:sldId id="469" r:id="rId206"/>
    <p:sldId id="471" r:id="rId207"/>
    <p:sldId id="472" r:id="rId208"/>
    <p:sldId id="473" r:id="rId209"/>
    <p:sldId id="474" r:id="rId210"/>
    <p:sldId id="475" r:id="rId211"/>
    <p:sldId id="476" r:id="rId212"/>
    <p:sldId id="477" r:id="rId213"/>
    <p:sldId id="478" r:id="rId214"/>
    <p:sldId id="484" r:id="rId215"/>
    <p:sldId id="479" r:id="rId216"/>
    <p:sldId id="480" r:id="rId217"/>
    <p:sldId id="485" r:id="rId218"/>
    <p:sldId id="481" r:id="rId219"/>
    <p:sldId id="486" r:id="rId220"/>
    <p:sldId id="487" r:id="rId221"/>
    <p:sldId id="488" r:id="rId222"/>
    <p:sldId id="489" r:id="rId223"/>
    <p:sldId id="490" r:id="rId224"/>
    <p:sldId id="482" r:id="rId225"/>
    <p:sldId id="483" r:id="rId226"/>
    <p:sldId id="491" r:id="rId227"/>
    <p:sldId id="492" r:id="rId228"/>
    <p:sldId id="493" r:id="rId229"/>
    <p:sldId id="494" r:id="rId2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png"/></Relationships>
</file>

<file path=ppt/slides/_rels/slide13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hyperlink" Target="http://drbeton.ir/"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hyperlink" Target="http://drbeton.ir/"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15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fa.wikipedia.org/wiki/%D8%B3%DB%8C%D9%85%D8%A7%D9%86_%D9%BE%D8%B1%D8%AA%D9%84%D9%86%D8%AF" TargetMode="External"/><Relationship Id="rId2" Type="http://schemas.openxmlformats.org/officeDocument/2006/relationships/hyperlink" Target="https://fa.wikipedia.org/wiki/%D8%A8%D8%AA%D9%86" TargetMode="External"/><Relationship Id="rId1" Type="http://schemas.openxmlformats.org/officeDocument/2006/relationships/slideLayout" Target="../slideLayouts/slideLayout7.xml"/><Relationship Id="rId4" Type="http://schemas.openxmlformats.org/officeDocument/2006/relationships/hyperlink" Target="https://fa.wikipedia.org/wiki/%D8%A8%D8%AA%D9%86_%D9%BE%DB%8C%D8%B4%E2%80%8C%D8%AA%D9%86%DB%8C%D8%AF%D9%87"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9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92999" y="1841679"/>
            <a:ext cx="8915399" cy="1145538"/>
          </a:xfrm>
        </p:spPr>
        <p:txBody>
          <a:bodyPr/>
          <a:lstStyle/>
          <a:p>
            <a:pPr algn="ctr"/>
            <a:r>
              <a:rPr lang="fa-IR" b="1" dirty="0">
                <a:solidFill>
                  <a:schemeClr val="accent1"/>
                </a:solidFill>
              </a:rPr>
              <a:t>تکنولوژی بتن </a:t>
            </a:r>
            <a:endParaRPr lang="fa-IR" dirty="0">
              <a:solidFill>
                <a:schemeClr val="accent1"/>
              </a:solidFill>
            </a:endParaRPr>
          </a:p>
        </p:txBody>
      </p:sp>
      <p:sp>
        <p:nvSpPr>
          <p:cNvPr id="3" name="Subtitle 2"/>
          <p:cNvSpPr>
            <a:spLocks noGrp="1"/>
          </p:cNvSpPr>
          <p:nvPr>
            <p:ph type="subTitle" idx="1"/>
          </p:nvPr>
        </p:nvSpPr>
        <p:spPr>
          <a:xfrm>
            <a:off x="2563455" y="4197830"/>
            <a:ext cx="8915399" cy="1126283"/>
          </a:xfrm>
        </p:spPr>
        <p:txBody>
          <a:bodyPr/>
          <a:lstStyle/>
          <a:p>
            <a:pPr algn="ctr"/>
            <a:r>
              <a:rPr lang="fa-IR" b="1" dirty="0">
                <a:solidFill>
                  <a:schemeClr val="tx1"/>
                </a:solidFill>
              </a:rPr>
              <a:t>هدف كلي: آشنايي دانشجويان با خواص بتن و نحوه صحیح ساخت و کاربرد آن</a:t>
            </a:r>
            <a:endParaRPr lang="en-US" dirty="0">
              <a:solidFill>
                <a:schemeClr val="tx1"/>
              </a:solidFill>
            </a:endParaRPr>
          </a:p>
          <a:p>
            <a:pPr algn="ctr"/>
            <a:endParaRPr lang="fa-IR" dirty="0"/>
          </a:p>
        </p:txBody>
      </p:sp>
    </p:spTree>
    <p:extLst>
      <p:ext uri="{BB962C8B-B14F-4D97-AF65-F5344CB8AC3E}">
        <p14:creationId xmlns:p14="http://schemas.microsoft.com/office/powerpoint/2010/main" val="3333768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0316" y="424542"/>
            <a:ext cx="9414456" cy="4926990"/>
          </a:xfrm>
          <a:prstGeom prst="rect">
            <a:avLst/>
          </a:prstGeom>
        </p:spPr>
        <p:txBody>
          <a:bodyPr wrap="square">
            <a:spAutoFit/>
          </a:bodyPr>
          <a:lstStyle/>
          <a:p>
            <a:pPr algn="just" rtl="1">
              <a:lnSpc>
                <a:spcPct val="107000"/>
              </a:lnSpc>
              <a:spcAft>
                <a:spcPts val="800"/>
              </a:spcAft>
            </a:pPr>
            <a:r>
              <a:rPr lang="en-US" sz="2500" dirty="0">
                <a:latin typeface="Times New Roman" panose="02020603050405020304" pitchFamily="18" charset="0"/>
                <a:ea typeface="Calibri" panose="020F0502020204030204" pitchFamily="34" charset="0"/>
                <a:cs typeface="B Zar" panose="00000400000000000000" pitchFamily="2" charset="-78"/>
              </a:rPr>
              <a:t> </a:t>
            </a: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7- شرایط آب و هوائی مانند سردی و گرمی هوا در سرعت اجرا و کیفیت آن تأثیر می‌گذارد.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8- وزن ساختمان‌های بتنی به مراتب بیشتر از وزن ساختمان‌های فولادی می‌باشد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9- ساختمان های بتنی فضای بیشتری اشغال می کنند که این امر در معماری ساختمان باعث از بین رفتن فضای مفید می شود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10- چون کنترل کیفیت بتن در کارگاه انجام میشود ، به مراتب کیفیتش نسبت به فولاد که در کارخانه تهیه می شود پایینتر است.</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22182070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553" y="2202677"/>
            <a:ext cx="10084157" cy="477054"/>
          </a:xfrm>
          <a:prstGeom prst="rect">
            <a:avLst/>
          </a:prstGeom>
        </p:spPr>
        <p:txBody>
          <a:bodyPr wrap="square">
            <a:spAutoFit/>
          </a:bodyPr>
          <a:lstStyle/>
          <a:p>
            <a:pPr algn="r" rtl="1"/>
            <a:r>
              <a:rPr lang="fa-IR" sz="2500" b="1" dirty="0" smtClean="0">
                <a:solidFill>
                  <a:srgbClr val="0070C0"/>
                </a:solidFill>
                <a:cs typeface="B Zar" panose="00000400000000000000" pitchFamily="2" charset="-78"/>
              </a:rPr>
              <a:t>کاربرد:</a:t>
            </a:r>
            <a:endParaRPr lang="fa-IR" sz="2500" b="1" dirty="0">
              <a:solidFill>
                <a:srgbClr val="0070C0"/>
              </a:solidFill>
              <a:cs typeface="B Zar" panose="00000400000000000000" pitchFamily="2" charset="-78"/>
            </a:endParaRPr>
          </a:p>
        </p:txBody>
      </p:sp>
      <p:sp>
        <p:nvSpPr>
          <p:cNvPr id="3" name="Rectangle 2"/>
          <p:cNvSpPr/>
          <p:nvPr/>
        </p:nvSpPr>
        <p:spPr>
          <a:xfrm>
            <a:off x="3109623" y="465695"/>
            <a:ext cx="5634877" cy="553998"/>
          </a:xfrm>
          <a:prstGeom prst="rect">
            <a:avLst/>
          </a:prstGeom>
        </p:spPr>
        <p:txBody>
          <a:bodyPr wrap="none">
            <a:spAutoFit/>
          </a:bodyPr>
          <a:lstStyle/>
          <a:p>
            <a:pPr algn="r" rtl="1"/>
            <a:r>
              <a:rPr lang="fa-IR" sz="3000" b="1" dirty="0">
                <a:solidFill>
                  <a:srgbClr val="C00000"/>
                </a:solidFill>
                <a:latin typeface="BLotus"/>
                <a:cs typeface="B Zar" panose="00000400000000000000" pitchFamily="2" charset="-78"/>
              </a:rPr>
              <a:t> مواد افزودني </a:t>
            </a:r>
            <a:r>
              <a:rPr lang="fa-IR" sz="3000" b="1" dirty="0" smtClean="0">
                <a:solidFill>
                  <a:srgbClr val="C00000"/>
                </a:solidFill>
                <a:latin typeface="BLotus"/>
                <a:cs typeface="B Zar" panose="00000400000000000000" pitchFamily="2" charset="-78"/>
              </a:rPr>
              <a:t>روان كننده (کاهنده آب)</a:t>
            </a:r>
            <a:endParaRPr lang="fa-IR" sz="3000" b="1" dirty="0">
              <a:solidFill>
                <a:srgbClr val="C00000"/>
              </a:solidFill>
              <a:latin typeface="BLotus"/>
              <a:cs typeface="B Zar" panose="00000400000000000000" pitchFamily="2" charset="-78"/>
            </a:endParaRPr>
          </a:p>
        </p:txBody>
      </p:sp>
      <p:sp>
        <p:nvSpPr>
          <p:cNvPr id="4" name="Rectangle 3"/>
          <p:cNvSpPr/>
          <p:nvPr/>
        </p:nvSpPr>
        <p:spPr>
          <a:xfrm>
            <a:off x="1264910" y="1562403"/>
            <a:ext cx="9324304" cy="477054"/>
          </a:xfrm>
          <a:prstGeom prst="rect">
            <a:avLst/>
          </a:prstGeom>
        </p:spPr>
        <p:txBody>
          <a:bodyPr wrap="square">
            <a:spAutoFit/>
          </a:bodyPr>
          <a:lstStyle/>
          <a:p>
            <a:pPr algn="ctr" rtl="1"/>
            <a:r>
              <a:rPr lang="en-US" sz="2500" b="1" dirty="0" smtClean="0">
                <a:solidFill>
                  <a:srgbClr val="C00000"/>
                </a:solidFill>
                <a:latin typeface="Calibri" panose="020F0502020204030204" pitchFamily="34" charset="0"/>
                <a:cs typeface="B Zar" panose="00000400000000000000" pitchFamily="2" charset="-78"/>
              </a:rPr>
              <a:t>Super </a:t>
            </a:r>
            <a:r>
              <a:rPr lang="en-US" sz="2500" b="1" dirty="0">
                <a:solidFill>
                  <a:srgbClr val="C00000"/>
                </a:solidFill>
                <a:latin typeface="Calibri" panose="020F0502020204030204" pitchFamily="34" charset="0"/>
                <a:cs typeface="B Zar" panose="00000400000000000000" pitchFamily="2" charset="-78"/>
              </a:rPr>
              <a:t>plasticizer </a:t>
            </a:r>
            <a:r>
              <a:rPr lang="fa-IR" sz="2500" b="1" dirty="0">
                <a:solidFill>
                  <a:srgbClr val="C00000"/>
                </a:solidFill>
                <a:latin typeface="Calibri" panose="020F0502020204030204" pitchFamily="34" charset="0"/>
                <a:cs typeface="B Zar" panose="00000400000000000000" pitchFamily="2" charset="-78"/>
              </a:rPr>
              <a:t>  فوق روان کننده                       </a:t>
            </a:r>
            <a:r>
              <a:rPr lang="en-US" sz="2500" b="1" dirty="0">
                <a:solidFill>
                  <a:srgbClr val="C00000"/>
                </a:solidFill>
                <a:latin typeface="Calibri" panose="020F0502020204030204" pitchFamily="34" charset="0"/>
                <a:cs typeface="B Zar" panose="00000400000000000000" pitchFamily="2" charset="-78"/>
              </a:rPr>
              <a:t>Plasticizer</a:t>
            </a:r>
            <a:r>
              <a:rPr lang="fa-IR" sz="2500" b="1" dirty="0">
                <a:solidFill>
                  <a:srgbClr val="C00000"/>
                </a:solidFill>
                <a:latin typeface="Calibri" panose="020F0502020204030204" pitchFamily="34" charset="0"/>
                <a:cs typeface="B Zar" panose="00000400000000000000" pitchFamily="2" charset="-78"/>
              </a:rPr>
              <a:t> روان کننده</a:t>
            </a:r>
            <a:endParaRPr lang="fa-IR" sz="2500" b="1" dirty="0">
              <a:solidFill>
                <a:srgbClr val="C00000"/>
              </a:solidFill>
              <a:cs typeface="B Zar" panose="00000400000000000000" pitchFamily="2" charset="-78"/>
            </a:endParaRPr>
          </a:p>
        </p:txBody>
      </p:sp>
      <p:sp>
        <p:nvSpPr>
          <p:cNvPr id="5" name="Rectangle 4"/>
          <p:cNvSpPr/>
          <p:nvPr/>
        </p:nvSpPr>
        <p:spPr>
          <a:xfrm>
            <a:off x="8927541" y="4410913"/>
            <a:ext cx="2161169" cy="477054"/>
          </a:xfrm>
          <a:prstGeom prst="rect">
            <a:avLst/>
          </a:prstGeom>
        </p:spPr>
        <p:txBody>
          <a:bodyPr wrap="none">
            <a:spAutoFit/>
          </a:bodyPr>
          <a:lstStyle/>
          <a:p>
            <a:pPr algn="r" rtl="1"/>
            <a:r>
              <a:rPr lang="fa-IR" sz="2500" dirty="0">
                <a:cs typeface="B Zar" panose="00000400000000000000" pitchFamily="2" charset="-78"/>
              </a:rPr>
              <a:t>4-  بتن ریزی با پمپ</a:t>
            </a:r>
            <a:endParaRPr lang="fa-IR" sz="2500" b="1" dirty="0">
              <a:solidFill>
                <a:srgbClr val="0070C0"/>
              </a:solidFill>
              <a:cs typeface="B Zar" panose="00000400000000000000" pitchFamily="2" charset="-78"/>
            </a:endParaRPr>
          </a:p>
        </p:txBody>
      </p:sp>
      <p:sp>
        <p:nvSpPr>
          <p:cNvPr id="6" name="Rectangle 5"/>
          <p:cNvSpPr/>
          <p:nvPr/>
        </p:nvSpPr>
        <p:spPr>
          <a:xfrm>
            <a:off x="3618395" y="3933859"/>
            <a:ext cx="7470315" cy="477054"/>
          </a:xfrm>
          <a:prstGeom prst="rect">
            <a:avLst/>
          </a:prstGeom>
        </p:spPr>
        <p:txBody>
          <a:bodyPr wrap="none">
            <a:spAutoFit/>
          </a:bodyPr>
          <a:lstStyle/>
          <a:p>
            <a:pPr algn="r" rtl="1"/>
            <a:r>
              <a:rPr lang="fa-IR" sz="2500" dirty="0">
                <a:cs typeface="B Zar" panose="00000400000000000000" pitchFamily="2" charset="-78"/>
              </a:rPr>
              <a:t>3 - بهبود مخلوطهاي خشن به خصوص وقتی نیاز به پرداخت سطوح بتنی باشد.</a:t>
            </a:r>
          </a:p>
        </p:txBody>
      </p:sp>
      <p:sp>
        <p:nvSpPr>
          <p:cNvPr id="7" name="Rectangle 6"/>
          <p:cNvSpPr/>
          <p:nvPr/>
        </p:nvSpPr>
        <p:spPr>
          <a:xfrm>
            <a:off x="8565262" y="3414356"/>
            <a:ext cx="2523448" cy="477054"/>
          </a:xfrm>
          <a:prstGeom prst="rect">
            <a:avLst/>
          </a:prstGeom>
        </p:spPr>
        <p:txBody>
          <a:bodyPr wrap="none">
            <a:spAutoFit/>
          </a:bodyPr>
          <a:lstStyle/>
          <a:p>
            <a:pPr algn="r" rtl="1"/>
            <a:r>
              <a:rPr lang="fa-IR" sz="2500" dirty="0">
                <a:cs typeface="B Zar" panose="00000400000000000000" pitchFamily="2" charset="-78"/>
              </a:rPr>
              <a:t>2 - بالا بردن کارایی بتن.</a:t>
            </a:r>
          </a:p>
        </p:txBody>
      </p:sp>
      <p:sp>
        <p:nvSpPr>
          <p:cNvPr id="8" name="Rectangle 7"/>
          <p:cNvSpPr/>
          <p:nvPr/>
        </p:nvSpPr>
        <p:spPr>
          <a:xfrm>
            <a:off x="6223276" y="2882021"/>
            <a:ext cx="4865434" cy="477054"/>
          </a:xfrm>
          <a:prstGeom prst="rect">
            <a:avLst/>
          </a:prstGeom>
        </p:spPr>
        <p:txBody>
          <a:bodyPr wrap="none">
            <a:spAutoFit/>
          </a:bodyPr>
          <a:lstStyle/>
          <a:p>
            <a:pPr algn="r" rtl="1"/>
            <a:r>
              <a:rPr lang="fa-IR" sz="2500" dirty="0">
                <a:cs typeface="B Zar" panose="00000400000000000000" pitchFamily="2" charset="-78"/>
              </a:rPr>
              <a:t>1-کاهش نسبت آب به سیمان با حفظ کارایی بتن.</a:t>
            </a:r>
          </a:p>
        </p:txBody>
      </p:sp>
      <p:sp>
        <p:nvSpPr>
          <p:cNvPr id="9" name="Rectangle 8"/>
          <p:cNvSpPr/>
          <p:nvPr/>
        </p:nvSpPr>
        <p:spPr>
          <a:xfrm>
            <a:off x="2099256" y="5995051"/>
            <a:ext cx="8989454" cy="477054"/>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solidFill>
                  <a:srgbClr val="0070C0"/>
                </a:solidFill>
                <a:latin typeface="Arial" panose="020B0604020202020204" pitchFamily="34" charset="0"/>
                <a:cs typeface="B Zar" panose="00000400000000000000" pitchFamily="2" charset="-78"/>
              </a:rPr>
              <a:t>افزودنی </a:t>
            </a:r>
            <a:r>
              <a:rPr lang="fa-IR" sz="2500" dirty="0">
                <a:solidFill>
                  <a:srgbClr val="0070C0"/>
                </a:solidFill>
                <a:latin typeface="Arial" panose="020B0604020202020204" pitchFamily="34" charset="0"/>
                <a:cs typeface="B Zar" panose="00000400000000000000" pitchFamily="2" charset="-78"/>
              </a:rPr>
              <a:t>های معمول کاهنده آب، مقدار آب را در حدود </a:t>
            </a:r>
            <a:r>
              <a:rPr lang="fa-IR" sz="2500" dirty="0" smtClean="0">
                <a:solidFill>
                  <a:srgbClr val="0070C0"/>
                </a:solidFill>
                <a:latin typeface="Arial" panose="020B0604020202020204" pitchFamily="34" charset="0"/>
                <a:cs typeface="B Zar" panose="00000400000000000000" pitchFamily="2" charset="-78"/>
              </a:rPr>
              <a:t>5  تا </a:t>
            </a:r>
            <a:r>
              <a:rPr lang="fa-IR" sz="2500" dirty="0">
                <a:solidFill>
                  <a:srgbClr val="0070C0"/>
                </a:solidFill>
                <a:latin typeface="Arial" panose="020B0604020202020204" pitchFamily="34" charset="0"/>
                <a:cs typeface="B Zar" panose="00000400000000000000" pitchFamily="2" charset="-78"/>
              </a:rPr>
              <a:t>10 % کاهش می دهند.</a:t>
            </a:r>
            <a:endParaRPr lang="fa-IR" sz="2500" dirty="0">
              <a:solidFill>
                <a:srgbClr val="0070C0"/>
              </a:solidFill>
              <a:cs typeface="B Zar" panose="00000400000000000000" pitchFamily="2" charset="-78"/>
            </a:endParaRPr>
          </a:p>
        </p:txBody>
      </p:sp>
      <p:sp>
        <p:nvSpPr>
          <p:cNvPr id="10" name="Rectangle 9"/>
          <p:cNvSpPr/>
          <p:nvPr/>
        </p:nvSpPr>
        <p:spPr>
          <a:xfrm>
            <a:off x="3673412" y="4998494"/>
            <a:ext cx="7441461" cy="477054"/>
          </a:xfrm>
          <a:prstGeom prst="rect">
            <a:avLst/>
          </a:prstGeom>
        </p:spPr>
        <p:txBody>
          <a:bodyPr wrap="none">
            <a:spAutoFit/>
          </a:bodyPr>
          <a:lstStyle/>
          <a:p>
            <a:pPr algn="r" rtl="1"/>
            <a:r>
              <a:rPr lang="fa-IR" sz="2500" dirty="0" smtClean="0">
                <a:cs typeface="B Zar" panose="00000400000000000000" pitchFamily="2" charset="-78"/>
              </a:rPr>
              <a:t>5-  افزایش 10 تا 25 درصدی مقاومت بتن به دلیل کاهش نسبت آب به سیمان</a:t>
            </a:r>
            <a:endParaRPr lang="fa-IR" sz="2500" b="1" dirty="0">
              <a:solidFill>
                <a:srgbClr val="0070C0"/>
              </a:solidFill>
              <a:cs typeface="B Zar" panose="00000400000000000000" pitchFamily="2" charset="-78"/>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01" y="2124913"/>
            <a:ext cx="2417672" cy="2763054"/>
          </a:xfrm>
          <a:prstGeom prst="rect">
            <a:avLst/>
          </a:prstGeom>
        </p:spPr>
      </p:pic>
    </p:spTree>
    <p:extLst>
      <p:ext uri="{BB962C8B-B14F-4D97-AF65-F5344CB8AC3E}">
        <p14:creationId xmlns:p14="http://schemas.microsoft.com/office/powerpoint/2010/main" val="38389777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17" y="3786563"/>
            <a:ext cx="9659154" cy="477054"/>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cs typeface="B Zar" panose="00000400000000000000" pitchFamily="2" charset="-78"/>
              </a:rPr>
              <a:t>افزایش کارایی و </a:t>
            </a:r>
            <a:r>
              <a:rPr lang="fa-IR" sz="2500" dirty="0">
                <a:cs typeface="B Zar" panose="00000400000000000000" pitchFamily="2" charset="-78"/>
              </a:rPr>
              <a:t>روانی بتن </a:t>
            </a:r>
            <a:r>
              <a:rPr lang="fa-IR" sz="2500" dirty="0" smtClean="0">
                <a:cs typeface="B Zar" panose="00000400000000000000" pitchFamily="2" charset="-78"/>
              </a:rPr>
              <a:t>تازه</a:t>
            </a:r>
          </a:p>
        </p:txBody>
      </p:sp>
      <p:sp>
        <p:nvSpPr>
          <p:cNvPr id="3" name="Rectangle 2"/>
          <p:cNvSpPr/>
          <p:nvPr/>
        </p:nvSpPr>
        <p:spPr>
          <a:xfrm>
            <a:off x="4261658" y="659351"/>
            <a:ext cx="4039888" cy="553998"/>
          </a:xfrm>
          <a:prstGeom prst="rect">
            <a:avLst/>
          </a:prstGeom>
        </p:spPr>
        <p:txBody>
          <a:bodyPr wrap="none">
            <a:spAutoFit/>
          </a:bodyPr>
          <a:lstStyle/>
          <a:p>
            <a:pPr algn="r" rtl="1"/>
            <a:r>
              <a:rPr lang="fa-IR" sz="3000" b="1" dirty="0">
                <a:solidFill>
                  <a:srgbClr val="C00000"/>
                </a:solidFill>
                <a:latin typeface="BLotus"/>
                <a:cs typeface="B Zar" panose="00000400000000000000" pitchFamily="2" charset="-78"/>
              </a:rPr>
              <a:t> مواد افزودني </a:t>
            </a:r>
            <a:r>
              <a:rPr lang="fa-IR" sz="3000" b="1" dirty="0" smtClean="0">
                <a:solidFill>
                  <a:srgbClr val="C00000"/>
                </a:solidFill>
                <a:latin typeface="BLotus"/>
                <a:cs typeface="B Zar" panose="00000400000000000000" pitchFamily="2" charset="-78"/>
              </a:rPr>
              <a:t>حباب هوا ساز</a:t>
            </a:r>
            <a:endParaRPr lang="fa-IR" sz="3000" b="1" dirty="0">
              <a:solidFill>
                <a:srgbClr val="C00000"/>
              </a:solidFill>
              <a:latin typeface="BLotus"/>
              <a:cs typeface="B Zar" panose="00000400000000000000" pitchFamily="2" charset="-78"/>
            </a:endParaRPr>
          </a:p>
        </p:txBody>
      </p:sp>
      <p:sp>
        <p:nvSpPr>
          <p:cNvPr id="4" name="Rectangle 3"/>
          <p:cNvSpPr/>
          <p:nvPr/>
        </p:nvSpPr>
        <p:spPr>
          <a:xfrm>
            <a:off x="3744094" y="5767474"/>
            <a:ext cx="4405373" cy="477054"/>
          </a:xfrm>
          <a:prstGeom prst="rect">
            <a:avLst/>
          </a:prstGeom>
        </p:spPr>
        <p:txBody>
          <a:bodyPr wrap="none">
            <a:spAutoFit/>
          </a:bodyPr>
          <a:lstStyle/>
          <a:p>
            <a:r>
              <a:rPr lang="fa-IR" sz="2500" b="1" dirty="0">
                <a:solidFill>
                  <a:srgbClr val="0070C0"/>
                </a:solidFill>
                <a:cs typeface="B Zar" panose="00000400000000000000" pitchFamily="2" charset="-78"/>
              </a:rPr>
              <a:t>چربی طبیعی حیوانات و سمغ درختان</a:t>
            </a:r>
          </a:p>
        </p:txBody>
      </p:sp>
      <p:sp>
        <p:nvSpPr>
          <p:cNvPr id="5" name="Rectangle 4"/>
          <p:cNvSpPr/>
          <p:nvPr/>
        </p:nvSpPr>
        <p:spPr>
          <a:xfrm>
            <a:off x="2829458" y="1451876"/>
            <a:ext cx="7946900" cy="477054"/>
          </a:xfrm>
          <a:prstGeom prst="rect">
            <a:avLst/>
          </a:prstGeom>
        </p:spPr>
        <p:txBody>
          <a:bodyPr wrap="square">
            <a:spAutoFit/>
          </a:bodyPr>
          <a:lstStyle/>
          <a:p>
            <a:pPr algn="r" rtl="1"/>
            <a:r>
              <a:rPr lang="fa-IR" sz="2500" dirty="0" smtClean="0">
                <a:latin typeface="Arial" panose="020B0604020202020204" pitchFamily="34" charset="0"/>
                <a:cs typeface="B Zar" panose="00000400000000000000" pitchFamily="2" charset="-78"/>
              </a:rPr>
              <a:t>نقش: ایجاد </a:t>
            </a:r>
            <a:r>
              <a:rPr lang="fa-IR" sz="2500" dirty="0">
                <a:latin typeface="Arial" panose="020B0604020202020204" pitchFamily="34" charset="0"/>
                <a:cs typeface="B Zar" panose="00000400000000000000" pitchFamily="2" charset="-78"/>
              </a:rPr>
              <a:t>و تثبیت </a:t>
            </a:r>
            <a:r>
              <a:rPr lang="fa-IR" sz="2500" dirty="0" smtClean="0">
                <a:latin typeface="Arial" panose="020B0604020202020204" pitchFamily="34" charset="0"/>
                <a:cs typeface="B Zar" panose="00000400000000000000" pitchFamily="2" charset="-78"/>
              </a:rPr>
              <a:t>حبابهای </a:t>
            </a:r>
            <a:r>
              <a:rPr lang="fa-IR" sz="2500" dirty="0">
                <a:latin typeface="Arial" panose="020B0604020202020204" pitchFamily="34" charset="0"/>
                <a:cs typeface="B Zar" panose="00000400000000000000" pitchFamily="2" charset="-78"/>
              </a:rPr>
              <a:t>میکروسکوپی هوا </a:t>
            </a:r>
            <a:r>
              <a:rPr lang="fa-IR" sz="2500" dirty="0">
                <a:cs typeface="B Zar" panose="00000400000000000000" pitchFamily="2" charset="-78"/>
              </a:rPr>
              <a:t>(ریز تر از 0/05 میلی متر) </a:t>
            </a:r>
            <a:r>
              <a:rPr lang="fa-IR" sz="2500" dirty="0" smtClean="0">
                <a:latin typeface="Arial" panose="020B0604020202020204" pitchFamily="34" charset="0"/>
                <a:cs typeface="B Zar" panose="00000400000000000000" pitchFamily="2" charset="-78"/>
              </a:rPr>
              <a:t>در بتن</a:t>
            </a:r>
            <a:endParaRPr lang="fa-IR" sz="2500" dirty="0">
              <a:cs typeface="B Zar" panose="00000400000000000000" pitchFamily="2" charset="-78"/>
            </a:endParaRPr>
          </a:p>
        </p:txBody>
      </p:sp>
      <p:sp>
        <p:nvSpPr>
          <p:cNvPr id="6" name="Rectangle 5"/>
          <p:cNvSpPr/>
          <p:nvPr/>
        </p:nvSpPr>
        <p:spPr>
          <a:xfrm>
            <a:off x="9785299" y="2467841"/>
            <a:ext cx="987771" cy="477054"/>
          </a:xfrm>
          <a:prstGeom prst="rect">
            <a:avLst/>
          </a:prstGeom>
        </p:spPr>
        <p:txBody>
          <a:bodyPr wrap="none">
            <a:spAutoFit/>
          </a:bodyPr>
          <a:lstStyle/>
          <a:p>
            <a:pPr algn="r" rtl="1"/>
            <a:r>
              <a:rPr lang="fa-IR" sz="2500" b="1" dirty="0">
                <a:solidFill>
                  <a:srgbClr val="0070C0"/>
                </a:solidFill>
                <a:cs typeface="B Zar" panose="00000400000000000000" pitchFamily="2" charset="-78"/>
              </a:rPr>
              <a:t>اثرات: </a:t>
            </a:r>
          </a:p>
        </p:txBody>
      </p:sp>
      <p:sp>
        <p:nvSpPr>
          <p:cNvPr id="7" name="Rectangle 6"/>
          <p:cNvSpPr/>
          <p:nvPr/>
        </p:nvSpPr>
        <p:spPr>
          <a:xfrm>
            <a:off x="3989419" y="3189748"/>
            <a:ext cx="6700873" cy="477054"/>
          </a:xfrm>
          <a:prstGeom prst="rect">
            <a:avLst/>
          </a:prstGeom>
        </p:spPr>
        <p:txBody>
          <a:bodyPr wrap="none">
            <a:spAutoFit/>
          </a:bodyPr>
          <a:lstStyle/>
          <a:p>
            <a:pPr marL="342900" indent="-342900" algn="r" rtl="1">
              <a:buFont typeface="Arial" panose="020B0604020202020204" pitchFamily="34" charset="0"/>
              <a:buChar char="•"/>
            </a:pPr>
            <a:r>
              <a:rPr lang="fa-IR" sz="2500" dirty="0">
                <a:cs typeface="B Zar" panose="00000400000000000000" pitchFamily="2" charset="-78"/>
              </a:rPr>
              <a:t>افزایش پایانی بتن در برابر رطوبت و یخ زدن و آب شدنهاي مکرر </a:t>
            </a:r>
          </a:p>
        </p:txBody>
      </p:sp>
      <p:sp>
        <p:nvSpPr>
          <p:cNvPr id="8" name="Rectangle 7"/>
          <p:cNvSpPr/>
          <p:nvPr/>
        </p:nvSpPr>
        <p:spPr>
          <a:xfrm>
            <a:off x="2111725" y="4807246"/>
            <a:ext cx="8661345" cy="477054"/>
          </a:xfrm>
          <a:prstGeom prst="rect">
            <a:avLst/>
          </a:prstGeom>
        </p:spPr>
        <p:txBody>
          <a:bodyPr wrap="none">
            <a:spAutoFit/>
          </a:bodyPr>
          <a:lstStyle/>
          <a:p>
            <a:pPr marL="342900" indent="-342900" algn="r" rtl="1">
              <a:buFont typeface="Arial" panose="020B0604020202020204" pitchFamily="34" charset="0"/>
              <a:buChar char="•"/>
            </a:pPr>
            <a:r>
              <a:rPr lang="fa-IR" sz="2500" dirty="0">
                <a:cs typeface="B Zar" panose="00000400000000000000" pitchFamily="2" charset="-78"/>
              </a:rPr>
              <a:t>افزایش مقاومت بتن در برابر پوسته شدگی سطحی ناشی از یخ زدن هاي شیمیایی در بتن</a:t>
            </a:r>
          </a:p>
        </p:txBody>
      </p:sp>
      <p:sp>
        <p:nvSpPr>
          <p:cNvPr id="9" name="Rectangle 8"/>
          <p:cNvSpPr/>
          <p:nvPr/>
        </p:nvSpPr>
        <p:spPr>
          <a:xfrm>
            <a:off x="8006819" y="4359450"/>
            <a:ext cx="2747868" cy="477054"/>
          </a:xfrm>
          <a:prstGeom prst="rect">
            <a:avLst/>
          </a:prstGeom>
        </p:spPr>
        <p:txBody>
          <a:bodyPr wrap="none">
            <a:spAutoFit/>
          </a:bodyPr>
          <a:lstStyle/>
          <a:p>
            <a:pPr marL="342900" indent="-342900" algn="r" rtl="1">
              <a:buFont typeface="Arial" panose="020B0604020202020204" pitchFamily="34" charset="0"/>
              <a:buChar char="•"/>
            </a:pPr>
            <a:r>
              <a:rPr lang="fa-IR" sz="2500" dirty="0">
                <a:cs typeface="B Zar" panose="00000400000000000000" pitchFamily="2" charset="-78"/>
              </a:rPr>
              <a:t>کاهش نفوذ پذیري بتن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78" y="471735"/>
            <a:ext cx="2672780" cy="4225666"/>
          </a:xfrm>
          <a:prstGeom prst="rect">
            <a:avLst/>
          </a:prstGeom>
        </p:spPr>
      </p:pic>
    </p:spTree>
    <p:extLst>
      <p:ext uri="{BB962C8B-B14F-4D97-AF65-F5344CB8AC3E}">
        <p14:creationId xmlns:p14="http://schemas.microsoft.com/office/powerpoint/2010/main" val="379275502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3910" y="1273455"/>
            <a:ext cx="7306614" cy="3554819"/>
          </a:xfrm>
          <a:prstGeom prst="rect">
            <a:avLst/>
          </a:prstGeom>
        </p:spPr>
        <p:txBody>
          <a:bodyPr wrap="square">
            <a:spAutoFit/>
          </a:bodyPr>
          <a:lstStyle/>
          <a:p>
            <a:pPr algn="r" rtl="1"/>
            <a:r>
              <a:rPr lang="fa-IR" sz="2500" b="1" dirty="0">
                <a:solidFill>
                  <a:srgbClr val="0070C0"/>
                </a:solidFill>
                <a:cs typeface="B Zar" panose="00000400000000000000" pitchFamily="2" charset="-78"/>
              </a:rPr>
              <a:t>محاسن استفاده از بتن هوادار</a:t>
            </a:r>
            <a:r>
              <a:rPr lang="fa-IR" sz="2500" b="1" dirty="0" smtClean="0">
                <a:solidFill>
                  <a:srgbClr val="0070C0"/>
                </a:solidFill>
                <a:cs typeface="B Zar" panose="00000400000000000000" pitchFamily="2" charset="-78"/>
              </a:rPr>
              <a:t>:</a:t>
            </a:r>
          </a:p>
          <a:p>
            <a:pPr algn="r" rtl="1"/>
            <a:endParaRPr lang="fa-IR" sz="2500" dirty="0">
              <a:cs typeface="B Zar" panose="00000400000000000000" pitchFamily="2" charset="-78"/>
            </a:endParaRPr>
          </a:p>
          <a:p>
            <a:pPr algn="r" rtl="1"/>
            <a:r>
              <a:rPr lang="fa-IR" sz="2500" dirty="0" smtClean="0">
                <a:cs typeface="B Zar" panose="00000400000000000000" pitchFamily="2" charset="-78"/>
              </a:rPr>
              <a:t>1- </a:t>
            </a:r>
            <a:r>
              <a:rPr lang="fa-IR" sz="2500" dirty="0">
                <a:cs typeface="B Zar" panose="00000400000000000000" pitchFamily="2" charset="-78"/>
              </a:rPr>
              <a:t>افزایش مقاومت در برابر یخ بندان.</a:t>
            </a:r>
          </a:p>
          <a:p>
            <a:pPr algn="r" rtl="1"/>
            <a:r>
              <a:rPr lang="fa-IR" sz="2500" dirty="0">
                <a:cs typeface="B Zar" panose="00000400000000000000" pitchFamily="2" charset="-78"/>
              </a:rPr>
              <a:t>2 - مقاومت در برابر تورم.</a:t>
            </a:r>
          </a:p>
          <a:p>
            <a:pPr algn="r" rtl="1"/>
            <a:r>
              <a:rPr lang="fa-IR" sz="2500" dirty="0">
                <a:cs typeface="B Zar" panose="00000400000000000000" pitchFamily="2" charset="-78"/>
              </a:rPr>
              <a:t>3 - افزایش قابلیت آب بندي و کاهش میزان جذب آب.</a:t>
            </a:r>
          </a:p>
          <a:p>
            <a:pPr algn="r" rtl="1"/>
            <a:r>
              <a:rPr lang="fa-IR" sz="2500" dirty="0">
                <a:cs typeface="B Zar" panose="00000400000000000000" pitchFamily="2" charset="-78"/>
              </a:rPr>
              <a:t>4 - افزایش مقاومت در برابر تهاجم سولفات ها.</a:t>
            </a:r>
          </a:p>
          <a:p>
            <a:pPr algn="r" rtl="1"/>
            <a:r>
              <a:rPr lang="fa-IR" sz="2500" dirty="0">
                <a:cs typeface="B Zar" panose="00000400000000000000" pitchFamily="2" charset="-78"/>
              </a:rPr>
              <a:t>5 - افزایش مقاومت در برابر شرایط آب و هوایی</a:t>
            </a:r>
          </a:p>
          <a:p>
            <a:pPr algn="r" rtl="1"/>
            <a:r>
              <a:rPr lang="fa-IR" sz="2500" dirty="0">
                <a:cs typeface="B Zar" panose="00000400000000000000" pitchFamily="2" charset="-78"/>
              </a:rPr>
              <a:t>6 - افزایش مقاومت سایشی.</a:t>
            </a:r>
          </a:p>
          <a:p>
            <a:pPr algn="r" rtl="1"/>
            <a:r>
              <a:rPr lang="fa-IR" sz="2500" dirty="0">
                <a:cs typeface="B Zar" panose="00000400000000000000" pitchFamily="2" charset="-78"/>
              </a:rPr>
              <a:t>7 - افزایش کارایی بتن و کاهش امکان جداشدگی دانه ها</a:t>
            </a:r>
            <a:r>
              <a:rPr lang="fa-IR" sz="2500" dirty="0" smtClean="0">
                <a:cs typeface="B Zar" panose="00000400000000000000" pitchFamily="2" charset="-78"/>
              </a:rPr>
              <a:t>.</a:t>
            </a:r>
            <a:endParaRPr lang="fa-IR" sz="2500" dirty="0">
              <a:cs typeface="B Zar" panose="00000400000000000000" pitchFamily="2" charset="-78"/>
            </a:endParaRPr>
          </a:p>
        </p:txBody>
      </p:sp>
    </p:spTree>
    <p:extLst>
      <p:ext uri="{BB962C8B-B14F-4D97-AF65-F5344CB8AC3E}">
        <p14:creationId xmlns:p14="http://schemas.microsoft.com/office/powerpoint/2010/main" val="40938215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7861" y="0"/>
            <a:ext cx="7189797" cy="6861180"/>
          </a:xfrm>
          <a:prstGeom prst="rect">
            <a:avLst/>
          </a:prstGeom>
        </p:spPr>
      </p:pic>
    </p:spTree>
    <p:extLst>
      <p:ext uri="{BB962C8B-B14F-4D97-AF65-F5344CB8AC3E}">
        <p14:creationId xmlns:p14="http://schemas.microsoft.com/office/powerpoint/2010/main" val="38408800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8035" y="1411465"/>
            <a:ext cx="9852337" cy="477054"/>
          </a:xfrm>
          <a:prstGeom prst="rect">
            <a:avLst/>
          </a:prstGeom>
        </p:spPr>
        <p:txBody>
          <a:bodyPr wrap="square">
            <a:spAutoFit/>
          </a:bodyPr>
          <a:lstStyle/>
          <a:p>
            <a:pPr algn="r" rtl="1"/>
            <a:r>
              <a:rPr lang="fa-IR" sz="2500" dirty="0" smtClean="0">
                <a:cs typeface="B Zar" panose="00000400000000000000" pitchFamily="2" charset="-78"/>
              </a:rPr>
              <a:t>1- ترکها </a:t>
            </a:r>
            <a:r>
              <a:rPr lang="fa-IR" sz="2500" dirty="0">
                <a:cs typeface="B Zar" panose="00000400000000000000" pitchFamily="2" charset="-78"/>
              </a:rPr>
              <a:t>یک کوتاهی و قصور واقعی و مرئی </a:t>
            </a:r>
            <a:r>
              <a:rPr lang="fa-IR" sz="2500" dirty="0" smtClean="0">
                <a:cs typeface="B Zar" panose="00000400000000000000" pitchFamily="2" charset="-78"/>
              </a:rPr>
              <a:t>می باشند.</a:t>
            </a:r>
            <a:endParaRPr lang="fa-IR" sz="2500" dirty="0">
              <a:cs typeface="B Zar" panose="00000400000000000000" pitchFamily="2" charset="-78"/>
            </a:endParaRPr>
          </a:p>
        </p:txBody>
      </p:sp>
      <p:sp>
        <p:nvSpPr>
          <p:cNvPr id="3" name="Rectangle 2"/>
          <p:cNvSpPr/>
          <p:nvPr/>
        </p:nvSpPr>
        <p:spPr>
          <a:xfrm>
            <a:off x="5049963" y="466167"/>
            <a:ext cx="2787943" cy="553998"/>
          </a:xfrm>
          <a:prstGeom prst="rect">
            <a:avLst/>
          </a:prstGeom>
        </p:spPr>
        <p:txBody>
          <a:bodyPr wrap="none">
            <a:spAutoFit/>
          </a:bodyPr>
          <a:lstStyle/>
          <a:p>
            <a:pPr algn="r" rtl="1"/>
            <a:r>
              <a:rPr lang="fa-IR" sz="3000" b="1" dirty="0" smtClean="0">
                <a:solidFill>
                  <a:srgbClr val="C00000"/>
                </a:solidFill>
                <a:latin typeface="BLotus"/>
                <a:cs typeface="B Zar" panose="00000400000000000000" pitchFamily="2" charset="-78"/>
              </a:rPr>
              <a:t>معایب ترک در بتن</a:t>
            </a:r>
            <a:endParaRPr lang="fa-IR" sz="3000" b="1" dirty="0">
              <a:solidFill>
                <a:srgbClr val="C00000"/>
              </a:solidFill>
              <a:latin typeface="BLotus"/>
              <a:cs typeface="B Zar" panose="00000400000000000000" pitchFamily="2" charset="-78"/>
            </a:endParaRPr>
          </a:p>
        </p:txBody>
      </p:sp>
      <p:sp>
        <p:nvSpPr>
          <p:cNvPr id="5" name="Rectangle 4"/>
          <p:cNvSpPr/>
          <p:nvPr/>
        </p:nvSpPr>
        <p:spPr>
          <a:xfrm>
            <a:off x="821811" y="3824348"/>
            <a:ext cx="10408561" cy="477054"/>
          </a:xfrm>
          <a:prstGeom prst="rect">
            <a:avLst/>
          </a:prstGeom>
        </p:spPr>
        <p:txBody>
          <a:bodyPr wrap="square">
            <a:spAutoFit/>
          </a:bodyPr>
          <a:lstStyle/>
          <a:p>
            <a:pPr algn="r" rtl="1"/>
            <a:r>
              <a:rPr lang="fa-IR" sz="2500" dirty="0" smtClean="0">
                <a:cs typeface="B Zar" panose="00000400000000000000" pitchFamily="2" charset="-78"/>
              </a:rPr>
              <a:t>4-ترکها </a:t>
            </a:r>
            <a:r>
              <a:rPr lang="fa-IR" sz="2500" dirty="0">
                <a:cs typeface="B Zar" panose="00000400000000000000" pitchFamily="2" charset="-78"/>
              </a:rPr>
              <a:t>سبب تشدید </a:t>
            </a:r>
            <a:r>
              <a:rPr lang="fa-IR" sz="2500" dirty="0" smtClean="0">
                <a:cs typeface="B Zar" panose="00000400000000000000" pitchFamily="2" charset="-78"/>
              </a:rPr>
              <a:t>خرابی </a:t>
            </a:r>
            <a:r>
              <a:rPr lang="fa-IR" sz="2500" dirty="0">
                <a:cs typeface="B Zar" panose="00000400000000000000" pitchFamily="2" charset="-78"/>
              </a:rPr>
              <a:t>بتن </a:t>
            </a:r>
            <a:r>
              <a:rPr lang="fa-IR" sz="2500" dirty="0" smtClean="0">
                <a:cs typeface="B Zar" panose="00000400000000000000" pitchFamily="2" charset="-78"/>
              </a:rPr>
              <a:t>در اثر حملات سولفاتها شده و </a:t>
            </a:r>
            <a:r>
              <a:rPr lang="fa-IR" sz="2500" dirty="0">
                <a:cs typeface="B Zar" panose="00000400000000000000" pitchFamily="2" charset="-78"/>
              </a:rPr>
              <a:t>قابلیت استفاده از </a:t>
            </a:r>
            <a:r>
              <a:rPr lang="fa-IR" sz="2500" dirty="0" smtClean="0">
                <a:cs typeface="B Zar" panose="00000400000000000000" pitchFamily="2" charset="-78"/>
              </a:rPr>
              <a:t>سازه </a:t>
            </a:r>
            <a:r>
              <a:rPr lang="fa-IR" sz="2500" dirty="0">
                <a:cs typeface="B Zar" panose="00000400000000000000" pitchFamily="2" charset="-78"/>
              </a:rPr>
              <a:t>بتنی را کاهش </a:t>
            </a:r>
            <a:r>
              <a:rPr lang="fa-IR" sz="2500" dirty="0" smtClean="0">
                <a:cs typeface="B Zar" panose="00000400000000000000" pitchFamily="2" charset="-78"/>
              </a:rPr>
              <a:t>می دهند.</a:t>
            </a:r>
            <a:endParaRPr lang="fa-IR" sz="2500" dirty="0">
              <a:cs typeface="B Zar" panose="00000400000000000000" pitchFamily="2" charset="-78"/>
            </a:endParaRPr>
          </a:p>
        </p:txBody>
      </p:sp>
      <p:sp>
        <p:nvSpPr>
          <p:cNvPr id="6" name="Rectangle 5"/>
          <p:cNvSpPr/>
          <p:nvPr/>
        </p:nvSpPr>
        <p:spPr>
          <a:xfrm>
            <a:off x="821810" y="2810624"/>
            <a:ext cx="10408561" cy="861774"/>
          </a:xfrm>
          <a:prstGeom prst="rect">
            <a:avLst/>
          </a:prstGeom>
        </p:spPr>
        <p:txBody>
          <a:bodyPr wrap="square">
            <a:spAutoFit/>
          </a:bodyPr>
          <a:lstStyle/>
          <a:p>
            <a:pPr algn="r" rtl="1"/>
            <a:r>
              <a:rPr lang="fa-IR" sz="2500" dirty="0" smtClean="0">
                <a:cs typeface="B Zar" panose="00000400000000000000" pitchFamily="2" charset="-78"/>
              </a:rPr>
              <a:t>3-ترکها </a:t>
            </a:r>
            <a:r>
              <a:rPr lang="fa-IR" sz="2500" dirty="0">
                <a:cs typeface="B Zar" panose="00000400000000000000" pitchFamily="2" charset="-78"/>
              </a:rPr>
              <a:t>خطر نفوذ </a:t>
            </a:r>
            <a:r>
              <a:rPr lang="fa-IR" sz="2500" dirty="0" smtClean="0">
                <a:cs typeface="B Zar" panose="00000400000000000000" pitchFamily="2" charset="-78"/>
              </a:rPr>
              <a:t>کلرور و خوردگی آرماتورها را افزایش </a:t>
            </a:r>
            <a:r>
              <a:rPr lang="fa-IR" sz="2500" dirty="0">
                <a:cs typeface="B Zar" panose="00000400000000000000" pitchFamily="2" charset="-78"/>
              </a:rPr>
              <a:t>می دهند.(مثلا </a:t>
            </a:r>
            <a:r>
              <a:rPr lang="fa-IR" sz="2500" dirty="0" smtClean="0">
                <a:cs typeface="B Zar" panose="00000400000000000000" pitchFamily="2" charset="-78"/>
              </a:rPr>
              <a:t>پایه پلها، بتن های مجاور با خاکهای کلردار، پارکینگها</a:t>
            </a:r>
            <a:r>
              <a:rPr lang="fa-IR" sz="2500" dirty="0">
                <a:cs typeface="B Zar" panose="00000400000000000000" pitchFamily="2" charset="-78"/>
              </a:rPr>
              <a:t>)</a:t>
            </a:r>
          </a:p>
        </p:txBody>
      </p:sp>
      <p:sp>
        <p:nvSpPr>
          <p:cNvPr id="8" name="Rectangle 7"/>
          <p:cNvSpPr/>
          <p:nvPr/>
        </p:nvSpPr>
        <p:spPr>
          <a:xfrm>
            <a:off x="6145326" y="2083857"/>
            <a:ext cx="5085046" cy="477054"/>
          </a:xfrm>
          <a:prstGeom prst="rect">
            <a:avLst/>
          </a:prstGeom>
        </p:spPr>
        <p:txBody>
          <a:bodyPr wrap="none">
            <a:spAutoFit/>
          </a:bodyPr>
          <a:lstStyle/>
          <a:p>
            <a:pPr algn="r" rtl="1"/>
            <a:r>
              <a:rPr lang="fa-IR" sz="2500" dirty="0" smtClean="0">
                <a:cs typeface="B Zar" panose="00000400000000000000" pitchFamily="2" charset="-78"/>
              </a:rPr>
              <a:t>2- ترکها </a:t>
            </a:r>
            <a:r>
              <a:rPr lang="fa-IR" sz="2500" dirty="0">
                <a:cs typeface="B Zar" panose="00000400000000000000" pitchFamily="2" charset="-78"/>
              </a:rPr>
              <a:t>ظرفیت باربری سازه ها را کاهش </a:t>
            </a:r>
            <a:r>
              <a:rPr lang="fa-IR" sz="2500" dirty="0" smtClean="0">
                <a:cs typeface="B Zar" panose="00000400000000000000" pitchFamily="2" charset="-78"/>
              </a:rPr>
              <a:t>می دهند</a:t>
            </a:r>
            <a:r>
              <a:rPr lang="fa-IR" sz="2500" dirty="0">
                <a:cs typeface="B Zar" panose="00000400000000000000" pitchFamily="2" charset="-78"/>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6" y="224498"/>
            <a:ext cx="3651144" cy="224685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065" y="4521177"/>
            <a:ext cx="4507616" cy="2118213"/>
          </a:xfrm>
          <a:prstGeom prst="rect">
            <a:avLst/>
          </a:prstGeom>
        </p:spPr>
      </p:pic>
    </p:spTree>
    <p:extLst>
      <p:ext uri="{BB962C8B-B14F-4D97-AF65-F5344CB8AC3E}">
        <p14:creationId xmlns:p14="http://schemas.microsoft.com/office/powerpoint/2010/main" val="42117693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966" y="2007190"/>
            <a:ext cx="1889642" cy="26408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162" y="2117316"/>
            <a:ext cx="2441534" cy="2441534"/>
          </a:xfrm>
          <a:prstGeom prst="rect">
            <a:avLst/>
          </a:prstGeom>
        </p:spPr>
      </p:pic>
      <p:sp>
        <p:nvSpPr>
          <p:cNvPr id="5" name="Rectangle 4"/>
          <p:cNvSpPr/>
          <p:nvPr/>
        </p:nvSpPr>
        <p:spPr>
          <a:xfrm>
            <a:off x="6127919" y="260105"/>
            <a:ext cx="1130438" cy="553998"/>
          </a:xfrm>
          <a:prstGeom prst="rect">
            <a:avLst/>
          </a:prstGeom>
        </p:spPr>
        <p:txBody>
          <a:bodyPr wrap="none">
            <a:spAutoFit/>
          </a:bodyPr>
          <a:lstStyle/>
          <a:p>
            <a:pPr algn="r" rtl="1"/>
            <a:r>
              <a:rPr lang="fa-IR" sz="3000" b="1" dirty="0" smtClean="0">
                <a:solidFill>
                  <a:srgbClr val="C00000"/>
                </a:solidFill>
                <a:latin typeface="BLotus"/>
                <a:cs typeface="B Zar" panose="00000400000000000000" pitchFamily="2" charset="-78"/>
              </a:rPr>
              <a:t>ضد یخ</a:t>
            </a:r>
            <a:endParaRPr lang="fa-IR" sz="3000" b="1" dirty="0">
              <a:solidFill>
                <a:srgbClr val="C00000"/>
              </a:solidFill>
              <a:latin typeface="BLotus"/>
              <a:cs typeface="B Zar" panose="00000400000000000000" pitchFamily="2" charset="-78"/>
            </a:endParaRPr>
          </a:p>
        </p:txBody>
      </p:sp>
      <p:sp>
        <p:nvSpPr>
          <p:cNvPr id="6" name="Rectangle 5"/>
          <p:cNvSpPr/>
          <p:nvPr/>
        </p:nvSpPr>
        <p:spPr>
          <a:xfrm>
            <a:off x="3013657" y="1179687"/>
            <a:ext cx="7614672" cy="477054"/>
          </a:xfrm>
          <a:prstGeom prst="rect">
            <a:avLst/>
          </a:prstGeom>
        </p:spPr>
        <p:txBody>
          <a:bodyPr wrap="square">
            <a:spAutoFit/>
          </a:bodyPr>
          <a:lstStyle/>
          <a:p>
            <a:pPr algn="r" rtl="1"/>
            <a:r>
              <a:rPr lang="fa-IR" sz="2500" dirty="0" smtClean="0">
                <a:latin typeface="Times New Roman" panose="02020603050405020304" pitchFamily="18" charset="0"/>
                <a:ea typeface="Times New Roman" panose="02020603050405020304" pitchFamily="18" charset="0"/>
                <a:cs typeface="B Zar" panose="00000400000000000000" pitchFamily="2" charset="-78"/>
              </a:rPr>
              <a:t>در </a:t>
            </a:r>
            <a:r>
              <a:rPr lang="fa-IR" sz="2500" dirty="0">
                <a:latin typeface="Times New Roman" panose="02020603050405020304" pitchFamily="18" charset="0"/>
                <a:ea typeface="Times New Roman" panose="02020603050405020304" pitchFamily="18" charset="0"/>
                <a:cs typeface="B Zar" panose="00000400000000000000" pitchFamily="2" charset="-78"/>
              </a:rPr>
              <a:t>مواردی به کار می روند که امکان یخ زدن بتن ها تازه وجود داشته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باشد. </a:t>
            </a:r>
            <a:endParaRPr lang="fa-IR" sz="2500" dirty="0"/>
          </a:p>
        </p:txBody>
      </p:sp>
      <p:sp>
        <p:nvSpPr>
          <p:cNvPr id="7" name="Rectangle 6"/>
          <p:cNvSpPr/>
          <p:nvPr/>
        </p:nvSpPr>
        <p:spPr>
          <a:xfrm>
            <a:off x="3744414" y="5317833"/>
            <a:ext cx="7027886" cy="477054"/>
          </a:xfrm>
          <a:prstGeom prst="rect">
            <a:avLst/>
          </a:prstGeom>
        </p:spPr>
        <p:txBody>
          <a:bodyPr wrap="none">
            <a:spAutoFit/>
          </a:bodyPr>
          <a:lstStyle/>
          <a:p>
            <a:r>
              <a:rPr lang="fa-IR" sz="2500" dirty="0">
                <a:latin typeface="Times New Roman" panose="02020603050405020304" pitchFamily="18" charset="0"/>
                <a:ea typeface="Times New Roman" panose="02020603050405020304" pitchFamily="18" charset="0"/>
                <a:cs typeface="B Zar" panose="00000400000000000000" pitchFamily="2" charset="-78"/>
              </a:rPr>
              <a:t>استفاده از ضدیخ در بتن، همچنین باعث کاهش مقاوم نهایی بتن می شود. </a:t>
            </a:r>
            <a:endParaRPr lang="fa-IR" sz="2500" dirty="0"/>
          </a:p>
        </p:txBody>
      </p:sp>
    </p:spTree>
    <p:extLst>
      <p:ext uri="{BB962C8B-B14F-4D97-AF65-F5344CB8AC3E}">
        <p14:creationId xmlns:p14="http://schemas.microsoft.com/office/powerpoint/2010/main" val="23415524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91015" y="517683"/>
            <a:ext cx="2467342" cy="553998"/>
          </a:xfrm>
          <a:prstGeom prst="rect">
            <a:avLst/>
          </a:prstGeom>
        </p:spPr>
        <p:txBody>
          <a:bodyPr wrap="none">
            <a:spAutoFit/>
          </a:bodyPr>
          <a:lstStyle/>
          <a:p>
            <a:pPr algn="r" rtl="1"/>
            <a:r>
              <a:rPr lang="fa-IR" sz="3000" b="1" dirty="0" smtClean="0">
                <a:solidFill>
                  <a:srgbClr val="C00000"/>
                </a:solidFill>
                <a:latin typeface="BLotus"/>
                <a:cs typeface="B Zar" panose="00000400000000000000" pitchFamily="2" charset="-78"/>
              </a:rPr>
              <a:t>بتن و خواص آن</a:t>
            </a:r>
            <a:endParaRPr lang="fa-IR" sz="3000" b="1" dirty="0">
              <a:solidFill>
                <a:srgbClr val="C00000"/>
              </a:solidFill>
              <a:latin typeface="BLotus"/>
              <a:cs typeface="B Zar" panose="00000400000000000000" pitchFamily="2" charset="-78"/>
            </a:endParaRPr>
          </a:p>
        </p:txBody>
      </p:sp>
      <p:sp>
        <p:nvSpPr>
          <p:cNvPr id="6" name="AutoShape 3"/>
          <p:cNvSpPr>
            <a:spLocks noChangeArrowheads="1"/>
          </p:cNvSpPr>
          <p:nvPr/>
        </p:nvSpPr>
        <p:spPr bwMode="gray">
          <a:xfrm>
            <a:off x="8436784" y="1561894"/>
            <a:ext cx="1926416" cy="1911096"/>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solidFill>
            <a:srgbClr val="33CD3A"/>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AutoShape 41"/>
          <p:cNvSpPr>
            <a:spLocks noChangeArrowheads="1"/>
          </p:cNvSpPr>
          <p:nvPr/>
        </p:nvSpPr>
        <p:spPr bwMode="gray">
          <a:xfrm>
            <a:off x="5486400" y="4564585"/>
            <a:ext cx="3200400" cy="731520"/>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800" dirty="0" smtClean="0">
                <a:solidFill>
                  <a:srgbClr val="0070C0"/>
                </a:solidFill>
                <a:latin typeface="Arial" pitchFamily="34" charset="0"/>
                <a:cs typeface="B Koodak" pitchFamily="2" charset="-78"/>
              </a:rPr>
              <a:t>۷ الی ۱۵ درصد سیمان</a:t>
            </a:r>
            <a:endParaRPr lang="en-US" sz="2800" dirty="0" smtClean="0">
              <a:solidFill>
                <a:srgbClr val="0070C0"/>
              </a:solidFill>
              <a:latin typeface="Arial" pitchFamily="34" charset="0"/>
              <a:cs typeface="B Koodak" pitchFamily="2" charset="-78"/>
            </a:endParaRPr>
          </a:p>
        </p:txBody>
      </p:sp>
      <p:sp>
        <p:nvSpPr>
          <p:cNvPr id="8" name="Left-Up Arrow 7"/>
          <p:cNvSpPr/>
          <p:nvPr/>
        </p:nvSpPr>
        <p:spPr>
          <a:xfrm rot="-2700000">
            <a:off x="7065311" y="1877362"/>
            <a:ext cx="1280160" cy="1280160"/>
          </a:xfrm>
          <a:prstGeom prst="leftUpArrow">
            <a:avLst/>
          </a:prstGeom>
          <a:solidFill>
            <a:srgbClr val="C3E49C"/>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000" b="1" dirty="0" smtClean="0">
              <a:cs typeface="B Nazanin" pitchFamily="2" charset="-78"/>
            </a:endParaRPr>
          </a:p>
        </p:txBody>
      </p:sp>
      <p:sp>
        <p:nvSpPr>
          <p:cNvPr id="9" name="AutoShape 41"/>
          <p:cNvSpPr>
            <a:spLocks noChangeArrowheads="1"/>
          </p:cNvSpPr>
          <p:nvPr/>
        </p:nvSpPr>
        <p:spPr bwMode="gray">
          <a:xfrm>
            <a:off x="3048000" y="1561894"/>
            <a:ext cx="4343400" cy="731520"/>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مصالح سنگی (۶۰ تا ۷۵ درصد حجم بتن)</a:t>
            </a:r>
            <a:endParaRPr lang="en-US" sz="2400" dirty="0" smtClean="0">
              <a:solidFill>
                <a:srgbClr val="0070C0"/>
              </a:solidFill>
              <a:latin typeface="Arial" pitchFamily="34" charset="0"/>
              <a:cs typeface="B Koodak" pitchFamily="2" charset="-78"/>
            </a:endParaRPr>
          </a:p>
        </p:txBody>
      </p:sp>
      <p:sp>
        <p:nvSpPr>
          <p:cNvPr id="10" name="AutoShape 41"/>
          <p:cNvSpPr>
            <a:spLocks noChangeArrowheads="1"/>
          </p:cNvSpPr>
          <p:nvPr/>
        </p:nvSpPr>
        <p:spPr bwMode="gray">
          <a:xfrm>
            <a:off x="3048000" y="2781094"/>
            <a:ext cx="4330700" cy="731520"/>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خمیر سیمان (۲۵ تا ۴۰ درصد حجم بتن)</a:t>
            </a:r>
            <a:endParaRPr lang="en-US" sz="2400" dirty="0" smtClean="0">
              <a:solidFill>
                <a:srgbClr val="0070C0"/>
              </a:solidFill>
              <a:latin typeface="Arial" pitchFamily="34" charset="0"/>
              <a:cs typeface="B Koodak" pitchFamily="2" charset="-78"/>
            </a:endParaRPr>
          </a:p>
        </p:txBody>
      </p:sp>
      <p:sp>
        <p:nvSpPr>
          <p:cNvPr id="11" name="AutoShape 41"/>
          <p:cNvSpPr>
            <a:spLocks noChangeArrowheads="1"/>
          </p:cNvSpPr>
          <p:nvPr/>
        </p:nvSpPr>
        <p:spPr bwMode="gray">
          <a:xfrm>
            <a:off x="1828800" y="4564585"/>
            <a:ext cx="3200400" cy="731520"/>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800" dirty="0" smtClean="0">
                <a:solidFill>
                  <a:srgbClr val="0070C0"/>
                </a:solidFill>
                <a:latin typeface="Arial" pitchFamily="34" charset="0"/>
                <a:cs typeface="B Koodak" pitchFamily="2" charset="-78"/>
              </a:rPr>
              <a:t>۱۴ الی ۲۱ درصد آب</a:t>
            </a:r>
            <a:endParaRPr lang="en-US" sz="2800" dirty="0" smtClean="0">
              <a:solidFill>
                <a:srgbClr val="0070C0"/>
              </a:solidFill>
              <a:latin typeface="Arial" pitchFamily="34" charset="0"/>
              <a:cs typeface="B Koodak" pitchFamily="2" charset="-78"/>
            </a:endParaRPr>
          </a:p>
        </p:txBody>
      </p:sp>
      <p:sp>
        <p:nvSpPr>
          <p:cNvPr id="12" name="Left-Up Arrow 11"/>
          <p:cNvSpPr/>
          <p:nvPr/>
        </p:nvSpPr>
        <p:spPr>
          <a:xfrm rot="13492624">
            <a:off x="4573268" y="3750817"/>
            <a:ext cx="1280160" cy="1280160"/>
          </a:xfrm>
          <a:prstGeom prst="leftUpArrow">
            <a:avLst>
              <a:gd name="adj1" fmla="val 12346"/>
              <a:gd name="adj2" fmla="val 13102"/>
              <a:gd name="adj3" fmla="val 20806"/>
            </a:avLst>
          </a:prstGeom>
          <a:solidFill>
            <a:srgbClr val="C3E49C"/>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000" b="1" dirty="0" smtClean="0">
              <a:cs typeface="B Nazanin" pitchFamily="2" charset="-78"/>
            </a:endParaRPr>
          </a:p>
        </p:txBody>
      </p:sp>
      <p:sp>
        <p:nvSpPr>
          <p:cNvPr id="13" name="Oval 12"/>
          <p:cNvSpPr>
            <a:spLocks noChangeArrowheads="1"/>
          </p:cNvSpPr>
          <p:nvPr/>
        </p:nvSpPr>
        <p:spPr bwMode="gray">
          <a:xfrm>
            <a:off x="8610601" y="1747822"/>
            <a:ext cx="1569720" cy="1539240"/>
          </a:xfrm>
          <a:prstGeom prst="ellipse">
            <a:avLst/>
          </a:prstGeom>
          <a:solidFill>
            <a:srgbClr val="92D050"/>
          </a:solidFill>
          <a:ln w="28575" algn="ctr">
            <a:solidFill>
              <a:srgbClr val="FFFFFF"/>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a-IR" sz="3200" dirty="0" smtClean="0">
                <a:cs typeface="B Koodak" pitchFamily="2" charset="-78"/>
              </a:rPr>
              <a:t>اجزای بتن</a:t>
            </a:r>
            <a:endParaRPr lang="en-US" dirty="0">
              <a:cs typeface="B Koodak" pitchFamily="2" charset="-78"/>
            </a:endParaRPr>
          </a:p>
        </p:txBody>
      </p:sp>
    </p:spTree>
    <p:extLst>
      <p:ext uri="{BB962C8B-B14F-4D97-AF65-F5344CB8AC3E}">
        <p14:creationId xmlns:p14="http://schemas.microsoft.com/office/powerpoint/2010/main" val="318351374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8372" y="539771"/>
            <a:ext cx="3098926" cy="477054"/>
          </a:xfrm>
          <a:prstGeom prst="rect">
            <a:avLst/>
          </a:prstGeom>
        </p:spPr>
        <p:txBody>
          <a:bodyPr wrap="none">
            <a:spAutoFit/>
          </a:bodyPr>
          <a:lstStyle/>
          <a:p>
            <a:pPr algn="just" rtl="1"/>
            <a:r>
              <a:rPr lang="fa-IR" sz="2500" b="1" dirty="0">
                <a:solidFill>
                  <a:srgbClr val="C00000"/>
                </a:solidFill>
                <a:latin typeface="Times New Roman" panose="02020603050405020304" pitchFamily="18" charset="0"/>
                <a:ea typeface="Times New Roman" panose="02020603050405020304" pitchFamily="18" charset="0"/>
                <a:cs typeface="B Zar" panose="00000400000000000000" pitchFamily="2" charset="-78"/>
              </a:rPr>
              <a:t>ميزان آب در خمير سيمان</a:t>
            </a:r>
            <a:endParaRPr lang="en-US" sz="2500" dirty="0">
              <a:solidFill>
                <a:srgbClr val="C00000"/>
              </a:solidFill>
              <a:effectLst/>
            </a:endParaRPr>
          </a:p>
        </p:txBody>
      </p:sp>
      <p:sp>
        <p:nvSpPr>
          <p:cNvPr id="3" name="TextBox 20"/>
          <p:cNvSpPr txBox="1"/>
          <p:nvPr/>
        </p:nvSpPr>
        <p:spPr>
          <a:xfrm>
            <a:off x="1326525" y="1600981"/>
            <a:ext cx="9682312"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fa-IR" sz="2400" dirty="0" smtClean="0">
                <a:cs typeface="B Zar" panose="00000400000000000000" pitchFamily="2" charset="-78"/>
              </a:rPr>
              <a:t>میزان آب در بتن به طور معمول با نسبت وزنی آب به سیمان (</a:t>
            </a:r>
            <a:r>
              <a:rPr lang="en-US" sz="2400" dirty="0" smtClean="0">
                <a:latin typeface="Times New Roman" panose="02020603050405020304" pitchFamily="18" charset="0"/>
                <a:cs typeface="B Zar" panose="00000400000000000000" pitchFamily="2" charset="-78"/>
              </a:rPr>
              <a:t>W/C</a:t>
            </a:r>
            <a:r>
              <a:rPr lang="fa-IR" sz="2400" dirty="0" smtClean="0">
                <a:cs typeface="B Zar" panose="00000400000000000000" pitchFamily="2" charset="-78"/>
              </a:rPr>
              <a:t>) بیان می شود.</a:t>
            </a:r>
          </a:p>
          <a:p>
            <a:pPr algn="r" rtl="1"/>
            <a:r>
              <a:rPr lang="en-US" sz="2400" dirty="0" smtClean="0">
                <a:latin typeface="Times New Roman" panose="02020603050405020304" pitchFamily="18" charset="0"/>
                <a:cs typeface="B Zar" panose="00000400000000000000" pitchFamily="2" charset="-78"/>
              </a:rPr>
              <a:t>W</a:t>
            </a:r>
            <a:r>
              <a:rPr lang="fa-IR" sz="2400" dirty="0" smtClean="0">
                <a:cs typeface="B Zar" panose="00000400000000000000" pitchFamily="2" charset="-78"/>
              </a:rPr>
              <a:t>: وزن آب و </a:t>
            </a:r>
            <a:r>
              <a:rPr lang="en-US" sz="2400" dirty="0" smtClean="0">
                <a:latin typeface="Times New Roman" panose="02020603050405020304" pitchFamily="18" charset="0"/>
                <a:cs typeface="B Zar" panose="00000400000000000000" pitchFamily="2" charset="-78"/>
              </a:rPr>
              <a:t>C</a:t>
            </a:r>
            <a:r>
              <a:rPr lang="fa-IR" sz="2400" dirty="0" smtClean="0">
                <a:cs typeface="B Zar" panose="00000400000000000000" pitchFamily="2" charset="-78"/>
              </a:rPr>
              <a:t>: وزن سیمان.</a:t>
            </a:r>
          </a:p>
          <a:p>
            <a:pPr algn="r" rtl="1"/>
            <a:endParaRPr lang="fa-IR" sz="2400" dirty="0" smtClean="0">
              <a:cs typeface="B Zar" panose="00000400000000000000" pitchFamily="2" charset="-78"/>
            </a:endParaRPr>
          </a:p>
          <a:p>
            <a:pPr algn="r" rtl="1"/>
            <a:r>
              <a:rPr lang="fa-IR" sz="2400" dirty="0" smtClean="0">
                <a:cs typeface="B Zar" panose="00000400000000000000" pitchFamily="2" charset="-78"/>
              </a:rPr>
              <a:t>آب مورد نیاز واکنش های هیدراتاسیون: حدود ۲۵ درصد وزنی سیمان (آزمایش غلظت نرمال). </a:t>
            </a:r>
          </a:p>
          <a:p>
            <a:pPr algn="r" rtl="1"/>
            <a:endParaRPr lang="fa-IR" sz="2400" dirty="0">
              <a:cs typeface="B Zar" panose="00000400000000000000" pitchFamily="2" charset="-78"/>
            </a:endParaRPr>
          </a:p>
          <a:p>
            <a:pPr algn="r" rtl="1"/>
            <a:r>
              <a:rPr lang="fa-IR" sz="2400" dirty="0" smtClean="0">
                <a:cs typeface="B Zar" panose="00000400000000000000" pitchFamily="2" charset="-78"/>
              </a:rPr>
              <a:t>در عمل ساخت بتنی با این مقدار آب (</a:t>
            </a:r>
            <a:r>
              <a:rPr lang="en-US" sz="2400" dirty="0" smtClean="0">
                <a:latin typeface="Times New Roman" panose="02020603050405020304" pitchFamily="18" charset="0"/>
                <a:cs typeface="B Zar" panose="00000400000000000000" pitchFamily="2" charset="-78"/>
              </a:rPr>
              <a:t>W/C = 0.25</a:t>
            </a:r>
            <a:r>
              <a:rPr lang="fa-IR" sz="2400" dirty="0" smtClean="0">
                <a:cs typeface="B Zar" panose="00000400000000000000" pitchFamily="2" charset="-78"/>
              </a:rPr>
              <a:t>) امکان پذیر نیست.</a:t>
            </a:r>
          </a:p>
        </p:txBody>
      </p:sp>
    </p:spTree>
    <p:extLst>
      <p:ext uri="{BB962C8B-B14F-4D97-AF65-F5344CB8AC3E}">
        <p14:creationId xmlns:p14="http://schemas.microsoft.com/office/powerpoint/2010/main" val="31938618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2445" y="1041428"/>
            <a:ext cx="7946265" cy="5093702"/>
          </a:xfrm>
          <a:prstGeom prst="rect">
            <a:avLst/>
          </a:prstGeom>
        </p:spPr>
        <p:txBody>
          <a:bodyPr wrap="square">
            <a:spAutoFit/>
          </a:bodyPr>
          <a:lstStyle/>
          <a:p>
            <a:pPr algn="r" rtl="1"/>
            <a:r>
              <a:rPr lang="fa-IR" sz="2500" b="1" dirty="0">
                <a:solidFill>
                  <a:srgbClr val="C00000"/>
                </a:solidFill>
                <a:cs typeface="B Zar" panose="00000400000000000000" pitchFamily="2" charset="-78"/>
              </a:rPr>
              <a:t>محاسن (</a:t>
            </a:r>
            <a:r>
              <a:rPr lang="en-US" sz="2500" b="1" dirty="0">
                <a:solidFill>
                  <a:srgbClr val="C00000"/>
                </a:solidFill>
                <a:latin typeface="Times New Roman" panose="02020603050405020304" pitchFamily="18" charset="0"/>
                <a:cs typeface="B Zar" panose="00000400000000000000" pitchFamily="2" charset="-78"/>
              </a:rPr>
              <a:t>W/C</a:t>
            </a:r>
            <a:r>
              <a:rPr lang="fa-IR" sz="2500" b="1" dirty="0">
                <a:solidFill>
                  <a:srgbClr val="C00000"/>
                </a:solidFill>
                <a:cs typeface="B Zar" panose="00000400000000000000" pitchFamily="2" charset="-78"/>
              </a:rPr>
              <a:t>) کم</a:t>
            </a:r>
            <a:r>
              <a:rPr lang="fa-IR" sz="2500" b="1" dirty="0" smtClean="0">
                <a:solidFill>
                  <a:srgbClr val="C00000"/>
                </a:solidFill>
                <a:cs typeface="B Zar" panose="00000400000000000000" pitchFamily="2" charset="-78"/>
              </a:rPr>
              <a:t>:</a:t>
            </a:r>
          </a:p>
          <a:p>
            <a:pPr algn="r" rtl="1"/>
            <a:endParaRPr lang="fa-IR" sz="2500" b="1" dirty="0">
              <a:solidFill>
                <a:srgbClr val="C00000"/>
              </a:solidFill>
              <a:cs typeface="B Zar" panose="00000400000000000000" pitchFamily="2" charset="-78"/>
            </a:endParaRPr>
          </a:p>
          <a:p>
            <a:pPr algn="r" rtl="1"/>
            <a:r>
              <a:rPr lang="fa-IR" sz="2500" dirty="0">
                <a:cs typeface="B Zar" panose="00000400000000000000" pitchFamily="2" charset="-78"/>
              </a:rPr>
              <a:t>۱- افزایش مقاومت فشاری و کششی بتن</a:t>
            </a:r>
          </a:p>
          <a:p>
            <a:pPr algn="r" rtl="1"/>
            <a:r>
              <a:rPr lang="fa-IR" sz="2500" dirty="0">
                <a:cs typeface="B Zar" panose="00000400000000000000" pitchFamily="2" charset="-78"/>
              </a:rPr>
              <a:t>۲- افزایش خاصیت آب بندی (کاهش نفوذپذیری) و کاهش جذب آب</a:t>
            </a:r>
          </a:p>
          <a:p>
            <a:pPr algn="r" rtl="1"/>
            <a:r>
              <a:rPr lang="fa-IR" sz="2500" dirty="0">
                <a:cs typeface="B Zar" panose="00000400000000000000" pitchFamily="2" charset="-78"/>
              </a:rPr>
              <a:t>۳- پیوستگی بهتر بین لایه های متوالی در بتن ریزی</a:t>
            </a:r>
          </a:p>
          <a:p>
            <a:pPr algn="r" rtl="1"/>
            <a:r>
              <a:rPr lang="fa-IR" sz="2500" dirty="0">
                <a:cs typeface="B Zar" panose="00000400000000000000" pitchFamily="2" charset="-78"/>
              </a:rPr>
              <a:t>۴- افزایش چسبندگی بین میلگرد و بتن</a:t>
            </a:r>
          </a:p>
          <a:p>
            <a:pPr algn="r" rtl="1"/>
            <a:r>
              <a:rPr lang="fa-IR" sz="2500" dirty="0">
                <a:cs typeface="B Zar" panose="00000400000000000000" pitchFamily="2" charset="-78"/>
              </a:rPr>
              <a:t>۵- افزایش مقاومت در مقابل شرایط یخبندان</a:t>
            </a:r>
          </a:p>
          <a:p>
            <a:pPr algn="r" rtl="1"/>
            <a:r>
              <a:rPr lang="fa-IR" sz="2500" dirty="0">
                <a:cs typeface="B Zar" panose="00000400000000000000" pitchFamily="2" charset="-78"/>
              </a:rPr>
              <a:t>۶- کاهش میزان افت</a:t>
            </a:r>
          </a:p>
          <a:p>
            <a:pPr algn="r" rtl="1"/>
            <a:r>
              <a:rPr lang="fa-IR" sz="2500" dirty="0">
                <a:cs typeface="B Zar" panose="00000400000000000000" pitchFamily="2" charset="-78"/>
              </a:rPr>
              <a:t>۷- کاهش میزان خزش</a:t>
            </a:r>
          </a:p>
          <a:p>
            <a:pPr algn="r" rtl="1"/>
            <a:r>
              <a:rPr lang="fa-IR" sz="2500" dirty="0">
                <a:cs typeface="B Zar" panose="00000400000000000000" pitchFamily="2" charset="-78"/>
              </a:rPr>
              <a:t>۸- کاهش امکان آب انداختن</a:t>
            </a:r>
          </a:p>
          <a:p>
            <a:pPr algn="r" rtl="1"/>
            <a:r>
              <a:rPr lang="fa-IR" sz="2500" dirty="0">
                <a:cs typeface="B Zar" panose="00000400000000000000" pitchFamily="2" charset="-78"/>
              </a:rPr>
              <a:t>۹- کاهش امکان جداشدن دانه ها</a:t>
            </a:r>
          </a:p>
          <a:p>
            <a:pPr algn="r" rtl="1"/>
            <a:endParaRPr lang="fa-IR" sz="2500" dirty="0">
              <a:cs typeface="B Zar" panose="00000400000000000000" pitchFamily="2" charset="-78"/>
            </a:endParaRPr>
          </a:p>
          <a:p>
            <a:pPr algn="r" rtl="1"/>
            <a:r>
              <a:rPr lang="fa-IR" sz="2500" b="1" dirty="0">
                <a:cs typeface="B Zar" panose="00000400000000000000" pitchFamily="2" charset="-78"/>
              </a:rPr>
              <a:t>محاسن (</a:t>
            </a:r>
            <a:r>
              <a:rPr lang="en-US" sz="2500" b="1" dirty="0">
                <a:latin typeface="Times New Roman" panose="02020603050405020304" pitchFamily="18" charset="0"/>
                <a:cs typeface="B Zar" panose="00000400000000000000" pitchFamily="2" charset="-78"/>
              </a:rPr>
              <a:t>W/C</a:t>
            </a:r>
            <a:r>
              <a:rPr lang="fa-IR" sz="2500" b="1" dirty="0">
                <a:cs typeface="B Zar" panose="00000400000000000000" pitchFamily="2" charset="-78"/>
              </a:rPr>
              <a:t>) زیاد</a:t>
            </a:r>
            <a:r>
              <a:rPr lang="fa-IR" sz="2500" b="1" dirty="0" smtClean="0">
                <a:cs typeface="B Zar" panose="00000400000000000000" pitchFamily="2" charset="-78"/>
              </a:rPr>
              <a:t>:         افزایش </a:t>
            </a:r>
            <a:r>
              <a:rPr lang="fa-IR" sz="2500" b="1" dirty="0">
                <a:cs typeface="B Zar" panose="00000400000000000000" pitchFamily="2" charset="-78"/>
              </a:rPr>
              <a:t>روانی و کارایی</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86" y="2832145"/>
            <a:ext cx="4762500" cy="3486150"/>
          </a:xfrm>
          <a:prstGeom prst="rect">
            <a:avLst/>
          </a:prstGeom>
        </p:spPr>
      </p:pic>
    </p:spTree>
    <p:extLst>
      <p:ext uri="{BB962C8B-B14F-4D97-AF65-F5344CB8AC3E}">
        <p14:creationId xmlns:p14="http://schemas.microsoft.com/office/powerpoint/2010/main" val="15928486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a:xfrm>
            <a:off x="6906975" y="396475"/>
            <a:ext cx="3334419" cy="609600"/>
          </a:xfrm>
          <a:prstGeom prst="rect">
            <a:avLst/>
          </a:prstGeom>
        </p:spPr>
        <p:txBody>
          <a:bodyPr vert="horz" rtlCol="0" anchor="ctr">
            <a:noAutofit/>
            <a:scene3d>
              <a:camera prst="orthographicFront"/>
              <a:lightRig rig="soft" dir="t"/>
            </a:scene3d>
            <a:sp3d prstMaterial="softEdge">
              <a:bevelT w="25400" h="254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25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B Zar" panose="00000400000000000000" pitchFamily="2" charset="-78"/>
              </a:rPr>
              <a:t>بتن تازه و کارایی</a:t>
            </a:r>
            <a:r>
              <a:rPr kumimoji="0" lang="fa-IR" sz="25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B Zar" panose="00000400000000000000" pitchFamily="2" charset="-78"/>
              </a:rPr>
              <a:t> آن</a:t>
            </a:r>
            <a:endParaRPr kumimoji="0" lang="en-US" sz="25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B Zar" panose="00000400000000000000" pitchFamily="2" charset="-78"/>
            </a:endParaRPr>
          </a:p>
        </p:txBody>
      </p:sp>
      <p:sp>
        <p:nvSpPr>
          <p:cNvPr id="3" name="TextBox 20"/>
          <p:cNvSpPr txBox="1"/>
          <p:nvPr/>
        </p:nvSpPr>
        <p:spPr>
          <a:xfrm>
            <a:off x="2913316" y="1249872"/>
            <a:ext cx="8686800"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fa-IR" sz="2500" dirty="0" smtClean="0">
                <a:cs typeface="B Zar" panose="00000400000000000000" pitchFamily="2" charset="-78"/>
              </a:rPr>
              <a:t>بتن تازه بتنی است که تازه ساخته شده و دارای خاصیت روانی است.</a:t>
            </a:r>
          </a:p>
        </p:txBody>
      </p:sp>
      <p:sp>
        <p:nvSpPr>
          <p:cNvPr id="4" name="TextBox 13"/>
          <p:cNvSpPr txBox="1"/>
          <p:nvPr/>
        </p:nvSpPr>
        <p:spPr>
          <a:xfrm>
            <a:off x="2175389" y="2029518"/>
            <a:ext cx="9104457"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fa-IR" sz="2500" dirty="0" smtClean="0">
                <a:cs typeface="B Zar" panose="00000400000000000000" pitchFamily="2" charset="-78"/>
              </a:rPr>
              <a:t>کارایی: عبارت است از درجه سهولت ریختن و کارکردن با بتن.</a:t>
            </a:r>
          </a:p>
          <a:p>
            <a:pPr algn="ctr" rtl="1"/>
            <a:r>
              <a:rPr lang="fa-IR" sz="2500" dirty="0" smtClean="0">
                <a:cs typeface="B Zar" panose="00000400000000000000" pitchFamily="2" charset="-78"/>
              </a:rPr>
              <a:t>هر چه ریختن و کارکردن با بتن راحت تر باشد بتن از کارایی بیش تری برخوردار است.</a:t>
            </a:r>
          </a:p>
        </p:txBody>
      </p:sp>
      <p:sp>
        <p:nvSpPr>
          <p:cNvPr id="5" name="TextBox 16"/>
          <p:cNvSpPr txBox="1"/>
          <p:nvPr/>
        </p:nvSpPr>
        <p:spPr>
          <a:xfrm>
            <a:off x="2649676" y="3966106"/>
            <a:ext cx="910445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fa-IR" sz="2500" dirty="0" smtClean="0">
                <a:solidFill>
                  <a:srgbClr val="002060"/>
                </a:solidFill>
                <a:cs typeface="B Zar" panose="00000400000000000000" pitchFamily="2" charset="-78"/>
              </a:rPr>
              <a:t>آزمایش اسلامپ: تعیین درجه کارایی بتن</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60" y="2997433"/>
            <a:ext cx="3917458" cy="3775953"/>
          </a:xfrm>
          <a:prstGeom prst="rect">
            <a:avLst/>
          </a:prstGeom>
        </p:spPr>
      </p:pic>
    </p:spTree>
    <p:extLst>
      <p:ext uri="{BB962C8B-B14F-4D97-AF65-F5344CB8AC3E}">
        <p14:creationId xmlns:p14="http://schemas.microsoft.com/office/powerpoint/2010/main" val="3714961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5712" y="826303"/>
            <a:ext cx="3071675" cy="503984"/>
          </a:xfrm>
          <a:prstGeom prst="rect">
            <a:avLst/>
          </a:prstGeom>
        </p:spPr>
        <p:txBody>
          <a:bodyPr wrap="none">
            <a:spAutoFit/>
          </a:bodyPr>
          <a:lstStyle/>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اجزای تشکیل دهنده بتن:</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
        <p:nvSpPr>
          <p:cNvPr id="5" name="Rectangle 4"/>
          <p:cNvSpPr/>
          <p:nvPr/>
        </p:nvSpPr>
        <p:spPr>
          <a:xfrm>
            <a:off x="914400" y="1844015"/>
            <a:ext cx="10251584" cy="3795911"/>
          </a:xfrm>
          <a:prstGeom prst="rect">
            <a:avLst/>
          </a:prstGeom>
        </p:spPr>
        <p:txBody>
          <a:bodyPr wrap="square">
            <a:spAutoFit/>
          </a:bodyPr>
          <a:lstStyle/>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r>
              <a:rPr lang="fa-IR" sz="2500" b="1" dirty="0" smtClean="0">
                <a:latin typeface="Times New Roman" panose="02020603050405020304" pitchFamily="18" charset="0"/>
                <a:ea typeface="Calibri" panose="020F0502020204030204" pitchFamily="34" charset="0"/>
                <a:cs typeface="B Zar" panose="00000400000000000000" pitchFamily="2" charset="-78"/>
              </a:rPr>
              <a:t>1- </a:t>
            </a:r>
            <a:r>
              <a:rPr lang="fa-IR" sz="2500" b="1" dirty="0">
                <a:latin typeface="Times New Roman" panose="02020603050405020304" pitchFamily="18" charset="0"/>
                <a:ea typeface="Calibri" panose="020F0502020204030204" pitchFamily="34" charset="0"/>
                <a:cs typeface="B Zar" panose="00000400000000000000" pitchFamily="2" charset="-78"/>
              </a:rPr>
              <a:t>سیمان </a:t>
            </a:r>
            <a:r>
              <a:rPr lang="en-US" sz="2500" b="1" dirty="0">
                <a:latin typeface="Times New Roman" panose="02020603050405020304" pitchFamily="18" charset="0"/>
                <a:ea typeface="Calibri" panose="020F0502020204030204" pitchFamily="34" charset="0"/>
                <a:cs typeface="B Zar" panose="00000400000000000000" pitchFamily="2" charset="-78"/>
              </a:rPr>
              <a:t>(cement)</a:t>
            </a:r>
            <a:r>
              <a:rPr lang="fa-IR" sz="2500" b="1"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7 تا 15 درصد از حجم بتن را تشکیل می دهد. سیمان و آب یک خمیر را شکل می دهند که سنگ دانه ها و ماسه را در مخلوط می پوشانند. این خمیر باعث چسبیدن سنگ دانه ها و ماسه به یکدیگر می شوند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2- آب </a:t>
            </a:r>
            <a:r>
              <a:rPr lang="en-US" sz="2500" b="1" dirty="0">
                <a:latin typeface="Times New Roman" panose="02020603050405020304" pitchFamily="18" charset="0"/>
                <a:ea typeface="Calibri" panose="020F0502020204030204" pitchFamily="34" charset="0"/>
                <a:cs typeface="B Zar" panose="00000400000000000000" pitchFamily="2" charset="-78"/>
              </a:rPr>
              <a:t>(water)</a:t>
            </a:r>
            <a:r>
              <a:rPr lang="fa-IR" sz="2500" b="1" dirty="0">
                <a:latin typeface="Times New Roman" panose="02020603050405020304" pitchFamily="18" charset="0"/>
                <a:ea typeface="Calibri" panose="020F0502020204030204" pitchFamily="34" charset="0"/>
                <a:cs typeface="B Zar" panose="00000400000000000000" pitchFamily="2" charset="-78"/>
              </a:rPr>
              <a:t>:</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حدود 4 تا 21 درصد از حجم بتن را تشکیل می دهد. آب برای واکنش شیمیایی با سیمان (هیدراتاسیون) و همچنین ارائه کارایی بهتر بتن مورد نیاز است. میزان آب در مخلوط در مقایسه با مقدار سیمان، نسبت آب به سیمان</a:t>
            </a:r>
            <a:r>
              <a:rPr lang="en-US" sz="2500" dirty="0">
                <a:latin typeface="Times New Roman" panose="02020603050405020304" pitchFamily="18" charset="0"/>
                <a:ea typeface="Calibri" panose="020F0502020204030204" pitchFamily="34" charset="0"/>
                <a:cs typeface="B Zar" panose="00000400000000000000" pitchFamily="2" charset="-78"/>
              </a:rPr>
              <a:t> (w/c) </a:t>
            </a:r>
            <a:r>
              <a:rPr lang="fa-IR" sz="2500" dirty="0">
                <a:latin typeface="Times New Roman" panose="02020603050405020304" pitchFamily="18" charset="0"/>
                <a:ea typeface="Calibri" panose="020F0502020204030204" pitchFamily="34" charset="0"/>
                <a:cs typeface="B Zar" panose="00000400000000000000" pitchFamily="2" charset="-78"/>
              </a:rPr>
              <a:t>نامیده می شود</a:t>
            </a:r>
            <a:r>
              <a:rPr lang="en-US" sz="2500" dirty="0">
                <a:latin typeface="Times New Roman" panose="02020603050405020304" pitchFamily="18" charset="0"/>
                <a:ea typeface="Calibri" panose="020F0502020204030204" pitchFamily="34" charset="0"/>
                <a:cs typeface="B Zar" panose="00000400000000000000" pitchFamily="2" charset="-78"/>
              </a:rPr>
              <a:t>.</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1530066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b="18801"/>
          <a:stretch/>
        </p:blipFill>
        <p:spPr bwMode="auto">
          <a:xfrm>
            <a:off x="1893194" y="1700011"/>
            <a:ext cx="8229600" cy="397957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115207" y="939016"/>
            <a:ext cx="5578771"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مقادیر حداقل و حداکثر اسلامپ در قطعات بتنی</a:t>
            </a:r>
            <a:endParaRPr lang="fa-IR" sz="2500" b="1" dirty="0">
              <a:solidFill>
                <a:srgbClr val="C00000"/>
              </a:solidFill>
              <a:cs typeface="B Zar" panose="00000400000000000000" pitchFamily="2" charset="-78"/>
            </a:endParaRPr>
          </a:p>
        </p:txBody>
      </p:sp>
    </p:spTree>
    <p:extLst>
      <p:ext uri="{BB962C8B-B14F-4D97-AF65-F5344CB8AC3E}">
        <p14:creationId xmlns:p14="http://schemas.microsoft.com/office/powerpoint/2010/main" val="24770790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81231" y="604165"/>
            <a:ext cx="2044150"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مشکلات بتن تازه</a:t>
            </a:r>
            <a:endParaRPr lang="fa-IR" sz="2500" b="1" dirty="0">
              <a:solidFill>
                <a:srgbClr val="C00000"/>
              </a:solidFill>
              <a:cs typeface="B Zar" panose="00000400000000000000" pitchFamily="2" charset="-78"/>
            </a:endParaRPr>
          </a:p>
        </p:txBody>
      </p:sp>
      <p:sp>
        <p:nvSpPr>
          <p:cNvPr id="3" name="Rectangle 2"/>
          <p:cNvSpPr/>
          <p:nvPr/>
        </p:nvSpPr>
        <p:spPr>
          <a:xfrm>
            <a:off x="9165137" y="1505687"/>
            <a:ext cx="2060244" cy="1246495"/>
          </a:xfrm>
          <a:prstGeom prst="rect">
            <a:avLst/>
          </a:prstGeom>
        </p:spPr>
        <p:txBody>
          <a:bodyPr wrap="none">
            <a:spAutoFit/>
          </a:bodyPr>
          <a:lstStyle/>
          <a:p>
            <a:pPr algn="r" rtl="1"/>
            <a:r>
              <a:rPr lang="fa-IR" sz="2500" dirty="0" smtClean="0">
                <a:cs typeface="B Zar" panose="00000400000000000000" pitchFamily="2" charset="-78"/>
              </a:rPr>
              <a:t>1- آب انداختن بتن</a:t>
            </a:r>
          </a:p>
          <a:p>
            <a:pPr algn="r" rtl="1"/>
            <a:endParaRPr lang="fa-IR" sz="2500" dirty="0">
              <a:cs typeface="B Zar" panose="00000400000000000000" pitchFamily="2" charset="-78"/>
            </a:endParaRPr>
          </a:p>
          <a:p>
            <a:pPr algn="r" rtl="1"/>
            <a:r>
              <a:rPr lang="fa-IR" sz="2500" dirty="0" smtClean="0">
                <a:cs typeface="B Zar" panose="00000400000000000000" pitchFamily="2" charset="-78"/>
              </a:rPr>
              <a:t>2- جدا شدن دانه ها</a:t>
            </a:r>
            <a:endParaRPr lang="fa-IR" sz="2500" dirty="0">
              <a:cs typeface="B Zar" panose="00000400000000000000" pitchFamily="2" charset="-78"/>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69" y="1648495"/>
            <a:ext cx="6455438" cy="459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155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43" y="3199229"/>
            <a:ext cx="4099208" cy="2635205"/>
          </a:xfrm>
          <a:prstGeom prst="rect">
            <a:avLst/>
          </a:prstGeom>
        </p:spPr>
      </p:pic>
      <p:sp>
        <p:nvSpPr>
          <p:cNvPr id="3" name="TextBox 20"/>
          <p:cNvSpPr txBox="1"/>
          <p:nvPr/>
        </p:nvSpPr>
        <p:spPr>
          <a:xfrm>
            <a:off x="2052191" y="848520"/>
            <a:ext cx="889775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fa-IR" sz="2400" dirty="0" smtClean="0">
                <a:cs typeface="B Zar" panose="00000400000000000000" pitchFamily="2" charset="-78"/>
              </a:rPr>
              <a:t>دانه های درشت بتن نشست کرده و به سمت پایین حرکت می کنند و دانه های ریزتر به سمت بالا حرکت می کنند. در نتیجه توزیع دانه بندی به هم می خورد.</a:t>
            </a:r>
          </a:p>
        </p:txBody>
      </p:sp>
      <p:sp>
        <p:nvSpPr>
          <p:cNvPr id="4" name="AutoShape 41"/>
          <p:cNvSpPr>
            <a:spLocks noChangeArrowheads="1"/>
          </p:cNvSpPr>
          <p:nvPr/>
        </p:nvSpPr>
        <p:spPr bwMode="gray">
          <a:xfrm>
            <a:off x="6092828" y="2574595"/>
            <a:ext cx="4378660"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اسلامپ بیش از حد</a:t>
            </a:r>
            <a:endParaRPr lang="en-US" sz="2400" dirty="0" smtClean="0">
              <a:solidFill>
                <a:srgbClr val="0070C0"/>
              </a:solidFill>
              <a:latin typeface="Arial" pitchFamily="34" charset="0"/>
              <a:cs typeface="B Koodak" pitchFamily="2" charset="-78"/>
            </a:endParaRPr>
          </a:p>
        </p:txBody>
      </p:sp>
      <p:sp>
        <p:nvSpPr>
          <p:cNvPr id="5" name="AutoShape 41"/>
          <p:cNvSpPr>
            <a:spLocks noChangeArrowheads="1"/>
          </p:cNvSpPr>
          <p:nvPr/>
        </p:nvSpPr>
        <p:spPr bwMode="gray">
          <a:xfrm>
            <a:off x="6085794" y="3480236"/>
            <a:ext cx="4378660"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ویبره بیش از حد</a:t>
            </a:r>
            <a:endParaRPr lang="en-US" sz="2400" dirty="0" smtClean="0">
              <a:solidFill>
                <a:srgbClr val="0070C0"/>
              </a:solidFill>
              <a:latin typeface="Arial" pitchFamily="34" charset="0"/>
              <a:cs typeface="B Koodak" pitchFamily="2" charset="-78"/>
            </a:endParaRPr>
          </a:p>
        </p:txBody>
      </p:sp>
      <p:sp>
        <p:nvSpPr>
          <p:cNvPr id="6" name="AutoShape 41"/>
          <p:cNvSpPr>
            <a:spLocks noChangeArrowheads="1"/>
          </p:cNvSpPr>
          <p:nvPr/>
        </p:nvSpPr>
        <p:spPr bwMode="gray">
          <a:xfrm>
            <a:off x="6092828" y="4440952"/>
            <a:ext cx="4371626"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ریختن بتن از ارتفاع</a:t>
            </a:r>
            <a:endParaRPr lang="en-US" sz="2400" dirty="0" smtClean="0">
              <a:solidFill>
                <a:srgbClr val="0070C0"/>
              </a:solidFill>
              <a:latin typeface="Arial" pitchFamily="34" charset="0"/>
              <a:cs typeface="B Koodak" pitchFamily="2" charset="-78"/>
            </a:endParaRPr>
          </a:p>
        </p:txBody>
      </p:sp>
      <p:sp>
        <p:nvSpPr>
          <p:cNvPr id="8" name="Rectangle 7"/>
          <p:cNvSpPr/>
          <p:nvPr/>
        </p:nvSpPr>
        <p:spPr>
          <a:xfrm>
            <a:off x="9060735" y="226676"/>
            <a:ext cx="1770036"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جدا شدن بتن</a:t>
            </a:r>
            <a:endParaRPr lang="fa-IR" sz="2500" b="1" dirty="0">
              <a:solidFill>
                <a:srgbClr val="C00000"/>
              </a:solidFill>
              <a:cs typeface="B Zar" panose="00000400000000000000" pitchFamily="2" charset="-78"/>
            </a:endParaRPr>
          </a:p>
        </p:txBody>
      </p:sp>
      <p:sp>
        <p:nvSpPr>
          <p:cNvPr id="9" name="AutoShape 41"/>
          <p:cNvSpPr>
            <a:spLocks noChangeArrowheads="1"/>
          </p:cNvSpPr>
          <p:nvPr/>
        </p:nvSpPr>
        <p:spPr bwMode="gray">
          <a:xfrm>
            <a:off x="6085794" y="5401668"/>
            <a:ext cx="4371626"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حمل بتن در مسافت های دور و طولانی</a:t>
            </a:r>
            <a:endParaRPr lang="en-US" sz="2400" dirty="0" smtClean="0">
              <a:solidFill>
                <a:srgbClr val="0070C0"/>
              </a:solidFill>
              <a:latin typeface="Arial" pitchFamily="34" charset="0"/>
              <a:cs typeface="B Koodak" pitchFamily="2" charset="-78"/>
            </a:endParaRPr>
          </a:p>
        </p:txBody>
      </p:sp>
      <p:sp>
        <p:nvSpPr>
          <p:cNvPr id="10" name="AutoShape 41"/>
          <p:cNvSpPr>
            <a:spLocks noChangeArrowheads="1"/>
          </p:cNvSpPr>
          <p:nvPr/>
        </p:nvSpPr>
        <p:spPr bwMode="gray">
          <a:xfrm>
            <a:off x="6078760" y="1688523"/>
            <a:ext cx="4378660"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استفاده از دانه بندی نامناسب سنگدانه ها</a:t>
            </a:r>
            <a:endParaRPr lang="en-US" sz="2400" dirty="0" smtClean="0">
              <a:solidFill>
                <a:srgbClr val="0070C0"/>
              </a:solidFill>
              <a:latin typeface="Arial" pitchFamily="34" charset="0"/>
              <a:cs typeface="B Koodak" pitchFamily="2" charset="-78"/>
            </a:endParaRPr>
          </a:p>
        </p:txBody>
      </p:sp>
    </p:spTree>
    <p:extLst>
      <p:ext uri="{BB962C8B-B14F-4D97-AF65-F5344CB8AC3E}">
        <p14:creationId xmlns:p14="http://schemas.microsoft.com/office/powerpoint/2010/main" val="8118176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p:cNvSpPr txBox="1"/>
          <p:nvPr/>
        </p:nvSpPr>
        <p:spPr>
          <a:xfrm>
            <a:off x="2180980" y="1666330"/>
            <a:ext cx="88977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r" rtl="1">
              <a:buFont typeface="Arial" panose="020B0604020202020204" pitchFamily="34" charset="0"/>
              <a:buChar char="•"/>
            </a:pPr>
            <a:r>
              <a:rPr lang="fa-IR" sz="2400" dirty="0" smtClean="0">
                <a:cs typeface="B Zar" panose="00000400000000000000" pitchFamily="2" charset="-78"/>
              </a:rPr>
              <a:t>جداشدگی دانه ها معمولا در بتن های پرآرمه (آرماتور زیاد) اتفاق می افتد.</a:t>
            </a:r>
          </a:p>
        </p:txBody>
      </p:sp>
      <p:sp>
        <p:nvSpPr>
          <p:cNvPr id="4" name="TextBox 20"/>
          <p:cNvSpPr txBox="1"/>
          <p:nvPr/>
        </p:nvSpPr>
        <p:spPr>
          <a:xfrm>
            <a:off x="2180980" y="3404976"/>
            <a:ext cx="88977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r" rtl="1">
              <a:buFont typeface="Arial" panose="020B0604020202020204" pitchFamily="34" charset="0"/>
              <a:buChar char="•"/>
            </a:pPr>
            <a:r>
              <a:rPr lang="fa-IR" sz="2400" dirty="0" smtClean="0">
                <a:cs typeface="B Zar" panose="00000400000000000000" pitchFamily="2" charset="-78"/>
              </a:rPr>
              <a:t>در ستون های بلند پدیده جداشدگی دانه ها اتفاق می افتد.</a:t>
            </a:r>
          </a:p>
        </p:txBody>
      </p:sp>
      <p:sp>
        <p:nvSpPr>
          <p:cNvPr id="5" name="TextBox 20"/>
          <p:cNvSpPr txBox="1"/>
          <p:nvPr/>
        </p:nvSpPr>
        <p:spPr>
          <a:xfrm>
            <a:off x="2180980" y="2535653"/>
            <a:ext cx="88977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r" rtl="1">
              <a:buFont typeface="Arial" panose="020B0604020202020204" pitchFamily="34" charset="0"/>
              <a:buChar char="•"/>
            </a:pPr>
            <a:r>
              <a:rPr lang="fa-IR" sz="2400" dirty="0" smtClean="0">
                <a:cs typeface="B Zar" panose="00000400000000000000" pitchFamily="2" charset="-78"/>
              </a:rPr>
              <a:t>در بتن ریزی در زیر آب این پدیده معمولا رخ می دهد.</a:t>
            </a:r>
          </a:p>
        </p:txBody>
      </p:sp>
    </p:spTree>
    <p:extLst>
      <p:ext uri="{BB962C8B-B14F-4D97-AF65-F5344CB8AC3E}">
        <p14:creationId xmlns:p14="http://schemas.microsoft.com/office/powerpoint/2010/main" val="217595815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358" y="614620"/>
            <a:ext cx="7856113" cy="553998"/>
          </a:xfrm>
          <a:prstGeom prst="rect">
            <a:avLst/>
          </a:prstGeom>
        </p:spPr>
        <p:txBody>
          <a:bodyPr wrap="square">
            <a:spAutoFit/>
          </a:bodyPr>
          <a:lstStyle/>
          <a:p>
            <a:pPr algn="r"/>
            <a:r>
              <a:rPr lang="fa-IR" sz="3000" b="1" dirty="0">
                <a:solidFill>
                  <a:srgbClr val="C00000"/>
                </a:solidFill>
                <a:cs typeface="B Zar" panose="00000400000000000000" pitchFamily="2" charset="-78"/>
              </a:rPr>
              <a:t>چگونه می توان جداشدگی بتن را به حداقل </a:t>
            </a:r>
            <a:r>
              <a:rPr lang="fa-IR" sz="3000" b="1" dirty="0" smtClean="0">
                <a:solidFill>
                  <a:srgbClr val="C00000"/>
                </a:solidFill>
                <a:cs typeface="B Zar" panose="00000400000000000000" pitchFamily="2" charset="-78"/>
              </a:rPr>
              <a:t>رسانید؟</a:t>
            </a:r>
            <a:endParaRPr lang="fa-IR" sz="3000" dirty="0">
              <a:solidFill>
                <a:srgbClr val="C00000"/>
              </a:solidFill>
              <a:effectLst/>
              <a:cs typeface="B Zar" panose="00000400000000000000" pitchFamily="2" charset="-78"/>
            </a:endParaRPr>
          </a:p>
        </p:txBody>
      </p:sp>
      <p:sp>
        <p:nvSpPr>
          <p:cNvPr id="3" name="AutoShape 41"/>
          <p:cNvSpPr>
            <a:spLocks noChangeArrowheads="1"/>
          </p:cNvSpPr>
          <p:nvPr/>
        </p:nvSpPr>
        <p:spPr bwMode="gray">
          <a:xfrm>
            <a:off x="6375041" y="1805402"/>
            <a:ext cx="4919505"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حفظ نسبت مناسب اجزای بتن</a:t>
            </a:r>
            <a:endParaRPr lang="en-US" sz="2400" dirty="0" smtClean="0">
              <a:solidFill>
                <a:srgbClr val="0070C0"/>
              </a:solidFill>
              <a:latin typeface="Arial" pitchFamily="34" charset="0"/>
              <a:cs typeface="B Koodak" pitchFamily="2" charset="-78"/>
            </a:endParaRPr>
          </a:p>
        </p:txBody>
      </p:sp>
      <p:sp>
        <p:nvSpPr>
          <p:cNvPr id="4" name="AutoShape 41"/>
          <p:cNvSpPr>
            <a:spLocks noChangeArrowheads="1"/>
          </p:cNvSpPr>
          <p:nvPr/>
        </p:nvSpPr>
        <p:spPr bwMode="gray">
          <a:xfrm>
            <a:off x="6375040" y="2850149"/>
            <a:ext cx="4919505"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بتن ریزی، حمل، تراکم و پرداخت مناسب بتن</a:t>
            </a:r>
            <a:endParaRPr lang="en-US" sz="2400" dirty="0" smtClean="0">
              <a:solidFill>
                <a:srgbClr val="0070C0"/>
              </a:solidFill>
              <a:latin typeface="Arial" pitchFamily="34" charset="0"/>
              <a:cs typeface="B Koodak" pitchFamily="2" charset="-78"/>
            </a:endParaRPr>
          </a:p>
        </p:txBody>
      </p:sp>
      <p:sp>
        <p:nvSpPr>
          <p:cNvPr id="5" name="AutoShape 41"/>
          <p:cNvSpPr>
            <a:spLocks noChangeArrowheads="1"/>
          </p:cNvSpPr>
          <p:nvPr/>
        </p:nvSpPr>
        <p:spPr bwMode="gray">
          <a:xfrm>
            <a:off x="6375039" y="3894896"/>
            <a:ext cx="4919505"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استفاده از مواد افزودنی و پوزولانی مناسب</a:t>
            </a:r>
            <a:endParaRPr lang="en-US" sz="2400" dirty="0" smtClean="0">
              <a:solidFill>
                <a:srgbClr val="0070C0"/>
              </a:solidFill>
              <a:latin typeface="Arial" pitchFamily="34" charset="0"/>
              <a:cs typeface="B Koodak"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22" y="1565812"/>
            <a:ext cx="5143500" cy="4200525"/>
          </a:xfrm>
          <a:prstGeom prst="rect">
            <a:avLst/>
          </a:prstGeom>
        </p:spPr>
      </p:pic>
    </p:spTree>
    <p:extLst>
      <p:ext uri="{BB962C8B-B14F-4D97-AF65-F5344CB8AC3E}">
        <p14:creationId xmlns:p14="http://schemas.microsoft.com/office/powerpoint/2010/main" val="14278737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p:cNvSpPr txBox="1"/>
          <p:nvPr/>
        </p:nvSpPr>
        <p:spPr>
          <a:xfrm>
            <a:off x="1510157" y="1087047"/>
            <a:ext cx="88977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fa-IR" sz="2400" dirty="0" smtClean="0">
                <a:cs typeface="B Zar" panose="00000400000000000000" pitchFamily="2" charset="-78"/>
              </a:rPr>
              <a:t>پس از بتن ریزی، یک لایه نازک آب آغشته به سیمان، روی سطح بتن ظاهر می شود.</a:t>
            </a:r>
          </a:p>
        </p:txBody>
      </p:sp>
      <p:sp>
        <p:nvSpPr>
          <p:cNvPr id="3" name="AutoShape 41"/>
          <p:cNvSpPr>
            <a:spLocks noChangeArrowheads="1"/>
          </p:cNvSpPr>
          <p:nvPr/>
        </p:nvSpPr>
        <p:spPr bwMode="gray">
          <a:xfrm>
            <a:off x="5959036" y="1796562"/>
            <a:ext cx="4378660"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اسلامپ بیش از حد</a:t>
            </a:r>
            <a:endParaRPr lang="en-US" sz="2400" dirty="0" smtClean="0">
              <a:solidFill>
                <a:srgbClr val="0070C0"/>
              </a:solidFill>
              <a:latin typeface="Arial" pitchFamily="34" charset="0"/>
              <a:cs typeface="B Koodak" pitchFamily="2" charset="-78"/>
            </a:endParaRPr>
          </a:p>
        </p:txBody>
      </p:sp>
      <p:sp>
        <p:nvSpPr>
          <p:cNvPr id="4" name="AutoShape 41"/>
          <p:cNvSpPr>
            <a:spLocks noChangeArrowheads="1"/>
          </p:cNvSpPr>
          <p:nvPr/>
        </p:nvSpPr>
        <p:spPr bwMode="gray">
          <a:xfrm>
            <a:off x="5959036" y="2700997"/>
            <a:ext cx="4378660"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ویبره بیش از حد</a:t>
            </a:r>
            <a:endParaRPr lang="en-US" sz="2400" dirty="0" smtClean="0">
              <a:solidFill>
                <a:srgbClr val="0070C0"/>
              </a:solidFill>
              <a:latin typeface="Arial" pitchFamily="34" charset="0"/>
              <a:cs typeface="B Koodak" pitchFamily="2" charset="-78"/>
            </a:endParaRPr>
          </a:p>
        </p:txBody>
      </p:sp>
      <p:sp>
        <p:nvSpPr>
          <p:cNvPr id="5" name="AutoShape 41"/>
          <p:cNvSpPr>
            <a:spLocks noChangeArrowheads="1"/>
          </p:cNvSpPr>
          <p:nvPr/>
        </p:nvSpPr>
        <p:spPr bwMode="gray">
          <a:xfrm>
            <a:off x="5959036" y="3605432"/>
            <a:ext cx="4371626"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دانه بندی نامناسب</a:t>
            </a:r>
          </a:p>
          <a:p>
            <a:pPr algn="ctr">
              <a:defRPr/>
            </a:pPr>
            <a:r>
              <a:rPr lang="fa-IR" sz="2400" dirty="0" smtClean="0">
                <a:solidFill>
                  <a:srgbClr val="0070C0"/>
                </a:solidFill>
                <a:latin typeface="Arial" pitchFamily="34" charset="0"/>
                <a:cs typeface="B Koodak" pitchFamily="2" charset="-78"/>
              </a:rPr>
              <a:t>(دانه بندی درشت و چسبندگی کم)</a:t>
            </a:r>
            <a:endParaRPr lang="en-US" sz="2400" dirty="0" smtClean="0">
              <a:solidFill>
                <a:srgbClr val="0070C0"/>
              </a:solidFill>
              <a:latin typeface="Arial" pitchFamily="34" charset="0"/>
              <a:cs typeface="B Koodak" pitchFamily="2" charset="-78"/>
            </a:endParaRPr>
          </a:p>
        </p:txBody>
      </p:sp>
      <p:sp>
        <p:nvSpPr>
          <p:cNvPr id="6" name="Rectangle 5"/>
          <p:cNvSpPr/>
          <p:nvPr/>
        </p:nvSpPr>
        <p:spPr>
          <a:xfrm>
            <a:off x="8338118" y="489245"/>
            <a:ext cx="2069797"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آب </a:t>
            </a:r>
            <a:r>
              <a:rPr lang="fa-IR" sz="2500" b="1" dirty="0">
                <a:solidFill>
                  <a:srgbClr val="C00000"/>
                </a:solidFill>
                <a:cs typeface="B Zar" panose="00000400000000000000" pitchFamily="2" charset="-78"/>
              </a:rPr>
              <a:t>انداختن بتن</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20" y="1669460"/>
            <a:ext cx="5233481" cy="3920060"/>
          </a:xfrm>
          <a:prstGeom prst="rect">
            <a:avLst/>
          </a:prstGeom>
        </p:spPr>
      </p:pic>
      <p:sp>
        <p:nvSpPr>
          <p:cNvPr id="8" name="AutoShape 41"/>
          <p:cNvSpPr>
            <a:spLocks noChangeArrowheads="1"/>
          </p:cNvSpPr>
          <p:nvPr/>
        </p:nvSpPr>
        <p:spPr bwMode="gray">
          <a:xfrm>
            <a:off x="5959036" y="4509867"/>
            <a:ext cx="4371626"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جابجاکردن بتن در قالب با</a:t>
            </a:r>
          </a:p>
          <a:p>
            <a:pPr algn="ctr">
              <a:defRPr/>
            </a:pPr>
            <a:r>
              <a:rPr lang="fa-IR" sz="2400" dirty="0" smtClean="0">
                <a:solidFill>
                  <a:srgbClr val="0070C0"/>
                </a:solidFill>
                <a:latin typeface="Arial" pitchFamily="34" charset="0"/>
                <a:cs typeface="B Koodak" pitchFamily="2" charset="-78"/>
              </a:rPr>
              <a:t>بیل یا ویبراتور</a:t>
            </a:r>
            <a:endParaRPr lang="en-US" sz="2400" dirty="0" smtClean="0">
              <a:solidFill>
                <a:srgbClr val="0070C0"/>
              </a:solidFill>
              <a:latin typeface="Arial" pitchFamily="34" charset="0"/>
              <a:cs typeface="B Koodak" pitchFamily="2" charset="-78"/>
            </a:endParaRPr>
          </a:p>
        </p:txBody>
      </p:sp>
    </p:spTree>
    <p:extLst>
      <p:ext uri="{BB962C8B-B14F-4D97-AF65-F5344CB8AC3E}">
        <p14:creationId xmlns:p14="http://schemas.microsoft.com/office/powerpoint/2010/main" val="8998868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277" y="1448306"/>
            <a:ext cx="11075830" cy="1631216"/>
          </a:xfrm>
          <a:prstGeom prst="rect">
            <a:avLst/>
          </a:prstGeom>
        </p:spPr>
        <p:txBody>
          <a:bodyPr wrap="square">
            <a:spAutoFit/>
          </a:bodyPr>
          <a:lstStyle/>
          <a:p>
            <a:pPr marL="342900" indent="-342900" algn="just" rtl="1">
              <a:buFont typeface="Arial" panose="020B0604020202020204" pitchFamily="34" charset="0"/>
              <a:buChar char="•"/>
              <a:defRPr/>
            </a:pPr>
            <a:r>
              <a:rPr lang="fa-IR" sz="2500" dirty="0">
                <a:latin typeface="Times" pitchFamily="18" charset="0"/>
                <a:cs typeface="B Zar" panose="00000400000000000000" pitchFamily="2" charset="-78"/>
              </a:rPr>
              <a:t>به معناي فشرده سازي بتن تازه است تا در اطراف قالبها و نيز در اطراف ميلگردها دقيقاً شکل گرفته و دور آنها را بپوشاند. همچنين هواي محبوس را به ميزان زيادي از بتن خارج کرده و از کرمو شدن داخل و سطوح بتن جلوگيري نمايد، و ذرات جامد را به يکديگر نزديک کند</a:t>
            </a:r>
            <a:r>
              <a:rPr lang="fa-IR" sz="2500" dirty="0" smtClean="0">
                <a:latin typeface="Times" pitchFamily="18" charset="0"/>
                <a:cs typeface="B Zar" panose="00000400000000000000" pitchFamily="2" charset="-78"/>
              </a:rPr>
              <a:t>.</a:t>
            </a:r>
          </a:p>
          <a:p>
            <a:pPr algn="just" rtl="1">
              <a:defRPr/>
            </a:pPr>
            <a:endParaRPr lang="fa-IR" sz="2500" dirty="0">
              <a:latin typeface="Times" pitchFamily="18" charset="0"/>
              <a:cs typeface="B Zar" panose="00000400000000000000" pitchFamily="2" charset="-78"/>
            </a:endParaRPr>
          </a:p>
        </p:txBody>
      </p:sp>
      <p:sp>
        <p:nvSpPr>
          <p:cNvPr id="3" name="Rectangle 2"/>
          <p:cNvSpPr/>
          <p:nvPr/>
        </p:nvSpPr>
        <p:spPr>
          <a:xfrm>
            <a:off x="5733009" y="280687"/>
            <a:ext cx="1531188" cy="553998"/>
          </a:xfrm>
          <a:prstGeom prst="rect">
            <a:avLst/>
          </a:prstGeom>
        </p:spPr>
        <p:txBody>
          <a:bodyPr wrap="none">
            <a:spAutoFit/>
          </a:bodyPr>
          <a:lstStyle/>
          <a:p>
            <a:pPr algn="r" rtl="1"/>
            <a:r>
              <a:rPr lang="fa-IR" sz="3000" b="1" dirty="0" smtClean="0">
                <a:solidFill>
                  <a:srgbClr val="C00000"/>
                </a:solidFill>
                <a:cs typeface="B Zar" panose="00000400000000000000" pitchFamily="2" charset="-78"/>
              </a:rPr>
              <a:t>تراکم بتن</a:t>
            </a:r>
            <a:endParaRPr lang="fa-IR" sz="3000" b="1" dirty="0">
              <a:solidFill>
                <a:srgbClr val="C00000"/>
              </a:solidFill>
              <a:cs typeface="B Zar" panose="00000400000000000000" pitchFamily="2" charset="-78"/>
            </a:endParaRPr>
          </a:p>
        </p:txBody>
      </p:sp>
      <p:sp>
        <p:nvSpPr>
          <p:cNvPr id="4" name="Rectangle 3"/>
          <p:cNvSpPr/>
          <p:nvPr/>
        </p:nvSpPr>
        <p:spPr>
          <a:xfrm>
            <a:off x="656823" y="4599785"/>
            <a:ext cx="10921284" cy="861774"/>
          </a:xfrm>
          <a:prstGeom prst="rect">
            <a:avLst/>
          </a:prstGeom>
        </p:spPr>
        <p:txBody>
          <a:bodyPr wrap="square">
            <a:spAutoFit/>
          </a:bodyPr>
          <a:lstStyle/>
          <a:p>
            <a:pPr marL="342900" indent="-342900" algn="just" rtl="1">
              <a:buFont typeface="Arial" panose="020B0604020202020204" pitchFamily="34" charset="0"/>
              <a:buChar char="•"/>
              <a:defRPr/>
            </a:pPr>
            <a:r>
              <a:rPr lang="fa-IR" sz="2500" dirty="0">
                <a:latin typeface="Times" pitchFamily="18" charset="0"/>
                <a:cs typeface="B Zar" panose="00000400000000000000" pitchFamily="2" charset="-78"/>
              </a:rPr>
              <a:t>در صورتي که از روشهاي تراکم استفاده نشود، امکان ساخت بتن هاي با اسلامپ کم، سيمان کم، و در عين حال مقاومت زياد ميسّر نخواهد بود.</a:t>
            </a:r>
          </a:p>
        </p:txBody>
      </p:sp>
      <p:sp>
        <p:nvSpPr>
          <p:cNvPr id="5" name="Rectangle 4"/>
          <p:cNvSpPr/>
          <p:nvPr/>
        </p:nvSpPr>
        <p:spPr>
          <a:xfrm>
            <a:off x="837127" y="3299018"/>
            <a:ext cx="10740980" cy="477054"/>
          </a:xfrm>
          <a:prstGeom prst="rect">
            <a:avLst/>
          </a:prstGeom>
        </p:spPr>
        <p:txBody>
          <a:bodyPr wrap="square">
            <a:spAutoFit/>
          </a:bodyPr>
          <a:lstStyle/>
          <a:p>
            <a:pPr marL="342900" indent="-342900" algn="just" rtl="1">
              <a:buFont typeface="Arial" panose="020B0604020202020204" pitchFamily="34" charset="0"/>
              <a:buChar char="•"/>
              <a:defRPr/>
            </a:pPr>
            <a:r>
              <a:rPr lang="fa-IR" sz="2500" dirty="0" smtClean="0">
                <a:latin typeface="Times" pitchFamily="18" charset="0"/>
                <a:cs typeface="B Zar" panose="00000400000000000000" pitchFamily="2" charset="-78"/>
              </a:rPr>
              <a:t>تراکم </a:t>
            </a:r>
            <a:r>
              <a:rPr lang="fa-IR" sz="2500" dirty="0">
                <a:latin typeface="Times" pitchFamily="18" charset="0"/>
                <a:cs typeface="B Zar" panose="00000400000000000000" pitchFamily="2" charset="-78"/>
              </a:rPr>
              <a:t>بايد به گونه اي اتخاذ و اجرا شود که از جداشدگي اجزا به هر صورت جلوگيري شود. </a:t>
            </a:r>
            <a:endParaRPr lang="en-US" sz="2500" u="sng" dirty="0">
              <a:latin typeface="Times" pitchFamily="18" charset="0"/>
              <a:cs typeface="B Zar" panose="00000400000000000000" pitchFamily="2" charset="-78"/>
            </a:endParaRPr>
          </a:p>
        </p:txBody>
      </p:sp>
    </p:spTree>
    <p:extLst>
      <p:ext uri="{BB962C8B-B14F-4D97-AF65-F5344CB8AC3E}">
        <p14:creationId xmlns:p14="http://schemas.microsoft.com/office/powerpoint/2010/main" val="29677422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22872" y="575255"/>
            <a:ext cx="8142287" cy="1431925"/>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defRPr/>
            </a:pPr>
            <a:r>
              <a:rPr lang="fa-IR" sz="3000" b="1" dirty="0" smtClean="0">
                <a:solidFill>
                  <a:srgbClr val="C00000"/>
                </a:solidFill>
                <a:latin typeface="Times" pitchFamily="18" charset="0"/>
                <a:cs typeface="B Zar" panose="00000400000000000000" pitchFamily="2" charset="-78"/>
              </a:rPr>
              <a:t>عوامل مؤثر بر انتخاب روش تراکم</a:t>
            </a:r>
            <a:endParaRPr lang="en-US" sz="3000" b="1" dirty="0" smtClean="0">
              <a:solidFill>
                <a:srgbClr val="C00000"/>
              </a:solidFill>
              <a:latin typeface="Times" pitchFamily="18" charset="0"/>
              <a:cs typeface="B Zar" panose="00000400000000000000" pitchFamily="2" charset="-78"/>
            </a:endParaRPr>
          </a:p>
        </p:txBody>
      </p:sp>
      <p:sp>
        <p:nvSpPr>
          <p:cNvPr id="3" name="Rectangle 3"/>
          <p:cNvSpPr txBox="1">
            <a:spLocks noChangeArrowheads="1"/>
          </p:cNvSpPr>
          <p:nvPr/>
        </p:nvSpPr>
        <p:spPr>
          <a:xfrm>
            <a:off x="2788277" y="1898986"/>
            <a:ext cx="8229600" cy="4144962"/>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609600" indent="-609600">
              <a:buFontTx/>
              <a:buAutoNum type="arabicParenR"/>
              <a:defRPr/>
            </a:pPr>
            <a:r>
              <a:rPr lang="fa-IR" sz="2800" dirty="0" smtClean="0">
                <a:solidFill>
                  <a:schemeClr val="tx1"/>
                </a:solidFill>
                <a:latin typeface="Times" pitchFamily="18" charset="0"/>
                <a:cs typeface="B Zar" panose="00000400000000000000" pitchFamily="2" charset="-78"/>
              </a:rPr>
              <a:t>رواني بتن</a:t>
            </a:r>
          </a:p>
          <a:p>
            <a:pPr marL="609600" indent="-609600">
              <a:buFontTx/>
              <a:buAutoNum type="arabicParenR"/>
              <a:defRPr/>
            </a:pPr>
            <a:r>
              <a:rPr lang="fa-IR" sz="2800" dirty="0" smtClean="0">
                <a:solidFill>
                  <a:schemeClr val="tx1"/>
                </a:solidFill>
                <a:latin typeface="Times" pitchFamily="18" charset="0"/>
                <a:cs typeface="B Zar" panose="00000400000000000000" pitchFamily="2" charset="-78"/>
              </a:rPr>
              <a:t>ميزان آرماتورها، فاصلة بين آنها (تراکم آرماتورها)</a:t>
            </a:r>
          </a:p>
          <a:p>
            <a:pPr marL="609600" indent="-609600">
              <a:buFontTx/>
              <a:buAutoNum type="arabicParenR"/>
              <a:defRPr/>
            </a:pPr>
            <a:r>
              <a:rPr lang="fa-IR" sz="2800" dirty="0" smtClean="0">
                <a:solidFill>
                  <a:schemeClr val="tx1"/>
                </a:solidFill>
                <a:latin typeface="Times" pitchFamily="18" charset="0"/>
                <a:cs typeface="B Zar" panose="00000400000000000000" pitchFamily="2" charset="-78"/>
              </a:rPr>
              <a:t>پيچيدگي قالب بندي و شکل هندسي عضو يا اعضا</a:t>
            </a:r>
          </a:p>
          <a:p>
            <a:pPr marL="609600" indent="-609600">
              <a:buFontTx/>
              <a:buAutoNum type="arabicParenR"/>
              <a:defRPr/>
            </a:pPr>
            <a:r>
              <a:rPr lang="fa-IR" sz="2800" dirty="0" smtClean="0">
                <a:solidFill>
                  <a:schemeClr val="tx1"/>
                </a:solidFill>
                <a:latin typeface="Times" pitchFamily="18" charset="0"/>
                <a:cs typeface="B Zar" panose="00000400000000000000" pitchFamily="2" charset="-78"/>
              </a:rPr>
              <a:t>حجم بتن ريزي</a:t>
            </a:r>
          </a:p>
          <a:p>
            <a:pPr marL="609600" indent="-609600">
              <a:buFontTx/>
              <a:buAutoNum type="arabicParenR"/>
              <a:defRPr/>
            </a:pPr>
            <a:r>
              <a:rPr lang="fa-IR" sz="2800" dirty="0" smtClean="0">
                <a:solidFill>
                  <a:schemeClr val="tx1"/>
                </a:solidFill>
                <a:latin typeface="Times" pitchFamily="18" charset="0"/>
                <a:cs typeface="B Zar" panose="00000400000000000000" pitchFamily="2" charset="-78"/>
              </a:rPr>
              <a:t>نوع بتن</a:t>
            </a:r>
          </a:p>
          <a:p>
            <a:pPr marL="609600" indent="-609600">
              <a:buFontTx/>
              <a:buAutoNum type="arabicParenR"/>
              <a:defRPr/>
            </a:pPr>
            <a:r>
              <a:rPr lang="fa-IR" sz="2800" dirty="0" smtClean="0">
                <a:solidFill>
                  <a:schemeClr val="tx1"/>
                </a:solidFill>
                <a:latin typeface="Times" pitchFamily="18" charset="0"/>
                <a:cs typeface="B Zar" panose="00000400000000000000" pitchFamily="2" charset="-78"/>
              </a:rPr>
              <a:t>نوع روش انتقال و بتن ریزی (نظير استفاده از پمپ بتن)</a:t>
            </a:r>
          </a:p>
          <a:p>
            <a:pPr marL="609600" indent="-609600">
              <a:buFontTx/>
              <a:buAutoNum type="arabicParenR"/>
              <a:defRPr/>
            </a:pPr>
            <a:r>
              <a:rPr lang="fa-IR" sz="2800" dirty="0" smtClean="0">
                <a:solidFill>
                  <a:schemeClr val="tx1"/>
                </a:solidFill>
                <a:latin typeface="Times" pitchFamily="18" charset="0"/>
                <a:cs typeface="B Zar" panose="00000400000000000000" pitchFamily="2" charset="-78"/>
              </a:rPr>
              <a:t>امکانات موجود</a:t>
            </a:r>
            <a:endParaRPr lang="en-US" sz="2800" dirty="0" smtClean="0">
              <a:solidFill>
                <a:schemeClr val="tx1"/>
              </a:solidFill>
              <a:latin typeface="Times" pitchFamily="18" charset="0"/>
              <a:cs typeface="B Zar" panose="00000400000000000000" pitchFamily="2" charset="-78"/>
            </a:endParaRPr>
          </a:p>
        </p:txBody>
      </p:sp>
    </p:spTree>
    <p:extLst>
      <p:ext uri="{BB962C8B-B14F-4D97-AF65-F5344CB8AC3E}">
        <p14:creationId xmlns:p14="http://schemas.microsoft.com/office/powerpoint/2010/main" val="376671013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1"/>
          <p:cNvSpPr>
            <a:spLocks noChangeArrowheads="1"/>
          </p:cNvSpPr>
          <p:nvPr/>
        </p:nvSpPr>
        <p:spPr bwMode="gray">
          <a:xfrm>
            <a:off x="3906670" y="2453640"/>
            <a:ext cx="4378660"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800" dirty="0" smtClean="0">
                <a:solidFill>
                  <a:srgbClr val="FF0000"/>
                </a:solidFill>
                <a:latin typeface="Arial" pitchFamily="34" charset="0"/>
                <a:cs typeface="B Koodak" pitchFamily="2" charset="-78"/>
              </a:rPr>
              <a:t>ارتعاش (ویبره)</a:t>
            </a:r>
            <a:endParaRPr lang="en-US" sz="2800" dirty="0" smtClean="0">
              <a:solidFill>
                <a:srgbClr val="FF0000"/>
              </a:solidFill>
              <a:latin typeface="Arial" pitchFamily="34" charset="0"/>
              <a:cs typeface="B Koodak" pitchFamily="2" charset="-78"/>
            </a:endParaRPr>
          </a:p>
        </p:txBody>
      </p:sp>
      <p:sp>
        <p:nvSpPr>
          <p:cNvPr id="4" name="Down Arrow 3"/>
          <p:cNvSpPr/>
          <p:nvPr/>
        </p:nvSpPr>
        <p:spPr>
          <a:xfrm>
            <a:off x="5853684" y="1487205"/>
            <a:ext cx="484632" cy="978408"/>
          </a:xfrm>
          <a:prstGeom prst="downArrow">
            <a:avLst/>
          </a:prstGeom>
          <a:solidFill>
            <a:srgbClr val="33CD3A"/>
          </a:solidFill>
          <a:ln w="38100">
            <a:solidFill>
              <a:srgbClr val="FFFFFF"/>
            </a:solidFill>
            <a:round/>
            <a:headEnd/>
            <a:tailEnd/>
          </a:ln>
          <a:effectLst>
            <a:outerShdw blurRad="76200" dir="18900000" sy="23000" kx="-1200000" algn="bl" rotWithShape="0">
              <a:srgbClr val="00B0F0">
                <a:alpha val="20000"/>
              </a:srgbClr>
            </a:outerShdw>
          </a:effectLst>
        </p:spPr>
        <p:txBody>
          <a:bodyPr wrap="non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Arial" pitchFamily="34" charset="0"/>
              <a:cs typeface="B Koodak" pitchFamily="2" charset="-78"/>
            </a:endParaRPr>
          </a:p>
        </p:txBody>
      </p:sp>
      <p:sp>
        <p:nvSpPr>
          <p:cNvPr id="5" name="AutoShape 41"/>
          <p:cNvSpPr>
            <a:spLocks noChangeArrowheads="1"/>
          </p:cNvSpPr>
          <p:nvPr/>
        </p:nvSpPr>
        <p:spPr bwMode="gray">
          <a:xfrm>
            <a:off x="6209214" y="4350434"/>
            <a:ext cx="4107065" cy="1645920"/>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defRPr/>
            </a:pPr>
            <a:r>
              <a:rPr lang="fa-IR" sz="2400" dirty="0" smtClean="0">
                <a:solidFill>
                  <a:srgbClr val="0070C0"/>
                </a:solidFill>
                <a:latin typeface="Arial" pitchFamily="34" charset="0"/>
                <a:cs typeface="B Koodak" pitchFamily="2" charset="-78"/>
              </a:rPr>
              <a:t>بتن متراکم تر</a:t>
            </a:r>
          </a:p>
          <a:p>
            <a:pPr algn="r" rtl="1">
              <a:defRPr/>
            </a:pPr>
            <a:r>
              <a:rPr lang="fa-IR" sz="2400" dirty="0" smtClean="0">
                <a:solidFill>
                  <a:srgbClr val="0070C0"/>
                </a:solidFill>
                <a:latin typeface="Arial" pitchFamily="34" charset="0"/>
                <a:cs typeface="B Koodak" pitchFamily="2" charset="-78"/>
              </a:rPr>
              <a:t>مقاومت بیش تر</a:t>
            </a:r>
          </a:p>
          <a:p>
            <a:pPr algn="r" rtl="1">
              <a:defRPr/>
            </a:pPr>
            <a:r>
              <a:rPr lang="fa-IR" sz="2400" dirty="0" smtClean="0">
                <a:solidFill>
                  <a:srgbClr val="0070C0"/>
                </a:solidFill>
                <a:latin typeface="Arial" pitchFamily="34" charset="0"/>
                <a:cs typeface="B Koodak" pitchFamily="2" charset="-78"/>
              </a:rPr>
              <a:t>مقاوم در برابر عوامل محیطی</a:t>
            </a:r>
            <a:endParaRPr lang="en-US" sz="2400" dirty="0" smtClean="0">
              <a:solidFill>
                <a:srgbClr val="0070C0"/>
              </a:solidFill>
              <a:latin typeface="Arial" pitchFamily="34" charset="0"/>
              <a:cs typeface="B Koodak" pitchFamily="2" charset="-78"/>
            </a:endParaRPr>
          </a:p>
        </p:txBody>
      </p:sp>
      <p:sp>
        <p:nvSpPr>
          <p:cNvPr id="6" name="AutoShape 41"/>
          <p:cNvSpPr>
            <a:spLocks noChangeArrowheads="1"/>
          </p:cNvSpPr>
          <p:nvPr/>
        </p:nvSpPr>
        <p:spPr bwMode="gray">
          <a:xfrm>
            <a:off x="1781879" y="4366846"/>
            <a:ext cx="4071805" cy="1645920"/>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defRPr/>
            </a:pPr>
            <a:r>
              <a:rPr lang="fa-IR" sz="2400" dirty="0" smtClean="0">
                <a:solidFill>
                  <a:srgbClr val="0070C0"/>
                </a:solidFill>
                <a:latin typeface="Arial" pitchFamily="34" charset="0"/>
                <a:cs typeface="B Koodak" pitchFamily="2" charset="-78"/>
              </a:rPr>
              <a:t>افزایش سطح تماس بین بتن و میلگرد</a:t>
            </a:r>
          </a:p>
          <a:p>
            <a:pPr algn="r" rtl="1">
              <a:defRPr/>
            </a:pPr>
            <a:r>
              <a:rPr lang="fa-IR" sz="2400" dirty="0" smtClean="0">
                <a:solidFill>
                  <a:srgbClr val="0070C0"/>
                </a:solidFill>
                <a:latin typeface="Arial" pitchFamily="34" charset="0"/>
                <a:cs typeface="B Koodak" pitchFamily="2" charset="-78"/>
              </a:rPr>
              <a:t>سطح ظاهری صاف و بدون خلل و فرج</a:t>
            </a:r>
            <a:endParaRPr lang="en-US" sz="2400" dirty="0" smtClean="0">
              <a:solidFill>
                <a:srgbClr val="0070C0"/>
              </a:solidFill>
              <a:latin typeface="Arial" pitchFamily="34" charset="0"/>
              <a:cs typeface="B Koodak" pitchFamily="2" charset="-78"/>
            </a:endParaRPr>
          </a:p>
        </p:txBody>
      </p:sp>
      <p:sp>
        <p:nvSpPr>
          <p:cNvPr id="7" name="Left-Up Arrow 6"/>
          <p:cNvSpPr/>
          <p:nvPr/>
        </p:nvSpPr>
        <p:spPr>
          <a:xfrm rot="13492624">
            <a:off x="5440747" y="3553078"/>
            <a:ext cx="1280160" cy="1280160"/>
          </a:xfrm>
          <a:prstGeom prst="leftUpArrow">
            <a:avLst>
              <a:gd name="adj1" fmla="val 12346"/>
              <a:gd name="adj2" fmla="val 13102"/>
              <a:gd name="adj3" fmla="val 20806"/>
            </a:avLst>
          </a:prstGeom>
          <a:solidFill>
            <a:srgbClr val="C3E49C"/>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000" b="1" dirty="0" smtClean="0">
              <a:cs typeface="B Nazanin" pitchFamily="2" charset="-78"/>
            </a:endParaRPr>
          </a:p>
        </p:txBody>
      </p:sp>
      <p:sp>
        <p:nvSpPr>
          <p:cNvPr id="8" name="Rectangle 7"/>
          <p:cNvSpPr/>
          <p:nvPr/>
        </p:nvSpPr>
        <p:spPr>
          <a:xfrm>
            <a:off x="5302210" y="991767"/>
            <a:ext cx="1305165"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تراکم بتن</a:t>
            </a:r>
            <a:endParaRPr lang="fa-IR" sz="2500" b="1" dirty="0">
              <a:solidFill>
                <a:srgbClr val="C00000"/>
              </a:solidFill>
              <a:cs typeface="B Zar" panose="00000400000000000000" pitchFamily="2" charset="-78"/>
            </a:endParaRPr>
          </a:p>
        </p:txBody>
      </p:sp>
    </p:spTree>
    <p:extLst>
      <p:ext uri="{BB962C8B-B14F-4D97-AF65-F5344CB8AC3E}">
        <p14:creationId xmlns:p14="http://schemas.microsoft.com/office/powerpoint/2010/main" val="237624052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1"/>
          <p:cNvSpPr>
            <a:spLocks noChangeArrowheads="1"/>
          </p:cNvSpPr>
          <p:nvPr/>
        </p:nvSpPr>
        <p:spPr bwMode="gray">
          <a:xfrm>
            <a:off x="9072818" y="2106637"/>
            <a:ext cx="2189330"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ویبره دستی</a:t>
            </a:r>
            <a:endParaRPr lang="en-US" sz="2400" dirty="0" smtClean="0">
              <a:solidFill>
                <a:srgbClr val="0070C0"/>
              </a:solidFill>
              <a:latin typeface="Arial" pitchFamily="34" charset="0"/>
              <a:cs typeface="B Koodak" pitchFamily="2" charset="-78"/>
            </a:endParaRPr>
          </a:p>
        </p:txBody>
      </p:sp>
      <p:sp>
        <p:nvSpPr>
          <p:cNvPr id="3" name="AutoShape 41"/>
          <p:cNvSpPr>
            <a:spLocks noChangeArrowheads="1"/>
          </p:cNvSpPr>
          <p:nvPr/>
        </p:nvSpPr>
        <p:spPr bwMode="gray">
          <a:xfrm>
            <a:off x="9069300" y="3021037"/>
            <a:ext cx="2192847"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ویبره لرزاننده قالب</a:t>
            </a:r>
            <a:endParaRPr lang="en-US" sz="2400" dirty="0" smtClean="0">
              <a:solidFill>
                <a:srgbClr val="0070C0"/>
              </a:solidFill>
              <a:latin typeface="Arial" pitchFamily="34" charset="0"/>
              <a:cs typeface="B Koodak" pitchFamily="2" charset="-78"/>
            </a:endParaRPr>
          </a:p>
        </p:txBody>
      </p:sp>
      <p:sp>
        <p:nvSpPr>
          <p:cNvPr id="4" name="AutoShape 41"/>
          <p:cNvSpPr>
            <a:spLocks noChangeArrowheads="1"/>
          </p:cNvSpPr>
          <p:nvPr/>
        </p:nvSpPr>
        <p:spPr bwMode="gray">
          <a:xfrm>
            <a:off x="9072818" y="3935437"/>
            <a:ext cx="2182296"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ویبره میزی</a:t>
            </a:r>
            <a:endParaRPr lang="en-US" sz="2400" dirty="0" smtClean="0">
              <a:solidFill>
                <a:srgbClr val="0070C0"/>
              </a:solidFill>
              <a:latin typeface="Arial" pitchFamily="34" charset="0"/>
              <a:cs typeface="B Koodak" pitchFamily="2" charset="-78"/>
            </a:endParaRPr>
          </a:p>
        </p:txBody>
      </p:sp>
      <p:sp>
        <p:nvSpPr>
          <p:cNvPr id="5" name="Rectangle 4"/>
          <p:cNvSpPr/>
          <p:nvPr/>
        </p:nvSpPr>
        <p:spPr>
          <a:xfrm>
            <a:off x="9102452" y="628417"/>
            <a:ext cx="1909498"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انواع ویبره بتن</a:t>
            </a:r>
            <a:endParaRPr lang="fa-IR" sz="2500" b="1" dirty="0">
              <a:solidFill>
                <a:srgbClr val="C00000"/>
              </a:solidFill>
              <a:cs typeface="B Zar"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53" y="211499"/>
            <a:ext cx="3734874" cy="21140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53" y="2514600"/>
            <a:ext cx="3627549" cy="226721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7733" b="18102"/>
          <a:stretch/>
        </p:blipFill>
        <p:spPr>
          <a:xfrm>
            <a:off x="4622066" y="1307186"/>
            <a:ext cx="4096152" cy="2628251"/>
          </a:xfrm>
          <a:prstGeom prst="rect">
            <a:avLst/>
          </a:prstGeom>
        </p:spPr>
      </p:pic>
      <p:sp>
        <p:nvSpPr>
          <p:cNvPr id="9" name="Rectangle 8"/>
          <p:cNvSpPr/>
          <p:nvPr/>
        </p:nvSpPr>
        <p:spPr>
          <a:xfrm>
            <a:off x="1378039" y="5241469"/>
            <a:ext cx="10173196" cy="1246495"/>
          </a:xfrm>
          <a:prstGeom prst="rect">
            <a:avLst/>
          </a:prstGeom>
        </p:spPr>
        <p:txBody>
          <a:bodyPr wrap="square">
            <a:spAutoFit/>
          </a:bodyPr>
          <a:lstStyle/>
          <a:p>
            <a:pPr marL="342900" indent="-342900" algn="just" rtl="1">
              <a:buFont typeface="Arial" panose="020B0604020202020204" pitchFamily="34" charset="0"/>
              <a:buChar char="•"/>
            </a:pPr>
            <a:r>
              <a:rPr lang="fa-IR" sz="2500" dirty="0">
                <a:cs typeface="B Zar" panose="00000400000000000000" pitchFamily="2" charset="-78"/>
              </a:rPr>
              <a:t>ویبراتورها با تولید ارتعاش </a:t>
            </a:r>
            <a:r>
              <a:rPr lang="fa-IR" sz="2500" dirty="0" smtClean="0">
                <a:cs typeface="B Zar" panose="00000400000000000000" pitchFamily="2" charset="-78"/>
              </a:rPr>
              <a:t>اصطکاک </a:t>
            </a:r>
            <a:r>
              <a:rPr lang="fa-IR" sz="2500" dirty="0">
                <a:cs typeface="B Zar" panose="00000400000000000000" pitchFamily="2" charset="-78"/>
              </a:rPr>
              <a:t>داخلی بین سنگدانه ها موقتا از بین </a:t>
            </a:r>
            <a:r>
              <a:rPr lang="fa-IR" sz="2500" dirty="0" smtClean="0">
                <a:cs typeface="B Zar" panose="00000400000000000000" pitchFamily="2" charset="-78"/>
              </a:rPr>
              <a:t>می برند </a:t>
            </a:r>
            <a:r>
              <a:rPr lang="fa-IR" sz="2500" dirty="0">
                <a:cs typeface="B Zar" panose="00000400000000000000" pitchFamily="2" charset="-78"/>
              </a:rPr>
              <a:t>و بتن مانند یک مایع رفتار </a:t>
            </a:r>
            <a:r>
              <a:rPr lang="fa-IR" sz="2500" dirty="0" smtClean="0">
                <a:cs typeface="B Zar" panose="00000400000000000000" pitchFamily="2" charset="-78"/>
              </a:rPr>
              <a:t>می کند.</a:t>
            </a:r>
            <a:r>
              <a:rPr lang="fa-IR" sz="2500" dirty="0">
                <a:cs typeface="B Zar" panose="00000400000000000000" pitchFamily="2" charset="-78"/>
              </a:rPr>
              <a:t>  در نتیجه بتن تحت تاثیر ثقل در قالب فرو می نشیند و حباب های بزرگ هوای محبوس شده با سهولت بیشتری به سوی سطح بتن صعود می کنند.</a:t>
            </a:r>
          </a:p>
        </p:txBody>
      </p:sp>
    </p:spTree>
    <p:extLst>
      <p:ext uri="{BB962C8B-B14F-4D97-AF65-F5344CB8AC3E}">
        <p14:creationId xmlns:p14="http://schemas.microsoft.com/office/powerpoint/2010/main" val="3402903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0010" y="562642"/>
            <a:ext cx="9427335" cy="4310154"/>
          </a:xfrm>
          <a:prstGeom prst="rect">
            <a:avLst/>
          </a:prstGeom>
        </p:spPr>
        <p:txBody>
          <a:bodyPr wrap="square">
            <a:spAutoFit/>
          </a:bodyPr>
          <a:lstStyle/>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3- سنگ دانه ها (شن و ماسه) </a:t>
            </a:r>
            <a:r>
              <a:rPr lang="en-US" sz="2500" b="1" dirty="0">
                <a:latin typeface="Times New Roman" panose="02020603050405020304" pitchFamily="18" charset="0"/>
                <a:ea typeface="Calibri" panose="020F0502020204030204" pitchFamily="34" charset="0"/>
                <a:cs typeface="B Zar" panose="00000400000000000000" pitchFamily="2" charset="-78"/>
              </a:rPr>
              <a:t>(aggregates)</a:t>
            </a:r>
            <a:r>
              <a:rPr lang="en-US" sz="2500" b="1" dirty="0">
                <a:latin typeface="B Zar" panose="00000400000000000000" pitchFamily="2" charset="-78"/>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سنگدانه‌ها در بتن تقریباً 60 تا 75 درصد حجم آنرا تشکیل می‌دهند. از اینرو کیفیت آنها از اهمیت خاصی برخوردار است. در حقیقت خواص فیزیکی، حرارتی و پاره‌ای از اوقات خواص شیمیایی آنها در عملکرد بتن تاثیر زیادی می‌گذارد</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4- مواد مضاف </a:t>
            </a:r>
            <a:r>
              <a:rPr lang="en-US" sz="2500" b="1" dirty="0">
                <a:latin typeface="Times New Roman" panose="02020603050405020304" pitchFamily="18" charset="0"/>
                <a:ea typeface="Calibri" panose="020F0502020204030204" pitchFamily="34" charset="0"/>
                <a:cs typeface="B Zar" panose="00000400000000000000" pitchFamily="2" charset="-78"/>
              </a:rPr>
              <a:t>(admixtures)</a:t>
            </a:r>
            <a:r>
              <a:rPr lang="fa-IR" sz="2500" b="1"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مواد شیمیایی که به میزان جزئی و به صورت درصدی از وزن سیمان به مخلوط اضافه می شود تا خواص مطلوب موردنظر را در بتن ایجاد کند.</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120594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82216" cy="3118629"/>
          </a:xfrm>
          <a:prstGeom prst="rect">
            <a:avLst/>
          </a:prstGeom>
        </p:spPr>
      </p:pic>
      <p:sp>
        <p:nvSpPr>
          <p:cNvPr id="2" name="Rectangle 1"/>
          <p:cNvSpPr/>
          <p:nvPr/>
        </p:nvSpPr>
        <p:spPr>
          <a:xfrm>
            <a:off x="1896415" y="1712623"/>
            <a:ext cx="9549685" cy="477054"/>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latin typeface="Times New Roman" panose="02020603050405020304" pitchFamily="18" charset="0"/>
                <a:ea typeface="Times New Roman" panose="02020603050405020304" pitchFamily="18" charset="0"/>
                <a:cs typeface="B Zar" panose="00000400000000000000" pitchFamily="2" charset="-78"/>
              </a:rPr>
              <a:t>ویبراتور دستی به </a:t>
            </a:r>
            <a:r>
              <a:rPr lang="fa-IR" sz="2500" dirty="0">
                <a:latin typeface="Times New Roman" panose="02020603050405020304" pitchFamily="18" charset="0"/>
                <a:ea typeface="Times New Roman" panose="02020603050405020304" pitchFamily="18" charset="0"/>
                <a:cs typeface="B Zar" panose="00000400000000000000" pitchFamily="2" charset="-78"/>
              </a:rPr>
              <a:t>فاصله هر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5/۰ </a:t>
            </a:r>
            <a:r>
              <a:rPr lang="fa-IR" sz="2500" dirty="0">
                <a:latin typeface="Times New Roman" panose="02020603050405020304" pitchFamily="18" charset="0"/>
                <a:ea typeface="Times New Roman" panose="02020603050405020304" pitchFamily="18" charset="0"/>
                <a:cs typeface="B Zar" panose="00000400000000000000" pitchFamily="2" charset="-78"/>
              </a:rPr>
              <a:t>الي يك متر در بتن فرو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برده می شود. </a:t>
            </a:r>
            <a:endParaRPr lang="fa-IR" sz="2500" dirty="0">
              <a:latin typeface="Times New Roman" panose="02020603050405020304" pitchFamily="18" charset="0"/>
              <a:ea typeface="Times New Roman" panose="02020603050405020304" pitchFamily="18" charset="0"/>
              <a:cs typeface="B Zar" panose="00000400000000000000" pitchFamily="2" charset="-78"/>
            </a:endParaRPr>
          </a:p>
        </p:txBody>
      </p:sp>
      <p:sp>
        <p:nvSpPr>
          <p:cNvPr id="6" name="Rectangle 5"/>
          <p:cNvSpPr/>
          <p:nvPr/>
        </p:nvSpPr>
        <p:spPr>
          <a:xfrm>
            <a:off x="6671258" y="396597"/>
            <a:ext cx="1505540"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ویبره دستی</a:t>
            </a:r>
            <a:endParaRPr lang="fa-IR" sz="2500" b="1" dirty="0">
              <a:solidFill>
                <a:srgbClr val="C00000"/>
              </a:solidFill>
              <a:cs typeface="B Zar" panose="00000400000000000000" pitchFamily="2" charset="-78"/>
            </a:endParaRPr>
          </a:p>
        </p:txBody>
      </p:sp>
      <p:sp>
        <p:nvSpPr>
          <p:cNvPr id="4" name="Rectangle 3"/>
          <p:cNvSpPr/>
          <p:nvPr/>
        </p:nvSpPr>
        <p:spPr>
          <a:xfrm>
            <a:off x="2237703" y="3402335"/>
            <a:ext cx="9208395" cy="477054"/>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مدت </a:t>
            </a:r>
            <a:r>
              <a:rPr lang="fa-IR" sz="2500" dirty="0">
                <a:latin typeface="tahoma" panose="020B0604030504040204" pitchFamily="34" charset="0"/>
                <a:cs typeface="B Zar" panose="00000400000000000000" pitchFamily="2" charset="-78"/>
              </a:rPr>
              <a:t>زمان دقيق بايد بر اساس ظاهر شدن شيره بتن بر سطح و تغيير صداي لرزاننده تعيين شود.</a:t>
            </a:r>
            <a:endParaRPr lang="fa-IR" sz="2500" dirty="0">
              <a:cs typeface="B Zar" panose="00000400000000000000" pitchFamily="2" charset="-78"/>
            </a:endParaRPr>
          </a:p>
        </p:txBody>
      </p:sp>
      <p:sp>
        <p:nvSpPr>
          <p:cNvPr id="7" name="Rectangle 6"/>
          <p:cNvSpPr/>
          <p:nvPr/>
        </p:nvSpPr>
        <p:spPr>
          <a:xfrm>
            <a:off x="1980126" y="2641575"/>
            <a:ext cx="9465972" cy="477054"/>
          </a:xfrm>
          <a:prstGeom prst="rect">
            <a:avLst/>
          </a:prstGeom>
        </p:spPr>
        <p:txBody>
          <a:bodyPr wrap="square">
            <a:spAutoFit/>
          </a:bodyPr>
          <a:lstStyle/>
          <a:p>
            <a:pPr marL="342900" indent="-342900" algn="just" rtl="1">
              <a:buFont typeface="Arial" panose="020B0604020202020204" pitchFamily="34" charset="0"/>
              <a:buChar char="•"/>
            </a:pPr>
            <a:r>
              <a:rPr lang="fa-IR" sz="2500" dirty="0">
                <a:latin typeface="Times New Roman" panose="02020603050405020304" pitchFamily="18" charset="0"/>
                <a:ea typeface="Times New Roman" panose="02020603050405020304" pitchFamily="18" charset="0"/>
                <a:cs typeface="B Zar" panose="00000400000000000000" pitchFamily="2" charset="-78"/>
              </a:rPr>
              <a:t>هر بار بين ۵ تا ۳۰ ثانيه در بتن نگه دارند (بسته به ميزان تراكم مورد نظر و همچنين اسلامپ بتن)</a:t>
            </a:r>
            <a:endParaRPr lang="fa-IR" sz="2500" dirty="0"/>
          </a:p>
        </p:txBody>
      </p:sp>
      <p:sp>
        <p:nvSpPr>
          <p:cNvPr id="8" name="Rectangle 7"/>
          <p:cNvSpPr/>
          <p:nvPr/>
        </p:nvSpPr>
        <p:spPr>
          <a:xfrm>
            <a:off x="1210614" y="4066041"/>
            <a:ext cx="10235484" cy="861774"/>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اگر </a:t>
            </a:r>
            <a:r>
              <a:rPr lang="fa-IR" sz="2500" dirty="0">
                <a:latin typeface="tahoma" panose="020B0604030504040204" pitchFamily="34" charset="0"/>
                <a:cs typeface="B Zar" panose="00000400000000000000" pitchFamily="2" charset="-78"/>
              </a:rPr>
              <a:t>زمان لرزاندن كم باشد سنگدانه‌ها حركت مي‌كنند، اما ملات فرصت كافي براي جاري شدن ندارد و بتن متخلخل مي‌شود.</a:t>
            </a:r>
            <a:endParaRPr lang="fa-IR" sz="2500" dirty="0">
              <a:cs typeface="B Zar" panose="00000400000000000000" pitchFamily="2" charset="-78"/>
            </a:endParaRPr>
          </a:p>
        </p:txBody>
      </p:sp>
      <p:sp>
        <p:nvSpPr>
          <p:cNvPr id="9" name="Rectangle 8"/>
          <p:cNvSpPr/>
          <p:nvPr/>
        </p:nvSpPr>
        <p:spPr>
          <a:xfrm>
            <a:off x="785611" y="5080308"/>
            <a:ext cx="10779617" cy="861774"/>
          </a:xfrm>
          <a:prstGeom prst="rect">
            <a:avLst/>
          </a:prstGeom>
        </p:spPr>
        <p:txBody>
          <a:bodyPr wrap="square">
            <a:spAutoFit/>
          </a:bodyPr>
          <a:lstStyle/>
          <a:p>
            <a:pPr marL="342900" indent="-342900" algn="r" rtl="1">
              <a:buFont typeface="Arial" panose="020B0604020202020204" pitchFamily="34" charset="0"/>
              <a:buChar char="•"/>
            </a:pPr>
            <a:r>
              <a:rPr lang="fa-IR" sz="2500" dirty="0">
                <a:latin typeface="tahoma" panose="020B0604030504040204" pitchFamily="34" charset="0"/>
                <a:cs typeface="B Zar" panose="00000400000000000000" pitchFamily="2" charset="-78"/>
              </a:rPr>
              <a:t>اگر زمان لرزاندن زياد باشد، مقدار زيادي شيره بتن به سطح آمده كه باعث جداشدگي در بتن و ايجاد ترك و كاهش مقاومت سطح بتن و كرمو شدن قسمت‌هاي زيرين بتن مي‌شود.</a:t>
            </a:r>
            <a:endParaRPr lang="fa-IR" sz="2500" dirty="0">
              <a:cs typeface="B Zar" panose="00000400000000000000" pitchFamily="2" charset="-78"/>
            </a:endParaRPr>
          </a:p>
        </p:txBody>
      </p:sp>
    </p:spTree>
    <p:extLst>
      <p:ext uri="{BB962C8B-B14F-4D97-AF65-F5344CB8AC3E}">
        <p14:creationId xmlns:p14="http://schemas.microsoft.com/office/powerpoint/2010/main" val="24996625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643" y="761467"/>
            <a:ext cx="10612192" cy="3554819"/>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براي </a:t>
            </a:r>
            <a:r>
              <a:rPr lang="fa-IR" sz="2500" dirty="0">
                <a:latin typeface="tahoma" panose="020B0604030504040204" pitchFamily="34" charset="0"/>
                <a:cs typeface="B Zar" panose="00000400000000000000" pitchFamily="2" charset="-78"/>
              </a:rPr>
              <a:t>حذف مؤثر هوا، ويبراتور بايد سريعاً به داخل بتن وارد گردد و با حركت ملايم بالا-پايين به آهستگي ويبراتور خارج شود. </a:t>
            </a:r>
            <a:endParaRPr lang="fa-IR" sz="2500" dirty="0" smtClean="0">
              <a:latin typeface="tahoma" panose="020B0604030504040204" pitchFamily="34" charset="0"/>
              <a:cs typeface="B Zar" panose="00000400000000000000" pitchFamily="2" charset="-78"/>
            </a:endParaRPr>
          </a:p>
          <a:p>
            <a:pPr marL="342900" indent="-342900" algn="just" rtl="1">
              <a:buFont typeface="Arial" panose="020B0604020202020204" pitchFamily="34" charset="0"/>
              <a:buChar char="•"/>
            </a:pPr>
            <a:endParaRPr lang="fa-IR" sz="2500" dirty="0" smtClean="0">
              <a:latin typeface="tahoma" panose="020B0604030504040204" pitchFamily="34" charset="0"/>
              <a:cs typeface="B Zar" panose="00000400000000000000" pitchFamily="2" charset="-78"/>
            </a:endParaRPr>
          </a:p>
          <a:p>
            <a:pPr marL="342900" indent="-342900" algn="just" rtl="1">
              <a:buFont typeface="Arial" panose="020B0604020202020204" pitchFamily="34" charset="0"/>
              <a:buChar char="•"/>
            </a:pPr>
            <a:endParaRPr lang="fa-IR" sz="2500" dirty="0" smtClean="0">
              <a:latin typeface="tahoma" panose="020B0604030504040204" pitchFamily="34" charset="0"/>
              <a:cs typeface="B Zar" panose="00000400000000000000" pitchFamily="2" charset="-78"/>
            </a:endParaRPr>
          </a:p>
          <a:p>
            <a:pPr marL="342900" indent="-342900" algn="just"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در </a:t>
            </a:r>
            <a:r>
              <a:rPr lang="fa-IR" sz="2500" dirty="0">
                <a:latin typeface="tahoma" panose="020B0604030504040204" pitchFamily="34" charset="0"/>
                <a:cs typeface="B Zar" panose="00000400000000000000" pitchFamily="2" charset="-78"/>
              </a:rPr>
              <a:t>زماني كه ويبراتور به آهستگي خارج مي‌شود، هواي بالاي ويبراتور به طرف بالا رانده مي‌شود و از طرف ديگر، باعث جاري شدن ملات به صورت يكنواخت مي‌شود. ضمناً در بتن‌هاي سفت جاي ميله ويبراتور به اين ترتيب پر مي‌شود.</a:t>
            </a:r>
            <a:endParaRPr lang="fa-IR" sz="2500" dirty="0">
              <a:cs typeface="B Zar" panose="00000400000000000000" pitchFamily="2" charset="-78"/>
            </a:endParaRPr>
          </a:p>
          <a:p>
            <a:pPr algn="just" rtl="1"/>
            <a:r>
              <a:rPr lang="fa-IR" sz="2500" dirty="0">
                <a:latin typeface="tahoma" panose="020B0604030504040204" pitchFamily="34" charset="0"/>
                <a:cs typeface="B Zar" panose="00000400000000000000" pitchFamily="2" charset="-78"/>
              </a:rPr>
              <a:t/>
            </a:r>
            <a:br>
              <a:rPr lang="fa-IR" sz="2500" dirty="0">
                <a:latin typeface="tahoma" panose="020B0604030504040204" pitchFamily="34" charset="0"/>
                <a:cs typeface="B Zar" panose="00000400000000000000" pitchFamily="2" charset="-78"/>
              </a:rPr>
            </a:br>
            <a:endParaRPr lang="fa-IR" sz="2500" dirty="0">
              <a:effectLst/>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49" y="3889553"/>
            <a:ext cx="3710795" cy="27688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755" y="3952136"/>
            <a:ext cx="2952750" cy="2706241"/>
          </a:xfrm>
          <a:prstGeom prst="rect">
            <a:avLst/>
          </a:prstGeom>
        </p:spPr>
      </p:pic>
    </p:spTree>
    <p:extLst>
      <p:ext uri="{BB962C8B-B14F-4D97-AF65-F5344CB8AC3E}">
        <p14:creationId xmlns:p14="http://schemas.microsoft.com/office/powerpoint/2010/main" val="298290135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1370" y="616632"/>
            <a:ext cx="10972800" cy="2400657"/>
          </a:xfrm>
          <a:prstGeom prst="rect">
            <a:avLst/>
          </a:prstGeom>
        </p:spPr>
        <p:txBody>
          <a:bodyPr wrap="square">
            <a:spAutoFit/>
          </a:bodyPr>
          <a:lstStyle/>
          <a:p>
            <a:pPr algn="r"/>
            <a:endParaRPr lang="fa-IR" sz="2500" dirty="0">
              <a:latin typeface="tahoma" panose="020B0604030504040204" pitchFamily="34" charset="0"/>
              <a:cs typeface="B Zar" panose="00000400000000000000" pitchFamily="2" charset="-78"/>
            </a:endParaRPr>
          </a:p>
          <a:p>
            <a:pPr algn="r"/>
            <a:r>
              <a:rPr lang="fa-IR" sz="2500" dirty="0" smtClean="0">
                <a:latin typeface="tahoma" panose="020B0604030504040204" pitchFamily="34" charset="0"/>
                <a:cs typeface="B Zar" panose="00000400000000000000" pitchFamily="2" charset="-78"/>
              </a:rPr>
              <a:t> </a:t>
            </a:r>
            <a:r>
              <a:rPr lang="fa-IR" sz="2500" dirty="0">
                <a:latin typeface="tahoma" panose="020B0604030504040204" pitchFamily="34" charset="0"/>
                <a:cs typeface="B Zar" panose="00000400000000000000" pitchFamily="2" charset="-78"/>
              </a:rPr>
              <a:t>فواصل مورد نظر بر اساس شعاع عمل لرزاننده تعيين مي‌شود. از طرف ديگر، شعاع‌هاي عمل بايد تا چند سانتيمتر يكديگر را پوشش دهند. معمولاً اين فاصله </a:t>
            </a:r>
            <a:r>
              <a:rPr lang="fa-IR" sz="2500" dirty="0" smtClean="0">
                <a:latin typeface="tahoma" panose="020B0604030504040204" pitchFamily="34" charset="0"/>
                <a:cs typeface="B Zar" panose="00000400000000000000" pitchFamily="2" charset="-78"/>
              </a:rPr>
              <a:t>1/5 برابر </a:t>
            </a:r>
            <a:r>
              <a:rPr lang="fa-IR" sz="2500" dirty="0">
                <a:latin typeface="tahoma" panose="020B0604030504040204" pitchFamily="34" charset="0"/>
                <a:cs typeface="B Zar" panose="00000400000000000000" pitchFamily="2" charset="-78"/>
              </a:rPr>
              <a:t>شعاع عمل لرزاننده توصيه مي‌شود. </a:t>
            </a:r>
            <a:endParaRPr lang="fa-IR" sz="2500" dirty="0" smtClean="0">
              <a:latin typeface="tahoma" panose="020B0604030504040204" pitchFamily="34" charset="0"/>
              <a:cs typeface="B Zar" panose="00000400000000000000" pitchFamily="2" charset="-78"/>
            </a:endParaRPr>
          </a:p>
          <a:p>
            <a:pPr algn="r"/>
            <a:endParaRPr lang="fa-IR" sz="2500" dirty="0">
              <a:latin typeface="tahoma" panose="020B0604030504040204" pitchFamily="34" charset="0"/>
              <a:cs typeface="B Zar" panose="00000400000000000000" pitchFamily="2" charset="-78"/>
            </a:endParaRPr>
          </a:p>
          <a:p>
            <a:pPr algn="r"/>
            <a:r>
              <a:rPr lang="fa-IR" sz="2500" dirty="0" smtClean="0">
                <a:latin typeface="tahoma" panose="020B0604030504040204" pitchFamily="34" charset="0"/>
                <a:cs typeface="B Zar" panose="00000400000000000000" pitchFamily="2" charset="-78"/>
              </a:rPr>
              <a:t>شعاع عمل ویبراتور براي </a:t>
            </a:r>
            <a:r>
              <a:rPr lang="fa-IR" sz="2500" dirty="0">
                <a:latin typeface="tahoma" panose="020B0604030504040204" pitchFamily="34" charset="0"/>
                <a:cs typeface="B Zar" panose="00000400000000000000" pitchFamily="2" charset="-78"/>
              </a:rPr>
              <a:t>لرزاننده‌هاي تا قطر 75 ميليمتر بين 150 تا 500 ميليمتر است و به قطر لرزاننده و نوع بتن مورد استفاده بستگي </a:t>
            </a:r>
            <a:r>
              <a:rPr lang="fa-IR" sz="2500" dirty="0" smtClean="0">
                <a:latin typeface="tahoma" panose="020B0604030504040204" pitchFamily="34" charset="0"/>
                <a:cs typeface="B Zar" panose="00000400000000000000" pitchFamily="2" charset="-78"/>
              </a:rPr>
              <a:t>دارد.</a:t>
            </a:r>
            <a:endParaRPr lang="fa-IR" sz="2500" dirty="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399" y="3017289"/>
            <a:ext cx="8783393" cy="3293772"/>
          </a:xfrm>
          <a:prstGeom prst="rect">
            <a:avLst/>
          </a:prstGeom>
        </p:spPr>
      </p:pic>
    </p:spTree>
    <p:extLst>
      <p:ext uri="{BB962C8B-B14F-4D97-AF65-F5344CB8AC3E}">
        <p14:creationId xmlns:p14="http://schemas.microsoft.com/office/powerpoint/2010/main" val="32235750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768" y="2547117"/>
            <a:ext cx="6015745" cy="3113148"/>
          </a:xfrm>
          <a:prstGeom prst="rect">
            <a:avLst/>
          </a:prstGeom>
        </p:spPr>
      </p:pic>
      <p:sp>
        <p:nvSpPr>
          <p:cNvPr id="3" name="Rectangle 2"/>
          <p:cNvSpPr/>
          <p:nvPr/>
        </p:nvSpPr>
        <p:spPr>
          <a:xfrm>
            <a:off x="1506830" y="906716"/>
            <a:ext cx="10122794" cy="1246495"/>
          </a:xfrm>
          <a:prstGeom prst="rect">
            <a:avLst/>
          </a:prstGeom>
        </p:spPr>
        <p:txBody>
          <a:bodyPr wrap="square">
            <a:spAutoFit/>
          </a:bodyPr>
          <a:lstStyle/>
          <a:p>
            <a:pPr marL="342900" indent="-342900" algn="r" rtl="1">
              <a:buFont typeface="Arial" panose="020B0604020202020204" pitchFamily="34" charset="0"/>
              <a:buChar char="•"/>
            </a:pPr>
            <a:r>
              <a:rPr lang="fa-IR" sz="2500" dirty="0">
                <a:latin typeface="tahoma" panose="020B0604030504040204" pitchFamily="34" charset="0"/>
                <a:cs typeface="B Zar" panose="00000400000000000000" pitchFamily="2" charset="-78"/>
              </a:rPr>
              <a:t>لرزاننده بايد به صورت عمودي و در فواصل يكنواخت به داخل بتن فرو برده شود و از خواباندن لرزاننده به صورت كاملاً مايل يا افقي پرهيز گردد، </a:t>
            </a:r>
            <a:r>
              <a:rPr lang="fa-IR" sz="2500" dirty="0" smtClean="0">
                <a:latin typeface="tahoma" panose="020B0604030504040204" pitchFamily="34" charset="0"/>
                <a:cs typeface="B Zar" panose="00000400000000000000" pitchFamily="2" charset="-78"/>
              </a:rPr>
              <a:t>مگر </a:t>
            </a:r>
            <a:r>
              <a:rPr lang="fa-IR" sz="2500" dirty="0">
                <a:latin typeface="tahoma" panose="020B0604030504040204" pitchFamily="34" charset="0"/>
                <a:cs typeface="B Zar" panose="00000400000000000000" pitchFamily="2" charset="-78"/>
              </a:rPr>
              <a:t>برای دال‌ها با ضخامت بیش از 1/0 متر و قطر خرطومی مناسب.</a:t>
            </a:r>
          </a:p>
        </p:txBody>
      </p:sp>
    </p:spTree>
    <p:extLst>
      <p:ext uri="{BB962C8B-B14F-4D97-AF65-F5344CB8AC3E}">
        <p14:creationId xmlns:p14="http://schemas.microsoft.com/office/powerpoint/2010/main" val="398423227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425"/>
          <a:stretch/>
        </p:blipFill>
        <p:spPr>
          <a:xfrm>
            <a:off x="2691685" y="2181895"/>
            <a:ext cx="6581104" cy="4367487"/>
          </a:xfrm>
          <a:prstGeom prst="rect">
            <a:avLst/>
          </a:prstGeom>
        </p:spPr>
      </p:pic>
      <p:sp>
        <p:nvSpPr>
          <p:cNvPr id="3" name="Rectangle 2"/>
          <p:cNvSpPr/>
          <p:nvPr/>
        </p:nvSpPr>
        <p:spPr>
          <a:xfrm>
            <a:off x="566672" y="1229969"/>
            <a:ext cx="11140225" cy="861774"/>
          </a:xfrm>
          <a:prstGeom prst="rect">
            <a:avLst/>
          </a:prstGeom>
        </p:spPr>
        <p:txBody>
          <a:bodyPr wrap="square">
            <a:spAutoFit/>
          </a:bodyPr>
          <a:lstStyle/>
          <a:p>
            <a:pPr marL="342900" indent="-342900" algn="r" rtl="1">
              <a:buFont typeface="Arial" panose="020B0604020202020204" pitchFamily="34" charset="0"/>
              <a:buChar char="•"/>
            </a:pPr>
            <a:r>
              <a:rPr lang="fa-IR" sz="2500" dirty="0">
                <a:latin typeface="tahoma" panose="020B0604030504040204" pitchFamily="34" charset="0"/>
                <a:cs typeface="B Zar" panose="00000400000000000000" pitchFamily="2" charset="-78"/>
              </a:rPr>
              <a:t>هنگامي كه لايه قبلي بتن، حالت خميري دارد و هنوز به مرز گيرش اوليه آن نزديك نشده است، لرزاننده بايد به مقدار 50 تا 100 ميليمتر به داخل لايه قبلي نفوذ كند </a:t>
            </a:r>
            <a:r>
              <a:rPr lang="fa-IR" sz="2500" dirty="0" smtClean="0">
                <a:latin typeface="tahoma" panose="020B0604030504040204" pitchFamily="34" charset="0"/>
                <a:cs typeface="B Zar" panose="00000400000000000000" pitchFamily="2" charset="-78"/>
              </a:rPr>
              <a:t>.</a:t>
            </a:r>
            <a:endParaRPr lang="fa-IR" sz="2500" dirty="0">
              <a:cs typeface="B Zar" panose="00000400000000000000" pitchFamily="2" charset="-78"/>
            </a:endParaRPr>
          </a:p>
        </p:txBody>
      </p:sp>
    </p:spTree>
    <p:extLst>
      <p:ext uri="{BB962C8B-B14F-4D97-AF65-F5344CB8AC3E}">
        <p14:creationId xmlns:p14="http://schemas.microsoft.com/office/powerpoint/2010/main" val="349978840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763" y="1405205"/>
            <a:ext cx="10985679" cy="3554819"/>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ویبراتور </a:t>
            </a:r>
            <a:r>
              <a:rPr lang="fa-IR" sz="2500" dirty="0">
                <a:latin typeface="tahoma" panose="020B0604030504040204" pitchFamily="34" charset="0"/>
                <a:cs typeface="B Zar" panose="00000400000000000000" pitchFamily="2" charset="-78"/>
              </a:rPr>
              <a:t>نبايد با سطح قالب و ميلگرد تماس داشته باشد، زيرا ممكن است باعث صدمه زدن به سطح قالب شود و يا سبب لرزش ميلگردها در بتن قبلي كه در حال گيرش مي‌باشند، گرديده و موجب كاهش پيوستگي بتن و ميلگرد شود. همچنين لرزش قالب در قسمتهايي كه بتن آن در حال گيرش مي باشد مي‌تواند به نماي قسمت سطحي آسيب رساند.  </a:t>
            </a:r>
            <a:endParaRPr lang="fa-IR" sz="2500" dirty="0" smtClean="0">
              <a:latin typeface="tahoma" panose="020B0604030504040204" pitchFamily="34" charset="0"/>
              <a:cs typeface="B Zar" panose="00000400000000000000" pitchFamily="2" charset="-78"/>
            </a:endParaRPr>
          </a:p>
          <a:p>
            <a:pPr marL="342900" indent="-342900" algn="just" rtl="1">
              <a:buFont typeface="Arial" panose="020B0604020202020204" pitchFamily="34" charset="0"/>
              <a:buChar char="•"/>
            </a:pPr>
            <a:endParaRPr lang="fa-IR" sz="2500" dirty="0">
              <a:latin typeface="tahoma" panose="020B0604030504040204" pitchFamily="34" charset="0"/>
              <a:cs typeface="B Zar" panose="00000400000000000000" pitchFamily="2" charset="-78"/>
            </a:endParaRPr>
          </a:p>
          <a:p>
            <a:pPr marL="342900" indent="-342900" algn="just" rtl="1">
              <a:buFont typeface="Arial" panose="020B0604020202020204" pitchFamily="34" charset="0"/>
              <a:buChar char="•"/>
            </a:pPr>
            <a:endParaRPr lang="fa-IR" sz="2500" dirty="0" smtClean="0">
              <a:latin typeface="tahoma" panose="020B0604030504040204" pitchFamily="34" charset="0"/>
              <a:cs typeface="B Zar" panose="00000400000000000000" pitchFamily="2" charset="-78"/>
            </a:endParaRPr>
          </a:p>
          <a:p>
            <a:pPr marL="342900" indent="-342900" algn="just"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ویبراتور نبايد </a:t>
            </a:r>
            <a:r>
              <a:rPr lang="fa-IR" sz="2500" dirty="0">
                <a:latin typeface="tahoma" panose="020B0604030504040204" pitchFamily="34" charset="0"/>
                <a:cs typeface="B Zar" panose="00000400000000000000" pitchFamily="2" charset="-78"/>
              </a:rPr>
              <a:t>براي حركت جانبي و هل دادن بتن استفاده گردد، زيرا سبب جداشدگي اجزاي مخلوط بتن مي‌شود. براي صاف و تراز كردن سطح بتن مي‌توان لرزاننده را به وسط توده بتن داخل كرده تا بتن هموار گردد و از هر گونه حركت جانبي اجتناب شود. </a:t>
            </a:r>
            <a:endParaRPr lang="fa-IR" sz="2500" dirty="0">
              <a:effectLst/>
              <a:cs typeface="B Zar" panose="00000400000000000000" pitchFamily="2" charset="-78"/>
            </a:endParaRPr>
          </a:p>
        </p:txBody>
      </p:sp>
    </p:spTree>
    <p:extLst>
      <p:ext uri="{BB962C8B-B14F-4D97-AF65-F5344CB8AC3E}">
        <p14:creationId xmlns:p14="http://schemas.microsoft.com/office/powerpoint/2010/main" val="363457426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0163" y="1563538"/>
            <a:ext cx="9620518" cy="861774"/>
          </a:xfrm>
          <a:prstGeom prst="rect">
            <a:avLst/>
          </a:prstGeom>
        </p:spPr>
        <p:txBody>
          <a:bodyPr wrap="square">
            <a:spAutoFit/>
          </a:bodyPr>
          <a:lstStyle/>
          <a:p>
            <a:pPr algn="just" rtl="1"/>
            <a:r>
              <a:rPr lang="fa-IR" sz="2500" dirty="0" smtClean="0">
                <a:latin typeface="Times New Roman" panose="02020603050405020304" pitchFamily="18" charset="0"/>
                <a:ea typeface="Times New Roman" panose="02020603050405020304" pitchFamily="18" charset="0"/>
                <a:cs typeface="B Zar" panose="00000400000000000000" pitchFamily="2" charset="-78"/>
              </a:rPr>
              <a:t>اين </a:t>
            </a:r>
            <a:r>
              <a:rPr lang="fa-IR" sz="2500" dirty="0">
                <a:latin typeface="Times New Roman" panose="02020603050405020304" pitchFamily="18" charset="0"/>
                <a:ea typeface="Times New Roman" panose="02020603050405020304" pitchFamily="18" charset="0"/>
                <a:cs typeface="B Zar" panose="00000400000000000000" pitchFamily="2" charset="-78"/>
              </a:rPr>
              <a:t>ويبره را در مجاورت قالب بتن قرار داده و يا به آن متصل مي‌كنند. با بكار افتادن اين ويبره، مجموعه قالب و بتن داخل آن مرتعش شده و حباب‌هاي هوا خارج مي‌شوند</a:t>
            </a:r>
            <a:r>
              <a:rPr lang="en-US" sz="2500" dirty="0">
                <a:latin typeface="Times New Roman" panose="02020603050405020304" pitchFamily="18" charset="0"/>
                <a:ea typeface="Times New Roman" panose="02020603050405020304" pitchFamily="18" charset="0"/>
                <a:cs typeface="B Zar" panose="00000400000000000000" pitchFamily="2" charset="-78"/>
              </a:rPr>
              <a:t>.</a:t>
            </a:r>
            <a:endParaRPr lang="en-US" sz="2500" dirty="0">
              <a:effectLst/>
              <a:cs typeface="B Zar" panose="00000400000000000000" pitchFamily="2" charset="-78"/>
            </a:endParaRPr>
          </a:p>
        </p:txBody>
      </p:sp>
      <p:sp>
        <p:nvSpPr>
          <p:cNvPr id="3" name="Rectangle 2"/>
          <p:cNvSpPr/>
          <p:nvPr/>
        </p:nvSpPr>
        <p:spPr>
          <a:xfrm>
            <a:off x="9164727" y="629922"/>
            <a:ext cx="2491388" cy="477054"/>
          </a:xfrm>
          <a:prstGeom prst="rect">
            <a:avLst/>
          </a:prstGeom>
        </p:spPr>
        <p:txBody>
          <a:bodyPr wrap="none">
            <a:spAutoFit/>
          </a:bodyPr>
          <a:lstStyle/>
          <a:p>
            <a:pPr algn="just" rtl="1"/>
            <a:r>
              <a:rPr lang="fa-IR" sz="2500" b="1" dirty="0" smtClean="0">
                <a:solidFill>
                  <a:srgbClr val="C00000"/>
                </a:solidFill>
                <a:latin typeface="Times New Roman" panose="02020603050405020304" pitchFamily="18" charset="0"/>
                <a:ea typeface="Times New Roman" panose="02020603050405020304" pitchFamily="18" charset="0"/>
                <a:cs typeface="B Zar" panose="00000400000000000000" pitchFamily="2" charset="-78"/>
              </a:rPr>
              <a:t>ويبره </a:t>
            </a:r>
            <a:r>
              <a:rPr lang="fa-IR" sz="2500" b="1" dirty="0">
                <a:solidFill>
                  <a:srgbClr val="C00000"/>
                </a:solidFill>
                <a:latin typeface="Times New Roman" panose="02020603050405020304" pitchFamily="18" charset="0"/>
                <a:ea typeface="Times New Roman" panose="02020603050405020304" pitchFamily="18" charset="0"/>
                <a:cs typeface="B Zar" panose="00000400000000000000" pitchFamily="2" charset="-78"/>
              </a:rPr>
              <a:t>لرزاننده قالب</a:t>
            </a:r>
            <a:r>
              <a:rPr lang="en-US" sz="2500" b="1" dirty="0">
                <a:solidFill>
                  <a:srgbClr val="C00000"/>
                </a:solidFill>
                <a:latin typeface="Times New Roman" panose="02020603050405020304" pitchFamily="18" charset="0"/>
                <a:ea typeface="Times New Roman" panose="02020603050405020304" pitchFamily="18" charset="0"/>
                <a:cs typeface="B Zar" panose="00000400000000000000" pitchFamily="2" charset="-78"/>
              </a:rPr>
              <a:t>:</a:t>
            </a:r>
            <a:endParaRPr lang="en-US" sz="2500" b="1" dirty="0">
              <a:solidFill>
                <a:srgbClr val="C00000"/>
              </a:solidFill>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95" y="2631373"/>
            <a:ext cx="3810000" cy="3810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585" t="23336" r="44064" b="9198"/>
          <a:stretch/>
        </p:blipFill>
        <p:spPr>
          <a:xfrm>
            <a:off x="553792" y="2643266"/>
            <a:ext cx="4172754" cy="4054978"/>
          </a:xfrm>
          <a:prstGeom prst="rect">
            <a:avLst/>
          </a:prstGeom>
        </p:spPr>
      </p:pic>
    </p:spTree>
    <p:extLst>
      <p:ext uri="{BB962C8B-B14F-4D97-AF65-F5344CB8AC3E}">
        <p14:creationId xmlns:p14="http://schemas.microsoft.com/office/powerpoint/2010/main" val="8710852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155" y="1862921"/>
            <a:ext cx="10650828" cy="1631216"/>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latin typeface="Times New Roman" panose="02020603050405020304" pitchFamily="18" charset="0"/>
                <a:ea typeface="Times New Roman" panose="02020603050405020304" pitchFamily="18" charset="0"/>
                <a:cs typeface="B Zar" panose="00000400000000000000" pitchFamily="2" charset="-78"/>
              </a:rPr>
              <a:t>معمولاً </a:t>
            </a:r>
            <a:r>
              <a:rPr lang="fa-IR" sz="2500" dirty="0">
                <a:latin typeface="Times New Roman" panose="02020603050405020304" pitchFamily="18" charset="0"/>
                <a:ea typeface="Times New Roman" panose="02020603050405020304" pitchFamily="18" charset="0"/>
                <a:cs typeface="B Zar" panose="00000400000000000000" pitchFamily="2" charset="-78"/>
              </a:rPr>
              <a:t>در كارگاه‌هاي بتن پيش ساخته مورد استفاده قرار مي‌گيرد. </a:t>
            </a:r>
            <a:endParaRPr lang="fa-IR" sz="2500" dirty="0" smtClean="0">
              <a:latin typeface="Times New Roman" panose="02020603050405020304" pitchFamily="18" charset="0"/>
              <a:ea typeface="Times New Roman" panose="02020603050405020304" pitchFamily="18" charset="0"/>
              <a:cs typeface="B Zar" panose="00000400000000000000" pitchFamily="2" charset="-78"/>
            </a:endParaRPr>
          </a:p>
          <a:p>
            <a:pPr algn="just" rtl="1"/>
            <a:endParaRPr lang="fa-IR" sz="2500" dirty="0">
              <a:latin typeface="Times New Roman" panose="02020603050405020304" pitchFamily="18" charset="0"/>
              <a:ea typeface="Times New Roman" panose="02020603050405020304" pitchFamily="18" charset="0"/>
              <a:cs typeface="B Zar" panose="00000400000000000000" pitchFamily="2" charset="-78"/>
            </a:endParaRPr>
          </a:p>
          <a:p>
            <a:pPr marL="342900" indent="-342900" algn="just" rtl="1">
              <a:buFont typeface="Arial" panose="020B0604020202020204" pitchFamily="34" charset="0"/>
              <a:buChar char="•"/>
            </a:pPr>
            <a:r>
              <a:rPr lang="fa-IR" sz="2500" dirty="0" smtClean="0">
                <a:latin typeface="Times New Roman" panose="02020603050405020304" pitchFamily="18" charset="0"/>
                <a:ea typeface="Times New Roman" panose="02020603050405020304" pitchFamily="18" charset="0"/>
                <a:cs typeface="B Zar" panose="00000400000000000000" pitchFamily="2" charset="-78"/>
              </a:rPr>
              <a:t>در </a:t>
            </a:r>
            <a:r>
              <a:rPr lang="fa-IR" sz="2500" dirty="0">
                <a:latin typeface="Times New Roman" panose="02020603050405020304" pitchFamily="18" charset="0"/>
                <a:ea typeface="Times New Roman" panose="02020603050405020304" pitchFamily="18" charset="0"/>
                <a:cs typeface="B Zar" panose="00000400000000000000" pitchFamily="2" charset="-78"/>
              </a:rPr>
              <a:t>چنين كارگاه‌هايي ميز ويبره در سالني موسوم به سالن ويبره مستقر بوده و با بكار افتادن دستگاه ويبره ميزي، مجموعه ميز و قالب و بتن، لرزيده و عمل ويبره شده انجام مي‌گيرد</a:t>
            </a:r>
            <a:r>
              <a:rPr lang="en-US" sz="2500" dirty="0">
                <a:latin typeface="Times New Roman" panose="02020603050405020304" pitchFamily="18" charset="0"/>
                <a:ea typeface="Times New Roman" panose="02020603050405020304" pitchFamily="18" charset="0"/>
                <a:cs typeface="B Zar" panose="00000400000000000000" pitchFamily="2" charset="-78"/>
              </a:rPr>
              <a:t>.</a:t>
            </a:r>
            <a:endParaRPr lang="en-US" sz="2500" dirty="0">
              <a:effectLst/>
              <a:cs typeface="B Zar" panose="00000400000000000000" pitchFamily="2" charset="-78"/>
            </a:endParaRPr>
          </a:p>
        </p:txBody>
      </p:sp>
      <p:sp>
        <p:nvSpPr>
          <p:cNvPr id="3" name="Rectangle 2"/>
          <p:cNvSpPr/>
          <p:nvPr/>
        </p:nvSpPr>
        <p:spPr>
          <a:xfrm>
            <a:off x="9002345" y="913258"/>
            <a:ext cx="1837362" cy="553998"/>
          </a:xfrm>
          <a:prstGeom prst="rect">
            <a:avLst/>
          </a:prstGeom>
        </p:spPr>
        <p:txBody>
          <a:bodyPr wrap="none">
            <a:spAutoFit/>
          </a:bodyPr>
          <a:lstStyle/>
          <a:p>
            <a:pPr algn="just" rtl="1"/>
            <a:r>
              <a:rPr lang="fa-IR" sz="3000" b="1" dirty="0">
                <a:solidFill>
                  <a:srgbClr val="C00000"/>
                </a:solidFill>
                <a:latin typeface="Times New Roman" panose="02020603050405020304" pitchFamily="18" charset="0"/>
                <a:ea typeface="Times New Roman" panose="02020603050405020304" pitchFamily="18" charset="0"/>
                <a:cs typeface="B Zar" panose="00000400000000000000" pitchFamily="2" charset="-78"/>
              </a:rPr>
              <a:t>ويبره ميزي</a:t>
            </a:r>
            <a:r>
              <a:rPr lang="en-US" sz="3000" b="1" dirty="0">
                <a:solidFill>
                  <a:srgbClr val="C00000"/>
                </a:solidFill>
                <a:latin typeface="Times New Roman" panose="02020603050405020304" pitchFamily="18" charset="0"/>
                <a:ea typeface="Times New Roman" panose="02020603050405020304" pitchFamily="18" charset="0"/>
                <a:cs typeface="B Zar" panose="00000400000000000000" pitchFamily="2" charset="-78"/>
              </a:rPr>
              <a:t>:</a:t>
            </a:r>
            <a:endParaRPr lang="en-US" sz="3000" b="1" dirty="0">
              <a:solidFill>
                <a:srgbClr val="C00000"/>
              </a:solidFill>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762" y="3610047"/>
            <a:ext cx="4495532" cy="2997021"/>
          </a:xfrm>
          <a:prstGeom prst="rect">
            <a:avLst/>
          </a:prstGeom>
        </p:spPr>
      </p:pic>
    </p:spTree>
    <p:extLst>
      <p:ext uri="{BB962C8B-B14F-4D97-AF65-F5344CB8AC3E}">
        <p14:creationId xmlns:p14="http://schemas.microsoft.com/office/powerpoint/2010/main" val="121184050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611" y="1706954"/>
            <a:ext cx="10251583" cy="861774"/>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cs typeface="B Zar" panose="00000400000000000000" pitchFamily="2" charset="-78"/>
              </a:rPr>
              <a:t>عمل آوری </a:t>
            </a:r>
            <a:r>
              <a:rPr lang="fa-IR" sz="2500" dirty="0">
                <a:cs typeface="B Zar" panose="00000400000000000000" pitchFamily="2" charset="-78"/>
              </a:rPr>
              <a:t>بتن روشی است که در آن بتن در برابر از دست دادن رطوبت مورد نیاز هیدراسیون محافظت </a:t>
            </a:r>
            <a:r>
              <a:rPr lang="fa-IR" sz="2500" dirty="0" smtClean="0">
                <a:cs typeface="B Zar" panose="00000400000000000000" pitchFamily="2" charset="-78"/>
              </a:rPr>
              <a:t>می گردد </a:t>
            </a:r>
            <a:r>
              <a:rPr lang="fa-IR" sz="2500" dirty="0">
                <a:cs typeface="B Zar" panose="00000400000000000000" pitchFamily="2" charset="-78"/>
              </a:rPr>
              <a:t>و دمای آن </a:t>
            </a:r>
            <a:r>
              <a:rPr lang="fa-IR" sz="2500" dirty="0" smtClean="0">
                <a:cs typeface="B Zar" panose="00000400000000000000" pitchFamily="2" charset="-78"/>
              </a:rPr>
              <a:t>در اندازه </a:t>
            </a:r>
            <a:r>
              <a:rPr lang="fa-IR" sz="2500" dirty="0">
                <a:cs typeface="B Zar" panose="00000400000000000000" pitchFamily="2" charset="-78"/>
              </a:rPr>
              <a:t>مورد نظر حفظ </a:t>
            </a:r>
            <a:r>
              <a:rPr lang="fa-IR" sz="2500" dirty="0" smtClean="0">
                <a:cs typeface="B Zar" panose="00000400000000000000" pitchFamily="2" charset="-78"/>
              </a:rPr>
              <a:t>می شود</a:t>
            </a:r>
            <a:r>
              <a:rPr lang="fa-IR" sz="2500" dirty="0">
                <a:cs typeface="B Zar" panose="00000400000000000000" pitchFamily="2" charset="-78"/>
              </a:rPr>
              <a:t>. </a:t>
            </a:r>
            <a:endParaRPr lang="fa-IR" sz="2500" dirty="0" smtClean="0">
              <a:cs typeface="B Zar" panose="00000400000000000000" pitchFamily="2" charset="-78"/>
            </a:endParaRPr>
          </a:p>
        </p:txBody>
      </p:sp>
      <p:sp>
        <p:nvSpPr>
          <p:cNvPr id="3" name="Rectangle 2"/>
          <p:cNvSpPr/>
          <p:nvPr/>
        </p:nvSpPr>
        <p:spPr>
          <a:xfrm>
            <a:off x="5701573" y="591287"/>
            <a:ext cx="2257349" cy="553998"/>
          </a:xfrm>
          <a:prstGeom prst="rect">
            <a:avLst/>
          </a:prstGeom>
        </p:spPr>
        <p:txBody>
          <a:bodyPr wrap="none">
            <a:spAutoFit/>
          </a:bodyPr>
          <a:lstStyle/>
          <a:p>
            <a:pPr algn="r" rtl="1"/>
            <a:r>
              <a:rPr lang="fa-IR" sz="3000" b="1" dirty="0">
                <a:solidFill>
                  <a:srgbClr val="C00000"/>
                </a:solidFill>
                <a:latin typeface="B Nazanin,Bold"/>
                <a:cs typeface="B Zar" panose="00000400000000000000" pitchFamily="2" charset="-78"/>
              </a:rPr>
              <a:t>عمل آوری بتن</a:t>
            </a:r>
          </a:p>
        </p:txBody>
      </p:sp>
      <p:sp>
        <p:nvSpPr>
          <p:cNvPr id="4" name="Rectangle 3"/>
          <p:cNvSpPr/>
          <p:nvPr/>
        </p:nvSpPr>
        <p:spPr>
          <a:xfrm>
            <a:off x="592428" y="4803539"/>
            <a:ext cx="10444766" cy="861774"/>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cs typeface="B Zar" panose="00000400000000000000" pitchFamily="2" charset="-78"/>
              </a:rPr>
              <a:t>این اقدام همچنین </a:t>
            </a:r>
            <a:r>
              <a:rPr lang="fa-IR" sz="2500" dirty="0">
                <a:cs typeface="B Zar" panose="00000400000000000000" pitchFamily="2" charset="-78"/>
              </a:rPr>
              <a:t>به کاهش حرارت و ترکهای پلاستیک که </a:t>
            </a:r>
            <a:r>
              <a:rPr lang="fa-IR" sz="2500" dirty="0" smtClean="0">
                <a:cs typeface="B Zar" panose="00000400000000000000" pitchFamily="2" charset="-78"/>
              </a:rPr>
              <a:t>به شدت </a:t>
            </a:r>
            <a:r>
              <a:rPr lang="fa-IR" sz="2500" dirty="0">
                <a:cs typeface="B Zar" panose="00000400000000000000" pitchFamily="2" charset="-78"/>
              </a:rPr>
              <a:t>بر پایداری سازه تأثیر گذار خواهند بود، کمک </a:t>
            </a:r>
            <a:r>
              <a:rPr lang="fa-IR" sz="2500" dirty="0" smtClean="0">
                <a:cs typeface="B Zar" panose="00000400000000000000" pitchFamily="2" charset="-78"/>
              </a:rPr>
              <a:t>می کند</a:t>
            </a:r>
            <a:r>
              <a:rPr lang="fa-IR" sz="2500" dirty="0">
                <a:cs typeface="B Zar" panose="00000400000000000000" pitchFamily="2" charset="-78"/>
              </a:rPr>
              <a:t>.</a:t>
            </a:r>
          </a:p>
        </p:txBody>
      </p:sp>
      <p:sp>
        <p:nvSpPr>
          <p:cNvPr id="5" name="Rectangle 4"/>
          <p:cNvSpPr/>
          <p:nvPr/>
        </p:nvSpPr>
        <p:spPr>
          <a:xfrm>
            <a:off x="1674253" y="3380096"/>
            <a:ext cx="9362941" cy="477054"/>
          </a:xfrm>
          <a:prstGeom prst="rect">
            <a:avLst/>
          </a:prstGeom>
        </p:spPr>
        <p:txBody>
          <a:bodyPr wrap="square">
            <a:spAutoFit/>
          </a:bodyPr>
          <a:lstStyle/>
          <a:p>
            <a:pPr marL="342900" indent="-342900" algn="r" rtl="1">
              <a:buFont typeface="Arial" panose="020B0604020202020204" pitchFamily="34" charset="0"/>
              <a:buChar char="•"/>
            </a:pPr>
            <a:r>
              <a:rPr lang="fa-IR" sz="2500" dirty="0">
                <a:cs typeface="B Zar" panose="00000400000000000000" pitchFamily="2" charset="-78"/>
              </a:rPr>
              <a:t>عمل آوری مقاومت را افزایش می دهد و نفوذپذیری بتن سخت شده را کاهش می دهد. </a:t>
            </a:r>
          </a:p>
        </p:txBody>
      </p:sp>
    </p:spTree>
    <p:extLst>
      <p:ext uri="{BB962C8B-B14F-4D97-AF65-F5344CB8AC3E}">
        <p14:creationId xmlns:p14="http://schemas.microsoft.com/office/powerpoint/2010/main" val="46976424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6251" y="2471395"/>
            <a:ext cx="8358389" cy="2785378"/>
          </a:xfrm>
          <a:prstGeom prst="rect">
            <a:avLst/>
          </a:prstGeom>
        </p:spPr>
        <p:txBody>
          <a:bodyPr wrap="square">
            <a:spAutoFit/>
          </a:bodyPr>
          <a:lstStyle/>
          <a:p>
            <a:pPr marL="342900" indent="-342900" algn="r" rtl="1">
              <a:buFont typeface="Symbol" panose="05050102010706020507" pitchFamily="18" charset="2"/>
              <a:buChar char="·"/>
            </a:pPr>
            <a:r>
              <a:rPr lang="fa-IR" sz="2500" dirty="0" smtClean="0">
                <a:latin typeface="Symbol" panose="05050102010706020507" pitchFamily="18" charset="2"/>
                <a:cs typeface="B Zar" panose="00000400000000000000" pitchFamily="2" charset="-78"/>
              </a:rPr>
              <a:t>افزایش </a:t>
            </a:r>
            <a:r>
              <a:rPr lang="fa-IR" sz="2500" dirty="0">
                <a:latin typeface="Symbol" panose="05050102010706020507" pitchFamily="18" charset="2"/>
                <a:cs typeface="B Zar" panose="00000400000000000000" pitchFamily="2" charset="-78"/>
              </a:rPr>
              <a:t>هیدراسیون </a:t>
            </a:r>
            <a:r>
              <a:rPr lang="fa-IR" sz="2500" dirty="0" smtClean="0">
                <a:latin typeface="Symbol" panose="05050102010706020507" pitchFamily="18" charset="2"/>
                <a:cs typeface="B Zar" panose="00000400000000000000" pitchFamily="2" charset="-78"/>
              </a:rPr>
              <a:t>سیمان در بتن </a:t>
            </a:r>
            <a:r>
              <a:rPr lang="fa-IR" sz="2500" dirty="0">
                <a:latin typeface="Symbol" panose="05050102010706020507" pitchFamily="18" charset="2"/>
                <a:cs typeface="B Zar" panose="00000400000000000000" pitchFamily="2" charset="-78"/>
              </a:rPr>
              <a:t>تا رسیدن به مقاومت مورد </a:t>
            </a:r>
            <a:r>
              <a:rPr lang="fa-IR" sz="2500" dirty="0" smtClean="0">
                <a:latin typeface="Symbol" panose="05050102010706020507" pitchFamily="18" charset="2"/>
                <a:cs typeface="B Zar" panose="00000400000000000000" pitchFamily="2" charset="-78"/>
              </a:rPr>
              <a:t>انتظار</a:t>
            </a:r>
          </a:p>
          <a:p>
            <a:pPr marL="342900" indent="-342900" algn="r" rtl="1">
              <a:buFont typeface="Symbol" panose="05050102010706020507" pitchFamily="18" charset="2"/>
              <a:buChar char="·"/>
            </a:pPr>
            <a:endParaRPr lang="fa-IR" sz="2500" dirty="0">
              <a:latin typeface="Symbol" panose="05050102010706020507" pitchFamily="18" charset="2"/>
              <a:cs typeface="B Zar" panose="00000400000000000000" pitchFamily="2" charset="-78"/>
            </a:endParaRPr>
          </a:p>
          <a:p>
            <a:pPr marL="342900" indent="-342900" algn="r" rtl="1">
              <a:buFont typeface="Symbol" panose="05050102010706020507" pitchFamily="18" charset="2"/>
              <a:buChar char="·"/>
            </a:pPr>
            <a:r>
              <a:rPr lang="fa-IR" sz="2500" dirty="0" smtClean="0">
                <a:latin typeface="Symbol" panose="05050102010706020507" pitchFamily="18" charset="2"/>
                <a:cs typeface="B Zar" panose="00000400000000000000" pitchFamily="2" charset="-78"/>
              </a:rPr>
              <a:t>افزایش </a:t>
            </a:r>
            <a:r>
              <a:rPr lang="fa-IR" sz="2500" dirty="0">
                <a:latin typeface="Symbol" panose="05050102010706020507" pitchFamily="18" charset="2"/>
                <a:cs typeface="B Zar" panose="00000400000000000000" pitchFamily="2" charset="-78"/>
              </a:rPr>
              <a:t>پایداری بتن با کاهش </a:t>
            </a:r>
            <a:r>
              <a:rPr lang="fa-IR" sz="2500" dirty="0" smtClean="0">
                <a:latin typeface="Symbol" panose="05050102010706020507" pitchFamily="18" charset="2"/>
                <a:cs typeface="B Zar" panose="00000400000000000000" pitchFamily="2" charset="-78"/>
              </a:rPr>
              <a:t>ترکها</a:t>
            </a:r>
          </a:p>
          <a:p>
            <a:pPr marL="342900" indent="-342900" algn="r" rtl="1">
              <a:buFont typeface="Symbol" panose="05050102010706020507" pitchFamily="18" charset="2"/>
              <a:buChar char="·"/>
            </a:pPr>
            <a:endParaRPr lang="fa-IR" sz="2500" dirty="0">
              <a:latin typeface="Symbol" panose="05050102010706020507" pitchFamily="18" charset="2"/>
              <a:cs typeface="B Zar" panose="00000400000000000000" pitchFamily="2" charset="-78"/>
            </a:endParaRPr>
          </a:p>
          <a:p>
            <a:pPr marL="342900" indent="-342900" algn="r" rtl="1">
              <a:buFont typeface="Symbol" panose="05050102010706020507" pitchFamily="18" charset="2"/>
              <a:buChar char="·"/>
            </a:pPr>
            <a:r>
              <a:rPr lang="fa-IR" sz="2500" dirty="0" smtClean="0">
                <a:latin typeface="Symbol" panose="05050102010706020507" pitchFamily="18" charset="2"/>
                <a:cs typeface="B Zar" panose="00000400000000000000" pitchFamily="2" charset="-78"/>
              </a:rPr>
              <a:t>عملکرد سرویس دهی </a:t>
            </a:r>
            <a:r>
              <a:rPr lang="fa-IR" sz="2500" dirty="0">
                <a:latin typeface="Symbol" panose="05050102010706020507" pitchFamily="18" charset="2"/>
                <a:cs typeface="B Zar" panose="00000400000000000000" pitchFamily="2" charset="-78"/>
              </a:rPr>
              <a:t>بالا با افزایش مقاومت </a:t>
            </a:r>
            <a:r>
              <a:rPr lang="fa-IR" sz="2500" dirty="0" smtClean="0">
                <a:latin typeface="Symbol" panose="05050102010706020507" pitchFamily="18" charset="2"/>
                <a:cs typeface="B Zar" panose="00000400000000000000" pitchFamily="2" charset="-78"/>
              </a:rPr>
              <a:t>سایشی</a:t>
            </a:r>
          </a:p>
          <a:p>
            <a:pPr marL="342900" indent="-342900" algn="r" rtl="1">
              <a:buFont typeface="Symbol" panose="05050102010706020507" pitchFamily="18" charset="2"/>
              <a:buChar char="·"/>
            </a:pPr>
            <a:endParaRPr lang="fa-IR" sz="2500" dirty="0">
              <a:latin typeface="Symbol" panose="05050102010706020507" pitchFamily="18" charset="2"/>
              <a:cs typeface="B Zar" panose="00000400000000000000" pitchFamily="2" charset="-78"/>
            </a:endParaRPr>
          </a:p>
          <a:p>
            <a:pPr algn="r" rtl="1"/>
            <a:r>
              <a:rPr lang="fa-IR" sz="2500" dirty="0">
                <a:latin typeface="Symbol" panose="05050102010706020507" pitchFamily="18" charset="2"/>
                <a:cs typeface="B Zar" panose="00000400000000000000" pitchFamily="2" charset="-78"/>
              </a:rPr>
              <a:t> بهبود میکرو ساختارها به وسیله توسعه بهتر </a:t>
            </a:r>
            <a:r>
              <a:rPr lang="fa-IR" sz="2500" dirty="0" smtClean="0">
                <a:latin typeface="Symbol" panose="05050102010706020507" pitchFamily="18" charset="2"/>
                <a:cs typeface="B Zar" panose="00000400000000000000" pitchFamily="2" charset="-78"/>
              </a:rPr>
              <a:t>فرایند </a:t>
            </a:r>
            <a:r>
              <a:rPr lang="fa-IR" sz="2500" dirty="0">
                <a:latin typeface="Symbol" panose="05050102010706020507" pitchFamily="18" charset="2"/>
                <a:cs typeface="B Zar" panose="00000400000000000000" pitchFamily="2" charset="-78"/>
              </a:rPr>
              <a:t>هیدراته شدن</a:t>
            </a:r>
            <a:endParaRPr lang="fa-IR" sz="2500" dirty="0">
              <a:cs typeface="B Zar" panose="00000400000000000000" pitchFamily="2" charset="-78"/>
            </a:endParaRPr>
          </a:p>
        </p:txBody>
      </p:sp>
      <p:sp>
        <p:nvSpPr>
          <p:cNvPr id="3" name="Rectangle 2"/>
          <p:cNvSpPr/>
          <p:nvPr/>
        </p:nvSpPr>
        <p:spPr>
          <a:xfrm>
            <a:off x="6096000" y="951895"/>
            <a:ext cx="4868640" cy="553998"/>
          </a:xfrm>
          <a:prstGeom prst="rect">
            <a:avLst/>
          </a:prstGeom>
        </p:spPr>
        <p:txBody>
          <a:bodyPr wrap="none">
            <a:spAutoFit/>
          </a:bodyPr>
          <a:lstStyle/>
          <a:p>
            <a:pPr algn="r" rtl="1"/>
            <a:r>
              <a:rPr lang="fa-IR" sz="3000" b="1" dirty="0">
                <a:solidFill>
                  <a:srgbClr val="C00000"/>
                </a:solidFill>
                <a:cs typeface="B Zar" panose="00000400000000000000" pitchFamily="2" charset="-78"/>
              </a:rPr>
              <a:t>چرا </a:t>
            </a:r>
            <a:r>
              <a:rPr lang="fa-IR" sz="3000" b="1" dirty="0" smtClean="0">
                <a:solidFill>
                  <a:srgbClr val="C00000"/>
                </a:solidFill>
                <a:cs typeface="B Zar" panose="00000400000000000000" pitchFamily="2" charset="-78"/>
              </a:rPr>
              <a:t>عمل آوری </a:t>
            </a:r>
            <a:r>
              <a:rPr lang="fa-IR" sz="3000" b="1" dirty="0">
                <a:solidFill>
                  <a:srgbClr val="C00000"/>
                </a:solidFill>
                <a:cs typeface="B Zar" panose="00000400000000000000" pitchFamily="2" charset="-78"/>
              </a:rPr>
              <a:t>بتن ضروری است؟</a:t>
            </a:r>
          </a:p>
        </p:txBody>
      </p:sp>
    </p:spTree>
    <p:extLst>
      <p:ext uri="{BB962C8B-B14F-4D97-AF65-F5344CB8AC3E}">
        <p14:creationId xmlns:p14="http://schemas.microsoft.com/office/powerpoint/2010/main" val="1827538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1972" t="19430" r="19862" b="9638"/>
          <a:stretch/>
        </p:blipFill>
        <p:spPr bwMode="auto">
          <a:xfrm>
            <a:off x="1429555" y="180305"/>
            <a:ext cx="9362941" cy="62076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89242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1"/>
          <p:cNvSpPr>
            <a:spLocks noChangeArrowheads="1"/>
          </p:cNvSpPr>
          <p:nvPr/>
        </p:nvSpPr>
        <p:spPr bwMode="gray">
          <a:xfrm>
            <a:off x="4722240" y="529351"/>
            <a:ext cx="2307417"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رطوبت کافی</a:t>
            </a:r>
            <a:endParaRPr lang="en-US" sz="2400" dirty="0" smtClean="0">
              <a:solidFill>
                <a:srgbClr val="0070C0"/>
              </a:solidFill>
              <a:latin typeface="Arial" pitchFamily="34" charset="0"/>
              <a:cs typeface="B Koodak" pitchFamily="2" charset="-78"/>
            </a:endParaRPr>
          </a:p>
        </p:txBody>
      </p:sp>
      <p:sp>
        <p:nvSpPr>
          <p:cNvPr id="3" name="AutoShape 41"/>
          <p:cNvSpPr>
            <a:spLocks noChangeArrowheads="1"/>
          </p:cNvSpPr>
          <p:nvPr/>
        </p:nvSpPr>
        <p:spPr bwMode="gray">
          <a:xfrm>
            <a:off x="4722241" y="1992541"/>
            <a:ext cx="2307416" cy="815926"/>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a-IR" sz="2400" dirty="0" smtClean="0">
                <a:solidFill>
                  <a:srgbClr val="0070C0"/>
                </a:solidFill>
                <a:latin typeface="Arial" pitchFamily="34" charset="0"/>
                <a:cs typeface="B Koodak" pitchFamily="2" charset="-78"/>
              </a:rPr>
              <a:t>درجه حرارت مناسب</a:t>
            </a:r>
            <a:endParaRPr lang="en-US" sz="2400" dirty="0" smtClean="0">
              <a:solidFill>
                <a:srgbClr val="0070C0"/>
              </a:solidFill>
              <a:latin typeface="Arial" pitchFamily="34" charset="0"/>
              <a:cs typeface="B Koodak" pitchFamily="2" charset="-78"/>
            </a:endParaRPr>
          </a:p>
        </p:txBody>
      </p:sp>
      <p:sp>
        <p:nvSpPr>
          <p:cNvPr id="4" name="TextBox 10"/>
          <p:cNvSpPr txBox="1"/>
          <p:nvPr/>
        </p:nvSpPr>
        <p:spPr>
          <a:xfrm>
            <a:off x="1690768" y="1485392"/>
            <a:ext cx="88977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fa-IR" sz="2400" b="1" dirty="0" smtClean="0">
                <a:cs typeface="B Zar" panose="00000400000000000000" pitchFamily="2" charset="-78"/>
              </a:rPr>
              <a:t>حداقل رطوبت مورد نیاز ۸۰٪ می باشد.</a:t>
            </a:r>
          </a:p>
        </p:txBody>
      </p:sp>
      <p:sp>
        <p:nvSpPr>
          <p:cNvPr id="5" name="TextBox 11"/>
          <p:cNvSpPr txBox="1"/>
          <p:nvPr/>
        </p:nvSpPr>
        <p:spPr>
          <a:xfrm>
            <a:off x="1690768" y="2853951"/>
            <a:ext cx="8897758"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fa-IR" sz="2400" b="1" dirty="0" smtClean="0">
                <a:cs typeface="B Zar" panose="00000400000000000000" pitchFamily="2" charset="-78"/>
              </a:rPr>
              <a:t>دمای بهینه ۱۳ درجه سانتی گراد است.</a:t>
            </a:r>
          </a:p>
          <a:p>
            <a:pPr algn="r" rtl="1"/>
            <a:r>
              <a:rPr lang="fa-IR" sz="2400" dirty="0" smtClean="0">
                <a:cs typeface="B Zar" panose="00000400000000000000" pitchFamily="2" charset="-78"/>
              </a:rPr>
              <a:t>دمای ۴ درجه سانتی گراد و پایین تر گیرش بتن و سرعت واکنش ها را با مشکل روبرو می کند. همچنین دمای زیر صفر سبب یخ زدن آب بتن می شود.</a:t>
            </a:r>
          </a:p>
          <a:p>
            <a:pPr algn="r" rtl="1"/>
            <a:endParaRPr lang="fa-IR" sz="2400" dirty="0" smtClean="0">
              <a:cs typeface="B Zar" panose="00000400000000000000" pitchFamily="2" charset="-78"/>
            </a:endParaRPr>
          </a:p>
        </p:txBody>
      </p:sp>
      <p:sp>
        <p:nvSpPr>
          <p:cNvPr id="6" name="AutoShape 41"/>
          <p:cNvSpPr>
            <a:spLocks noChangeArrowheads="1"/>
          </p:cNvSpPr>
          <p:nvPr/>
        </p:nvSpPr>
        <p:spPr bwMode="gray">
          <a:xfrm>
            <a:off x="1747234" y="4082603"/>
            <a:ext cx="8841292" cy="2665608"/>
          </a:xfrm>
          <a:prstGeom prst="roundRect">
            <a:avLst>
              <a:gd name="adj" fmla="val 10889"/>
            </a:avLst>
          </a:prstGeom>
          <a:solidFill>
            <a:srgbClr val="92D050"/>
          </a:solidFill>
          <a:ln w="38100">
            <a:solidFill>
              <a:srgbClr val="FFFFFF"/>
            </a:solidFill>
            <a:round/>
            <a:headEnd/>
            <a:tailEnd/>
          </a:ln>
          <a:effectLst>
            <a:outerShdw blurRad="76200" dir="18900000" sy="23000" kx="-1200000" algn="bl" rotWithShape="0">
              <a:srgbClr val="C3E49C">
                <a:alpha val="2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a-IR" sz="2500" dirty="0" smtClean="0">
                <a:solidFill>
                  <a:srgbClr val="FF0000"/>
                </a:solidFill>
                <a:latin typeface="Arial" pitchFamily="34" charset="0"/>
                <a:cs typeface="B Zar" panose="00000400000000000000" pitchFamily="2" charset="-78"/>
              </a:rPr>
              <a:t>راه های مقابله با گرمای هوا:</a:t>
            </a:r>
          </a:p>
          <a:p>
            <a:pPr algn="r">
              <a:defRPr/>
            </a:pPr>
            <a:r>
              <a:rPr lang="fa-IR" sz="2500" dirty="0" smtClean="0">
                <a:solidFill>
                  <a:srgbClr val="0070C0"/>
                </a:solidFill>
                <a:latin typeface="Arial" pitchFamily="34" charset="0"/>
                <a:cs typeface="B Zar" panose="00000400000000000000" pitchFamily="2" charset="-78"/>
              </a:rPr>
              <a:t>استفاده از سیمان های با گرمای هیدراتاسیون پایین (تیپ ۴)</a:t>
            </a:r>
          </a:p>
          <a:p>
            <a:pPr algn="r">
              <a:defRPr/>
            </a:pPr>
            <a:r>
              <a:rPr lang="fa-IR" sz="2500" dirty="0" smtClean="0">
                <a:solidFill>
                  <a:srgbClr val="0070C0"/>
                </a:solidFill>
                <a:latin typeface="Arial" pitchFamily="34" charset="0"/>
                <a:cs typeface="B Zar" panose="00000400000000000000" pitchFamily="2" charset="-78"/>
              </a:rPr>
              <a:t>استفاده از آب سرد و یا حتی مخلوط آب و یخ به جای آب</a:t>
            </a:r>
          </a:p>
          <a:p>
            <a:pPr algn="r">
              <a:defRPr/>
            </a:pPr>
            <a:r>
              <a:rPr lang="fa-IR" sz="2500" dirty="0" smtClean="0">
                <a:solidFill>
                  <a:srgbClr val="FF0000"/>
                </a:solidFill>
                <a:latin typeface="Arial" pitchFamily="34" charset="0"/>
                <a:cs typeface="B Zar" panose="00000400000000000000" pitchFamily="2" charset="-78"/>
              </a:rPr>
              <a:t>راه های مقابله با سرمای هوا:</a:t>
            </a:r>
          </a:p>
          <a:p>
            <a:pPr algn="r">
              <a:defRPr/>
            </a:pPr>
            <a:r>
              <a:rPr lang="fa-IR" sz="2500" dirty="0" smtClean="0">
                <a:solidFill>
                  <a:srgbClr val="0070C0"/>
                </a:solidFill>
                <a:latin typeface="Arial" pitchFamily="34" charset="0"/>
                <a:cs typeface="B Zar" panose="00000400000000000000" pitchFamily="2" charset="-78"/>
              </a:rPr>
              <a:t>استفاده از سیمان های با گرمای هیدراتاسیون بالا (تیپ ۳)</a:t>
            </a:r>
          </a:p>
          <a:p>
            <a:pPr algn="r">
              <a:defRPr/>
            </a:pPr>
            <a:r>
              <a:rPr lang="fa-IR" sz="2500" dirty="0" smtClean="0">
                <a:solidFill>
                  <a:srgbClr val="0070C0"/>
                </a:solidFill>
                <a:latin typeface="Arial" pitchFamily="34" charset="0"/>
                <a:cs typeface="B Zar" panose="00000400000000000000" pitchFamily="2" charset="-78"/>
              </a:rPr>
              <a:t>استفاده از وسایل گرمازا در محل بتن ریزی</a:t>
            </a:r>
          </a:p>
          <a:p>
            <a:pPr algn="r">
              <a:defRPr/>
            </a:pPr>
            <a:r>
              <a:rPr lang="fa-IR" sz="2500" dirty="0" smtClean="0">
                <a:solidFill>
                  <a:srgbClr val="0070C0"/>
                </a:solidFill>
                <a:latin typeface="Arial" pitchFamily="34" charset="0"/>
                <a:cs typeface="B Zar" panose="00000400000000000000" pitchFamily="2" charset="-78"/>
              </a:rPr>
              <a:t>استفاده از آب گرم</a:t>
            </a:r>
          </a:p>
        </p:txBody>
      </p:sp>
      <p:sp>
        <p:nvSpPr>
          <p:cNvPr id="7" name="Oval 6"/>
          <p:cNvSpPr>
            <a:spLocks noChangeArrowheads="1"/>
          </p:cNvSpPr>
          <p:nvPr/>
        </p:nvSpPr>
        <p:spPr bwMode="gray">
          <a:xfrm>
            <a:off x="1828800" y="4431294"/>
            <a:ext cx="2689850" cy="1478340"/>
          </a:xfrm>
          <a:prstGeom prst="ellipse">
            <a:avLst/>
          </a:prstGeom>
          <a:solidFill>
            <a:srgbClr val="FFC000"/>
          </a:solidFill>
          <a:ln w="28575" algn="ctr">
            <a:solidFill>
              <a:srgbClr val="FFFFFF"/>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a-IR" sz="2800" b="1" dirty="0" smtClean="0">
                <a:solidFill>
                  <a:srgbClr val="FF0000"/>
                </a:solidFill>
                <a:latin typeface="Times New Roman" panose="02020603050405020304" pitchFamily="18" charset="0"/>
                <a:cs typeface="B Nazanin" panose="00000400000000000000" pitchFamily="2" charset="-78"/>
              </a:rPr>
              <a:t>حداقل زمان مراقبت:</a:t>
            </a:r>
          </a:p>
          <a:p>
            <a:pPr algn="ctr"/>
            <a:r>
              <a:rPr lang="fa-IR" sz="2800" b="1" dirty="0" smtClean="0">
                <a:solidFill>
                  <a:srgbClr val="FF0000"/>
                </a:solidFill>
                <a:latin typeface="Times New Roman" panose="02020603050405020304" pitchFamily="18" charset="0"/>
                <a:cs typeface="B Nazanin" panose="00000400000000000000" pitchFamily="2" charset="-78"/>
              </a:rPr>
              <a:t>۷ روز</a:t>
            </a:r>
            <a:endParaRPr lang="en-US" sz="1600" dirty="0">
              <a:cs typeface="B Nazanin" panose="00000400000000000000" pitchFamily="2" charset="-78"/>
            </a:endParaRPr>
          </a:p>
        </p:txBody>
      </p:sp>
      <p:sp>
        <p:nvSpPr>
          <p:cNvPr id="8" name="Rectangle 7"/>
          <p:cNvSpPr/>
          <p:nvPr/>
        </p:nvSpPr>
        <p:spPr>
          <a:xfrm>
            <a:off x="8818995" y="130887"/>
            <a:ext cx="2257349" cy="553998"/>
          </a:xfrm>
          <a:prstGeom prst="rect">
            <a:avLst/>
          </a:prstGeom>
        </p:spPr>
        <p:txBody>
          <a:bodyPr wrap="none">
            <a:spAutoFit/>
          </a:bodyPr>
          <a:lstStyle/>
          <a:p>
            <a:pPr algn="r" rtl="1"/>
            <a:r>
              <a:rPr lang="fa-IR" sz="3000" b="1" dirty="0" smtClean="0">
                <a:solidFill>
                  <a:srgbClr val="C00000"/>
                </a:solidFill>
                <a:cs typeface="B Zar" panose="00000400000000000000" pitchFamily="2" charset="-78"/>
              </a:rPr>
              <a:t>عمل آوری بتن</a:t>
            </a:r>
            <a:endParaRPr lang="fa-IR" sz="3000" b="1" dirty="0">
              <a:solidFill>
                <a:srgbClr val="C00000"/>
              </a:solidFill>
              <a:cs typeface="B Zar" panose="00000400000000000000" pitchFamily="2" charset="-78"/>
            </a:endParaRPr>
          </a:p>
        </p:txBody>
      </p:sp>
    </p:spTree>
    <p:extLst>
      <p:ext uri="{BB962C8B-B14F-4D97-AF65-F5344CB8AC3E}">
        <p14:creationId xmlns:p14="http://schemas.microsoft.com/office/powerpoint/2010/main" val="4251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P spid="7" grpId="0" animBg="1"/>
      <p:bldP spid="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sk4plastic.com/mimages/Concrete%20Curing_00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484" y="942809"/>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cuttingin.com.au/images/concrete-curin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764" y="942809"/>
            <a:ext cx="4321014" cy="2800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68" y="3887557"/>
            <a:ext cx="3813175" cy="285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14149" y="203932"/>
            <a:ext cx="3757760" cy="553998"/>
          </a:xfrm>
          <a:prstGeom prst="rect">
            <a:avLst/>
          </a:prstGeom>
        </p:spPr>
        <p:txBody>
          <a:bodyPr wrap="none">
            <a:spAutoFit/>
          </a:bodyPr>
          <a:lstStyle/>
          <a:p>
            <a:pPr algn="ctr" rtl="1"/>
            <a:r>
              <a:rPr lang="fa-IR" sz="3000" b="1" dirty="0" smtClean="0">
                <a:solidFill>
                  <a:srgbClr val="C00000"/>
                </a:solidFill>
                <a:cs typeface="B Zar" panose="00000400000000000000" pitchFamily="2" charset="-78"/>
              </a:rPr>
              <a:t>روش های عمل آوری بتن</a:t>
            </a:r>
            <a:endParaRPr lang="fa-IR" sz="3000" b="1" dirty="0">
              <a:solidFill>
                <a:srgbClr val="C00000"/>
              </a:solidFill>
              <a:cs typeface="B Zar" panose="00000400000000000000" pitchFamily="2" charset="-78"/>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551" y="3928038"/>
            <a:ext cx="5810250" cy="2819400"/>
          </a:xfrm>
          <a:prstGeom prst="rect">
            <a:avLst/>
          </a:prstGeom>
        </p:spPr>
      </p:pic>
    </p:spTree>
    <p:extLst>
      <p:ext uri="{BB962C8B-B14F-4D97-AF65-F5344CB8AC3E}">
        <p14:creationId xmlns:p14="http://schemas.microsoft.com/office/powerpoint/2010/main" val="291306409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2129" y="1373931"/>
            <a:ext cx="10303099" cy="1246495"/>
          </a:xfrm>
          <a:prstGeom prst="rect">
            <a:avLst/>
          </a:prstGeom>
        </p:spPr>
        <p:txBody>
          <a:bodyPr wrap="square">
            <a:spAutoFit/>
          </a:bodyPr>
          <a:lstStyle/>
          <a:p>
            <a:pPr algn="r"/>
            <a:r>
              <a:rPr lang="fa-IR" sz="2500" dirty="0" smtClean="0">
                <a:cs typeface="B Zar" panose="00000400000000000000" pitchFamily="2" charset="-78"/>
              </a:rPr>
              <a:t>این </a:t>
            </a:r>
            <a:r>
              <a:rPr lang="fa-IR" sz="2500" dirty="0">
                <a:cs typeface="B Zar" panose="00000400000000000000" pitchFamily="2" charset="-78"/>
              </a:rPr>
              <a:t>روش از حذف آب سطح بتن به واسطه </a:t>
            </a:r>
            <a:r>
              <a:rPr lang="fa-IR" sz="2500" dirty="0" smtClean="0">
                <a:cs typeface="B Zar" panose="00000400000000000000" pitchFamily="2" charset="-78"/>
              </a:rPr>
              <a:t>خیس کردن بی وقفه </a:t>
            </a:r>
            <a:r>
              <a:rPr lang="fa-IR" sz="2500" dirty="0">
                <a:cs typeface="B Zar" panose="00000400000000000000" pitchFamily="2" charset="-78"/>
              </a:rPr>
              <a:t>آن جلوگیری </a:t>
            </a:r>
            <a:r>
              <a:rPr lang="fa-IR" sz="2500" dirty="0" smtClean="0">
                <a:cs typeface="B Zar" panose="00000400000000000000" pitchFamily="2" charset="-78"/>
              </a:rPr>
              <a:t>می کند</a:t>
            </a:r>
            <a:r>
              <a:rPr lang="fa-IR" sz="2500" dirty="0">
                <a:cs typeface="B Zar" panose="00000400000000000000" pitchFamily="2" charset="-78"/>
              </a:rPr>
              <a:t>. این کار با افشاندن یا پاشیدن آب </a:t>
            </a:r>
            <a:r>
              <a:rPr lang="fa-IR" sz="2500" dirty="0" smtClean="0">
                <a:cs typeface="B Zar" panose="00000400000000000000" pitchFamily="2" charset="-78"/>
              </a:rPr>
              <a:t>روی سطح </a:t>
            </a:r>
            <a:r>
              <a:rPr lang="fa-IR" sz="2500" dirty="0">
                <a:cs typeface="B Zar" panose="00000400000000000000" pitchFamily="2" charset="-78"/>
              </a:rPr>
              <a:t>بتن </a:t>
            </a:r>
            <a:r>
              <a:rPr lang="fa-IR" sz="2500" dirty="0" smtClean="0">
                <a:cs typeface="B Zar" panose="00000400000000000000" pitchFamily="2" charset="-78"/>
              </a:rPr>
              <a:t>به منظور </a:t>
            </a:r>
            <a:r>
              <a:rPr lang="fa-IR" sz="2500" dirty="0">
                <a:cs typeface="B Zar" panose="00000400000000000000" pitchFamily="2" charset="-78"/>
              </a:rPr>
              <a:t>اطمینان از مرطوب بودن سطح بتن به صورت مداوم انجام </a:t>
            </a:r>
            <a:r>
              <a:rPr lang="fa-IR" sz="2500" dirty="0" smtClean="0">
                <a:cs typeface="B Zar" panose="00000400000000000000" pitchFamily="2" charset="-78"/>
              </a:rPr>
              <a:t>می شود</a:t>
            </a:r>
            <a:r>
              <a:rPr lang="fa-IR" sz="2500" dirty="0">
                <a:cs typeface="B Zar" panose="00000400000000000000" pitchFamily="2" charset="-78"/>
              </a:rPr>
              <a:t>. در نتیجه رطوبت بتن تا رسیدن </a:t>
            </a:r>
            <a:r>
              <a:rPr lang="fa-IR" sz="2500" dirty="0" smtClean="0">
                <a:cs typeface="B Zar" panose="00000400000000000000" pitchFamily="2" charset="-78"/>
              </a:rPr>
              <a:t>به مقاومت </a:t>
            </a:r>
            <a:r>
              <a:rPr lang="fa-IR" sz="2500" dirty="0">
                <a:cs typeface="B Zar" panose="00000400000000000000" pitchFamily="2" charset="-78"/>
              </a:rPr>
              <a:t>لازم حفظ </a:t>
            </a:r>
            <a:r>
              <a:rPr lang="fa-IR" sz="2500" dirty="0" smtClean="0">
                <a:cs typeface="B Zar" panose="00000400000000000000" pitchFamily="2" charset="-78"/>
              </a:rPr>
              <a:t>می شود</a:t>
            </a:r>
            <a:r>
              <a:rPr lang="fa-IR" sz="2500" dirty="0">
                <a:cs typeface="B Zar" panose="00000400000000000000" pitchFamily="2" charset="-78"/>
              </a:rPr>
              <a:t>. </a:t>
            </a:r>
          </a:p>
        </p:txBody>
      </p:sp>
      <p:sp>
        <p:nvSpPr>
          <p:cNvPr id="3" name="Rectangle 2"/>
          <p:cNvSpPr/>
          <p:nvPr/>
        </p:nvSpPr>
        <p:spPr>
          <a:xfrm>
            <a:off x="4647040" y="525328"/>
            <a:ext cx="2536272" cy="553998"/>
          </a:xfrm>
          <a:prstGeom prst="rect">
            <a:avLst/>
          </a:prstGeom>
        </p:spPr>
        <p:txBody>
          <a:bodyPr wrap="none">
            <a:spAutoFit/>
          </a:bodyPr>
          <a:lstStyle/>
          <a:p>
            <a:pPr algn="r"/>
            <a:r>
              <a:rPr lang="fa-IR" sz="3000" b="1" dirty="0" smtClean="0">
                <a:solidFill>
                  <a:srgbClr val="C00000"/>
                </a:solidFill>
                <a:cs typeface="B Zar" panose="00000400000000000000" pitchFamily="2" charset="-78"/>
              </a:rPr>
              <a:t>عمل آوری </a:t>
            </a:r>
            <a:r>
              <a:rPr lang="fa-IR" sz="3000" b="1" dirty="0">
                <a:solidFill>
                  <a:srgbClr val="C00000"/>
                </a:solidFill>
                <a:cs typeface="B Zar" panose="00000400000000000000" pitchFamily="2" charset="-78"/>
              </a:rPr>
              <a:t>با آب</a:t>
            </a:r>
          </a:p>
        </p:txBody>
      </p:sp>
      <p:sp>
        <p:nvSpPr>
          <p:cNvPr id="4" name="Rectangle 3"/>
          <p:cNvSpPr/>
          <p:nvPr/>
        </p:nvSpPr>
        <p:spPr>
          <a:xfrm>
            <a:off x="4981891" y="3583257"/>
            <a:ext cx="6096000" cy="2015936"/>
          </a:xfrm>
          <a:prstGeom prst="rect">
            <a:avLst/>
          </a:prstGeom>
        </p:spPr>
        <p:txBody>
          <a:bodyPr>
            <a:spAutoFit/>
          </a:bodyPr>
          <a:lstStyle/>
          <a:p>
            <a:pPr algn="r"/>
            <a:r>
              <a:rPr lang="fa-IR" sz="2500" dirty="0">
                <a:solidFill>
                  <a:srgbClr val="0070C0"/>
                </a:solidFill>
                <a:cs typeface="B Zar" panose="00000400000000000000" pitchFamily="2" charset="-78"/>
              </a:rPr>
              <a:t>روشهای </a:t>
            </a:r>
            <a:r>
              <a:rPr lang="fa-IR" sz="2500" dirty="0" smtClean="0">
                <a:solidFill>
                  <a:srgbClr val="0070C0"/>
                </a:solidFill>
                <a:cs typeface="B Zar" panose="00000400000000000000" pitchFamily="2" charset="-78"/>
              </a:rPr>
              <a:t>عمل آوری  با آب شامل:</a:t>
            </a:r>
          </a:p>
          <a:p>
            <a:pPr algn="r"/>
            <a:r>
              <a:rPr lang="fa-IR" sz="2500" dirty="0" smtClean="0">
                <a:cs typeface="B Zar" panose="00000400000000000000" pitchFamily="2" charset="-78"/>
              </a:rPr>
              <a:t> </a:t>
            </a:r>
          </a:p>
          <a:p>
            <a:pPr algn="r"/>
            <a:r>
              <a:rPr lang="fa-IR" sz="2500" dirty="0" smtClean="0">
                <a:latin typeface="Symbol" panose="05050102010706020507" pitchFamily="18" charset="2"/>
                <a:cs typeface="B Zar" panose="00000400000000000000" pitchFamily="2" charset="-78"/>
              </a:rPr>
              <a:t> </a:t>
            </a:r>
            <a:r>
              <a:rPr lang="fa-IR" sz="2500" dirty="0">
                <a:latin typeface="Symbol" panose="05050102010706020507" pitchFamily="18" charset="2"/>
                <a:cs typeface="B Zar" panose="00000400000000000000" pitchFamily="2" charset="-78"/>
              </a:rPr>
              <a:t>غرقاب </a:t>
            </a:r>
            <a:r>
              <a:rPr lang="fa-IR" sz="2500" dirty="0" smtClean="0">
                <a:latin typeface="Symbol" panose="05050102010706020507" pitchFamily="18" charset="2"/>
                <a:cs typeface="B Zar" panose="00000400000000000000" pitchFamily="2" charset="-78"/>
              </a:rPr>
              <a:t>کردن (برکه)</a:t>
            </a:r>
            <a:endParaRPr lang="fa-IR" sz="2500" dirty="0">
              <a:latin typeface="Symbol" panose="05050102010706020507" pitchFamily="18" charset="2"/>
              <a:cs typeface="B Zar" panose="00000400000000000000" pitchFamily="2" charset="-78"/>
            </a:endParaRPr>
          </a:p>
          <a:p>
            <a:pPr algn="r"/>
            <a:r>
              <a:rPr lang="fa-IR" sz="2500" dirty="0">
                <a:latin typeface="Symbol" panose="05050102010706020507" pitchFamily="18" charset="2"/>
                <a:cs typeface="B Zar" panose="00000400000000000000" pitchFamily="2" charset="-78"/>
              </a:rPr>
              <a:t> پاشیدن آب، </a:t>
            </a:r>
            <a:r>
              <a:rPr lang="fa-IR" sz="2500" dirty="0" smtClean="0">
                <a:latin typeface="Symbol" panose="05050102010706020507" pitchFamily="18" charset="2"/>
                <a:cs typeface="B Zar" panose="00000400000000000000" pitchFamily="2" charset="-78"/>
              </a:rPr>
              <a:t>مه سازی</a:t>
            </a:r>
            <a:endParaRPr lang="fa-IR" sz="2500" dirty="0">
              <a:latin typeface="Symbol" panose="05050102010706020507" pitchFamily="18" charset="2"/>
              <a:cs typeface="B Zar" panose="00000400000000000000" pitchFamily="2" charset="-78"/>
            </a:endParaRPr>
          </a:p>
          <a:p>
            <a:pPr algn="r"/>
            <a:r>
              <a:rPr lang="fa-IR" sz="2500" dirty="0">
                <a:latin typeface="Symbol" panose="05050102010706020507" pitchFamily="18" charset="2"/>
                <a:cs typeface="B Zar" panose="00000400000000000000" pitchFamily="2" charset="-78"/>
              </a:rPr>
              <a:t> پوششهای مرطوب یا خیس</a:t>
            </a:r>
            <a:endParaRPr lang="fa-IR" sz="2500" dirty="0">
              <a:cs typeface="B Zar"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4" y="2281202"/>
            <a:ext cx="4018209" cy="26041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379" y="4090684"/>
            <a:ext cx="3489823" cy="2613999"/>
          </a:xfrm>
          <a:prstGeom prst="rect">
            <a:avLst/>
          </a:prstGeom>
        </p:spPr>
      </p:pic>
    </p:spTree>
    <p:extLst>
      <p:ext uri="{BB962C8B-B14F-4D97-AF65-F5344CB8AC3E}">
        <p14:creationId xmlns:p14="http://schemas.microsoft.com/office/powerpoint/2010/main" val="28410217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247" y="1582341"/>
            <a:ext cx="10225825" cy="3939540"/>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cs typeface="B Zar" panose="00000400000000000000" pitchFamily="2" charset="-78"/>
              </a:rPr>
              <a:t>در طول </a:t>
            </a:r>
            <a:r>
              <a:rPr lang="fa-IR" sz="2500" dirty="0">
                <a:cs typeface="B Zar" panose="00000400000000000000" pitchFamily="2" charset="-78"/>
              </a:rPr>
              <a:t>دوره مراقبت </a:t>
            </a:r>
            <a:r>
              <a:rPr lang="fa-IR" sz="2500" dirty="0" smtClean="0">
                <a:cs typeface="B Zar" panose="00000400000000000000" pitchFamily="2" charset="-78"/>
              </a:rPr>
              <a:t>از بتن، همیشه </a:t>
            </a:r>
            <a:r>
              <a:rPr lang="fa-IR" sz="2500" dirty="0">
                <a:cs typeface="B Zar" panose="00000400000000000000" pitchFamily="2" charset="-78"/>
              </a:rPr>
              <a:t>یک لایه آب به ضخامت حداقل ۵ الی ۱۰ سانتیمتر روی </a:t>
            </a:r>
            <a:r>
              <a:rPr lang="fa-IR" sz="2500" dirty="0" smtClean="0">
                <a:cs typeface="B Zar" panose="00000400000000000000" pitchFamily="2" charset="-78"/>
              </a:rPr>
              <a:t>بتن قرار می گیرد.</a:t>
            </a:r>
          </a:p>
          <a:p>
            <a:pPr marL="342900" indent="-342900" algn="just" rtl="1">
              <a:buFont typeface="Arial" panose="020B0604020202020204" pitchFamily="34" charset="0"/>
              <a:buChar char="•"/>
            </a:pPr>
            <a:endParaRPr lang="fa-IR" sz="2500" dirty="0" smtClean="0">
              <a:cs typeface="B Zar" panose="00000400000000000000" pitchFamily="2" charset="-78"/>
            </a:endParaRPr>
          </a:p>
          <a:p>
            <a:pPr marL="342900" indent="-342900" algn="just" rtl="1">
              <a:buFont typeface="Arial" panose="020B0604020202020204" pitchFamily="34" charset="0"/>
              <a:buChar char="•"/>
            </a:pPr>
            <a:r>
              <a:rPr lang="fa-IR" sz="2500" dirty="0" smtClean="0">
                <a:cs typeface="B Zar" panose="00000400000000000000" pitchFamily="2" charset="-78"/>
              </a:rPr>
              <a:t>استفاده </a:t>
            </a:r>
            <a:r>
              <a:rPr lang="fa-IR" sz="2500" dirty="0">
                <a:cs typeface="B Zar" panose="00000400000000000000" pitchFamily="2" charset="-78"/>
              </a:rPr>
              <a:t>از این روش فقط برای سطوح تخت و افقی مناسب است</a:t>
            </a:r>
            <a:r>
              <a:rPr lang="fa-IR" sz="2500" dirty="0" smtClean="0">
                <a:cs typeface="B Zar" panose="00000400000000000000" pitchFamily="2" charset="-78"/>
              </a:rPr>
              <a:t>.</a:t>
            </a:r>
          </a:p>
          <a:p>
            <a:pPr marL="342900" indent="-342900" algn="just" rtl="1">
              <a:buFont typeface="Arial" panose="020B0604020202020204" pitchFamily="34" charset="0"/>
              <a:buChar char="•"/>
            </a:pPr>
            <a:endParaRPr lang="fa-IR" sz="2500" dirty="0">
              <a:cs typeface="B Zar" panose="00000400000000000000" pitchFamily="2" charset="-78"/>
            </a:endParaRPr>
          </a:p>
          <a:p>
            <a:pPr marL="342900" indent="-342900" algn="just" rtl="1">
              <a:buFont typeface="Arial" panose="020B0604020202020204" pitchFamily="34" charset="0"/>
              <a:buChar char="•"/>
            </a:pPr>
            <a:r>
              <a:rPr lang="fa-IR" sz="2500" dirty="0" smtClean="0">
                <a:cs typeface="B Zar" panose="00000400000000000000" pitchFamily="2" charset="-78"/>
              </a:rPr>
              <a:t>آب </a:t>
            </a:r>
            <a:r>
              <a:rPr lang="fa-IR" sz="2500" dirty="0">
                <a:cs typeface="B Zar" panose="00000400000000000000" pitchFamily="2" charset="-78"/>
              </a:rPr>
              <a:t>نسبت به </a:t>
            </a:r>
            <a:r>
              <a:rPr lang="fa-IR" sz="2500" dirty="0" smtClean="0">
                <a:cs typeface="B Zar" panose="00000400000000000000" pitchFamily="2" charset="-78"/>
              </a:rPr>
              <a:t>بتن نباید بیشتر </a:t>
            </a:r>
            <a:r>
              <a:rPr lang="fa-IR" sz="2500" dirty="0">
                <a:cs typeface="B Zar" panose="00000400000000000000" pitchFamily="2" charset="-78"/>
              </a:rPr>
              <a:t>از ۱۰ درجه سانتیگراد اختلاف درجه حرارت داشته </a:t>
            </a:r>
            <a:r>
              <a:rPr lang="fa-IR" sz="2500" dirty="0" smtClean="0">
                <a:cs typeface="B Zar" panose="00000400000000000000" pitchFamily="2" charset="-78"/>
              </a:rPr>
              <a:t>باشد. </a:t>
            </a:r>
            <a:r>
              <a:rPr lang="fa-IR" sz="2500" dirty="0">
                <a:cs typeface="B Zar" panose="00000400000000000000" pitchFamily="2" charset="-78"/>
              </a:rPr>
              <a:t>زیرا در صورت وجود اختلاف دما موجب بروز ترکهای موئین در سطح </a:t>
            </a:r>
            <a:r>
              <a:rPr lang="fa-IR" sz="2500" dirty="0" smtClean="0">
                <a:cs typeface="B Zar" panose="00000400000000000000" pitchFamily="2" charset="-78"/>
              </a:rPr>
              <a:t>بتن </a:t>
            </a:r>
            <a:r>
              <a:rPr lang="fa-IR" sz="2500" dirty="0">
                <a:cs typeface="B Zar" panose="00000400000000000000" pitchFamily="2" charset="-78"/>
              </a:rPr>
              <a:t>می گردد</a:t>
            </a:r>
            <a:r>
              <a:rPr lang="fa-IR" sz="2500" dirty="0" smtClean="0">
                <a:cs typeface="B Zar" panose="00000400000000000000" pitchFamily="2" charset="-78"/>
              </a:rPr>
              <a:t>.</a:t>
            </a:r>
          </a:p>
          <a:p>
            <a:pPr marL="342900" indent="-342900" algn="just" rtl="1">
              <a:buFont typeface="Arial" panose="020B0604020202020204" pitchFamily="34" charset="0"/>
              <a:buChar char="•"/>
            </a:pPr>
            <a:endParaRPr lang="fa-IR" sz="2500" dirty="0">
              <a:cs typeface="B Zar" panose="00000400000000000000" pitchFamily="2" charset="-78"/>
            </a:endParaRPr>
          </a:p>
          <a:p>
            <a:pPr marL="342900" indent="-342900" algn="just" rtl="1">
              <a:buFont typeface="Arial" panose="020B0604020202020204" pitchFamily="34" charset="0"/>
              <a:buChar char="•"/>
            </a:pPr>
            <a:r>
              <a:rPr lang="fa-IR" sz="2500" dirty="0">
                <a:cs typeface="B Zar" panose="00000400000000000000" pitchFamily="2" charset="-78"/>
              </a:rPr>
              <a:t>به طور کلی این روش برای </a:t>
            </a:r>
            <a:r>
              <a:rPr lang="fa-IR" sz="2500" dirty="0" smtClean="0">
                <a:cs typeface="B Zar" panose="00000400000000000000" pitchFamily="2" charset="-78"/>
              </a:rPr>
              <a:t>مکان </a:t>
            </a:r>
            <a:r>
              <a:rPr lang="fa-IR" sz="2500" dirty="0">
                <a:cs typeface="B Zar" panose="00000400000000000000" pitchFamily="2" charset="-78"/>
              </a:rPr>
              <a:t>هایی مناسب است که آب کاف وجود داشته باشد ونیز امکان یخ زدگی بسیار کم باشد.</a:t>
            </a:r>
          </a:p>
        </p:txBody>
      </p:sp>
      <p:sp>
        <p:nvSpPr>
          <p:cNvPr id="3" name="Rectangle 2"/>
          <p:cNvSpPr/>
          <p:nvPr/>
        </p:nvSpPr>
        <p:spPr>
          <a:xfrm>
            <a:off x="4833415" y="565529"/>
            <a:ext cx="3004349" cy="553998"/>
          </a:xfrm>
          <a:prstGeom prst="rect">
            <a:avLst/>
          </a:prstGeom>
        </p:spPr>
        <p:txBody>
          <a:bodyPr wrap="none">
            <a:spAutoFit/>
          </a:bodyPr>
          <a:lstStyle/>
          <a:p>
            <a:pPr algn="r" rtl="1"/>
            <a:r>
              <a:rPr lang="fa-IR" sz="3000" b="1" dirty="0">
                <a:solidFill>
                  <a:srgbClr val="FF0000"/>
                </a:solidFill>
                <a:cs typeface="B Zar" panose="00000400000000000000" pitchFamily="2" charset="-78"/>
              </a:rPr>
              <a:t>روش ایجاد برکه آب</a:t>
            </a:r>
          </a:p>
        </p:txBody>
      </p:sp>
    </p:spTree>
    <p:extLst>
      <p:ext uri="{BB962C8B-B14F-4D97-AF65-F5344CB8AC3E}">
        <p14:creationId xmlns:p14="http://schemas.microsoft.com/office/powerpoint/2010/main" val="24489735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2282" y="1859340"/>
            <a:ext cx="10148552" cy="2785378"/>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cs typeface="B Zar" panose="00000400000000000000" pitchFamily="2" charset="-78"/>
              </a:rPr>
              <a:t>ایجاد </a:t>
            </a:r>
            <a:r>
              <a:rPr lang="fa-IR" sz="2500" dirty="0">
                <a:cs typeface="B Zar" panose="00000400000000000000" pitchFamily="2" charset="-78"/>
              </a:rPr>
              <a:t>مه به این معنی است که آب به صورت ریز شده و پودر شده پاشیده شود تا روی </a:t>
            </a:r>
            <a:r>
              <a:rPr lang="fa-IR" sz="2500" dirty="0" smtClean="0">
                <a:cs typeface="B Zar" panose="00000400000000000000" pitchFamily="2" charset="-78"/>
              </a:rPr>
              <a:t>بتن </a:t>
            </a:r>
            <a:r>
              <a:rPr lang="fa-IR" sz="2500" dirty="0">
                <a:cs typeface="B Zar" panose="00000400000000000000" pitchFamily="2" charset="-78"/>
              </a:rPr>
              <a:t>مورد نظر را مه آب بپوشاند</a:t>
            </a:r>
            <a:r>
              <a:rPr lang="fa-IR" sz="2500" dirty="0" smtClean="0">
                <a:cs typeface="B Zar" panose="00000400000000000000" pitchFamily="2" charset="-78"/>
              </a:rPr>
              <a:t>.</a:t>
            </a: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این </a:t>
            </a:r>
            <a:r>
              <a:rPr lang="fa-IR" sz="2500" dirty="0">
                <a:cs typeface="B Zar" panose="00000400000000000000" pitchFamily="2" charset="-78"/>
              </a:rPr>
              <a:t>روش </a:t>
            </a:r>
            <a:r>
              <a:rPr lang="fa-IR" sz="2500" dirty="0" smtClean="0">
                <a:cs typeface="B Zar" panose="00000400000000000000" pitchFamily="2" charset="-78"/>
              </a:rPr>
              <a:t>برای </a:t>
            </a:r>
            <a:r>
              <a:rPr lang="fa-IR" sz="2500" dirty="0">
                <a:cs typeface="B Zar" panose="00000400000000000000" pitchFamily="2" charset="-78"/>
              </a:rPr>
              <a:t>آب پاشی سطوح افقی </a:t>
            </a:r>
            <a:r>
              <a:rPr lang="fa-IR" sz="2500" dirty="0" smtClean="0">
                <a:cs typeface="B Zar" panose="00000400000000000000" pitchFamily="2" charset="-78"/>
              </a:rPr>
              <a:t>و سطوح </a:t>
            </a:r>
            <a:r>
              <a:rPr lang="fa-IR" sz="2500" dirty="0">
                <a:cs typeface="B Zar" panose="00000400000000000000" pitchFamily="2" charset="-78"/>
              </a:rPr>
              <a:t>قائم مناسب </a:t>
            </a:r>
            <a:r>
              <a:rPr lang="fa-IR" sz="2500" dirty="0" smtClean="0">
                <a:cs typeface="B Zar" panose="00000400000000000000" pitchFamily="2" charset="-78"/>
              </a:rPr>
              <a:t>است.</a:t>
            </a:r>
            <a:endParaRPr lang="fa-IR" sz="2500" dirty="0">
              <a:cs typeface="B Zar" panose="00000400000000000000" pitchFamily="2" charset="-78"/>
            </a:endParaRPr>
          </a:p>
          <a:p>
            <a:pPr algn="r" rtl="1"/>
            <a:endParaRPr lang="fa-IR" sz="2500" dirty="0" smtClean="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اتلاف </a:t>
            </a:r>
            <a:r>
              <a:rPr lang="fa-IR" sz="2500" dirty="0">
                <a:cs typeface="B Zar" panose="00000400000000000000" pitchFamily="2" charset="-78"/>
              </a:rPr>
              <a:t>آب در این روش حتی از روش برکه آب نیز بیشر بوده و بنابراین برای جاههایی توصیه می شود که از نظر میزان مصرف آب محدودیتی وجود نداشته باشد.</a:t>
            </a:r>
          </a:p>
        </p:txBody>
      </p:sp>
      <p:sp>
        <p:nvSpPr>
          <p:cNvPr id="3" name="Rectangle 2"/>
          <p:cNvSpPr/>
          <p:nvPr/>
        </p:nvSpPr>
        <p:spPr>
          <a:xfrm>
            <a:off x="4034486" y="578408"/>
            <a:ext cx="3708066" cy="553998"/>
          </a:xfrm>
          <a:prstGeom prst="rect">
            <a:avLst/>
          </a:prstGeom>
        </p:spPr>
        <p:txBody>
          <a:bodyPr wrap="none">
            <a:spAutoFit/>
          </a:bodyPr>
          <a:lstStyle/>
          <a:p>
            <a:pPr algn="r" rtl="1"/>
            <a:r>
              <a:rPr lang="fa-IR" sz="3000" b="1" dirty="0">
                <a:solidFill>
                  <a:srgbClr val="FF0000"/>
                </a:solidFill>
                <a:cs typeface="B Zar" panose="00000400000000000000" pitchFamily="2" charset="-78"/>
              </a:rPr>
              <a:t>روش ایجاد مه (آب پاشی)</a:t>
            </a:r>
          </a:p>
        </p:txBody>
      </p:sp>
    </p:spTree>
    <p:extLst>
      <p:ext uri="{BB962C8B-B14F-4D97-AF65-F5344CB8AC3E}">
        <p14:creationId xmlns:p14="http://schemas.microsoft.com/office/powerpoint/2010/main" val="39752863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7128" y="1076691"/>
            <a:ext cx="10377056" cy="5093702"/>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cs typeface="B Zar" panose="00000400000000000000" pitchFamily="2" charset="-78"/>
              </a:rPr>
              <a:t>پوششهایی </a:t>
            </a:r>
            <a:r>
              <a:rPr lang="fa-IR" sz="2500" dirty="0">
                <a:cs typeface="B Zar" panose="00000400000000000000" pitchFamily="2" charset="-78"/>
              </a:rPr>
              <a:t>نظیر گونی کرباس و موکت </a:t>
            </a:r>
            <a:r>
              <a:rPr lang="fa-IR" sz="2500" dirty="0" smtClean="0">
                <a:cs typeface="B Zar" panose="00000400000000000000" pitchFamily="2" charset="-78"/>
              </a:rPr>
              <a:t>به </a:t>
            </a:r>
            <a:r>
              <a:rPr lang="fa-IR" sz="2500" dirty="0">
                <a:cs typeface="B Zar" panose="00000400000000000000" pitchFamily="2" charset="-78"/>
              </a:rPr>
              <a:t>صورت خیس شده روی </a:t>
            </a:r>
            <a:r>
              <a:rPr lang="fa-IR" sz="2500" dirty="0" smtClean="0">
                <a:cs typeface="B Zar" panose="00000400000000000000" pitchFamily="2" charset="-78"/>
              </a:rPr>
              <a:t>بتن </a:t>
            </a:r>
            <a:r>
              <a:rPr lang="fa-IR" sz="2500" dirty="0">
                <a:cs typeface="B Zar" panose="00000400000000000000" pitchFamily="2" charset="-78"/>
              </a:rPr>
              <a:t>قرار </a:t>
            </a:r>
            <a:r>
              <a:rPr lang="fa-IR" sz="2500" dirty="0" smtClean="0">
                <a:cs typeface="B Zar" panose="00000400000000000000" pitchFamily="2" charset="-78"/>
              </a:rPr>
              <a:t>می گیرند .</a:t>
            </a:r>
          </a:p>
          <a:p>
            <a:pPr marL="342900" indent="-342900" algn="r">
              <a:buFont typeface="Arial" panose="020B0604020202020204" pitchFamily="34" charset="0"/>
              <a:buChar char="•"/>
            </a:pPr>
            <a:endParaRPr lang="fa-IR" sz="2500" dirty="0">
              <a:cs typeface="B Zar" panose="00000400000000000000" pitchFamily="2" charset="-78"/>
            </a:endParaRPr>
          </a:p>
          <a:p>
            <a:pPr algn="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این پوششها برای ما دو کار را انجام </a:t>
            </a:r>
            <a:r>
              <a:rPr lang="fa-IR" sz="2500" dirty="0" smtClean="0">
                <a:cs typeface="B Zar" panose="00000400000000000000" pitchFamily="2" charset="-78"/>
              </a:rPr>
              <a:t>می دهند</a:t>
            </a:r>
            <a:r>
              <a:rPr lang="fa-IR" sz="2500" dirty="0">
                <a:cs typeface="B Zar" panose="00000400000000000000" pitchFamily="2" charset="-78"/>
              </a:rPr>
              <a:t>:</a:t>
            </a:r>
          </a:p>
          <a:p>
            <a:pPr algn="r"/>
            <a:r>
              <a:rPr lang="fa-IR" sz="2500" dirty="0">
                <a:cs typeface="B Zar" panose="00000400000000000000" pitchFamily="2" charset="-78"/>
              </a:rPr>
              <a:t>۱- از تابش مستقیم آفتاب جلوگیری می کنند در نتیجه موجب کاهش میزان تبخیر آب می شوند.</a:t>
            </a:r>
          </a:p>
          <a:p>
            <a:pPr algn="r"/>
            <a:r>
              <a:rPr lang="fa-IR" sz="2500" dirty="0">
                <a:cs typeface="B Zar" panose="00000400000000000000" pitchFamily="2" charset="-78"/>
              </a:rPr>
              <a:t>۲- این پوششها مقداری از آب را در خود ذخیره می کنند که مدت زمانی طول می کشد تا این آب تبخیر شود</a:t>
            </a:r>
            <a:r>
              <a:rPr lang="fa-IR" sz="2500" dirty="0" smtClean="0">
                <a:cs typeface="B Zar" panose="00000400000000000000" pitchFamily="2" charset="-78"/>
              </a:rPr>
              <a:t>.</a:t>
            </a:r>
          </a:p>
          <a:p>
            <a:pPr algn="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بسته به میزان حرارت و نوع ضخامت پوشش باید هر چند ساعت و یا هر چند روز یکبار آنها را خیس کرد</a:t>
            </a:r>
            <a:r>
              <a:rPr lang="fa-IR" sz="2500" dirty="0" smtClean="0">
                <a:cs typeface="B Zar" panose="00000400000000000000" pitchFamily="2" charset="-78"/>
              </a:rPr>
              <a:t>.</a:t>
            </a: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در این روش می توان از پوششهایی نظیر خاک یا خاک اره یا کاه و یا علف استفاده کرد</a:t>
            </a:r>
            <a:r>
              <a:rPr lang="fa-IR" sz="2500" dirty="0" smtClean="0">
                <a:cs typeface="B Zar" panose="00000400000000000000" pitchFamily="2" charset="-78"/>
              </a:rPr>
              <a:t>.</a:t>
            </a: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امروزه این روش یکی از روشهای متداول مراقبت </a:t>
            </a:r>
            <a:r>
              <a:rPr lang="fa-IR" sz="2500" dirty="0" smtClean="0">
                <a:cs typeface="B Zar" panose="00000400000000000000" pitchFamily="2" charset="-78"/>
              </a:rPr>
              <a:t>ازبتن است </a:t>
            </a:r>
            <a:r>
              <a:rPr lang="fa-IR" sz="2500" dirty="0">
                <a:cs typeface="B Zar" panose="00000400000000000000" pitchFamily="2" charset="-78"/>
              </a:rPr>
              <a:t>و در ساختمانهای </a:t>
            </a:r>
            <a:r>
              <a:rPr lang="fa-IR" sz="2500" dirty="0">
                <a:cs typeface="B Zar" panose="00000400000000000000" pitchFamily="2" charset="-78"/>
                <a:hlinkClick r:id="rId2"/>
              </a:rPr>
              <a:t>بتن</a:t>
            </a:r>
            <a:r>
              <a:rPr lang="fa-IR" sz="2500" dirty="0">
                <a:cs typeface="B Zar" panose="00000400000000000000" pitchFamily="2" charset="-78"/>
              </a:rPr>
              <a:t> آرمه به خصوص در مراقبت از ستون ها از آن استفاده می شود.</a:t>
            </a:r>
          </a:p>
        </p:txBody>
      </p:sp>
      <p:sp>
        <p:nvSpPr>
          <p:cNvPr id="3" name="Rectangle 2"/>
          <p:cNvSpPr/>
          <p:nvPr/>
        </p:nvSpPr>
        <p:spPr>
          <a:xfrm>
            <a:off x="4149031" y="346588"/>
            <a:ext cx="4458272" cy="553998"/>
          </a:xfrm>
          <a:prstGeom prst="rect">
            <a:avLst/>
          </a:prstGeom>
        </p:spPr>
        <p:txBody>
          <a:bodyPr wrap="none">
            <a:spAutoFit/>
          </a:bodyPr>
          <a:lstStyle/>
          <a:p>
            <a:pPr algn="r"/>
            <a:r>
              <a:rPr lang="fa-IR" sz="3000" b="1" dirty="0">
                <a:solidFill>
                  <a:srgbClr val="FF0000"/>
                </a:solidFill>
                <a:cs typeface="B Zar" panose="00000400000000000000" pitchFamily="2" charset="-78"/>
              </a:rPr>
              <a:t>روش استفاده از پوششهای خیس</a:t>
            </a:r>
          </a:p>
        </p:txBody>
      </p:sp>
    </p:spTree>
    <p:extLst>
      <p:ext uri="{BB962C8B-B14F-4D97-AF65-F5344CB8AC3E}">
        <p14:creationId xmlns:p14="http://schemas.microsoft.com/office/powerpoint/2010/main" val="29200441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2733" y="1200785"/>
            <a:ext cx="10419008" cy="2015936"/>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cs typeface="B Zar" panose="00000400000000000000" pitchFamily="2" charset="-78"/>
              </a:rPr>
              <a:t>در </a:t>
            </a:r>
            <a:r>
              <a:rPr lang="fa-IR" sz="2500" dirty="0">
                <a:cs typeface="B Zar" panose="00000400000000000000" pitchFamily="2" charset="-78"/>
              </a:rPr>
              <a:t>این روش رطوبت سطح بتن به واسطه پوشاندن شدن با ماده محافظ حفظ </a:t>
            </a:r>
            <a:r>
              <a:rPr lang="fa-IR" sz="2500" dirty="0" smtClean="0">
                <a:cs typeface="B Zar" panose="00000400000000000000" pitchFamily="2" charset="-78"/>
              </a:rPr>
              <a:t>می شود.</a:t>
            </a:r>
          </a:p>
          <a:p>
            <a:pPr algn="r" rtl="1"/>
            <a:endParaRPr lang="fa-IR" sz="2500" dirty="0" smtClean="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 </a:t>
            </a:r>
            <a:r>
              <a:rPr lang="fa-IR" sz="2500" dirty="0">
                <a:cs typeface="B Zar" panose="00000400000000000000" pitchFamily="2" charset="-78"/>
              </a:rPr>
              <a:t>این مواد شامل موم، آکریلیک و </a:t>
            </a:r>
            <a:r>
              <a:rPr lang="fa-IR" sz="2500" dirty="0" smtClean="0">
                <a:cs typeface="B Zar" panose="00000400000000000000" pitchFamily="2" charset="-78"/>
              </a:rPr>
              <a:t>مایعاتی بر </a:t>
            </a:r>
            <a:r>
              <a:rPr lang="fa-IR" sz="2500" dirty="0">
                <a:cs typeface="B Zar" panose="00000400000000000000" pitchFamily="2" charset="-78"/>
              </a:rPr>
              <a:t>پایه آب هستند. </a:t>
            </a:r>
            <a:endParaRPr lang="fa-IR" sz="2500" dirty="0" smtClean="0">
              <a:cs typeface="B Zar" panose="00000400000000000000" pitchFamily="2" charset="-78"/>
            </a:endParaRPr>
          </a:p>
          <a:p>
            <a:pPr algn="r" rtl="1"/>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این </a:t>
            </a:r>
            <a:r>
              <a:rPr lang="fa-IR" sz="2500" dirty="0">
                <a:cs typeface="B Zar" panose="00000400000000000000" pitchFamily="2" charset="-78"/>
              </a:rPr>
              <a:t>مواد روی بتن تازه ریخته شده برای به وجود آوردن یک سطح محافظ اسپری </a:t>
            </a:r>
            <a:r>
              <a:rPr lang="fa-IR" sz="2500" dirty="0" smtClean="0">
                <a:cs typeface="B Zar" panose="00000400000000000000" pitchFamily="2" charset="-78"/>
              </a:rPr>
              <a:t>می شوند</a:t>
            </a:r>
            <a:r>
              <a:rPr lang="fa-IR" sz="2500" dirty="0">
                <a:cs typeface="B Zar" panose="00000400000000000000" pitchFamily="2" charset="-78"/>
              </a:rPr>
              <a:t>. </a:t>
            </a:r>
          </a:p>
        </p:txBody>
      </p:sp>
      <p:sp>
        <p:nvSpPr>
          <p:cNvPr id="3" name="Rectangle 2"/>
          <p:cNvSpPr/>
          <p:nvPr/>
        </p:nvSpPr>
        <p:spPr>
          <a:xfrm>
            <a:off x="4768317" y="475376"/>
            <a:ext cx="3637535" cy="553998"/>
          </a:xfrm>
          <a:prstGeom prst="rect">
            <a:avLst/>
          </a:prstGeom>
        </p:spPr>
        <p:txBody>
          <a:bodyPr wrap="none">
            <a:spAutoFit/>
          </a:bodyPr>
          <a:lstStyle/>
          <a:p>
            <a:pPr algn="r" rtl="1"/>
            <a:r>
              <a:rPr lang="fa-IR" sz="3000" b="1" dirty="0" smtClean="0">
                <a:solidFill>
                  <a:srgbClr val="C00000"/>
                </a:solidFill>
                <a:latin typeface="B Nazanin,Bold"/>
                <a:cs typeface="B Zar" panose="00000400000000000000" pitchFamily="2" charset="-78"/>
              </a:rPr>
              <a:t>عمل آوری </a:t>
            </a:r>
            <a:r>
              <a:rPr lang="fa-IR" sz="3000" b="1" dirty="0">
                <a:solidFill>
                  <a:srgbClr val="C00000"/>
                </a:solidFill>
                <a:latin typeface="B Nazanin,Bold"/>
                <a:cs typeface="B Zar" panose="00000400000000000000" pitchFamily="2" charset="-78"/>
              </a:rPr>
              <a:t>با ماده محافظ</a:t>
            </a:r>
          </a:p>
        </p:txBody>
      </p:sp>
      <p:sp>
        <p:nvSpPr>
          <p:cNvPr id="4" name="Rectangle 3"/>
          <p:cNvSpPr/>
          <p:nvPr/>
        </p:nvSpPr>
        <p:spPr>
          <a:xfrm>
            <a:off x="4768317" y="3781873"/>
            <a:ext cx="6096000" cy="2015936"/>
          </a:xfrm>
          <a:prstGeom prst="rect">
            <a:avLst/>
          </a:prstGeom>
        </p:spPr>
        <p:txBody>
          <a:bodyPr>
            <a:spAutoFit/>
          </a:bodyPr>
          <a:lstStyle/>
          <a:p>
            <a:pPr algn="r" rtl="1"/>
            <a:endParaRPr lang="fa-IR" sz="2500" dirty="0">
              <a:solidFill>
                <a:srgbClr val="0070C0"/>
              </a:solidFill>
              <a:cs typeface="B Zar" panose="00000400000000000000" pitchFamily="2" charset="-78"/>
            </a:endParaRPr>
          </a:p>
          <a:p>
            <a:pPr algn="r" rtl="1"/>
            <a:r>
              <a:rPr lang="fa-IR" sz="2500" dirty="0">
                <a:solidFill>
                  <a:srgbClr val="0070C0"/>
                </a:solidFill>
                <a:cs typeface="B Zar" panose="00000400000000000000" pitchFamily="2" charset="-78"/>
              </a:rPr>
              <a:t>این کار به دو صورت انجام </a:t>
            </a:r>
            <a:r>
              <a:rPr lang="fa-IR" sz="2500" dirty="0" smtClean="0">
                <a:solidFill>
                  <a:srgbClr val="0070C0"/>
                </a:solidFill>
                <a:cs typeface="B Zar" panose="00000400000000000000" pitchFamily="2" charset="-78"/>
              </a:rPr>
              <a:t>می شود:</a:t>
            </a:r>
          </a:p>
          <a:p>
            <a:pPr algn="r" rtl="1"/>
            <a:endParaRPr lang="fa-IR" sz="2500" dirty="0">
              <a:solidFill>
                <a:srgbClr val="0070C0"/>
              </a:solidFill>
              <a:cs typeface="B Zar" panose="00000400000000000000" pitchFamily="2" charset="-78"/>
            </a:endParaRPr>
          </a:p>
          <a:p>
            <a:pPr algn="r" rtl="1"/>
            <a:r>
              <a:rPr lang="fa-IR" sz="2500" dirty="0">
                <a:solidFill>
                  <a:srgbClr val="0070C0"/>
                </a:solidFill>
                <a:latin typeface="Symbol" panose="05050102010706020507" pitchFamily="18" charset="2"/>
                <a:cs typeface="B Zar" panose="00000400000000000000" pitchFamily="2" charset="-78"/>
              </a:rPr>
              <a:t> حفاظ پلاستیکی</a:t>
            </a:r>
          </a:p>
          <a:p>
            <a:pPr algn="r" rtl="1"/>
            <a:r>
              <a:rPr lang="fa-IR" sz="2500" dirty="0">
                <a:solidFill>
                  <a:srgbClr val="0070C0"/>
                </a:solidFill>
                <a:latin typeface="Symbol" panose="05050102010706020507" pitchFamily="18" charset="2"/>
                <a:cs typeface="B Zar" panose="00000400000000000000" pitchFamily="2" charset="-78"/>
              </a:rPr>
              <a:t> </a:t>
            </a:r>
            <a:r>
              <a:rPr lang="fa-IR" sz="2500" dirty="0" smtClean="0">
                <a:solidFill>
                  <a:srgbClr val="0070C0"/>
                </a:solidFill>
                <a:latin typeface="Symbol" panose="05050102010706020507" pitchFamily="18" charset="2"/>
                <a:cs typeface="B Zar" panose="00000400000000000000" pitchFamily="2" charset="-78"/>
              </a:rPr>
              <a:t>قالب بندی</a:t>
            </a:r>
            <a:endParaRPr lang="fa-IR" sz="2500" dirty="0">
              <a:solidFill>
                <a:srgbClr val="0070C0"/>
              </a:solidFill>
              <a:cs typeface="B Zar"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8" y="3388132"/>
            <a:ext cx="5055561" cy="3469868"/>
          </a:xfrm>
          <a:prstGeom prst="rect">
            <a:avLst/>
          </a:prstGeom>
        </p:spPr>
      </p:pic>
    </p:spTree>
    <p:extLst>
      <p:ext uri="{BB962C8B-B14F-4D97-AF65-F5344CB8AC3E}">
        <p14:creationId xmlns:p14="http://schemas.microsoft.com/office/powerpoint/2010/main" val="7431383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732" y="1364225"/>
            <a:ext cx="11500831" cy="2400657"/>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cs typeface="B Zar" panose="00000400000000000000" pitchFamily="2" charset="-78"/>
              </a:rPr>
              <a:t>عمل آوری </a:t>
            </a:r>
            <a:r>
              <a:rPr lang="fa-IR" sz="2500" dirty="0">
                <a:cs typeface="B Zar" panose="00000400000000000000" pitchFamily="2" charset="-78"/>
              </a:rPr>
              <a:t>با بخار، سطح را مرطوب نگه </a:t>
            </a:r>
            <a:r>
              <a:rPr lang="fa-IR" sz="2500" dirty="0" smtClean="0">
                <a:cs typeface="B Zar" panose="00000400000000000000" pitchFamily="2" charset="-78"/>
              </a:rPr>
              <a:t>داشته و </a:t>
            </a:r>
            <a:r>
              <a:rPr lang="fa-IR" sz="2500" dirty="0">
                <a:cs typeface="B Zar" panose="00000400000000000000" pitchFamily="2" charset="-78"/>
              </a:rPr>
              <a:t>دمای بتن را برای سرعت بخشیدن به کسب مقاومت، افزایش </a:t>
            </a:r>
            <a:r>
              <a:rPr lang="fa-IR" sz="2500" dirty="0" smtClean="0">
                <a:cs typeface="B Zar" panose="00000400000000000000" pitchFamily="2" charset="-78"/>
              </a:rPr>
              <a:t>می دهد</a:t>
            </a:r>
            <a:r>
              <a:rPr lang="fa-IR" sz="2500" dirty="0">
                <a:cs typeface="B Zar" panose="00000400000000000000" pitchFamily="2" charset="-78"/>
              </a:rPr>
              <a:t>. </a:t>
            </a:r>
            <a:endParaRPr lang="en-US" sz="2500" dirty="0" smtClean="0">
              <a:cs typeface="B Zar" panose="00000400000000000000" pitchFamily="2" charset="-78"/>
            </a:endParaRPr>
          </a:p>
          <a:p>
            <a:pPr algn="r"/>
            <a:endParaRPr lang="fa-IR" sz="2500" dirty="0" smtClean="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این کار برای </a:t>
            </a:r>
            <a:r>
              <a:rPr lang="fa-IR" sz="2500" dirty="0">
                <a:cs typeface="B Zar" panose="00000400000000000000" pitchFamily="2" charset="-78"/>
              </a:rPr>
              <a:t>سرعت دادن به سخت شدگی سریع بتن و ملات، با در معرض قرار دادن آنها در برابر بخار و رطوبت انجام </a:t>
            </a:r>
            <a:r>
              <a:rPr lang="fa-IR" sz="2500" dirty="0" smtClean="0">
                <a:cs typeface="B Zar" panose="00000400000000000000" pitchFamily="2" charset="-78"/>
              </a:rPr>
              <a:t>می شود.</a:t>
            </a:r>
            <a:endParaRPr lang="en-US" sz="2500" dirty="0" smtClean="0">
              <a:cs typeface="B Zar" panose="00000400000000000000" pitchFamily="2" charset="-78"/>
            </a:endParaRPr>
          </a:p>
          <a:p>
            <a:pPr algn="r"/>
            <a:endParaRPr lang="fa-IR" sz="2500" dirty="0" smtClean="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 این روش </a:t>
            </a:r>
            <a:r>
              <a:rPr lang="fa-IR" sz="2500" dirty="0">
                <a:cs typeface="B Zar" panose="00000400000000000000" pitchFamily="2" charset="-78"/>
              </a:rPr>
              <a:t>برای </a:t>
            </a:r>
            <a:r>
              <a:rPr lang="fa-IR" sz="2500" dirty="0" smtClean="0">
                <a:cs typeface="B Zar" panose="00000400000000000000" pitchFamily="2" charset="-78"/>
              </a:rPr>
              <a:t>کارخانه های </a:t>
            </a:r>
            <a:r>
              <a:rPr lang="fa-IR" sz="2500" dirty="0">
                <a:cs typeface="B Zar" panose="00000400000000000000" pitchFamily="2" charset="-78"/>
              </a:rPr>
              <a:t>بتن پیش ساخته که تولید انبوه دارند و زمان چرخش قالب بسیار سریع است، رایج </a:t>
            </a:r>
            <a:r>
              <a:rPr lang="fa-IR" sz="2500" dirty="0" smtClean="0">
                <a:cs typeface="B Zar" panose="00000400000000000000" pitchFamily="2" charset="-78"/>
              </a:rPr>
              <a:t>است.</a:t>
            </a:r>
            <a:endParaRPr lang="fa-IR" sz="2500" dirty="0">
              <a:cs typeface="B Zar" panose="00000400000000000000" pitchFamily="2" charset="-78"/>
            </a:endParaRPr>
          </a:p>
        </p:txBody>
      </p:sp>
      <p:sp>
        <p:nvSpPr>
          <p:cNvPr id="3" name="Rectangle 2"/>
          <p:cNvSpPr/>
          <p:nvPr/>
        </p:nvSpPr>
        <p:spPr>
          <a:xfrm>
            <a:off x="5083158" y="359467"/>
            <a:ext cx="2635658" cy="553998"/>
          </a:xfrm>
          <a:prstGeom prst="rect">
            <a:avLst/>
          </a:prstGeom>
        </p:spPr>
        <p:txBody>
          <a:bodyPr wrap="none">
            <a:spAutoFit/>
          </a:bodyPr>
          <a:lstStyle/>
          <a:p>
            <a:r>
              <a:rPr lang="fa-IR" sz="3000" b="1" dirty="0" smtClean="0">
                <a:solidFill>
                  <a:srgbClr val="C00000"/>
                </a:solidFill>
                <a:latin typeface="B Nazanin,Bold"/>
                <a:cs typeface="B Zar" panose="00000400000000000000" pitchFamily="2" charset="-78"/>
              </a:rPr>
              <a:t>عمل آوری </a:t>
            </a:r>
            <a:r>
              <a:rPr lang="fa-IR" sz="3000" b="1" dirty="0">
                <a:solidFill>
                  <a:srgbClr val="C00000"/>
                </a:solidFill>
                <a:latin typeface="B Nazanin,Bold"/>
                <a:cs typeface="B Zar" panose="00000400000000000000" pitchFamily="2" charset="-78"/>
              </a:rPr>
              <a:t>با بخار</a:t>
            </a:r>
          </a:p>
        </p:txBody>
      </p:sp>
      <p:sp>
        <p:nvSpPr>
          <p:cNvPr id="4" name="Rectangle 3"/>
          <p:cNvSpPr/>
          <p:nvPr/>
        </p:nvSpPr>
        <p:spPr>
          <a:xfrm>
            <a:off x="3425782" y="4215642"/>
            <a:ext cx="8422781" cy="1246495"/>
          </a:xfrm>
          <a:prstGeom prst="rect">
            <a:avLst/>
          </a:prstGeom>
        </p:spPr>
        <p:txBody>
          <a:bodyPr wrap="square">
            <a:spAutoFit/>
          </a:bodyPr>
          <a:lstStyle/>
          <a:p>
            <a:pPr marL="342900" indent="-342900" algn="r" rtl="1">
              <a:buFont typeface="Arial" panose="020B0604020202020204" pitchFamily="34" charset="0"/>
              <a:buChar char="•"/>
            </a:pPr>
            <a:r>
              <a:rPr lang="fa-IR" sz="2500" dirty="0">
                <a:cs typeface="B Zar" panose="00000400000000000000" pitchFamily="2" charset="-78"/>
              </a:rPr>
              <a:t>در این روش دمای سطح </a:t>
            </a:r>
            <a:r>
              <a:rPr lang="fa-IR" sz="2500" dirty="0">
                <a:cs typeface="B Zar" panose="00000400000000000000" pitchFamily="2" charset="-78"/>
                <a:hlinkClick r:id="rId2"/>
              </a:rPr>
              <a:t>بتن</a:t>
            </a:r>
            <a:r>
              <a:rPr lang="fa-IR" sz="2500" dirty="0">
                <a:cs typeface="B Zar" panose="00000400000000000000" pitchFamily="2" charset="-78"/>
              </a:rPr>
              <a:t> با بخار آب به ۸۰ الی ۱۰۰ درجه سانتیگراد میرسد</a:t>
            </a:r>
            <a:r>
              <a:rPr lang="fa-IR" sz="2500" dirty="0" smtClean="0">
                <a:cs typeface="B Zar" panose="00000400000000000000" pitchFamily="2" charset="-78"/>
              </a:rPr>
              <a:t>.</a:t>
            </a: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معمولا با این روش مراقبت ۷ روزه را به ۴۸ ساعت </a:t>
            </a:r>
            <a:r>
              <a:rPr lang="fa-IR" sz="2500" dirty="0" smtClean="0">
                <a:cs typeface="B Zar" panose="00000400000000000000" pitchFamily="2" charset="-78"/>
              </a:rPr>
              <a:t>تقلیل </a:t>
            </a:r>
            <a:r>
              <a:rPr lang="fa-IR" sz="2500" dirty="0">
                <a:cs typeface="B Zar" panose="00000400000000000000" pitchFamily="2" charset="-78"/>
              </a:rPr>
              <a:t>می دهند</a:t>
            </a:r>
            <a:r>
              <a:rPr lang="fa-IR" sz="2500" dirty="0" smtClean="0">
                <a:cs typeface="B Zar" panose="00000400000000000000" pitchFamily="2" charset="-78"/>
              </a:rPr>
              <a:t>.</a:t>
            </a:r>
            <a:endParaRPr lang="fa-IR" sz="2500" dirty="0">
              <a:cs typeface="B Zar" panose="00000400000000000000" pitchFamily="2" charset="-78"/>
            </a:endParaRPr>
          </a:p>
        </p:txBody>
      </p:sp>
    </p:spTree>
    <p:extLst>
      <p:ext uri="{BB962C8B-B14F-4D97-AF65-F5344CB8AC3E}">
        <p14:creationId xmlns:p14="http://schemas.microsoft.com/office/powerpoint/2010/main" val="12376585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635" y="1029375"/>
            <a:ext cx="6346926" cy="3568383"/>
          </a:xfrm>
          <a:prstGeom prst="rect">
            <a:avLst/>
          </a:prstGeom>
        </p:spPr>
      </p:pic>
      <p:sp>
        <p:nvSpPr>
          <p:cNvPr id="3" name="Rectangle 2"/>
          <p:cNvSpPr/>
          <p:nvPr/>
        </p:nvSpPr>
        <p:spPr>
          <a:xfrm>
            <a:off x="4528269" y="5201923"/>
            <a:ext cx="2635658" cy="553998"/>
          </a:xfrm>
          <a:prstGeom prst="rect">
            <a:avLst/>
          </a:prstGeom>
        </p:spPr>
        <p:txBody>
          <a:bodyPr wrap="none">
            <a:spAutoFit/>
          </a:bodyPr>
          <a:lstStyle/>
          <a:p>
            <a:r>
              <a:rPr lang="fa-IR" sz="3000" b="1" dirty="0" smtClean="0">
                <a:solidFill>
                  <a:srgbClr val="C00000"/>
                </a:solidFill>
                <a:latin typeface="B Nazanin,Bold"/>
                <a:cs typeface="B Zar" panose="00000400000000000000" pitchFamily="2" charset="-78"/>
              </a:rPr>
              <a:t>عمل آوری </a:t>
            </a:r>
            <a:r>
              <a:rPr lang="fa-IR" sz="3000" b="1" dirty="0">
                <a:solidFill>
                  <a:srgbClr val="C00000"/>
                </a:solidFill>
                <a:latin typeface="B Nazanin,Bold"/>
                <a:cs typeface="B Zar" panose="00000400000000000000" pitchFamily="2" charset="-78"/>
              </a:rPr>
              <a:t>با بخار</a:t>
            </a:r>
          </a:p>
        </p:txBody>
      </p:sp>
    </p:spTree>
    <p:extLst>
      <p:ext uri="{BB962C8B-B14F-4D97-AF65-F5344CB8AC3E}">
        <p14:creationId xmlns:p14="http://schemas.microsoft.com/office/powerpoint/2010/main" val="36330276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552" y="1166843"/>
            <a:ext cx="10560676" cy="4708981"/>
          </a:xfrm>
          <a:prstGeom prst="rect">
            <a:avLst/>
          </a:prstGeom>
        </p:spPr>
        <p:txBody>
          <a:bodyPr wrap="square">
            <a:spAutoFit/>
          </a:bodyPr>
          <a:lstStyle/>
          <a:p>
            <a:pPr algn="r" rtl="1"/>
            <a:r>
              <a:rPr lang="fa-IR" sz="2500" b="1" dirty="0">
                <a:solidFill>
                  <a:srgbClr val="FF0000"/>
                </a:solidFill>
                <a:cs typeface="B Zar" panose="00000400000000000000" pitchFamily="2" charset="-78"/>
              </a:rPr>
              <a:t>نقص در عمل آوری بتن</a:t>
            </a:r>
            <a:r>
              <a:rPr lang="fa-IR" sz="2500" b="1" dirty="0" smtClean="0">
                <a:solidFill>
                  <a:srgbClr val="FF0000"/>
                </a:solidFill>
                <a:cs typeface="B Zar" panose="00000400000000000000" pitchFamily="2" charset="-78"/>
              </a:rPr>
              <a:t>:</a:t>
            </a:r>
          </a:p>
          <a:p>
            <a:pPr algn="r" rtl="1"/>
            <a:endParaRPr lang="fa-IR" sz="2500" dirty="0">
              <a:cs typeface="B Zar" panose="00000400000000000000" pitchFamily="2" charset="-78"/>
            </a:endParaRPr>
          </a:p>
          <a:p>
            <a:pPr algn="r" rtl="1"/>
            <a:r>
              <a:rPr lang="fa-IR" sz="2500" dirty="0">
                <a:cs typeface="B Zar" panose="00000400000000000000" pitchFamily="2" charset="-78"/>
              </a:rPr>
              <a:t>۱- افت مقاومت فشاری و خمشی بتن</a:t>
            </a:r>
          </a:p>
          <a:p>
            <a:pPr algn="r" rtl="1"/>
            <a:r>
              <a:rPr lang="fa-IR" sz="2500" dirty="0">
                <a:cs typeface="B Zar" panose="00000400000000000000" pitchFamily="2" charset="-78"/>
              </a:rPr>
              <a:t>۲- ایجاد زمینه پودرشدگی سطحی بتن</a:t>
            </a:r>
          </a:p>
          <a:p>
            <a:pPr algn="r" rtl="1"/>
            <a:r>
              <a:rPr lang="fa-IR" sz="2500" dirty="0">
                <a:cs typeface="B Zar" panose="00000400000000000000" pitchFamily="2" charset="-78"/>
              </a:rPr>
              <a:t>(قسمت های سطحی بتن به راحتی رطوبت لازم جهت انجام واکنش ها را از دست می دهند.)</a:t>
            </a:r>
          </a:p>
          <a:p>
            <a:pPr algn="r" rtl="1"/>
            <a:r>
              <a:rPr lang="fa-IR" sz="2500" dirty="0">
                <a:cs typeface="B Zar" panose="00000400000000000000" pitchFamily="2" charset="-78"/>
              </a:rPr>
              <a:t>۳- افزایش میزان افت بتن (کاهش حجم بتن در هنگام خشک شدن) و ایجاد ترک های سطحی</a:t>
            </a:r>
          </a:p>
          <a:p>
            <a:pPr algn="r" rtl="1"/>
            <a:r>
              <a:rPr lang="fa-IR" sz="2500" dirty="0">
                <a:cs typeface="B Zar" panose="00000400000000000000" pitchFamily="2" charset="-78"/>
              </a:rPr>
              <a:t>۴- افزایش میزان خزش در بتن</a:t>
            </a:r>
          </a:p>
          <a:p>
            <a:pPr algn="r" rtl="1"/>
            <a:endParaRPr lang="fa-IR" sz="2500" dirty="0">
              <a:cs typeface="B Zar" panose="00000400000000000000" pitchFamily="2" charset="-78"/>
            </a:endParaRPr>
          </a:p>
          <a:p>
            <a:pPr algn="r" rtl="1"/>
            <a:r>
              <a:rPr lang="fa-IR" sz="2500" b="1" dirty="0">
                <a:solidFill>
                  <a:srgbClr val="FF0000"/>
                </a:solidFill>
                <a:cs typeface="B Zar" panose="00000400000000000000" pitchFamily="2" charset="-78"/>
              </a:rPr>
              <a:t>خشک شدن بتن:</a:t>
            </a:r>
          </a:p>
          <a:p>
            <a:pPr algn="r" rtl="1"/>
            <a:r>
              <a:rPr lang="fa-IR" sz="2500" dirty="0">
                <a:cs typeface="B Zar" panose="00000400000000000000" pitchFamily="2" charset="-78"/>
              </a:rPr>
              <a:t>قسمت های سطحی بتن در ساعت های اولیه رطوبت خود را از دست می دهند. در عین حال</a:t>
            </a:r>
            <a:r>
              <a:rPr lang="fa-IR" sz="2500" dirty="0" smtClean="0">
                <a:cs typeface="B Zar" panose="00000400000000000000" pitchFamily="2" charset="-78"/>
              </a:rPr>
              <a:t>، قسمت </a:t>
            </a:r>
            <a:r>
              <a:rPr lang="fa-IR" sz="2500" dirty="0">
                <a:cs typeface="B Zar" panose="00000400000000000000" pitchFamily="2" charset="-78"/>
              </a:rPr>
              <a:t>های عمقی رطوبت خود را حفظ می کنند.</a:t>
            </a:r>
          </a:p>
          <a:p>
            <a:pPr algn="r" rtl="1"/>
            <a:r>
              <a:rPr lang="fa-IR" sz="2500" dirty="0">
                <a:cs typeface="B Zar" panose="00000400000000000000" pitchFamily="2" charset="-78"/>
              </a:rPr>
              <a:t>بنابراین، عمل آوری لایه های سطحی (</a:t>
            </a:r>
            <a:r>
              <a:rPr lang="fa-IR" sz="2500" u="sng" dirty="0">
                <a:cs typeface="B Zar" panose="00000400000000000000" pitchFamily="2" charset="-78"/>
              </a:rPr>
              <a:t>به خصوص تا عمق ۱ سانتی متر</a:t>
            </a:r>
            <a:r>
              <a:rPr lang="fa-IR" sz="2500" dirty="0">
                <a:cs typeface="B Zar" panose="00000400000000000000" pitchFamily="2" charset="-78"/>
              </a:rPr>
              <a:t>) از اهمیت </a:t>
            </a:r>
            <a:r>
              <a:rPr lang="fa-IR" sz="2500" dirty="0" smtClean="0">
                <a:cs typeface="B Zar" panose="00000400000000000000" pitchFamily="2" charset="-78"/>
              </a:rPr>
              <a:t>زیادی برخوردارند</a:t>
            </a:r>
            <a:r>
              <a:rPr lang="fa-IR" sz="2500" dirty="0">
                <a:cs typeface="B Zar" panose="00000400000000000000" pitchFamily="2" charset="-78"/>
              </a:rPr>
              <a:t>.</a:t>
            </a:r>
          </a:p>
        </p:txBody>
      </p:sp>
    </p:spTree>
    <p:extLst>
      <p:ext uri="{BB962C8B-B14F-4D97-AF65-F5344CB8AC3E}">
        <p14:creationId xmlns:p14="http://schemas.microsoft.com/office/powerpoint/2010/main" val="1391765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620" y="632813"/>
            <a:ext cx="9581880" cy="4824398"/>
          </a:xfrm>
          <a:prstGeom prst="rect">
            <a:avLst/>
          </a:prstGeom>
        </p:spPr>
        <p:txBody>
          <a:bodyPr wrap="square">
            <a:spAutoFit/>
          </a:bodyPr>
          <a:lstStyle/>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سیمان:</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فرآورده ای شیمیایی است که داراي خاصیت چسبندگی است و بر اثر تماس با آب سخت شده و نقش چسب بین دانه هاي سنگی را </a:t>
            </a:r>
            <a:r>
              <a:rPr lang="fa-IR" sz="2500" dirty="0" smtClean="0">
                <a:latin typeface="Times New Roman" panose="02020603050405020304" pitchFamily="18" charset="0"/>
                <a:ea typeface="Calibri" panose="020F0502020204030204" pitchFamily="34" charset="0"/>
                <a:cs typeface="B Zar" panose="00000400000000000000" pitchFamily="2" charset="-78"/>
              </a:rPr>
              <a:t>دارد و شامل سه ترکیب </a:t>
            </a:r>
            <a:r>
              <a:rPr lang="fa-IR" sz="2500" dirty="0">
                <a:latin typeface="Times New Roman" panose="02020603050405020304" pitchFamily="18" charset="0"/>
                <a:ea typeface="Calibri" panose="020F0502020204030204" pitchFamily="34" charset="0"/>
                <a:cs typeface="B Zar" panose="00000400000000000000" pitchFamily="2" charset="-78"/>
              </a:rPr>
              <a:t>اصلی </a:t>
            </a:r>
            <a:r>
              <a:rPr lang="fa-IR" sz="2500" dirty="0" smtClean="0">
                <a:latin typeface="Times New Roman" panose="02020603050405020304" pitchFamily="18" charset="0"/>
                <a:ea typeface="Calibri" panose="020F0502020204030204" pitchFamily="34" charset="0"/>
                <a:cs typeface="B Zar" panose="00000400000000000000" pitchFamily="2" charset="-78"/>
              </a:rPr>
              <a:t>آهک</a:t>
            </a:r>
            <a:r>
              <a:rPr lang="fa-IR" sz="2500" dirty="0">
                <a:latin typeface="Times New Roman" panose="02020603050405020304" pitchFamily="18" charset="0"/>
                <a:ea typeface="Calibri" panose="020F0502020204030204" pitchFamily="34" charset="0"/>
                <a:cs typeface="B Zar" panose="00000400000000000000" pitchFamily="2" charset="-78"/>
              </a:rPr>
              <a:t>، خاک رس و گچ است.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اولین </a:t>
            </a:r>
            <a:r>
              <a:rPr lang="fa-IR" sz="2500" dirty="0">
                <a:latin typeface="Times New Roman" panose="02020603050405020304" pitchFamily="18" charset="0"/>
                <a:ea typeface="Calibri" panose="020F0502020204030204" pitchFamily="34" charset="0"/>
                <a:cs typeface="B Zar" panose="00000400000000000000" pitchFamily="2" charset="-78"/>
              </a:rPr>
              <a:t>بار توسط ژوزف اسپین معمار بریتانیایی </a:t>
            </a:r>
            <a:r>
              <a:rPr lang="fa-IR" sz="2500" dirty="0" smtClean="0">
                <a:latin typeface="Times New Roman" panose="02020603050405020304" pitchFamily="18" charset="0"/>
                <a:ea typeface="Calibri" panose="020F0502020204030204" pitchFamily="34" charset="0"/>
                <a:cs typeface="B Zar" panose="00000400000000000000" pitchFamily="2" charset="-78"/>
              </a:rPr>
              <a:t>ابداع شد. </a:t>
            </a:r>
            <a:r>
              <a:rPr lang="fa-IR" sz="2500" dirty="0">
                <a:latin typeface="Times New Roman" panose="02020603050405020304" pitchFamily="18" charset="0"/>
                <a:ea typeface="Calibri" panose="020F0502020204030204" pitchFamily="34" charset="0"/>
                <a:cs typeface="B Zar" panose="00000400000000000000" pitchFamily="2" charset="-78"/>
              </a:rPr>
              <a:t>اسپین</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در سال ۱۸۲۴ طرح اولیه خود را اصلاح نموده و محصول خاک رس و</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آهک هیدرولیک را تحت عنوان سیمان پرتلند ثبت کرد</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به علت تشابه رنگ سیمان سخت شده با رنگ</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سنگ های</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آهکی جزیره پرتلند</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در انگلستان،</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نام پرتلند برای آن انتخاب شده</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است</a:t>
            </a:r>
            <a:r>
              <a:rPr lang="en-US" sz="2500" dirty="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426300038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041" y="273437"/>
            <a:ext cx="8560846" cy="6230393"/>
          </a:xfrm>
          <a:prstGeom prst="rect">
            <a:avLst/>
          </a:prstGeom>
        </p:spPr>
      </p:pic>
    </p:spTree>
    <p:extLst>
      <p:ext uri="{BB962C8B-B14F-4D97-AF65-F5344CB8AC3E}">
        <p14:creationId xmlns:p14="http://schemas.microsoft.com/office/powerpoint/2010/main" val="223073338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4096" y="1176553"/>
            <a:ext cx="10831132" cy="5478423"/>
          </a:xfrm>
          <a:prstGeom prst="rect">
            <a:avLst/>
          </a:prstGeom>
        </p:spPr>
        <p:txBody>
          <a:bodyPr wrap="square">
            <a:spAutoFit/>
          </a:bodyPr>
          <a:lstStyle/>
          <a:p>
            <a:pPr algn="r" rtl="1"/>
            <a:r>
              <a:rPr lang="fa-IR" sz="2500" b="1" dirty="0">
                <a:solidFill>
                  <a:srgbClr val="0070C0"/>
                </a:solidFill>
                <a:cs typeface="B Zar" panose="00000400000000000000" pitchFamily="2" charset="-78"/>
              </a:rPr>
              <a:t>عوامل موثر در مقاومت بتن</a:t>
            </a:r>
            <a:r>
              <a:rPr lang="fa-IR" sz="2500" b="1" dirty="0" smtClean="0">
                <a:solidFill>
                  <a:srgbClr val="0070C0"/>
                </a:solidFill>
                <a:cs typeface="B Zar" panose="00000400000000000000" pitchFamily="2" charset="-78"/>
              </a:rPr>
              <a:t>:</a:t>
            </a:r>
          </a:p>
          <a:p>
            <a:pPr algn="r" rtl="1"/>
            <a:endParaRPr lang="fa-IR" sz="2500" b="1" dirty="0">
              <a:cs typeface="B Zar" panose="00000400000000000000" pitchFamily="2" charset="-78"/>
            </a:endParaRPr>
          </a:p>
          <a:p>
            <a:pPr algn="r" rtl="1"/>
            <a:r>
              <a:rPr lang="fa-IR" sz="2500" dirty="0">
                <a:solidFill>
                  <a:srgbClr val="FF0000"/>
                </a:solidFill>
                <a:cs typeface="B Zar" panose="00000400000000000000" pitchFamily="2" charset="-78"/>
              </a:rPr>
              <a:t>۱- کیفیت دانه ها (دانه های سیلیسی، آهکی، و گچی)</a:t>
            </a:r>
          </a:p>
          <a:p>
            <a:pPr algn="r" rtl="1"/>
            <a:r>
              <a:rPr lang="fa-IR" sz="2500" dirty="0">
                <a:solidFill>
                  <a:srgbClr val="FF0000"/>
                </a:solidFill>
                <a:cs typeface="B Zar" panose="00000400000000000000" pitchFamily="2" charset="-78"/>
              </a:rPr>
              <a:t>۲- میزان دانه ها</a:t>
            </a:r>
          </a:p>
          <a:p>
            <a:pPr marL="342900" indent="-342900" algn="r" rtl="1">
              <a:buFont typeface="Arial" panose="020B0604020202020204" pitchFamily="34" charset="0"/>
              <a:buChar char="•"/>
            </a:pPr>
            <a:r>
              <a:rPr lang="fa-IR" sz="2500" dirty="0">
                <a:cs typeface="B Zar" panose="00000400000000000000" pitchFamily="2" charset="-78"/>
              </a:rPr>
              <a:t>افزایش دانه ها سبب افزایش مقاومت بتن می شود (ملاحظات ذکرشده قبلی لحاظ شود).</a:t>
            </a:r>
          </a:p>
          <a:p>
            <a:pPr algn="r" rtl="1"/>
            <a:r>
              <a:rPr lang="fa-IR" sz="2500" dirty="0">
                <a:solidFill>
                  <a:srgbClr val="FF0000"/>
                </a:solidFill>
                <a:cs typeface="B Zar" panose="00000400000000000000" pitchFamily="2" charset="-78"/>
              </a:rPr>
              <a:t>۳- مقدار </a:t>
            </a:r>
            <a:r>
              <a:rPr lang="fa-IR" sz="2500" dirty="0" smtClean="0">
                <a:solidFill>
                  <a:srgbClr val="FF0000"/>
                </a:solidFill>
                <a:cs typeface="B Zar" panose="00000400000000000000" pitchFamily="2" charset="-78"/>
              </a:rPr>
              <a:t>سیمان و نوع سیمان</a:t>
            </a:r>
            <a:endParaRPr lang="fa-IR" sz="2500" dirty="0">
              <a:solidFill>
                <a:srgbClr val="FF0000"/>
              </a:solidFill>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افزایش مقدار سیمان سبب افزایش مقاومت بتن می شود .</a:t>
            </a:r>
          </a:p>
          <a:p>
            <a:pPr marL="342900" indent="-342900" algn="r" rtl="1">
              <a:buFont typeface="Arial" panose="020B0604020202020204" pitchFamily="34" charset="0"/>
              <a:buChar char="•"/>
            </a:pPr>
            <a:r>
              <a:rPr lang="fa-IR" sz="2500" dirty="0">
                <a:cs typeface="B Zar" panose="00000400000000000000" pitchFamily="2" charset="-78"/>
              </a:rPr>
              <a:t>مقدار سیمان باید در حدی باشد که چسبندگی مناسب بین سنگدانه ها برقرار کند. سیمان </a:t>
            </a:r>
            <a:r>
              <a:rPr lang="fa-IR" sz="2500" dirty="0" smtClean="0">
                <a:cs typeface="B Zar" panose="00000400000000000000" pitchFamily="2" charset="-78"/>
              </a:rPr>
              <a:t>مازاد سبب </a:t>
            </a:r>
            <a:r>
              <a:rPr lang="fa-IR" sz="2500" dirty="0">
                <a:cs typeface="B Zar" panose="00000400000000000000" pitchFamily="2" charset="-78"/>
              </a:rPr>
              <a:t>افزایش فاصله بین سنگدانه ها و در نتیجه کاهش مقاومت می شود.</a:t>
            </a:r>
          </a:p>
          <a:p>
            <a:pPr algn="r" rtl="1"/>
            <a:r>
              <a:rPr lang="fa-IR" sz="2500" dirty="0">
                <a:solidFill>
                  <a:srgbClr val="FF0000"/>
                </a:solidFill>
                <a:cs typeface="B Zar" panose="00000400000000000000" pitchFamily="2" charset="-78"/>
              </a:rPr>
              <a:t>۴- نسبت آب به سیمان</a:t>
            </a:r>
          </a:p>
          <a:p>
            <a:pPr algn="r" rtl="1"/>
            <a:r>
              <a:rPr lang="fa-IR" sz="2500" dirty="0">
                <a:solidFill>
                  <a:srgbClr val="FF0000"/>
                </a:solidFill>
                <a:cs typeface="B Zar" panose="00000400000000000000" pitchFamily="2" charset="-78"/>
              </a:rPr>
              <a:t>۵- عمر بتن</a:t>
            </a:r>
          </a:p>
          <a:p>
            <a:pPr marL="342900" indent="-342900" algn="r" rtl="1">
              <a:buFont typeface="Arial" panose="020B0604020202020204" pitchFamily="34" charset="0"/>
              <a:buChar char="•"/>
            </a:pPr>
            <a:r>
              <a:rPr lang="fa-IR" sz="2500" dirty="0">
                <a:cs typeface="B Zar" panose="00000400000000000000" pitchFamily="2" charset="-78"/>
              </a:rPr>
              <a:t>با گذر زمان و تکمیل واکنش های هیدراتاسیون مقاومت بتن افزایش می یابد.</a:t>
            </a:r>
          </a:p>
          <a:p>
            <a:pPr algn="ctr" rtl="1"/>
            <a:r>
              <a:rPr lang="fa-IR" sz="2500" dirty="0">
                <a:cs typeface="B Zar" panose="00000400000000000000" pitchFamily="2" charset="-78"/>
              </a:rPr>
              <a:t>مقاومت فشاری ۷ روزه: ۶۰ تا ۶۵ درصد مقاومت نهایی</a:t>
            </a:r>
          </a:p>
          <a:p>
            <a:pPr algn="ctr" rtl="1"/>
            <a:r>
              <a:rPr lang="fa-IR" sz="2500" dirty="0">
                <a:cs typeface="B Zar" panose="00000400000000000000" pitchFamily="2" charset="-78"/>
              </a:rPr>
              <a:t>مقاومت فشاری ۲۸ روزه: ۹۰ تا ۹۵ درصد مقاومت نهایی</a:t>
            </a:r>
          </a:p>
        </p:txBody>
      </p:sp>
      <p:sp>
        <p:nvSpPr>
          <p:cNvPr id="3" name="Rectangle 2"/>
          <p:cNvSpPr/>
          <p:nvPr/>
        </p:nvSpPr>
        <p:spPr>
          <a:xfrm>
            <a:off x="2800025" y="235580"/>
            <a:ext cx="6561413" cy="553998"/>
          </a:xfrm>
          <a:prstGeom prst="rect">
            <a:avLst/>
          </a:prstGeom>
        </p:spPr>
        <p:txBody>
          <a:bodyPr wrap="none">
            <a:spAutoFit/>
          </a:bodyPr>
          <a:lstStyle/>
          <a:p>
            <a:pPr algn="r" rtl="1"/>
            <a:r>
              <a:rPr lang="fa-IR" sz="3000" b="1" dirty="0" smtClean="0">
                <a:solidFill>
                  <a:srgbClr val="C00000"/>
                </a:solidFill>
                <a:cs typeface="B Zar" panose="00000400000000000000" pitchFamily="2" charset="-78"/>
              </a:rPr>
              <a:t>مقاومت بتن (</a:t>
            </a:r>
            <a:r>
              <a:rPr lang="fa-IR" sz="3000" dirty="0" smtClean="0">
                <a:solidFill>
                  <a:srgbClr val="C00000"/>
                </a:solidFill>
                <a:cs typeface="B Zar" panose="00000400000000000000" pitchFamily="2" charset="-78"/>
              </a:rPr>
              <a:t>یکی از مهمترین خواص بتن سخت شده)</a:t>
            </a:r>
            <a:endParaRPr lang="fa-IR" sz="3000" dirty="0">
              <a:solidFill>
                <a:srgbClr val="C00000"/>
              </a:solidFill>
              <a:cs typeface="B Zar" panose="00000400000000000000" pitchFamily="2" charset="-78"/>
            </a:endParaRPr>
          </a:p>
        </p:txBody>
      </p:sp>
    </p:spTree>
    <p:extLst>
      <p:ext uri="{BB962C8B-B14F-4D97-AF65-F5344CB8AC3E}">
        <p14:creationId xmlns:p14="http://schemas.microsoft.com/office/powerpoint/2010/main" val="23337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254" y="0"/>
            <a:ext cx="6713219" cy="29825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21" y="1787508"/>
            <a:ext cx="5002033" cy="44017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613" y="3165788"/>
            <a:ext cx="4762500" cy="3486150"/>
          </a:xfrm>
          <a:prstGeom prst="rect">
            <a:avLst/>
          </a:prstGeom>
        </p:spPr>
      </p:pic>
    </p:spTree>
    <p:extLst>
      <p:ext uri="{BB962C8B-B14F-4D97-AF65-F5344CB8AC3E}">
        <p14:creationId xmlns:p14="http://schemas.microsoft.com/office/powerpoint/2010/main" val="12312713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73" y="2551837"/>
            <a:ext cx="10006885" cy="2400657"/>
          </a:xfrm>
          <a:prstGeom prst="rect">
            <a:avLst/>
          </a:prstGeom>
        </p:spPr>
        <p:txBody>
          <a:bodyPr wrap="square">
            <a:spAutoFit/>
          </a:bodyPr>
          <a:lstStyle/>
          <a:p>
            <a:pPr marL="457200" indent="-457200" algn="r" rtl="1">
              <a:buAutoNum type="arabicParenR"/>
            </a:pPr>
            <a:r>
              <a:rPr lang="fa-IR" sz="2500" dirty="0" smtClean="0">
                <a:cs typeface="B Zar" panose="00000400000000000000" pitchFamily="2" charset="-78"/>
              </a:rPr>
              <a:t>افزایش </a:t>
            </a:r>
            <a:r>
              <a:rPr lang="fa-IR" sz="2500" dirty="0">
                <a:cs typeface="B Zar" panose="00000400000000000000" pitchFamily="2" charset="-78"/>
              </a:rPr>
              <a:t>مقاومت بعد از روز ۲۸ ام در شرایط عادی ناچیز است</a:t>
            </a:r>
            <a:r>
              <a:rPr lang="fa-IR" sz="2500" dirty="0" smtClean="0">
                <a:cs typeface="B Zar" panose="00000400000000000000" pitchFamily="2" charset="-78"/>
              </a:rPr>
              <a:t>.</a:t>
            </a:r>
          </a:p>
          <a:p>
            <a:pPr marL="457200" indent="-457200" algn="r" rtl="1">
              <a:buAutoNum type="arabicParenR"/>
            </a:pPr>
            <a:endParaRPr lang="fa-IR" sz="2500" dirty="0">
              <a:cs typeface="B Zar" panose="00000400000000000000" pitchFamily="2" charset="-78"/>
            </a:endParaRPr>
          </a:p>
          <a:p>
            <a:pPr algn="r" rtl="1"/>
            <a:r>
              <a:rPr lang="fa-IR" sz="2500" dirty="0" smtClean="0">
                <a:cs typeface="B Zar" panose="00000400000000000000" pitchFamily="2" charset="-78"/>
              </a:rPr>
              <a:t>2) بعد </a:t>
            </a:r>
            <a:r>
              <a:rPr lang="fa-IR" sz="2500" dirty="0">
                <a:cs typeface="B Zar" panose="00000400000000000000" pitchFamily="2" charset="-78"/>
              </a:rPr>
              <a:t>از این مدت امکان بارگذاری سازه ها وجود دارد</a:t>
            </a:r>
            <a:r>
              <a:rPr lang="fa-IR" sz="2500" dirty="0" smtClean="0">
                <a:cs typeface="B Zar" panose="00000400000000000000" pitchFamily="2" charset="-78"/>
              </a:rPr>
              <a:t>.</a:t>
            </a:r>
          </a:p>
          <a:p>
            <a:pPr algn="r" rtl="1"/>
            <a:endParaRPr lang="fa-IR" sz="2500" dirty="0">
              <a:cs typeface="B Zar" panose="00000400000000000000" pitchFamily="2" charset="-78"/>
            </a:endParaRPr>
          </a:p>
          <a:p>
            <a:pPr algn="r" rtl="1"/>
            <a:r>
              <a:rPr lang="fa-IR" sz="2500" dirty="0" smtClean="0">
                <a:cs typeface="B Zar" panose="00000400000000000000" pitchFamily="2" charset="-78"/>
              </a:rPr>
              <a:t>3) به </a:t>
            </a:r>
            <a:r>
              <a:rPr lang="fa-IR" sz="2500" dirty="0">
                <a:cs typeface="B Zar" panose="00000400000000000000" pitchFamily="2" charset="-78"/>
              </a:rPr>
              <a:t>دلیل اثر مخرب عوامل محیطی از جمله باران (به خصوص باران های اسیدی) در </a:t>
            </a:r>
            <a:r>
              <a:rPr lang="fa-IR" sz="2500" dirty="0" smtClean="0">
                <a:cs typeface="B Zar" panose="00000400000000000000" pitchFamily="2" charset="-78"/>
              </a:rPr>
              <a:t>جهت محافظه </a:t>
            </a:r>
            <a:r>
              <a:rPr lang="fa-IR" sz="2500" dirty="0">
                <a:cs typeface="B Zar" panose="00000400000000000000" pitchFamily="2" charset="-78"/>
              </a:rPr>
              <a:t>کارانه از این افزایش مقاومت صرف نظر می شود.</a:t>
            </a:r>
          </a:p>
        </p:txBody>
      </p:sp>
      <p:sp>
        <p:nvSpPr>
          <p:cNvPr id="3" name="Rectangle 2"/>
          <p:cNvSpPr/>
          <p:nvPr/>
        </p:nvSpPr>
        <p:spPr>
          <a:xfrm>
            <a:off x="4113340" y="1325383"/>
            <a:ext cx="6885218" cy="477054"/>
          </a:xfrm>
          <a:prstGeom prst="rect">
            <a:avLst/>
          </a:prstGeom>
        </p:spPr>
        <p:txBody>
          <a:bodyPr wrap="none">
            <a:spAutoFit/>
          </a:bodyPr>
          <a:lstStyle/>
          <a:p>
            <a:pPr algn="r" rtl="1"/>
            <a:r>
              <a:rPr lang="fa-IR" sz="2500" b="1" dirty="0">
                <a:solidFill>
                  <a:srgbClr val="0070C0"/>
                </a:solidFill>
                <a:cs typeface="B Zar" panose="00000400000000000000" pitchFamily="2" charset="-78"/>
              </a:rPr>
              <a:t>دلیل استفاده کردن آیین نامه ها از مقاومت فشاری ۲۸ روزه:</a:t>
            </a:r>
          </a:p>
        </p:txBody>
      </p:sp>
    </p:spTree>
    <p:extLst>
      <p:ext uri="{BB962C8B-B14F-4D97-AF65-F5344CB8AC3E}">
        <p14:creationId xmlns:p14="http://schemas.microsoft.com/office/powerpoint/2010/main" val="32651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8425" y="288901"/>
            <a:ext cx="3783408"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اندازه گیری مقاومت فشاری بتن</a:t>
            </a:r>
            <a:endParaRPr lang="fa-IR" sz="2500" b="1" dirty="0">
              <a:solidFill>
                <a:srgbClr val="C00000"/>
              </a:solidFill>
              <a:cs typeface="B Zar" panose="00000400000000000000" pitchFamily="2" charset="-78"/>
            </a:endParaRPr>
          </a:p>
        </p:txBody>
      </p:sp>
      <p:sp>
        <p:nvSpPr>
          <p:cNvPr id="4" name="Rectangle 3"/>
          <p:cNvSpPr/>
          <p:nvPr/>
        </p:nvSpPr>
        <p:spPr>
          <a:xfrm>
            <a:off x="4237148" y="1068923"/>
            <a:ext cx="7765961" cy="2400657"/>
          </a:xfrm>
          <a:prstGeom prst="rect">
            <a:avLst/>
          </a:prstGeom>
        </p:spPr>
        <p:txBody>
          <a:bodyPr wrap="square">
            <a:spAutoFit/>
          </a:bodyPr>
          <a:lstStyle/>
          <a:p>
            <a:pPr marL="342900" indent="-342900" algn="just" rtl="1">
              <a:buFont typeface="Arial" panose="020B0604020202020204" pitchFamily="34" charset="0"/>
              <a:buChar char="•"/>
            </a:pPr>
            <a:r>
              <a:rPr lang="fa-IR" altLang="en-US" sz="2500" dirty="0" smtClean="0">
                <a:latin typeface="B Kodak"/>
                <a:cs typeface="B Zar" panose="00000400000000000000" pitchFamily="2" charset="-78"/>
              </a:rPr>
              <a:t>در استانداردهای آمریکایی و ایران مقاومت فشاری بتن با </a:t>
            </a:r>
            <a:r>
              <a:rPr lang="en-US" altLang="en-US" sz="2500" dirty="0" err="1" smtClean="0">
                <a:latin typeface="B Kodak"/>
                <a:cs typeface="B Zar" panose="00000400000000000000" pitchFamily="2" charset="-78"/>
              </a:rPr>
              <a:t>f’c</a:t>
            </a:r>
            <a:r>
              <a:rPr lang="fa-IR" altLang="en-US" sz="2500" dirty="0" smtClean="0">
                <a:latin typeface="B Kodak"/>
                <a:cs typeface="B Zar" panose="00000400000000000000" pitchFamily="2" charset="-78"/>
              </a:rPr>
              <a:t> مشخص می شود که در واقع مقاومت 28 روزه نمونه استوانه ای به ارتفاع ۳۰ و قطر قاعده ۱۵ سانتی متر می باشد.</a:t>
            </a:r>
          </a:p>
          <a:p>
            <a:pPr algn="just" rtl="1"/>
            <a:endParaRPr lang="fa-IR" altLang="en-US" sz="2500" dirty="0">
              <a:latin typeface="B Kodak"/>
              <a:cs typeface="B Zar" panose="00000400000000000000" pitchFamily="2" charset="-78"/>
            </a:endParaRPr>
          </a:p>
          <a:p>
            <a:pPr marL="342900" indent="-342900" algn="just" rtl="1">
              <a:buFont typeface="Arial" panose="020B0604020202020204" pitchFamily="34" charset="0"/>
              <a:buChar char="•"/>
            </a:pPr>
            <a:r>
              <a:rPr lang="fa-IR" altLang="en-US" sz="2500" dirty="0">
                <a:latin typeface="B Kodak"/>
                <a:cs typeface="B Zar" panose="00000400000000000000" pitchFamily="2" charset="-78"/>
              </a:rPr>
              <a:t>در کشور های اروپایی این نمونه با ابعاد 20</a:t>
            </a:r>
            <a:r>
              <a:rPr lang="en-US" altLang="en-US" sz="2500" dirty="0">
                <a:latin typeface="B Kodak"/>
                <a:cs typeface="B Zar" panose="00000400000000000000" pitchFamily="2" charset="-78"/>
              </a:rPr>
              <a:t>x</a:t>
            </a:r>
            <a:r>
              <a:rPr lang="fa-IR" altLang="en-US" sz="2500" dirty="0" smtClean="0">
                <a:latin typeface="B Kodak"/>
                <a:cs typeface="B Zar" panose="00000400000000000000" pitchFamily="2" charset="-78"/>
              </a:rPr>
              <a:t>20 </a:t>
            </a:r>
            <a:r>
              <a:rPr lang="fa-IR" altLang="en-US" sz="2500" dirty="0">
                <a:latin typeface="B Kodak"/>
                <a:cs typeface="B Zar" panose="00000400000000000000" pitchFamily="2" charset="-78"/>
              </a:rPr>
              <a:t>و 15</a:t>
            </a:r>
            <a:r>
              <a:rPr lang="en-US" altLang="en-US" sz="2500" dirty="0">
                <a:latin typeface="B Kodak"/>
                <a:cs typeface="B Zar" panose="00000400000000000000" pitchFamily="2" charset="-78"/>
              </a:rPr>
              <a:t>x</a:t>
            </a:r>
            <a:r>
              <a:rPr lang="fa-IR" altLang="en-US" sz="2500" dirty="0">
                <a:latin typeface="B Kodak"/>
                <a:cs typeface="B Zar" panose="00000400000000000000" pitchFamily="2" charset="-78"/>
              </a:rPr>
              <a:t>15 </a:t>
            </a:r>
            <a:r>
              <a:rPr lang="fa-IR" altLang="en-US" sz="2500" dirty="0" smtClean="0">
                <a:latin typeface="B Kodak"/>
                <a:cs typeface="B Zar" panose="00000400000000000000" pitchFamily="2" charset="-78"/>
              </a:rPr>
              <a:t>سانتی متر </a:t>
            </a:r>
            <a:r>
              <a:rPr lang="fa-IR" altLang="en-US" sz="2500" dirty="0">
                <a:latin typeface="B Kodak"/>
                <a:cs typeface="B Zar" panose="00000400000000000000" pitchFamily="2" charset="-78"/>
              </a:rPr>
              <a:t>ساخته می </a:t>
            </a:r>
            <a:r>
              <a:rPr lang="fa-IR" altLang="en-US" sz="2500" dirty="0" smtClean="0">
                <a:latin typeface="B Kodak"/>
                <a:cs typeface="B Zar" panose="00000400000000000000" pitchFamily="2" charset="-78"/>
              </a:rPr>
              <a:t>شود</a:t>
            </a:r>
            <a:r>
              <a:rPr lang="fa-IR" altLang="en-US" sz="2500" dirty="0">
                <a:latin typeface="B Kodak"/>
                <a:cs typeface="B Zar" panose="00000400000000000000" pitchFamily="2" charset="-78"/>
              </a:rPr>
              <a:t> </a:t>
            </a:r>
            <a:r>
              <a:rPr lang="fa-IR" altLang="en-US" sz="2500" dirty="0" smtClean="0">
                <a:latin typeface="B Kodak"/>
                <a:cs typeface="B Zar" panose="00000400000000000000" pitchFamily="2" charset="-78"/>
              </a:rPr>
              <a:t>که مقاومت فشاری به دست آمده از این نمونه ها را با </a:t>
            </a:r>
            <a:r>
              <a:rPr lang="en-US" altLang="en-US" sz="2500" dirty="0" err="1" smtClean="0">
                <a:latin typeface="B Kodak"/>
                <a:cs typeface="B Zar" panose="00000400000000000000" pitchFamily="2" charset="-78"/>
              </a:rPr>
              <a:t>fcu</a:t>
            </a:r>
            <a:r>
              <a:rPr lang="fa-IR" altLang="en-US" sz="2500" dirty="0" smtClean="0">
                <a:latin typeface="B Kodak"/>
                <a:cs typeface="B Zar" panose="00000400000000000000" pitchFamily="2" charset="-78"/>
              </a:rPr>
              <a:t> نشان می دهند.</a:t>
            </a:r>
            <a:endParaRPr lang="en-US" altLang="en-US" sz="2500" dirty="0">
              <a:latin typeface="B Kodak"/>
              <a:cs typeface="B Zar" panose="00000400000000000000" pitchFamily="2" charset="-78"/>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462" t="9789" r="26463" b="608"/>
          <a:stretch/>
        </p:blipFill>
        <p:spPr>
          <a:xfrm>
            <a:off x="244700" y="288901"/>
            <a:ext cx="3356098" cy="46565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563" y="4027331"/>
            <a:ext cx="4215235" cy="2830669"/>
          </a:xfrm>
          <a:prstGeom prst="rect">
            <a:avLst/>
          </a:prstGeom>
        </p:spPr>
      </p:pic>
    </p:spTree>
    <p:extLst>
      <p:ext uri="{BB962C8B-B14F-4D97-AF65-F5344CB8AC3E}">
        <p14:creationId xmlns:p14="http://schemas.microsoft.com/office/powerpoint/2010/main" val="23783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1977" y="1775524"/>
            <a:ext cx="10290220" cy="1631216"/>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latin typeface="BNazanin"/>
                <a:cs typeface="B Zar" panose="00000400000000000000" pitchFamily="2" charset="-78"/>
              </a:rPr>
              <a:t>مقاومت فشاری </a:t>
            </a:r>
            <a:r>
              <a:rPr lang="fa-IR" sz="2500" dirty="0">
                <a:latin typeface="BNazanin"/>
                <a:cs typeface="B Zar" panose="00000400000000000000" pitchFamily="2" charset="-78"/>
              </a:rPr>
              <a:t>28 روزه نمونه </a:t>
            </a:r>
            <a:r>
              <a:rPr lang="fa-IR" sz="2500" dirty="0" smtClean="0">
                <a:latin typeface="BNazanin"/>
                <a:cs typeface="B Zar" panose="00000400000000000000" pitchFamily="2" charset="-78"/>
              </a:rPr>
              <a:t>های استوانه ای در </a:t>
            </a:r>
            <a:r>
              <a:rPr lang="fa-IR" sz="2500" dirty="0">
                <a:latin typeface="BNazanin"/>
                <a:cs typeface="B Zar" panose="00000400000000000000" pitchFamily="2" charset="-78"/>
              </a:rPr>
              <a:t>حدود 80 </a:t>
            </a:r>
            <a:r>
              <a:rPr lang="fa-IR" sz="2500" dirty="0" smtClean="0">
                <a:latin typeface="BNazanin"/>
                <a:cs typeface="B Zar" panose="00000400000000000000" pitchFamily="2" charset="-78"/>
              </a:rPr>
              <a:t>درصد مقاومت فشاری </a:t>
            </a:r>
            <a:r>
              <a:rPr lang="fa-IR" sz="2500" dirty="0">
                <a:latin typeface="BNazanin"/>
                <a:cs typeface="B Zar" panose="00000400000000000000" pitchFamily="2" charset="-78"/>
              </a:rPr>
              <a:t>نمونه مکعبی با </a:t>
            </a:r>
            <a:r>
              <a:rPr lang="fa-IR" sz="2500" dirty="0" smtClean="0">
                <a:latin typeface="BNazanin"/>
                <a:cs typeface="B Zar" panose="00000400000000000000" pitchFamily="2" charset="-78"/>
              </a:rPr>
              <a:t>ابعاد </a:t>
            </a:r>
            <a:r>
              <a:rPr lang="fa-IR" sz="2500" dirty="0">
                <a:latin typeface="BNazanin"/>
                <a:cs typeface="B Zar" panose="00000400000000000000" pitchFamily="2" charset="-78"/>
              </a:rPr>
              <a:t>150 </a:t>
            </a:r>
            <a:r>
              <a:rPr lang="fa-IR" sz="2500" dirty="0" smtClean="0">
                <a:latin typeface="BNazanin"/>
                <a:cs typeface="B Zar" panose="00000400000000000000" pitchFamily="2" charset="-78"/>
              </a:rPr>
              <a:t>میلیمتر و </a:t>
            </a:r>
            <a:r>
              <a:rPr lang="fa-IR" sz="2500" dirty="0">
                <a:latin typeface="BNazanin"/>
                <a:cs typeface="B Zar" panose="00000400000000000000" pitchFamily="2" charset="-78"/>
              </a:rPr>
              <a:t>در </a:t>
            </a:r>
            <a:r>
              <a:rPr lang="fa-IR" sz="2500" dirty="0" smtClean="0">
                <a:latin typeface="BNazanin"/>
                <a:cs typeface="B Zar" panose="00000400000000000000" pitchFamily="2" charset="-78"/>
              </a:rPr>
              <a:t>حدود 83 درصد مقاومت فشاری نمونه های مکعبی </a:t>
            </a:r>
            <a:r>
              <a:rPr lang="fa-IR" sz="2500" dirty="0">
                <a:latin typeface="BNazanin"/>
                <a:cs typeface="B Zar" panose="00000400000000000000" pitchFamily="2" charset="-78"/>
              </a:rPr>
              <a:t>با ابعاد 200 </a:t>
            </a:r>
            <a:r>
              <a:rPr lang="fa-IR" sz="2500" dirty="0" smtClean="0">
                <a:latin typeface="BNazanin"/>
                <a:cs typeface="B Zar" panose="00000400000000000000" pitchFamily="2" charset="-78"/>
              </a:rPr>
              <a:t>میلیمتر است.</a:t>
            </a:r>
          </a:p>
          <a:p>
            <a:pPr algn="just" rtl="1"/>
            <a:endParaRPr lang="fa-IR" sz="2500" dirty="0">
              <a:latin typeface="BNazanin"/>
              <a:cs typeface="B Zar" panose="00000400000000000000" pitchFamily="2" charset="-78"/>
            </a:endParaRPr>
          </a:p>
          <a:p>
            <a:pPr marL="342900" indent="-342900" algn="just" rtl="1">
              <a:buFont typeface="Arial" panose="020B0604020202020204" pitchFamily="34" charset="0"/>
              <a:buChar char="•"/>
            </a:pPr>
            <a:r>
              <a:rPr lang="fa-IR" sz="2500" dirty="0" smtClean="0">
                <a:latin typeface="BNazanin"/>
                <a:cs typeface="B Zar" panose="00000400000000000000" pitchFamily="2" charset="-78"/>
              </a:rPr>
              <a:t>با </a:t>
            </a:r>
            <a:r>
              <a:rPr lang="fa-IR" sz="2500" dirty="0">
                <a:latin typeface="BNazanin"/>
                <a:cs typeface="B Zar" panose="00000400000000000000" pitchFamily="2" charset="-78"/>
              </a:rPr>
              <a:t>این وجود برای بتن سبک وزن، مقاومت فشاری هر دو نمونه </a:t>
            </a:r>
            <a:r>
              <a:rPr lang="fa-IR" sz="2500" dirty="0" smtClean="0">
                <a:latin typeface="BNazanin"/>
                <a:cs typeface="B Zar" panose="00000400000000000000" pitchFamily="2" charset="-78"/>
              </a:rPr>
              <a:t>تقریباً یکسان </a:t>
            </a:r>
            <a:r>
              <a:rPr lang="fa-IR" sz="2500" dirty="0">
                <a:latin typeface="BNazanin"/>
                <a:cs typeface="B Zar" panose="00000400000000000000" pitchFamily="2" charset="-78"/>
              </a:rPr>
              <a:t>خواهد بود.</a:t>
            </a:r>
            <a:endParaRPr lang="fa-IR" sz="2500" dirty="0">
              <a:cs typeface="B Zar" panose="00000400000000000000" pitchFamily="2" charset="-78"/>
            </a:endParaRPr>
          </a:p>
        </p:txBody>
      </p:sp>
      <p:sp>
        <p:nvSpPr>
          <p:cNvPr id="5" name="Rectangle 4"/>
          <p:cNvSpPr/>
          <p:nvPr/>
        </p:nvSpPr>
        <p:spPr>
          <a:xfrm>
            <a:off x="4064725" y="366175"/>
            <a:ext cx="5277407"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عوامل موثر بر مقاومت فشاری نمونه های بتنی</a:t>
            </a:r>
            <a:endParaRPr lang="fa-IR" sz="2500" b="1" dirty="0">
              <a:solidFill>
                <a:srgbClr val="C00000"/>
              </a:solidFill>
              <a:cs typeface="B Zar" panose="00000400000000000000" pitchFamily="2" charset="-78"/>
            </a:endParaRPr>
          </a:p>
        </p:txBody>
      </p:sp>
      <p:sp>
        <p:nvSpPr>
          <p:cNvPr id="6" name="Rectangle 5"/>
          <p:cNvSpPr/>
          <p:nvPr/>
        </p:nvSpPr>
        <p:spPr>
          <a:xfrm>
            <a:off x="9788341" y="1210221"/>
            <a:ext cx="1673856" cy="477054"/>
          </a:xfrm>
          <a:prstGeom prst="rect">
            <a:avLst/>
          </a:prstGeom>
        </p:spPr>
        <p:txBody>
          <a:bodyPr wrap="none">
            <a:spAutoFit/>
          </a:bodyPr>
          <a:lstStyle/>
          <a:p>
            <a:pPr algn="r" rtl="1"/>
            <a:r>
              <a:rPr lang="fa-IR" sz="2500" b="1" dirty="0" smtClean="0">
                <a:solidFill>
                  <a:srgbClr val="0070C0"/>
                </a:solidFill>
                <a:cs typeface="B Zar" panose="00000400000000000000" pitchFamily="2" charset="-78"/>
              </a:rPr>
              <a:t>1- نوع نمونه</a:t>
            </a:r>
            <a:endParaRPr lang="fa-IR" sz="2500" b="1" dirty="0">
              <a:solidFill>
                <a:srgbClr val="0070C0"/>
              </a:solidFill>
              <a:cs typeface="B Zar" panose="00000400000000000000" pitchFamily="2" charset="-78"/>
            </a:endParaRPr>
          </a:p>
        </p:txBody>
      </p:sp>
      <p:sp>
        <p:nvSpPr>
          <p:cNvPr id="7" name="Rectangle 6"/>
          <p:cNvSpPr/>
          <p:nvPr/>
        </p:nvSpPr>
        <p:spPr>
          <a:xfrm>
            <a:off x="1146418" y="5166455"/>
            <a:ext cx="10212946" cy="861774"/>
          </a:xfrm>
          <a:prstGeom prst="rect">
            <a:avLst/>
          </a:prstGeom>
        </p:spPr>
        <p:txBody>
          <a:bodyPr wrap="square">
            <a:spAutoFit/>
          </a:bodyPr>
          <a:lstStyle/>
          <a:p>
            <a:pPr marL="342900" lvl="0" indent="-342900" algn="r" defTabSz="914400" rtl="1" eaLnBrk="0" fontAlgn="base" hangingPunct="0">
              <a:spcBef>
                <a:spcPct val="0"/>
              </a:spcBef>
              <a:spcAft>
                <a:spcPct val="0"/>
              </a:spcAft>
              <a:buFont typeface="Arial" panose="020B0604020202020204" pitchFamily="34" charset="0"/>
              <a:buChar char="•"/>
            </a:pPr>
            <a:r>
              <a:rPr lang="ar-SA" sz="2500" dirty="0">
                <a:latin typeface="Arial" panose="020B0604020202020204" pitchFamily="34" charset="0"/>
                <a:cs typeface="B Zar" panose="00000400000000000000" pitchFamily="2" charset="-78"/>
              </a:rPr>
              <a:t>هر چه اندازه نمونه بزرگتر شود مقاومت فشاري آن كاهش مي يابد</a:t>
            </a:r>
            <a:r>
              <a:rPr lang="fa-IR" sz="2500" dirty="0">
                <a:latin typeface="Arial" panose="020B0604020202020204" pitchFamily="34" charset="0"/>
                <a:cs typeface="B Zar" panose="00000400000000000000" pitchFamily="2" charset="-78"/>
              </a:rPr>
              <a:t> (با افزايش ابعاد نمونه احتمال وجود ترك در بتن بالا مي رود.).</a:t>
            </a:r>
          </a:p>
        </p:txBody>
      </p:sp>
      <p:sp>
        <p:nvSpPr>
          <p:cNvPr id="8" name="Rectangle 7"/>
          <p:cNvSpPr/>
          <p:nvPr/>
        </p:nvSpPr>
        <p:spPr>
          <a:xfrm>
            <a:off x="9685419" y="4339035"/>
            <a:ext cx="1699504" cy="477054"/>
          </a:xfrm>
          <a:prstGeom prst="rect">
            <a:avLst/>
          </a:prstGeom>
        </p:spPr>
        <p:txBody>
          <a:bodyPr wrap="none">
            <a:spAutoFit/>
          </a:bodyPr>
          <a:lstStyle/>
          <a:p>
            <a:pPr algn="r" rtl="1"/>
            <a:r>
              <a:rPr lang="fa-IR" sz="2500" b="1" dirty="0" smtClean="0">
                <a:solidFill>
                  <a:srgbClr val="0070C0"/>
                </a:solidFill>
                <a:cs typeface="B Zar" panose="00000400000000000000" pitchFamily="2" charset="-78"/>
              </a:rPr>
              <a:t>2- ابعاد نمونه</a:t>
            </a:r>
            <a:endParaRPr lang="fa-IR" sz="2500" b="1" dirty="0">
              <a:solidFill>
                <a:srgbClr val="0070C0"/>
              </a:solidFill>
              <a:cs typeface="B Zar" panose="00000400000000000000" pitchFamily="2" charset="-78"/>
            </a:endParaRPr>
          </a:p>
        </p:txBody>
      </p:sp>
    </p:spTree>
    <p:extLst>
      <p:ext uri="{BB962C8B-B14F-4D97-AF65-F5344CB8AC3E}">
        <p14:creationId xmlns:p14="http://schemas.microsoft.com/office/powerpoint/2010/main" val="234176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481" y="1830414"/>
            <a:ext cx="9968248" cy="2015936"/>
          </a:xfrm>
          <a:prstGeom prst="rect">
            <a:avLst/>
          </a:prstGeom>
        </p:spPr>
        <p:txBody>
          <a:bodyPr wrap="square">
            <a:spAutoFit/>
          </a:bodyPr>
          <a:lstStyle/>
          <a:p>
            <a:pPr marL="342900" indent="-342900" algn="just" rtl="1">
              <a:buFont typeface="Arial" panose="020B0604020202020204" pitchFamily="34" charset="0"/>
              <a:buChar char="•"/>
            </a:pPr>
            <a:r>
              <a:rPr lang="fa-IR" sz="2500" dirty="0">
                <a:latin typeface="BNazanin"/>
                <a:cs typeface="B Zar" panose="00000400000000000000" pitchFamily="2" charset="-78"/>
              </a:rPr>
              <a:t>نمونه </a:t>
            </a:r>
            <a:r>
              <a:rPr lang="fa-IR" sz="2500" dirty="0" smtClean="0">
                <a:latin typeface="BNazanin"/>
                <a:cs typeface="B Zar" panose="00000400000000000000" pitchFamily="2" charset="-78"/>
              </a:rPr>
              <a:t>های کاملاً خشک نسبت </a:t>
            </a:r>
            <a:r>
              <a:rPr lang="fa-IR" sz="2500" dirty="0">
                <a:latin typeface="BNazanin"/>
                <a:cs typeface="B Zar" panose="00000400000000000000" pitchFamily="2" charset="-78"/>
              </a:rPr>
              <a:t>به نمونه </a:t>
            </a:r>
            <a:r>
              <a:rPr lang="fa-IR" sz="2500" dirty="0" smtClean="0">
                <a:latin typeface="BNazanin"/>
                <a:cs typeface="B Zar" panose="00000400000000000000" pitchFamily="2" charset="-78"/>
              </a:rPr>
              <a:t>های کاملاً اشباع 20 تا </a:t>
            </a:r>
            <a:r>
              <a:rPr lang="fa-IR" sz="2500" dirty="0">
                <a:latin typeface="BNazanin"/>
                <a:cs typeface="B Zar" panose="00000400000000000000" pitchFamily="2" charset="-78"/>
              </a:rPr>
              <a:t>25 درصد از مقاومت </a:t>
            </a:r>
            <a:r>
              <a:rPr lang="fa-IR" sz="2500" dirty="0" smtClean="0">
                <a:latin typeface="BNazanin"/>
                <a:cs typeface="B Zar" panose="00000400000000000000" pitchFamily="2" charset="-78"/>
              </a:rPr>
              <a:t>بیشتری </a:t>
            </a:r>
            <a:r>
              <a:rPr lang="fa-IR" sz="2500" dirty="0">
                <a:latin typeface="BNazanin"/>
                <a:cs typeface="B Zar" panose="00000400000000000000" pitchFamily="2" charset="-78"/>
              </a:rPr>
              <a:t>برخوردار </a:t>
            </a:r>
            <a:r>
              <a:rPr lang="fa-IR" sz="2500" dirty="0" smtClean="0">
                <a:latin typeface="BNazanin"/>
                <a:cs typeface="B Zar" panose="00000400000000000000" pitchFamily="2" charset="-78"/>
              </a:rPr>
              <a:t>است</a:t>
            </a:r>
            <a:r>
              <a:rPr lang="fa-IR" sz="2500" dirty="0">
                <a:latin typeface="BNazanin"/>
                <a:cs typeface="B Zar" panose="00000400000000000000" pitchFamily="2" charset="-78"/>
              </a:rPr>
              <a:t>. </a:t>
            </a:r>
            <a:endParaRPr lang="fa-IR" sz="2500" dirty="0" smtClean="0">
              <a:latin typeface="BNazanin"/>
              <a:cs typeface="B Zar" panose="00000400000000000000" pitchFamily="2" charset="-78"/>
            </a:endParaRPr>
          </a:p>
          <a:p>
            <a:pPr marL="342900" indent="-342900" algn="just" rtl="1">
              <a:buFont typeface="Arial" panose="020B0604020202020204" pitchFamily="34" charset="0"/>
              <a:buChar char="•"/>
            </a:pPr>
            <a:endParaRPr lang="fa-IR" sz="2500" dirty="0" smtClean="0">
              <a:latin typeface="BNazanin"/>
              <a:cs typeface="B Zar" panose="00000400000000000000" pitchFamily="2" charset="-78"/>
            </a:endParaRPr>
          </a:p>
          <a:p>
            <a:pPr marL="342900" indent="-342900" algn="just" rtl="1">
              <a:buFont typeface="Arial" panose="020B0604020202020204" pitchFamily="34" charset="0"/>
              <a:buChar char="•"/>
            </a:pPr>
            <a:r>
              <a:rPr lang="fa-IR" sz="2500" dirty="0" smtClean="0">
                <a:latin typeface="BNazanin"/>
                <a:cs typeface="B Zar" panose="00000400000000000000" pitchFamily="2" charset="-78"/>
              </a:rPr>
              <a:t>بر </a:t>
            </a:r>
            <a:r>
              <a:rPr lang="fa-IR" sz="2500" dirty="0">
                <a:latin typeface="BNazanin"/>
                <a:cs typeface="B Zar" panose="00000400000000000000" pitchFamily="2" charset="-78"/>
              </a:rPr>
              <a:t>طبق </a:t>
            </a:r>
            <a:r>
              <a:rPr lang="fa-IR" sz="2500" dirty="0" smtClean="0">
                <a:latin typeface="BNazanin"/>
                <a:cs typeface="B Zar" panose="00000400000000000000" pitchFamily="2" charset="-78"/>
              </a:rPr>
              <a:t>استاندارد، اندازه گیری مقاومت </a:t>
            </a:r>
            <a:r>
              <a:rPr lang="fa-IR" sz="2500" dirty="0">
                <a:latin typeface="BNazanin"/>
                <a:cs typeface="B Zar" panose="00000400000000000000" pitchFamily="2" charset="-78"/>
              </a:rPr>
              <a:t>در شرایط اشباع می بایستی انجام گیرد؛ چرا </a:t>
            </a:r>
            <a:r>
              <a:rPr lang="fa-IR" sz="2500" dirty="0" smtClean="0">
                <a:latin typeface="BNazanin"/>
                <a:cs typeface="B Zar" panose="00000400000000000000" pitchFamily="2" charset="-78"/>
              </a:rPr>
              <a:t>که وجود فشار </a:t>
            </a:r>
            <a:r>
              <a:rPr lang="fa-IR" sz="2500" dirty="0">
                <a:latin typeface="BNazanin"/>
                <a:cs typeface="B Zar" panose="00000400000000000000" pitchFamily="2" charset="-78"/>
              </a:rPr>
              <a:t>آب در بین منفذه ای داخلی باعث کاهش مقاومت </a:t>
            </a:r>
            <a:r>
              <a:rPr lang="fa-IR" sz="2500" dirty="0" smtClean="0">
                <a:latin typeface="BNazanin"/>
                <a:cs typeface="B Zar" panose="00000400000000000000" pitchFamily="2" charset="-78"/>
              </a:rPr>
              <a:t>نمونه های </a:t>
            </a:r>
            <a:r>
              <a:rPr lang="fa-IR" sz="2500" dirty="0">
                <a:latin typeface="BNazanin"/>
                <a:cs typeface="B Zar" panose="00000400000000000000" pitchFamily="2" charset="-78"/>
              </a:rPr>
              <a:t>در حالت اشباع می باشد.</a:t>
            </a:r>
            <a:endParaRPr lang="fa-IR" sz="2500" dirty="0">
              <a:cs typeface="B Zar" panose="00000400000000000000" pitchFamily="2" charset="-78"/>
            </a:endParaRPr>
          </a:p>
        </p:txBody>
      </p:sp>
      <p:sp>
        <p:nvSpPr>
          <p:cNvPr id="3" name="Rectangle 2"/>
          <p:cNvSpPr/>
          <p:nvPr/>
        </p:nvSpPr>
        <p:spPr>
          <a:xfrm>
            <a:off x="9100740" y="977649"/>
            <a:ext cx="2064989" cy="477054"/>
          </a:xfrm>
          <a:prstGeom prst="rect">
            <a:avLst/>
          </a:prstGeom>
        </p:spPr>
        <p:txBody>
          <a:bodyPr wrap="none">
            <a:spAutoFit/>
          </a:bodyPr>
          <a:lstStyle/>
          <a:p>
            <a:pPr algn="r" rtl="1"/>
            <a:r>
              <a:rPr lang="fa-IR" sz="2500" b="1" dirty="0" smtClean="0">
                <a:solidFill>
                  <a:srgbClr val="0070C0"/>
                </a:solidFill>
                <a:cs typeface="B Zar" panose="00000400000000000000" pitchFamily="2" charset="-78"/>
              </a:rPr>
              <a:t>3- رطوبت نمونه</a:t>
            </a:r>
            <a:endParaRPr lang="fa-IR" sz="2500" b="1" dirty="0">
              <a:solidFill>
                <a:srgbClr val="0070C0"/>
              </a:solidFill>
              <a:cs typeface="B Zar" panose="00000400000000000000" pitchFamily="2" charset="-78"/>
            </a:endParaRPr>
          </a:p>
        </p:txBody>
      </p:sp>
    </p:spTree>
    <p:extLst>
      <p:ext uri="{BB962C8B-B14F-4D97-AF65-F5344CB8AC3E}">
        <p14:creationId xmlns:p14="http://schemas.microsoft.com/office/powerpoint/2010/main" val="267165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068" y="1710923"/>
            <a:ext cx="10071279" cy="4708981"/>
          </a:xfrm>
          <a:prstGeom prst="rect">
            <a:avLst/>
          </a:prstGeom>
        </p:spPr>
        <p:txBody>
          <a:bodyPr wrap="square">
            <a:spAutoFit/>
          </a:bodyPr>
          <a:lstStyle/>
          <a:p>
            <a:pPr algn="r" rtl="1"/>
            <a:r>
              <a:rPr lang="fa-IR" sz="2500" dirty="0">
                <a:latin typeface="BNazanin"/>
                <a:cs typeface="B Zar" panose="00000400000000000000" pitchFamily="2" charset="-78"/>
              </a:rPr>
              <a:t>سرعت بارگذاری </a:t>
            </a:r>
            <a:r>
              <a:rPr lang="fa-IR" sz="2500" dirty="0" smtClean="0">
                <a:latin typeface="BNazanin"/>
                <a:cs typeface="B Zar" panose="00000400000000000000" pitchFamily="2" charset="-78"/>
              </a:rPr>
              <a:t>عبارتست </a:t>
            </a:r>
            <a:r>
              <a:rPr lang="fa-IR" sz="2500" dirty="0">
                <a:latin typeface="BNazanin"/>
                <a:cs typeface="B Zar" panose="00000400000000000000" pitchFamily="2" charset="-78"/>
              </a:rPr>
              <a:t>از </a:t>
            </a:r>
            <a:r>
              <a:rPr lang="fa-IR" sz="2500" dirty="0" smtClean="0">
                <a:latin typeface="BNazanin"/>
                <a:cs typeface="B Zar" panose="00000400000000000000" pitchFamily="2" charset="-78"/>
              </a:rPr>
              <a:t>مقدارتنش اعمال شده بر نمونه </a:t>
            </a:r>
            <a:r>
              <a:rPr lang="fa-IR" sz="2500" dirty="0">
                <a:latin typeface="BNazanin"/>
                <a:cs typeface="B Zar" panose="00000400000000000000" pitchFamily="2" charset="-78"/>
              </a:rPr>
              <a:t>در واحد </a:t>
            </a:r>
            <a:r>
              <a:rPr lang="fa-IR" sz="2500" dirty="0" smtClean="0">
                <a:latin typeface="BNazanin"/>
                <a:cs typeface="B Zar" panose="00000400000000000000" pitchFamily="2" charset="-78"/>
              </a:rPr>
              <a:t>زمان </a:t>
            </a:r>
            <a:r>
              <a:rPr lang="en-US" sz="2500" dirty="0" smtClean="0">
                <a:latin typeface="BNazanin"/>
                <a:cs typeface="B Zar" panose="00000400000000000000" pitchFamily="2" charset="-78"/>
              </a:rPr>
              <a:t>(</a:t>
            </a:r>
            <a:r>
              <a:rPr lang="en-US" sz="2500" dirty="0" smtClean="0">
                <a:latin typeface="Times New Roman" panose="02020603050405020304" pitchFamily="18" charset="0"/>
                <a:cs typeface="B Zar" panose="00000400000000000000" pitchFamily="2" charset="-78"/>
              </a:rPr>
              <a:t>MPa/sec</a:t>
            </a:r>
            <a:r>
              <a:rPr lang="en-US" sz="2500" dirty="0" smtClean="0">
                <a:latin typeface="BNazanin"/>
                <a:cs typeface="B Zar" panose="00000400000000000000" pitchFamily="2" charset="-78"/>
              </a:rPr>
              <a:t>)</a:t>
            </a:r>
            <a:endParaRPr lang="fa-IR" sz="2500" dirty="0" smtClean="0">
              <a:latin typeface="BNazanin"/>
              <a:cs typeface="B Zar" panose="00000400000000000000" pitchFamily="2" charset="-78"/>
            </a:endParaRPr>
          </a:p>
          <a:p>
            <a:pPr algn="r" rtl="1"/>
            <a:endParaRPr lang="fa-IR" sz="2500" dirty="0" smtClean="0">
              <a:latin typeface="BNazanin"/>
              <a:cs typeface="B Zar" panose="00000400000000000000" pitchFamily="2" charset="-78"/>
            </a:endParaRPr>
          </a:p>
          <a:p>
            <a:pPr algn="r" rtl="1"/>
            <a:endParaRPr lang="en-US" sz="2500" dirty="0">
              <a:latin typeface="BNazanin"/>
              <a:cs typeface="B Zar" panose="00000400000000000000" pitchFamily="2" charset="-78"/>
            </a:endParaRPr>
          </a:p>
          <a:p>
            <a:pPr algn="r" rtl="1"/>
            <a:r>
              <a:rPr lang="fa-IR" sz="2500" dirty="0">
                <a:latin typeface="BNazanin"/>
                <a:cs typeface="B Zar" panose="00000400000000000000" pitchFamily="2" charset="-78"/>
              </a:rPr>
              <a:t>نکته 1- هر چه </a:t>
            </a:r>
            <a:r>
              <a:rPr lang="fa-IR" sz="2500" dirty="0" smtClean="0">
                <a:latin typeface="BNazanin"/>
                <a:cs typeface="B Zar" panose="00000400000000000000" pitchFamily="2" charset="-78"/>
              </a:rPr>
              <a:t>سرعت </a:t>
            </a:r>
            <a:r>
              <a:rPr lang="fa-IR" sz="2500" dirty="0">
                <a:latin typeface="BNazanin"/>
                <a:cs typeface="B Zar" panose="00000400000000000000" pitchFamily="2" charset="-78"/>
              </a:rPr>
              <a:t>بارگذاری </a:t>
            </a:r>
            <a:r>
              <a:rPr lang="fa-IR" sz="2500" dirty="0" smtClean="0">
                <a:latin typeface="BNazanin"/>
                <a:cs typeface="B Zar" panose="00000400000000000000" pitchFamily="2" charset="-78"/>
              </a:rPr>
              <a:t>بیشتر </a:t>
            </a:r>
            <a:r>
              <a:rPr lang="fa-IR" sz="2500" dirty="0">
                <a:latin typeface="BNazanin"/>
                <a:cs typeface="B Zar" panose="00000400000000000000" pitchFamily="2" charset="-78"/>
              </a:rPr>
              <a:t>باشد، مقاومت </a:t>
            </a:r>
            <a:r>
              <a:rPr lang="fa-IR" sz="2500" dirty="0" smtClean="0">
                <a:latin typeface="BNazanin"/>
                <a:cs typeface="B Zar" panose="00000400000000000000" pitchFamily="2" charset="-78"/>
              </a:rPr>
              <a:t>فشاری بتن </a:t>
            </a:r>
            <a:r>
              <a:rPr lang="fa-IR" sz="2500" dirty="0">
                <a:latin typeface="BNazanin"/>
                <a:cs typeface="B Zar" panose="00000400000000000000" pitchFamily="2" charset="-78"/>
              </a:rPr>
              <a:t>نیز افزایش می یابد</a:t>
            </a:r>
            <a:r>
              <a:rPr lang="fa-IR" sz="2500" dirty="0" smtClean="0">
                <a:latin typeface="BNazanin"/>
                <a:cs typeface="B Zar" panose="00000400000000000000" pitchFamily="2" charset="-78"/>
              </a:rPr>
              <a:t>.</a:t>
            </a:r>
          </a:p>
          <a:p>
            <a:pPr algn="r" rtl="1"/>
            <a:endParaRPr lang="fa-IR" sz="2500" dirty="0">
              <a:latin typeface="BNazanin"/>
              <a:cs typeface="B Zar" panose="00000400000000000000" pitchFamily="2" charset="-78"/>
            </a:endParaRPr>
          </a:p>
          <a:p>
            <a:pPr algn="r" rtl="1"/>
            <a:r>
              <a:rPr lang="fa-IR" sz="2500" dirty="0">
                <a:latin typeface="BNazanin"/>
                <a:cs typeface="B Zar" panose="00000400000000000000" pitchFamily="2" charset="-78"/>
              </a:rPr>
              <a:t>نکته 2- اگر </a:t>
            </a:r>
            <a:r>
              <a:rPr lang="fa-IR" sz="2500" dirty="0" smtClean="0">
                <a:latin typeface="BNazanin"/>
                <a:cs typeface="B Zar" panose="00000400000000000000" pitchFamily="2" charset="-78"/>
              </a:rPr>
              <a:t>سرعت </a:t>
            </a:r>
            <a:r>
              <a:rPr lang="fa-IR" sz="2500" dirty="0">
                <a:latin typeface="BNazanin"/>
                <a:cs typeface="B Zar" panose="00000400000000000000" pitchFamily="2" charset="-78"/>
              </a:rPr>
              <a:t>بارگذاری 30 </a:t>
            </a:r>
            <a:r>
              <a:rPr lang="fa-IR" sz="2500" dirty="0" smtClean="0">
                <a:latin typeface="BNazanin"/>
                <a:cs typeface="B Zar" panose="00000400000000000000" pitchFamily="2" charset="-78"/>
              </a:rPr>
              <a:t>درصد </a:t>
            </a:r>
            <a:r>
              <a:rPr lang="fa-IR" sz="2500" dirty="0">
                <a:latin typeface="BNazanin"/>
                <a:cs typeface="B Zar" panose="00000400000000000000" pitchFamily="2" charset="-78"/>
              </a:rPr>
              <a:t>افزایش یابد، </a:t>
            </a:r>
            <a:r>
              <a:rPr lang="fa-IR" sz="2500" dirty="0" smtClean="0">
                <a:latin typeface="BNazanin"/>
                <a:cs typeface="B Zar" panose="00000400000000000000" pitchFamily="2" charset="-78"/>
              </a:rPr>
              <a:t>مقاومت فشاری </a:t>
            </a:r>
            <a:r>
              <a:rPr lang="fa-IR" sz="2500" dirty="0">
                <a:latin typeface="BNazanin"/>
                <a:cs typeface="B Zar" panose="00000400000000000000" pitchFamily="2" charset="-78"/>
              </a:rPr>
              <a:t>به میزان 12 درصد بیشتر </a:t>
            </a:r>
            <a:r>
              <a:rPr lang="fa-IR" sz="2500" dirty="0" smtClean="0">
                <a:latin typeface="BNazanin"/>
                <a:cs typeface="B Zar" panose="00000400000000000000" pitchFamily="2" charset="-78"/>
              </a:rPr>
              <a:t>میشود و </a:t>
            </a:r>
            <a:r>
              <a:rPr lang="fa-IR" sz="2500" dirty="0">
                <a:latin typeface="BNazanin"/>
                <a:cs typeface="B Zar" panose="00000400000000000000" pitchFamily="2" charset="-78"/>
              </a:rPr>
              <a:t>بالعکس</a:t>
            </a:r>
            <a:r>
              <a:rPr lang="fa-IR" sz="2500" dirty="0" smtClean="0">
                <a:latin typeface="BNazanin"/>
                <a:cs typeface="B Zar" panose="00000400000000000000" pitchFamily="2" charset="-78"/>
              </a:rPr>
              <a:t>.</a:t>
            </a:r>
          </a:p>
          <a:p>
            <a:pPr algn="r" rtl="1"/>
            <a:endParaRPr lang="fa-IR" sz="2500" dirty="0">
              <a:latin typeface="BNazanin"/>
              <a:cs typeface="B Zar" panose="00000400000000000000" pitchFamily="2" charset="-78"/>
            </a:endParaRPr>
          </a:p>
          <a:p>
            <a:pPr algn="r" rtl="1"/>
            <a:r>
              <a:rPr lang="fa-IR" sz="2500" dirty="0">
                <a:latin typeface="BNazanin"/>
                <a:cs typeface="B Zar" panose="00000400000000000000" pitchFamily="2" charset="-78"/>
              </a:rPr>
              <a:t>نکته 3- هر چه </a:t>
            </a:r>
            <a:r>
              <a:rPr lang="fa-IR" sz="2500" dirty="0" smtClean="0">
                <a:latin typeface="BNazanin"/>
                <a:cs typeface="B Zar" panose="00000400000000000000" pitchFamily="2" charset="-78"/>
              </a:rPr>
              <a:t>سرعت </a:t>
            </a:r>
            <a:r>
              <a:rPr lang="fa-IR" sz="2500" dirty="0">
                <a:latin typeface="BNazanin"/>
                <a:cs typeface="B Zar" panose="00000400000000000000" pitchFamily="2" charset="-78"/>
              </a:rPr>
              <a:t>را افزایش </a:t>
            </a:r>
            <a:r>
              <a:rPr lang="fa-IR" sz="2500" dirty="0" smtClean="0">
                <a:latin typeface="BNazanin"/>
                <a:cs typeface="B Zar" panose="00000400000000000000" pitchFamily="2" charset="-78"/>
              </a:rPr>
              <a:t>دهیم</a:t>
            </a:r>
            <a:r>
              <a:rPr lang="fa-IR" sz="2500" dirty="0">
                <a:latin typeface="BNazanin"/>
                <a:cs typeface="B Zar" panose="00000400000000000000" pitchFamily="2" charset="-78"/>
              </a:rPr>
              <a:t>، مقاومت از 15 </a:t>
            </a:r>
            <a:r>
              <a:rPr lang="fa-IR" sz="2500" dirty="0" smtClean="0">
                <a:latin typeface="BNazanin"/>
                <a:cs typeface="B Zar" panose="00000400000000000000" pitchFamily="2" charset="-78"/>
              </a:rPr>
              <a:t>درصد بیشتر </a:t>
            </a:r>
            <a:r>
              <a:rPr lang="fa-IR" sz="2500" dirty="0">
                <a:latin typeface="BNazanin"/>
                <a:cs typeface="B Zar" panose="00000400000000000000" pitchFamily="2" charset="-78"/>
              </a:rPr>
              <a:t>نمی گردد</a:t>
            </a:r>
            <a:r>
              <a:rPr lang="fa-IR" sz="2500" dirty="0" smtClean="0">
                <a:latin typeface="BNazanin"/>
                <a:cs typeface="B Zar" panose="00000400000000000000" pitchFamily="2" charset="-78"/>
              </a:rPr>
              <a:t>.</a:t>
            </a:r>
          </a:p>
          <a:p>
            <a:pPr algn="r" rtl="1"/>
            <a:endParaRPr lang="fa-IR" sz="2500" dirty="0">
              <a:latin typeface="BNazanin"/>
              <a:cs typeface="B Zar" panose="00000400000000000000" pitchFamily="2" charset="-78"/>
            </a:endParaRPr>
          </a:p>
          <a:p>
            <a:pPr algn="r" rtl="1"/>
            <a:r>
              <a:rPr lang="fa-IR" sz="2500" dirty="0">
                <a:latin typeface="BNazanin"/>
                <a:cs typeface="B Zar" panose="00000400000000000000" pitchFamily="2" charset="-78"/>
              </a:rPr>
              <a:t>نکته 4- سرعت بارگذاری در </a:t>
            </a:r>
            <a:r>
              <a:rPr lang="fa-IR" sz="2500" dirty="0" smtClean="0">
                <a:latin typeface="BNazanin"/>
                <a:cs typeface="B Zar" panose="00000400000000000000" pitchFamily="2" charset="-78"/>
              </a:rPr>
              <a:t>استاندارد </a:t>
            </a:r>
            <a:r>
              <a:rPr lang="fa-IR" sz="2500" dirty="0">
                <a:latin typeface="BNazanin"/>
                <a:cs typeface="B Zar" panose="00000400000000000000" pitchFamily="2" charset="-78"/>
              </a:rPr>
              <a:t>بین 15 / 0 تا 34 / </a:t>
            </a:r>
            <a:r>
              <a:rPr lang="fa-IR" sz="2500" dirty="0" smtClean="0">
                <a:latin typeface="BNazanin"/>
                <a:cs typeface="B Zar" panose="00000400000000000000" pitchFamily="2" charset="-78"/>
              </a:rPr>
              <a:t>0 مگاپاسکال </a:t>
            </a:r>
            <a:r>
              <a:rPr lang="fa-IR" sz="2500" dirty="0">
                <a:latin typeface="BNazanin"/>
                <a:cs typeface="B Zar" panose="00000400000000000000" pitchFamily="2" charset="-78"/>
              </a:rPr>
              <a:t>می باشد</a:t>
            </a:r>
            <a:r>
              <a:rPr lang="fa-IR" sz="2500" dirty="0" smtClean="0">
                <a:latin typeface="BNazanin"/>
                <a:cs typeface="B Zar" panose="00000400000000000000" pitchFamily="2" charset="-78"/>
              </a:rPr>
              <a:t>. 25 </a:t>
            </a:r>
            <a:r>
              <a:rPr lang="fa-IR" sz="2500" dirty="0">
                <a:latin typeface="BNazanin"/>
                <a:cs typeface="B Zar" panose="00000400000000000000" pitchFamily="2" charset="-78"/>
              </a:rPr>
              <a:t>/ 0 سرعت بارگذاری مناسبی است.</a:t>
            </a:r>
            <a:endParaRPr lang="fa-IR" sz="2500" dirty="0">
              <a:cs typeface="B Zar" panose="00000400000000000000" pitchFamily="2" charset="-78"/>
            </a:endParaRPr>
          </a:p>
        </p:txBody>
      </p:sp>
      <p:sp>
        <p:nvSpPr>
          <p:cNvPr id="3" name="Rectangle 2"/>
          <p:cNvSpPr/>
          <p:nvPr/>
        </p:nvSpPr>
        <p:spPr>
          <a:xfrm>
            <a:off x="7972316" y="861739"/>
            <a:ext cx="3155031" cy="477054"/>
          </a:xfrm>
          <a:prstGeom prst="rect">
            <a:avLst/>
          </a:prstGeom>
        </p:spPr>
        <p:txBody>
          <a:bodyPr wrap="none">
            <a:spAutoFit/>
          </a:bodyPr>
          <a:lstStyle/>
          <a:p>
            <a:pPr algn="r" rtl="1"/>
            <a:r>
              <a:rPr lang="fa-IR" sz="2500" b="1" dirty="0" smtClean="0">
                <a:solidFill>
                  <a:srgbClr val="0070C0"/>
                </a:solidFill>
                <a:cs typeface="B Zar" panose="00000400000000000000" pitchFamily="2" charset="-78"/>
              </a:rPr>
              <a:t>4- سرعت بارگذاری نمونه</a:t>
            </a:r>
            <a:endParaRPr lang="fa-IR" sz="2500" b="1" dirty="0">
              <a:solidFill>
                <a:srgbClr val="0070C0"/>
              </a:solidFill>
              <a:cs typeface="B Zar" panose="00000400000000000000" pitchFamily="2" charset="-78"/>
            </a:endParaRPr>
          </a:p>
        </p:txBody>
      </p:sp>
    </p:spTree>
    <p:extLst>
      <p:ext uri="{BB962C8B-B14F-4D97-AF65-F5344CB8AC3E}">
        <p14:creationId xmlns:p14="http://schemas.microsoft.com/office/powerpoint/2010/main" val="92598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8496" y="1260781"/>
            <a:ext cx="9672033" cy="2015936"/>
          </a:xfrm>
          <a:prstGeom prst="rect">
            <a:avLst/>
          </a:prstGeom>
        </p:spPr>
        <p:txBody>
          <a:bodyPr wrap="square">
            <a:spAutoFit/>
          </a:bodyPr>
          <a:lstStyle/>
          <a:p>
            <a:pPr marL="342900" indent="-342900" algn="r" rtl="1">
              <a:buFont typeface="Arial" panose="020B0604020202020204" pitchFamily="34" charset="0"/>
              <a:buChar char="•"/>
            </a:pPr>
            <a:r>
              <a:rPr lang="fa-IR" sz="2500" dirty="0">
                <a:cs typeface="B Zar" panose="00000400000000000000" pitchFamily="2" charset="-78"/>
              </a:rPr>
              <a:t>مقاومت مشخصه در </a:t>
            </a:r>
            <a:r>
              <a:rPr lang="fa-IR" sz="2500" dirty="0" smtClean="0">
                <a:cs typeface="B Zar" panose="00000400000000000000" pitchFamily="2" charset="-78"/>
              </a:rPr>
              <a:t>آیین </a:t>
            </a:r>
            <a:r>
              <a:rPr lang="fa-IR" sz="2500" dirty="0">
                <a:cs typeface="B Zar" panose="00000400000000000000" pitchFamily="2" charset="-78"/>
              </a:rPr>
              <a:t>نامه ایران بر حسب نمونه استوانه ای 15</a:t>
            </a:r>
            <a:r>
              <a:rPr lang="en-US" sz="2500" dirty="0">
                <a:cs typeface="B Zar" panose="00000400000000000000" pitchFamily="2" charset="-78"/>
              </a:rPr>
              <a:t>x</a:t>
            </a:r>
            <a:r>
              <a:rPr lang="fa-IR" sz="2500" dirty="0">
                <a:cs typeface="B Zar" panose="00000400000000000000" pitchFamily="2" charset="-78"/>
              </a:rPr>
              <a:t>30  </a:t>
            </a:r>
            <a:r>
              <a:rPr lang="fa-IR" sz="2500" dirty="0" smtClean="0">
                <a:cs typeface="B Zar" panose="00000400000000000000" pitchFamily="2" charset="-78"/>
              </a:rPr>
              <a:t>سانتی متر </a:t>
            </a:r>
            <a:r>
              <a:rPr lang="fa-IR" sz="2500" dirty="0">
                <a:cs typeface="B Zar" panose="00000400000000000000" pitchFamily="2" charset="-78"/>
              </a:rPr>
              <a:t>تعریف می گردد. </a:t>
            </a:r>
            <a:endParaRPr lang="fa-IR" sz="2500" dirty="0" smtClean="0">
              <a:cs typeface="B Zar" panose="00000400000000000000" pitchFamily="2" charset="-78"/>
            </a:endParaRPr>
          </a:p>
          <a:p>
            <a:pPr algn="r" rtl="1"/>
            <a:endParaRPr lang="fa-IR" sz="2500" dirty="0">
              <a:cs typeface="B Zar" panose="00000400000000000000" pitchFamily="2" charset="-78"/>
            </a:endParaRPr>
          </a:p>
          <a:p>
            <a:pPr algn="r" rtl="1"/>
            <a:endParaRPr lang="fa-IR" sz="2500" dirty="0">
              <a:cs typeface="B Zar" panose="00000400000000000000" pitchFamily="2" charset="-78"/>
            </a:endParaRPr>
          </a:p>
          <a:p>
            <a:pPr marL="342900" indent="-342900" algn="just" rtl="1">
              <a:buFont typeface="Arial" panose="020B0604020202020204" pitchFamily="34" charset="0"/>
              <a:buChar char="•"/>
            </a:pPr>
            <a:r>
              <a:rPr lang="fa-IR" sz="2500" dirty="0">
                <a:cs typeface="B Zar" panose="00000400000000000000" pitchFamily="2" charset="-78"/>
              </a:rPr>
              <a:t>در عمل ممکن است در کارگاه نمونه های استوانه ای غیر استانداردو یا نمونه های مکعبی برای کنترل مقاومت </a:t>
            </a:r>
            <a:r>
              <a:rPr lang="fa-IR" sz="2500" dirty="0" smtClean="0">
                <a:cs typeface="B Zar" panose="00000400000000000000" pitchFamily="2" charset="-78"/>
              </a:rPr>
              <a:t>فشاری  </a:t>
            </a:r>
            <a:r>
              <a:rPr lang="fa-IR" sz="2500" dirty="0">
                <a:cs typeface="B Zar" panose="00000400000000000000" pitchFamily="2" charset="-78"/>
              </a:rPr>
              <a:t>بتن مورد استفاده قرار بگیرد. </a:t>
            </a:r>
            <a:endParaRPr lang="en-US" sz="2500" dirty="0">
              <a:cs typeface="B Zar" panose="00000400000000000000" pitchFamily="2" charset="-78"/>
            </a:endParaRPr>
          </a:p>
        </p:txBody>
      </p:sp>
    </p:spTree>
    <p:extLst>
      <p:ext uri="{BB962C8B-B14F-4D97-AF65-F5344CB8AC3E}">
        <p14:creationId xmlns:p14="http://schemas.microsoft.com/office/powerpoint/2010/main" val="250153346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0461" y="1859340"/>
            <a:ext cx="9362941" cy="3554819"/>
          </a:xfrm>
          <a:prstGeom prst="rect">
            <a:avLst/>
          </a:prstGeom>
        </p:spPr>
        <p:txBody>
          <a:bodyPr wrap="square">
            <a:spAutoFit/>
          </a:bodyPr>
          <a:lstStyle/>
          <a:p>
            <a:pPr algn="r" rtl="1"/>
            <a:r>
              <a:rPr lang="fa-IR" sz="2500" b="1" dirty="0" smtClean="0">
                <a:cs typeface="B Zar" panose="00000400000000000000" pitchFamily="2" charset="-78"/>
              </a:rPr>
              <a:t>طبق </a:t>
            </a:r>
            <a:r>
              <a:rPr lang="fa-IR" sz="2500" b="1" dirty="0">
                <a:cs typeface="B Zar" panose="00000400000000000000" pitchFamily="2" charset="-78"/>
              </a:rPr>
              <a:t>بند 9-6-1 مبحث </a:t>
            </a:r>
            <a:r>
              <a:rPr lang="fa-IR" sz="2500" b="1" dirty="0" smtClean="0">
                <a:cs typeface="B Zar" panose="00000400000000000000" pitchFamily="2" charset="-78"/>
              </a:rPr>
              <a:t>نهم:</a:t>
            </a:r>
          </a:p>
          <a:p>
            <a:pPr algn="r" rtl="1"/>
            <a:endParaRPr lang="fa-IR" sz="2500" b="1" dirty="0">
              <a:cs typeface="B Zar" panose="00000400000000000000" pitchFamily="2" charset="-78"/>
            </a:endParaRPr>
          </a:p>
          <a:p>
            <a:pPr algn="r" rtl="1"/>
            <a:r>
              <a:rPr lang="en-US" sz="2500" dirty="0" smtClean="0">
                <a:cs typeface="B Zar" panose="00000400000000000000" pitchFamily="2" charset="-78"/>
              </a:rPr>
              <a:t>/r2 </a:t>
            </a:r>
            <a:r>
              <a:rPr lang="fa-IR" sz="2500" dirty="0" smtClean="0">
                <a:cs typeface="B Zar" panose="00000400000000000000" pitchFamily="2" charset="-78"/>
              </a:rPr>
              <a:t>مقاومت </a:t>
            </a:r>
            <a:r>
              <a:rPr lang="fa-IR" sz="2500" dirty="0">
                <a:cs typeface="B Zar" panose="00000400000000000000" pitchFamily="2" charset="-78"/>
              </a:rPr>
              <a:t>فشاری نمونه مکعبی غیر 200 </a:t>
            </a:r>
            <a:r>
              <a:rPr lang="fa-IR" sz="2500" dirty="0" smtClean="0">
                <a:cs typeface="B Zar" panose="00000400000000000000" pitchFamily="2" charset="-78"/>
              </a:rPr>
              <a:t>= مقاومت </a:t>
            </a:r>
            <a:r>
              <a:rPr lang="fa-IR" sz="2500" dirty="0">
                <a:cs typeface="B Zar" panose="00000400000000000000" pitchFamily="2" charset="-78"/>
              </a:rPr>
              <a:t>فشاری نمونه مکعبی 200 </a:t>
            </a:r>
            <a:r>
              <a:rPr lang="fa-IR" sz="2500" dirty="0" smtClean="0">
                <a:cs typeface="B Zar" panose="00000400000000000000" pitchFamily="2" charset="-78"/>
              </a:rPr>
              <a:t>میلیمتری</a:t>
            </a:r>
          </a:p>
          <a:p>
            <a:pPr algn="r" rtl="1"/>
            <a:endParaRPr lang="fa-IR" sz="2500" dirty="0">
              <a:cs typeface="B Zar" panose="00000400000000000000" pitchFamily="2" charset="-78"/>
            </a:endParaRPr>
          </a:p>
          <a:p>
            <a:pPr algn="r" rtl="1"/>
            <a:r>
              <a:rPr lang="en-US" sz="2500" dirty="0" smtClean="0">
                <a:cs typeface="B Zar" panose="00000400000000000000" pitchFamily="2" charset="-78"/>
              </a:rPr>
              <a:t>r3</a:t>
            </a:r>
            <a:r>
              <a:rPr lang="fa-IR" sz="2500" dirty="0" smtClean="0">
                <a:cs typeface="B Zar" panose="00000400000000000000" pitchFamily="2" charset="-78"/>
              </a:rPr>
              <a:t> </a:t>
            </a:r>
            <a:r>
              <a:rPr lang="en-US" sz="2500" dirty="0" smtClean="0">
                <a:cs typeface="B Zar" panose="00000400000000000000" pitchFamily="2" charset="-78"/>
              </a:rPr>
              <a:t>/</a:t>
            </a:r>
            <a:r>
              <a:rPr lang="fa-IR" sz="2500" dirty="0" smtClean="0">
                <a:cs typeface="B Zar" panose="00000400000000000000" pitchFamily="2" charset="-78"/>
              </a:rPr>
              <a:t>مقاومت </a:t>
            </a:r>
            <a:r>
              <a:rPr lang="fa-IR" sz="2500" dirty="0">
                <a:cs typeface="B Zar" panose="00000400000000000000" pitchFamily="2" charset="-78"/>
              </a:rPr>
              <a:t>فشاری نمونه </a:t>
            </a:r>
            <a:r>
              <a:rPr lang="fa-IR" sz="2500" dirty="0" smtClean="0">
                <a:cs typeface="B Zar" panose="00000400000000000000" pitchFamily="2" charset="-78"/>
              </a:rPr>
              <a:t>مکعبی </a:t>
            </a:r>
            <a:r>
              <a:rPr lang="fa-IR" sz="2500" dirty="0">
                <a:cs typeface="B Zar" panose="00000400000000000000" pitchFamily="2" charset="-78"/>
              </a:rPr>
              <a:t>200 </a:t>
            </a:r>
            <a:r>
              <a:rPr lang="fa-IR" sz="2500" dirty="0" smtClean="0">
                <a:cs typeface="B Zar" panose="00000400000000000000" pitchFamily="2" charset="-78"/>
              </a:rPr>
              <a:t>= مقاومت </a:t>
            </a:r>
            <a:r>
              <a:rPr lang="fa-IR" sz="2500" dirty="0">
                <a:cs typeface="B Zar" panose="00000400000000000000" pitchFamily="2" charset="-78"/>
              </a:rPr>
              <a:t>فشاری نمونه استوانه ای </a:t>
            </a:r>
            <a:r>
              <a:rPr lang="fa-IR" sz="2500" dirty="0" smtClean="0">
                <a:cs typeface="B Zar" panose="00000400000000000000" pitchFamily="2" charset="-78"/>
              </a:rPr>
              <a:t>استاندارد</a:t>
            </a:r>
          </a:p>
          <a:p>
            <a:pPr algn="r" rtl="1"/>
            <a:endParaRPr lang="fa-IR" sz="2500" dirty="0">
              <a:cs typeface="B Zar" panose="00000400000000000000" pitchFamily="2" charset="-78"/>
            </a:endParaRPr>
          </a:p>
          <a:p>
            <a:pPr algn="r" rtl="1"/>
            <a:r>
              <a:rPr lang="en-US" sz="2500" dirty="0" smtClean="0">
                <a:cs typeface="B Zar" panose="00000400000000000000" pitchFamily="2" charset="-78"/>
              </a:rPr>
              <a:t>r1</a:t>
            </a:r>
            <a:r>
              <a:rPr lang="fa-IR" sz="2500" dirty="0" smtClean="0">
                <a:cs typeface="B Zar" panose="00000400000000000000" pitchFamily="2" charset="-78"/>
              </a:rPr>
              <a:t> </a:t>
            </a:r>
            <a:r>
              <a:rPr lang="en-US" sz="2500" dirty="0" smtClean="0">
                <a:cs typeface="B Zar" panose="00000400000000000000" pitchFamily="2" charset="-78"/>
              </a:rPr>
              <a:t>/</a:t>
            </a:r>
            <a:r>
              <a:rPr lang="fa-IR" sz="2500" dirty="0" smtClean="0">
                <a:cs typeface="B Zar" panose="00000400000000000000" pitchFamily="2" charset="-78"/>
              </a:rPr>
              <a:t>مقاومت </a:t>
            </a:r>
            <a:r>
              <a:rPr lang="fa-IR" sz="2500" dirty="0">
                <a:cs typeface="B Zar" panose="00000400000000000000" pitchFamily="2" charset="-78"/>
              </a:rPr>
              <a:t>فشاری نمونه استوانه ای غیر استاندارد </a:t>
            </a:r>
            <a:r>
              <a:rPr lang="fa-IR" sz="2500" dirty="0" smtClean="0">
                <a:cs typeface="B Zar" panose="00000400000000000000" pitchFamily="2" charset="-78"/>
              </a:rPr>
              <a:t>= مقاومت </a:t>
            </a:r>
            <a:r>
              <a:rPr lang="fa-IR" sz="2500" dirty="0">
                <a:cs typeface="B Zar" panose="00000400000000000000" pitchFamily="2" charset="-78"/>
              </a:rPr>
              <a:t>فشاری نمونه استوانه ای </a:t>
            </a:r>
            <a:r>
              <a:rPr lang="fa-IR" sz="2500" dirty="0" smtClean="0">
                <a:cs typeface="B Zar" panose="00000400000000000000" pitchFamily="2" charset="-78"/>
              </a:rPr>
              <a:t>استاندارد</a:t>
            </a:r>
          </a:p>
          <a:p>
            <a:pPr algn="r" rtl="1"/>
            <a:endParaRPr lang="fa-IR" sz="2500" dirty="0">
              <a:cs typeface="B Zar" panose="00000400000000000000" pitchFamily="2" charset="-78"/>
            </a:endParaRPr>
          </a:p>
          <a:p>
            <a:pPr algn="r" rtl="1"/>
            <a:r>
              <a:rPr lang="fa-IR" sz="2500" dirty="0">
                <a:cs typeface="B Zar" panose="00000400000000000000" pitchFamily="2" charset="-78"/>
              </a:rPr>
              <a:t>نمونه استوانه ای استاندارد هم نمونه ای است به قطر 150 و به ارتفاع 300 میلیمتر.</a:t>
            </a:r>
          </a:p>
        </p:txBody>
      </p:sp>
      <p:sp>
        <p:nvSpPr>
          <p:cNvPr id="5" name="Rectangle 4"/>
          <p:cNvSpPr/>
          <p:nvPr/>
        </p:nvSpPr>
        <p:spPr>
          <a:xfrm>
            <a:off x="3366998" y="539771"/>
            <a:ext cx="5884945" cy="477054"/>
          </a:xfrm>
          <a:prstGeom prst="rect">
            <a:avLst/>
          </a:prstGeom>
        </p:spPr>
        <p:txBody>
          <a:bodyPr wrap="none">
            <a:spAutoFit/>
          </a:bodyPr>
          <a:lstStyle/>
          <a:p>
            <a:pPr algn="r" rtl="1"/>
            <a:r>
              <a:rPr lang="fa-IR" sz="2500" b="1" dirty="0">
                <a:solidFill>
                  <a:srgbClr val="C00000"/>
                </a:solidFill>
                <a:cs typeface="B Zar" panose="00000400000000000000" pitchFamily="2" charset="-78"/>
              </a:rPr>
              <a:t>نحوه ی تبدیل مقاومت فشاری مکعبی به استوانه ای</a:t>
            </a:r>
            <a:endParaRPr lang="fa-IR" sz="2500" dirty="0">
              <a:solidFill>
                <a:srgbClr val="C00000"/>
              </a:solidFill>
              <a:cs typeface="B Zar" panose="00000400000000000000" pitchFamily="2" charset="-78"/>
            </a:endParaRPr>
          </a:p>
        </p:txBody>
      </p:sp>
    </p:spTree>
    <p:extLst>
      <p:ext uri="{BB962C8B-B14F-4D97-AF65-F5344CB8AC3E}">
        <p14:creationId xmlns:p14="http://schemas.microsoft.com/office/powerpoint/2010/main" val="494931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798" y="605307"/>
            <a:ext cx="9813702" cy="1890261"/>
          </a:xfrm>
          <a:prstGeom prst="rect">
            <a:avLst/>
          </a:prstGeom>
        </p:spPr>
        <p:txBody>
          <a:bodyPr wrap="square">
            <a:spAutoFit/>
          </a:bodyPr>
          <a:lstStyle/>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مواد اولیه سیمان</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r>
              <a:rPr lang="fa-IR" sz="2500" dirty="0">
                <a:latin typeface="Times New Roman" panose="02020603050405020304" pitchFamily="18" charset="0"/>
                <a:ea typeface="Calibri" panose="020F0502020204030204" pitchFamily="34" charset="0"/>
                <a:cs typeface="B Zar" panose="00000400000000000000" pitchFamily="2" charset="-78"/>
              </a:rPr>
              <a:t>مواد اولیه سیمان عمدتا سنگ آهک و خاک رس (یا هر ماده دارای اکسیدهای سیلیس، آلومینیوم و آهن) است که شامل ترکیبات زیر می باشد:</a:t>
            </a:r>
            <a:endParaRPr lang="fa-IR" sz="25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026535" y="2637789"/>
            <a:ext cx="6233375" cy="2848611"/>
          </a:xfrm>
          <a:prstGeom prst="rect">
            <a:avLst/>
          </a:prstGeom>
          <a:noFill/>
          <a:ln>
            <a:noFill/>
          </a:ln>
        </p:spPr>
      </p:pic>
      <p:sp>
        <p:nvSpPr>
          <p:cNvPr id="6" name="Rectangle 5"/>
          <p:cNvSpPr/>
          <p:nvPr/>
        </p:nvSpPr>
        <p:spPr>
          <a:xfrm>
            <a:off x="1300766" y="5628621"/>
            <a:ext cx="9916734" cy="861774"/>
          </a:xfrm>
          <a:prstGeom prst="rect">
            <a:avLst/>
          </a:prstGeom>
        </p:spPr>
        <p:txBody>
          <a:bodyPr wrap="square">
            <a:spAutoFit/>
          </a:bodyPr>
          <a:lstStyle/>
          <a:p>
            <a:pPr algn="r" rtl="1"/>
            <a:r>
              <a:rPr lang="fa-IR" sz="2500" dirty="0">
                <a:latin typeface="Times New Roman" panose="02020603050405020304" pitchFamily="18" charset="0"/>
                <a:ea typeface="Calibri" panose="020F0502020204030204" pitchFamily="34" charset="0"/>
                <a:cs typeface="B Zar" panose="00000400000000000000" pitchFamily="2" charset="-78"/>
              </a:rPr>
              <a:t>عامل اصلی چسبندگی </a:t>
            </a:r>
            <a:r>
              <a:rPr lang="fa-IR" sz="2500" dirty="0" smtClean="0">
                <a:latin typeface="Times New Roman" panose="02020603050405020304" pitchFamily="18" charset="0"/>
                <a:ea typeface="Calibri" panose="020F0502020204030204" pitchFamily="34" charset="0"/>
                <a:cs typeface="B Zar" panose="00000400000000000000" pitchFamily="2" charset="-78"/>
              </a:rPr>
              <a:t>سیمان: </a:t>
            </a:r>
            <a:r>
              <a:rPr lang="fa-IR" sz="2500" dirty="0">
                <a:latin typeface="Times New Roman" panose="02020603050405020304" pitchFamily="18" charset="0"/>
                <a:ea typeface="Calibri" panose="020F0502020204030204" pitchFamily="34" charset="0"/>
                <a:cs typeface="B Zar" panose="00000400000000000000" pitchFamily="2" charset="-78"/>
              </a:rPr>
              <a:t>آهک و سیلیس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r" rtl="1"/>
            <a:r>
              <a:rPr lang="fa-IR" sz="2500" dirty="0" smtClean="0">
                <a:latin typeface="Times New Roman" panose="02020603050405020304" pitchFamily="18" charset="0"/>
                <a:ea typeface="Calibri" panose="020F0502020204030204" pitchFamily="34" charset="0"/>
                <a:cs typeface="B Zar" panose="00000400000000000000" pitchFamily="2" charset="-78"/>
              </a:rPr>
              <a:t>سایر </a:t>
            </a:r>
            <a:r>
              <a:rPr lang="fa-IR" sz="2500" dirty="0">
                <a:latin typeface="Times New Roman" panose="02020603050405020304" pitchFamily="18" charset="0"/>
                <a:ea typeface="Calibri" panose="020F0502020204030204" pitchFamily="34" charset="0"/>
                <a:cs typeface="B Zar" panose="00000400000000000000" pitchFamily="2" charset="-78"/>
              </a:rPr>
              <a:t>مواد در روند پخت سیمان و تشکیل کلینکر اثر دارند. </a:t>
            </a:r>
            <a:endParaRPr lang="fa-IR" sz="2500" dirty="0"/>
          </a:p>
        </p:txBody>
      </p:sp>
    </p:spTree>
    <p:extLst>
      <p:ext uri="{BB962C8B-B14F-4D97-AF65-F5344CB8AC3E}">
        <p14:creationId xmlns:p14="http://schemas.microsoft.com/office/powerpoint/2010/main" val="393227568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12" y="422083"/>
            <a:ext cx="7933386" cy="5956809"/>
          </a:xfrm>
          <a:prstGeom prst="rect">
            <a:avLst/>
          </a:prstGeom>
        </p:spPr>
      </p:pic>
    </p:spTree>
    <p:extLst>
      <p:ext uri="{BB962C8B-B14F-4D97-AF65-F5344CB8AC3E}">
        <p14:creationId xmlns:p14="http://schemas.microsoft.com/office/powerpoint/2010/main" val="172910395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823" y="1795152"/>
            <a:ext cx="11140225" cy="861774"/>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cs typeface="B Zar" panose="00000400000000000000" pitchFamily="2" charset="-78"/>
              </a:rPr>
              <a:t>شکست </a:t>
            </a:r>
            <a:r>
              <a:rPr lang="fa-IR" sz="2500" dirty="0">
                <a:cs typeface="B Zar" panose="00000400000000000000" pitchFamily="2" charset="-78"/>
              </a:rPr>
              <a:t>مطلوب نمونه بتنی </a:t>
            </a:r>
            <a:r>
              <a:rPr lang="fa-IR" sz="2500" dirty="0" smtClean="0">
                <a:cs typeface="B Zar" panose="00000400000000000000" pitchFamily="2" charset="-78"/>
              </a:rPr>
              <a:t>به گونه </a:t>
            </a:r>
            <a:r>
              <a:rPr lang="fa-IR" sz="2500" dirty="0">
                <a:cs typeface="B Zar" panose="00000400000000000000" pitchFamily="2" charset="-78"/>
              </a:rPr>
              <a:t>ای است که با افزایش فشار باید ۴ وجه کناری بطور مساوی دچار ترک گردد و پس از شکست قطعه باقی مانده بصورت دو هرم معکوس رویهم قرار گرفته یا دو هرم جدا شده </a:t>
            </a:r>
            <a:r>
              <a:rPr lang="fa-IR" sz="2500" dirty="0" smtClean="0">
                <a:cs typeface="B Zar" panose="00000400000000000000" pitchFamily="2" charset="-78"/>
              </a:rPr>
              <a:t>باشد</a:t>
            </a:r>
            <a:endParaRPr lang="fa-IR" sz="2500" dirty="0">
              <a:effectLst/>
              <a:cs typeface="B Zar" panose="00000400000000000000" pitchFamily="2" charset="-78"/>
            </a:endParaRPr>
          </a:p>
        </p:txBody>
      </p:sp>
      <p:sp>
        <p:nvSpPr>
          <p:cNvPr id="3" name="Rectangle 2"/>
          <p:cNvSpPr/>
          <p:nvPr/>
        </p:nvSpPr>
        <p:spPr>
          <a:xfrm>
            <a:off x="3695419" y="642802"/>
            <a:ext cx="3857146"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مکانیسم شکست </a:t>
            </a:r>
            <a:r>
              <a:rPr lang="fa-IR" sz="2500" b="1" dirty="0">
                <a:solidFill>
                  <a:srgbClr val="C00000"/>
                </a:solidFill>
                <a:cs typeface="B Zar" panose="00000400000000000000" pitchFamily="2" charset="-78"/>
              </a:rPr>
              <a:t>نمونه های مکعبی</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135" y="3207308"/>
            <a:ext cx="9753600" cy="2581275"/>
          </a:xfrm>
          <a:prstGeom prst="rect">
            <a:avLst/>
          </a:prstGeom>
        </p:spPr>
      </p:pic>
    </p:spTree>
    <p:extLst>
      <p:ext uri="{BB962C8B-B14F-4D97-AF65-F5344CB8AC3E}">
        <p14:creationId xmlns:p14="http://schemas.microsoft.com/office/powerpoint/2010/main" val="399116902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773" y="1163794"/>
            <a:ext cx="6435681" cy="5470329"/>
          </a:xfrm>
          <a:prstGeom prst="rect">
            <a:avLst/>
          </a:prstGeom>
        </p:spPr>
      </p:pic>
      <p:sp>
        <p:nvSpPr>
          <p:cNvPr id="4" name="Rectangle 3"/>
          <p:cNvSpPr/>
          <p:nvPr/>
        </p:nvSpPr>
        <p:spPr>
          <a:xfrm>
            <a:off x="3856719" y="346588"/>
            <a:ext cx="4455067"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شکست نامطلوب نمونه های مکعبی بتن</a:t>
            </a:r>
            <a:endParaRPr lang="fa-IR" sz="2500" dirty="0">
              <a:solidFill>
                <a:srgbClr val="C00000"/>
              </a:solidFill>
              <a:cs typeface="B Zar" panose="00000400000000000000" pitchFamily="2" charset="-78"/>
            </a:endParaRPr>
          </a:p>
        </p:txBody>
      </p:sp>
    </p:spTree>
    <p:extLst>
      <p:ext uri="{BB962C8B-B14F-4D97-AF65-F5344CB8AC3E}">
        <p14:creationId xmlns:p14="http://schemas.microsoft.com/office/powerpoint/2010/main" val="149240091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656645" y="1709586"/>
            <a:ext cx="738535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sz="250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برای نمونه های استوانه ای نیز شکست مطلوب مطابق شکل زیر می باشد</a:t>
            </a:r>
            <a:r>
              <a:rPr kumimoji="0" lang="fa-IR" sz="250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  </a:t>
            </a:r>
          </a:p>
        </p:txBody>
      </p:sp>
      <p:pic>
        <p:nvPicPr>
          <p:cNvPr id="2050" name="Picture 2" descr="Blog960200 #043 - Failure Pattern of Cube &amp; Cylinder 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927" y="2892248"/>
            <a:ext cx="6976593" cy="28720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47216" y="742200"/>
            <a:ext cx="4248279" cy="477054"/>
          </a:xfrm>
          <a:prstGeom prst="rect">
            <a:avLst/>
          </a:prstGeom>
        </p:spPr>
        <p:txBody>
          <a:bodyPr wrap="none">
            <a:spAutoFit/>
          </a:bodyPr>
          <a:lstStyle/>
          <a:p>
            <a:pPr lvl="0" algn="r" defTabSz="914400" rtl="1" eaLnBrk="0" fontAlgn="base" hangingPunct="0">
              <a:spcBef>
                <a:spcPct val="0"/>
              </a:spcBef>
              <a:spcAft>
                <a:spcPct val="0"/>
              </a:spcAft>
            </a:pPr>
            <a:r>
              <a:rPr lang="fa-IR" sz="2500" b="1" dirty="0" smtClean="0">
                <a:solidFill>
                  <a:srgbClr val="C00000"/>
                </a:solidFill>
                <a:latin typeface="Arial" panose="020B0604020202020204" pitchFamily="34" charset="0"/>
                <a:cs typeface="B Zar" panose="00000400000000000000" pitchFamily="2" charset="-78"/>
              </a:rPr>
              <a:t>ا</a:t>
            </a:r>
            <a:r>
              <a:rPr lang="ar-SA" sz="2500" b="1" dirty="0" smtClean="0">
                <a:solidFill>
                  <a:srgbClr val="C00000"/>
                </a:solidFill>
                <a:latin typeface="Arial" panose="020B0604020202020204" pitchFamily="34" charset="0"/>
                <a:cs typeface="B Zar" panose="00000400000000000000" pitchFamily="2" charset="-78"/>
              </a:rPr>
              <a:t>لگوی </a:t>
            </a:r>
            <a:r>
              <a:rPr lang="ar-SA" sz="2500" b="1" dirty="0">
                <a:solidFill>
                  <a:srgbClr val="C00000"/>
                </a:solidFill>
                <a:latin typeface="Arial" panose="020B0604020202020204" pitchFamily="34" charset="0"/>
                <a:cs typeface="B Zar" panose="00000400000000000000" pitchFamily="2" charset="-78"/>
              </a:rPr>
              <a:t>شکست نمونه های استوانه ای</a:t>
            </a:r>
            <a:endParaRPr lang="fa-IR" sz="2500" b="1" dirty="0">
              <a:solidFill>
                <a:srgbClr val="C00000"/>
              </a:solidFill>
              <a:latin typeface="Arial" panose="020B0604020202020204" pitchFamily="34" charset="0"/>
              <a:cs typeface="B Zar" panose="00000400000000000000" pitchFamily="2" charset="-78"/>
            </a:endParaRPr>
          </a:p>
        </p:txBody>
      </p:sp>
    </p:spTree>
    <p:extLst>
      <p:ext uri="{BB962C8B-B14F-4D97-AF65-F5344CB8AC3E}">
        <p14:creationId xmlns:p14="http://schemas.microsoft.com/office/powerpoint/2010/main" val="12210889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50040" y="3014390"/>
            <a:ext cx="6078828" cy="861774"/>
          </a:xfrm>
          <a:prstGeom prst="rect">
            <a:avLst/>
          </a:prstGeom>
        </p:spPr>
        <p:txBody>
          <a:bodyPr wrap="square">
            <a:spAutoFit/>
          </a:bodyPr>
          <a:lstStyle/>
          <a:p>
            <a:pPr algn="just" rtl="1"/>
            <a:r>
              <a:rPr lang="fa-IR" sz="2500" dirty="0">
                <a:cs typeface="B Zar" panose="00000400000000000000" pitchFamily="2" charset="-78"/>
              </a:rPr>
              <a:t>شکست نامطلوب نمونه های استوانه ای نیز بصورت یکی از حالات </a:t>
            </a:r>
            <a:r>
              <a:rPr lang="en-US" sz="2500" dirty="0">
                <a:cs typeface="B Zar" panose="00000400000000000000" pitchFamily="2" charset="-78"/>
              </a:rPr>
              <a:t>A </a:t>
            </a:r>
            <a:r>
              <a:rPr lang="fa-IR" sz="2500" dirty="0" smtClean="0">
                <a:cs typeface="B Zar" panose="00000400000000000000" pitchFamily="2" charset="-78"/>
              </a:rPr>
              <a:t> تا </a:t>
            </a:r>
            <a:r>
              <a:rPr lang="en-US" sz="2500" dirty="0">
                <a:cs typeface="B Zar" panose="00000400000000000000" pitchFamily="2" charset="-78"/>
              </a:rPr>
              <a:t>K </a:t>
            </a:r>
            <a:r>
              <a:rPr lang="fa-IR" sz="2500" dirty="0" smtClean="0">
                <a:cs typeface="B Zar" panose="00000400000000000000" pitchFamily="2" charset="-78"/>
              </a:rPr>
              <a:t> می </a:t>
            </a:r>
            <a:r>
              <a:rPr lang="fa-IR" sz="2500" dirty="0">
                <a:cs typeface="B Zar" panose="00000400000000000000" pitchFamily="2" charset="-78"/>
              </a:rPr>
              <a:t>باشد:</a:t>
            </a:r>
            <a:endParaRPr lang="fa-IR" sz="2500" dirty="0">
              <a:effectLst/>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87" y="425135"/>
            <a:ext cx="5050647" cy="6246121"/>
          </a:xfrm>
          <a:prstGeom prst="rect">
            <a:avLst/>
          </a:prstGeom>
        </p:spPr>
      </p:pic>
      <p:sp>
        <p:nvSpPr>
          <p:cNvPr id="6" name="Rectangle 5"/>
          <p:cNvSpPr/>
          <p:nvPr/>
        </p:nvSpPr>
        <p:spPr>
          <a:xfrm>
            <a:off x="6254218" y="591287"/>
            <a:ext cx="4929556" cy="477054"/>
          </a:xfrm>
          <a:prstGeom prst="rect">
            <a:avLst/>
          </a:prstGeom>
        </p:spPr>
        <p:txBody>
          <a:bodyPr wrap="none">
            <a:spAutoFit/>
          </a:bodyPr>
          <a:lstStyle/>
          <a:p>
            <a:pPr algn="r" rtl="1"/>
            <a:r>
              <a:rPr lang="fa-IR" sz="2500" b="1" dirty="0" smtClean="0">
                <a:solidFill>
                  <a:srgbClr val="C00000"/>
                </a:solidFill>
                <a:cs typeface="B Zar" panose="00000400000000000000" pitchFamily="2" charset="-78"/>
              </a:rPr>
              <a:t>شکست نامطلوب نمونه های استوانه ای بتن</a:t>
            </a:r>
            <a:endParaRPr lang="fa-IR" sz="2500" dirty="0">
              <a:solidFill>
                <a:srgbClr val="C00000"/>
              </a:solidFill>
              <a:cs typeface="B Zar" panose="00000400000000000000" pitchFamily="2" charset="-78"/>
            </a:endParaRPr>
          </a:p>
        </p:txBody>
      </p:sp>
    </p:spTree>
    <p:extLst>
      <p:ext uri="{BB962C8B-B14F-4D97-AF65-F5344CB8AC3E}">
        <p14:creationId xmlns:p14="http://schemas.microsoft.com/office/powerpoint/2010/main" val="88217818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999" y="1997839"/>
            <a:ext cx="8465713" cy="1631216"/>
          </a:xfrm>
          <a:prstGeom prst="rect">
            <a:avLst/>
          </a:prstGeom>
        </p:spPr>
        <p:txBody>
          <a:bodyPr wrap="square">
            <a:spAutoFit/>
          </a:bodyPr>
          <a:lstStyle/>
          <a:p>
            <a:pPr algn="r" rtl="1">
              <a:buFont typeface="+mj-lt"/>
              <a:buAutoNum type="arabicPeriod"/>
            </a:pPr>
            <a:r>
              <a:rPr lang="fa-IR" sz="2500" dirty="0" smtClean="0">
                <a:cs typeface="B Zar" panose="00000400000000000000" pitchFamily="2" charset="-78"/>
              </a:rPr>
              <a:t>توزیع </a:t>
            </a:r>
            <a:r>
              <a:rPr lang="fa-IR" sz="2500" dirty="0">
                <a:cs typeface="B Zar" panose="00000400000000000000" pitchFamily="2" charset="-78"/>
              </a:rPr>
              <a:t>ترک بصورت یکنواخت در ۴ وجه نمونه مکعبی و پیرامون نمونه استوانه ای</a:t>
            </a:r>
          </a:p>
          <a:p>
            <a:pPr algn="r" rtl="1">
              <a:buFont typeface="+mj-lt"/>
              <a:buAutoNum type="arabicPeriod"/>
            </a:pPr>
            <a:r>
              <a:rPr lang="fa-IR" sz="2500" dirty="0">
                <a:cs typeface="B Zar" panose="00000400000000000000" pitchFamily="2" charset="-78"/>
              </a:rPr>
              <a:t>عدم ایجاد خسارت به وجه بالا و پایین نمونه</a:t>
            </a:r>
          </a:p>
          <a:p>
            <a:pPr algn="r" rtl="1">
              <a:buFont typeface="+mj-lt"/>
              <a:buAutoNum type="arabicPeriod"/>
            </a:pPr>
            <a:r>
              <a:rPr lang="fa-IR" sz="2500" dirty="0">
                <a:cs typeface="B Zar" panose="00000400000000000000" pitchFamily="2" charset="-78"/>
              </a:rPr>
              <a:t>الگوی ایجاد ترک بصورت عمودی و زیگراگ</a:t>
            </a:r>
          </a:p>
          <a:p>
            <a:pPr algn="r" rtl="1">
              <a:buFont typeface="+mj-lt"/>
              <a:buAutoNum type="arabicPeriod"/>
            </a:pPr>
            <a:r>
              <a:rPr lang="fa-IR" sz="2500" dirty="0">
                <a:cs typeface="B Zar" panose="00000400000000000000" pitchFamily="2" charset="-78"/>
              </a:rPr>
              <a:t>جدا شدن وجوه اطراف </a:t>
            </a:r>
            <a:r>
              <a:rPr lang="fa-IR" sz="2500" dirty="0" smtClean="0">
                <a:cs typeface="B Zar" panose="00000400000000000000" pitchFamily="2" charset="-78"/>
              </a:rPr>
              <a:t>به گونه </a:t>
            </a:r>
            <a:r>
              <a:rPr lang="fa-IR" sz="2500" dirty="0">
                <a:cs typeface="B Zar" panose="00000400000000000000" pitchFamily="2" charset="-78"/>
              </a:rPr>
              <a:t>ای که قطعه هرمی شکل باقی </a:t>
            </a:r>
            <a:r>
              <a:rPr lang="fa-IR" sz="2500" dirty="0" smtClean="0">
                <a:cs typeface="B Zar" panose="00000400000000000000" pitchFamily="2" charset="-78"/>
              </a:rPr>
              <a:t>بماند.</a:t>
            </a:r>
            <a:endParaRPr lang="fa-IR" sz="2500" dirty="0">
              <a:cs typeface="B Zar" panose="00000400000000000000" pitchFamily="2" charset="-78"/>
            </a:endParaRPr>
          </a:p>
        </p:txBody>
      </p:sp>
      <p:sp>
        <p:nvSpPr>
          <p:cNvPr id="3" name="Rectangle 2"/>
          <p:cNvSpPr/>
          <p:nvPr/>
        </p:nvSpPr>
        <p:spPr>
          <a:xfrm>
            <a:off x="8288305" y="1157957"/>
            <a:ext cx="3070071" cy="477054"/>
          </a:xfrm>
          <a:prstGeom prst="rect">
            <a:avLst/>
          </a:prstGeom>
        </p:spPr>
        <p:txBody>
          <a:bodyPr wrap="none">
            <a:spAutoFit/>
          </a:bodyPr>
          <a:lstStyle/>
          <a:p>
            <a:pPr algn="r" rtl="1">
              <a:buFont typeface="Arial" panose="020B0604020202020204" pitchFamily="34" charset="0"/>
              <a:buChar char="•"/>
            </a:pPr>
            <a:r>
              <a:rPr lang="fa-IR" sz="2500" b="1" dirty="0">
                <a:solidFill>
                  <a:srgbClr val="C00000"/>
                </a:solidFill>
                <a:cs typeface="B Zar" panose="00000400000000000000" pitchFamily="2" charset="-78"/>
              </a:rPr>
              <a:t>مشخصات شکست مطلوب</a:t>
            </a:r>
          </a:p>
        </p:txBody>
      </p:sp>
      <p:sp>
        <p:nvSpPr>
          <p:cNvPr id="4" name="Rectangle 3"/>
          <p:cNvSpPr/>
          <p:nvPr/>
        </p:nvSpPr>
        <p:spPr>
          <a:xfrm>
            <a:off x="5262376" y="5337048"/>
            <a:ext cx="6096000" cy="861774"/>
          </a:xfrm>
          <a:prstGeom prst="rect">
            <a:avLst/>
          </a:prstGeom>
        </p:spPr>
        <p:txBody>
          <a:bodyPr>
            <a:spAutoFit/>
          </a:bodyPr>
          <a:lstStyle/>
          <a:p>
            <a:pPr algn="r" rtl="1">
              <a:buFont typeface="+mj-lt"/>
              <a:buAutoNum type="arabicPeriod"/>
            </a:pPr>
            <a:r>
              <a:rPr lang="fa-IR" sz="2500" dirty="0" smtClean="0">
                <a:cs typeface="B Zar" panose="00000400000000000000" pitchFamily="2" charset="-78"/>
              </a:rPr>
              <a:t>خرد </a:t>
            </a:r>
            <a:r>
              <a:rPr lang="fa-IR" sz="2500" dirty="0">
                <a:cs typeface="B Zar" panose="00000400000000000000" pitchFamily="2" charset="-78"/>
              </a:rPr>
              <a:t>شدگی تنها در یک وجه نمونه</a:t>
            </a:r>
          </a:p>
          <a:p>
            <a:pPr algn="r" rtl="1">
              <a:buFont typeface="+mj-lt"/>
              <a:buAutoNum type="arabicPeriod"/>
            </a:pPr>
            <a:r>
              <a:rPr lang="fa-IR" sz="2500" dirty="0">
                <a:cs typeface="B Zar" panose="00000400000000000000" pitchFamily="2" charset="-78"/>
              </a:rPr>
              <a:t>ایجاد ترک افقی بصورت نامتقارن در نمونه</a:t>
            </a:r>
          </a:p>
        </p:txBody>
      </p:sp>
      <p:sp>
        <p:nvSpPr>
          <p:cNvPr id="5" name="Rectangle 4"/>
          <p:cNvSpPr/>
          <p:nvPr/>
        </p:nvSpPr>
        <p:spPr>
          <a:xfrm>
            <a:off x="7997703" y="4440053"/>
            <a:ext cx="3212739" cy="477054"/>
          </a:xfrm>
          <a:prstGeom prst="rect">
            <a:avLst/>
          </a:prstGeom>
        </p:spPr>
        <p:txBody>
          <a:bodyPr wrap="none">
            <a:spAutoFit/>
          </a:bodyPr>
          <a:lstStyle/>
          <a:p>
            <a:pPr rtl="1">
              <a:buFont typeface="Arial" panose="020B0604020202020204" pitchFamily="34" charset="0"/>
              <a:buChar char="•"/>
            </a:pPr>
            <a:r>
              <a:rPr lang="fa-IR" sz="2500" b="1" dirty="0">
                <a:solidFill>
                  <a:srgbClr val="C00000"/>
                </a:solidFill>
                <a:cs typeface="B Zar" panose="00000400000000000000" pitchFamily="2" charset="-78"/>
              </a:rPr>
              <a:t>مشخصات شکست نامطلوب</a:t>
            </a:r>
          </a:p>
        </p:txBody>
      </p:sp>
    </p:spTree>
    <p:extLst>
      <p:ext uri="{BB962C8B-B14F-4D97-AF65-F5344CB8AC3E}">
        <p14:creationId xmlns:p14="http://schemas.microsoft.com/office/powerpoint/2010/main" val="65508102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0739" y="1534406"/>
            <a:ext cx="6096000" cy="3554819"/>
          </a:xfrm>
          <a:prstGeom prst="rect">
            <a:avLst/>
          </a:prstGeom>
        </p:spPr>
        <p:txBody>
          <a:bodyPr>
            <a:spAutoFit/>
          </a:bodyPr>
          <a:lstStyle/>
          <a:p>
            <a:pPr algn="r" rtl="1">
              <a:buFont typeface="+mj-lt"/>
              <a:buAutoNum type="arabicPeriod"/>
            </a:pPr>
            <a:r>
              <a:rPr lang="fa-IR" sz="2500" dirty="0" smtClean="0">
                <a:cs typeface="B Zar" panose="00000400000000000000" pitchFamily="2" charset="-78"/>
              </a:rPr>
              <a:t>ایراد </a:t>
            </a:r>
            <a:r>
              <a:rPr lang="fa-IR" sz="2500" dirty="0">
                <a:cs typeface="B Zar" panose="00000400000000000000" pitchFamily="2" charset="-78"/>
              </a:rPr>
              <a:t>در جک </a:t>
            </a:r>
            <a:r>
              <a:rPr lang="fa-IR" sz="2500" dirty="0" smtClean="0">
                <a:cs typeface="B Zar" panose="00000400000000000000" pitchFamily="2" charset="-78"/>
              </a:rPr>
              <a:t>دستگاه</a:t>
            </a:r>
          </a:p>
          <a:p>
            <a:pPr algn="r" rtl="1">
              <a:buFont typeface="+mj-lt"/>
              <a:buAutoNum type="arabicPeriod"/>
            </a:pPr>
            <a:endParaRPr lang="fa-IR" sz="2500" dirty="0">
              <a:cs typeface="B Zar" panose="00000400000000000000" pitchFamily="2" charset="-78"/>
            </a:endParaRPr>
          </a:p>
          <a:p>
            <a:pPr algn="r" rtl="1">
              <a:buFont typeface="+mj-lt"/>
              <a:buAutoNum type="arabicPeriod"/>
            </a:pPr>
            <a:r>
              <a:rPr lang="fa-IR" sz="2500" dirty="0">
                <a:cs typeface="B Zar" panose="00000400000000000000" pitchFamily="2" charset="-78"/>
              </a:rPr>
              <a:t>خطای اپراتور </a:t>
            </a:r>
            <a:r>
              <a:rPr lang="fa-IR" sz="2500" dirty="0" smtClean="0">
                <a:cs typeface="B Zar" panose="00000400000000000000" pitchFamily="2" charset="-78"/>
              </a:rPr>
              <a:t>آزمایشگاه</a:t>
            </a:r>
          </a:p>
          <a:p>
            <a:pPr algn="r" rtl="1">
              <a:buFont typeface="+mj-lt"/>
              <a:buAutoNum type="arabicPeriod"/>
            </a:pPr>
            <a:endParaRPr lang="fa-IR" sz="2500" dirty="0">
              <a:cs typeface="B Zar" panose="00000400000000000000" pitchFamily="2" charset="-78"/>
            </a:endParaRPr>
          </a:p>
          <a:p>
            <a:pPr algn="r" rtl="1">
              <a:buFont typeface="+mj-lt"/>
              <a:buAutoNum type="arabicPeriod"/>
            </a:pPr>
            <a:r>
              <a:rPr lang="fa-IR" sz="2500" dirty="0">
                <a:cs typeface="B Zar" panose="00000400000000000000" pitchFamily="2" charset="-78"/>
              </a:rPr>
              <a:t>قالب گیری </a:t>
            </a:r>
            <a:r>
              <a:rPr lang="fa-IR" sz="2500" dirty="0" smtClean="0">
                <a:cs typeface="B Zar" panose="00000400000000000000" pitchFamily="2" charset="-78"/>
              </a:rPr>
              <a:t>نامناسب</a:t>
            </a:r>
          </a:p>
          <a:p>
            <a:pPr algn="r" rtl="1">
              <a:buFont typeface="+mj-lt"/>
              <a:buAutoNum type="arabicPeriod"/>
            </a:pPr>
            <a:endParaRPr lang="fa-IR" sz="2500" dirty="0">
              <a:cs typeface="B Zar" panose="00000400000000000000" pitchFamily="2" charset="-78"/>
            </a:endParaRPr>
          </a:p>
          <a:p>
            <a:pPr algn="r" rtl="1">
              <a:buFont typeface="+mj-lt"/>
              <a:buAutoNum type="arabicPeriod"/>
            </a:pPr>
            <a:r>
              <a:rPr lang="fa-IR" sz="2500" dirty="0">
                <a:cs typeface="B Zar" panose="00000400000000000000" pitchFamily="2" charset="-78"/>
              </a:rPr>
              <a:t>عمل آوری </a:t>
            </a:r>
            <a:r>
              <a:rPr lang="fa-IR" sz="2500" dirty="0" smtClean="0">
                <a:cs typeface="B Zar" panose="00000400000000000000" pitchFamily="2" charset="-78"/>
              </a:rPr>
              <a:t>نامطلوب</a:t>
            </a:r>
          </a:p>
          <a:p>
            <a:pPr algn="r" rtl="1">
              <a:buFont typeface="+mj-lt"/>
              <a:buAutoNum type="arabicPeriod"/>
            </a:pPr>
            <a:endParaRPr lang="fa-IR" sz="2500" dirty="0">
              <a:cs typeface="B Zar" panose="00000400000000000000" pitchFamily="2" charset="-78"/>
            </a:endParaRPr>
          </a:p>
          <a:p>
            <a:pPr algn="r" rtl="1">
              <a:buFont typeface="+mj-lt"/>
              <a:buAutoNum type="arabicPeriod"/>
            </a:pPr>
            <a:r>
              <a:rPr lang="fa-IR" sz="2500" dirty="0">
                <a:cs typeface="B Zar" panose="00000400000000000000" pitchFamily="2" charset="-78"/>
              </a:rPr>
              <a:t>طرح اختلاط نامناسب</a:t>
            </a:r>
          </a:p>
        </p:txBody>
      </p:sp>
      <p:sp>
        <p:nvSpPr>
          <p:cNvPr id="3" name="Rectangle 2"/>
          <p:cNvSpPr/>
          <p:nvPr/>
        </p:nvSpPr>
        <p:spPr>
          <a:xfrm>
            <a:off x="7488739" y="681438"/>
            <a:ext cx="3310522" cy="477054"/>
          </a:xfrm>
          <a:prstGeom prst="rect">
            <a:avLst/>
          </a:prstGeom>
        </p:spPr>
        <p:txBody>
          <a:bodyPr wrap="none">
            <a:spAutoFit/>
          </a:bodyPr>
          <a:lstStyle/>
          <a:p>
            <a:pPr algn="r" rtl="1"/>
            <a:r>
              <a:rPr lang="fa-IR" sz="2500" b="1" dirty="0">
                <a:solidFill>
                  <a:srgbClr val="C00000"/>
                </a:solidFill>
                <a:cs typeface="B Zar" panose="00000400000000000000" pitchFamily="2" charset="-78"/>
              </a:rPr>
              <a:t>علل ایجاد شکست نامطلوب</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6" y="43592"/>
            <a:ext cx="6429375" cy="27527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28" y="3050987"/>
            <a:ext cx="4649273" cy="3807013"/>
          </a:xfrm>
          <a:prstGeom prst="rect">
            <a:avLst/>
          </a:prstGeom>
        </p:spPr>
      </p:pic>
    </p:spTree>
    <p:extLst>
      <p:ext uri="{BB962C8B-B14F-4D97-AF65-F5344CB8AC3E}">
        <p14:creationId xmlns:p14="http://schemas.microsoft.com/office/powerpoint/2010/main" val="15186924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2330182" y="347729"/>
            <a:ext cx="4737101" cy="6096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مقاومت کششی بتن</a:t>
            </a:r>
            <a:endParaRPr kumimoji="0" lang="en-US" sz="3000" b="1" i="0" u="none" strike="noStrike" kern="1200" cap="none" spc="0" normalizeH="0" baseline="0" noProof="0" dirty="0">
              <a:ln>
                <a:noFill/>
              </a:ln>
              <a:solidFill>
                <a:srgbClr val="C00000"/>
              </a:solidFill>
              <a:uLnTx/>
              <a:uFillTx/>
              <a:latin typeface="+mj-lt"/>
              <a:ea typeface="+mj-ea"/>
              <a:cs typeface="B Zar" panose="00000400000000000000" pitchFamily="2" charset="-78"/>
            </a:endParaRPr>
          </a:p>
        </p:txBody>
      </p:sp>
      <p:sp>
        <p:nvSpPr>
          <p:cNvPr id="3" name="Rectangle 2"/>
          <p:cNvSpPr/>
          <p:nvPr/>
        </p:nvSpPr>
        <p:spPr>
          <a:xfrm>
            <a:off x="888642" y="1507901"/>
            <a:ext cx="10042303" cy="4708981"/>
          </a:xfrm>
          <a:prstGeom prst="rect">
            <a:avLst/>
          </a:prstGeom>
        </p:spPr>
        <p:txBody>
          <a:bodyPr wrap="square">
            <a:spAutoFit/>
          </a:bodyPr>
          <a:lstStyle/>
          <a:p>
            <a:pPr algn="r" rtl="1"/>
            <a:r>
              <a:rPr lang="fa-IR" altLang="en-US" sz="2500" dirty="0" smtClean="0">
                <a:cs typeface="B Zar" panose="00000400000000000000" pitchFamily="2" charset="-78"/>
              </a:rPr>
              <a:t>مقاومت کششی به دو طریق اندازه گیری و محاسبه می شود:</a:t>
            </a:r>
          </a:p>
          <a:p>
            <a:pPr algn="r" rtl="1"/>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dirty="0" smtClean="0">
                <a:cs typeface="B Zar" panose="00000400000000000000" pitchFamily="2" charset="-78"/>
              </a:rPr>
              <a:t>آزمایش مقاومت کششی برزیلی</a:t>
            </a:r>
          </a:p>
          <a:p>
            <a:pPr marL="342900" indent="-342900" algn="r" rtl="1">
              <a:buFont typeface="Arial" panose="020B0604020202020204" pitchFamily="34" charset="0"/>
              <a:buChar char="•"/>
            </a:pPr>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dirty="0" smtClean="0">
                <a:cs typeface="B Zar" panose="00000400000000000000" pitchFamily="2" charset="-78"/>
              </a:rPr>
              <a:t>آزمایش خمش</a:t>
            </a:r>
          </a:p>
          <a:p>
            <a:pPr marL="342900" indent="-342900" algn="r" rtl="1">
              <a:buFont typeface="Arial" panose="020B0604020202020204" pitchFamily="34" charset="0"/>
              <a:buChar char="•"/>
            </a:pPr>
            <a:endParaRPr lang="fa-IR" altLang="en-US" sz="2500" dirty="0" smtClean="0">
              <a:cs typeface="B Zar" panose="00000400000000000000" pitchFamily="2" charset="-78"/>
            </a:endParaRPr>
          </a:p>
          <a:p>
            <a:pPr algn="r" rtl="1"/>
            <a:r>
              <a:rPr lang="fa-IR" altLang="en-US" sz="2500" dirty="0" smtClean="0">
                <a:solidFill>
                  <a:srgbClr val="0070C0"/>
                </a:solidFill>
                <a:cs typeface="B Zar" panose="00000400000000000000" pitchFamily="2" charset="-78"/>
              </a:rPr>
              <a:t>مقاومت </a:t>
            </a:r>
            <a:r>
              <a:rPr lang="fa-IR" altLang="en-US" sz="2500" dirty="0">
                <a:solidFill>
                  <a:srgbClr val="0070C0"/>
                </a:solidFill>
                <a:cs typeface="B Zar" panose="00000400000000000000" pitchFamily="2" charset="-78"/>
              </a:rPr>
              <a:t>کششی بتن را مدول گسیختگی یا </a:t>
            </a:r>
            <a:r>
              <a:rPr lang="fa-IR" altLang="en-US" sz="2500" dirty="0" smtClean="0">
                <a:solidFill>
                  <a:srgbClr val="0070C0"/>
                </a:solidFill>
                <a:cs typeface="B Zar" panose="00000400000000000000" pitchFamily="2" charset="-78"/>
              </a:rPr>
              <a:t>ضریب گسیختگی </a:t>
            </a:r>
            <a:r>
              <a:rPr lang="fa-IR" altLang="en-US" sz="2500" dirty="0">
                <a:solidFill>
                  <a:srgbClr val="0070C0"/>
                </a:solidFill>
                <a:cs typeface="B Zar" panose="00000400000000000000" pitchFamily="2" charset="-78"/>
              </a:rPr>
              <a:t>می </a:t>
            </a:r>
            <a:r>
              <a:rPr lang="fa-IR" altLang="en-US" sz="2500" dirty="0" smtClean="0">
                <a:solidFill>
                  <a:srgbClr val="0070C0"/>
                </a:solidFill>
                <a:cs typeface="B Zar" panose="00000400000000000000" pitchFamily="2" charset="-78"/>
              </a:rPr>
              <a:t>نامند</a:t>
            </a:r>
            <a:r>
              <a:rPr lang="en-US" altLang="en-US" sz="2500" dirty="0" smtClean="0">
                <a:solidFill>
                  <a:srgbClr val="0070C0"/>
                </a:solidFill>
                <a:cs typeface="B Zar" panose="00000400000000000000" pitchFamily="2" charset="-78"/>
              </a:rPr>
              <a:t>.</a:t>
            </a:r>
            <a:endParaRPr lang="fa-IR" altLang="en-US" sz="2500" dirty="0" smtClean="0">
              <a:solidFill>
                <a:srgbClr val="0070C0"/>
              </a:solidFill>
              <a:cs typeface="B Zar" panose="00000400000000000000" pitchFamily="2" charset="-78"/>
            </a:endParaRPr>
          </a:p>
          <a:p>
            <a:pPr algn="r" rtl="1"/>
            <a:endParaRPr lang="fa-IR" altLang="en-US" sz="2500" dirty="0" smtClean="0">
              <a:solidFill>
                <a:srgbClr val="0070C0"/>
              </a:solidFill>
              <a:cs typeface="B Zar" panose="00000400000000000000" pitchFamily="2" charset="-78"/>
            </a:endParaRPr>
          </a:p>
          <a:p>
            <a:pPr algn="r" rtl="1"/>
            <a:r>
              <a:rPr lang="fa-IR" altLang="en-US" sz="2500" dirty="0" smtClean="0">
                <a:solidFill>
                  <a:srgbClr val="0070C0"/>
                </a:solidFill>
                <a:cs typeface="B Zar" panose="00000400000000000000" pitchFamily="2" charset="-78"/>
              </a:rPr>
              <a:t>مدول گسیختگی در حدود ۱۰ الی ۱۵ درصد مقاومت فشاری است.</a:t>
            </a:r>
          </a:p>
          <a:p>
            <a:pPr algn="r" rtl="1"/>
            <a:endParaRPr lang="fa-IR" altLang="en-US" sz="2500" dirty="0">
              <a:cs typeface="B Zar" panose="00000400000000000000" pitchFamily="2" charset="-78"/>
            </a:endParaRPr>
          </a:p>
          <a:p>
            <a:pPr algn="r" rtl="1"/>
            <a:r>
              <a:rPr lang="fa-IR" altLang="en-US" sz="2500" dirty="0">
                <a:cs typeface="B Zar" panose="00000400000000000000" pitchFamily="2" charset="-78"/>
              </a:rPr>
              <a:t>در محاسبات بتن مسلح از ظرفیت کششی بتن صرف نظر می شود. در عین </a:t>
            </a:r>
            <a:r>
              <a:rPr lang="fa-IR" altLang="en-US" sz="2500" dirty="0" smtClean="0">
                <a:cs typeface="B Zar" panose="00000400000000000000" pitchFamily="2" charset="-78"/>
              </a:rPr>
              <a:t>حال در بعضی محاسبات مانند خیز </a:t>
            </a:r>
            <a:r>
              <a:rPr lang="fa-IR" altLang="en-US" sz="2500" dirty="0">
                <a:cs typeface="B Zar" panose="00000400000000000000" pitchFamily="2" charset="-78"/>
              </a:rPr>
              <a:t>یا ترک </a:t>
            </a:r>
            <a:r>
              <a:rPr lang="fa-IR" altLang="en-US" sz="2500" dirty="0" smtClean="0">
                <a:cs typeface="B Zar" panose="00000400000000000000" pitchFamily="2" charset="-78"/>
              </a:rPr>
              <a:t>خوردگی، </a:t>
            </a:r>
            <a:r>
              <a:rPr lang="fa-IR" altLang="en-US" sz="2500" dirty="0">
                <a:cs typeface="B Zar" panose="00000400000000000000" pitchFamily="2" charset="-78"/>
              </a:rPr>
              <a:t>مدول گسیختگی درنظر گرفته می شود.</a:t>
            </a:r>
            <a:endParaRPr lang="en-US" altLang="en-US" sz="2500" dirty="0">
              <a:cs typeface="B Zar" panose="00000400000000000000" pitchFamily="2" charset="-78"/>
            </a:endParaRPr>
          </a:p>
        </p:txBody>
      </p:sp>
    </p:spTree>
    <p:extLst>
      <p:ext uri="{BB962C8B-B14F-4D97-AF65-F5344CB8AC3E}">
        <p14:creationId xmlns:p14="http://schemas.microsoft.com/office/powerpoint/2010/main" val="172348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829" y="1073012"/>
            <a:ext cx="4334545" cy="3510981"/>
          </a:xfrm>
          <a:prstGeom prst="rect">
            <a:avLst/>
          </a:prstGeom>
        </p:spPr>
      </p:pic>
      <p:sp>
        <p:nvSpPr>
          <p:cNvPr id="5" name="Rectangle 4"/>
          <p:cNvSpPr/>
          <p:nvPr/>
        </p:nvSpPr>
        <p:spPr>
          <a:xfrm>
            <a:off x="5602491" y="306114"/>
            <a:ext cx="3975768" cy="477054"/>
          </a:xfrm>
          <a:prstGeom prst="rect">
            <a:avLst/>
          </a:prstGeom>
        </p:spPr>
        <p:txBody>
          <a:bodyPr wrap="none">
            <a:spAutoFit/>
          </a:bodyPr>
          <a:lstStyle/>
          <a:p>
            <a:pPr marL="342900" indent="-342900" algn="r" rtl="1">
              <a:buFont typeface="Arial" panose="020B0604020202020204" pitchFamily="34" charset="0"/>
              <a:buChar char="•"/>
            </a:pPr>
            <a:r>
              <a:rPr lang="fa-IR" altLang="en-US" sz="2500" b="1" dirty="0">
                <a:solidFill>
                  <a:srgbClr val="C00000"/>
                </a:solidFill>
                <a:cs typeface="B Zar" panose="00000400000000000000" pitchFamily="2" charset="-78"/>
              </a:rPr>
              <a:t>آزمایش مقاومت کششی برزیلی</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396" y="3420940"/>
            <a:ext cx="4526508" cy="334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69" y="0"/>
            <a:ext cx="4666407" cy="3114826"/>
          </a:xfrm>
          <a:prstGeom prst="rect">
            <a:avLst/>
          </a:prstGeom>
        </p:spPr>
      </p:pic>
    </p:spTree>
    <p:extLst>
      <p:ext uri="{BB962C8B-B14F-4D97-AF65-F5344CB8AC3E}">
        <p14:creationId xmlns:p14="http://schemas.microsoft.com/office/powerpoint/2010/main" val="256583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639" y="1428207"/>
            <a:ext cx="10431887" cy="2785378"/>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cs typeface="B Zar" panose="00000400000000000000" pitchFamily="2" charset="-78"/>
              </a:rPr>
              <a:t>آزمایش </a:t>
            </a:r>
            <a:r>
              <a:rPr lang="fa-IR" sz="2500" dirty="0">
                <a:cs typeface="B Zar" panose="00000400000000000000" pitchFamily="2" charset="-78"/>
              </a:rPr>
              <a:t>سه بار نقطه ای </a:t>
            </a:r>
            <a:r>
              <a:rPr lang="en-US" sz="2500" dirty="0" smtClean="0">
                <a:cs typeface="B Zar" panose="00000400000000000000" pitchFamily="2" charset="-78"/>
              </a:rPr>
              <a:t>ASTM C78</a:t>
            </a:r>
            <a:r>
              <a:rPr lang="fa-IR" sz="2500" dirty="0" smtClean="0">
                <a:cs typeface="B Zar" panose="00000400000000000000" pitchFamily="2" charset="-78"/>
              </a:rPr>
              <a:t> </a:t>
            </a:r>
          </a:p>
          <a:p>
            <a:pPr marL="342900" indent="-342900" algn="just" rtl="1">
              <a:buFont typeface="Arial" panose="020B0604020202020204" pitchFamily="34" charset="0"/>
              <a:buChar char="•"/>
            </a:pPr>
            <a:endParaRPr lang="fa-IR" sz="2500" dirty="0">
              <a:cs typeface="B Zar" panose="00000400000000000000" pitchFamily="2" charset="-78"/>
            </a:endParaRPr>
          </a:p>
          <a:p>
            <a:pPr marL="342900" indent="-342900" algn="just" rtl="1">
              <a:buFont typeface="Arial" panose="020B0604020202020204" pitchFamily="34" charset="0"/>
              <a:buChar char="•"/>
            </a:pPr>
            <a:endParaRPr lang="fa-IR" sz="2500" dirty="0" smtClean="0">
              <a:cs typeface="B Zar" panose="00000400000000000000" pitchFamily="2" charset="-78"/>
            </a:endParaRPr>
          </a:p>
          <a:p>
            <a:pPr marL="342900" indent="-342900" algn="just" rtl="1">
              <a:buFont typeface="Arial" panose="020B0604020202020204" pitchFamily="34" charset="0"/>
              <a:buChar char="•"/>
            </a:pPr>
            <a:endParaRPr lang="fa-IR" sz="2500" dirty="0">
              <a:cs typeface="B Zar" panose="00000400000000000000" pitchFamily="2" charset="-78"/>
            </a:endParaRPr>
          </a:p>
          <a:p>
            <a:pPr marL="342900" indent="-342900" algn="just" rtl="1">
              <a:buFont typeface="Arial" panose="020B0604020202020204" pitchFamily="34" charset="0"/>
              <a:buChar char="•"/>
            </a:pPr>
            <a:endParaRPr lang="fa-IR" sz="2500" dirty="0" smtClean="0">
              <a:cs typeface="B Zar" panose="00000400000000000000" pitchFamily="2" charset="-78"/>
            </a:endParaRPr>
          </a:p>
          <a:p>
            <a:pPr algn="just" rtl="1"/>
            <a:endParaRPr lang="fa-IR" sz="2500" dirty="0">
              <a:cs typeface="B Zar" panose="00000400000000000000" pitchFamily="2" charset="-78"/>
            </a:endParaRPr>
          </a:p>
          <a:p>
            <a:pPr marL="342900" indent="-342900" algn="just" rtl="1">
              <a:buFont typeface="Arial" panose="020B0604020202020204" pitchFamily="34" charset="0"/>
              <a:buChar char="•"/>
            </a:pPr>
            <a:r>
              <a:rPr lang="fa-IR" sz="2500" dirty="0" smtClean="0">
                <a:cs typeface="B Zar" panose="00000400000000000000" pitchFamily="2" charset="-78"/>
              </a:rPr>
              <a:t> </a:t>
            </a:r>
            <a:r>
              <a:rPr lang="fa-IR" sz="2500" dirty="0">
                <a:cs typeface="B Zar" panose="00000400000000000000" pitchFamily="2" charset="-78"/>
              </a:rPr>
              <a:t>آزمایش بار نقطه ای مرکزی </a:t>
            </a:r>
            <a:r>
              <a:rPr lang="en-US" sz="2500" dirty="0" smtClean="0">
                <a:cs typeface="B Zar" panose="00000400000000000000" pitchFamily="2" charset="-78"/>
              </a:rPr>
              <a:t>ASTM C293 </a:t>
            </a:r>
            <a:endParaRPr lang="fa-IR" sz="2500" dirty="0">
              <a:cs typeface="B Zar" panose="00000400000000000000" pitchFamily="2" charset="-78"/>
            </a:endParaRPr>
          </a:p>
        </p:txBody>
      </p:sp>
      <p:sp>
        <p:nvSpPr>
          <p:cNvPr id="3" name="Rectangle 2"/>
          <p:cNvSpPr/>
          <p:nvPr/>
        </p:nvSpPr>
        <p:spPr>
          <a:xfrm>
            <a:off x="8961130" y="277377"/>
            <a:ext cx="1827743" cy="477054"/>
          </a:xfrm>
          <a:prstGeom prst="rect">
            <a:avLst/>
          </a:prstGeom>
        </p:spPr>
        <p:txBody>
          <a:bodyPr wrap="none">
            <a:spAutoFit/>
          </a:bodyPr>
          <a:lstStyle/>
          <a:p>
            <a:pPr algn="r" rtl="1"/>
            <a:r>
              <a:rPr lang="fa-IR" altLang="en-US" sz="2500" b="1" dirty="0">
                <a:solidFill>
                  <a:srgbClr val="C00000"/>
                </a:solidFill>
                <a:cs typeface="B Zar" panose="00000400000000000000" pitchFamily="2" charset="-78"/>
              </a:rPr>
              <a:t>آزمایش </a:t>
            </a:r>
            <a:r>
              <a:rPr lang="fa-IR" altLang="en-US" sz="2500" b="1" dirty="0" smtClean="0">
                <a:solidFill>
                  <a:srgbClr val="C00000"/>
                </a:solidFill>
                <a:cs typeface="B Zar" panose="00000400000000000000" pitchFamily="2" charset="-78"/>
              </a:rPr>
              <a:t>خمش</a:t>
            </a:r>
            <a:endParaRPr lang="fa-IR" altLang="en-US" sz="2500" b="1" dirty="0">
              <a:solidFill>
                <a:srgbClr val="C00000"/>
              </a:solidFill>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2" y="125809"/>
            <a:ext cx="4430334" cy="29535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29" y="3315968"/>
            <a:ext cx="4722766" cy="3142786"/>
          </a:xfrm>
          <a:prstGeom prst="rect">
            <a:avLst/>
          </a:prstGeom>
        </p:spPr>
      </p:pic>
    </p:spTree>
    <p:extLst>
      <p:ext uri="{BB962C8B-B14F-4D97-AF65-F5344CB8AC3E}">
        <p14:creationId xmlns:p14="http://schemas.microsoft.com/office/powerpoint/2010/main" val="363288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639" y="445994"/>
            <a:ext cx="10856891" cy="6058069"/>
          </a:xfrm>
          <a:prstGeom prst="rect">
            <a:avLst/>
          </a:prstGeom>
        </p:spPr>
        <p:txBody>
          <a:bodyPr wrap="square">
            <a:spAutoFit/>
          </a:bodyPr>
          <a:lstStyle/>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طرز تهیه سیمان </a:t>
            </a:r>
            <a:r>
              <a:rPr lang="fa-IR" sz="2500" b="1" dirty="0" smtClean="0">
                <a:latin typeface="Times New Roman" panose="02020603050405020304" pitchFamily="18" charset="0"/>
                <a:ea typeface="Calibri" panose="020F0502020204030204" pitchFamily="34" charset="0"/>
                <a:cs typeface="B Zar" panose="00000400000000000000" pitchFamily="2" charset="-78"/>
              </a:rPr>
              <a:t>پرتلند (روش خشک و روش تر):</a:t>
            </a: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Wingdings" panose="05000000000000000000" pitchFamily="2" charset="2"/>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آسیاب نمودن مواد </a:t>
            </a:r>
            <a:r>
              <a:rPr lang="fa-IR" sz="2500" dirty="0">
                <a:latin typeface="Times New Roman" panose="02020603050405020304" pitchFamily="18" charset="0"/>
                <a:ea typeface="Calibri" panose="020F0502020204030204" pitchFamily="34" charset="0"/>
                <a:cs typeface="B Zar" panose="00000400000000000000" pitchFamily="2" charset="-78"/>
              </a:rPr>
              <a:t>خام </a:t>
            </a:r>
            <a:r>
              <a:rPr lang="fa-IR" sz="2500" dirty="0" smtClean="0">
                <a:latin typeface="Times New Roman" panose="02020603050405020304" pitchFamily="18" charset="0"/>
                <a:ea typeface="Calibri" panose="020F0502020204030204" pitchFamily="34" charset="0"/>
                <a:cs typeface="B Zar" panose="00000400000000000000" pitchFamily="2" charset="-78"/>
              </a:rPr>
              <a:t>با </a:t>
            </a:r>
            <a:r>
              <a:rPr lang="fa-IR" sz="2500" dirty="0">
                <a:latin typeface="Times New Roman" panose="02020603050405020304" pitchFamily="18" charset="0"/>
                <a:ea typeface="Calibri" panose="020F0502020204030204" pitchFamily="34" charset="0"/>
                <a:cs typeface="B Zar" panose="00000400000000000000" pitchFamily="2" charset="-78"/>
              </a:rPr>
              <a:t>نسبتهاي </a:t>
            </a:r>
            <a:r>
              <a:rPr lang="fa-IR" sz="2500" dirty="0" smtClean="0">
                <a:latin typeface="Times New Roman" panose="02020603050405020304" pitchFamily="18" charset="0"/>
                <a:ea typeface="Calibri" panose="020F0502020204030204" pitchFamily="34" charset="0"/>
                <a:cs typeface="B Zar" panose="00000400000000000000" pitchFamily="2" charset="-78"/>
              </a:rPr>
              <a:t>مخلوط مشخص </a:t>
            </a:r>
          </a:p>
          <a:p>
            <a:pPr marL="342900" indent="-342900" algn="just" rtl="1">
              <a:lnSpc>
                <a:spcPct val="107000"/>
              </a:lnSpc>
              <a:spcAft>
                <a:spcPts val="800"/>
              </a:spcAft>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حرارت دادن در کوره </a:t>
            </a:r>
            <a:r>
              <a:rPr lang="fa-IR" sz="2500" dirty="0">
                <a:latin typeface="Times New Roman" panose="02020603050405020304" pitchFamily="18" charset="0"/>
                <a:ea typeface="Calibri" panose="020F0502020204030204" pitchFamily="34" charset="0"/>
                <a:cs typeface="B Zar" panose="00000400000000000000" pitchFamily="2" charset="-78"/>
              </a:rPr>
              <a:t>هاي دوار </a:t>
            </a:r>
            <a:r>
              <a:rPr lang="fa-IR" sz="2500" dirty="0" smtClean="0">
                <a:latin typeface="Times New Roman" panose="02020603050405020304" pitchFamily="18" charset="0"/>
                <a:ea typeface="Calibri" panose="020F0502020204030204" pitchFamily="34" charset="0"/>
                <a:cs typeface="B Zar" panose="00000400000000000000" pitchFamily="2" charset="-78"/>
              </a:rPr>
              <a:t>بزرگ با دمای </a:t>
            </a:r>
            <a:r>
              <a:rPr lang="en-US" sz="2500" dirty="0" smtClean="0">
                <a:latin typeface="Times New Roman" panose="02020603050405020304" pitchFamily="18" charset="0"/>
                <a:ea typeface="Calibri" panose="020F0502020204030204" pitchFamily="34" charset="0"/>
                <a:cs typeface="B Zar" panose="00000400000000000000" pitchFamily="2" charset="-78"/>
              </a:rPr>
              <a:t>1400 </a:t>
            </a:r>
            <a:r>
              <a:rPr lang="fa-IR" sz="2500" dirty="0">
                <a:latin typeface="Times New Roman" panose="02020603050405020304" pitchFamily="18" charset="0"/>
                <a:ea typeface="Calibri" panose="020F0502020204030204" pitchFamily="34" charset="0"/>
                <a:cs typeface="B Zar" panose="00000400000000000000" pitchFamily="2" charset="-78"/>
              </a:rPr>
              <a:t>تا</a:t>
            </a:r>
            <a:r>
              <a:rPr lang="en-US" sz="2500" dirty="0">
                <a:latin typeface="Times New Roman" panose="02020603050405020304" pitchFamily="18" charset="0"/>
                <a:ea typeface="Calibri" panose="020F0502020204030204" pitchFamily="34" charset="0"/>
                <a:cs typeface="B Zar" panose="00000400000000000000" pitchFamily="2" charset="-78"/>
              </a:rPr>
              <a:t> 1650 </a:t>
            </a:r>
            <a:r>
              <a:rPr lang="fa-IR" sz="2500" dirty="0">
                <a:latin typeface="Times New Roman" panose="02020603050405020304" pitchFamily="18" charset="0"/>
                <a:ea typeface="Calibri" panose="020F0502020204030204" pitchFamily="34" charset="0"/>
                <a:cs typeface="B Zar" panose="00000400000000000000" pitchFamily="2" charset="-78"/>
              </a:rPr>
              <a:t>درجه سانتی گراد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تشکیل کلینکر در اثر ذوب مصالح به قطر</a:t>
            </a:r>
            <a:r>
              <a:rPr lang="en-US" sz="2500" dirty="0" smtClean="0">
                <a:latin typeface="Times New Roman" panose="02020603050405020304" pitchFamily="18" charset="0"/>
                <a:ea typeface="Calibri" panose="020F0502020204030204" pitchFamily="34" charset="0"/>
                <a:cs typeface="B Zar" panose="00000400000000000000" pitchFamily="2" charset="-78"/>
              </a:rPr>
              <a:t> </a:t>
            </a:r>
            <a:r>
              <a:rPr lang="en-US" sz="2500" dirty="0">
                <a:latin typeface="Times New Roman" panose="02020603050405020304" pitchFamily="18" charset="0"/>
                <a:ea typeface="Calibri" panose="020F0502020204030204" pitchFamily="34" charset="0"/>
                <a:cs typeface="B Zar" panose="00000400000000000000" pitchFamily="2" charset="-78"/>
              </a:rPr>
              <a:t>2 </a:t>
            </a:r>
            <a:r>
              <a:rPr lang="fa-IR" sz="2500" dirty="0">
                <a:latin typeface="Times New Roman" panose="02020603050405020304" pitchFamily="18" charset="0"/>
                <a:ea typeface="Calibri" panose="020F0502020204030204" pitchFamily="34" charset="0"/>
                <a:cs typeface="B Zar" panose="00000400000000000000" pitchFamily="2" charset="-78"/>
              </a:rPr>
              <a:t>تا</a:t>
            </a:r>
            <a:r>
              <a:rPr lang="en-US" sz="2500" dirty="0">
                <a:latin typeface="Times New Roman" panose="02020603050405020304" pitchFamily="18" charset="0"/>
                <a:ea typeface="Calibri" panose="020F0502020204030204" pitchFamily="34" charset="0"/>
                <a:cs typeface="B Zar" panose="00000400000000000000" pitchFamily="2" charset="-78"/>
              </a:rPr>
              <a:t> 25 </a:t>
            </a:r>
            <a:r>
              <a:rPr lang="fa-IR" sz="2500" dirty="0">
                <a:latin typeface="Times New Roman" panose="02020603050405020304" pitchFamily="18" charset="0"/>
                <a:ea typeface="Calibri" panose="020F0502020204030204" pitchFamily="34" charset="0"/>
                <a:cs typeface="B Zar" panose="00000400000000000000" pitchFamily="2" charset="-78"/>
              </a:rPr>
              <a:t>میلیمتري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سرد کردن و آسیاب نمودن کلینکر</a:t>
            </a:r>
          </a:p>
          <a:p>
            <a:pPr marL="342900" indent="-342900" algn="just" rtl="1">
              <a:lnSpc>
                <a:spcPct val="107000"/>
              </a:lnSpc>
              <a:spcAft>
                <a:spcPts val="800"/>
              </a:spcAft>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افزودن </a:t>
            </a:r>
            <a:r>
              <a:rPr lang="fa-IR" sz="2500" dirty="0">
                <a:latin typeface="Times New Roman" panose="02020603050405020304" pitchFamily="18" charset="0"/>
                <a:ea typeface="Calibri" panose="020F0502020204030204" pitchFamily="34" charset="0"/>
                <a:cs typeface="B Zar" panose="00000400000000000000" pitchFamily="2" charset="-78"/>
              </a:rPr>
              <a:t>گچ به مقدار</a:t>
            </a:r>
            <a:r>
              <a:rPr lang="en-US" sz="2500" dirty="0">
                <a:latin typeface="Times New Roman" panose="02020603050405020304" pitchFamily="18" charset="0"/>
                <a:ea typeface="Calibri" panose="020F0502020204030204" pitchFamily="34" charset="0"/>
                <a:cs typeface="B Zar" panose="00000400000000000000" pitchFamily="2" charset="-78"/>
              </a:rPr>
              <a:t>  </a:t>
            </a:r>
            <a:r>
              <a:rPr lang="en-US" sz="2500" dirty="0">
                <a:latin typeface="Cambria" panose="02040503050406030204" pitchFamily="18" charset="0"/>
                <a:ea typeface="Calibri" panose="020F0502020204030204" pitchFamily="34" charset="0"/>
                <a:cs typeface="Cambria" panose="02040503050406030204" pitchFamily="18" charset="0"/>
              </a:rPr>
              <a:t>1</a:t>
            </a:r>
            <a:r>
              <a:rPr lang="en-US" sz="2500" dirty="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تا  </a:t>
            </a:r>
            <a:r>
              <a:rPr lang="en-US" sz="2500" dirty="0">
                <a:latin typeface="Cambria" panose="02040503050406030204" pitchFamily="18" charset="0"/>
                <a:ea typeface="Calibri" panose="020F0502020204030204" pitchFamily="34" charset="0"/>
                <a:cs typeface="Cambria" panose="02040503050406030204" pitchFamily="18" charset="0"/>
              </a:rPr>
              <a:t> 2% </a:t>
            </a:r>
            <a:r>
              <a:rPr lang="fa-IR" sz="2500" dirty="0" smtClean="0">
                <a:latin typeface="Times New Roman" panose="02020603050405020304" pitchFamily="18" charset="0"/>
                <a:ea typeface="Calibri" panose="020F0502020204030204" pitchFamily="34" charset="0"/>
                <a:cs typeface="B Zar" panose="00000400000000000000" pitchFamily="2" charset="-78"/>
              </a:rPr>
              <a:t>براي </a:t>
            </a:r>
            <a:r>
              <a:rPr lang="fa-IR" sz="2500" dirty="0">
                <a:latin typeface="Times New Roman" panose="02020603050405020304" pitchFamily="18" charset="0"/>
                <a:ea typeface="Calibri" panose="020F0502020204030204" pitchFamily="34" charset="0"/>
                <a:cs typeface="B Zar" panose="00000400000000000000" pitchFamily="2" charset="-78"/>
              </a:rPr>
              <a:t>تنظیم زمان گیرش و براي جلوگیري از گیرش کاذب یا </a:t>
            </a:r>
            <a:r>
              <a:rPr lang="fa-IR" sz="2500" dirty="0" smtClean="0">
                <a:latin typeface="Times New Roman" panose="02020603050405020304" pitchFamily="18" charset="0"/>
                <a:ea typeface="Calibri" panose="020F0502020204030204" pitchFamily="34" charset="0"/>
                <a:cs typeface="B Zar" panose="00000400000000000000" pitchFamily="2" charset="-78"/>
              </a:rPr>
              <a:t>سریع</a:t>
            </a: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نکته: </a:t>
            </a: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در </a:t>
            </a:r>
            <a:r>
              <a:rPr lang="fa-IR" sz="2500" dirty="0">
                <a:latin typeface="Times New Roman" panose="02020603050405020304" pitchFamily="18" charset="0"/>
                <a:ea typeface="Calibri" panose="020F0502020204030204" pitchFamily="34" charset="0"/>
                <a:cs typeface="B Zar" panose="00000400000000000000" pitchFamily="2" charset="-78"/>
              </a:rPr>
              <a:t>روش تر مواد اولیه با 50 درصد وزنی آب مخلوط می شود ولی در روش خشک مواد اولیه با 12 درصد وزنی آب مخلوط می شوند.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29332407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40" y="352370"/>
            <a:ext cx="4100225" cy="352077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923" y="2941023"/>
            <a:ext cx="5727074" cy="3589504"/>
          </a:xfrm>
          <a:prstGeom prst="rect">
            <a:avLst/>
          </a:prstGeom>
        </p:spPr>
      </p:pic>
      <p:sp>
        <p:nvSpPr>
          <p:cNvPr id="5" name="Rectangle 4"/>
          <p:cNvSpPr/>
          <p:nvPr/>
        </p:nvSpPr>
        <p:spPr>
          <a:xfrm>
            <a:off x="4700787" y="530060"/>
            <a:ext cx="6555347" cy="2015936"/>
          </a:xfrm>
          <a:prstGeom prst="rect">
            <a:avLst/>
          </a:prstGeom>
        </p:spPr>
        <p:txBody>
          <a:bodyPr wrap="square">
            <a:spAutoFit/>
          </a:bodyPr>
          <a:lstStyle/>
          <a:p>
            <a:pPr marL="342900" indent="-342900" algn="r" rtl="1">
              <a:buFont typeface="Arial" panose="020B0604020202020204" pitchFamily="34" charset="0"/>
              <a:buChar char="•"/>
            </a:pPr>
            <a:r>
              <a:rPr lang="fa-IR" sz="2500" dirty="0">
                <a:latin typeface="BNazanin"/>
                <a:cs typeface="B Zar" panose="00000400000000000000" pitchFamily="2" charset="-78"/>
              </a:rPr>
              <a:t>عرض، عمق و طول نمونه به ترتیب برابر است با: 150 میلیمتر، 150 میلیمتر، حداقل سه برابر عمق نمونه </a:t>
            </a:r>
            <a:r>
              <a:rPr lang="fa-IR" sz="2500" dirty="0" smtClean="0">
                <a:latin typeface="Calibri" panose="020F0502020204030204" pitchFamily="34" charset="0"/>
                <a:cs typeface="B Zar" panose="00000400000000000000" pitchFamily="2" charset="-78"/>
              </a:rPr>
              <a:t>باید باشد.</a:t>
            </a:r>
          </a:p>
          <a:p>
            <a:pPr marL="342900" indent="-342900" algn="r" rtl="1">
              <a:buFont typeface="Arial" panose="020B0604020202020204" pitchFamily="34" charset="0"/>
              <a:buChar char="•"/>
            </a:pPr>
            <a:endParaRPr lang="fa-IR" sz="2500" dirty="0">
              <a:latin typeface="Calibri" panose="020F0502020204030204" pitchFamily="34" charset="0"/>
              <a:cs typeface="B Zar" panose="00000400000000000000" pitchFamily="2" charset="-78"/>
            </a:endParaRPr>
          </a:p>
          <a:p>
            <a:pPr marL="342900" indent="-342900" algn="r" rtl="1">
              <a:buFont typeface="Arial" panose="020B0604020202020204" pitchFamily="34" charset="0"/>
              <a:buChar char="•"/>
            </a:pPr>
            <a:r>
              <a:rPr lang="fa-IR" sz="2500" dirty="0" smtClean="0">
                <a:latin typeface="Calibri" panose="020F0502020204030204" pitchFamily="34" charset="0"/>
                <a:cs typeface="B Zar" panose="00000400000000000000" pitchFamily="2" charset="-78"/>
              </a:rPr>
              <a:t>ابعاد قالب معمولا 200 میلی متر، 200 میلی متر و 750 میلی متر انتخاب می شود.</a:t>
            </a:r>
            <a:endParaRPr lang="fa-IR" sz="2500" dirty="0">
              <a:cs typeface="B Zar" panose="00000400000000000000" pitchFamily="2" charset="-78"/>
            </a:endParaRPr>
          </a:p>
        </p:txBody>
      </p:sp>
    </p:spTree>
    <p:extLst>
      <p:ext uri="{BB962C8B-B14F-4D97-AF65-F5344CB8AC3E}">
        <p14:creationId xmlns:p14="http://schemas.microsoft.com/office/powerpoint/2010/main" val="307214900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842" y="773806"/>
            <a:ext cx="5254013" cy="189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948" y="3041660"/>
            <a:ext cx="3733799" cy="143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726" y="5355500"/>
            <a:ext cx="6407218" cy="79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00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3154429" y="265295"/>
            <a:ext cx="4737101" cy="6096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وزن مخصوص بتن، </a:t>
            </a:r>
            <a:r>
              <a:rPr kumimoji="0" lang="en-US" sz="3000" b="1" i="0" u="none" strike="noStrike" kern="1200" cap="none" spc="0" normalizeH="0" baseline="0" noProof="0" dirty="0" err="1" smtClean="0">
                <a:ln>
                  <a:noFill/>
                </a:ln>
                <a:solidFill>
                  <a:srgbClr val="C00000"/>
                </a:solidFill>
                <a:uLnTx/>
                <a:uFillTx/>
                <a:latin typeface="+mj-lt"/>
                <a:ea typeface="+mj-ea"/>
                <a:cs typeface="B Zar" panose="00000400000000000000" pitchFamily="2" charset="-78"/>
              </a:rPr>
              <a:t>Wc</a:t>
            </a:r>
            <a:endParaRPr kumimoji="0" lang="en-US" sz="3000" b="1" i="0" u="none" strike="noStrike" kern="1200" cap="none" spc="0" normalizeH="0" baseline="0" noProof="0" dirty="0">
              <a:ln>
                <a:noFill/>
              </a:ln>
              <a:solidFill>
                <a:srgbClr val="C00000"/>
              </a:solidFill>
              <a:uLnTx/>
              <a:uFillTx/>
              <a:latin typeface="+mj-lt"/>
              <a:ea typeface="+mj-ea"/>
              <a:cs typeface="B Zar" panose="00000400000000000000" pitchFamily="2" charset="-78"/>
            </a:endParaRPr>
          </a:p>
        </p:txBody>
      </p:sp>
      <p:sp>
        <p:nvSpPr>
          <p:cNvPr id="3" name="Rectangle 2"/>
          <p:cNvSpPr/>
          <p:nvPr/>
        </p:nvSpPr>
        <p:spPr>
          <a:xfrm>
            <a:off x="2463555" y="1647628"/>
            <a:ext cx="8897757" cy="3554819"/>
          </a:xfrm>
          <a:prstGeom prst="rect">
            <a:avLst/>
          </a:prstGeom>
        </p:spPr>
        <p:txBody>
          <a:bodyPr wrap="square">
            <a:spAutoFit/>
          </a:bodyPr>
          <a:lstStyle/>
          <a:p>
            <a:pPr marL="342900" indent="-342900" algn="r" rtl="1">
              <a:buFont typeface="Arial" panose="020B0604020202020204" pitchFamily="34" charset="0"/>
              <a:buChar char="•"/>
            </a:pPr>
            <a:r>
              <a:rPr lang="fa-IR" altLang="en-US" sz="2500" b="1" dirty="0" smtClean="0">
                <a:cs typeface="B Zar" panose="00000400000000000000" pitchFamily="2" charset="-78"/>
              </a:rPr>
              <a:t>وزن مخصوص حقیقی</a:t>
            </a:r>
          </a:p>
          <a:p>
            <a:pPr marL="342900" indent="-342900" algn="r" rtl="1">
              <a:buFont typeface="Arial" panose="020B0604020202020204" pitchFamily="34" charset="0"/>
              <a:buChar char="•"/>
            </a:pPr>
            <a:endParaRPr lang="fa-IR" altLang="en-US" sz="2500" b="1" dirty="0" smtClean="0">
              <a:cs typeface="B Zar" panose="00000400000000000000" pitchFamily="2" charset="-78"/>
            </a:endParaRPr>
          </a:p>
          <a:p>
            <a:pPr algn="r" rtl="1"/>
            <a:r>
              <a:rPr lang="fa-IR" altLang="en-US" sz="2500" dirty="0" smtClean="0">
                <a:cs typeface="B Zar" panose="00000400000000000000" pitchFamily="2" charset="-78"/>
              </a:rPr>
              <a:t>نسبت وزن بتن تقسیم بر حجم حقیقی بتن (کسر حجم خلل و فرج از حجم ظاهری). </a:t>
            </a:r>
          </a:p>
          <a:p>
            <a:pPr algn="r" rtl="1"/>
            <a:endParaRPr lang="fa-IR" altLang="en-US" sz="2500" dirty="0">
              <a:cs typeface="B Zar" panose="00000400000000000000" pitchFamily="2" charset="-78"/>
            </a:endParaRPr>
          </a:p>
          <a:p>
            <a:pPr algn="r" rtl="1"/>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b="1" dirty="0" smtClean="0">
                <a:cs typeface="B Zar" panose="00000400000000000000" pitchFamily="2" charset="-78"/>
              </a:rPr>
              <a:t>وزن مخصوص ظاهری</a:t>
            </a:r>
          </a:p>
          <a:p>
            <a:pPr marL="342900" indent="-342900" algn="r" rtl="1">
              <a:buFont typeface="Arial" panose="020B0604020202020204" pitchFamily="34" charset="0"/>
              <a:buChar char="•"/>
            </a:pPr>
            <a:endParaRPr lang="fa-IR" altLang="en-US" sz="2500" b="1" dirty="0" smtClean="0">
              <a:cs typeface="B Zar" panose="00000400000000000000" pitchFamily="2" charset="-78"/>
            </a:endParaRPr>
          </a:p>
          <a:p>
            <a:pPr algn="r" rtl="1"/>
            <a:r>
              <a:rPr lang="fa-IR" altLang="en-US" sz="2500" dirty="0">
                <a:cs typeface="B Zar" panose="00000400000000000000" pitchFamily="2" charset="-78"/>
              </a:rPr>
              <a:t>نسبت وزن بتن تقسیم بر حجم </a:t>
            </a:r>
            <a:r>
              <a:rPr lang="fa-IR" altLang="en-US" sz="2500" dirty="0" smtClean="0">
                <a:cs typeface="B Zar" panose="00000400000000000000" pitchFamily="2" charset="-78"/>
              </a:rPr>
              <a:t>ظاهری بتن.</a:t>
            </a:r>
          </a:p>
          <a:p>
            <a:pPr algn="r" rtl="1"/>
            <a:endParaRPr lang="fa-IR" altLang="en-US" sz="2500" dirty="0" smtClean="0">
              <a:cs typeface="B Zar" panose="00000400000000000000" pitchFamily="2" charset="-78"/>
            </a:endParaRPr>
          </a:p>
        </p:txBody>
      </p:sp>
      <p:sp>
        <p:nvSpPr>
          <p:cNvPr id="5" name="Rectangle 4"/>
          <p:cNvSpPr/>
          <p:nvPr/>
        </p:nvSpPr>
        <p:spPr>
          <a:xfrm>
            <a:off x="2067423" y="5382227"/>
            <a:ext cx="7686720" cy="477054"/>
          </a:xfrm>
          <a:prstGeom prst="rect">
            <a:avLst/>
          </a:prstGeom>
        </p:spPr>
        <p:txBody>
          <a:bodyPr wrap="none">
            <a:spAutoFit/>
          </a:bodyPr>
          <a:lstStyle/>
          <a:p>
            <a:pPr algn="r" rtl="1"/>
            <a:r>
              <a:rPr lang="fa-IR" altLang="en-US" sz="2500" b="1" dirty="0">
                <a:solidFill>
                  <a:srgbClr val="0070C0"/>
                </a:solidFill>
                <a:cs typeface="B Zar" panose="00000400000000000000" pitchFamily="2" charset="-78"/>
              </a:rPr>
              <a:t>در محاسبات و آیین نامه از وزن مخصوص ظاهری استفاده می شود.</a:t>
            </a:r>
          </a:p>
        </p:txBody>
      </p:sp>
    </p:spTree>
    <p:extLst>
      <p:ext uri="{BB962C8B-B14F-4D97-AF65-F5344CB8AC3E}">
        <p14:creationId xmlns:p14="http://schemas.microsoft.com/office/powerpoint/2010/main" val="288652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204704"/>
            <a:ext cx="10459791" cy="4708981"/>
          </a:xfrm>
          <a:prstGeom prst="rect">
            <a:avLst/>
          </a:prstGeom>
        </p:spPr>
        <p:txBody>
          <a:bodyPr wrap="square">
            <a:spAutoFit/>
          </a:bodyPr>
          <a:lstStyle/>
          <a:p>
            <a:pPr marL="342900" indent="-342900" algn="r" rtl="1">
              <a:buFont typeface="Arial" panose="020B0604020202020204" pitchFamily="34" charset="0"/>
              <a:buChar char="•"/>
            </a:pPr>
            <a:r>
              <a:rPr lang="fa-IR" altLang="en-US" sz="2500" b="1" dirty="0" smtClean="0">
                <a:cs typeface="B Zar" panose="00000400000000000000" pitchFamily="2" charset="-78"/>
              </a:rPr>
              <a:t>بتن معمولی</a:t>
            </a:r>
          </a:p>
          <a:p>
            <a:pPr algn="r" rtl="1"/>
            <a:r>
              <a:rPr lang="fa-IR" altLang="en-US" sz="2500" dirty="0" smtClean="0">
                <a:cs typeface="B Zar" panose="00000400000000000000" pitchFamily="2" charset="-78"/>
              </a:rPr>
              <a:t>وزن مخصوص بین ۲۲۰۰ تا ۲۵۰۰ کیلوگرم بر متر مکعب</a:t>
            </a:r>
          </a:p>
          <a:p>
            <a:pPr algn="r" rtl="1"/>
            <a:r>
              <a:rPr lang="fa-IR" altLang="en-US" sz="2500" dirty="0" smtClean="0">
                <a:cs typeface="B Zar" panose="00000400000000000000" pitchFamily="2" charset="-78"/>
              </a:rPr>
              <a:t> </a:t>
            </a:r>
          </a:p>
          <a:p>
            <a:pPr marL="342900" indent="-342900" algn="r" rtl="1">
              <a:buFont typeface="Arial" panose="020B0604020202020204" pitchFamily="34" charset="0"/>
              <a:buChar char="•"/>
            </a:pPr>
            <a:r>
              <a:rPr lang="fa-IR" altLang="en-US" sz="2500" b="1" dirty="0" smtClean="0">
                <a:cs typeface="B Zar" panose="00000400000000000000" pitchFamily="2" charset="-78"/>
              </a:rPr>
              <a:t>بتن سبک</a:t>
            </a:r>
          </a:p>
          <a:p>
            <a:pPr algn="r" rtl="1"/>
            <a:r>
              <a:rPr lang="fa-IR" altLang="en-US" sz="2500" dirty="0">
                <a:cs typeface="B Zar" panose="00000400000000000000" pitchFamily="2" charset="-78"/>
              </a:rPr>
              <a:t>وزن مخصوص بین </a:t>
            </a:r>
            <a:r>
              <a:rPr lang="fa-IR" altLang="en-US" sz="2500" dirty="0" smtClean="0">
                <a:cs typeface="B Zar" panose="00000400000000000000" pitchFamily="2" charset="-78"/>
              </a:rPr>
              <a:t>8۰۰ </a:t>
            </a:r>
            <a:r>
              <a:rPr lang="fa-IR" altLang="en-US" sz="2500" dirty="0">
                <a:cs typeface="B Zar" panose="00000400000000000000" pitchFamily="2" charset="-78"/>
              </a:rPr>
              <a:t>تا </a:t>
            </a:r>
            <a:r>
              <a:rPr lang="fa-IR" altLang="en-US" sz="2500" dirty="0" smtClean="0">
                <a:cs typeface="B Zar" panose="00000400000000000000" pitchFamily="2" charset="-78"/>
              </a:rPr>
              <a:t>12۰۰ </a:t>
            </a:r>
            <a:r>
              <a:rPr lang="fa-IR" altLang="en-US" sz="2500" dirty="0">
                <a:cs typeface="B Zar" panose="00000400000000000000" pitchFamily="2" charset="-78"/>
              </a:rPr>
              <a:t>کیلوگرم بر متر مکعب </a:t>
            </a:r>
          </a:p>
          <a:p>
            <a:pPr algn="r" rtl="1"/>
            <a:r>
              <a:rPr lang="fa-IR" altLang="en-US" sz="2500" dirty="0" smtClean="0">
                <a:cs typeface="B Zar" panose="00000400000000000000" pitchFamily="2" charset="-78"/>
              </a:rPr>
              <a:t>سنگدانه های سبک و متخلخل مانند پومیس یا پوکه</a:t>
            </a:r>
          </a:p>
          <a:p>
            <a:pPr algn="r" rtl="1"/>
            <a:r>
              <a:rPr lang="fa-IR" altLang="en-US" sz="2500" dirty="0" smtClean="0">
                <a:cs typeface="B Zar" panose="00000400000000000000" pitchFamily="2" charset="-78"/>
              </a:rPr>
              <a:t>مواد هواساز مانند ژل آلومینیوم</a:t>
            </a:r>
          </a:p>
          <a:p>
            <a:pPr algn="r" rtl="1"/>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b="1" dirty="0" smtClean="0">
                <a:cs typeface="B Zar" panose="00000400000000000000" pitchFamily="2" charset="-78"/>
              </a:rPr>
              <a:t>بتن سنگین</a:t>
            </a:r>
          </a:p>
          <a:p>
            <a:pPr algn="r" rtl="1"/>
            <a:r>
              <a:rPr lang="fa-IR" altLang="en-US" sz="2500" dirty="0" smtClean="0">
                <a:cs typeface="B Zar" panose="00000400000000000000" pitchFamily="2" charset="-78"/>
              </a:rPr>
              <a:t>در ساخت آن به جای سنگدانه از خرده های فولاد و چدن و ... استفاده می شود.</a:t>
            </a:r>
          </a:p>
          <a:p>
            <a:pPr algn="r" rtl="1"/>
            <a:r>
              <a:rPr lang="fa-IR" altLang="en-US" sz="2500" dirty="0" smtClean="0">
                <a:cs typeface="B Zar" panose="00000400000000000000" pitchFamily="2" charset="-78"/>
              </a:rPr>
              <a:t>با توجه به چگالی زیاد آن در سازه های مقاوم در برابر اشعه های مضر (ایکس و گاما) استفاده می شود.</a:t>
            </a:r>
          </a:p>
          <a:p>
            <a:pPr algn="r" rtl="1"/>
            <a:r>
              <a:rPr lang="fa-IR" altLang="en-US" sz="2500" dirty="0">
                <a:cs typeface="B Zar" panose="00000400000000000000" pitchFamily="2" charset="-78"/>
              </a:rPr>
              <a:t>وزن مخصوص بین </a:t>
            </a:r>
            <a:r>
              <a:rPr lang="fa-IR" altLang="en-US" sz="2500" dirty="0" smtClean="0">
                <a:cs typeface="B Zar" panose="00000400000000000000" pitchFamily="2" charset="-78"/>
              </a:rPr>
              <a:t>۳۵۰۰ تا ۶۰۰۰ کیلوگرم </a:t>
            </a:r>
            <a:r>
              <a:rPr lang="fa-IR" altLang="en-US" sz="2500" dirty="0">
                <a:cs typeface="B Zar" panose="00000400000000000000" pitchFamily="2" charset="-78"/>
              </a:rPr>
              <a:t>بر متر مکعب </a:t>
            </a:r>
          </a:p>
        </p:txBody>
      </p:sp>
      <p:sp>
        <p:nvSpPr>
          <p:cNvPr id="3" name="Rectangle 2"/>
          <p:cNvSpPr/>
          <p:nvPr/>
        </p:nvSpPr>
        <p:spPr>
          <a:xfrm>
            <a:off x="3955773" y="372346"/>
            <a:ext cx="4455066" cy="477054"/>
          </a:xfrm>
          <a:prstGeom prst="rect">
            <a:avLst/>
          </a:prstGeom>
        </p:spPr>
        <p:txBody>
          <a:bodyPr wrap="none">
            <a:spAutoFit/>
          </a:bodyPr>
          <a:lstStyle/>
          <a:p>
            <a:pPr algn="r" rtl="1"/>
            <a:r>
              <a:rPr lang="fa-IR" altLang="en-US" sz="2500" b="1" dirty="0">
                <a:solidFill>
                  <a:srgbClr val="C00000"/>
                </a:solidFill>
                <a:cs typeface="B Zar" panose="00000400000000000000" pitchFamily="2" charset="-78"/>
              </a:rPr>
              <a:t>تقسیم بندی بتن از نظر وزن </a:t>
            </a:r>
            <a:r>
              <a:rPr lang="fa-IR" altLang="en-US" sz="2500" b="1" dirty="0" smtClean="0">
                <a:solidFill>
                  <a:srgbClr val="C00000"/>
                </a:solidFill>
                <a:cs typeface="B Zar" panose="00000400000000000000" pitchFamily="2" charset="-78"/>
              </a:rPr>
              <a:t>مخصوص</a:t>
            </a:r>
            <a:endParaRPr lang="fa-IR" altLang="en-US" sz="2500" b="1" dirty="0">
              <a:solidFill>
                <a:srgbClr val="C00000"/>
              </a:solidFill>
              <a:cs typeface="B Zar" panose="00000400000000000000" pitchFamily="2" charset="-78"/>
            </a:endParaRPr>
          </a:p>
        </p:txBody>
      </p:sp>
    </p:spTree>
    <p:extLst>
      <p:ext uri="{BB962C8B-B14F-4D97-AF65-F5344CB8AC3E}">
        <p14:creationId xmlns:p14="http://schemas.microsoft.com/office/powerpoint/2010/main" val="19323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fade">
                                      <p:cBhvr>
                                        <p:cTn id="35" dur="500"/>
                                        <p:tgtEl>
                                          <p:spTgt spid="2">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500"/>
                                        <p:tgtEl>
                                          <p:spTgt spid="2">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Effect transition="in" filter="fade">
                                      <p:cBhvr>
                                        <p:cTn id="41"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3991557" y="437882"/>
            <a:ext cx="4737101" cy="6096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fa-IR"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خزش بتن  </a:t>
            </a:r>
            <a:r>
              <a:rPr kumimoji="0" lang="en-US"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(Creep)</a:t>
            </a:r>
            <a:r>
              <a:rPr kumimoji="0" lang="fa-IR"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                      </a:t>
            </a:r>
            <a:endParaRPr kumimoji="0" lang="en-US" sz="3000" b="1" i="0" u="none" strike="noStrike" kern="1200" cap="none" spc="0" normalizeH="0" baseline="0" noProof="0" dirty="0">
              <a:ln>
                <a:noFill/>
              </a:ln>
              <a:solidFill>
                <a:srgbClr val="C00000"/>
              </a:solidFill>
              <a:uLnTx/>
              <a:uFillTx/>
              <a:latin typeface="+mj-lt"/>
              <a:ea typeface="+mj-ea"/>
              <a:cs typeface="B Zar" panose="00000400000000000000" pitchFamily="2" charset="-78"/>
            </a:endParaRPr>
          </a:p>
        </p:txBody>
      </p:sp>
      <p:sp>
        <p:nvSpPr>
          <p:cNvPr id="3" name="Rectangle 2"/>
          <p:cNvSpPr/>
          <p:nvPr/>
        </p:nvSpPr>
        <p:spPr>
          <a:xfrm>
            <a:off x="965916" y="1453070"/>
            <a:ext cx="10305847" cy="4324261"/>
          </a:xfrm>
          <a:prstGeom prst="rect">
            <a:avLst/>
          </a:prstGeom>
        </p:spPr>
        <p:txBody>
          <a:bodyPr wrap="square">
            <a:spAutoFit/>
          </a:bodyPr>
          <a:lstStyle/>
          <a:p>
            <a:pPr algn="ctr" rtl="1"/>
            <a:r>
              <a:rPr lang="fa-IR" altLang="en-US" sz="2500" b="1" dirty="0" smtClean="0">
                <a:solidFill>
                  <a:srgbClr val="0070C0"/>
                </a:solidFill>
                <a:cs typeface="B Zar" panose="00000400000000000000" pitchFamily="2" charset="-78"/>
              </a:rPr>
              <a:t>تغییرشکل اجسام تحت بارگذاری ثابت (در حالت الاستیک</a:t>
            </a:r>
            <a:r>
              <a:rPr lang="fa-IR" altLang="en-US" sz="2500" b="1" dirty="0">
                <a:solidFill>
                  <a:srgbClr val="0070C0"/>
                </a:solidFill>
                <a:cs typeface="B Zar" panose="00000400000000000000" pitchFamily="2" charset="-78"/>
              </a:rPr>
              <a:t>) در طول زمان</a:t>
            </a:r>
          </a:p>
          <a:p>
            <a:pPr algn="just" rtl="1"/>
            <a:endParaRPr lang="fa-IR" altLang="en-US" sz="2500" dirty="0">
              <a:cs typeface="B Zar" panose="00000400000000000000" pitchFamily="2" charset="-78"/>
            </a:endParaRPr>
          </a:p>
          <a:p>
            <a:pPr marL="342900" indent="-342900" algn="just" rtl="1">
              <a:buFont typeface="Arial" panose="020B0604020202020204" pitchFamily="34" charset="0"/>
              <a:buChar char="•"/>
            </a:pPr>
            <a:r>
              <a:rPr lang="fa-IR" sz="2500" dirty="0">
                <a:cs typeface="B Zar" panose="00000400000000000000" pitchFamily="2" charset="-78"/>
              </a:rPr>
              <a:t>اگر قطعه ای تحت تنش قرار بگیرد در همان لحظه اول تغییر طولی خواهد داشت كه به این تغییر طول تغییر طول آنی یا الاستیك گفته می </a:t>
            </a:r>
            <a:r>
              <a:rPr lang="fa-IR" sz="2500" dirty="0" smtClean="0">
                <a:cs typeface="B Zar" panose="00000400000000000000" pitchFamily="2" charset="-78"/>
              </a:rPr>
              <a:t>شود.</a:t>
            </a:r>
          </a:p>
          <a:p>
            <a:pPr marL="342900" indent="-342900" algn="just" rtl="1">
              <a:buFont typeface="Arial" panose="020B0604020202020204" pitchFamily="34" charset="0"/>
              <a:buChar char="•"/>
            </a:pPr>
            <a:endParaRPr lang="fa-IR" sz="2500" dirty="0" smtClean="0">
              <a:cs typeface="B Zar" panose="00000400000000000000" pitchFamily="2" charset="-78"/>
            </a:endParaRPr>
          </a:p>
          <a:p>
            <a:pPr marL="342900" indent="-342900" algn="just" rtl="1">
              <a:buFont typeface="Arial" panose="020B0604020202020204" pitchFamily="34" charset="0"/>
              <a:buChar char="•"/>
            </a:pPr>
            <a:r>
              <a:rPr lang="fa-IR" sz="2500" dirty="0" smtClean="0">
                <a:cs typeface="B Zar" panose="00000400000000000000" pitchFamily="2" charset="-78"/>
              </a:rPr>
              <a:t>اگر </a:t>
            </a:r>
            <a:r>
              <a:rPr lang="fa-IR" sz="2500" dirty="0">
                <a:cs typeface="B Zar" panose="00000400000000000000" pitchFamily="2" charset="-78"/>
              </a:rPr>
              <a:t>همین قطعه تحت تنش ثابت نگهدای شود با گذشت زمان تغییر طول اضافی تری نسبت به تغییر طول اولیه خواهد داشت كه به آن تغییر طول یا كرنش ناشی ازخزش  می گویند .</a:t>
            </a:r>
            <a:endParaRPr lang="fa-IR" altLang="en-US" sz="2500" dirty="0">
              <a:cs typeface="B Zar" panose="00000400000000000000" pitchFamily="2" charset="-78"/>
            </a:endParaRPr>
          </a:p>
          <a:p>
            <a:pPr algn="just" rtl="1"/>
            <a:endParaRPr lang="fa-IR" altLang="en-US" sz="2500" dirty="0" smtClean="0">
              <a:cs typeface="B Zar" panose="00000400000000000000" pitchFamily="2" charset="-78"/>
            </a:endParaRPr>
          </a:p>
          <a:p>
            <a:pPr marL="342900" indent="-342900" algn="just" rtl="1">
              <a:buFont typeface="Arial" panose="020B0604020202020204" pitchFamily="34" charset="0"/>
              <a:buChar char="•"/>
            </a:pPr>
            <a:r>
              <a:rPr lang="fa-IR" altLang="en-US" sz="2500" dirty="0" smtClean="0">
                <a:cs typeface="B Zar" panose="00000400000000000000" pitchFamily="2" charset="-78"/>
              </a:rPr>
              <a:t>کرنش ناشی از خزش می تواند ۲ تا ۳ برابر کرنش اولیه باشد.</a:t>
            </a:r>
          </a:p>
          <a:p>
            <a:pPr marL="342900" indent="-342900" algn="just" rtl="1">
              <a:buFont typeface="Arial" panose="020B0604020202020204" pitchFamily="34" charset="0"/>
              <a:buChar char="•"/>
            </a:pPr>
            <a:endParaRPr lang="fa-IR" altLang="en-US" sz="2500" dirty="0" smtClean="0">
              <a:cs typeface="B Zar" panose="00000400000000000000" pitchFamily="2" charset="-78"/>
            </a:endParaRPr>
          </a:p>
          <a:p>
            <a:pPr marL="342900" indent="-342900" algn="just" rtl="1">
              <a:buFont typeface="Arial" panose="020B0604020202020204" pitchFamily="34" charset="0"/>
              <a:buChar char="•"/>
            </a:pPr>
            <a:r>
              <a:rPr lang="fa-IR" altLang="en-US" sz="2500" dirty="0" smtClean="0">
                <a:cs typeface="B Zar" panose="00000400000000000000" pitchFamily="2" charset="-78"/>
              </a:rPr>
              <a:t>عدم درنظرگیری تنش ناشی از خزش می تواند سبب خرابی سازه شود.</a:t>
            </a:r>
            <a:endParaRPr lang="fa-IR" altLang="en-US" sz="2500" dirty="0">
              <a:cs typeface="B Zar" panose="00000400000000000000" pitchFamily="2" charset="-78"/>
            </a:endParaRPr>
          </a:p>
        </p:txBody>
      </p:sp>
    </p:spTree>
    <p:extLst>
      <p:ext uri="{BB962C8B-B14F-4D97-AF65-F5344CB8AC3E}">
        <p14:creationId xmlns:p14="http://schemas.microsoft.com/office/powerpoint/2010/main" val="39969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710" y="837127"/>
            <a:ext cx="7723432" cy="5112912"/>
          </a:xfrm>
          <a:prstGeom prst="rect">
            <a:avLst/>
          </a:prstGeom>
        </p:spPr>
      </p:pic>
    </p:spTree>
    <p:extLst>
      <p:ext uri="{BB962C8B-B14F-4D97-AF65-F5344CB8AC3E}">
        <p14:creationId xmlns:p14="http://schemas.microsoft.com/office/powerpoint/2010/main" val="316055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987" y="566671"/>
            <a:ext cx="10756545" cy="6052664"/>
          </a:xfrm>
          <a:prstGeom prst="rect">
            <a:avLst/>
          </a:prstGeom>
        </p:spPr>
      </p:pic>
    </p:spTree>
    <p:extLst>
      <p:ext uri="{BB962C8B-B14F-4D97-AF65-F5344CB8AC3E}">
        <p14:creationId xmlns:p14="http://schemas.microsoft.com/office/powerpoint/2010/main" val="25554619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94510" y="402872"/>
            <a:ext cx="3607078" cy="477054"/>
          </a:xfrm>
          <a:prstGeom prst="rect">
            <a:avLst/>
          </a:prstGeom>
        </p:spPr>
        <p:txBody>
          <a:bodyPr wrap="none">
            <a:spAutoFit/>
          </a:bodyPr>
          <a:lstStyle/>
          <a:p>
            <a:r>
              <a:rPr lang="fa-IR" sz="2500" b="1" dirty="0">
                <a:solidFill>
                  <a:srgbClr val="C00000"/>
                </a:solidFill>
                <a:cs typeface="B Zar" panose="00000400000000000000" pitchFamily="2" charset="-78"/>
              </a:rPr>
              <a:t>عوامل </a:t>
            </a:r>
            <a:r>
              <a:rPr lang="fa-IR" sz="2500" b="1" dirty="0" smtClean="0">
                <a:solidFill>
                  <a:srgbClr val="C00000"/>
                </a:solidFill>
                <a:cs typeface="B Zar" panose="00000400000000000000" pitchFamily="2" charset="-78"/>
              </a:rPr>
              <a:t>مؤثر </a:t>
            </a:r>
            <a:r>
              <a:rPr lang="fa-IR" sz="2500" b="1" dirty="0">
                <a:solidFill>
                  <a:srgbClr val="C00000"/>
                </a:solidFill>
                <a:cs typeface="B Zar" panose="00000400000000000000" pitchFamily="2" charset="-78"/>
              </a:rPr>
              <a:t>بر پدیده‌ی خزش:</a:t>
            </a:r>
            <a:endParaRPr lang="fa-IR" sz="2500" b="1" dirty="0">
              <a:solidFill>
                <a:srgbClr val="C00000"/>
              </a:solidFill>
            </a:endParaRPr>
          </a:p>
        </p:txBody>
      </p:sp>
      <p:sp>
        <p:nvSpPr>
          <p:cNvPr id="4" name="Rectangle 3"/>
          <p:cNvSpPr/>
          <p:nvPr/>
        </p:nvSpPr>
        <p:spPr>
          <a:xfrm>
            <a:off x="1684986" y="1334773"/>
            <a:ext cx="9416602" cy="5093702"/>
          </a:xfrm>
          <a:prstGeom prst="rect">
            <a:avLst/>
          </a:prstGeom>
        </p:spPr>
        <p:txBody>
          <a:bodyPr wrap="square">
            <a:spAutoFit/>
          </a:bodyPr>
          <a:lstStyle/>
          <a:p>
            <a:pPr marL="342900" indent="-342900" algn="r" rtl="1">
              <a:buFont typeface="Arial" panose="020B0604020202020204" pitchFamily="34" charset="0"/>
              <a:buChar char="•"/>
            </a:pPr>
            <a:r>
              <a:rPr lang="fa-IR" altLang="en-US" sz="2500" dirty="0" smtClean="0">
                <a:cs typeface="B Zar" panose="00000400000000000000" pitchFamily="2" charset="-78"/>
              </a:rPr>
              <a:t>مقاومت فشاری بتن: رابطه عکس</a:t>
            </a:r>
          </a:p>
          <a:p>
            <a:pPr marL="342900" indent="-342900" algn="r" rtl="1">
              <a:buFont typeface="Arial" panose="020B0604020202020204" pitchFamily="34" charset="0"/>
              <a:buChar char="•"/>
            </a:pPr>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dirty="0" smtClean="0">
                <a:cs typeface="B Zar" panose="00000400000000000000" pitchFamily="2" charset="-78"/>
              </a:rPr>
              <a:t>تنش وارد بر بتن: رابطه مستقیم</a:t>
            </a:r>
          </a:p>
          <a:p>
            <a:pPr marL="342900" indent="-342900" algn="r" rtl="1">
              <a:buFont typeface="Arial" panose="020B0604020202020204" pitchFamily="34" charset="0"/>
              <a:buChar char="•"/>
            </a:pPr>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dirty="0" smtClean="0">
                <a:cs typeface="B Zar" panose="00000400000000000000" pitchFamily="2" charset="-78"/>
              </a:rPr>
              <a:t>رطوبت محیط: رابطه عکس</a:t>
            </a:r>
          </a:p>
          <a:p>
            <a:pPr marL="342900" indent="-342900" algn="r" rtl="1">
              <a:buFont typeface="Arial" panose="020B0604020202020204" pitchFamily="34" charset="0"/>
              <a:buChar char="•"/>
            </a:pPr>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dirty="0" smtClean="0">
                <a:cs typeface="B Zar" panose="00000400000000000000" pitchFamily="2" charset="-78"/>
              </a:rPr>
              <a:t>عمر بتن: رابطه عکس</a:t>
            </a:r>
          </a:p>
          <a:p>
            <a:pPr algn="r" rtl="1"/>
            <a:endParaRPr lang="fa-IR" altLang="en-US" sz="2500" dirty="0">
              <a:cs typeface="B Zar" panose="00000400000000000000" pitchFamily="2" charset="-78"/>
            </a:endParaRPr>
          </a:p>
          <a:p>
            <a:pPr algn="r" rtl="1"/>
            <a:r>
              <a:rPr lang="fa-IR" altLang="en-US" sz="2500" b="1" dirty="0" smtClean="0">
                <a:solidFill>
                  <a:srgbClr val="C00000"/>
                </a:solidFill>
                <a:cs typeface="B Zar" panose="00000400000000000000" pitchFamily="2" charset="-78"/>
              </a:rPr>
              <a:t>راه های مقابله با خزش:</a:t>
            </a:r>
          </a:p>
          <a:p>
            <a:pPr algn="r" rtl="1"/>
            <a:endParaRPr lang="fa-IR" altLang="en-US" sz="2500" b="1" dirty="0" smtClean="0">
              <a:cs typeface="B Zar" panose="00000400000000000000" pitchFamily="2" charset="-78"/>
            </a:endParaRPr>
          </a:p>
          <a:p>
            <a:pPr marL="342900" indent="-342900" algn="r" rtl="1">
              <a:buFont typeface="Arial" panose="020B0604020202020204" pitchFamily="34" charset="0"/>
              <a:buChar char="•"/>
            </a:pPr>
            <a:r>
              <a:rPr lang="fa-IR" altLang="en-US" sz="2500" dirty="0" smtClean="0">
                <a:cs typeface="B Zar" panose="00000400000000000000" pitchFamily="2" charset="-78"/>
              </a:rPr>
              <a:t>بهبود کیفیت ساخت بتن، عمل آوری مناسب و افزایش مقاومت فشاری بتن</a:t>
            </a:r>
          </a:p>
          <a:p>
            <a:pPr marL="342900" indent="-342900" algn="r" rtl="1">
              <a:buFont typeface="Arial" panose="020B0604020202020204" pitchFamily="34" charset="0"/>
              <a:buChar char="•"/>
            </a:pPr>
            <a:endParaRPr lang="fa-IR" altLang="en-US" sz="2500" dirty="0" smtClean="0">
              <a:cs typeface="B Zar" panose="00000400000000000000" pitchFamily="2" charset="-78"/>
            </a:endParaRPr>
          </a:p>
          <a:p>
            <a:pPr marL="342900" indent="-342900" algn="r" rtl="1">
              <a:buFont typeface="Arial" panose="020B0604020202020204" pitchFamily="34" charset="0"/>
              <a:buChar char="•"/>
            </a:pPr>
            <a:r>
              <a:rPr lang="fa-IR" altLang="en-US" sz="2500" dirty="0" smtClean="0">
                <a:cs typeface="B Zar" panose="00000400000000000000" pitchFamily="2" charset="-78"/>
              </a:rPr>
              <a:t>استفاده از آرماتور جهت مقابله با اضافه تنش ناشی از خزش</a:t>
            </a:r>
          </a:p>
        </p:txBody>
      </p:sp>
    </p:spTree>
    <p:extLst>
      <p:ext uri="{BB962C8B-B14F-4D97-AF65-F5344CB8AC3E}">
        <p14:creationId xmlns:p14="http://schemas.microsoft.com/office/powerpoint/2010/main" val="7792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fade">
                                      <p:cBhvr>
                                        <p:cTn id="36" dur="500"/>
                                        <p:tgtEl>
                                          <p:spTgt spid="4">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animEffect transition="in" filter="fade">
                                      <p:cBhvr>
                                        <p:cTn id="4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6426558" y="490835"/>
            <a:ext cx="1947544" cy="6096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خستگی بتن</a:t>
            </a:r>
            <a:endParaRPr kumimoji="0" lang="en-US" sz="3000" b="1" i="0" u="none" strike="noStrike" kern="1200" cap="none" spc="0" normalizeH="0" baseline="0" noProof="0" dirty="0">
              <a:ln>
                <a:noFill/>
              </a:ln>
              <a:solidFill>
                <a:srgbClr val="C00000"/>
              </a:solidFill>
              <a:uLnTx/>
              <a:uFillTx/>
              <a:latin typeface="+mj-lt"/>
              <a:ea typeface="+mj-ea"/>
              <a:cs typeface="B Zar" panose="00000400000000000000" pitchFamily="2" charset="-78"/>
            </a:endParaRPr>
          </a:p>
        </p:txBody>
      </p:sp>
      <p:sp>
        <p:nvSpPr>
          <p:cNvPr id="3" name="Rectangle 2"/>
          <p:cNvSpPr/>
          <p:nvPr/>
        </p:nvSpPr>
        <p:spPr>
          <a:xfrm>
            <a:off x="2502192" y="1616126"/>
            <a:ext cx="8897757" cy="477054"/>
          </a:xfrm>
          <a:prstGeom prst="rect">
            <a:avLst/>
          </a:prstGeom>
        </p:spPr>
        <p:txBody>
          <a:bodyPr wrap="square">
            <a:spAutoFit/>
          </a:bodyPr>
          <a:lstStyle/>
          <a:p>
            <a:pPr marL="342900" indent="-342900" algn="r" rtl="1">
              <a:buFont typeface="Arial" panose="020B0604020202020204" pitchFamily="34" charset="0"/>
              <a:buChar char="•"/>
            </a:pPr>
            <a:r>
              <a:rPr lang="fa-IR" altLang="en-US" sz="2500" dirty="0" smtClean="0">
                <a:cs typeface="B Zar" panose="00000400000000000000" pitchFamily="2" charset="-78"/>
              </a:rPr>
              <a:t>شکست عضو ناشی از بارگذاری های متناوب (بارهای کمتر از مقاومت عضو).</a:t>
            </a:r>
          </a:p>
        </p:txBody>
      </p:sp>
      <p:sp>
        <p:nvSpPr>
          <p:cNvPr id="4" name="Rectangle 3"/>
          <p:cNvSpPr/>
          <p:nvPr/>
        </p:nvSpPr>
        <p:spPr>
          <a:xfrm>
            <a:off x="3340370" y="623381"/>
            <a:ext cx="2884123" cy="477054"/>
          </a:xfrm>
          <a:prstGeom prst="rect">
            <a:avLst/>
          </a:prstGeom>
        </p:spPr>
        <p:txBody>
          <a:bodyPr wrap="none">
            <a:spAutoFit/>
          </a:bodyPr>
          <a:lstStyle/>
          <a:p>
            <a:r>
              <a:rPr lang="en-US" sz="2500" b="1" dirty="0">
                <a:solidFill>
                  <a:srgbClr val="C00000"/>
                </a:solidFill>
              </a:rPr>
              <a:t>Concrete Fatigue</a:t>
            </a:r>
          </a:p>
        </p:txBody>
      </p:sp>
      <p:sp>
        <p:nvSpPr>
          <p:cNvPr id="5" name="Rectangle 4"/>
          <p:cNvSpPr/>
          <p:nvPr/>
        </p:nvSpPr>
        <p:spPr>
          <a:xfrm>
            <a:off x="1320085" y="2754731"/>
            <a:ext cx="10212946" cy="1246495"/>
          </a:xfrm>
          <a:prstGeom prst="rect">
            <a:avLst/>
          </a:prstGeom>
        </p:spPr>
        <p:txBody>
          <a:bodyPr wrap="square">
            <a:spAutoFit/>
          </a:bodyPr>
          <a:lstStyle/>
          <a:p>
            <a:pPr marL="342900" indent="-342900" algn="just" rtl="1">
              <a:buFont typeface="Arial" panose="020B0604020202020204" pitchFamily="34" charset="0"/>
              <a:buChar char="•"/>
            </a:pPr>
            <a:r>
              <a:rPr lang="fa-IR" sz="2500" dirty="0">
                <a:cs typeface="B Zar" panose="00000400000000000000" pitchFamily="2" charset="-78"/>
              </a:rPr>
              <a:t>اصطلاح خستگي به اين خاطر استفاده مي شود كه در اين حالت  تخريب بعد از تعدادنوسانات طولاني (يا نسبتا طولاني) نيروي اعمالي صورت مي گيرد و </a:t>
            </a:r>
            <a:r>
              <a:rPr lang="fa-IR" sz="2500" dirty="0" smtClean="0">
                <a:cs typeface="B Zar" panose="00000400000000000000" pitchFamily="2" charset="-78"/>
              </a:rPr>
              <a:t>بنابراين </a:t>
            </a:r>
            <a:r>
              <a:rPr lang="fa-IR" sz="2500" dirty="0">
                <a:cs typeface="B Zar" panose="00000400000000000000" pitchFamily="2" charset="-78"/>
              </a:rPr>
              <a:t>ممكن است مدت زماني طول بكشد تا قطعه بشكند. (با گذشت زمان قطعه خسته شده و مي شكند.)</a:t>
            </a:r>
            <a:endParaRPr lang="en-US" sz="2500" dirty="0">
              <a:cs typeface="B Zar" panose="00000400000000000000" pitchFamily="2" charset="-78"/>
            </a:endParaRPr>
          </a:p>
        </p:txBody>
      </p:sp>
      <p:sp>
        <p:nvSpPr>
          <p:cNvPr id="6" name="Rectangle 8"/>
          <p:cNvSpPr txBox="1">
            <a:spLocks noChangeArrowheads="1"/>
          </p:cNvSpPr>
          <p:nvPr/>
        </p:nvSpPr>
        <p:spPr>
          <a:xfrm>
            <a:off x="2266681" y="4944778"/>
            <a:ext cx="7109138" cy="6096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000" b="1" i="0" u="none" strike="noStrike" kern="1200" cap="none" spc="0" normalizeH="0" baseline="0" noProof="0" dirty="0" smtClean="0">
                <a:ln>
                  <a:noFill/>
                </a:ln>
                <a:solidFill>
                  <a:srgbClr val="0070C0"/>
                </a:solidFill>
                <a:uLnTx/>
                <a:uFillTx/>
                <a:latin typeface="+mj-lt"/>
                <a:ea typeface="+mj-ea"/>
                <a:cs typeface="B Zar" panose="00000400000000000000" pitchFamily="2" charset="-78"/>
              </a:rPr>
              <a:t>پدیده خستگی معمولا در پلها اتفاق می افتد.</a:t>
            </a:r>
            <a:endParaRPr kumimoji="0" lang="en-US" sz="3000" b="1" i="0" u="none" strike="noStrike" kern="1200" cap="none" spc="0" normalizeH="0" baseline="0" noProof="0" dirty="0">
              <a:ln>
                <a:noFill/>
              </a:ln>
              <a:solidFill>
                <a:srgbClr val="0070C0"/>
              </a:solidFill>
              <a:uLnTx/>
              <a:uFillTx/>
              <a:latin typeface="+mj-lt"/>
              <a:ea typeface="+mj-ea"/>
              <a:cs typeface="B Zar" panose="00000400000000000000" pitchFamily="2" charset="-78"/>
            </a:endParaRPr>
          </a:p>
        </p:txBody>
      </p:sp>
    </p:spTree>
    <p:extLst>
      <p:ext uri="{BB962C8B-B14F-4D97-AF65-F5344CB8AC3E}">
        <p14:creationId xmlns:p14="http://schemas.microsoft.com/office/powerpoint/2010/main" val="63826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4417455" y="274227"/>
            <a:ext cx="6027312" cy="609600"/>
          </a:xfrm>
          <a:prstGeom prst="rect">
            <a:avLst/>
          </a:prstGeom>
        </p:spPr>
        <p:txBody>
          <a:bodyPr vert="horz" rtlCol="0" anchor="ctr">
            <a:noAutofit/>
            <a:scene3d>
              <a:camera prst="orthographicFront"/>
              <a:lightRig rig="soft" dir="t"/>
            </a:scene3d>
            <a:sp3d prstMaterial="softEdge">
              <a:bevelT w="25400" h="25400"/>
            </a:sp3d>
          </a:bodyPr>
          <a:lstStyle/>
          <a:p>
            <a:pPr algn="r" defTabSz="914400">
              <a:spcBef>
                <a:spcPct val="0"/>
              </a:spcBef>
              <a:defRPr/>
            </a:pPr>
            <a:endParaRPr lang="en-US" sz="3000" b="1" dirty="0">
              <a:solidFill>
                <a:srgbClr val="C00000"/>
              </a:solidFill>
              <a:cs typeface="B Zar" panose="00000400000000000000" pitchFamily="2" charset="-78"/>
            </a:endParaRPr>
          </a:p>
          <a:p>
            <a:pPr lvl="0" defTabSz="914400" rtl="1">
              <a:spcBef>
                <a:spcPct val="0"/>
              </a:spcBef>
              <a:defRPr/>
            </a:pPr>
            <a:r>
              <a:rPr kumimoji="0" lang="en-US"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 </a:t>
            </a:r>
            <a:r>
              <a:rPr kumimoji="0" lang="fa-IR"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افت (انقباض) بتن </a:t>
            </a:r>
            <a:r>
              <a:rPr lang="en-US" sz="3000" b="1" dirty="0" smtClean="0">
                <a:solidFill>
                  <a:srgbClr val="C00000"/>
                </a:solidFill>
                <a:cs typeface="B Zar" panose="00000400000000000000" pitchFamily="2" charset="-78"/>
              </a:rPr>
              <a:t>Shrinkage</a:t>
            </a:r>
            <a:r>
              <a:rPr lang="fa-IR" sz="3000" b="1" dirty="0" smtClean="0">
                <a:solidFill>
                  <a:srgbClr val="C00000"/>
                </a:solidFill>
                <a:cs typeface="B Zar" panose="00000400000000000000" pitchFamily="2" charset="-78"/>
              </a:rPr>
              <a:t>  </a:t>
            </a:r>
            <a:endParaRPr kumimoji="0" lang="en-US" sz="3000" b="1" i="0" u="none" strike="noStrike" kern="1200" cap="none" spc="0" normalizeH="0" baseline="0" noProof="0" dirty="0">
              <a:ln>
                <a:noFill/>
              </a:ln>
              <a:solidFill>
                <a:srgbClr val="C00000"/>
              </a:solidFill>
              <a:uLnTx/>
              <a:uFillTx/>
              <a:latin typeface="+mj-lt"/>
              <a:ea typeface="+mj-ea"/>
              <a:cs typeface="B Zar" panose="00000400000000000000" pitchFamily="2" charset="-78"/>
            </a:endParaRPr>
          </a:p>
        </p:txBody>
      </p:sp>
      <p:sp>
        <p:nvSpPr>
          <p:cNvPr id="3" name="Rectangle 2"/>
          <p:cNvSpPr/>
          <p:nvPr/>
        </p:nvSpPr>
        <p:spPr>
          <a:xfrm>
            <a:off x="708337" y="2319978"/>
            <a:ext cx="10663707" cy="2200602"/>
          </a:xfrm>
          <a:prstGeom prst="rect">
            <a:avLst/>
          </a:prstGeom>
        </p:spPr>
        <p:txBody>
          <a:bodyPr wrap="square">
            <a:spAutoFit/>
          </a:bodyPr>
          <a:lstStyle/>
          <a:p>
            <a:pPr algn="r" rtl="1"/>
            <a:endParaRPr lang="fa-IR" sz="2500" dirty="0" smtClean="0">
              <a:cs typeface="B Zar" panose="00000400000000000000" pitchFamily="2" charset="-78"/>
            </a:endParaRPr>
          </a:p>
          <a:p>
            <a:pPr marL="342900" indent="-342900" algn="r" rtl="1">
              <a:buFont typeface="Arial" panose="020B0604020202020204" pitchFamily="34" charset="0"/>
              <a:buChar char="•"/>
            </a:pPr>
            <a:r>
              <a:rPr lang="fa-IR" sz="2800" dirty="0">
                <a:cs typeface="B Zar" panose="00000400000000000000" pitchFamily="2" charset="-78"/>
              </a:rPr>
              <a:t>افت </a:t>
            </a:r>
            <a:r>
              <a:rPr lang="fa-IR" sz="2800" dirty="0" smtClean="0">
                <a:cs typeface="B Zar" panose="00000400000000000000" pitchFamily="2" charset="-78"/>
              </a:rPr>
              <a:t>بتن به </a:t>
            </a:r>
            <a:r>
              <a:rPr lang="fa-IR" sz="2800" dirty="0">
                <a:cs typeface="B Zar" panose="00000400000000000000" pitchFamily="2" charset="-78"/>
              </a:rPr>
              <a:t>صورت ترک های موئین در سطح بتن نمایان می شود. </a:t>
            </a:r>
            <a:endParaRPr lang="fa-IR" sz="2800" dirty="0" smtClean="0">
              <a:cs typeface="B Zar" panose="00000400000000000000" pitchFamily="2" charset="-78"/>
            </a:endParaRPr>
          </a:p>
          <a:p>
            <a:pPr marL="342900" indent="-342900" algn="r" rtl="1">
              <a:buFont typeface="Arial" panose="020B0604020202020204" pitchFamily="34" charset="0"/>
              <a:buChar char="•"/>
            </a:pPr>
            <a:endParaRPr lang="fa-IR" sz="2800" dirty="0">
              <a:cs typeface="B Zar" panose="00000400000000000000" pitchFamily="2" charset="-78"/>
            </a:endParaRPr>
          </a:p>
          <a:p>
            <a:pPr marL="342900" indent="-342900" algn="r" rtl="1">
              <a:buFont typeface="Arial" panose="020B0604020202020204" pitchFamily="34" charset="0"/>
              <a:buChar char="•"/>
            </a:pPr>
            <a:r>
              <a:rPr lang="fa-IR" sz="2800" dirty="0" smtClean="0">
                <a:cs typeface="B Zar" panose="00000400000000000000" pitchFamily="2" charset="-78"/>
              </a:rPr>
              <a:t>این </a:t>
            </a:r>
            <a:r>
              <a:rPr lang="fa-IR" sz="2800" dirty="0">
                <a:cs typeface="B Zar" panose="00000400000000000000" pitchFamily="2" charset="-78"/>
              </a:rPr>
              <a:t>ترک ها را گاهی از حدود یک تا دو هفته پس از بتن ریزی می توان در سطح بتن مشاهده کرد که با گذشت زمان تشدید می شود.</a:t>
            </a:r>
            <a:endParaRPr lang="fa-IR" sz="2500" dirty="0" smtClean="0">
              <a:cs typeface="B Zar" panose="00000400000000000000" pitchFamily="2" charset="-78"/>
            </a:endParaRPr>
          </a:p>
        </p:txBody>
      </p:sp>
      <p:sp>
        <p:nvSpPr>
          <p:cNvPr id="4" name="Rectangle 3"/>
          <p:cNvSpPr/>
          <p:nvPr/>
        </p:nvSpPr>
        <p:spPr>
          <a:xfrm>
            <a:off x="1622739" y="4245595"/>
            <a:ext cx="7765960" cy="2015936"/>
          </a:xfrm>
          <a:prstGeom prst="rect">
            <a:avLst/>
          </a:prstGeom>
        </p:spPr>
        <p:txBody>
          <a:bodyPr wrap="square">
            <a:spAutoFit/>
          </a:bodyPr>
          <a:lstStyle/>
          <a:p>
            <a:pPr algn="r" rtl="1"/>
            <a:endParaRPr lang="fa-IR" sz="2500" dirty="0">
              <a:solidFill>
                <a:srgbClr val="0070C0"/>
              </a:solidFill>
              <a:cs typeface="B Zar" panose="00000400000000000000" pitchFamily="2" charset="-78"/>
            </a:endParaRPr>
          </a:p>
          <a:p>
            <a:pPr algn="r" rtl="1"/>
            <a:endParaRPr lang="fa-IR" sz="2500" dirty="0">
              <a:solidFill>
                <a:srgbClr val="0070C0"/>
              </a:solidFill>
              <a:cs typeface="B Zar" panose="00000400000000000000" pitchFamily="2" charset="-78"/>
            </a:endParaRPr>
          </a:p>
          <a:p>
            <a:pPr algn="r" rtl="1"/>
            <a:r>
              <a:rPr lang="fa-IR" sz="2500" dirty="0">
                <a:solidFill>
                  <a:srgbClr val="0070C0"/>
                </a:solidFill>
                <a:cs typeface="B Zar" panose="00000400000000000000" pitchFamily="2" charset="-78"/>
              </a:rPr>
              <a:t>آب مورد نیاز واکنش های هیدراتاسیون: حدود ۲۵ درصد وزنی </a:t>
            </a:r>
            <a:r>
              <a:rPr lang="fa-IR" sz="2500" dirty="0" smtClean="0">
                <a:solidFill>
                  <a:srgbClr val="0070C0"/>
                </a:solidFill>
                <a:cs typeface="B Zar" panose="00000400000000000000" pitchFamily="2" charset="-78"/>
              </a:rPr>
              <a:t>سیمان</a:t>
            </a:r>
            <a:endParaRPr lang="fa-IR" sz="2500" dirty="0">
              <a:solidFill>
                <a:srgbClr val="0070C0"/>
              </a:solidFill>
              <a:cs typeface="B Zar" panose="00000400000000000000" pitchFamily="2" charset="-78"/>
            </a:endParaRPr>
          </a:p>
          <a:p>
            <a:pPr algn="r" rtl="1"/>
            <a:endParaRPr lang="fa-IR" sz="2500" dirty="0">
              <a:solidFill>
                <a:srgbClr val="0070C0"/>
              </a:solidFill>
              <a:cs typeface="B Zar" panose="00000400000000000000" pitchFamily="2" charset="-78"/>
            </a:endParaRPr>
          </a:p>
          <a:p>
            <a:pPr algn="ctr" rtl="1"/>
            <a:r>
              <a:rPr lang="fa-IR" sz="2500" dirty="0">
                <a:solidFill>
                  <a:srgbClr val="0070C0"/>
                </a:solidFill>
                <a:cs typeface="B Zar" panose="00000400000000000000" pitchFamily="2" charset="-78"/>
              </a:rPr>
              <a:t>در عمل </a:t>
            </a:r>
            <a:r>
              <a:rPr lang="fa-IR" sz="2500" dirty="0" smtClean="0">
                <a:solidFill>
                  <a:srgbClr val="0070C0"/>
                </a:solidFill>
                <a:cs typeface="B Zar" panose="00000400000000000000" pitchFamily="2" charset="-78"/>
              </a:rPr>
              <a:t>:    </a:t>
            </a:r>
            <a:r>
              <a:rPr lang="en-US" sz="2500" dirty="0" smtClean="0">
                <a:solidFill>
                  <a:srgbClr val="0070C0"/>
                </a:solidFill>
                <a:latin typeface="Times New Roman" panose="02020603050405020304" pitchFamily="18" charset="0"/>
                <a:cs typeface="B Zar" panose="00000400000000000000" pitchFamily="2" charset="-78"/>
              </a:rPr>
              <a:t>W/C </a:t>
            </a:r>
            <a:r>
              <a:rPr lang="en-US" sz="2500" dirty="0">
                <a:solidFill>
                  <a:srgbClr val="0070C0"/>
                </a:solidFill>
                <a:latin typeface="Times New Roman" panose="02020603050405020304" pitchFamily="18" charset="0"/>
                <a:cs typeface="B Zar" panose="00000400000000000000" pitchFamily="2" charset="-78"/>
              </a:rPr>
              <a:t>= </a:t>
            </a:r>
            <a:r>
              <a:rPr lang="en-US" sz="2500" dirty="0" smtClean="0">
                <a:solidFill>
                  <a:srgbClr val="0070C0"/>
                </a:solidFill>
                <a:latin typeface="Times New Roman" panose="02020603050405020304" pitchFamily="18" charset="0"/>
                <a:cs typeface="B Zar" panose="00000400000000000000" pitchFamily="2" charset="-78"/>
              </a:rPr>
              <a:t>0.4 – 0.6</a:t>
            </a:r>
            <a:endParaRPr lang="fa-IR" sz="2500" dirty="0">
              <a:solidFill>
                <a:srgbClr val="0070C0"/>
              </a:solidFill>
              <a:cs typeface="B Zar" panose="00000400000000000000" pitchFamily="2" charset="-78"/>
            </a:endParaRPr>
          </a:p>
        </p:txBody>
      </p:sp>
      <p:sp>
        <p:nvSpPr>
          <p:cNvPr id="5" name="Rectangle 4"/>
          <p:cNvSpPr/>
          <p:nvPr/>
        </p:nvSpPr>
        <p:spPr>
          <a:xfrm>
            <a:off x="708337" y="1458204"/>
            <a:ext cx="10457646" cy="861774"/>
          </a:xfrm>
          <a:prstGeom prst="rect">
            <a:avLst/>
          </a:prstGeom>
        </p:spPr>
        <p:txBody>
          <a:bodyPr wrap="square">
            <a:spAutoFit/>
          </a:bodyPr>
          <a:lstStyle/>
          <a:p>
            <a:pPr marL="342900" indent="-342900" algn="just" rtl="1">
              <a:buFont typeface="Arial" panose="020B0604020202020204" pitchFamily="34" charset="0"/>
              <a:buChar char="•"/>
            </a:pPr>
            <a:r>
              <a:rPr lang="fa-IR" sz="2500" dirty="0" smtClean="0">
                <a:cs typeface="B Zar" panose="00000400000000000000" pitchFamily="2" charset="-78"/>
              </a:rPr>
              <a:t>افت </a:t>
            </a:r>
            <a:r>
              <a:rPr lang="fa-IR" sz="2500" dirty="0">
                <a:cs typeface="B Zar" panose="00000400000000000000" pitchFamily="2" charset="-78"/>
              </a:rPr>
              <a:t>یا انقباض بتن در حقیقت کاهش حجمی است که در طول زمان اتفاق می افتد و وقوع آن بدلیل آب اضافی بکار رفته در ساخت بتن می باشد.</a:t>
            </a:r>
          </a:p>
        </p:txBody>
      </p:sp>
    </p:spTree>
    <p:extLst>
      <p:ext uri="{BB962C8B-B14F-4D97-AF65-F5344CB8AC3E}">
        <p14:creationId xmlns:p14="http://schemas.microsoft.com/office/powerpoint/2010/main" val="4055687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مراحل ساخت سیمان‬‎"/>
          <p:cNvPicPr/>
          <p:nvPr/>
        </p:nvPicPr>
        <p:blipFill>
          <a:blip r:embed="rId2">
            <a:extLst>
              <a:ext uri="{28A0092B-C50C-407E-A947-70E740481C1C}">
                <a14:useLocalDpi xmlns:a14="http://schemas.microsoft.com/office/drawing/2010/main" val="0"/>
              </a:ext>
            </a:extLst>
          </a:blip>
          <a:srcRect/>
          <a:stretch>
            <a:fillRect/>
          </a:stretch>
        </p:blipFill>
        <p:spPr bwMode="auto">
          <a:xfrm>
            <a:off x="3013656" y="437881"/>
            <a:ext cx="7662929" cy="5241701"/>
          </a:xfrm>
          <a:prstGeom prst="rect">
            <a:avLst/>
          </a:prstGeom>
          <a:noFill/>
          <a:ln>
            <a:noFill/>
          </a:ln>
        </p:spPr>
      </p:pic>
    </p:spTree>
    <p:extLst>
      <p:ext uri="{BB962C8B-B14F-4D97-AF65-F5344CB8AC3E}">
        <p14:creationId xmlns:p14="http://schemas.microsoft.com/office/powerpoint/2010/main" val="188822251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3645" y="1598388"/>
            <a:ext cx="10097036" cy="3554819"/>
          </a:xfrm>
          <a:prstGeom prst="rect">
            <a:avLst/>
          </a:prstGeom>
        </p:spPr>
        <p:txBody>
          <a:bodyPr wrap="square">
            <a:spAutoFit/>
          </a:bodyPr>
          <a:lstStyle/>
          <a:p>
            <a:pPr marL="342900" indent="-342900" algn="just" rtl="1">
              <a:buFont typeface="Arial" panose="020B0604020202020204" pitchFamily="34" charset="0"/>
              <a:buChar char="•"/>
            </a:pPr>
            <a:r>
              <a:rPr lang="fa-IR" sz="2500" dirty="0">
                <a:cs typeface="B Zar" panose="00000400000000000000" pitchFamily="2" charset="-78"/>
              </a:rPr>
              <a:t>درروزهای اول عمربتن قسمتی از این آب براساس خاصت مویینگی به سمت سطح بتن بالا می </a:t>
            </a:r>
            <a:r>
              <a:rPr lang="fa-IR" sz="2500" dirty="0" smtClean="0">
                <a:cs typeface="B Zar" panose="00000400000000000000" pitchFamily="2" charset="-78"/>
              </a:rPr>
              <a:t>آید وتبخیر </a:t>
            </a:r>
            <a:r>
              <a:rPr lang="fa-IR" sz="2500" dirty="0">
                <a:cs typeface="B Zar" panose="00000400000000000000" pitchFamily="2" charset="-78"/>
              </a:rPr>
              <a:t>می </a:t>
            </a:r>
            <a:r>
              <a:rPr lang="fa-IR" sz="2500" dirty="0" smtClean="0">
                <a:cs typeface="B Zar" panose="00000400000000000000" pitchFamily="2" charset="-78"/>
              </a:rPr>
              <a:t>شود. بتن تمایل </a:t>
            </a:r>
            <a:r>
              <a:rPr lang="fa-IR" sz="2500" dirty="0">
                <a:cs typeface="B Zar" panose="00000400000000000000" pitchFamily="2" charset="-78"/>
              </a:rPr>
              <a:t>داردحجم از دست رفته را </a:t>
            </a:r>
            <a:r>
              <a:rPr lang="fa-IR" sz="2500" dirty="0" smtClean="0">
                <a:cs typeface="B Zar" panose="00000400000000000000" pitchFamily="2" charset="-78"/>
              </a:rPr>
              <a:t>پرکند و </a:t>
            </a:r>
            <a:r>
              <a:rPr lang="fa-IR" sz="2500" dirty="0">
                <a:cs typeface="B Zar" panose="00000400000000000000" pitchFamily="2" charset="-78"/>
              </a:rPr>
              <a:t>به همین دلیل منقبض می شود و خود را جمع </a:t>
            </a:r>
            <a:r>
              <a:rPr lang="fa-IR" sz="2500" dirty="0" smtClean="0">
                <a:cs typeface="B Zar" panose="00000400000000000000" pitchFamily="2" charset="-78"/>
              </a:rPr>
              <a:t>می کند. </a:t>
            </a:r>
          </a:p>
          <a:p>
            <a:pPr marL="342900" indent="-342900" algn="just" rtl="1">
              <a:buFont typeface="Arial" panose="020B0604020202020204" pitchFamily="34" charset="0"/>
              <a:buChar char="•"/>
            </a:pPr>
            <a:endParaRPr lang="fa-IR" sz="2500" dirty="0">
              <a:cs typeface="B Zar" panose="00000400000000000000" pitchFamily="2" charset="-78"/>
            </a:endParaRPr>
          </a:p>
          <a:p>
            <a:pPr marL="342900" indent="-342900" algn="just" rtl="1">
              <a:buFont typeface="Arial" panose="020B0604020202020204" pitchFamily="34" charset="0"/>
              <a:buChar char="•"/>
            </a:pPr>
            <a:r>
              <a:rPr lang="fa-IR" sz="2500" dirty="0" smtClean="0">
                <a:cs typeface="B Zar" panose="00000400000000000000" pitchFamily="2" charset="-78"/>
              </a:rPr>
              <a:t>تا </a:t>
            </a:r>
            <a:r>
              <a:rPr lang="fa-IR" sz="2500" dirty="0">
                <a:cs typeface="B Zar" panose="00000400000000000000" pitchFamily="2" charset="-78"/>
              </a:rPr>
              <a:t>زمانی که بتن تازه باشد مانعی برای این جمع شدن وجود ندارد ولی با سفت شدن </a:t>
            </a:r>
            <a:r>
              <a:rPr lang="fa-IR" sz="2500" dirty="0" smtClean="0">
                <a:cs typeface="B Zar" panose="00000400000000000000" pitchFamily="2" charset="-78"/>
              </a:rPr>
              <a:t>بتن </a:t>
            </a:r>
            <a:r>
              <a:rPr lang="fa-IR" sz="2500" dirty="0">
                <a:cs typeface="B Zar" panose="00000400000000000000" pitchFamily="2" charset="-78"/>
              </a:rPr>
              <a:t>محیطی که بتن ریزی شده مانند(کف) اجازه ی کاهش حجم را نمی دهد و بدین ترتیب تمایل به کاهش حجم به صورت تنش </a:t>
            </a:r>
            <a:r>
              <a:rPr lang="fa-IR" sz="2500" dirty="0" smtClean="0">
                <a:cs typeface="B Zar" panose="00000400000000000000" pitchFamily="2" charset="-78"/>
              </a:rPr>
              <a:t>کششی </a:t>
            </a:r>
            <a:r>
              <a:rPr lang="fa-IR" sz="2500" dirty="0">
                <a:cs typeface="B Zar" panose="00000400000000000000" pitchFamily="2" charset="-78"/>
              </a:rPr>
              <a:t>در بتن ظاهر می </a:t>
            </a:r>
            <a:r>
              <a:rPr lang="fa-IR" sz="2500" dirty="0" smtClean="0">
                <a:cs typeface="B Zar" panose="00000400000000000000" pitchFamily="2" charset="-78"/>
              </a:rPr>
              <a:t>شود.</a:t>
            </a:r>
          </a:p>
          <a:p>
            <a:pPr marL="342900" indent="-342900" algn="just" rtl="1">
              <a:buFont typeface="Arial" panose="020B0604020202020204" pitchFamily="34" charset="0"/>
              <a:buChar char="•"/>
            </a:pPr>
            <a:endParaRPr lang="fa-IR" sz="2500" dirty="0">
              <a:cs typeface="B Zar" panose="00000400000000000000" pitchFamily="2" charset="-78"/>
            </a:endParaRPr>
          </a:p>
          <a:p>
            <a:pPr marL="342900" indent="-342900" algn="just" rtl="1">
              <a:buFont typeface="Arial" panose="020B0604020202020204" pitchFamily="34" charset="0"/>
              <a:buChar char="•"/>
            </a:pPr>
            <a:r>
              <a:rPr lang="fa-IR" sz="2500" dirty="0" smtClean="0">
                <a:cs typeface="B Zar" panose="00000400000000000000" pitchFamily="2" charset="-78"/>
              </a:rPr>
              <a:t>با </a:t>
            </a:r>
            <a:r>
              <a:rPr lang="fa-IR" sz="2500" dirty="0">
                <a:cs typeface="B Zar" panose="00000400000000000000" pitchFamily="2" charset="-78"/>
              </a:rPr>
              <a:t>توجه به پایین بودن مقاومت کشش بتن این پدیده موجب ترک خوردگی در سطح بتن می شود.</a:t>
            </a:r>
          </a:p>
        </p:txBody>
      </p:sp>
    </p:spTree>
    <p:extLst>
      <p:ext uri="{BB962C8B-B14F-4D97-AF65-F5344CB8AC3E}">
        <p14:creationId xmlns:p14="http://schemas.microsoft.com/office/powerpoint/2010/main" val="365701481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248" y="1299417"/>
            <a:ext cx="10753859" cy="2015936"/>
          </a:xfrm>
          <a:prstGeom prst="rect">
            <a:avLst/>
          </a:prstGeom>
        </p:spPr>
        <p:txBody>
          <a:bodyPr wrap="square">
            <a:spAutoFit/>
          </a:bodyPr>
          <a:lstStyle/>
          <a:p>
            <a:pPr marL="342900" indent="-342900" algn="r" rtl="1">
              <a:buFont typeface="Arial" panose="020B0604020202020204" pitchFamily="34" charset="0"/>
              <a:buChar char="•"/>
            </a:pPr>
            <a:r>
              <a:rPr lang="fa-IR" sz="2500" dirty="0">
                <a:cs typeface="B Zar" panose="00000400000000000000" pitchFamily="2" charset="-78"/>
              </a:rPr>
              <a:t>معمولاً 15 الی 35 درصد </a:t>
            </a:r>
            <a:r>
              <a:rPr lang="fa-IR" sz="2500" dirty="0" smtClean="0">
                <a:cs typeface="B Zar" panose="00000400000000000000" pitchFamily="2" charset="-78"/>
              </a:rPr>
              <a:t>افت بتن در2 </a:t>
            </a:r>
            <a:r>
              <a:rPr lang="fa-IR" sz="2500" dirty="0">
                <a:cs typeface="B Zar" panose="00000400000000000000" pitchFamily="2" charset="-78"/>
              </a:rPr>
              <a:t>هفته اول و 40 الی 80 درصد افت در سه ماهه اول اتفاق می افتد. </a:t>
            </a:r>
            <a:endParaRPr lang="fa-IR" sz="2500" dirty="0" smtClean="0">
              <a:cs typeface="B Zar" panose="00000400000000000000" pitchFamily="2" charset="-78"/>
            </a:endParaRP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a:t>
            </a:r>
            <a:r>
              <a:rPr lang="fa-IR" sz="2500" dirty="0">
                <a:cs typeface="B Zar" panose="00000400000000000000" pitchFamily="2" charset="-78"/>
              </a:rPr>
              <a:t>85 افت حدوداً پس از یکسال نمایان می گردد</a:t>
            </a:r>
            <a:r>
              <a:rPr lang="fa-IR" sz="2500" dirty="0" smtClean="0">
                <a:cs typeface="B Zar" panose="00000400000000000000" pitchFamily="2" charset="-78"/>
              </a:rPr>
              <a:t>.</a:t>
            </a: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بعد </a:t>
            </a:r>
            <a:r>
              <a:rPr lang="fa-IR" sz="2500" dirty="0">
                <a:cs typeface="B Zar" panose="00000400000000000000" pitchFamily="2" charset="-78"/>
              </a:rPr>
              <a:t>از 3 الی 5 سال جمع شدگی و انقباض بتن کاملاً متوقف می گردد. </a:t>
            </a:r>
          </a:p>
        </p:txBody>
      </p:sp>
    </p:spTree>
    <p:extLst>
      <p:ext uri="{BB962C8B-B14F-4D97-AF65-F5344CB8AC3E}">
        <p14:creationId xmlns:p14="http://schemas.microsoft.com/office/powerpoint/2010/main" val="3021199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339" y="371520"/>
            <a:ext cx="10934163" cy="6247864"/>
          </a:xfrm>
          <a:prstGeom prst="rect">
            <a:avLst/>
          </a:prstGeom>
        </p:spPr>
        <p:txBody>
          <a:bodyPr wrap="square">
            <a:spAutoFit/>
          </a:bodyPr>
          <a:lstStyle/>
          <a:p>
            <a:pPr algn="r" rtl="1"/>
            <a:r>
              <a:rPr lang="fa-IR" sz="2500" b="1" dirty="0" smtClean="0">
                <a:solidFill>
                  <a:srgbClr val="C00000"/>
                </a:solidFill>
                <a:cs typeface="B Zar" panose="00000400000000000000" pitchFamily="2" charset="-78"/>
              </a:rPr>
              <a:t>عوامل موثر بر میزان </a:t>
            </a:r>
            <a:r>
              <a:rPr lang="fa-IR" sz="2500" b="1" dirty="0">
                <a:solidFill>
                  <a:srgbClr val="C00000"/>
                </a:solidFill>
                <a:cs typeface="B Zar" panose="00000400000000000000" pitchFamily="2" charset="-78"/>
              </a:rPr>
              <a:t>افت و انقباض </a:t>
            </a:r>
            <a:r>
              <a:rPr lang="fa-IR" sz="2500" b="1" dirty="0" smtClean="0">
                <a:solidFill>
                  <a:srgbClr val="C00000"/>
                </a:solidFill>
                <a:cs typeface="B Zar" panose="00000400000000000000" pitchFamily="2" charset="-78"/>
              </a:rPr>
              <a:t>بتن</a:t>
            </a:r>
            <a:r>
              <a:rPr lang="fa-IR" sz="2500" dirty="0">
                <a:cs typeface="B Zar" panose="00000400000000000000" pitchFamily="2" charset="-78"/>
              </a:rPr>
              <a:t/>
            </a:r>
            <a:br>
              <a:rPr lang="fa-IR" sz="2500" dirty="0">
                <a:cs typeface="B Zar" panose="00000400000000000000" pitchFamily="2" charset="-78"/>
              </a:rPr>
            </a:br>
            <a:r>
              <a:rPr lang="fa-IR" sz="2500" dirty="0">
                <a:cs typeface="B Zar" panose="00000400000000000000" pitchFamily="2" charset="-78"/>
              </a:rPr>
              <a:t/>
            </a:r>
            <a:br>
              <a:rPr lang="fa-IR" sz="2500" dirty="0">
                <a:cs typeface="B Zar" panose="00000400000000000000" pitchFamily="2" charset="-78"/>
              </a:rPr>
            </a:br>
            <a:r>
              <a:rPr lang="fa-IR" sz="2500" dirty="0">
                <a:solidFill>
                  <a:srgbClr val="0070C0"/>
                </a:solidFill>
                <a:cs typeface="B Zar" panose="00000400000000000000" pitchFamily="2" charset="-78"/>
              </a:rPr>
              <a:t>1- </a:t>
            </a:r>
            <a:r>
              <a:rPr lang="fa-IR" sz="2500" dirty="0" smtClean="0">
                <a:solidFill>
                  <a:srgbClr val="0070C0"/>
                </a:solidFill>
                <a:cs typeface="B Zar" panose="00000400000000000000" pitchFamily="2" charset="-78"/>
              </a:rPr>
              <a:t>نسبت </a:t>
            </a:r>
            <a:r>
              <a:rPr lang="fa-IR" sz="2500" dirty="0">
                <a:solidFill>
                  <a:srgbClr val="0070C0"/>
                </a:solidFill>
                <a:cs typeface="B Zar" panose="00000400000000000000" pitchFamily="2" charset="-78"/>
              </a:rPr>
              <a:t>آب به </a:t>
            </a:r>
            <a:r>
              <a:rPr lang="fa-IR" sz="2500" dirty="0" smtClean="0">
                <a:solidFill>
                  <a:srgbClr val="0070C0"/>
                </a:solidFill>
                <a:cs typeface="B Zar" panose="00000400000000000000" pitchFamily="2" charset="-78"/>
              </a:rPr>
              <a:t>سیمان</a:t>
            </a:r>
          </a:p>
          <a:p>
            <a:pPr algn="r" rtl="1"/>
            <a:r>
              <a:rPr lang="fa-IR" sz="2500" dirty="0" smtClean="0">
                <a:cs typeface="B Zar" panose="00000400000000000000" pitchFamily="2" charset="-78"/>
              </a:rPr>
              <a:t>هر </a:t>
            </a:r>
            <a:r>
              <a:rPr lang="fa-IR" sz="2500" dirty="0">
                <a:cs typeface="B Zar" panose="00000400000000000000" pitchFamily="2" charset="-78"/>
              </a:rPr>
              <a:t>چقدر آب مصرفی اختلاط کمتر باشد میزان افت کمتر خواهد بود. </a:t>
            </a:r>
            <a:endParaRPr lang="fa-IR" sz="2500" dirty="0" smtClean="0">
              <a:cs typeface="B Zar" panose="00000400000000000000" pitchFamily="2" charset="-78"/>
            </a:endParaRPr>
          </a:p>
          <a:p>
            <a:pPr algn="r" rtl="1"/>
            <a:r>
              <a:rPr lang="fa-IR" sz="2500" dirty="0" smtClean="0">
                <a:cs typeface="B Zar" panose="00000400000000000000" pitchFamily="2" charset="-78"/>
              </a:rPr>
              <a:t>مصرف </a:t>
            </a:r>
            <a:r>
              <a:rPr lang="fa-IR" sz="2500" dirty="0">
                <a:cs typeface="B Zar" panose="00000400000000000000" pitchFamily="2" charset="-78"/>
              </a:rPr>
              <a:t>آب در بتن هایی را که با توجه به شرایط اجرا باید از روانی نسبتاً بالایی نیز برخوردار باشند می توان با انتخاب روان کننده یا فوق روان کننده مناسب بطور جدی کاهش داد و بدین طریق از افت بالای بتن جلوگیری نمود.</a:t>
            </a:r>
            <a:br>
              <a:rPr lang="fa-IR" sz="2500" dirty="0">
                <a:cs typeface="B Zar" panose="00000400000000000000" pitchFamily="2" charset="-78"/>
              </a:rPr>
            </a:br>
            <a:r>
              <a:rPr lang="fa-IR" sz="2500" dirty="0">
                <a:cs typeface="B Zar" panose="00000400000000000000" pitchFamily="2" charset="-78"/>
              </a:rPr>
              <a:t/>
            </a:r>
            <a:br>
              <a:rPr lang="fa-IR" sz="2500" dirty="0">
                <a:cs typeface="B Zar" panose="00000400000000000000" pitchFamily="2" charset="-78"/>
              </a:rPr>
            </a:br>
            <a:r>
              <a:rPr lang="fa-IR" sz="2500" dirty="0">
                <a:solidFill>
                  <a:srgbClr val="0070C0"/>
                </a:solidFill>
                <a:cs typeface="B Zar" panose="00000400000000000000" pitchFamily="2" charset="-78"/>
              </a:rPr>
              <a:t>2- </a:t>
            </a:r>
            <a:r>
              <a:rPr lang="fa-IR" sz="2500" dirty="0" smtClean="0">
                <a:solidFill>
                  <a:srgbClr val="0070C0"/>
                </a:solidFill>
                <a:cs typeface="B Zar" panose="00000400000000000000" pitchFamily="2" charset="-78"/>
              </a:rPr>
              <a:t>حجم مصالح سنگی استفاده شده</a:t>
            </a:r>
          </a:p>
          <a:p>
            <a:pPr algn="r" rtl="1"/>
            <a:r>
              <a:rPr lang="fa-IR" sz="2500" dirty="0" smtClean="0">
                <a:cs typeface="B Zar" panose="00000400000000000000" pitchFamily="2" charset="-78"/>
              </a:rPr>
              <a:t>هر </a:t>
            </a:r>
            <a:r>
              <a:rPr lang="fa-IR" sz="2500" dirty="0">
                <a:cs typeface="B Zar" panose="00000400000000000000" pitchFamily="2" charset="-78"/>
              </a:rPr>
              <a:t>چه مصالح سنگی بکار رفته در بتن بیشتر باشد(بتن </a:t>
            </a:r>
            <a:r>
              <a:rPr lang="fa-IR" sz="2500" dirty="0" smtClean="0">
                <a:cs typeface="B Zar" panose="00000400000000000000" pitchFamily="2" charset="-78"/>
              </a:rPr>
              <a:t>توپرتر </a:t>
            </a:r>
            <a:r>
              <a:rPr lang="fa-IR" sz="2500" dirty="0">
                <a:cs typeface="B Zar" panose="00000400000000000000" pitchFamily="2" charset="-78"/>
              </a:rPr>
              <a:t>باشد) میزان افت و انقباض کمتر خواهد بود</a:t>
            </a:r>
            <a:r>
              <a:rPr lang="fa-IR" sz="2500" dirty="0" smtClean="0">
                <a:cs typeface="B Zar" panose="00000400000000000000" pitchFamily="2" charset="-78"/>
              </a:rPr>
              <a:t>.</a:t>
            </a:r>
          </a:p>
          <a:p>
            <a:pPr algn="r" rtl="1"/>
            <a:endParaRPr lang="fa-IR" sz="2500" dirty="0">
              <a:cs typeface="B Zar" panose="00000400000000000000" pitchFamily="2" charset="-78"/>
            </a:endParaRPr>
          </a:p>
          <a:p>
            <a:pPr algn="r" rtl="1"/>
            <a:r>
              <a:rPr lang="fa-IR" sz="2500" dirty="0" smtClean="0">
                <a:solidFill>
                  <a:srgbClr val="0070C0"/>
                </a:solidFill>
                <a:cs typeface="B Zar" panose="00000400000000000000" pitchFamily="2" charset="-78"/>
              </a:rPr>
              <a:t>3- کیفیت مصالح سنگی</a:t>
            </a:r>
            <a:r>
              <a:rPr lang="fa-IR" sz="2500" dirty="0">
                <a:cs typeface="B Zar" panose="00000400000000000000" pitchFamily="2" charset="-78"/>
              </a:rPr>
              <a:t/>
            </a:r>
            <a:br>
              <a:rPr lang="fa-IR" sz="2500" dirty="0">
                <a:cs typeface="B Zar" panose="00000400000000000000" pitchFamily="2" charset="-78"/>
              </a:rPr>
            </a:br>
            <a:r>
              <a:rPr lang="fa-IR" sz="2500" dirty="0" smtClean="0">
                <a:cs typeface="B Zar" panose="00000400000000000000" pitchFamily="2" charset="-78"/>
              </a:rPr>
              <a:t>هرچقدر مصالح مرغوب تر باشد، افت بتن کمتر می شود. </a:t>
            </a:r>
          </a:p>
          <a:p>
            <a:pPr algn="r" rtl="1"/>
            <a:r>
              <a:rPr lang="fa-IR" sz="2500" dirty="0">
                <a:cs typeface="B Zar" panose="00000400000000000000" pitchFamily="2" charset="-78"/>
              </a:rPr>
              <a:t/>
            </a:r>
            <a:br>
              <a:rPr lang="fa-IR" sz="2500" dirty="0">
                <a:cs typeface="B Zar" panose="00000400000000000000" pitchFamily="2" charset="-78"/>
              </a:rPr>
            </a:br>
            <a:r>
              <a:rPr lang="fa-IR" sz="2500" dirty="0" smtClean="0">
                <a:solidFill>
                  <a:srgbClr val="0070C0"/>
                </a:solidFill>
                <a:cs typeface="B Zar" panose="00000400000000000000" pitchFamily="2" charset="-78"/>
              </a:rPr>
              <a:t>4- مدت زمان مراقبت </a:t>
            </a:r>
            <a:r>
              <a:rPr lang="fa-IR" sz="2500" dirty="0">
                <a:solidFill>
                  <a:srgbClr val="0070C0"/>
                </a:solidFill>
                <a:cs typeface="B Zar" panose="00000400000000000000" pitchFamily="2" charset="-78"/>
              </a:rPr>
              <a:t>و عمل آوری بتن </a:t>
            </a:r>
            <a:endParaRPr lang="fa-IR" sz="2500" dirty="0" smtClean="0">
              <a:solidFill>
                <a:srgbClr val="0070C0"/>
              </a:solidFill>
              <a:cs typeface="B Zar" panose="00000400000000000000" pitchFamily="2" charset="-78"/>
            </a:endParaRPr>
          </a:p>
          <a:p>
            <a:pPr algn="r" rtl="1"/>
            <a:r>
              <a:rPr lang="fa-IR" sz="2500" dirty="0" smtClean="0">
                <a:cs typeface="B Zar" panose="00000400000000000000" pitchFamily="2" charset="-78"/>
              </a:rPr>
              <a:t>آزمایش </a:t>
            </a:r>
            <a:r>
              <a:rPr lang="fa-IR" sz="2500" dirty="0">
                <a:cs typeface="B Zar" panose="00000400000000000000" pitchFamily="2" charset="-78"/>
              </a:rPr>
              <a:t>نشان می دهد که این مراقبت در روزهای اول (دو هفته اول) بتن ریزی بسیار تأثیر گذار بوده و هر چه رطوبت محیط بیشتر باشد افت کمتر است.</a:t>
            </a:r>
          </a:p>
        </p:txBody>
      </p:sp>
    </p:spTree>
    <p:extLst>
      <p:ext uri="{BB962C8B-B14F-4D97-AF65-F5344CB8AC3E}">
        <p14:creationId xmlns:p14="http://schemas.microsoft.com/office/powerpoint/2010/main" val="176664259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5271" y="1780556"/>
            <a:ext cx="7418426" cy="4662048"/>
          </a:xfrm>
          <a:prstGeom prst="rect">
            <a:avLst/>
          </a:prstGeom>
        </p:spPr>
      </p:pic>
      <p:sp>
        <p:nvSpPr>
          <p:cNvPr id="4" name="Rectangle 8"/>
          <p:cNvSpPr txBox="1">
            <a:spLocks noChangeArrowheads="1"/>
          </p:cNvSpPr>
          <p:nvPr/>
        </p:nvSpPr>
        <p:spPr>
          <a:xfrm>
            <a:off x="1609859" y="490835"/>
            <a:ext cx="9401578" cy="6096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000" b="1" i="0" u="none" strike="noStrike" kern="1200" cap="none" spc="0" normalizeH="0" baseline="0" noProof="0" dirty="0" smtClean="0">
                <a:ln>
                  <a:noFill/>
                </a:ln>
                <a:solidFill>
                  <a:srgbClr val="C00000"/>
                </a:solidFill>
                <a:uLnTx/>
                <a:uFillTx/>
                <a:latin typeface="+mj-lt"/>
                <a:ea typeface="+mj-ea"/>
                <a:cs typeface="B Zar" panose="00000400000000000000" pitchFamily="2" charset="-78"/>
              </a:rPr>
              <a:t>تاثیر نسبت آب به سیمان و نسبت مصالح سنگی بر افت (انقباض) بتن</a:t>
            </a:r>
            <a:endParaRPr kumimoji="0" lang="en-US" sz="3000" b="1" i="0" u="none" strike="noStrike" kern="1200" cap="none" spc="0" normalizeH="0" baseline="0" noProof="0" dirty="0">
              <a:ln>
                <a:noFill/>
              </a:ln>
              <a:solidFill>
                <a:srgbClr val="C00000"/>
              </a:solidFill>
              <a:uLnTx/>
              <a:uFillTx/>
              <a:latin typeface="+mj-lt"/>
              <a:ea typeface="+mj-ea"/>
              <a:cs typeface="B Zar" panose="00000400000000000000" pitchFamily="2" charset="-78"/>
            </a:endParaRPr>
          </a:p>
        </p:txBody>
      </p:sp>
    </p:spTree>
    <p:extLst>
      <p:ext uri="{BB962C8B-B14F-4D97-AF65-F5344CB8AC3E}">
        <p14:creationId xmlns:p14="http://schemas.microsoft.com/office/powerpoint/2010/main" val="45215353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885" y="457267"/>
            <a:ext cx="10766738" cy="5863144"/>
          </a:xfrm>
          <a:prstGeom prst="rect">
            <a:avLst/>
          </a:prstGeom>
        </p:spPr>
        <p:txBody>
          <a:bodyPr wrap="square">
            <a:spAutoFit/>
          </a:bodyPr>
          <a:lstStyle/>
          <a:p>
            <a:pPr algn="r" rtl="1"/>
            <a:r>
              <a:rPr lang="fa-IR" sz="2500" b="1" dirty="0">
                <a:solidFill>
                  <a:srgbClr val="C00000"/>
                </a:solidFill>
                <a:cs typeface="B Zar" panose="00000400000000000000" pitchFamily="2" charset="-78"/>
              </a:rPr>
              <a:t>راههاي مقابله با افت بتن </a:t>
            </a:r>
            <a:r>
              <a:rPr lang="fa-IR" sz="2500" b="1" dirty="0">
                <a:cs typeface="B Zar" panose="00000400000000000000" pitchFamily="2" charset="-78"/>
              </a:rPr>
              <a:t/>
            </a:r>
            <a:br>
              <a:rPr lang="fa-IR" sz="2500" b="1" dirty="0">
                <a:cs typeface="B Zar" panose="00000400000000000000" pitchFamily="2" charset="-78"/>
              </a:rPr>
            </a:br>
            <a:r>
              <a:rPr lang="fa-IR" sz="2500" dirty="0">
                <a:cs typeface="B Zar" panose="00000400000000000000" pitchFamily="2" charset="-78"/>
              </a:rPr>
              <a:t/>
            </a:r>
            <a:br>
              <a:rPr lang="fa-IR" sz="2500" dirty="0">
                <a:cs typeface="B Zar" panose="00000400000000000000" pitchFamily="2" charset="-78"/>
              </a:rPr>
            </a:br>
            <a:r>
              <a:rPr lang="fa-IR" sz="2500" dirty="0">
                <a:cs typeface="B Zar" panose="00000400000000000000" pitchFamily="2" charset="-78"/>
              </a:rPr>
              <a:t>1- كم كردن عوامل تشديد كننده افت ( بكارگيري مصالح سنگي مرغوب و متراكم نمودن بتن ) </a:t>
            </a:r>
            <a:br>
              <a:rPr lang="fa-IR" sz="2500" dirty="0">
                <a:cs typeface="B Zar" panose="00000400000000000000" pitchFamily="2" charset="-78"/>
              </a:rPr>
            </a:br>
            <a:r>
              <a:rPr lang="fa-IR" sz="2500" dirty="0">
                <a:cs typeface="B Zar" panose="00000400000000000000" pitchFamily="2" charset="-78"/>
              </a:rPr>
              <a:t/>
            </a:r>
            <a:br>
              <a:rPr lang="fa-IR" sz="2500" dirty="0">
                <a:cs typeface="B Zar" panose="00000400000000000000" pitchFamily="2" charset="-78"/>
              </a:rPr>
            </a:br>
            <a:r>
              <a:rPr lang="fa-IR" sz="2500" dirty="0">
                <a:cs typeface="B Zar" panose="00000400000000000000" pitchFamily="2" charset="-78"/>
              </a:rPr>
              <a:t>2- استفاده از سيمان ضد افت : سيمان ضد افت همزمان با گيرش خود افزايش حجمي را در بتن ايجاد مي كند كه اين افزايش حجم مي تواند با كاهش حجم ناشي از افت مقابله كند .(‌البته اين سيمان گران قيمت بوده ومصرف آن بايد </a:t>
            </a:r>
            <a:r>
              <a:rPr lang="fa-IR" sz="2500" dirty="0" smtClean="0">
                <a:cs typeface="B Zar" panose="00000400000000000000" pitchFamily="2" charset="-78"/>
              </a:rPr>
              <a:t>توجيه اقتصادي داشته </a:t>
            </a:r>
            <a:r>
              <a:rPr lang="fa-IR" sz="2500" dirty="0">
                <a:cs typeface="B Zar" panose="00000400000000000000" pitchFamily="2" charset="-78"/>
              </a:rPr>
              <a:t>باشد ) .</a:t>
            </a:r>
            <a:br>
              <a:rPr lang="fa-IR" sz="2500" dirty="0">
                <a:cs typeface="B Zar" panose="00000400000000000000" pitchFamily="2" charset="-78"/>
              </a:rPr>
            </a:br>
            <a:r>
              <a:rPr lang="fa-IR" sz="2500" dirty="0">
                <a:cs typeface="B Zar" panose="00000400000000000000" pitchFamily="2" charset="-78"/>
              </a:rPr>
              <a:t/>
            </a:r>
            <a:br>
              <a:rPr lang="fa-IR" sz="2500" dirty="0">
                <a:cs typeface="B Zar" panose="00000400000000000000" pitchFamily="2" charset="-78"/>
              </a:rPr>
            </a:br>
            <a:r>
              <a:rPr lang="fa-IR" sz="2500" dirty="0">
                <a:cs typeface="B Zar" panose="00000400000000000000" pitchFamily="2" charset="-78"/>
              </a:rPr>
              <a:t>3-استفاده از درزهاي مناسب : يعني بتن را در فواصل مناسب (مثلا 5 متربه5 متر) توسط درزهاي انقباض از هم جدا كنند . استفاده از درزهاي انقباض كمك مي كند كه با استفاده از ضعفي كه در فواصل معين ايجاد كرده ايم ترك ناشي از افت دقيقا در محل دلخواه اتفاق بيفتد . </a:t>
            </a:r>
            <a:br>
              <a:rPr lang="fa-IR" sz="2500" dirty="0">
                <a:cs typeface="B Zar" panose="00000400000000000000" pitchFamily="2" charset="-78"/>
              </a:rPr>
            </a:br>
            <a:r>
              <a:rPr lang="fa-IR" sz="2500" dirty="0">
                <a:cs typeface="B Zar" panose="00000400000000000000" pitchFamily="2" charset="-78"/>
              </a:rPr>
              <a:t/>
            </a:r>
            <a:br>
              <a:rPr lang="fa-IR" sz="2500" dirty="0">
                <a:cs typeface="B Zar" panose="00000400000000000000" pitchFamily="2" charset="-78"/>
              </a:rPr>
            </a:br>
            <a:r>
              <a:rPr lang="fa-IR" sz="2500" dirty="0">
                <a:cs typeface="B Zar" panose="00000400000000000000" pitchFamily="2" charset="-78"/>
              </a:rPr>
              <a:t>4- استفاده از آرماتور افت (مثلا آرماتور افت وحرارت ) : اين آرماتورها براي خنثي نمودن تنش هاي كششي ناشي از افت در بتن به كار گرفته مي شود . </a:t>
            </a:r>
            <a:br>
              <a:rPr lang="fa-IR" sz="2500" dirty="0">
                <a:cs typeface="B Zar" panose="00000400000000000000" pitchFamily="2" charset="-78"/>
              </a:rPr>
            </a:br>
            <a:endParaRPr lang="fa-IR" sz="2500" dirty="0">
              <a:cs typeface="B Zar" panose="00000400000000000000" pitchFamily="2" charset="-78"/>
            </a:endParaRPr>
          </a:p>
        </p:txBody>
      </p:sp>
    </p:spTree>
    <p:extLst>
      <p:ext uri="{BB962C8B-B14F-4D97-AF65-F5344CB8AC3E}">
        <p14:creationId xmlns:p14="http://schemas.microsoft.com/office/powerpoint/2010/main" val="68897844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671256" y="790310"/>
            <a:ext cx="4623515"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3000" b="1" dirty="0" smtClean="0">
                <a:solidFill>
                  <a:srgbClr val="C00000"/>
                </a:solidFill>
                <a:cs typeface="B Zar" panose="00000400000000000000" pitchFamily="2" charset="-78"/>
              </a:rPr>
              <a:t>وسایل حمل بتن و بتن ریزی </a:t>
            </a:r>
            <a:endParaRPr lang="en-US" sz="3000" b="1" dirty="0" smtClean="0">
              <a:solidFill>
                <a:srgbClr val="C00000"/>
              </a:solidFill>
              <a:cs typeface="B Zar" panose="00000400000000000000" pitchFamily="2"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827" r="12379"/>
          <a:stretch/>
        </p:blipFill>
        <p:spPr>
          <a:xfrm>
            <a:off x="566671" y="0"/>
            <a:ext cx="5533750" cy="28977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774" y="2897747"/>
            <a:ext cx="4710783" cy="35160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678" y="3174395"/>
            <a:ext cx="3868626" cy="3683605"/>
          </a:xfrm>
          <a:prstGeom prst="rect">
            <a:avLst/>
          </a:prstGeom>
        </p:spPr>
      </p:pic>
    </p:spTree>
    <p:extLst>
      <p:ext uri="{BB962C8B-B14F-4D97-AF65-F5344CB8AC3E}">
        <p14:creationId xmlns:p14="http://schemas.microsoft.com/office/powerpoint/2010/main" val="286803148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24270" y="790310"/>
            <a:ext cx="7070502"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2500" b="1" dirty="0" smtClean="0">
                <a:solidFill>
                  <a:srgbClr val="C00000"/>
                </a:solidFill>
                <a:cs typeface="B Zar" panose="00000400000000000000" pitchFamily="2" charset="-78"/>
              </a:rPr>
              <a:t>در حمل بتن دو مسئله باید مورد توجه قرار گیرد:</a:t>
            </a:r>
            <a:endParaRPr lang="fa-IR" sz="2500" dirty="0" smtClean="0">
              <a:solidFill>
                <a:schemeClr val="tx1"/>
              </a:solidFill>
              <a:cs typeface="B Zar" panose="00000400000000000000" pitchFamily="2" charset="-78"/>
            </a:endParaRPr>
          </a:p>
          <a:p>
            <a:pPr algn="r">
              <a:defRPr/>
            </a:pPr>
            <a:endParaRPr lang="fa-IR" sz="2500" dirty="0">
              <a:solidFill>
                <a:schemeClr val="tx1"/>
              </a:solidFill>
              <a:cs typeface="B Zar" panose="00000400000000000000" pitchFamily="2" charset="-78"/>
            </a:endParaRPr>
          </a:p>
          <a:p>
            <a:pPr algn="r">
              <a:defRPr/>
            </a:pPr>
            <a:r>
              <a:rPr lang="fa-IR" sz="2500" dirty="0" smtClean="0">
                <a:solidFill>
                  <a:schemeClr val="tx1"/>
                </a:solidFill>
                <a:cs typeface="B Zar" panose="00000400000000000000" pitchFamily="2" charset="-78"/>
              </a:rPr>
              <a:t>1- حمل به صورتی باشد که جدایی دانه ها انفاق نیفتد.</a:t>
            </a:r>
          </a:p>
          <a:p>
            <a:pPr algn="r">
              <a:defRPr/>
            </a:pPr>
            <a:endParaRPr lang="fa-IR" sz="2500" dirty="0">
              <a:solidFill>
                <a:schemeClr val="tx1"/>
              </a:solidFill>
              <a:cs typeface="B Zar" panose="00000400000000000000" pitchFamily="2" charset="-78"/>
            </a:endParaRPr>
          </a:p>
          <a:p>
            <a:pPr algn="r">
              <a:defRPr/>
            </a:pPr>
            <a:r>
              <a:rPr lang="fa-IR" sz="2500" dirty="0" smtClean="0">
                <a:solidFill>
                  <a:schemeClr val="tx1"/>
                </a:solidFill>
                <a:cs typeface="B Zar" panose="00000400000000000000" pitchFamily="2" charset="-78"/>
              </a:rPr>
              <a:t>2- حمل به صورتی انجام شود که آب بتن از دست نرود.</a:t>
            </a:r>
          </a:p>
          <a:p>
            <a:pPr algn="r">
              <a:defRPr/>
            </a:pPr>
            <a:endParaRPr lang="fa-IR" sz="2500" dirty="0">
              <a:solidFill>
                <a:schemeClr val="tx1"/>
              </a:solidFill>
              <a:cs typeface="B Zar" panose="00000400000000000000" pitchFamily="2" charset="-78"/>
            </a:endParaRPr>
          </a:p>
          <a:p>
            <a:pPr algn="r">
              <a:defRPr/>
            </a:pPr>
            <a:endParaRPr lang="fa-IR" sz="2500" dirty="0" smtClean="0">
              <a:solidFill>
                <a:schemeClr val="tx1"/>
              </a:solidFill>
              <a:cs typeface="B Zar" panose="00000400000000000000" pitchFamily="2" charset="-78"/>
            </a:endParaRPr>
          </a:p>
          <a:p>
            <a:pPr algn="r">
              <a:defRPr/>
            </a:pPr>
            <a:endParaRPr lang="fa-IR" sz="2500" dirty="0">
              <a:solidFill>
                <a:schemeClr val="tx1"/>
              </a:solidFill>
              <a:cs typeface="B Zar" panose="00000400000000000000" pitchFamily="2" charset="-78"/>
            </a:endParaRPr>
          </a:p>
          <a:p>
            <a:pPr algn="r">
              <a:defRPr/>
            </a:pPr>
            <a:r>
              <a:rPr lang="fa-IR" sz="2500" b="1" dirty="0" smtClean="0">
                <a:solidFill>
                  <a:srgbClr val="0070C0"/>
                </a:solidFill>
                <a:cs typeface="B Zar" panose="00000400000000000000" pitchFamily="2" charset="-78"/>
              </a:rPr>
              <a:t>روشهای حمل:</a:t>
            </a:r>
          </a:p>
          <a:p>
            <a:pPr algn="r">
              <a:defRPr/>
            </a:pPr>
            <a:endParaRPr lang="fa-IR" sz="2500" b="1" dirty="0" smtClean="0">
              <a:solidFill>
                <a:srgbClr val="0070C0"/>
              </a:solidFill>
              <a:cs typeface="B Zar" panose="00000400000000000000" pitchFamily="2" charset="-78"/>
            </a:endParaRPr>
          </a:p>
          <a:p>
            <a:pPr marL="342900" indent="-342900" algn="r">
              <a:buFont typeface="Arial" panose="020B0604020202020204" pitchFamily="34" charset="0"/>
              <a:buChar char="•"/>
              <a:defRPr/>
            </a:pPr>
            <a:r>
              <a:rPr lang="fa-IR" sz="2500" dirty="0" smtClean="0">
                <a:solidFill>
                  <a:schemeClr val="tx1"/>
                </a:solidFill>
                <a:cs typeface="B Zar" panose="00000400000000000000" pitchFamily="2" charset="-78"/>
              </a:rPr>
              <a:t>دستی</a:t>
            </a:r>
          </a:p>
          <a:p>
            <a:pPr marL="342900" indent="-342900" algn="r">
              <a:buFont typeface="Arial" panose="020B0604020202020204" pitchFamily="34" charset="0"/>
              <a:buChar char="•"/>
              <a:defRPr/>
            </a:pPr>
            <a:r>
              <a:rPr lang="fa-IR" sz="2500" dirty="0" smtClean="0">
                <a:solidFill>
                  <a:schemeClr val="tx1"/>
                </a:solidFill>
                <a:cs typeface="B Zar" panose="00000400000000000000" pitchFamily="2" charset="-78"/>
              </a:rPr>
              <a:t>ماشینی</a:t>
            </a:r>
            <a:endParaRPr lang="en-US" sz="2500" dirty="0" smtClean="0">
              <a:solidFill>
                <a:schemeClr val="tx1"/>
              </a:solidFill>
              <a:cs typeface="B Zar" panose="00000400000000000000" pitchFamily="2" charset="-78"/>
            </a:endParaRPr>
          </a:p>
        </p:txBody>
      </p:sp>
    </p:spTree>
    <p:extLst>
      <p:ext uri="{BB962C8B-B14F-4D97-AF65-F5344CB8AC3E}">
        <p14:creationId xmlns:p14="http://schemas.microsoft.com/office/powerpoint/2010/main" val="88484006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19289" y="623755"/>
            <a:ext cx="7772400" cy="1223962"/>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3000" b="1" dirty="0" smtClean="0">
                <a:solidFill>
                  <a:srgbClr val="C00000"/>
                </a:solidFill>
                <a:cs typeface="B Zar" panose="00000400000000000000" pitchFamily="2" charset="-78"/>
              </a:rPr>
              <a:t>انواع روشها و وسايل حمل بتن</a:t>
            </a:r>
            <a:endParaRPr lang="en-US" sz="3000" b="1" dirty="0" smtClean="0">
              <a:solidFill>
                <a:srgbClr val="C00000"/>
              </a:solidFill>
              <a:cs typeface="B Zar" panose="00000400000000000000" pitchFamily="2" charset="-78"/>
            </a:endParaRPr>
          </a:p>
        </p:txBody>
      </p:sp>
      <p:sp>
        <p:nvSpPr>
          <p:cNvPr id="3" name="Rectangle 3"/>
          <p:cNvSpPr txBox="1">
            <a:spLocks noChangeArrowheads="1"/>
          </p:cNvSpPr>
          <p:nvPr/>
        </p:nvSpPr>
        <p:spPr>
          <a:xfrm>
            <a:off x="3163999" y="1645658"/>
            <a:ext cx="7777163" cy="4681537"/>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609600" indent="-609600">
              <a:buFont typeface="Wingdings" panose="05000000000000000000" pitchFamily="2" charset="2"/>
              <a:buAutoNum type="arabicParenR"/>
              <a:defRPr/>
            </a:pPr>
            <a:r>
              <a:rPr lang="fa-IR" sz="2500" dirty="0" smtClean="0">
                <a:cs typeface="B Zar" panose="00000400000000000000" pitchFamily="2" charset="-78"/>
              </a:rPr>
              <a:t>فرغون (چرخ دستي)</a:t>
            </a:r>
          </a:p>
          <a:p>
            <a:pPr marL="609600" indent="-609600">
              <a:buFont typeface="Wingdings" panose="05000000000000000000" pitchFamily="2" charset="2"/>
              <a:buAutoNum type="arabicParenR"/>
              <a:defRPr/>
            </a:pPr>
            <a:r>
              <a:rPr lang="fa-IR" sz="2500" dirty="0" smtClean="0">
                <a:cs typeface="B Zar" panose="00000400000000000000" pitchFamily="2" charset="-78"/>
              </a:rPr>
              <a:t>دامپر </a:t>
            </a:r>
          </a:p>
          <a:p>
            <a:pPr marL="609600" indent="-609600">
              <a:buFont typeface="Wingdings" panose="05000000000000000000" pitchFamily="2" charset="2"/>
              <a:buAutoNum type="arabicParenR"/>
              <a:defRPr/>
            </a:pPr>
            <a:r>
              <a:rPr lang="fa-IR" sz="2500" dirty="0" smtClean="0">
                <a:cs typeface="B Zar" panose="00000400000000000000" pitchFamily="2" charset="-78"/>
              </a:rPr>
              <a:t>شوت (سرسرة بتن يا ناوة شيبدار)</a:t>
            </a:r>
          </a:p>
          <a:p>
            <a:pPr marL="609600" indent="-609600">
              <a:buFont typeface="Wingdings" panose="05000000000000000000" pitchFamily="2" charset="2"/>
              <a:buAutoNum type="arabicParenR"/>
              <a:defRPr/>
            </a:pPr>
            <a:r>
              <a:rPr lang="fa-IR" sz="2500" dirty="0" smtClean="0">
                <a:cs typeface="B Zar" panose="00000400000000000000" pitchFamily="2" charset="-78"/>
              </a:rPr>
              <a:t>باکت (جام) و تاورکرين</a:t>
            </a:r>
          </a:p>
          <a:p>
            <a:pPr marL="609600" indent="-609600">
              <a:buFont typeface="Wingdings" panose="05000000000000000000" pitchFamily="2" charset="2"/>
              <a:buAutoNum type="arabicParenR"/>
              <a:defRPr/>
            </a:pPr>
            <a:r>
              <a:rPr lang="fa-IR" sz="2500" dirty="0" smtClean="0">
                <a:cs typeface="B Zar" panose="00000400000000000000" pitchFamily="2" charset="-78"/>
              </a:rPr>
              <a:t>نوار نقاله</a:t>
            </a:r>
          </a:p>
          <a:p>
            <a:pPr marL="609600" indent="-609600">
              <a:buFont typeface="Wingdings" panose="05000000000000000000" pitchFamily="2" charset="2"/>
              <a:buAutoNum type="arabicParenR"/>
              <a:defRPr/>
            </a:pPr>
            <a:r>
              <a:rPr lang="fa-IR" sz="2500" dirty="0" smtClean="0">
                <a:cs typeface="B Zar" panose="00000400000000000000" pitchFamily="2" charset="-78"/>
              </a:rPr>
              <a:t>کاميون مخلوط کن </a:t>
            </a:r>
            <a:r>
              <a:rPr lang="en-US" sz="2500" dirty="0" smtClean="0">
                <a:latin typeface="Times" pitchFamily="18" charset="0"/>
                <a:cs typeface="B Zar" panose="00000400000000000000" pitchFamily="2" charset="-78"/>
              </a:rPr>
              <a:t>(truck mixer)</a:t>
            </a:r>
            <a:endParaRPr lang="fa-IR" sz="2500" dirty="0" smtClean="0">
              <a:latin typeface="Times" pitchFamily="18" charset="0"/>
              <a:cs typeface="B Zar" panose="00000400000000000000" pitchFamily="2" charset="-78"/>
            </a:endParaRPr>
          </a:p>
          <a:p>
            <a:pPr marL="609600" indent="-609600">
              <a:buFont typeface="Wingdings" panose="05000000000000000000" pitchFamily="2" charset="2"/>
              <a:buAutoNum type="arabicParenR"/>
              <a:defRPr/>
            </a:pPr>
            <a:r>
              <a:rPr lang="fa-IR" sz="2500" dirty="0" smtClean="0">
                <a:latin typeface="Times" pitchFamily="18" charset="0"/>
                <a:cs typeface="B Zar" panose="00000400000000000000" pitchFamily="2" charset="-78"/>
              </a:rPr>
              <a:t>کاميون همزن </a:t>
            </a:r>
            <a:r>
              <a:rPr lang="en-US" sz="2500" dirty="0" smtClean="0">
                <a:latin typeface="Times" pitchFamily="18" charset="0"/>
                <a:cs typeface="B Zar" panose="00000400000000000000" pitchFamily="2" charset="-78"/>
              </a:rPr>
              <a:t>(agitating truck)</a:t>
            </a:r>
            <a:endParaRPr lang="fa-IR" sz="2500" dirty="0" smtClean="0">
              <a:latin typeface="Times" pitchFamily="18" charset="0"/>
              <a:cs typeface="B Zar" panose="00000400000000000000" pitchFamily="2" charset="-78"/>
            </a:endParaRPr>
          </a:p>
          <a:p>
            <a:pPr marL="609600" indent="-609600">
              <a:buFont typeface="Wingdings" panose="05000000000000000000" pitchFamily="2" charset="2"/>
              <a:buAutoNum type="arabicParenR"/>
              <a:defRPr/>
            </a:pPr>
            <a:r>
              <a:rPr lang="fa-IR" sz="2500" dirty="0" smtClean="0">
                <a:latin typeface="Times" pitchFamily="18" charset="0"/>
                <a:cs typeface="B Zar" panose="00000400000000000000" pitchFamily="2" charset="-78"/>
              </a:rPr>
              <a:t>قیف و لوله (ترمی)</a:t>
            </a:r>
            <a:endParaRPr lang="en-US" sz="2500" dirty="0" smtClean="0">
              <a:cs typeface="B Zar" panose="00000400000000000000" pitchFamily="2" charset="-78"/>
            </a:endParaRPr>
          </a:p>
        </p:txBody>
      </p:sp>
    </p:spTree>
    <p:extLst>
      <p:ext uri="{BB962C8B-B14F-4D97-AF65-F5344CB8AC3E}">
        <p14:creationId xmlns:p14="http://schemas.microsoft.com/office/powerpoint/2010/main" val="287373651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Rot="1" noChangeArrowheads="1"/>
          </p:cNvSpPr>
          <p:nvPr/>
        </p:nvSpPr>
        <p:spPr>
          <a:xfrm>
            <a:off x="2917065" y="699641"/>
            <a:ext cx="8229600" cy="1143000"/>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defRPr/>
            </a:pPr>
            <a:r>
              <a:rPr lang="fa-IR" sz="3000" b="1" dirty="0" smtClean="0">
                <a:solidFill>
                  <a:srgbClr val="C00000"/>
                </a:solidFill>
                <a:latin typeface="Times" pitchFamily="18" charset="0"/>
                <a:cs typeface="B Zar" panose="00000400000000000000" pitchFamily="2" charset="-78"/>
              </a:rPr>
              <a:t>عوامل مؤثر بر انتخاب روش حمل</a:t>
            </a:r>
            <a:endParaRPr lang="en-US" sz="3000" b="1" dirty="0" smtClean="0">
              <a:solidFill>
                <a:srgbClr val="C00000"/>
              </a:solidFill>
              <a:latin typeface="Times" pitchFamily="18" charset="0"/>
              <a:cs typeface="B Zar" panose="00000400000000000000" pitchFamily="2" charset="-78"/>
            </a:endParaRPr>
          </a:p>
        </p:txBody>
      </p:sp>
      <p:sp>
        <p:nvSpPr>
          <p:cNvPr id="3" name="Rectangle 6"/>
          <p:cNvSpPr txBox="1">
            <a:spLocks noChangeArrowheads="1"/>
          </p:cNvSpPr>
          <p:nvPr/>
        </p:nvSpPr>
        <p:spPr>
          <a:xfrm>
            <a:off x="2917065" y="2025203"/>
            <a:ext cx="8229600" cy="4525963"/>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شرايط پروژه</a:t>
            </a:r>
          </a:p>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مشخصات مصالح</a:t>
            </a:r>
          </a:p>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ميزان و حجم بتن</a:t>
            </a:r>
          </a:p>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مسافت و زمان حمل</a:t>
            </a:r>
          </a:p>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شرايط آب و هوايي محل ساخت</a:t>
            </a:r>
          </a:p>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شرايط اقتصادي (هزينة اوليه، هزينة مستمر)</a:t>
            </a:r>
          </a:p>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ماشين آلات موجود</a:t>
            </a:r>
          </a:p>
          <a:p>
            <a:pPr marL="609600" indent="-609600">
              <a:lnSpc>
                <a:spcPct val="90000"/>
              </a:lnSpc>
              <a:buFont typeface="Wingdings" panose="05000000000000000000" pitchFamily="2" charset="2"/>
              <a:buAutoNum type="arabicParenR"/>
              <a:defRPr/>
            </a:pPr>
            <a:r>
              <a:rPr lang="fa-IR" sz="2500" smtClean="0">
                <a:latin typeface="Times" pitchFamily="18" charset="0"/>
                <a:cs typeface="B Zar" panose="00000400000000000000" pitchFamily="2" charset="-78"/>
              </a:rPr>
              <a:t>نيروي انساني</a:t>
            </a:r>
            <a:endParaRPr lang="en-US" sz="2500" smtClean="0">
              <a:latin typeface="Times" pitchFamily="18" charset="0"/>
              <a:cs typeface="B Zar" panose="00000400000000000000" pitchFamily="2" charset="-78"/>
            </a:endParaRPr>
          </a:p>
        </p:txBody>
      </p:sp>
    </p:spTree>
    <p:extLst>
      <p:ext uri="{BB962C8B-B14F-4D97-AF65-F5344CB8AC3E}">
        <p14:creationId xmlns:p14="http://schemas.microsoft.com/office/powerpoint/2010/main" val="28480022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Rot="1" noChangeArrowheads="1"/>
          </p:cNvSpPr>
          <p:nvPr/>
        </p:nvSpPr>
        <p:spPr>
          <a:xfrm>
            <a:off x="4359499" y="609488"/>
            <a:ext cx="8229600" cy="1143000"/>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defRPr/>
            </a:pPr>
            <a:r>
              <a:rPr lang="fa-IR" sz="3000" b="1" dirty="0" smtClean="0">
                <a:solidFill>
                  <a:srgbClr val="C00000"/>
                </a:solidFill>
                <a:latin typeface="Times" pitchFamily="18" charset="0"/>
                <a:cs typeface="B Zar" panose="00000400000000000000" pitchFamily="2" charset="-78"/>
              </a:rPr>
              <a:t>حمل دستي بتن (فرغون، دامپر)</a:t>
            </a:r>
            <a:endParaRPr lang="en-US" sz="3000" b="1" dirty="0" smtClean="0">
              <a:solidFill>
                <a:srgbClr val="C00000"/>
              </a:solidFill>
              <a:latin typeface="Times" pitchFamily="18" charset="0"/>
              <a:cs typeface="B Zar" panose="00000400000000000000" pitchFamily="2" charset="-78"/>
            </a:endParaRPr>
          </a:p>
        </p:txBody>
      </p:sp>
      <p:sp>
        <p:nvSpPr>
          <p:cNvPr id="3" name="Rectangle 6"/>
          <p:cNvSpPr txBox="1">
            <a:spLocks noChangeArrowheads="1"/>
          </p:cNvSpPr>
          <p:nvPr/>
        </p:nvSpPr>
        <p:spPr>
          <a:xfrm>
            <a:off x="1635617" y="1561563"/>
            <a:ext cx="9897414" cy="4525963"/>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609600" indent="-609600">
              <a:buFontTx/>
              <a:buAutoNum type="arabicParenR"/>
              <a:defRPr/>
            </a:pPr>
            <a:r>
              <a:rPr lang="fa-IR" sz="2500" dirty="0" smtClean="0">
                <a:latin typeface="Times" pitchFamily="18" charset="0"/>
                <a:cs typeface="B Zar" panose="00000400000000000000" pitchFamily="2" charset="-78"/>
              </a:rPr>
              <a:t>مسير دامپرها مي بايد هموار باشد، وگرنه جداشدگي اجزاء بتن صورت مي گيرد.</a:t>
            </a:r>
          </a:p>
          <a:p>
            <a:pPr marL="609600" indent="-609600">
              <a:buFontTx/>
              <a:buAutoNum type="arabicParenR"/>
              <a:defRPr/>
            </a:pPr>
            <a:endParaRPr lang="fa-IR" sz="2500" dirty="0" smtClean="0">
              <a:latin typeface="Times" pitchFamily="18" charset="0"/>
              <a:cs typeface="B Zar" panose="00000400000000000000" pitchFamily="2" charset="-78"/>
            </a:endParaRPr>
          </a:p>
          <a:p>
            <a:pPr marL="609600" indent="-609600">
              <a:buFontTx/>
              <a:buAutoNum type="arabicParenR"/>
              <a:defRPr/>
            </a:pPr>
            <a:r>
              <a:rPr lang="fa-IR" sz="2500" dirty="0" smtClean="0">
                <a:latin typeface="Times" pitchFamily="18" charset="0"/>
                <a:cs typeface="B Zar" panose="00000400000000000000" pitchFamily="2" charset="-78"/>
              </a:rPr>
              <a:t>استفاده از فرغون و دامپر فقط براي بتن هاي ردة کمتر از </a:t>
            </a:r>
            <a:r>
              <a:rPr lang="en-US" sz="2500" dirty="0" smtClean="0">
                <a:latin typeface="Times" pitchFamily="18" charset="0"/>
                <a:cs typeface="B Zar" panose="00000400000000000000" pitchFamily="2" charset="-78"/>
              </a:rPr>
              <a:t>C20</a:t>
            </a:r>
            <a:r>
              <a:rPr lang="fa-IR" sz="2500" dirty="0" smtClean="0">
                <a:latin typeface="Times" pitchFamily="18" charset="0"/>
                <a:cs typeface="B Zar" panose="00000400000000000000" pitchFamily="2" charset="-78"/>
              </a:rPr>
              <a:t> مجاز است.</a:t>
            </a:r>
          </a:p>
          <a:p>
            <a:pPr marL="609600" indent="-609600">
              <a:buFontTx/>
              <a:buAutoNum type="arabicParenR"/>
              <a:defRPr/>
            </a:pPr>
            <a:endParaRPr lang="fa-IR" sz="2500" dirty="0" smtClean="0">
              <a:latin typeface="Times" pitchFamily="18" charset="0"/>
              <a:cs typeface="B Zar" panose="00000400000000000000" pitchFamily="2" charset="-78"/>
            </a:endParaRPr>
          </a:p>
          <a:p>
            <a:pPr marL="609600" indent="-609600">
              <a:buFontTx/>
              <a:buAutoNum type="arabicParenR"/>
              <a:defRPr/>
            </a:pPr>
            <a:r>
              <a:rPr lang="fa-IR" sz="2500" dirty="0" smtClean="0">
                <a:latin typeface="Times" pitchFamily="18" charset="0"/>
                <a:cs typeface="B Zar" panose="00000400000000000000" pitchFamily="2" charset="-78"/>
              </a:rPr>
              <a:t>استفاده از فرغون و دامپر فقط  براي بتن هاي با حجم کمتر از 300 ليتر در هر نوبت مجاز است.</a:t>
            </a:r>
          </a:p>
          <a:p>
            <a:pPr marL="609600" indent="-609600">
              <a:buFontTx/>
              <a:buAutoNum type="arabicParenR"/>
              <a:defRPr/>
            </a:pPr>
            <a:endParaRPr lang="fa-IR" sz="2500" dirty="0" smtClean="0">
              <a:latin typeface="Times" pitchFamily="18" charset="0"/>
              <a:cs typeface="B Zar" panose="00000400000000000000" pitchFamily="2" charset="-78"/>
            </a:endParaRPr>
          </a:p>
          <a:p>
            <a:pPr marL="609600" indent="-609600">
              <a:buFontTx/>
              <a:buAutoNum type="arabicParenR"/>
              <a:defRPr/>
            </a:pPr>
            <a:r>
              <a:rPr lang="fa-IR" sz="2500" dirty="0" smtClean="0">
                <a:latin typeface="Times" pitchFamily="18" charset="0"/>
                <a:cs typeface="B Zar" panose="00000400000000000000" pitchFamily="2" charset="-78"/>
              </a:rPr>
              <a:t>تخلية بتن از دامپر به داخل قالب نبايد به يکباره صورت گيرد زيرا ممکن است موجب جابجايي ميلگردها بشود.</a:t>
            </a:r>
            <a:endParaRPr lang="en-US" sz="2500" dirty="0" smtClean="0">
              <a:latin typeface="Times" pitchFamily="18" charset="0"/>
              <a:cs typeface="B Zar" panose="00000400000000000000" pitchFamily="2" charset="-78"/>
            </a:endParaRPr>
          </a:p>
        </p:txBody>
      </p:sp>
    </p:spTree>
    <p:extLst>
      <p:ext uri="{BB962C8B-B14F-4D97-AF65-F5344CB8AC3E}">
        <p14:creationId xmlns:p14="http://schemas.microsoft.com/office/powerpoint/2010/main" val="2102065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9707" y="794383"/>
            <a:ext cx="9994007" cy="5236049"/>
          </a:xfrm>
          <a:prstGeom prst="rect">
            <a:avLst/>
          </a:prstGeom>
        </p:spPr>
        <p:txBody>
          <a:bodyPr wrap="square">
            <a:spAutoFit/>
          </a:bodyPr>
          <a:lstStyle/>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ترکیبات شیمیایی موجود در سیمان</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i="1" dirty="0">
                <a:latin typeface="Times New Roman" panose="02020603050405020304" pitchFamily="18" charset="0"/>
                <a:ea typeface="Calibri" panose="020F0502020204030204" pitchFamily="34" charset="0"/>
                <a:cs typeface="B Zar" panose="00000400000000000000" pitchFamily="2" charset="-78"/>
              </a:rPr>
              <a:t>1- تري کلسیم سیلیکات</a:t>
            </a:r>
            <a:r>
              <a:rPr lang="en-US" sz="2500" i="1" dirty="0">
                <a:latin typeface="Times New Roman" panose="02020603050405020304" pitchFamily="18" charset="0"/>
                <a:ea typeface="Calibri" panose="020F0502020204030204" pitchFamily="34" charset="0"/>
                <a:cs typeface="B Zar" panose="00000400000000000000" pitchFamily="2" charset="-78"/>
              </a:rPr>
              <a:t>(3CaO , SiO2 )</a:t>
            </a:r>
            <a:r>
              <a:rPr lang="en-US" sz="2500" i="1" dirty="0">
                <a:latin typeface="B Zar" panose="00000400000000000000" pitchFamily="2" charset="-78"/>
                <a:ea typeface="Calibri" panose="020F0502020204030204" pitchFamily="34" charset="0"/>
                <a:cs typeface="B Zar" panose="00000400000000000000" pitchFamily="2" charset="-78"/>
              </a:rPr>
              <a:t> </a:t>
            </a:r>
            <a:r>
              <a:rPr lang="fa-IR" sz="2500" i="1" dirty="0" smtClean="0">
                <a:latin typeface="B Zar" panose="00000400000000000000" pitchFamily="2" charset="-78"/>
                <a:ea typeface="Calibri" panose="020F0502020204030204" pitchFamily="34" charset="0"/>
                <a:cs typeface="B Zar" panose="00000400000000000000" pitchFamily="2" charset="-78"/>
              </a:rPr>
              <a:t>  </a:t>
            </a:r>
            <a:r>
              <a:rPr lang="fa-IR" sz="2500" i="1" dirty="0" smtClean="0">
                <a:latin typeface="Times New Roman" panose="02020603050405020304" pitchFamily="18" charset="0"/>
                <a:ea typeface="Calibri" panose="020F0502020204030204" pitchFamily="34" charset="0"/>
                <a:cs typeface="B Zar" panose="00000400000000000000" pitchFamily="2" charset="-78"/>
              </a:rPr>
              <a:t>با </a:t>
            </a:r>
            <a:r>
              <a:rPr lang="fa-IR" sz="2500" i="1" dirty="0">
                <a:latin typeface="Times New Roman" panose="02020603050405020304" pitchFamily="18" charset="0"/>
                <a:ea typeface="Calibri" panose="020F0502020204030204" pitchFamily="34" charset="0"/>
                <a:cs typeface="B Zar" panose="00000400000000000000" pitchFamily="2" charset="-78"/>
              </a:rPr>
              <a:t>علامت اختصاری </a:t>
            </a:r>
            <a:r>
              <a:rPr lang="en-US" sz="2500" i="1" dirty="0">
                <a:latin typeface="Times New Roman" panose="02020603050405020304" pitchFamily="18" charset="0"/>
                <a:ea typeface="Calibri" panose="020F0502020204030204" pitchFamily="34" charset="0"/>
                <a:cs typeface="B Zar" panose="00000400000000000000" pitchFamily="2" charset="-78"/>
              </a:rPr>
              <a:t>    C</a:t>
            </a:r>
            <a:r>
              <a:rPr lang="en-US" sz="2500" i="1" baseline="-25000" dirty="0">
                <a:latin typeface="Times New Roman" panose="02020603050405020304" pitchFamily="18" charset="0"/>
                <a:ea typeface="Calibri" panose="020F0502020204030204" pitchFamily="34" charset="0"/>
                <a:cs typeface="B Zar" panose="00000400000000000000" pitchFamily="2" charset="-78"/>
              </a:rPr>
              <a:t>3</a:t>
            </a:r>
            <a:r>
              <a:rPr lang="en-US" sz="2500" i="1" dirty="0">
                <a:latin typeface="Times New Roman" panose="02020603050405020304" pitchFamily="18" charset="0"/>
                <a:ea typeface="Calibri" panose="020F0502020204030204" pitchFamily="34" charset="0"/>
                <a:cs typeface="B Zar" panose="00000400000000000000" pitchFamily="2" charset="-78"/>
              </a:rPr>
              <a:t>S</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این ماده سریعا وارد واکنش شیمیایی شده و بتن را سفت می کند. بیشترین مقدار را در ترکیب سیمان دارد و بیشترین نقش را در گیرش و مقاومت اولیه سیمان را دارد</a:t>
            </a:r>
            <a:r>
              <a:rPr lang="en-US" sz="2500" dirty="0">
                <a:latin typeface="Times New Roman" panose="02020603050405020304" pitchFamily="18" charset="0"/>
                <a:ea typeface="Calibri" panose="020F0502020204030204" pitchFamily="34" charset="0"/>
                <a:cs typeface="B Zar" panose="00000400000000000000" pitchFamily="2" charset="-78"/>
              </a:rPr>
              <a:t>.</a:t>
            </a:r>
            <a:r>
              <a:rPr lang="en-US" sz="2500" dirty="0">
                <a:latin typeface="B Zar" panose="00000400000000000000" pitchFamily="2" charset="-78"/>
                <a:ea typeface="Calibri" panose="020F0502020204030204" pitchFamily="34" charset="0"/>
                <a:cs typeface="B Zar" panose="00000400000000000000" pitchFamily="2" charset="-78"/>
              </a:rPr>
              <a:t> </a:t>
            </a:r>
            <a:r>
              <a:rPr lang="en-US" sz="2500" dirty="0">
                <a:latin typeface="Times New Roman" panose="02020603050405020304" pitchFamily="18" charset="0"/>
                <a:ea typeface="Calibri" panose="020F0502020204030204" pitchFamily="34" charset="0"/>
                <a:cs typeface="B Zar" panose="00000400000000000000" pitchFamily="2" charset="-78"/>
              </a:rPr>
              <a:t>C</a:t>
            </a:r>
            <a:r>
              <a:rPr lang="en-US" sz="2500" baseline="-25000" dirty="0">
                <a:latin typeface="Times New Roman" panose="02020603050405020304" pitchFamily="18" charset="0"/>
                <a:ea typeface="Calibri" panose="020F0502020204030204" pitchFamily="34" charset="0"/>
                <a:cs typeface="B Zar" panose="00000400000000000000" pitchFamily="2" charset="-78"/>
              </a:rPr>
              <a:t>3</a:t>
            </a:r>
            <a:r>
              <a:rPr lang="en-US" sz="2500" dirty="0">
                <a:latin typeface="Times New Roman" panose="02020603050405020304" pitchFamily="18" charset="0"/>
                <a:ea typeface="Calibri" panose="020F0502020204030204" pitchFamily="34" charset="0"/>
                <a:cs typeface="B Zar" panose="00000400000000000000" pitchFamily="2" charset="-78"/>
              </a:rPr>
              <a:t>S</a:t>
            </a:r>
            <a:r>
              <a:rPr lang="fa-IR" sz="2500" dirty="0">
                <a:latin typeface="Times New Roman" panose="02020603050405020304" pitchFamily="18" charset="0"/>
                <a:ea typeface="Calibri" panose="020F0502020204030204" pitchFamily="34" charset="0"/>
                <a:cs typeface="B Zar" panose="00000400000000000000" pitchFamily="2" charset="-78"/>
              </a:rPr>
              <a:t> در ترکیب با آب گرمای زیادی تولید می کند. تنها عیب </a:t>
            </a:r>
            <a:r>
              <a:rPr lang="en-US" sz="2500" dirty="0">
                <a:latin typeface="Times New Roman" panose="02020603050405020304" pitchFamily="18" charset="0"/>
                <a:ea typeface="Calibri" panose="020F0502020204030204" pitchFamily="34" charset="0"/>
                <a:cs typeface="B Zar" panose="00000400000000000000" pitchFamily="2" charset="-78"/>
              </a:rPr>
              <a:t>C</a:t>
            </a:r>
            <a:r>
              <a:rPr lang="en-US" sz="2500" baseline="-25000" dirty="0">
                <a:latin typeface="Times New Roman" panose="02020603050405020304" pitchFamily="18" charset="0"/>
                <a:ea typeface="Calibri" panose="020F0502020204030204" pitchFamily="34" charset="0"/>
                <a:cs typeface="B Zar" panose="00000400000000000000" pitchFamily="2" charset="-78"/>
              </a:rPr>
              <a:t>3</a:t>
            </a:r>
            <a:r>
              <a:rPr lang="en-US" sz="2500" dirty="0">
                <a:latin typeface="Times New Roman" panose="02020603050405020304" pitchFamily="18" charset="0"/>
                <a:ea typeface="Calibri" panose="020F0502020204030204" pitchFamily="34" charset="0"/>
                <a:cs typeface="B Zar" panose="00000400000000000000" pitchFamily="2" charset="-78"/>
              </a:rPr>
              <a:t>S</a:t>
            </a:r>
            <a:r>
              <a:rPr lang="fa-IR" sz="2500" dirty="0">
                <a:latin typeface="Times New Roman" panose="02020603050405020304" pitchFamily="18" charset="0"/>
                <a:ea typeface="Calibri" panose="020F0502020204030204" pitchFamily="34" charset="0"/>
                <a:cs typeface="B Zar" panose="00000400000000000000" pitchFamily="2" charset="-78"/>
              </a:rPr>
              <a:t> این است که باعث کاهش مقاومت بتن در برابر حملات سولفاتی می شود.</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i="1" dirty="0">
                <a:latin typeface="Times New Roman" panose="02020603050405020304" pitchFamily="18" charset="0"/>
                <a:ea typeface="Calibri" panose="020F0502020204030204" pitchFamily="34" charset="0"/>
                <a:cs typeface="B Zar" panose="00000400000000000000" pitchFamily="2" charset="-78"/>
              </a:rPr>
              <a:t>2- دي کلسیم سیلیکات</a:t>
            </a:r>
            <a:r>
              <a:rPr lang="en-US" sz="2500" i="1" dirty="0">
                <a:latin typeface="Times New Roman" panose="02020603050405020304" pitchFamily="18" charset="0"/>
                <a:ea typeface="Calibri" panose="020F0502020204030204" pitchFamily="34" charset="0"/>
                <a:cs typeface="B Zar" panose="00000400000000000000" pitchFamily="2" charset="-78"/>
              </a:rPr>
              <a:t>(2CaO , SiO2 ) </a:t>
            </a:r>
            <a:r>
              <a:rPr lang="fa-IR" sz="2500" i="1" dirty="0" smtClean="0">
                <a:latin typeface="Times New Roman" panose="02020603050405020304" pitchFamily="18" charset="0"/>
                <a:ea typeface="Calibri" panose="020F0502020204030204" pitchFamily="34" charset="0"/>
                <a:cs typeface="B Zar" panose="00000400000000000000" pitchFamily="2" charset="-78"/>
              </a:rPr>
              <a:t> با </a:t>
            </a:r>
            <a:r>
              <a:rPr lang="fa-IR" sz="2500" i="1" dirty="0">
                <a:latin typeface="Times New Roman" panose="02020603050405020304" pitchFamily="18" charset="0"/>
                <a:ea typeface="Calibri" panose="020F0502020204030204" pitchFamily="34" charset="0"/>
                <a:cs typeface="B Zar" panose="00000400000000000000" pitchFamily="2" charset="-78"/>
              </a:rPr>
              <a:t>علامت اختصاری</a:t>
            </a:r>
            <a:r>
              <a:rPr lang="fa-IR" sz="2500" i="1" dirty="0">
                <a:latin typeface="Times New Roman" panose="02020603050405020304" pitchFamily="18" charset="0"/>
                <a:ea typeface="Calibri" panose="020F0502020204030204" pitchFamily="34" charset="0"/>
                <a:cs typeface="Calibri" panose="020F0502020204030204" pitchFamily="34" charset="0"/>
              </a:rPr>
              <a:t> </a:t>
            </a:r>
            <a:r>
              <a:rPr lang="en-US" sz="2500" i="1" dirty="0">
                <a:latin typeface="Times New Roman" panose="02020603050405020304" pitchFamily="18" charset="0"/>
                <a:ea typeface="Calibri" panose="020F0502020204030204" pitchFamily="34" charset="0"/>
                <a:cs typeface="B Zar" panose="00000400000000000000" pitchFamily="2" charset="-78"/>
              </a:rPr>
              <a:t>C</a:t>
            </a:r>
            <a:r>
              <a:rPr lang="en-US" sz="2500" i="1" baseline="-25000" dirty="0">
                <a:latin typeface="Times New Roman" panose="02020603050405020304" pitchFamily="18" charset="0"/>
                <a:ea typeface="Calibri" panose="020F0502020204030204" pitchFamily="34" charset="0"/>
                <a:cs typeface="B Zar" panose="00000400000000000000" pitchFamily="2" charset="-78"/>
              </a:rPr>
              <a:t>2</a:t>
            </a:r>
            <a:r>
              <a:rPr lang="en-US" sz="2500" i="1" dirty="0">
                <a:latin typeface="Times New Roman" panose="02020603050405020304" pitchFamily="18" charset="0"/>
                <a:ea typeface="Calibri" panose="020F0502020204030204" pitchFamily="34" charset="0"/>
                <a:cs typeface="B Zar" panose="00000400000000000000" pitchFamily="2" charset="-78"/>
              </a:rPr>
              <a:t>S</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خصوصیات </a:t>
            </a:r>
            <a:r>
              <a:rPr lang="en-US" sz="2500" dirty="0">
                <a:latin typeface="Times New Roman" panose="02020603050405020304" pitchFamily="18" charset="0"/>
                <a:ea typeface="Calibri" panose="020F0502020204030204" pitchFamily="34" charset="0"/>
                <a:cs typeface="B Zar" panose="00000400000000000000" pitchFamily="2" charset="-78"/>
              </a:rPr>
              <a:t>C</a:t>
            </a:r>
            <a:r>
              <a:rPr lang="en-US" sz="2500" baseline="-25000" dirty="0">
                <a:latin typeface="Times New Roman" panose="02020603050405020304" pitchFamily="18" charset="0"/>
                <a:ea typeface="Calibri" panose="020F0502020204030204" pitchFamily="34" charset="0"/>
                <a:cs typeface="B Zar" panose="00000400000000000000" pitchFamily="2" charset="-78"/>
              </a:rPr>
              <a:t>2</a:t>
            </a:r>
            <a:r>
              <a:rPr lang="en-US" sz="2500" dirty="0">
                <a:latin typeface="Times New Roman" panose="02020603050405020304" pitchFamily="18" charset="0"/>
                <a:ea typeface="Calibri" panose="020F0502020204030204" pitchFamily="34" charset="0"/>
                <a:cs typeface="B Zar" panose="00000400000000000000" pitchFamily="2" charset="-78"/>
              </a:rPr>
              <a:t>S</a:t>
            </a:r>
            <a:r>
              <a:rPr lang="fa-IR" sz="2500" dirty="0">
                <a:latin typeface="Times New Roman" panose="02020603050405020304" pitchFamily="18" charset="0"/>
                <a:ea typeface="Calibri" panose="020F0502020204030204" pitchFamily="34" charset="0"/>
                <a:cs typeface="B Zar" panose="00000400000000000000" pitchFamily="2" charset="-78"/>
              </a:rPr>
              <a:t> بر خلاف </a:t>
            </a:r>
            <a:r>
              <a:rPr lang="en-US" sz="2500" dirty="0">
                <a:latin typeface="Times New Roman" panose="02020603050405020304" pitchFamily="18" charset="0"/>
                <a:ea typeface="Calibri" panose="020F0502020204030204" pitchFamily="34" charset="0"/>
                <a:cs typeface="B Zar" panose="00000400000000000000" pitchFamily="2" charset="-78"/>
              </a:rPr>
              <a:t>C</a:t>
            </a:r>
            <a:r>
              <a:rPr lang="en-US" sz="2500" baseline="-25000" dirty="0">
                <a:latin typeface="Times New Roman" panose="02020603050405020304" pitchFamily="18" charset="0"/>
                <a:ea typeface="Calibri" panose="020F0502020204030204" pitchFamily="34" charset="0"/>
                <a:cs typeface="B Zar" panose="00000400000000000000" pitchFamily="2" charset="-78"/>
              </a:rPr>
              <a:t>3</a:t>
            </a:r>
            <a:r>
              <a:rPr lang="en-US" sz="2500" dirty="0">
                <a:latin typeface="Times New Roman" panose="02020603050405020304" pitchFamily="18" charset="0"/>
                <a:ea typeface="Calibri" panose="020F0502020204030204" pitchFamily="34" charset="0"/>
                <a:cs typeface="B Zar" panose="00000400000000000000" pitchFamily="2" charset="-78"/>
              </a:rPr>
              <a:t>S</a:t>
            </a:r>
            <a:r>
              <a:rPr lang="fa-IR" sz="2500" dirty="0">
                <a:latin typeface="Times New Roman" panose="02020603050405020304" pitchFamily="18" charset="0"/>
                <a:ea typeface="Calibri" panose="020F0502020204030204" pitchFamily="34" charset="0"/>
                <a:cs typeface="B Zar" panose="00000400000000000000" pitchFamily="2" charset="-78"/>
              </a:rPr>
              <a:t> می باشد. بدین معنی که گیرش اولیه دی کلسیم سیلیکات کم است و بعد از 2 تا 7 روز و حتی تا یک ماه به تدریج وارد عملیات شیمیایی می شود. این ماده باعث کند گیر شدن سیمان می شود و در هنگام گرفتن گرمای کمی تولید می کند.</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63344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1751526" y="755549"/>
            <a:ext cx="9824434" cy="5218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5)</a:t>
            </a:r>
            <a:r>
              <a:rPr lang="fa-IR" sz="2500" dirty="0" smtClean="0">
                <a:effectLst/>
                <a:latin typeface="Times" pitchFamily="18" charset="0"/>
                <a:cs typeface="B Zar" panose="00000400000000000000" pitchFamily="2" charset="-78"/>
              </a:rPr>
              <a:t> فاصلة حمل بتن با دامپرها نبايد از 120 متر بيشتر باشد.</a:t>
            </a:r>
          </a:p>
          <a:p>
            <a:pPr algn="r" rtl="1" eaLnBrk="1" hangingPunct="1">
              <a:buFontTx/>
              <a:buNone/>
              <a:defRPr/>
            </a:pPr>
            <a:endParaRPr lang="fa-IR" sz="2500" dirty="0" smtClean="0">
              <a:effectLst/>
              <a:latin typeface="Times" pitchFamily="18" charset="0"/>
              <a:cs typeface="B Zar" panose="00000400000000000000" pitchFamily="2" charset="-78"/>
            </a:endParaRPr>
          </a:p>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6)</a:t>
            </a:r>
            <a:r>
              <a:rPr lang="fa-IR" sz="2500" dirty="0" smtClean="0">
                <a:effectLst/>
                <a:latin typeface="Times" pitchFamily="18" charset="0"/>
                <a:cs typeface="B Zar" panose="00000400000000000000" pitchFamily="2" charset="-78"/>
              </a:rPr>
              <a:t> فاصلة حمل بتن با فرغون نبايد از 60 متر بيشتر باشد.</a:t>
            </a:r>
          </a:p>
          <a:p>
            <a:pPr algn="r" rtl="1" eaLnBrk="1" hangingPunct="1">
              <a:buFontTx/>
              <a:buNone/>
              <a:defRPr/>
            </a:pPr>
            <a:endParaRPr lang="fa-IR" sz="2500" dirty="0" smtClean="0">
              <a:effectLst/>
              <a:latin typeface="Times" pitchFamily="18" charset="0"/>
              <a:cs typeface="B Zar" panose="00000400000000000000" pitchFamily="2" charset="-78"/>
            </a:endParaRPr>
          </a:p>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7)</a:t>
            </a:r>
            <a:r>
              <a:rPr lang="fa-IR" sz="2500" dirty="0" smtClean="0">
                <a:effectLst/>
                <a:latin typeface="Times" pitchFamily="18" charset="0"/>
                <a:cs typeface="B Zar" panose="00000400000000000000" pitchFamily="2" charset="-78"/>
              </a:rPr>
              <a:t> فرغون يا دامپر مي بايد حتماً داراي چرخ لاستيکي باشند.</a:t>
            </a:r>
          </a:p>
          <a:p>
            <a:pPr algn="r" rtl="1" eaLnBrk="1" hangingPunct="1">
              <a:buFontTx/>
              <a:buNone/>
              <a:defRPr/>
            </a:pPr>
            <a:endParaRPr lang="fa-IR" sz="2500" dirty="0" smtClean="0">
              <a:effectLst/>
              <a:latin typeface="Times" pitchFamily="18" charset="0"/>
              <a:cs typeface="B Zar" panose="00000400000000000000" pitchFamily="2" charset="-78"/>
            </a:endParaRPr>
          </a:p>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8)</a:t>
            </a:r>
            <a:r>
              <a:rPr lang="fa-IR" sz="2500" dirty="0" smtClean="0">
                <a:effectLst/>
                <a:latin typeface="Times" pitchFamily="18" charset="0"/>
                <a:cs typeface="B Zar" panose="00000400000000000000" pitchFamily="2" charset="-78"/>
              </a:rPr>
              <a:t> اجراي کار در اين روش کند است.</a:t>
            </a:r>
          </a:p>
          <a:p>
            <a:pPr algn="r" rtl="1" eaLnBrk="1" hangingPunct="1">
              <a:buFontTx/>
              <a:buNone/>
              <a:defRPr/>
            </a:pPr>
            <a:endParaRPr lang="fa-IR" sz="2500" dirty="0" smtClean="0">
              <a:effectLst/>
              <a:latin typeface="Times" pitchFamily="18" charset="0"/>
              <a:cs typeface="B Zar" panose="00000400000000000000" pitchFamily="2" charset="-78"/>
            </a:endParaRPr>
          </a:p>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9)</a:t>
            </a:r>
            <a:r>
              <a:rPr lang="fa-IR" sz="2500" dirty="0" smtClean="0">
                <a:effectLst/>
                <a:latin typeface="Times" pitchFamily="18" charset="0"/>
                <a:cs typeface="B Zar" panose="00000400000000000000" pitchFamily="2" charset="-78"/>
              </a:rPr>
              <a:t> اجراي کار به کارگر فراوان نياز دارد.</a:t>
            </a:r>
          </a:p>
          <a:p>
            <a:pPr algn="r" rtl="1" eaLnBrk="1" hangingPunct="1">
              <a:buFontTx/>
              <a:buNone/>
              <a:defRPr/>
            </a:pPr>
            <a:endParaRPr lang="fa-IR" sz="2500" dirty="0" smtClean="0">
              <a:effectLst/>
              <a:latin typeface="Times" pitchFamily="18" charset="0"/>
              <a:cs typeface="B Zar" panose="00000400000000000000" pitchFamily="2" charset="-78"/>
            </a:endParaRPr>
          </a:p>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10)</a:t>
            </a:r>
            <a:r>
              <a:rPr lang="fa-IR" sz="2500" dirty="0" smtClean="0">
                <a:effectLst/>
                <a:latin typeface="Times" pitchFamily="18" charset="0"/>
                <a:cs typeface="B Zar" panose="00000400000000000000" pitchFamily="2" charset="-78"/>
              </a:rPr>
              <a:t> براي بتن ريزي در احجام کم بتن ريزي در هر روز مناسب است.</a:t>
            </a:r>
            <a:endParaRPr lang="en-US" sz="2500" dirty="0" smtClean="0">
              <a:effectLst/>
              <a:latin typeface="Times" pitchFamily="18" charset="0"/>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7" y="768428"/>
            <a:ext cx="5709338" cy="4261364"/>
          </a:xfrm>
          <a:prstGeom prst="rect">
            <a:avLst/>
          </a:prstGeom>
        </p:spPr>
      </p:pic>
    </p:spTree>
    <p:extLst>
      <p:ext uri="{BB962C8B-B14F-4D97-AF65-F5344CB8AC3E}">
        <p14:creationId xmlns:p14="http://schemas.microsoft.com/office/powerpoint/2010/main" val="278174157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89" y="127740"/>
            <a:ext cx="4434114" cy="4284324"/>
          </a:xfrm>
          <a:prstGeom prst="rect">
            <a:avLst/>
          </a:prstGeom>
        </p:spPr>
      </p:pic>
      <p:sp>
        <p:nvSpPr>
          <p:cNvPr id="4" name="Rectangle 3"/>
          <p:cNvSpPr>
            <a:spLocks noGrp="1" noRot="1" noChangeArrowheads="1"/>
          </p:cNvSpPr>
          <p:nvPr/>
        </p:nvSpPr>
        <p:spPr bwMode="auto">
          <a:xfrm>
            <a:off x="3706969" y="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3000" dirty="0" smtClean="0">
                <a:solidFill>
                  <a:srgbClr val="C00000"/>
                </a:solidFill>
                <a:effectLst/>
                <a:latin typeface="Times" pitchFamily="18" charset="0"/>
                <a:cs typeface="B Zar" panose="00000400000000000000" pitchFamily="2" charset="-78"/>
              </a:rPr>
              <a:t>شوتها</a:t>
            </a:r>
            <a:endParaRPr lang="en-US" sz="3000" dirty="0" smtClean="0">
              <a:solidFill>
                <a:srgbClr val="C00000"/>
              </a:solidFill>
              <a:effectLst/>
              <a:latin typeface="Times" pitchFamily="18" charset="0"/>
              <a:cs typeface="B Zar" panose="00000400000000000000" pitchFamily="2" charset="-78"/>
            </a:endParaRPr>
          </a:p>
        </p:txBody>
      </p:sp>
      <p:sp>
        <p:nvSpPr>
          <p:cNvPr id="5" name="Rectangle 4"/>
          <p:cNvSpPr>
            <a:spLocks noGrp="1" noChangeArrowheads="1"/>
          </p:cNvSpPr>
          <p:nvPr/>
        </p:nvSpPr>
        <p:spPr bwMode="auto">
          <a:xfrm>
            <a:off x="1030310" y="1325562"/>
            <a:ext cx="10906259"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بايد داراي سطح مقطع نيمدايره يا نزديک به آن باشد.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بايد کاملاً آب بند باشد.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شيب آن ترجيحاً بايد ثابت باشد.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شيب آن بايد به گونه اي باشد که هم انتقال بتن امکان پذير باشد (لذا: رعايت يک شيب حداقل)، و هم اجزاي بتن از هم جدا نشوند (لذا: رعايت يک شيب حداکثر).</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شيب شوتها در حدود 1 قائم به 2 افقي تا 1 قائم به 3 افقي است.</a:t>
            </a:r>
          </a:p>
        </p:txBody>
      </p:sp>
    </p:spTree>
    <p:extLst>
      <p:ext uri="{BB962C8B-B14F-4D97-AF65-F5344CB8AC3E}">
        <p14:creationId xmlns:p14="http://schemas.microsoft.com/office/powerpoint/2010/main" val="351523850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3127420" y="1005044"/>
            <a:ext cx="8229600" cy="4641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7)</a:t>
            </a:r>
            <a:r>
              <a:rPr lang="fa-IR" sz="2500" dirty="0" smtClean="0">
                <a:effectLst/>
                <a:latin typeface="Times" pitchFamily="18" charset="0"/>
                <a:cs typeface="B Zar" panose="00000400000000000000" pitchFamily="2" charset="-78"/>
              </a:rPr>
              <a:t> شوتها بايد به نحو مناسبي در محل کار تثبيت شوند.</a:t>
            </a:r>
          </a:p>
          <a:p>
            <a:pPr algn="r" rtl="1" eaLnBrk="1" hangingPunct="1">
              <a:buFontTx/>
              <a:buNone/>
              <a:defRPr/>
            </a:pPr>
            <a:endParaRPr lang="fa-IR" sz="2500" dirty="0" smtClean="0">
              <a:effectLst/>
              <a:latin typeface="Times" pitchFamily="18" charset="0"/>
              <a:cs typeface="B Zar" panose="00000400000000000000" pitchFamily="2" charset="-78"/>
            </a:endParaRPr>
          </a:p>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9)</a:t>
            </a:r>
            <a:r>
              <a:rPr lang="fa-IR" sz="2500" dirty="0" smtClean="0">
                <a:effectLst/>
                <a:latin typeface="Times" pitchFamily="18" charset="0"/>
                <a:cs typeface="B Zar" panose="00000400000000000000" pitchFamily="2" charset="-78"/>
              </a:rPr>
              <a:t> براي انتقال بتن به سطوح پايين تر بسيار مناسب است.</a:t>
            </a:r>
          </a:p>
          <a:p>
            <a:pPr algn="r" rtl="1" eaLnBrk="1" hangingPunct="1">
              <a:buFontTx/>
              <a:buNone/>
              <a:defRPr/>
            </a:pPr>
            <a:endParaRPr lang="fa-IR" sz="2500" dirty="0" smtClean="0">
              <a:effectLst/>
              <a:latin typeface="Times" pitchFamily="18" charset="0"/>
              <a:cs typeface="B Zar" panose="00000400000000000000" pitchFamily="2" charset="-78"/>
            </a:endParaRPr>
          </a:p>
          <a:p>
            <a:pPr algn="r" rtl="1" eaLnBrk="1" hangingPunct="1">
              <a:buFontTx/>
              <a:buNone/>
              <a:defRPr/>
            </a:pPr>
            <a:r>
              <a:rPr lang="fa-IR" sz="2500" dirty="0" smtClean="0">
                <a:solidFill>
                  <a:schemeClr val="hlink"/>
                </a:solidFill>
                <a:effectLst/>
                <a:latin typeface="Times" pitchFamily="18" charset="0"/>
                <a:cs typeface="B Zar" panose="00000400000000000000" pitchFamily="2" charset="-78"/>
              </a:rPr>
              <a:t>10)</a:t>
            </a:r>
            <a:r>
              <a:rPr lang="fa-IR" sz="2500" dirty="0" smtClean="0">
                <a:effectLst/>
                <a:latin typeface="Times" pitchFamily="18" charset="0"/>
                <a:cs typeface="B Zar" panose="00000400000000000000" pitchFamily="2" charset="-78"/>
              </a:rPr>
              <a:t> اجراي آن کم هزينه است و به کارگر زيادي نياز ندارد.</a:t>
            </a:r>
            <a:endParaRPr lang="en-US" sz="2500" dirty="0" smtClean="0">
              <a:effectLst/>
              <a:latin typeface="Times" pitchFamily="18" charset="0"/>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803" y="3593474"/>
            <a:ext cx="6280541" cy="3064904"/>
          </a:xfrm>
          <a:prstGeom prst="rect">
            <a:avLst/>
          </a:prstGeom>
        </p:spPr>
      </p:pic>
    </p:spTree>
    <p:extLst>
      <p:ext uri="{BB962C8B-B14F-4D97-AF65-F5344CB8AC3E}">
        <p14:creationId xmlns:p14="http://schemas.microsoft.com/office/powerpoint/2010/main" val="5053060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1981200" y="219901"/>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3000" dirty="0" smtClean="0">
                <a:solidFill>
                  <a:srgbClr val="C00000"/>
                </a:solidFill>
                <a:effectLst/>
                <a:latin typeface="Times" pitchFamily="18" charset="0"/>
                <a:cs typeface="B Zar" panose="00000400000000000000" pitchFamily="2" charset="-78"/>
              </a:rPr>
              <a:t>باکت و تاورکرين (جرثقيل برجي)</a:t>
            </a:r>
            <a:endParaRPr lang="en-US" sz="30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1068947" y="1506827"/>
            <a:ext cx="10275194"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گسترة عمل آن، چه از نظر شعاع و چه از نظر ارتفاع، زياد است.</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ظرفيت باکت متناسب با اندازة پيمانة بتن و ظرفيت وسايل بتن ريزي انتخاب شود.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تخليه از باکت مي بايد قابل کنترل باشد.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باکت ها را مي توان با جرثقيل هاي ماشيني، خطوط کابلي هوايي، و هليکوپتر نيز حمل کرد.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در بتن ريزي ساختمانهاي بلند استفاده از تاورکرين و در سدسازي از خطوط کابلي هوايي مرسوم است.</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p:txBody>
      </p:sp>
    </p:spTree>
    <p:extLst>
      <p:ext uri="{BB962C8B-B14F-4D97-AF65-F5344CB8AC3E}">
        <p14:creationId xmlns:p14="http://schemas.microsoft.com/office/powerpoint/2010/main" val="335339506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2650902" y="168386"/>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مزاياي عمدة استفاده از باکت و تاورکرين</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3668332" y="131138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lnSpc>
                <a:spcPct val="90000"/>
              </a:lnSpc>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عدم بروز مشکلاتي نظير جداشدگي اجزاء.</a:t>
            </a:r>
          </a:p>
          <a:p>
            <a:pPr marL="609600" indent="-609600" algn="r" rtl="1" eaLnBrk="1" hangingPunct="1">
              <a:lnSpc>
                <a:spcPct val="90000"/>
              </a:lnSpc>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ظرفيت بسيار زياد</a:t>
            </a:r>
          </a:p>
          <a:p>
            <a:pPr marL="609600" indent="-609600" algn="r" rtl="1" eaLnBrk="1" hangingPunct="1">
              <a:lnSpc>
                <a:spcPct val="90000"/>
              </a:lnSpc>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سرعت بسيار زياد</a:t>
            </a:r>
          </a:p>
          <a:p>
            <a:pPr marL="609600" indent="-609600" algn="r" rtl="1" eaLnBrk="1" hangingPunct="1">
              <a:lnSpc>
                <a:spcPct val="90000"/>
              </a:lnSpc>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ريخت و پاش بسيار کم</a:t>
            </a:r>
          </a:p>
          <a:p>
            <a:pPr marL="609600" indent="-609600" algn="r" rtl="1" eaLnBrk="1" hangingPunct="1">
              <a:lnSpc>
                <a:spcPct val="90000"/>
              </a:lnSpc>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تميزي نسبي کار</a:t>
            </a:r>
          </a:p>
          <a:p>
            <a:pPr marL="609600" indent="-609600" algn="r" rtl="1" eaLnBrk="1" hangingPunct="1">
              <a:lnSpc>
                <a:spcPct val="90000"/>
              </a:lnSpc>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ايمني نسبي کار</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93" y="129750"/>
            <a:ext cx="4008750" cy="33706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8" y="3615343"/>
            <a:ext cx="5914239" cy="3185240"/>
          </a:xfrm>
          <a:prstGeom prst="rect">
            <a:avLst/>
          </a:prstGeom>
        </p:spPr>
      </p:pic>
    </p:spTree>
    <p:extLst>
      <p:ext uri="{BB962C8B-B14F-4D97-AF65-F5344CB8AC3E}">
        <p14:creationId xmlns:p14="http://schemas.microsoft.com/office/powerpoint/2010/main" val="159288569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4005330" y="451722"/>
            <a:ext cx="990170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نوار نقاله يا تسمه نقاله</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1017431" y="4348710"/>
            <a:ext cx="1049628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براي حمل بتن به صورت افقي و نيز به ترازهاي بالاتر و پايين تر به کار مي رود.</a:t>
            </a: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قدرت حمل بتن به مسافتهاي طولاني را دارد.</a:t>
            </a: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به منظور جلوگيري از جداشدگي اجزاء لازم است که ارتفاع ريزش در محل تخليه از يک تسمه به تسمة ديگر يا از تسمه به داخل قالب بلند نباشد يا از شوت سقوطي و نظاير آن استفاده شود.</a:t>
            </a: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هزينة نصب و راه اندازي اين روش معمولاً زيادتر از روشهاي ديگر است و زمان بيشتري را مي طلبد.</a:t>
            </a:r>
            <a:endParaRPr lang="en-US" sz="2500" dirty="0" smtClean="0">
              <a:effectLst/>
              <a:latin typeface="Times" pitchFamily="18" charset="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95" y="0"/>
            <a:ext cx="5439177" cy="4079383"/>
          </a:xfrm>
          <a:prstGeom prst="rect">
            <a:avLst/>
          </a:prstGeom>
        </p:spPr>
      </p:pic>
    </p:spTree>
    <p:extLst>
      <p:ext uri="{BB962C8B-B14F-4D97-AF65-F5344CB8AC3E}">
        <p14:creationId xmlns:p14="http://schemas.microsoft.com/office/powerpoint/2010/main" val="98461737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1981200" y="267494"/>
            <a:ext cx="8229600" cy="9223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کاميونهاي مخلوط کُن و همزن</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734096" y="1261269"/>
            <a:ext cx="10586434" cy="5329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457200" indent="-4572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ارتفاع ريزش بايد کم باشد و يا از شوت سقوطي، ناوة شيبدار و نظاير آن استفاده شود.</a:t>
            </a:r>
          </a:p>
          <a:p>
            <a:pPr algn="r" rtl="1" eaLnBrk="1" hangingPunct="1">
              <a:lnSpc>
                <a:spcPct val="90000"/>
              </a:lnSpc>
              <a:buFontTx/>
              <a:buNone/>
              <a:defRPr/>
            </a:pPr>
            <a:r>
              <a:rPr lang="fa-IR" sz="2500" dirty="0" smtClean="0">
                <a:solidFill>
                  <a:schemeClr val="hlink"/>
                </a:solidFill>
                <a:effectLst/>
                <a:latin typeface="Times" pitchFamily="18" charset="0"/>
                <a:cs typeface="B Zar" panose="00000400000000000000" pitchFamily="2" charset="-78"/>
              </a:rPr>
              <a:t>2)</a:t>
            </a:r>
            <a:r>
              <a:rPr lang="fa-IR" sz="2500" dirty="0" smtClean="0">
                <a:effectLst/>
                <a:latin typeface="Times" pitchFamily="18" charset="0"/>
                <a:cs typeface="B Zar" panose="00000400000000000000" pitchFamily="2" charset="-78"/>
              </a:rPr>
              <a:t> برنامة زمان بندي تحويل بتن بايد با تشکيلات کار هماهنگ باشد.</a:t>
            </a:r>
          </a:p>
          <a:p>
            <a:pPr algn="r" rtl="1" eaLnBrk="1" hangingPunct="1">
              <a:lnSpc>
                <a:spcPct val="90000"/>
              </a:lnSpc>
              <a:buFontTx/>
              <a:buNone/>
              <a:defRPr/>
            </a:pPr>
            <a:r>
              <a:rPr lang="fa-IR" sz="2500" dirty="0" smtClean="0">
                <a:solidFill>
                  <a:schemeClr val="hlink"/>
                </a:solidFill>
                <a:effectLst/>
                <a:latin typeface="Times" pitchFamily="18" charset="0"/>
                <a:cs typeface="B Zar" panose="00000400000000000000" pitchFamily="2" charset="-78"/>
              </a:rPr>
              <a:t>3)</a:t>
            </a:r>
            <a:r>
              <a:rPr lang="fa-IR" sz="2500" dirty="0" smtClean="0">
                <a:effectLst/>
                <a:latin typeface="Times" pitchFamily="18" charset="0"/>
                <a:cs typeface="B Zar" panose="00000400000000000000" pitchFamily="2" charset="-78"/>
              </a:rPr>
              <a:t> مي توان بتن آماده را در محل کارگاه با پمپ از کاميون به محل تخلية نهايي آن منتقل نمود. در اين صورت بايد مشخصات لازم بتن بويژه اسلامپ و حداکثر اندازة سنگدانه را قبلاً تعيين نموده و به کارخانة ساخت بتن اعلام کرد.</a:t>
            </a:r>
          </a:p>
          <a:p>
            <a:pPr algn="r" rtl="1" eaLnBrk="1" hangingPunct="1">
              <a:lnSpc>
                <a:spcPct val="90000"/>
              </a:lnSpc>
              <a:buFontTx/>
              <a:buNone/>
              <a:defRPr/>
            </a:pPr>
            <a:r>
              <a:rPr lang="fa-IR" sz="2500" dirty="0" smtClean="0">
                <a:solidFill>
                  <a:schemeClr val="hlink"/>
                </a:solidFill>
                <a:effectLst/>
                <a:latin typeface="Times" pitchFamily="18" charset="0"/>
                <a:cs typeface="B Zar" panose="00000400000000000000" pitchFamily="2" charset="-78"/>
              </a:rPr>
              <a:t>4)</a:t>
            </a:r>
            <a:r>
              <a:rPr lang="fa-IR" sz="2500" dirty="0" smtClean="0">
                <a:effectLst/>
                <a:latin typeface="Times" pitchFamily="18" charset="0"/>
                <a:cs typeface="B Zar" panose="00000400000000000000" pitchFamily="2" charset="-78"/>
              </a:rPr>
              <a:t> ظرفيت متداول آنها در حدود 6 تا 8 متر مکعب است.</a:t>
            </a:r>
            <a:endParaRPr lang="en-US" sz="2500" dirty="0" smtClean="0">
              <a:effectLst/>
              <a:latin typeface="Times" pitchFamily="18" charset="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146" y="4046179"/>
            <a:ext cx="6046334" cy="2811821"/>
          </a:xfrm>
          <a:prstGeom prst="rect">
            <a:avLst/>
          </a:prstGeom>
        </p:spPr>
      </p:pic>
    </p:spTree>
    <p:extLst>
      <p:ext uri="{BB962C8B-B14F-4D97-AF65-F5344CB8AC3E}">
        <p14:creationId xmlns:p14="http://schemas.microsoft.com/office/powerpoint/2010/main" val="34835591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2125013" y="2350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کاميون ناهمزن (کمپرسی)</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1043188" y="1378038"/>
            <a:ext cx="10393251"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457200" indent="-4572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براي حمل بتن در مسافتهاي کوتاه و در جاده هاي صاف به کار مي رود.</a:t>
            </a:r>
          </a:p>
          <a:p>
            <a:pPr marL="457200" indent="-4572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algn="r" rtl="1" eaLnBrk="1" hangingPunct="1">
              <a:lnSpc>
                <a:spcPct val="90000"/>
              </a:lnSpc>
              <a:buFontTx/>
              <a:buNone/>
              <a:defRPr/>
            </a:pPr>
            <a:r>
              <a:rPr lang="fa-IR" sz="2500" dirty="0" smtClean="0">
                <a:solidFill>
                  <a:schemeClr val="hlink"/>
                </a:solidFill>
                <a:effectLst/>
                <a:latin typeface="Times" pitchFamily="18" charset="0"/>
                <a:cs typeface="B Zar" panose="00000400000000000000" pitchFamily="2" charset="-78"/>
              </a:rPr>
              <a:t>2)</a:t>
            </a:r>
            <a:r>
              <a:rPr lang="fa-IR" sz="2500" dirty="0" smtClean="0">
                <a:effectLst/>
                <a:latin typeface="Times" pitchFamily="18" charset="0"/>
                <a:cs typeface="B Zar" panose="00000400000000000000" pitchFamily="2" charset="-78"/>
              </a:rPr>
              <a:t> هزينة سرمايه گذاري اولية آن از تراک ميکسرها کمتر است.</a:t>
            </a:r>
          </a:p>
          <a:p>
            <a:pPr algn="r" rtl="1" eaLnBrk="1" hangingPunct="1">
              <a:lnSpc>
                <a:spcPct val="90000"/>
              </a:lnSpc>
              <a:buFontTx/>
              <a:buNone/>
              <a:defRPr/>
            </a:pPr>
            <a:endParaRPr lang="fa-IR" sz="2500" dirty="0" smtClean="0">
              <a:effectLst/>
              <a:latin typeface="Times" pitchFamily="18" charset="0"/>
              <a:cs typeface="B Zar" panose="00000400000000000000" pitchFamily="2" charset="-78"/>
            </a:endParaRPr>
          </a:p>
          <a:p>
            <a:pPr algn="r" rtl="1" eaLnBrk="1" hangingPunct="1">
              <a:lnSpc>
                <a:spcPct val="90000"/>
              </a:lnSpc>
              <a:buFontTx/>
              <a:buNone/>
              <a:defRPr/>
            </a:pPr>
            <a:r>
              <a:rPr lang="fa-IR" sz="2500" dirty="0" smtClean="0">
                <a:solidFill>
                  <a:schemeClr val="hlink"/>
                </a:solidFill>
                <a:effectLst/>
                <a:latin typeface="Times" pitchFamily="18" charset="0"/>
                <a:cs typeface="B Zar" panose="00000400000000000000" pitchFamily="2" charset="-78"/>
              </a:rPr>
              <a:t>3)</a:t>
            </a:r>
            <a:r>
              <a:rPr lang="fa-IR" sz="2500" dirty="0" smtClean="0">
                <a:effectLst/>
                <a:latin typeface="Times" pitchFamily="18" charset="0"/>
                <a:cs typeface="B Zar" panose="00000400000000000000" pitchFamily="2" charset="-78"/>
              </a:rPr>
              <a:t> از آنجا که در اين روش امکان جداشدگي اجزاي بتن بيشتر است لذا بايد اسلامپ آن را کمتر درنظر گرفت.</a:t>
            </a:r>
          </a:p>
          <a:p>
            <a:pPr algn="r" rtl="1" eaLnBrk="1" hangingPunct="1">
              <a:lnSpc>
                <a:spcPct val="90000"/>
              </a:lnSpc>
              <a:buFontTx/>
              <a:buNone/>
              <a:defRPr/>
            </a:pPr>
            <a:endParaRPr lang="fa-IR" sz="2500" dirty="0" smtClean="0">
              <a:effectLst/>
              <a:latin typeface="Times" pitchFamily="18" charset="0"/>
              <a:cs typeface="B Zar" panose="00000400000000000000" pitchFamily="2" charset="-78"/>
            </a:endParaRPr>
          </a:p>
          <a:p>
            <a:pPr algn="r" rtl="1" eaLnBrk="1" hangingPunct="1">
              <a:lnSpc>
                <a:spcPct val="90000"/>
              </a:lnSpc>
              <a:buFontTx/>
              <a:buNone/>
              <a:defRPr/>
            </a:pPr>
            <a:r>
              <a:rPr lang="fa-IR" sz="2500" dirty="0" smtClean="0">
                <a:solidFill>
                  <a:schemeClr val="hlink"/>
                </a:solidFill>
                <a:effectLst/>
                <a:latin typeface="Times" pitchFamily="18" charset="0"/>
                <a:cs typeface="B Zar" panose="00000400000000000000" pitchFamily="2" charset="-78"/>
              </a:rPr>
              <a:t>4)</a:t>
            </a:r>
            <a:r>
              <a:rPr lang="fa-IR" sz="2500" dirty="0" smtClean="0">
                <a:effectLst/>
                <a:latin typeface="Times" pitchFamily="18" charset="0"/>
                <a:cs typeface="B Zar" panose="00000400000000000000" pitchFamily="2" charset="-78"/>
              </a:rPr>
              <a:t> ارتفاع تخلية کاميون در محل کارگاه را مي بايد از قبل در نظر گرفته و تمهيدات لازم را براي آن پيش بيني و اجرا نمود.</a:t>
            </a:r>
          </a:p>
          <a:p>
            <a:pPr algn="r" rtl="1" eaLnBrk="1" hangingPunct="1">
              <a:lnSpc>
                <a:spcPct val="90000"/>
              </a:lnSpc>
              <a:buFontTx/>
              <a:buNone/>
              <a:defRPr/>
            </a:pPr>
            <a:endParaRPr lang="fa-IR" sz="2500" dirty="0" smtClean="0">
              <a:effectLst/>
              <a:latin typeface="Times" pitchFamily="18" charset="0"/>
              <a:cs typeface="B Zar" panose="00000400000000000000" pitchFamily="2" charset="-78"/>
            </a:endParaRPr>
          </a:p>
          <a:p>
            <a:pPr algn="r" rtl="1" eaLnBrk="1" hangingPunct="1">
              <a:lnSpc>
                <a:spcPct val="90000"/>
              </a:lnSpc>
              <a:buFontTx/>
              <a:buNone/>
              <a:defRPr/>
            </a:pPr>
            <a:r>
              <a:rPr lang="fa-IR" sz="2500" dirty="0" smtClean="0">
                <a:solidFill>
                  <a:schemeClr val="hlink"/>
                </a:solidFill>
                <a:effectLst/>
                <a:latin typeface="Times" pitchFamily="18" charset="0"/>
                <a:cs typeface="B Zar" panose="00000400000000000000" pitchFamily="2" charset="-78"/>
              </a:rPr>
              <a:t>5) </a:t>
            </a:r>
            <a:r>
              <a:rPr lang="fa-IR" sz="2500" dirty="0" smtClean="0">
                <a:effectLst/>
                <a:latin typeface="Times" pitchFamily="18" charset="0"/>
                <a:cs typeface="B Zar" panose="00000400000000000000" pitchFamily="2" charset="-78"/>
              </a:rPr>
              <a:t>از</a:t>
            </a:r>
            <a:r>
              <a:rPr lang="fa-IR" sz="2500" dirty="0" smtClean="0">
                <a:solidFill>
                  <a:schemeClr val="hlink"/>
                </a:solidFill>
                <a:effectLst/>
                <a:latin typeface="Times" pitchFamily="18" charset="0"/>
                <a:cs typeface="B Zar" panose="00000400000000000000" pitchFamily="2" charset="-78"/>
              </a:rPr>
              <a:t> </a:t>
            </a:r>
            <a:r>
              <a:rPr lang="fa-IR" sz="2500" dirty="0" smtClean="0">
                <a:effectLst/>
                <a:latin typeface="Times" pitchFamily="18" charset="0"/>
                <a:cs typeface="B Zar" panose="00000400000000000000" pitchFamily="2" charset="-78"/>
              </a:rPr>
              <a:t>اين کاميونها نبايد در جاده هاي ناصاف استفاده کرد، زيرا امکان جداشدگي اجزاي بتن بسيار زياد خواهد بود.</a:t>
            </a:r>
            <a:endParaRPr lang="en-US" sz="2500" dirty="0" smtClean="0">
              <a:solidFill>
                <a:schemeClr val="hlink"/>
              </a:solidFill>
              <a:effectLst/>
              <a:latin typeface="Times" pitchFamily="18" charset="0"/>
              <a:cs typeface="B Zar" panose="00000400000000000000" pitchFamily="2" charset="-78"/>
            </a:endParaRPr>
          </a:p>
        </p:txBody>
      </p:sp>
    </p:spTree>
    <p:extLst>
      <p:ext uri="{BB962C8B-B14F-4D97-AF65-F5344CB8AC3E}">
        <p14:creationId xmlns:p14="http://schemas.microsoft.com/office/powerpoint/2010/main" val="90942584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3370982" y="-63927"/>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بتن پاشي</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1378041" y="695458"/>
            <a:ext cx="10573554"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بتن پاشي يا شاتکريت به معناي پاشيدن بتن با فشار و سرعت زياد بر روي يک سطح است.</a:t>
            </a:r>
          </a:p>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در مکانهايي که بتن ريزي دشوار يا محل بتن ريزي غير قابل دسترس است و يا دسترسي به آن محدود و مشکل است مناسب مي باشد.</a:t>
            </a:r>
          </a:p>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براي مقاطع نازک و سطوح وسيع نيز بسيار مناسب است.</a:t>
            </a:r>
          </a:p>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براي تعمير و تقويت سازه ها، اجراي روکش هاي حفاظتي و آسترهاي نازک بسيار مطلوب است.</a:t>
            </a:r>
            <a:endParaRPr lang="en-US" sz="2500" dirty="0" smtClean="0">
              <a:effectLst/>
              <a:latin typeface="Times" pitchFamily="18" charset="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252" y="3223925"/>
            <a:ext cx="5699170" cy="3460211"/>
          </a:xfrm>
          <a:prstGeom prst="rect">
            <a:avLst/>
          </a:prstGeom>
        </p:spPr>
      </p:pic>
    </p:spTree>
    <p:extLst>
      <p:ext uri="{BB962C8B-B14F-4D97-AF65-F5344CB8AC3E}">
        <p14:creationId xmlns:p14="http://schemas.microsoft.com/office/powerpoint/2010/main" val="291070906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1056069" y="908217"/>
            <a:ext cx="10212946" cy="60721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FontTx/>
              <a:buNone/>
              <a:defRPr/>
            </a:pPr>
            <a:r>
              <a:rPr lang="fa-IR" sz="2500" dirty="0" smtClean="0">
                <a:solidFill>
                  <a:schemeClr val="hlink"/>
                </a:solidFill>
                <a:effectLst/>
                <a:latin typeface="Times" pitchFamily="18" charset="0"/>
                <a:cs typeface="B Zar" panose="00000400000000000000" pitchFamily="2" charset="-78"/>
              </a:rPr>
              <a:t>5)</a:t>
            </a:r>
            <a:r>
              <a:rPr lang="fa-IR" sz="2500" dirty="0" smtClean="0">
                <a:effectLst/>
                <a:latin typeface="Times" pitchFamily="18" charset="0"/>
                <a:cs typeface="B Zar" panose="00000400000000000000" pitchFamily="2" charset="-78"/>
              </a:rPr>
              <a:t> نياز به قالب ندارد.</a:t>
            </a:r>
          </a:p>
          <a:p>
            <a:pPr marL="609600" indent="-609600" algn="r" rtl="1" eaLnBrk="1" hangingPunct="1">
              <a:buFontTx/>
              <a:buNone/>
              <a:defRPr/>
            </a:pPr>
            <a:endParaRPr lang="fa-IR" sz="2500" dirty="0" smtClean="0">
              <a:effectLst/>
              <a:latin typeface="Times" pitchFamily="18" charset="0"/>
              <a:cs typeface="B Zar" panose="00000400000000000000" pitchFamily="2" charset="-78"/>
            </a:endParaRPr>
          </a:p>
          <a:p>
            <a:pPr marL="609600" indent="-609600" algn="r" rtl="1" eaLnBrk="1" hangingPunct="1">
              <a:buFontTx/>
              <a:buNone/>
              <a:defRPr/>
            </a:pPr>
            <a:r>
              <a:rPr lang="fa-IR" sz="2500" dirty="0" smtClean="0">
                <a:solidFill>
                  <a:schemeClr val="hlink"/>
                </a:solidFill>
                <a:effectLst/>
                <a:latin typeface="Times" pitchFamily="18" charset="0"/>
                <a:cs typeface="B Zar" panose="00000400000000000000" pitchFamily="2" charset="-78"/>
              </a:rPr>
              <a:t>6)</a:t>
            </a:r>
            <a:r>
              <a:rPr lang="fa-IR" sz="2500" dirty="0" smtClean="0">
                <a:effectLst/>
                <a:latin typeface="Times" pitchFamily="18" charset="0"/>
                <a:cs typeface="B Zar" panose="00000400000000000000" pitchFamily="2" charset="-78"/>
              </a:rPr>
              <a:t> کيفيت کار به ميزان زيادي به مهارت افراد بستگي دارد.</a:t>
            </a:r>
          </a:p>
          <a:p>
            <a:pPr marL="609600" indent="-609600" algn="r" rtl="1" eaLnBrk="1" hangingPunct="1">
              <a:buFontTx/>
              <a:buNone/>
              <a:defRPr/>
            </a:pPr>
            <a:endParaRPr lang="fa-IR" sz="2500" dirty="0" smtClean="0">
              <a:effectLst/>
              <a:latin typeface="Times" pitchFamily="18" charset="0"/>
              <a:cs typeface="B Zar" panose="00000400000000000000" pitchFamily="2" charset="-78"/>
            </a:endParaRPr>
          </a:p>
          <a:p>
            <a:pPr marL="609600" indent="-609600" algn="r" rtl="1" eaLnBrk="1" hangingPunct="1">
              <a:buFontTx/>
              <a:buNone/>
              <a:defRPr/>
            </a:pPr>
            <a:r>
              <a:rPr lang="fa-IR" sz="2500" dirty="0" smtClean="0">
                <a:solidFill>
                  <a:schemeClr val="hlink"/>
                </a:solidFill>
                <a:effectLst/>
                <a:latin typeface="Times" pitchFamily="18" charset="0"/>
                <a:cs typeface="B Zar" panose="00000400000000000000" pitchFamily="2" charset="-78"/>
              </a:rPr>
              <a:t>7)</a:t>
            </a:r>
            <a:r>
              <a:rPr lang="fa-IR" sz="2500" dirty="0" smtClean="0">
                <a:effectLst/>
                <a:latin typeface="Times" pitchFamily="18" charset="0"/>
                <a:cs typeface="B Zar" panose="00000400000000000000" pitchFamily="2" charset="-78"/>
              </a:rPr>
              <a:t> دو روش اجرا: شاتکريت خشک، شاتکريت تر.</a:t>
            </a:r>
          </a:p>
          <a:p>
            <a:pPr marL="990600" lvl="1" indent="-533400" algn="r" rtl="1" eaLnBrk="1" hangingPunct="1">
              <a:buFontTx/>
              <a:buAutoNum type="arabicParenR"/>
              <a:defRPr/>
            </a:pPr>
            <a:r>
              <a:rPr lang="fa-IR" sz="2500" dirty="0" smtClean="0">
                <a:effectLst/>
                <a:latin typeface="Times" pitchFamily="18" charset="0"/>
                <a:cs typeface="B Zar" panose="00000400000000000000" pitchFamily="2" charset="-78"/>
              </a:rPr>
              <a:t>شاتکريت خشک: قسمت اعظم آب مورد نياز در دهانة لوله خروجي به بتن اضافه مي شود.</a:t>
            </a:r>
          </a:p>
          <a:p>
            <a:pPr marL="990600" lvl="1" indent="-533400" algn="r" rtl="1" eaLnBrk="1" hangingPunct="1">
              <a:buFontTx/>
              <a:buAutoNum type="arabicParenR"/>
              <a:defRPr/>
            </a:pPr>
            <a:r>
              <a:rPr lang="fa-IR" sz="2500" dirty="0" smtClean="0">
                <a:effectLst/>
                <a:latin typeface="Times" pitchFamily="18" charset="0"/>
                <a:cs typeface="B Zar" panose="00000400000000000000" pitchFamily="2" charset="-78"/>
              </a:rPr>
              <a:t>شاتکريت تر يا مرطوب: ابتدا تمامي اجزاي تشکيل دهندة بتن (ازجمله آب) با هم مخلوط مي شوند و سپس وارد لولة بتن پاشي مي شوند.</a:t>
            </a:r>
            <a:endParaRPr lang="en-US" sz="2500" dirty="0" smtClean="0">
              <a:effectLst/>
              <a:latin typeface="Times" pitchFamily="18" charset="0"/>
              <a:cs typeface="B Zar" panose="00000400000000000000" pitchFamily="2" charset="-78"/>
            </a:endParaRPr>
          </a:p>
        </p:txBody>
      </p:sp>
    </p:spTree>
    <p:extLst>
      <p:ext uri="{BB962C8B-B14F-4D97-AF65-F5344CB8AC3E}">
        <p14:creationId xmlns:p14="http://schemas.microsoft.com/office/powerpoint/2010/main" val="3419410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5921" y="859075"/>
            <a:ext cx="9311425" cy="3898503"/>
          </a:xfrm>
          <a:prstGeom prst="rect">
            <a:avLst/>
          </a:prstGeom>
        </p:spPr>
        <p:txBody>
          <a:bodyPr wrap="square">
            <a:spAutoFit/>
          </a:bodyPr>
          <a:lstStyle/>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i="1" dirty="0">
                <a:latin typeface="Times New Roman" panose="02020603050405020304" pitchFamily="18" charset="0"/>
                <a:ea typeface="Calibri" panose="020F0502020204030204" pitchFamily="34" charset="0"/>
                <a:cs typeface="B Zar" panose="00000400000000000000" pitchFamily="2" charset="-78"/>
              </a:rPr>
              <a:t>3- تري کلسیم آلو مینات</a:t>
            </a:r>
            <a:r>
              <a:rPr lang="en-US" sz="2500" i="1" dirty="0">
                <a:latin typeface="Times New Roman" panose="02020603050405020304" pitchFamily="18" charset="0"/>
                <a:ea typeface="Calibri" panose="020F0502020204030204" pitchFamily="34" charset="0"/>
                <a:cs typeface="B Zar" panose="00000400000000000000" pitchFamily="2" charset="-78"/>
              </a:rPr>
              <a:t> (3CaO , AL</a:t>
            </a:r>
            <a:r>
              <a:rPr lang="en-US" sz="2500" i="1" baseline="-25000" dirty="0">
                <a:latin typeface="Times New Roman" panose="02020603050405020304" pitchFamily="18" charset="0"/>
                <a:ea typeface="Calibri" panose="020F0502020204030204" pitchFamily="34" charset="0"/>
                <a:cs typeface="B Zar" panose="00000400000000000000" pitchFamily="2" charset="-78"/>
              </a:rPr>
              <a:t>2</a:t>
            </a:r>
            <a:r>
              <a:rPr lang="en-US" sz="2500" i="1" dirty="0">
                <a:latin typeface="Times New Roman" panose="02020603050405020304" pitchFamily="18" charset="0"/>
                <a:ea typeface="Calibri" panose="020F0502020204030204" pitchFamily="34" charset="0"/>
                <a:cs typeface="B Zar" panose="00000400000000000000" pitchFamily="2" charset="-78"/>
              </a:rPr>
              <a:t>O</a:t>
            </a:r>
            <a:r>
              <a:rPr lang="en-US" sz="2500" i="1" baseline="-25000" dirty="0">
                <a:latin typeface="Times New Roman" panose="02020603050405020304" pitchFamily="18" charset="0"/>
                <a:ea typeface="Calibri" panose="020F0502020204030204" pitchFamily="34" charset="0"/>
                <a:cs typeface="B Zar" panose="00000400000000000000" pitchFamily="2" charset="-78"/>
              </a:rPr>
              <a:t>3</a:t>
            </a:r>
            <a:r>
              <a:rPr lang="en-US" sz="2500" i="1" dirty="0">
                <a:latin typeface="Times New Roman" panose="02020603050405020304" pitchFamily="18" charset="0"/>
                <a:ea typeface="Calibri" panose="020F0502020204030204" pitchFamily="34" charset="0"/>
                <a:cs typeface="B Zar" panose="00000400000000000000" pitchFamily="2" charset="-78"/>
              </a:rPr>
              <a:t> ) </a:t>
            </a:r>
            <a:r>
              <a:rPr lang="fa-IR" sz="2500" i="1" dirty="0" smtClean="0">
                <a:latin typeface="Times New Roman" panose="02020603050405020304" pitchFamily="18" charset="0"/>
                <a:ea typeface="Calibri" panose="020F0502020204030204" pitchFamily="34" charset="0"/>
                <a:cs typeface="B Zar" panose="00000400000000000000" pitchFamily="2" charset="-78"/>
              </a:rPr>
              <a:t>با </a:t>
            </a:r>
            <a:r>
              <a:rPr lang="fa-IR" sz="2500" i="1" dirty="0">
                <a:latin typeface="Times New Roman" panose="02020603050405020304" pitchFamily="18" charset="0"/>
                <a:ea typeface="Calibri" panose="020F0502020204030204" pitchFamily="34" charset="0"/>
                <a:cs typeface="B Zar" panose="00000400000000000000" pitchFamily="2" charset="-78"/>
              </a:rPr>
              <a:t>علامت اختصاری</a:t>
            </a:r>
            <a:r>
              <a:rPr lang="fa-IR" sz="2500" i="1" dirty="0">
                <a:latin typeface="Times New Roman" panose="02020603050405020304" pitchFamily="18" charset="0"/>
                <a:ea typeface="Calibri" panose="020F0502020204030204" pitchFamily="34" charset="0"/>
                <a:cs typeface="Calibri" panose="020F0502020204030204" pitchFamily="34" charset="0"/>
              </a:rPr>
              <a:t> </a:t>
            </a:r>
            <a:r>
              <a:rPr lang="en-US" sz="2500" i="1" dirty="0">
                <a:latin typeface="Times New Roman" panose="02020603050405020304" pitchFamily="18" charset="0"/>
                <a:ea typeface="Calibri" panose="020F0502020204030204" pitchFamily="34" charset="0"/>
                <a:cs typeface="B Zar" panose="00000400000000000000" pitchFamily="2" charset="-78"/>
              </a:rPr>
              <a:t>C</a:t>
            </a:r>
            <a:r>
              <a:rPr lang="en-US" sz="2500" i="1" baseline="-25000" dirty="0">
                <a:latin typeface="Times New Roman" panose="02020603050405020304" pitchFamily="18" charset="0"/>
                <a:ea typeface="Calibri" panose="020F0502020204030204" pitchFamily="34" charset="0"/>
                <a:cs typeface="B Zar" panose="00000400000000000000" pitchFamily="2" charset="-78"/>
              </a:rPr>
              <a:t>3</a:t>
            </a:r>
            <a:r>
              <a:rPr lang="en-US" sz="2500" i="1" dirty="0">
                <a:latin typeface="Times New Roman" panose="02020603050405020304" pitchFamily="18" charset="0"/>
                <a:ea typeface="Calibri" panose="020F0502020204030204" pitchFamily="34" charset="0"/>
                <a:cs typeface="B Zar" panose="00000400000000000000" pitchFamily="2" charset="-78"/>
              </a:rPr>
              <a:t>A</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این ماده همان خواص </a:t>
            </a:r>
            <a:r>
              <a:rPr lang="en-US" sz="2500" dirty="0">
                <a:latin typeface="Times New Roman" panose="02020603050405020304" pitchFamily="18" charset="0"/>
                <a:ea typeface="Calibri" panose="020F0502020204030204" pitchFamily="34" charset="0"/>
                <a:cs typeface="B Zar" panose="00000400000000000000" pitchFamily="2" charset="-78"/>
              </a:rPr>
              <a:t>C</a:t>
            </a:r>
            <a:r>
              <a:rPr lang="en-US" sz="2500" baseline="-25000" dirty="0">
                <a:latin typeface="Times New Roman" panose="02020603050405020304" pitchFamily="18" charset="0"/>
                <a:ea typeface="Calibri" panose="020F0502020204030204" pitchFamily="34" charset="0"/>
                <a:cs typeface="B Zar" panose="00000400000000000000" pitchFamily="2" charset="-78"/>
              </a:rPr>
              <a:t>3</a:t>
            </a:r>
            <a:r>
              <a:rPr lang="en-US" sz="2500" dirty="0">
                <a:latin typeface="Times New Roman" panose="02020603050405020304" pitchFamily="18" charset="0"/>
                <a:ea typeface="Calibri" panose="020F0502020204030204" pitchFamily="34" charset="0"/>
                <a:cs typeface="B Zar" panose="00000400000000000000" pitchFamily="2" charset="-78"/>
              </a:rPr>
              <a:t>S</a:t>
            </a:r>
            <a:r>
              <a:rPr lang="fa-IR" sz="2500" dirty="0">
                <a:latin typeface="Times New Roman" panose="02020603050405020304" pitchFamily="18" charset="0"/>
                <a:ea typeface="Calibri" panose="020F0502020204030204" pitchFamily="34" charset="0"/>
                <a:cs typeface="B Zar" panose="00000400000000000000" pitchFamily="2" charset="-78"/>
              </a:rPr>
              <a:t> را دارد. به این معنی که در گیرش اولیه سیمان دخالت می کند و از طرفی مقاومت بتن را در مقابل حمله سولفات ها می کاهد. در هنگام گیرش گرمای بیشتری نسبت به سایر اجزای سیمان تولید می کند.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i="1" dirty="0">
                <a:latin typeface="Times New Roman" panose="02020603050405020304" pitchFamily="18" charset="0"/>
                <a:ea typeface="Calibri" panose="020F0502020204030204" pitchFamily="34" charset="0"/>
                <a:cs typeface="B Zar" panose="00000400000000000000" pitchFamily="2" charset="-78"/>
              </a:rPr>
              <a:t>4- تترا کلسیم آلو مینو فریت </a:t>
            </a:r>
            <a:r>
              <a:rPr lang="en-US" sz="2500" i="1" dirty="0">
                <a:latin typeface="Times New Roman" panose="02020603050405020304" pitchFamily="18" charset="0"/>
                <a:ea typeface="Calibri" panose="020F0502020204030204" pitchFamily="34" charset="0"/>
                <a:cs typeface="Times New Roman" panose="02020603050405020304" pitchFamily="18" charset="0"/>
              </a:rPr>
              <a:t>(4CaO , AL</a:t>
            </a:r>
            <a:r>
              <a:rPr lang="en-US" sz="2500" i="1"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500" i="1" dirty="0">
                <a:latin typeface="Times New Roman" panose="02020603050405020304" pitchFamily="18" charset="0"/>
                <a:ea typeface="Calibri" panose="020F0502020204030204" pitchFamily="34" charset="0"/>
                <a:cs typeface="Times New Roman" panose="02020603050405020304" pitchFamily="18" charset="0"/>
              </a:rPr>
              <a:t>O</a:t>
            </a:r>
            <a:r>
              <a:rPr lang="en-US" sz="2500" i="1"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2500" i="1" dirty="0">
                <a:latin typeface="Times New Roman" panose="02020603050405020304" pitchFamily="18" charset="0"/>
                <a:ea typeface="Calibri" panose="020F0502020204030204" pitchFamily="34" charset="0"/>
                <a:cs typeface="Times New Roman" panose="02020603050405020304" pitchFamily="18" charset="0"/>
              </a:rPr>
              <a:t>, Fe</a:t>
            </a:r>
            <a:r>
              <a:rPr lang="en-US" sz="2500" i="1"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500" i="1" dirty="0">
                <a:latin typeface="Times New Roman" panose="02020603050405020304" pitchFamily="18" charset="0"/>
                <a:ea typeface="Calibri" panose="020F0502020204030204" pitchFamily="34" charset="0"/>
                <a:cs typeface="Times New Roman" panose="02020603050405020304" pitchFamily="18" charset="0"/>
              </a:rPr>
              <a:t>O</a:t>
            </a:r>
            <a:r>
              <a:rPr lang="en-US" sz="2500" i="1"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2500" i="1" dirty="0">
                <a:latin typeface="Times New Roman" panose="02020603050405020304" pitchFamily="18" charset="0"/>
                <a:ea typeface="Calibri" panose="020F0502020204030204" pitchFamily="34" charset="0"/>
                <a:cs typeface="Times New Roman" panose="02020603050405020304" pitchFamily="18" charset="0"/>
              </a:rPr>
              <a:t>)</a:t>
            </a:r>
            <a:r>
              <a:rPr lang="en-US" sz="2500" i="1" dirty="0">
                <a:latin typeface="Times New Roman" panose="02020603050405020304" pitchFamily="18" charset="0"/>
                <a:ea typeface="Calibri" panose="020F0502020204030204" pitchFamily="34" charset="0"/>
                <a:cs typeface="B Zar" panose="00000400000000000000" pitchFamily="2" charset="-78"/>
              </a:rPr>
              <a:t> </a:t>
            </a:r>
            <a:endParaRPr lang="fa-IR" sz="2500" i="1" dirty="0" smtClean="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به </a:t>
            </a:r>
            <a:r>
              <a:rPr lang="fa-IR" sz="2500" dirty="0">
                <a:latin typeface="Times New Roman" panose="02020603050405020304" pitchFamily="18" charset="0"/>
                <a:ea typeface="Calibri" panose="020F0502020204030204" pitchFamily="34" charset="0"/>
                <a:cs typeface="B Zar" panose="00000400000000000000" pitchFamily="2" charset="-78"/>
              </a:rPr>
              <a:t>مقدار کم در سیمان وجود دارد و نقش کمی نسبت به سه فاز بالا دارد.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407252763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1976907" y="159421"/>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مزاياي بتن پاشي</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631065" y="1150132"/>
            <a:ext cx="10921284" cy="4852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مقاومت زياد به دليل ميزان </a:t>
            </a:r>
            <a:r>
              <a:rPr lang="en-US" sz="2500" dirty="0" smtClean="0">
                <a:effectLst/>
                <a:latin typeface="Times" pitchFamily="18" charset="0"/>
                <a:cs typeface="B Zar" panose="00000400000000000000" pitchFamily="2" charset="-78"/>
              </a:rPr>
              <a:t>w/c</a:t>
            </a:r>
            <a:r>
              <a:rPr lang="fa-IR" sz="2500" dirty="0" smtClean="0">
                <a:effectLst/>
                <a:latin typeface="Times" pitchFamily="18" charset="0"/>
                <a:cs typeface="B Zar" panose="00000400000000000000" pitchFamily="2" charset="-78"/>
              </a:rPr>
              <a:t> کم</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نفوذپذيري کم به دليل ميزان </a:t>
            </a:r>
            <a:r>
              <a:rPr lang="en-US" sz="2500" dirty="0" smtClean="0">
                <a:effectLst/>
                <a:latin typeface="Times" pitchFamily="18" charset="0"/>
                <a:cs typeface="B Zar" panose="00000400000000000000" pitchFamily="2" charset="-78"/>
              </a:rPr>
              <a:t>w/c</a:t>
            </a:r>
            <a:r>
              <a:rPr lang="fa-IR" sz="2500" dirty="0" smtClean="0">
                <a:effectLst/>
                <a:latin typeface="Times" pitchFamily="18" charset="0"/>
                <a:cs typeface="B Zar" panose="00000400000000000000" pitchFamily="2" charset="-78"/>
              </a:rPr>
              <a:t> کم</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تراکم زياد به دليل پاشيده شدن با سرعت و </a:t>
            </a:r>
            <a:r>
              <a:rPr lang="en-US" sz="2500" dirty="0" smtClean="0">
                <a:effectLst/>
                <a:latin typeface="Times" pitchFamily="18" charset="0"/>
                <a:cs typeface="B Zar" panose="00000400000000000000" pitchFamily="2" charset="-78"/>
              </a:rPr>
              <a:t>w/c</a:t>
            </a:r>
            <a:r>
              <a:rPr lang="fa-IR" sz="2500" dirty="0" smtClean="0">
                <a:effectLst/>
                <a:latin typeface="Times" pitchFamily="18" charset="0"/>
                <a:cs typeface="B Zar" panose="00000400000000000000" pitchFamily="2" charset="-78"/>
              </a:rPr>
              <a:t> کم</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چسبندگي زياد اجزاي بتن به يکديگر</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چسبيده شدن مطلوب به زيرِ کار؛ لذا: مطلوبيت زياد براي کارهاي تعميراتي</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کاربرد سادة وسايل مورد استفاده</a:t>
            </a:r>
          </a:p>
        </p:txBody>
      </p:sp>
    </p:spTree>
    <p:extLst>
      <p:ext uri="{BB962C8B-B14F-4D97-AF65-F5344CB8AC3E}">
        <p14:creationId xmlns:p14="http://schemas.microsoft.com/office/powerpoint/2010/main" val="368520238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1981200" y="1166019"/>
            <a:ext cx="935220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algn="r" rtl="1" eaLnBrk="1" hangingPunct="1">
              <a:buFont typeface="Wingdings" panose="05000000000000000000" pitchFamily="2" charset="2"/>
              <a:buNone/>
              <a:defRPr/>
            </a:pPr>
            <a:endParaRPr lang="fa-IR" sz="2500" dirty="0" smtClean="0">
              <a:solidFill>
                <a:schemeClr val="hlink"/>
              </a:solidFill>
              <a:effectLst/>
              <a:latin typeface="Times" pitchFamily="18" charset="0"/>
              <a:cs typeface="B Zar" panose="00000400000000000000" pitchFamily="2" charset="-78"/>
            </a:endParaRPr>
          </a:p>
          <a:p>
            <a:pPr algn="r" rtl="1" eaLnBrk="1" hangingPunct="1">
              <a:buFont typeface="Wingdings" panose="05000000000000000000" pitchFamily="2" charset="2"/>
              <a:buNone/>
              <a:defRPr/>
            </a:pPr>
            <a:r>
              <a:rPr lang="fa-IR" sz="2500" dirty="0" smtClean="0">
                <a:solidFill>
                  <a:schemeClr val="hlink"/>
                </a:solidFill>
                <a:effectLst/>
                <a:latin typeface="Times" pitchFamily="18" charset="0"/>
                <a:cs typeface="B Zar" panose="00000400000000000000" pitchFamily="2" charset="-78"/>
              </a:rPr>
              <a:t>8)</a:t>
            </a:r>
            <a:r>
              <a:rPr lang="fa-IR" sz="2500" dirty="0" smtClean="0">
                <a:effectLst/>
                <a:latin typeface="Times" pitchFamily="18" charset="0"/>
                <a:cs typeface="B Zar" panose="00000400000000000000" pitchFamily="2" charset="-78"/>
              </a:rPr>
              <a:t> عدم نياز به قالب</a:t>
            </a:r>
          </a:p>
          <a:p>
            <a:pPr algn="r" rtl="1" eaLnBrk="1" hangingPunct="1">
              <a:buFont typeface="Wingdings" panose="05000000000000000000" pitchFamily="2" charset="2"/>
              <a:buNone/>
              <a:defRPr/>
            </a:pPr>
            <a:endParaRPr lang="fa-IR" sz="2500" dirty="0" smtClean="0">
              <a:effectLst/>
              <a:latin typeface="Times" pitchFamily="18" charset="0"/>
              <a:cs typeface="B Zar" panose="00000400000000000000" pitchFamily="2" charset="-78"/>
            </a:endParaRPr>
          </a:p>
          <a:p>
            <a:pPr algn="r" rtl="1" eaLnBrk="1" hangingPunct="1">
              <a:buFont typeface="Wingdings" panose="05000000000000000000" pitchFamily="2" charset="2"/>
              <a:buNone/>
              <a:defRPr/>
            </a:pPr>
            <a:r>
              <a:rPr lang="fa-IR" sz="2500" dirty="0" smtClean="0">
                <a:solidFill>
                  <a:schemeClr val="hlink"/>
                </a:solidFill>
                <a:effectLst/>
                <a:latin typeface="Times" pitchFamily="18" charset="0"/>
                <a:cs typeface="B Zar" panose="00000400000000000000" pitchFamily="2" charset="-78"/>
              </a:rPr>
              <a:t>9)</a:t>
            </a:r>
            <a:r>
              <a:rPr lang="fa-IR" sz="2500" dirty="0" smtClean="0">
                <a:effectLst/>
                <a:latin typeface="Times" pitchFamily="18" charset="0"/>
                <a:cs typeface="B Zar" panose="00000400000000000000" pitchFamily="2" charset="-78"/>
              </a:rPr>
              <a:t> امکان پذير بودن اجراي بتن مقاطع نازک</a:t>
            </a:r>
          </a:p>
          <a:p>
            <a:pPr algn="r" rtl="1" eaLnBrk="1" hangingPunct="1">
              <a:buFont typeface="Wingdings" panose="05000000000000000000" pitchFamily="2" charset="2"/>
              <a:buNone/>
              <a:defRPr/>
            </a:pPr>
            <a:endParaRPr lang="fa-IR" sz="2500" dirty="0" smtClean="0">
              <a:effectLst/>
              <a:latin typeface="Times" pitchFamily="18" charset="0"/>
              <a:cs typeface="B Zar" panose="00000400000000000000" pitchFamily="2" charset="-78"/>
            </a:endParaRPr>
          </a:p>
          <a:p>
            <a:pPr algn="r" rtl="1" eaLnBrk="1" hangingPunct="1">
              <a:buFont typeface="Wingdings" panose="05000000000000000000" pitchFamily="2" charset="2"/>
              <a:buNone/>
              <a:defRPr/>
            </a:pPr>
            <a:r>
              <a:rPr lang="fa-IR" sz="2500" dirty="0" smtClean="0">
                <a:solidFill>
                  <a:schemeClr val="hlink"/>
                </a:solidFill>
                <a:effectLst/>
                <a:latin typeface="Times" pitchFamily="18" charset="0"/>
                <a:cs typeface="B Zar" panose="00000400000000000000" pitchFamily="2" charset="-78"/>
              </a:rPr>
              <a:t>10)</a:t>
            </a:r>
            <a:r>
              <a:rPr lang="fa-IR" sz="2500" dirty="0" smtClean="0">
                <a:effectLst/>
                <a:latin typeface="Times" pitchFamily="18" charset="0"/>
                <a:cs typeface="B Zar" panose="00000400000000000000" pitchFamily="2" charset="-78"/>
              </a:rPr>
              <a:t> مقاومت زياد بتن پاشيده شده در برابر سايش</a:t>
            </a:r>
          </a:p>
          <a:p>
            <a:pPr algn="r" rtl="1" eaLnBrk="1" hangingPunct="1">
              <a:buFont typeface="Wingdings" panose="05000000000000000000" pitchFamily="2" charset="2"/>
              <a:buNone/>
              <a:defRPr/>
            </a:pPr>
            <a:endParaRPr lang="fa-IR" sz="2500" dirty="0" smtClean="0">
              <a:effectLst/>
              <a:latin typeface="Times" pitchFamily="18" charset="0"/>
              <a:cs typeface="B Zar" panose="00000400000000000000" pitchFamily="2" charset="-78"/>
            </a:endParaRPr>
          </a:p>
          <a:p>
            <a:pPr algn="r" rtl="1" eaLnBrk="1" hangingPunct="1">
              <a:buFont typeface="Wingdings" panose="05000000000000000000" pitchFamily="2" charset="2"/>
              <a:buNone/>
              <a:defRPr/>
            </a:pPr>
            <a:r>
              <a:rPr lang="fa-IR" sz="2500" dirty="0" smtClean="0">
                <a:solidFill>
                  <a:schemeClr val="hlink"/>
                </a:solidFill>
                <a:effectLst/>
                <a:latin typeface="Times" pitchFamily="18" charset="0"/>
                <a:cs typeface="B Zar" panose="00000400000000000000" pitchFamily="2" charset="-78"/>
              </a:rPr>
              <a:t>11)</a:t>
            </a:r>
            <a:r>
              <a:rPr lang="fa-IR" sz="2500" dirty="0" smtClean="0">
                <a:effectLst/>
                <a:latin typeface="Times" pitchFamily="18" charset="0"/>
                <a:cs typeface="B Zar" panose="00000400000000000000" pitchFamily="2" charset="-78"/>
              </a:rPr>
              <a:t> دوام خوب در برابر خرابيهاي شيميايي</a:t>
            </a:r>
            <a:endParaRPr lang="en-US" sz="2500" dirty="0" smtClean="0">
              <a:effectLst/>
              <a:latin typeface="Times" pitchFamily="18" charset="0"/>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194" y="772731"/>
            <a:ext cx="6387921" cy="4790941"/>
          </a:xfrm>
          <a:prstGeom prst="rect">
            <a:avLst/>
          </a:prstGeom>
        </p:spPr>
      </p:pic>
    </p:spTree>
    <p:extLst>
      <p:ext uri="{BB962C8B-B14F-4D97-AF65-F5344CB8AC3E}">
        <p14:creationId xmlns:p14="http://schemas.microsoft.com/office/powerpoint/2010/main" val="156423906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1981200" y="503237"/>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تلمبه يا پمپ بتن</a:t>
            </a:r>
            <a:endParaRPr lang="en-US" sz="2500" dirty="0" smtClean="0">
              <a:solidFill>
                <a:srgbClr val="C00000"/>
              </a:solidFill>
              <a:effectLst/>
              <a:latin typeface="Times" pitchFamily="18" charset="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428" y="1803041"/>
            <a:ext cx="7257144" cy="4572001"/>
          </a:xfrm>
          <a:prstGeom prst="rect">
            <a:avLst/>
          </a:prstGeom>
        </p:spPr>
      </p:pic>
    </p:spTree>
    <p:extLst>
      <p:ext uri="{BB962C8B-B14F-4D97-AF65-F5344CB8AC3E}">
        <p14:creationId xmlns:p14="http://schemas.microsoft.com/office/powerpoint/2010/main" val="47566844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1146220" y="503237"/>
            <a:ext cx="1030309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مزاياي پمپاژ بتن</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1146220" y="1828799"/>
            <a:ext cx="1030309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اشغال کمِ فضا توسط خطوط لولة پمپ.</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سهولت افزايش طول لوله ها.</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تحويل بتن به صورت پيوسته.</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امکان انتقال همزمان بتن هم در امتدادهاي افقي و هم در امتدادهاي قائم.</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امکان پذير بودن جابجايي پمپ هاي متحرک در نقاط مختلف کارگاه.</a:t>
            </a:r>
            <a:endParaRPr lang="en-US" sz="2500" dirty="0" smtClean="0">
              <a:effectLst/>
              <a:latin typeface="Times" pitchFamily="18" charset="0"/>
              <a:cs typeface="B Zar" panose="00000400000000000000" pitchFamily="2" charset="-78"/>
            </a:endParaRPr>
          </a:p>
        </p:txBody>
      </p:sp>
    </p:spTree>
    <p:extLst>
      <p:ext uri="{BB962C8B-B14F-4D97-AF65-F5344CB8AC3E}">
        <p14:creationId xmlns:p14="http://schemas.microsoft.com/office/powerpoint/2010/main" val="255345530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3140298" y="13290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ويژگي هاي بتن مصرفي براي پمپاژ</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2586506" y="1993967"/>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رواني متوسط يا زياد</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عدم تمايل بتن به جداشدگي اجزاء</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066"/>
          <a:stretch/>
        </p:blipFill>
        <p:spPr>
          <a:xfrm>
            <a:off x="299969" y="704401"/>
            <a:ext cx="4140021" cy="2592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66" y="3593206"/>
            <a:ext cx="5266680" cy="3080030"/>
          </a:xfrm>
          <a:prstGeom prst="rect">
            <a:avLst/>
          </a:prstGeom>
        </p:spPr>
      </p:pic>
    </p:spTree>
    <p:extLst>
      <p:ext uri="{BB962C8B-B14F-4D97-AF65-F5344CB8AC3E}">
        <p14:creationId xmlns:p14="http://schemas.microsoft.com/office/powerpoint/2010/main" val="7448569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2238778" y="43884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eaLnBrk="1" hangingPunct="1">
              <a:defRPr/>
            </a:pPr>
            <a:r>
              <a:rPr lang="fa-IR" sz="2500" dirty="0" smtClean="0">
                <a:solidFill>
                  <a:srgbClr val="C00000"/>
                </a:solidFill>
                <a:effectLst/>
                <a:cs typeface="B Zar" panose="00000400000000000000" pitchFamily="2" charset="-78"/>
              </a:rPr>
              <a:t>نکاتي که بايد در پمپاژ بتن مدنظر قرار گيرند</a:t>
            </a:r>
            <a:endParaRPr lang="en-US" sz="2500" dirty="0" smtClean="0">
              <a:solidFill>
                <a:srgbClr val="C00000"/>
              </a:solidFill>
              <a:effectLst/>
              <a:cs typeface="B Zar" panose="00000400000000000000" pitchFamily="2" charset="-78"/>
            </a:endParaRPr>
          </a:p>
        </p:txBody>
      </p:sp>
      <p:sp>
        <p:nvSpPr>
          <p:cNvPr id="3" name="Rectangle 2"/>
          <p:cNvSpPr>
            <a:spLocks noGrp="1" noChangeArrowheads="1"/>
          </p:cNvSpPr>
          <p:nvPr/>
        </p:nvSpPr>
        <p:spPr bwMode="auto">
          <a:xfrm>
            <a:off x="824249" y="1828799"/>
            <a:ext cx="11230376"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خط لوله مي بايد در خاتمة هر عمليات تميز شود.</a:t>
            </a:r>
          </a:p>
          <a:p>
            <a:pPr marL="609600" indent="-609600" algn="r" rtl="1" eaLnBrk="1" hangingPunct="1">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وجود پيچ و خم در مسير لوله ها تأثير بسيار زيادي بر روي حداکثر مسافت قابل پمپاژ دارد.</a:t>
            </a:r>
          </a:p>
          <a:p>
            <a:pPr marL="609600" indent="-609600" algn="r" rtl="1" eaLnBrk="1" hangingPunct="1">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قبل از شروع تلمبه کردن بتن، براي لغزنده کردن جدار لوله و تسهيل تلمبة بتن، مقداري ملات ماسه و سيمان (به نسبت 1 سيمان و 1 يا 2 ماسه) تلمبه شود.</a:t>
            </a:r>
          </a:p>
          <a:p>
            <a:pPr marL="609600" indent="-609600" algn="r" rtl="1" eaLnBrk="1" hangingPunct="1">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Tx/>
              <a:buAutoNum type="arabicParenR"/>
              <a:defRPr/>
            </a:pPr>
            <a:r>
              <a:rPr lang="fa-IR" sz="2500" dirty="0" smtClean="0">
                <a:effectLst/>
                <a:latin typeface="Times" pitchFamily="18" charset="0"/>
                <a:cs typeface="B Zar" panose="00000400000000000000" pitchFamily="2" charset="-78"/>
              </a:rPr>
              <a:t>تلمبه کردن بتن هم به بالا و هم به پايين امکان پذير است.</a:t>
            </a:r>
            <a:endParaRPr lang="en-US" sz="2500" dirty="0" smtClean="0">
              <a:effectLst/>
              <a:latin typeface="Times" pitchFamily="18" charset="0"/>
              <a:cs typeface="B Zar" panose="00000400000000000000" pitchFamily="2" charset="-78"/>
            </a:endParaRPr>
          </a:p>
          <a:p>
            <a:pPr marL="609600" indent="-609600" eaLnBrk="1" hangingPunct="1">
              <a:buFont typeface="Wingdings" panose="05000000000000000000" pitchFamily="2" charset="2"/>
              <a:buNone/>
              <a:defRPr/>
            </a:pPr>
            <a:endParaRPr lang="en-US" sz="2500" dirty="0" smtClean="0">
              <a:effectLst/>
              <a:cs typeface="B Zar" panose="00000400000000000000" pitchFamily="2" charset="-78"/>
            </a:endParaRPr>
          </a:p>
        </p:txBody>
      </p:sp>
    </p:spTree>
    <p:extLst>
      <p:ext uri="{BB962C8B-B14F-4D97-AF65-F5344CB8AC3E}">
        <p14:creationId xmlns:p14="http://schemas.microsoft.com/office/powerpoint/2010/main" val="376041334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rrowheads="1"/>
          </p:cNvSpPr>
          <p:nvPr/>
        </p:nvSpPr>
        <p:spPr bwMode="auto">
          <a:xfrm>
            <a:off x="1981199" y="2350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rtl="1" eaLnBrk="1" hangingPunct="1">
              <a:defRPr/>
            </a:pPr>
            <a:r>
              <a:rPr lang="fa-IR" sz="2500" dirty="0" smtClean="0">
                <a:solidFill>
                  <a:srgbClr val="C00000"/>
                </a:solidFill>
                <a:effectLst/>
                <a:latin typeface="Times" pitchFamily="18" charset="0"/>
                <a:cs typeface="B Zar" panose="00000400000000000000" pitchFamily="2" charset="-78"/>
              </a:rPr>
              <a:t>قيف و لوله (ترمي)</a:t>
            </a:r>
            <a:endParaRPr lang="en-US" sz="2500" dirty="0" smtClean="0">
              <a:solidFill>
                <a:srgbClr val="C00000"/>
              </a:solidFill>
              <a:effectLst/>
              <a:latin typeface="Times" pitchFamily="18" charset="0"/>
              <a:cs typeface="B Zar" panose="00000400000000000000" pitchFamily="2" charset="-78"/>
            </a:endParaRPr>
          </a:p>
        </p:txBody>
      </p:sp>
      <p:sp>
        <p:nvSpPr>
          <p:cNvPr id="3" name="Rectangle 2"/>
          <p:cNvSpPr>
            <a:spLocks noGrp="1" noChangeArrowheads="1"/>
          </p:cNvSpPr>
          <p:nvPr/>
        </p:nvSpPr>
        <p:spPr bwMode="auto">
          <a:xfrm>
            <a:off x="616038" y="3438657"/>
            <a:ext cx="10959921"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براي بتن ريزي در زير آب به کار مي رود.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به طور کلي، حتي المقدور بايد از بتن ريزي در زير آب اجتناب شود.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بايد تدابير احتياطي به کار گرفته شود تا اطمينان حاصل شود که انتهاي لوله همواره در داخل بتن باقي مي ماند.</a:t>
            </a:r>
          </a:p>
          <a:p>
            <a:pPr marL="609600" indent="-609600" algn="r" rtl="1" eaLnBrk="1" hangingPunct="1">
              <a:lnSpc>
                <a:spcPct val="90000"/>
              </a:lnSpc>
              <a:buFontTx/>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lnSpc>
                <a:spcPct val="90000"/>
              </a:lnSpc>
              <a:buFontTx/>
              <a:buAutoNum type="arabicParenR"/>
              <a:defRPr/>
            </a:pPr>
            <a:r>
              <a:rPr lang="fa-IR" sz="2500" dirty="0" smtClean="0">
                <a:effectLst/>
                <a:latin typeface="Times" pitchFamily="18" charset="0"/>
                <a:cs typeface="B Zar" panose="00000400000000000000" pitchFamily="2" charset="-78"/>
              </a:rPr>
              <a:t>در اينگونه بتن ريزي، بتن مرتعش نمي شود. همچنين امکان ضعيف شدن بتن بر اثر تماس با آب وجود دارد.</a:t>
            </a:r>
            <a:endParaRPr lang="en-US" sz="2500" dirty="0" smtClean="0">
              <a:effectLst/>
              <a:latin typeface="Times" pitchFamily="18" charset="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11" y="537693"/>
            <a:ext cx="4434625" cy="3325969"/>
          </a:xfrm>
          <a:prstGeom prst="rect">
            <a:avLst/>
          </a:prstGeom>
        </p:spPr>
      </p:pic>
    </p:spTree>
    <p:extLst>
      <p:ext uri="{BB962C8B-B14F-4D97-AF65-F5344CB8AC3E}">
        <p14:creationId xmlns:p14="http://schemas.microsoft.com/office/powerpoint/2010/main" val="410162766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1463899" y="1136650"/>
            <a:ext cx="10728101" cy="5721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Font typeface="Wingdings" panose="05000000000000000000" pitchFamily="2" charset="2"/>
              <a:buNone/>
              <a:defRPr/>
            </a:pPr>
            <a:r>
              <a:rPr lang="fa-IR" sz="2500" dirty="0" smtClean="0">
                <a:solidFill>
                  <a:schemeClr val="hlink"/>
                </a:solidFill>
                <a:effectLst/>
                <a:latin typeface="Times" pitchFamily="18" charset="0"/>
                <a:cs typeface="B Zar" panose="00000400000000000000" pitchFamily="2" charset="-78"/>
              </a:rPr>
              <a:t> </a:t>
            </a:r>
          </a:p>
          <a:p>
            <a:pPr marL="609600" indent="-609600" algn="r" rtl="1" eaLnBrk="1" hangingPunct="1">
              <a:buFont typeface="Wingdings" panose="05000000000000000000" pitchFamily="2" charset="2"/>
              <a:buNone/>
              <a:defRPr/>
            </a:pPr>
            <a:r>
              <a:rPr lang="fa-IR" sz="2500" u="sng" dirty="0" smtClean="0">
                <a:solidFill>
                  <a:schemeClr val="hlink"/>
                </a:solidFill>
                <a:effectLst/>
                <a:latin typeface="Times" pitchFamily="18" charset="0"/>
                <a:cs typeface="B Zar" panose="00000400000000000000" pitchFamily="2" charset="-78"/>
              </a:rPr>
              <a:t>         ويژگي بتن مصرفي در قيف و لوله (ترِمي):</a:t>
            </a:r>
          </a:p>
          <a:p>
            <a:pPr marL="609600" indent="-609600" algn="r" rtl="1" eaLnBrk="1" hangingPunct="1">
              <a:buFont typeface="Wingdings" panose="05000000000000000000" pitchFamily="2" charset="2"/>
              <a:buNone/>
              <a:defRPr/>
            </a:pPr>
            <a:endParaRPr lang="fa-IR" sz="2500" dirty="0" smtClean="0">
              <a:solidFill>
                <a:schemeClr val="hlink"/>
              </a:solidFill>
              <a:effectLst/>
              <a:latin typeface="Times" pitchFamily="18" charset="0"/>
              <a:cs typeface="B Zar" panose="00000400000000000000" pitchFamily="2" charset="-78"/>
            </a:endParaRPr>
          </a:p>
          <a:p>
            <a:pPr marL="990600" lvl="1" indent="-5334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حدود سيمان مصرفي: 360 تا 450 کيلوگرم در متر مکعب بتن</a:t>
            </a:r>
          </a:p>
          <a:p>
            <a:pPr marL="990600" lvl="1" indent="-5334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حدود اسلامپ: 150 تا 230 ميليمتر</a:t>
            </a:r>
          </a:p>
          <a:p>
            <a:pPr marL="990600" lvl="1" indent="-5334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حداکثر اندازة سنگدانه: 40 تا 50 ميليمتر</a:t>
            </a:r>
          </a:p>
          <a:p>
            <a:pPr marL="990600" lvl="1" indent="-533400" algn="r" rtl="1" eaLnBrk="1" hangingPunct="1">
              <a:buFont typeface="Wingdings" panose="05000000000000000000" pitchFamily="2" charset="2"/>
              <a:buAutoNum type="arabicParenR"/>
              <a:defRPr/>
            </a:pPr>
            <a:r>
              <a:rPr lang="fa-IR" sz="2500" dirty="0" smtClean="0">
                <a:effectLst/>
                <a:latin typeface="Times" pitchFamily="18" charset="0"/>
                <a:cs typeface="B Zar" panose="00000400000000000000" pitchFamily="2" charset="-78"/>
              </a:rPr>
              <a:t>نسبت وزني ماسه به کل سنگدانه: حدود 45 درصد يا بيشتر</a:t>
            </a:r>
          </a:p>
          <a:p>
            <a:pPr marL="609600" indent="-609600" algn="r" rtl="1" eaLnBrk="1" hangingPunct="1">
              <a:buFont typeface="Wingdings" panose="05000000000000000000" pitchFamily="2" charset="2"/>
              <a:buAutoNum type="arabicParenR"/>
              <a:defRPr/>
            </a:pPr>
            <a:endParaRPr lang="fa-IR" sz="2500" dirty="0" smtClean="0">
              <a:effectLst/>
              <a:latin typeface="Times" pitchFamily="18" charset="0"/>
              <a:cs typeface="B Zar" panose="00000400000000000000" pitchFamily="2" charset="-78"/>
            </a:endParaRPr>
          </a:p>
          <a:p>
            <a:pPr marL="609600" indent="-609600" algn="r" rtl="1" eaLnBrk="1" hangingPunct="1">
              <a:buFontTx/>
              <a:buChar char="-"/>
              <a:defRPr/>
            </a:pPr>
            <a:r>
              <a:rPr lang="fa-IR" sz="2500" dirty="0" smtClean="0">
                <a:solidFill>
                  <a:srgbClr val="0070C0"/>
                </a:solidFill>
                <a:effectLst/>
                <a:latin typeface="Times" pitchFamily="18" charset="0"/>
                <a:cs typeface="B Zar" panose="00000400000000000000" pitchFamily="2" charset="-78"/>
              </a:rPr>
              <a:t>استفاده از مواد روان کننده، پوزولانها، سنگ گردگوشه به جاي سنگ شکسته موجب افزايش کارآيي مي شوند و توصيه مي شود.</a:t>
            </a:r>
            <a:endParaRPr lang="en-US" sz="2500" dirty="0" smtClean="0">
              <a:solidFill>
                <a:srgbClr val="0070C0"/>
              </a:solidFill>
              <a:effectLst/>
              <a:latin typeface="Times" pitchFamily="18" charset="0"/>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5" y="650965"/>
            <a:ext cx="5184283" cy="3456189"/>
          </a:xfrm>
          <a:prstGeom prst="rect">
            <a:avLst/>
          </a:prstGeom>
        </p:spPr>
      </p:pic>
    </p:spTree>
    <p:extLst>
      <p:ext uri="{BB962C8B-B14F-4D97-AF65-F5344CB8AC3E}">
        <p14:creationId xmlns:p14="http://schemas.microsoft.com/office/powerpoint/2010/main" val="231188777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174" y="971367"/>
            <a:ext cx="4803820" cy="4995972"/>
          </a:xfrm>
          <a:prstGeom prst="rect">
            <a:avLst/>
          </a:prstGeom>
        </p:spPr>
      </p:pic>
    </p:spTree>
    <p:extLst>
      <p:ext uri="{BB962C8B-B14F-4D97-AF65-F5344CB8AC3E}">
        <p14:creationId xmlns:p14="http://schemas.microsoft.com/office/powerpoint/2010/main" val="418933976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671256" y="790310"/>
            <a:ext cx="4623515"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3000" b="1" dirty="0" smtClean="0">
                <a:solidFill>
                  <a:srgbClr val="C00000"/>
                </a:solidFill>
                <a:cs typeface="B Zar" panose="00000400000000000000" pitchFamily="2" charset="-78"/>
              </a:rPr>
              <a:t>ریختن بتن</a:t>
            </a:r>
            <a:endParaRPr lang="en-US" sz="3000" b="1" dirty="0" smtClean="0">
              <a:solidFill>
                <a:srgbClr val="C00000"/>
              </a:solidFill>
              <a:cs typeface="B Zar" panose="00000400000000000000" pitchFamily="2" charset="-78"/>
            </a:endParaRPr>
          </a:p>
        </p:txBody>
      </p:sp>
      <p:sp>
        <p:nvSpPr>
          <p:cNvPr id="3" name="Rectangle 2"/>
          <p:cNvSpPr/>
          <p:nvPr/>
        </p:nvSpPr>
        <p:spPr>
          <a:xfrm>
            <a:off x="1056069" y="4805639"/>
            <a:ext cx="10238702" cy="1631216"/>
          </a:xfrm>
          <a:prstGeom prst="rect">
            <a:avLst/>
          </a:prstGeom>
        </p:spPr>
        <p:txBody>
          <a:bodyPr wrap="square">
            <a:spAutoFit/>
          </a:bodyPr>
          <a:lstStyle/>
          <a:p>
            <a:pPr marL="342900" indent="-342900" algn="just" rtl="1">
              <a:buFont typeface="Arial" panose="020B0604020202020204" pitchFamily="34" charset="0"/>
              <a:buChar char="•"/>
            </a:pPr>
            <a:r>
              <a:rPr lang="fa-IR" sz="2500" dirty="0">
                <a:latin typeface="tahoma" panose="020B0604030504040204" pitchFamily="34" charset="0"/>
                <a:cs typeface="B Zar" panose="00000400000000000000" pitchFamily="2" charset="-78"/>
              </a:rPr>
              <a:t>مهمترين مسئله در هنگام ريختن بتن، امكان جدا شدن دانه‌ها مي‌باشد. ناظر بايد كاملاً مراقب باشد تا هنگام ريختن بتن، از عواملي كه سبب جدا شدن دانه‌ها مي‌شود، احتراز نمايند. </a:t>
            </a:r>
            <a:endParaRPr lang="fa-IR" sz="2500" dirty="0">
              <a:cs typeface="B Zar" panose="00000400000000000000" pitchFamily="2" charset="-78"/>
            </a:endParaRPr>
          </a:p>
          <a:p>
            <a:pPr algn="just" rtl="1"/>
            <a:r>
              <a:rPr lang="fa-IR" sz="2500" dirty="0">
                <a:latin typeface="tahoma" panose="020B0604030504040204" pitchFamily="34" charset="0"/>
                <a:cs typeface="B Zar" panose="00000400000000000000" pitchFamily="2" charset="-78"/>
              </a:rPr>
              <a:t/>
            </a:r>
            <a:br>
              <a:rPr lang="fa-IR" sz="2500" dirty="0">
                <a:latin typeface="tahoma" panose="020B0604030504040204" pitchFamily="34" charset="0"/>
                <a:cs typeface="B Zar" panose="00000400000000000000" pitchFamily="2" charset="-78"/>
              </a:rPr>
            </a:br>
            <a:endParaRPr lang="fa-IR" sz="2500" dirty="0">
              <a:effectLst/>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152" y="566671"/>
            <a:ext cx="5839760" cy="3609246"/>
          </a:xfrm>
          <a:prstGeom prst="rect">
            <a:avLst/>
          </a:prstGeom>
        </p:spPr>
      </p:pic>
    </p:spTree>
    <p:extLst>
      <p:ext uri="{BB962C8B-B14F-4D97-AF65-F5344CB8AC3E}">
        <p14:creationId xmlns:p14="http://schemas.microsoft.com/office/powerpoint/2010/main" val="3043027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2354023"/>
              </p:ext>
            </p:extLst>
          </p:nvPr>
        </p:nvGraphicFramePr>
        <p:xfrm>
          <a:off x="914400" y="154545"/>
          <a:ext cx="10590212" cy="6516706"/>
        </p:xfrm>
        <a:graphic>
          <a:graphicData uri="http://schemas.openxmlformats.org/drawingml/2006/table">
            <a:tbl>
              <a:tblPr rtl="1" firstRow="1" firstCol="1" bandRow="1">
                <a:tableStyleId>{5C22544A-7EE6-4342-B048-85BDC9FD1C3A}</a:tableStyleId>
              </a:tblPr>
              <a:tblGrid>
                <a:gridCol w="1281619"/>
                <a:gridCol w="4519388"/>
                <a:gridCol w="4789205"/>
              </a:tblGrid>
              <a:tr h="591631">
                <a:tc>
                  <a:txBody>
                    <a:bodyPr/>
                    <a:lstStyle/>
                    <a:p>
                      <a:pPr algn="ctr" rtl="1">
                        <a:lnSpc>
                          <a:spcPct val="107000"/>
                        </a:lnSpc>
                        <a:spcAft>
                          <a:spcPts val="0"/>
                        </a:spcAft>
                      </a:pPr>
                      <a:r>
                        <a:rPr lang="fa-IR" sz="1500">
                          <a:effectLst/>
                        </a:rPr>
                        <a:t>جلسه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هدف كلي: آشنايي دانشجويان با: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هدف ویژه:</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اول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مقدمه: تعریف بتن و اهمیت بتن و تفاوت های آن با فولاد</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آشنایی با بتن و اجزاء تشکیل دهنده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دوم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انواع سیمان و شیمی سیمان و...</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روش تولید سیمان و انواع سیمان و..</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سوم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سنگدانه ها</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خواص فیزیکی و مکانیکی مصالح سنگی</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چهارم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آب طرح اختلاط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آب مناسب برای ساخت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پنجم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مواد افزودنی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شناخت انواع مواد افزودنی و کاربرد آنها</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ششم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بتن تازه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کارایی بتن و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هفتم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اجرای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روشهای ساخت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هشتم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طرح اختلاط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طرح اختلاط بتن آیین نامه</a:t>
                      </a:r>
                      <a:r>
                        <a:rPr lang="en-US" sz="1500">
                          <a:effectLst/>
                        </a:rPr>
                        <a:t>ACI</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نهم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طرح اختلاط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طرح اختلاط بتن آیین نامه</a:t>
                      </a:r>
                      <a:r>
                        <a:rPr lang="en-US" sz="1500">
                          <a:effectLst/>
                        </a:rPr>
                        <a:t>BS</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دهم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عمل آوری بتن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شیوه های مختلف عمل آوری</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يازدهم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خواص بتن سخت شده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طراحی قاب های بتن آرمه و  دیوار برشی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دوازدهم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دوام بتن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انواع خرابی ها و....</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r h="455775">
                <a:tc>
                  <a:txBody>
                    <a:bodyPr/>
                    <a:lstStyle/>
                    <a:p>
                      <a:pPr algn="ctr" rtl="1">
                        <a:lnSpc>
                          <a:spcPct val="107000"/>
                        </a:lnSpc>
                        <a:spcAft>
                          <a:spcPts val="0"/>
                        </a:spcAft>
                      </a:pPr>
                      <a:r>
                        <a:rPr lang="fa-IR" sz="1500">
                          <a:effectLst/>
                        </a:rPr>
                        <a:t>سيزدهم </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a:effectLst/>
                        </a:rPr>
                        <a:t>انواع بتن و کاربردهای آن</a:t>
                      </a:r>
                      <a:endParaRPr lang="en-US" sz="150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c>
                  <a:txBody>
                    <a:bodyPr/>
                    <a:lstStyle/>
                    <a:p>
                      <a:pPr algn="ctr" rtl="1">
                        <a:lnSpc>
                          <a:spcPct val="107000"/>
                        </a:lnSpc>
                        <a:spcAft>
                          <a:spcPts val="0"/>
                        </a:spcAft>
                      </a:pPr>
                      <a:r>
                        <a:rPr lang="fa-IR" sz="1500" dirty="0">
                          <a:effectLst/>
                        </a:rPr>
                        <a:t>بتن سبک، بتن سنگین، بتن پلیمری و ...</a:t>
                      </a:r>
                      <a:endParaRPr lang="en-US" sz="1500" dirty="0">
                        <a:effectLst/>
                        <a:latin typeface="Times New Roman" panose="02020603050405020304" pitchFamily="18" charset="0"/>
                        <a:ea typeface="Calibri" panose="020F0502020204030204" pitchFamily="34" charset="0"/>
                        <a:cs typeface="B Zar" panose="00000400000000000000" pitchFamily="2" charset="-78"/>
                      </a:endParaRPr>
                    </a:p>
                  </a:txBody>
                  <a:tcPr marL="45735" marR="45735" marT="0" marB="0" anchor="ctr"/>
                </a:tc>
              </a:tr>
            </a:tbl>
          </a:graphicData>
        </a:graphic>
      </p:graphicFrame>
    </p:spTree>
    <p:extLst>
      <p:ext uri="{BB962C8B-B14F-4D97-AF65-F5344CB8AC3E}">
        <p14:creationId xmlns:p14="http://schemas.microsoft.com/office/powerpoint/2010/main" val="3825309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760631" y="1246184"/>
            <a:ext cx="559640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a-IR" sz="25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B Zar" panose="00000400000000000000" pitchFamily="2" charset="-78"/>
              </a:rPr>
              <a:t>ترکیبات شیمیایی موجود در انواع سیمان پرتلند</a:t>
            </a:r>
            <a:endParaRPr kumimoji="0" lang="en-US" sz="2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025" name="Picture 7"/>
          <p:cNvPicPr>
            <a:picLocks noChangeAspect="1" noChangeArrowheads="1"/>
          </p:cNvPicPr>
          <p:nvPr/>
        </p:nvPicPr>
        <p:blipFill>
          <a:blip r:embed="rId2">
            <a:extLst>
              <a:ext uri="{28A0092B-C50C-407E-A947-70E740481C1C}">
                <a14:useLocalDpi xmlns:a14="http://schemas.microsoft.com/office/drawing/2010/main" val="0"/>
              </a:ext>
            </a:extLst>
          </a:blip>
          <a:srcRect t="21910"/>
          <a:stretch>
            <a:fillRect/>
          </a:stretch>
        </p:blipFill>
        <p:spPr bwMode="auto">
          <a:xfrm>
            <a:off x="862885" y="2013628"/>
            <a:ext cx="10204996" cy="25427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885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Tree>
    <p:extLst>
      <p:ext uri="{BB962C8B-B14F-4D97-AF65-F5344CB8AC3E}">
        <p14:creationId xmlns:p14="http://schemas.microsoft.com/office/powerpoint/2010/main" val="273370343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40159" y="1230307"/>
            <a:ext cx="1070774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بتن باید تا حد امکان نزدیک به محل نهایی مورد نظر ریخته شود و نباید به مقدار زیاد در یک نقطه انباشته گردد و سپس به نقاط دیگر منتقل شود. </a:t>
            </a:r>
            <a:endPar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endParaRPr>
          </a:p>
          <a:p>
            <a:pPr marR="0" lvl="0" algn="just" defTabSz="914400" rtl="1" eaLnBrk="0" fontAlgn="base" latinLnBrk="0" hangingPunct="0">
              <a:lnSpc>
                <a:spcPct val="100000"/>
              </a:lnSpc>
              <a:spcBef>
                <a:spcPct val="0"/>
              </a:spcBef>
              <a:spcAft>
                <a:spcPct val="0"/>
              </a:spcAft>
              <a:buClrTx/>
              <a:buSzTx/>
              <a:tabLst/>
            </a:pP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در</a:t>
            </a: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غیر اینصورت</a:t>
            </a: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امکان</a:t>
            </a: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جداشدگی در</a:t>
            </a: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اجزای بتن می‌باشد و کیفیت مطلوب</a:t>
            </a: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حاصل نمی‌گردد. </a:t>
            </a:r>
            <a:endPar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endParaRPr>
          </a:p>
          <a:p>
            <a:pPr marR="0" lvl="0" algn="just" defTabSz="914400" rtl="1" eaLnBrk="0" fontAlgn="base" latinLnBrk="0" hangingPunct="0">
              <a:lnSpc>
                <a:spcPct val="100000"/>
              </a:lnSpc>
              <a:spcBef>
                <a:spcPct val="0"/>
              </a:spcBef>
              <a:spcAft>
                <a:spcPct val="0"/>
              </a:spcAft>
              <a:buClrTx/>
              <a:buSzTx/>
              <a:tabLst/>
            </a:pPr>
            <a:endParaRPr kumimoji="0" lang="fa-IR" sz="2500" b="0" i="0" strike="noStrike" cap="none" normalizeH="0" baseline="0" dirty="0" smtClean="0">
              <a:ln>
                <a:noFill/>
              </a:ln>
              <a:solidFill>
                <a:schemeClr val="tx1"/>
              </a:solidFill>
              <a:effectLst/>
              <a:cs typeface="B Zar"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endParaRPr kumimoji="0" lang="fa-IR" sz="2500" b="0" i="0" strike="noStrike" cap="none" normalizeH="0" baseline="0" dirty="0" smtClean="0">
              <a:ln>
                <a:noFill/>
              </a:ln>
              <a:solidFill>
                <a:schemeClr val="tx1"/>
              </a:solidFill>
              <a:effectLst/>
              <a:cs typeface="B Zar" panose="00000400000000000000" pitchFamily="2" charset="-78"/>
            </a:endParaRPr>
          </a:p>
          <a:p>
            <a:pPr marL="342900" marR="0" lvl="0" indent="-34290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بتن‌ریزی باید به طور مستمر انجام شود و لایه جدید قبل از سخت شدن لایه قبلی ریخته شود تا پیوستگی بین لایه‌ها تأمین شود و از بروز صفحات ضعیف که درز سرد نامیده می‌شود، اجتناب گردد</a:t>
            </a: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a:t>
            </a:r>
          </a:p>
          <a:p>
            <a:pPr marL="342900" marR="0" lvl="0" indent="-34290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r>
              <a:rPr kumimoji="0" lang="fa-IR" sz="2500" b="1"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endParaRPr kumimoji="0" lang="fa-IR" sz="2500" b="0" i="0" strike="noStrike" cap="none" normalizeH="0" baseline="0" dirty="0" smtClean="0">
              <a:ln>
                <a:noFill/>
              </a:ln>
              <a:solidFill>
                <a:schemeClr val="tx1"/>
              </a:solidFill>
              <a:effectLst/>
              <a:cs typeface="B Zar" panose="00000400000000000000" pitchFamily="2" charset="-78"/>
            </a:endParaRPr>
          </a:p>
          <a:p>
            <a:pPr marL="342900" marR="0" lvl="0" indent="-34290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بتن باید تمام زوایای قالب و اطراف میلگردها را کاملاً پر کند</a:t>
            </a:r>
            <a:r>
              <a:rPr kumimoji="0" lang="fa-IR" sz="2500" b="0" i="0" strike="noStrike" cap="none" normalizeH="0" baseline="0" dirty="0" smtClean="0">
                <a:ln>
                  <a:noFill/>
                </a:ln>
                <a:solidFill>
                  <a:schemeClr val="tx1"/>
                </a:solidFill>
                <a:effectLst/>
                <a:latin typeface="Tahoma" panose="020B0604030504040204" pitchFamily="34" charset="0"/>
                <a:cs typeface="B Zar" panose="00000400000000000000" pitchFamily="2" charset="-78"/>
              </a:rPr>
              <a:t>.</a:t>
            </a:r>
            <a:endParaRPr kumimoji="0" lang="fa-IR" sz="2500" b="0" i="0" strike="noStrike" cap="none" normalizeH="0" baseline="0" dirty="0" smtClean="0">
              <a:ln>
                <a:noFill/>
              </a:ln>
              <a:solidFill>
                <a:schemeClr val="tx1"/>
              </a:solidFill>
              <a:effectLst/>
              <a:latin typeface="Arial" panose="020B0604020202020204" pitchFamily="34" charset="0"/>
              <a:cs typeface="B Zar" panose="00000400000000000000" pitchFamily="2" charset="-78"/>
            </a:endParaRPr>
          </a:p>
        </p:txBody>
      </p:sp>
    </p:spTree>
    <p:extLst>
      <p:ext uri="{BB962C8B-B14F-4D97-AF65-F5344CB8AC3E}">
        <p14:creationId xmlns:p14="http://schemas.microsoft.com/office/powerpoint/2010/main" val="388974240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0919" y="1141498"/>
            <a:ext cx="9890974" cy="4708981"/>
          </a:xfrm>
          <a:prstGeom prst="rect">
            <a:avLst/>
          </a:prstGeom>
        </p:spPr>
        <p:txBody>
          <a:bodyPr wrap="square">
            <a:spAutoFit/>
          </a:bodyPr>
          <a:lstStyle/>
          <a:p>
            <a:pPr marL="342900" lvl="0" indent="-342900" algn="just" defTabSz="914400" rtl="1" eaLnBrk="0" fontAlgn="base" hangingPunct="0">
              <a:spcBef>
                <a:spcPct val="0"/>
              </a:spcBef>
              <a:spcAft>
                <a:spcPct val="0"/>
              </a:spcAft>
              <a:buFont typeface="Arial" panose="020B0604020202020204" pitchFamily="34" charset="0"/>
              <a:buChar char="•"/>
            </a:pPr>
            <a:r>
              <a:rPr lang="fa-IR" sz="2500" dirty="0">
                <a:latin typeface="Tahoma" panose="020B0604030504040204" pitchFamily="34" charset="0"/>
                <a:cs typeface="B Zar" panose="00000400000000000000" pitchFamily="2" charset="-78"/>
              </a:rPr>
              <a:t> </a:t>
            </a:r>
            <a:r>
              <a:rPr lang="ar-SA" sz="2500" dirty="0">
                <a:latin typeface="Tahoma" panose="020B0604030504040204" pitchFamily="34" charset="0"/>
                <a:cs typeface="B Zar" panose="00000400000000000000" pitchFamily="2" charset="-78"/>
              </a:rPr>
              <a:t>بتن باید در لایه‌های افقی با ضخامت‌های مساوی ریخته شود و هر لایه باید به طور مطلوب متراکم گردد و سپس لایه بعدی ریخته شود</a:t>
            </a:r>
            <a:r>
              <a:rPr lang="ar-SA" sz="2500" dirty="0" smtClean="0">
                <a:latin typeface="Tahoma" panose="020B0604030504040204" pitchFamily="34" charset="0"/>
                <a:cs typeface="B Zar" panose="00000400000000000000" pitchFamily="2" charset="-78"/>
              </a:rPr>
              <a:t>.</a:t>
            </a:r>
            <a:endParaRPr lang="fa-IR" sz="2500" dirty="0" smtClean="0">
              <a:latin typeface="Tahoma" panose="020B0604030504040204" pitchFamily="34" charset="0"/>
              <a:cs typeface="B Zar" panose="00000400000000000000" pitchFamily="2" charset="-78"/>
            </a:endParaRPr>
          </a:p>
          <a:p>
            <a:pPr marL="342900" lvl="0" indent="-342900" algn="just" defTabSz="914400" rtl="1" eaLnBrk="0" fontAlgn="base" hangingPunct="0">
              <a:spcBef>
                <a:spcPct val="0"/>
              </a:spcBef>
              <a:spcAft>
                <a:spcPct val="0"/>
              </a:spcAft>
              <a:buFont typeface="Arial" panose="020B0604020202020204" pitchFamily="34" charset="0"/>
              <a:buChar char="•"/>
            </a:pPr>
            <a:endParaRPr lang="fa-IR" sz="2500" dirty="0">
              <a:latin typeface="Tahoma" panose="020B0604030504040204" pitchFamily="34" charset="0"/>
              <a:cs typeface="B Zar" panose="00000400000000000000" pitchFamily="2" charset="-78"/>
            </a:endParaRPr>
          </a:p>
          <a:p>
            <a:pPr marL="342900" lvl="0" indent="-342900" algn="just" defTabSz="914400" rtl="1" eaLnBrk="0" fontAlgn="base" hangingPunct="0">
              <a:spcBef>
                <a:spcPct val="0"/>
              </a:spcBef>
              <a:spcAft>
                <a:spcPct val="0"/>
              </a:spcAft>
              <a:buFont typeface="Arial" panose="020B0604020202020204" pitchFamily="34" charset="0"/>
              <a:buChar char="•"/>
            </a:pPr>
            <a:r>
              <a:rPr lang="ar-SA" sz="2500" dirty="0" smtClean="0">
                <a:latin typeface="Tahoma" panose="020B0604030504040204" pitchFamily="34" charset="0"/>
                <a:cs typeface="B Zar" panose="00000400000000000000" pitchFamily="2" charset="-78"/>
              </a:rPr>
              <a:t> </a:t>
            </a:r>
            <a:r>
              <a:rPr lang="ar-SA" sz="2500" dirty="0">
                <a:latin typeface="Tahoma" panose="020B0604030504040204" pitchFamily="34" charset="0"/>
                <a:cs typeface="B Zar" panose="00000400000000000000" pitchFamily="2" charset="-78"/>
              </a:rPr>
              <a:t>تا آنجا که عملی باشد، هرلایه باید به صورت کامل و بدون وقفه اجرا گردد. </a:t>
            </a:r>
            <a:endParaRPr lang="fa-IR" sz="2500" dirty="0" smtClean="0">
              <a:latin typeface="Tahoma" panose="020B0604030504040204" pitchFamily="34" charset="0"/>
              <a:cs typeface="B Zar" panose="00000400000000000000" pitchFamily="2" charset="-78"/>
            </a:endParaRPr>
          </a:p>
          <a:p>
            <a:pPr marL="342900" lvl="0" indent="-342900" algn="just" defTabSz="914400" rtl="1" eaLnBrk="0" fontAlgn="base" hangingPunct="0">
              <a:spcBef>
                <a:spcPct val="0"/>
              </a:spcBef>
              <a:spcAft>
                <a:spcPct val="0"/>
              </a:spcAft>
              <a:buFont typeface="Arial" panose="020B0604020202020204" pitchFamily="34" charset="0"/>
              <a:buChar char="•"/>
            </a:pPr>
            <a:endParaRPr lang="fa-IR" sz="2500" dirty="0">
              <a:latin typeface="Tahoma" panose="020B0604030504040204" pitchFamily="34" charset="0"/>
              <a:cs typeface="B Zar" panose="00000400000000000000" pitchFamily="2" charset="-78"/>
            </a:endParaRPr>
          </a:p>
          <a:p>
            <a:pPr marL="342900" lvl="0" indent="-342900" algn="just" defTabSz="914400" rtl="1" eaLnBrk="0" fontAlgn="base" hangingPunct="0">
              <a:spcBef>
                <a:spcPct val="0"/>
              </a:spcBef>
              <a:spcAft>
                <a:spcPct val="0"/>
              </a:spcAft>
              <a:buFont typeface="Arial" panose="020B0604020202020204" pitchFamily="34" charset="0"/>
              <a:buChar char="•"/>
            </a:pPr>
            <a:r>
              <a:rPr lang="ar-SA" sz="2500" dirty="0" smtClean="0">
                <a:latin typeface="Tahoma" panose="020B0604030504040204" pitchFamily="34" charset="0"/>
                <a:cs typeface="B Zar" panose="00000400000000000000" pitchFamily="2" charset="-78"/>
              </a:rPr>
              <a:t>ضخامت </a:t>
            </a:r>
            <a:r>
              <a:rPr lang="ar-SA" sz="2500" dirty="0">
                <a:latin typeface="Tahoma" panose="020B0604030504040204" pitchFamily="34" charset="0"/>
                <a:cs typeface="B Zar" panose="00000400000000000000" pitchFamily="2" charset="-78"/>
              </a:rPr>
              <a:t>لایه‌ها تابع اندازه و شکل قالب، روانی بتن، فاصله میلگردها و روش تراکم می‌باشد</a:t>
            </a:r>
            <a:r>
              <a:rPr lang="ar-SA" sz="2500" dirty="0" smtClean="0">
                <a:latin typeface="Tahoma" panose="020B0604030504040204" pitchFamily="34" charset="0"/>
                <a:cs typeface="B Zar" panose="00000400000000000000" pitchFamily="2" charset="-78"/>
              </a:rPr>
              <a:t>.</a:t>
            </a:r>
            <a:endParaRPr lang="fa-IR" sz="2500" dirty="0" smtClean="0">
              <a:latin typeface="Tahoma" panose="020B0604030504040204" pitchFamily="34" charset="0"/>
              <a:cs typeface="B Zar" panose="00000400000000000000" pitchFamily="2" charset="-78"/>
            </a:endParaRPr>
          </a:p>
          <a:p>
            <a:pPr lvl="0" algn="just" defTabSz="914400" rtl="1" eaLnBrk="0" fontAlgn="base" hangingPunct="0">
              <a:spcBef>
                <a:spcPct val="0"/>
              </a:spcBef>
              <a:spcAft>
                <a:spcPct val="0"/>
              </a:spcAft>
            </a:pPr>
            <a:endParaRPr lang="fa-IR" sz="2500" dirty="0" smtClean="0">
              <a:latin typeface="Tahoma" panose="020B0604030504040204" pitchFamily="34" charset="0"/>
              <a:cs typeface="B Zar" panose="00000400000000000000" pitchFamily="2" charset="-78"/>
            </a:endParaRPr>
          </a:p>
          <a:p>
            <a:pPr lvl="0" algn="just" defTabSz="914400" rtl="1" eaLnBrk="0" fontAlgn="base" hangingPunct="0">
              <a:spcBef>
                <a:spcPct val="0"/>
              </a:spcBef>
              <a:spcAft>
                <a:spcPct val="0"/>
              </a:spcAft>
            </a:pPr>
            <a:r>
              <a:rPr lang="ar-SA" sz="2500" dirty="0" smtClean="0">
                <a:solidFill>
                  <a:srgbClr val="0070C0"/>
                </a:solidFill>
                <a:latin typeface="Tahoma" panose="020B0604030504040204" pitchFamily="34" charset="0"/>
                <a:cs typeface="B Zar" panose="00000400000000000000" pitchFamily="2" charset="-78"/>
              </a:rPr>
              <a:t>حداکثر </a:t>
            </a:r>
            <a:r>
              <a:rPr lang="ar-SA" sz="2500" dirty="0">
                <a:solidFill>
                  <a:srgbClr val="0070C0"/>
                </a:solidFill>
                <a:latin typeface="Tahoma" panose="020B0604030504040204" pitchFamily="34" charset="0"/>
                <a:cs typeface="B Zar" panose="00000400000000000000" pitchFamily="2" charset="-78"/>
              </a:rPr>
              <a:t>ضخامت لایه بتن به </a:t>
            </a:r>
            <a:r>
              <a:rPr lang="fa-IR" sz="2500" dirty="0">
                <a:solidFill>
                  <a:srgbClr val="0070C0"/>
                </a:solidFill>
                <a:latin typeface="Tahoma" panose="020B0604030504040204" pitchFamily="34" charset="0"/>
                <a:cs typeface="B Zar" panose="00000400000000000000" pitchFamily="2" charset="-78"/>
              </a:rPr>
              <a:t>0/6</a:t>
            </a:r>
            <a:r>
              <a:rPr lang="ar-SA" sz="2500" dirty="0">
                <a:solidFill>
                  <a:srgbClr val="0070C0"/>
                </a:solidFill>
                <a:latin typeface="Tahoma" panose="020B0604030504040204" pitchFamily="34" charset="0"/>
                <a:cs typeface="B Zar" panose="00000400000000000000" pitchFamily="2" charset="-78"/>
              </a:rPr>
              <a:t> متر و حداقل آن به </a:t>
            </a:r>
            <a:r>
              <a:rPr lang="fa-IR" sz="2500" dirty="0">
                <a:solidFill>
                  <a:srgbClr val="0070C0"/>
                </a:solidFill>
                <a:latin typeface="Tahoma" panose="020B0604030504040204" pitchFamily="34" charset="0"/>
                <a:cs typeface="B Zar" panose="00000400000000000000" pitchFamily="2" charset="-78"/>
              </a:rPr>
              <a:t>0/15</a:t>
            </a:r>
            <a:r>
              <a:rPr lang="ar-SA" sz="2500" dirty="0">
                <a:solidFill>
                  <a:srgbClr val="0070C0"/>
                </a:solidFill>
                <a:latin typeface="Tahoma" panose="020B0604030504040204" pitchFamily="34" charset="0"/>
                <a:cs typeface="B Zar" panose="00000400000000000000" pitchFamily="2" charset="-78"/>
              </a:rPr>
              <a:t> متر و یا سه برابر حداکثر اندازه سنگدانه ( هر کدام بزرگتر باشد) محدود </a:t>
            </a:r>
            <a:r>
              <a:rPr lang="ar-SA" sz="2500" dirty="0" smtClean="0">
                <a:solidFill>
                  <a:srgbClr val="0070C0"/>
                </a:solidFill>
                <a:latin typeface="Tahoma" panose="020B0604030504040204" pitchFamily="34" charset="0"/>
                <a:cs typeface="B Zar" panose="00000400000000000000" pitchFamily="2" charset="-78"/>
              </a:rPr>
              <a:t>می‌گردد</a:t>
            </a:r>
            <a:r>
              <a:rPr lang="fa-IR" sz="2500" dirty="0" smtClean="0">
                <a:solidFill>
                  <a:srgbClr val="0070C0"/>
                </a:solidFill>
                <a:latin typeface="Tahoma" panose="020B0604030504040204" pitchFamily="34" charset="0"/>
                <a:cs typeface="B Zar" panose="00000400000000000000" pitchFamily="2" charset="-78"/>
              </a:rPr>
              <a:t>.</a:t>
            </a:r>
          </a:p>
          <a:p>
            <a:pPr lvl="0" algn="just" defTabSz="914400" rtl="1" eaLnBrk="0" fontAlgn="base" hangingPunct="0">
              <a:spcBef>
                <a:spcPct val="0"/>
              </a:spcBef>
              <a:spcAft>
                <a:spcPct val="0"/>
              </a:spcAft>
            </a:pPr>
            <a:endParaRPr lang="fa-IR" sz="2500" dirty="0">
              <a:solidFill>
                <a:srgbClr val="0070C0"/>
              </a:solidFill>
              <a:latin typeface="Tahoma" panose="020B0604030504040204" pitchFamily="34" charset="0"/>
              <a:cs typeface="B Zar" panose="00000400000000000000" pitchFamily="2" charset="-78"/>
            </a:endParaRPr>
          </a:p>
          <a:p>
            <a:pPr lvl="0" algn="just" defTabSz="914400" rtl="1" eaLnBrk="0" fontAlgn="base" hangingPunct="0">
              <a:spcBef>
                <a:spcPct val="0"/>
              </a:spcBef>
              <a:spcAft>
                <a:spcPct val="0"/>
              </a:spcAft>
            </a:pPr>
            <a:r>
              <a:rPr lang="ar-SA" sz="2500" dirty="0">
                <a:solidFill>
                  <a:srgbClr val="0070C0"/>
                </a:solidFill>
                <a:latin typeface="Tahoma" panose="020B0604030504040204" pitchFamily="34" charset="0"/>
                <a:cs typeface="B Zar" panose="00000400000000000000" pitchFamily="2" charset="-78"/>
              </a:rPr>
              <a:t>  معمولاً دراعضای بتن مسلح ضخامت </a:t>
            </a:r>
            <a:r>
              <a:rPr lang="fa-IR" sz="2500" dirty="0">
                <a:solidFill>
                  <a:srgbClr val="0070C0"/>
                </a:solidFill>
                <a:latin typeface="Tahoma" panose="020B0604030504040204" pitchFamily="34" charset="0"/>
                <a:cs typeface="B Zar" panose="00000400000000000000" pitchFamily="2" charset="-78"/>
              </a:rPr>
              <a:t>0/2</a:t>
            </a:r>
            <a:r>
              <a:rPr lang="ar-SA" sz="2500" dirty="0">
                <a:solidFill>
                  <a:srgbClr val="0070C0"/>
                </a:solidFill>
                <a:latin typeface="Tahoma" panose="020B0604030504040204" pitchFamily="34" charset="0"/>
                <a:cs typeface="B Zar" panose="00000400000000000000" pitchFamily="2" charset="-78"/>
              </a:rPr>
              <a:t> تا </a:t>
            </a:r>
            <a:r>
              <a:rPr lang="fa-IR" sz="2500" dirty="0">
                <a:solidFill>
                  <a:srgbClr val="0070C0"/>
                </a:solidFill>
                <a:latin typeface="Tahoma" panose="020B0604030504040204" pitchFamily="34" charset="0"/>
                <a:cs typeface="B Zar" panose="00000400000000000000" pitchFamily="2" charset="-78"/>
              </a:rPr>
              <a:t>0/4</a:t>
            </a:r>
            <a:r>
              <a:rPr lang="ar-SA" sz="2500" dirty="0">
                <a:solidFill>
                  <a:srgbClr val="0070C0"/>
                </a:solidFill>
                <a:latin typeface="Tahoma" panose="020B0604030504040204" pitchFamily="34" charset="0"/>
                <a:cs typeface="B Zar" panose="00000400000000000000" pitchFamily="2" charset="-78"/>
              </a:rPr>
              <a:t> متر پیشنهاد می‌گردد</a:t>
            </a:r>
            <a:r>
              <a:rPr lang="fa-IR" sz="2500" dirty="0">
                <a:solidFill>
                  <a:srgbClr val="0070C0"/>
                </a:solidFill>
                <a:latin typeface="Tahoma" panose="020B0604030504040204" pitchFamily="34" charset="0"/>
                <a:cs typeface="B Zar" panose="00000400000000000000" pitchFamily="2" charset="-78"/>
              </a:rPr>
              <a:t>. </a:t>
            </a:r>
            <a:endParaRPr lang="fa-IR" sz="2500" dirty="0">
              <a:solidFill>
                <a:srgbClr val="0070C0"/>
              </a:solidFill>
              <a:cs typeface="B Zar" panose="00000400000000000000" pitchFamily="2" charset="-78"/>
            </a:endParaRPr>
          </a:p>
          <a:p>
            <a:pPr lvl="0" algn="just" defTabSz="914400" rtl="1" eaLnBrk="0" fontAlgn="base" hangingPunct="0">
              <a:spcBef>
                <a:spcPct val="0"/>
              </a:spcBef>
              <a:spcAft>
                <a:spcPct val="0"/>
              </a:spcAft>
            </a:pPr>
            <a:r>
              <a:rPr lang="fa-IR" sz="2500" dirty="0">
                <a:solidFill>
                  <a:srgbClr val="0070C0"/>
                </a:solidFill>
                <a:latin typeface="Tahoma" panose="020B0604030504040204" pitchFamily="34" charset="0"/>
                <a:cs typeface="B Zar" panose="00000400000000000000" pitchFamily="2" charset="-78"/>
              </a:rPr>
              <a:t> </a:t>
            </a:r>
            <a:endParaRPr lang="fa-IR" sz="2500" dirty="0">
              <a:solidFill>
                <a:srgbClr val="0070C0"/>
              </a:solidFill>
              <a:cs typeface="B Zar" panose="00000400000000000000" pitchFamily="2" charset="-78"/>
            </a:endParaRPr>
          </a:p>
        </p:txBody>
      </p:sp>
    </p:spTree>
    <p:extLst>
      <p:ext uri="{BB962C8B-B14F-4D97-AF65-F5344CB8AC3E}">
        <p14:creationId xmlns:p14="http://schemas.microsoft.com/office/powerpoint/2010/main" val="254895077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7610" y="1636379"/>
            <a:ext cx="5652448" cy="4966506"/>
          </a:xfrm>
          <a:prstGeom prst="rect">
            <a:avLst/>
          </a:prstGeom>
        </p:spPr>
      </p:pic>
      <p:sp>
        <p:nvSpPr>
          <p:cNvPr id="3" name="Rectangle 2"/>
          <p:cNvSpPr txBox="1">
            <a:spLocks noChangeArrowheads="1"/>
          </p:cNvSpPr>
          <p:nvPr/>
        </p:nvSpPr>
        <p:spPr>
          <a:xfrm>
            <a:off x="1828799" y="713037"/>
            <a:ext cx="9285667"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3000" dirty="0" smtClean="0">
                <a:solidFill>
                  <a:srgbClr val="0070C0"/>
                </a:solidFill>
                <a:cs typeface="B Zar" panose="00000400000000000000" pitchFamily="2" charset="-78"/>
              </a:rPr>
              <a:t>فاصله قرارگیری بتن از محلی که بتن سرازیر می شود از 50 سانتی متر تجاوز نکند</a:t>
            </a:r>
            <a:endParaRPr lang="en-US" sz="3000" dirty="0" smtClean="0">
              <a:solidFill>
                <a:srgbClr val="0070C0"/>
              </a:solidFill>
              <a:cs typeface="B Zar" panose="00000400000000000000" pitchFamily="2" charset="-78"/>
            </a:endParaRPr>
          </a:p>
        </p:txBody>
      </p:sp>
    </p:spTree>
    <p:extLst>
      <p:ext uri="{BB962C8B-B14F-4D97-AF65-F5344CB8AC3E}">
        <p14:creationId xmlns:p14="http://schemas.microsoft.com/office/powerpoint/2010/main" val="212307582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7238" y="1265328"/>
            <a:ext cx="6389927" cy="5380170"/>
          </a:xfrm>
          <a:prstGeom prst="rect">
            <a:avLst/>
          </a:prstGeom>
        </p:spPr>
      </p:pic>
      <p:sp>
        <p:nvSpPr>
          <p:cNvPr id="3" name="Rectangle 2"/>
          <p:cNvSpPr txBox="1">
            <a:spLocks noChangeArrowheads="1"/>
          </p:cNvSpPr>
          <p:nvPr/>
        </p:nvSpPr>
        <p:spPr>
          <a:xfrm>
            <a:off x="2009104" y="481217"/>
            <a:ext cx="5885643"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3000" dirty="0" smtClean="0">
                <a:solidFill>
                  <a:srgbClr val="0070C0"/>
                </a:solidFill>
                <a:cs typeface="B Zar" panose="00000400000000000000" pitchFamily="2" charset="-78"/>
              </a:rPr>
              <a:t>بتن ریزی ستون با استفاده از پمپ</a:t>
            </a:r>
            <a:endParaRPr lang="en-US" sz="3000" dirty="0" smtClean="0">
              <a:solidFill>
                <a:srgbClr val="0070C0"/>
              </a:solidFill>
              <a:cs typeface="B Zar" panose="00000400000000000000" pitchFamily="2" charset="-78"/>
            </a:endParaRPr>
          </a:p>
        </p:txBody>
      </p:sp>
    </p:spTree>
    <p:extLst>
      <p:ext uri="{BB962C8B-B14F-4D97-AF65-F5344CB8AC3E}">
        <p14:creationId xmlns:p14="http://schemas.microsoft.com/office/powerpoint/2010/main" val="42678939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10614" y="1510037"/>
            <a:ext cx="10450408"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بتن مورد استفاده بایستی از کمترین اسلامپ (روانی) مجاز برخوردار باشد. بتن با اسلامپ کم برای ماندن در محل و پرداخت نمودن سطح گزینه مناسبی است</a:t>
            </a:r>
            <a:r>
              <a:rPr kumimoji="0" lang="fa-IR"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a:t>
            </a:r>
          </a:p>
          <a:p>
            <a:pPr marR="0" lvl="0" algn="just" defTabSz="914400" rtl="1" eaLnBrk="0" fontAlgn="base" latinLnBrk="0" hangingPunct="0">
              <a:lnSpc>
                <a:spcPct val="100000"/>
              </a:lnSpc>
              <a:spcBef>
                <a:spcPct val="0"/>
              </a:spcBef>
              <a:spcAft>
                <a:spcPct val="0"/>
              </a:spcAft>
              <a:buClrTx/>
              <a:buSzTx/>
              <a:tabLst/>
            </a:pPr>
            <a:r>
              <a:rPr kumimoji="0" lang="fa-IR"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 </a:t>
            </a:r>
            <a:br>
              <a:rPr kumimoji="0" lang="fa-IR"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br>
            <a:endParaRPr kumimoji="0" lang="fa-IR" sz="2500" b="1" i="0" u="none" strike="noStrike" cap="none" normalizeH="0" baseline="0" dirty="0" smtClean="0">
              <a:ln>
                <a:noFill/>
              </a:ln>
              <a:solidFill>
                <a:srgbClr val="000080"/>
              </a:solidFill>
              <a:effectLst/>
              <a:latin typeface="Arial" panose="020B0604020202020204" pitchFamily="34" charset="0"/>
              <a:cs typeface="B Zar" panose="00000400000000000000" pitchFamily="2" charset="-78"/>
            </a:endParaRPr>
          </a:p>
          <a:p>
            <a:pPr marL="342900" marR="0" lvl="0" indent="-34290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بتن ریزی بایستی از قسمت پایین شیب شروع گردد و سپس به تدریج به سمت بالا ادامه یابد. در صورتی که محل مورد نظر دارای چند عمق مختلف است ابتدا از عمیق ترین محل شروع کنید. با این روش بتن کمترین شانس را برای روانه شدن به سمت پایین سطح شیبدار دارد. سپس از ویبراتور به منظور از بین بردن حفره ها و حباب های هوا در مخلوط بتن استفاده کنید</a:t>
            </a:r>
            <a:r>
              <a:rPr kumimoji="0" lang="fa-IR"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a:t>
            </a:r>
          </a:p>
          <a:p>
            <a:pPr marR="0" lvl="0" algn="just" defTabSz="914400" rtl="1" eaLnBrk="0" fontAlgn="base" latinLnBrk="0" hangingPunct="0">
              <a:lnSpc>
                <a:spcPct val="100000"/>
              </a:lnSpc>
              <a:spcBef>
                <a:spcPct val="0"/>
              </a:spcBef>
              <a:spcAft>
                <a:spcPct val="0"/>
              </a:spcAft>
              <a:buClrTx/>
              <a:buSzTx/>
              <a:tabLst/>
            </a:pPr>
            <a:r>
              <a:rPr kumimoji="0" lang="fa-IR"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t/>
            </a:r>
            <a:br>
              <a:rPr kumimoji="0" lang="fa-IR"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rPr>
            </a:br>
            <a:endParaRPr kumimoji="0" lang="fa-IR" sz="2500" b="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endParaRPr>
          </a:p>
        </p:txBody>
      </p:sp>
      <p:sp>
        <p:nvSpPr>
          <p:cNvPr id="3" name="Rectangle 2"/>
          <p:cNvSpPr txBox="1">
            <a:spLocks noChangeArrowheads="1"/>
          </p:cNvSpPr>
          <p:nvPr/>
        </p:nvSpPr>
        <p:spPr>
          <a:xfrm>
            <a:off x="7431110" y="300912"/>
            <a:ext cx="3760629"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3000" b="1" dirty="0" smtClean="0">
                <a:solidFill>
                  <a:srgbClr val="0070C0"/>
                </a:solidFill>
                <a:cs typeface="B Zar" panose="00000400000000000000" pitchFamily="2" charset="-78"/>
              </a:rPr>
              <a:t>بتن ریزی سطوح شیبدار</a:t>
            </a:r>
            <a:endParaRPr lang="en-US" sz="3000" b="1" dirty="0" smtClean="0">
              <a:solidFill>
                <a:srgbClr val="0070C0"/>
              </a:solidFill>
              <a:cs typeface="B Zar" panose="00000400000000000000" pitchFamily="2" charset="-78"/>
            </a:endParaRPr>
          </a:p>
        </p:txBody>
      </p:sp>
    </p:spTree>
    <p:extLst>
      <p:ext uri="{BB962C8B-B14F-4D97-AF65-F5344CB8AC3E}">
        <p14:creationId xmlns:p14="http://schemas.microsoft.com/office/powerpoint/2010/main" val="25072970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3080" y="374250"/>
            <a:ext cx="11138283" cy="5627306"/>
          </a:xfrm>
          <a:prstGeom prst="rect">
            <a:avLst/>
          </a:prstGeom>
        </p:spPr>
      </p:pic>
    </p:spTree>
    <p:extLst>
      <p:ext uri="{BB962C8B-B14F-4D97-AF65-F5344CB8AC3E}">
        <p14:creationId xmlns:p14="http://schemas.microsoft.com/office/powerpoint/2010/main" val="360996879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55141" y="599731"/>
            <a:ext cx="4623515"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4000" b="1" dirty="0" smtClean="0">
                <a:solidFill>
                  <a:srgbClr val="C00000"/>
                </a:solidFill>
                <a:cs typeface="B Titr" panose="00000700000000000000" pitchFamily="2" charset="-78"/>
              </a:rPr>
              <a:t>طرح اختلاط بتن</a:t>
            </a:r>
            <a:endParaRPr lang="en-US" sz="4000" b="1" dirty="0" smtClean="0">
              <a:solidFill>
                <a:srgbClr val="C00000"/>
              </a:solidFill>
              <a:cs typeface="B Titr" panose="00000700000000000000" pitchFamily="2" charset="-78"/>
            </a:endParaRPr>
          </a:p>
        </p:txBody>
      </p:sp>
      <p:sp>
        <p:nvSpPr>
          <p:cNvPr id="3" name="Rectangle 2"/>
          <p:cNvSpPr/>
          <p:nvPr/>
        </p:nvSpPr>
        <p:spPr>
          <a:xfrm>
            <a:off x="489396" y="2394264"/>
            <a:ext cx="10251583" cy="477054"/>
          </a:xfrm>
          <a:prstGeom prst="rect">
            <a:avLst/>
          </a:prstGeom>
        </p:spPr>
        <p:txBody>
          <a:bodyPr wrap="square">
            <a:spAutoFit/>
          </a:bodyPr>
          <a:lstStyle/>
          <a:p>
            <a:pPr algn="r"/>
            <a:r>
              <a:rPr lang="en-AU" sz="2500" b="1" dirty="0">
                <a:latin typeface="Times New Roman" panose="02020603050405020304" pitchFamily="18" charset="0"/>
                <a:cs typeface="B Zar" panose="00000400000000000000" pitchFamily="2" charset="-78"/>
              </a:rPr>
              <a:t>(ACI 211.1 - </a:t>
            </a:r>
            <a:r>
              <a:rPr lang="fa-IR" sz="2500" b="1" dirty="0">
                <a:latin typeface="BZarBold"/>
                <a:cs typeface="B Zar" panose="00000400000000000000" pitchFamily="2" charset="-78"/>
              </a:rPr>
              <a:t>روش پیشنهادي انجمن بتن آمریکا براي طرح مخلوط بتن </a:t>
            </a:r>
            <a:r>
              <a:rPr lang="fa-IR" sz="2500" b="1" dirty="0" smtClean="0">
                <a:latin typeface="BZarBold"/>
                <a:cs typeface="B Zar" panose="00000400000000000000" pitchFamily="2" charset="-78"/>
              </a:rPr>
              <a:t>معمولی </a:t>
            </a:r>
            <a:r>
              <a:rPr lang="fa-IR" sz="2500" b="1" dirty="0" smtClean="0">
                <a:latin typeface="Times New Roman" panose="02020603050405020304" pitchFamily="18" charset="0"/>
                <a:cs typeface="B Zar" panose="00000400000000000000" pitchFamily="2" charset="-78"/>
              </a:rPr>
              <a:t>( </a:t>
            </a:r>
            <a:r>
              <a:rPr lang="fa-IR" sz="2500" b="1" dirty="0">
                <a:latin typeface="Times New Roman" panose="02020603050405020304" pitchFamily="18" charset="0"/>
                <a:cs typeface="B Zar" panose="00000400000000000000" pitchFamily="2" charset="-78"/>
              </a:rPr>
              <a:t>89</a:t>
            </a:r>
            <a:endParaRPr lang="fa-IR" sz="2500" dirty="0">
              <a:cs typeface="B Zar" panose="00000400000000000000" pitchFamily="2" charset="-78"/>
            </a:endParaRPr>
          </a:p>
        </p:txBody>
      </p:sp>
      <p:sp>
        <p:nvSpPr>
          <p:cNvPr id="4" name="Rectangle 3"/>
          <p:cNvSpPr/>
          <p:nvPr/>
        </p:nvSpPr>
        <p:spPr>
          <a:xfrm>
            <a:off x="3492474" y="1512023"/>
            <a:ext cx="4915128" cy="553998"/>
          </a:xfrm>
          <a:prstGeom prst="rect">
            <a:avLst/>
          </a:prstGeom>
        </p:spPr>
        <p:txBody>
          <a:bodyPr wrap="none">
            <a:spAutoFit/>
          </a:bodyPr>
          <a:lstStyle/>
          <a:p>
            <a:r>
              <a:rPr lang="en-US" sz="3000" b="1" dirty="0">
                <a:solidFill>
                  <a:srgbClr val="FF33CC"/>
                </a:solidFill>
                <a:latin typeface="Times New Roman" panose="02020603050405020304" pitchFamily="18" charset="0"/>
                <a:cs typeface="Times New Roman" panose="02020603050405020304" pitchFamily="18" charset="0"/>
              </a:rPr>
              <a:t>CONCRETE  MIX DESIGN</a:t>
            </a:r>
            <a:endParaRPr lang="fa-IR" sz="3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36" y="3045211"/>
            <a:ext cx="2704564" cy="381278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656" y="3341880"/>
            <a:ext cx="4286250" cy="3219450"/>
          </a:xfrm>
          <a:prstGeom prst="rect">
            <a:avLst/>
          </a:prstGeom>
        </p:spPr>
      </p:pic>
    </p:spTree>
    <p:extLst>
      <p:ext uri="{BB962C8B-B14F-4D97-AF65-F5344CB8AC3E}">
        <p14:creationId xmlns:p14="http://schemas.microsoft.com/office/powerpoint/2010/main" val="428515650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62130" y="706732"/>
            <a:ext cx="1037947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sz="2500" b="1" i="0" u="none" strike="noStrike" cap="none" normalizeH="0" baseline="0" dirty="0" smtClean="0">
                <a:ln>
                  <a:noFill/>
                </a:ln>
                <a:solidFill>
                  <a:srgbClr val="0000FF"/>
                </a:solidFill>
                <a:effectLst/>
                <a:latin typeface="Tahoma" panose="020B0604030504040204" pitchFamily="34" charset="0"/>
                <a:cs typeface="B Zar" panose="00000400000000000000" pitchFamily="2" charset="-78"/>
              </a:rPr>
              <a:t>طرح اختلاط بتن</a:t>
            </a:r>
            <a:r>
              <a:rPr kumimoji="0" lang="fa-IR" sz="2500" b="1" i="0" u="none" strike="noStrike" cap="none" normalizeH="0" baseline="0" dirty="0" smtClean="0">
                <a:ln>
                  <a:noFill/>
                </a:ln>
                <a:solidFill>
                  <a:srgbClr val="0000FF"/>
                </a:solidFill>
                <a:effectLst/>
                <a:latin typeface="Tahoma" panose="020B0604030504040204" pitchFamily="34" charset="0"/>
                <a:cs typeface="B Zar" panose="00000400000000000000" pitchFamily="2" charset="-78"/>
              </a:rPr>
              <a:t>:</a:t>
            </a:r>
            <a:endParaRPr kumimoji="0" lang="en-US" sz="2500" b="1" i="0" u="none" strike="noStrike" cap="none" normalizeH="0" baseline="0" dirty="0" smtClean="0">
              <a:ln>
                <a:noFill/>
              </a:ln>
              <a:solidFill>
                <a:srgbClr val="0000FF"/>
              </a:solidFill>
              <a:effectLst/>
              <a:latin typeface="Tahoma" panose="020B0604030504040204" pitchFamily="34" charset="0"/>
              <a:cs typeface="B Zar" panose="00000400000000000000"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fa-IR" sz="2500" i="0" u="none" strike="noStrike" cap="none" normalizeH="0" baseline="0" dirty="0" smtClean="0">
              <a:ln>
                <a:noFill/>
              </a:ln>
              <a:solidFill>
                <a:srgbClr val="0000FF"/>
              </a:solidFill>
              <a:effectLst/>
              <a:latin typeface="Tahoma" panose="020B0604030504040204" pitchFamily="34" charset="0"/>
              <a:cs typeface="B Zar" panose="00000400000000000000"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SA" sz="2500" i="0" u="none" strike="noStrike" cap="none" normalizeH="0" baseline="0" dirty="0" smtClean="0">
                <a:ln>
                  <a:noFill/>
                </a:ln>
                <a:effectLst/>
                <a:latin typeface="Tahoma" panose="020B0604030504040204" pitchFamily="34" charset="0"/>
                <a:cs typeface="B Zar" panose="00000400000000000000" pitchFamily="2" charset="-78"/>
              </a:rPr>
              <a:t> تعیین نسبت به کارگیری از اجزا تشکیل دهنده بتن به روش وزنی و یا حجمی</a:t>
            </a:r>
            <a:r>
              <a:rPr lang="fa-IR" sz="2500" dirty="0">
                <a:latin typeface="Tahoma" panose="020B0604030504040204" pitchFamily="34" charset="0"/>
                <a:cs typeface="B Zar" panose="00000400000000000000" pitchFamily="2" charset="-78"/>
              </a:rPr>
              <a:t> </a:t>
            </a:r>
            <a:r>
              <a:rPr lang="fa-IR" sz="2500" dirty="0" smtClean="0">
                <a:latin typeface="Tahoma" panose="020B0604030504040204" pitchFamily="34" charset="0"/>
                <a:cs typeface="B Zar" panose="00000400000000000000" pitchFamily="2" charset="-78"/>
              </a:rPr>
              <a:t>برای ساخت بتن با خواص مشخص و حتی الامکان مقرون به صرفه</a:t>
            </a:r>
            <a:endParaRPr lang="en-US" sz="2500" dirty="0" smtClean="0">
              <a:latin typeface="Tahoma" panose="020B0604030504040204" pitchFamily="34" charset="0"/>
              <a:cs typeface="B Zar" panose="00000400000000000000"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sz="2500" i="0" u="none" strike="noStrike" cap="none" normalizeH="0" baseline="0" dirty="0">
              <a:ln>
                <a:noFill/>
              </a:ln>
              <a:effectLst/>
              <a:latin typeface="Tahoma" panose="020B0604030504040204" pitchFamily="34" charset="0"/>
              <a:cs typeface="B Zar" panose="00000400000000000000"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pPr>
            <a:endParaRPr lang="en-US" sz="2500" dirty="0" smtClean="0">
              <a:latin typeface="Tahoma" panose="020B0604030504040204" pitchFamily="34" charset="0"/>
              <a:cs typeface="B Zar" panose="00000400000000000000" pitchFamily="2"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lang="fa-IR" sz="2500" b="1" dirty="0" smtClean="0">
                <a:solidFill>
                  <a:srgbClr val="C00000"/>
                </a:solidFill>
                <a:latin typeface="Tahoma" panose="020B0604030504040204" pitchFamily="34" charset="0"/>
                <a:cs typeface="B Zar" panose="00000400000000000000" pitchFamily="2" charset="-78"/>
              </a:rPr>
              <a:t>هدف از طرح اختلاط:</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500" i="0" u="none" strike="noStrike" cap="none" normalizeH="0" baseline="0" dirty="0">
              <a:ln>
                <a:noFill/>
              </a:ln>
              <a:solidFill>
                <a:srgbClr val="002060"/>
              </a:solidFill>
              <a:effectLst/>
              <a:latin typeface="Tahoma" panose="020B0604030504040204" pitchFamily="34" charset="0"/>
              <a:cs typeface="B Zar" panose="00000400000000000000" pitchFamily="2"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lang="fa-IR" sz="2500" dirty="0" smtClean="0">
                <a:solidFill>
                  <a:srgbClr val="002060"/>
                </a:solidFill>
                <a:latin typeface="Tahoma" panose="020B0604030504040204" pitchFamily="34" charset="0"/>
                <a:cs typeface="B Zar" panose="00000400000000000000" pitchFamily="2" charset="-78"/>
              </a:rPr>
              <a:t>1- رسیدن به مقاومت مورد نظر</a:t>
            </a:r>
            <a:endParaRPr lang="en-US" sz="2500" dirty="0" smtClean="0">
              <a:solidFill>
                <a:srgbClr val="002060"/>
              </a:solidFill>
              <a:latin typeface="Tahoma" panose="020B0604030504040204" pitchFamily="34" charset="0"/>
              <a:cs typeface="B Zar" panose="00000400000000000000" pitchFamily="2" charset="-78"/>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a-IR" sz="2500" dirty="0" smtClean="0">
              <a:solidFill>
                <a:srgbClr val="002060"/>
              </a:solidFill>
              <a:latin typeface="Tahoma" panose="020B0604030504040204" pitchFamily="34" charset="0"/>
              <a:cs typeface="B Zar" panose="00000400000000000000" pitchFamily="2"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a-IR" sz="2500" i="0" u="none" strike="noStrike" cap="none" normalizeH="0" baseline="0" dirty="0" smtClean="0">
                <a:ln>
                  <a:noFill/>
                </a:ln>
                <a:solidFill>
                  <a:srgbClr val="002060"/>
                </a:solidFill>
                <a:effectLst/>
                <a:latin typeface="Tahoma" panose="020B0604030504040204" pitchFamily="34" charset="0"/>
                <a:cs typeface="B Zar" panose="00000400000000000000" pitchFamily="2" charset="-78"/>
              </a:rPr>
              <a:t>2-</a:t>
            </a:r>
            <a:r>
              <a:rPr kumimoji="0" lang="fa-IR" sz="2500" i="0" u="none" strike="noStrike" cap="none" normalizeH="0" dirty="0" smtClean="0">
                <a:ln>
                  <a:noFill/>
                </a:ln>
                <a:solidFill>
                  <a:srgbClr val="002060"/>
                </a:solidFill>
                <a:effectLst/>
                <a:latin typeface="Tahoma" panose="020B0604030504040204" pitchFamily="34" charset="0"/>
                <a:cs typeface="B Zar" panose="00000400000000000000" pitchFamily="2" charset="-78"/>
              </a:rPr>
              <a:t> تامین دوام کافی</a:t>
            </a:r>
            <a:endParaRPr kumimoji="0" lang="en-US" sz="2500" i="0" u="none" strike="noStrike" cap="none" normalizeH="0" dirty="0" smtClean="0">
              <a:ln>
                <a:noFill/>
              </a:ln>
              <a:solidFill>
                <a:srgbClr val="002060"/>
              </a:solidFill>
              <a:effectLst/>
              <a:latin typeface="Tahoma" panose="020B0604030504040204" pitchFamily="34" charset="0"/>
              <a:cs typeface="B Zar" panose="00000400000000000000" pitchFamily="2" charset="-78"/>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a-IR" sz="2500" i="0" u="none" strike="noStrike" cap="none" normalizeH="0" dirty="0" smtClean="0">
              <a:ln>
                <a:noFill/>
              </a:ln>
              <a:solidFill>
                <a:srgbClr val="002060"/>
              </a:solidFill>
              <a:effectLst/>
              <a:latin typeface="Tahoma" panose="020B0604030504040204" pitchFamily="34" charset="0"/>
              <a:cs typeface="B Zar" panose="00000400000000000000" pitchFamily="2"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lang="fa-IR" sz="2500" baseline="0" dirty="0" smtClean="0">
                <a:solidFill>
                  <a:srgbClr val="002060"/>
                </a:solidFill>
                <a:latin typeface="Tahoma" panose="020B0604030504040204" pitchFamily="34" charset="0"/>
                <a:cs typeface="B Zar" panose="00000400000000000000" pitchFamily="2" charset="-78"/>
              </a:rPr>
              <a:t>3-</a:t>
            </a:r>
            <a:r>
              <a:rPr lang="fa-IR" sz="2500" dirty="0" smtClean="0">
                <a:solidFill>
                  <a:srgbClr val="002060"/>
                </a:solidFill>
                <a:latin typeface="Tahoma" panose="020B0604030504040204" pitchFamily="34" charset="0"/>
                <a:cs typeface="B Zar" panose="00000400000000000000" pitchFamily="2" charset="-78"/>
              </a:rPr>
              <a:t> رسیدن به اسلامپ مورد نظر</a:t>
            </a:r>
            <a:endParaRPr kumimoji="0" lang="fa-IR" sz="2500" i="0" u="none" strike="noStrike" cap="none" normalizeH="0" baseline="0" dirty="0" smtClean="0">
              <a:ln>
                <a:noFill/>
              </a:ln>
              <a:solidFill>
                <a:srgbClr val="002060"/>
              </a:solidFill>
              <a:effectLst/>
              <a:cs typeface="B Zar"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a-IR" sz="2500" i="0" u="none" strike="noStrike" cap="none" normalizeH="0" baseline="0" dirty="0" smtClean="0">
                <a:ln>
                  <a:noFill/>
                </a:ln>
                <a:solidFill>
                  <a:schemeClr val="tx1"/>
                </a:solidFill>
                <a:effectLst/>
                <a:latin typeface="Tahoma" panose="020B0604030504040204" pitchFamily="34" charset="0"/>
                <a:cs typeface="B Zar" panose="00000400000000000000" pitchFamily="2" charset="-78"/>
              </a:rPr>
              <a:t> </a:t>
            </a:r>
            <a:endParaRPr kumimoji="0" lang="fa-IR" sz="2500" i="0" u="none" strike="noStrike" cap="none" normalizeH="0" baseline="0" dirty="0" smtClean="0">
              <a:ln>
                <a:noFill/>
              </a:ln>
              <a:solidFill>
                <a:schemeClr val="tx1"/>
              </a:solidFill>
              <a:effectLst/>
              <a:latin typeface="Arial" panose="020B0604020202020204" pitchFamily="34" charset="0"/>
              <a:cs typeface="B Zar" panose="00000400000000000000" pitchFamily="2" charset="-78"/>
            </a:endParaRPr>
          </a:p>
        </p:txBody>
      </p:sp>
    </p:spTree>
    <p:extLst>
      <p:ext uri="{BB962C8B-B14F-4D97-AF65-F5344CB8AC3E}">
        <p14:creationId xmlns:p14="http://schemas.microsoft.com/office/powerpoint/2010/main" val="15659193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8945" y="838740"/>
            <a:ext cx="10573555" cy="5093702"/>
          </a:xfrm>
          <a:prstGeom prst="rect">
            <a:avLst/>
          </a:prstGeom>
        </p:spPr>
        <p:txBody>
          <a:bodyPr wrap="square">
            <a:spAutoFit/>
          </a:bodyPr>
          <a:lstStyle/>
          <a:p>
            <a:pPr marL="342900" indent="-342900" algn="just" rtl="1">
              <a:buFont typeface="Arial" panose="020B0604020202020204" pitchFamily="34" charset="0"/>
              <a:buChar char="•"/>
            </a:pPr>
            <a:r>
              <a:rPr lang="fa-IR" sz="2500" dirty="0">
                <a:latin typeface="BZar"/>
                <a:cs typeface="B Zar" panose="00000400000000000000" pitchFamily="2" charset="-78"/>
              </a:rPr>
              <a:t>طرح اختلاط بتن تا حد </a:t>
            </a:r>
            <a:r>
              <a:rPr lang="fa-IR" sz="2500" dirty="0" smtClean="0">
                <a:latin typeface="BZar"/>
                <a:cs typeface="B Zar" panose="00000400000000000000" pitchFamily="2" charset="-78"/>
              </a:rPr>
              <a:t>ممکن بر </a:t>
            </a:r>
            <a:r>
              <a:rPr lang="fa-IR" sz="2500" dirty="0">
                <a:latin typeface="BZar"/>
                <a:cs typeface="B Zar" panose="00000400000000000000" pitchFamily="2" charset="-78"/>
              </a:rPr>
              <a:t>اساس تجربه یا آزمایش روي مصالح </a:t>
            </a:r>
            <a:r>
              <a:rPr lang="fa-IR" sz="2500" dirty="0" smtClean="0">
                <a:latin typeface="BZar"/>
                <a:cs typeface="B Zar" panose="00000400000000000000" pitchFamily="2" charset="-78"/>
              </a:rPr>
              <a:t>تعیین می شود. </a:t>
            </a:r>
          </a:p>
          <a:p>
            <a:pPr algn="r"/>
            <a:endParaRPr lang="fa-IR" sz="2500" dirty="0" smtClean="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solidFill>
                  <a:srgbClr val="0070C0"/>
                </a:solidFill>
                <a:latin typeface="BZar"/>
                <a:cs typeface="B Zar" panose="00000400000000000000" pitchFamily="2" charset="-78"/>
              </a:rPr>
              <a:t>روش پیشنهادي </a:t>
            </a:r>
            <a:r>
              <a:rPr lang="en-AU" sz="2500" dirty="0" smtClean="0">
                <a:solidFill>
                  <a:srgbClr val="0070C0"/>
                </a:solidFill>
                <a:latin typeface="BZar"/>
                <a:cs typeface="B Zar" panose="00000400000000000000" pitchFamily="2" charset="-78"/>
              </a:rPr>
              <a:t>ACI</a:t>
            </a:r>
            <a:r>
              <a:rPr lang="fa-IR" sz="2500" dirty="0" smtClean="0">
                <a:solidFill>
                  <a:srgbClr val="0070C0"/>
                </a:solidFill>
                <a:latin typeface="BZar"/>
                <a:cs typeface="B Zar" panose="00000400000000000000" pitchFamily="2" charset="-78"/>
              </a:rPr>
              <a:t> یک </a:t>
            </a:r>
            <a:r>
              <a:rPr lang="fa-IR" sz="2500" dirty="0">
                <a:solidFill>
                  <a:srgbClr val="0070C0"/>
                </a:solidFill>
                <a:latin typeface="BZar"/>
                <a:cs typeface="B Zar" panose="00000400000000000000" pitchFamily="2" charset="-78"/>
              </a:rPr>
              <a:t>روش محاسباتی توأم با آزمایش می باشد که </a:t>
            </a:r>
            <a:r>
              <a:rPr lang="fa-IR" sz="2500" dirty="0" smtClean="0">
                <a:solidFill>
                  <a:srgbClr val="0070C0"/>
                </a:solidFill>
                <a:latin typeface="BZar"/>
                <a:cs typeface="B Zar" panose="00000400000000000000" pitchFamily="2" charset="-78"/>
              </a:rPr>
              <a:t>در آن </a:t>
            </a:r>
            <a:r>
              <a:rPr lang="fa-IR" sz="2500" dirty="0">
                <a:solidFill>
                  <a:srgbClr val="0070C0"/>
                </a:solidFill>
                <a:latin typeface="BZar"/>
                <a:cs typeface="B Zar" panose="00000400000000000000" pitchFamily="2" charset="-78"/>
              </a:rPr>
              <a:t> مقادیر لازم آب، سیمان، شن و ماسه جهت ساختن یک متر مکعب بتن تخمین زده می شود</a:t>
            </a:r>
            <a:r>
              <a:rPr lang="fa-IR" sz="2500" dirty="0" smtClean="0">
                <a:solidFill>
                  <a:srgbClr val="0070C0"/>
                </a:solidFill>
                <a:latin typeface="BZar"/>
                <a:cs typeface="B Zar" panose="00000400000000000000" pitchFamily="2" charset="-78"/>
              </a:rPr>
              <a:t>  </a:t>
            </a:r>
            <a:r>
              <a:rPr lang="en-AU" sz="2500" dirty="0" smtClean="0">
                <a:solidFill>
                  <a:srgbClr val="0070C0"/>
                </a:solidFill>
                <a:latin typeface="BZar"/>
                <a:cs typeface="B Zar" panose="00000400000000000000" pitchFamily="2" charset="-78"/>
              </a:rPr>
              <a:t> </a:t>
            </a:r>
            <a:endParaRPr lang="fa-IR" sz="2500" dirty="0" smtClean="0">
              <a:solidFill>
                <a:srgbClr val="0070C0"/>
              </a:solidFill>
              <a:latin typeface="BZar"/>
              <a:cs typeface="B Zar" panose="00000400000000000000" pitchFamily="2" charset="-78"/>
            </a:endParaRPr>
          </a:p>
          <a:p>
            <a:pPr marL="342900" indent="-342900" algn="l"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latin typeface="BZar"/>
                <a:cs typeface="B Zar" panose="00000400000000000000" pitchFamily="2" charset="-78"/>
              </a:rPr>
              <a:t>پس </a:t>
            </a:r>
            <a:r>
              <a:rPr lang="fa-IR" sz="2500" dirty="0">
                <a:latin typeface="BZar"/>
                <a:cs typeface="B Zar" panose="00000400000000000000" pitchFamily="2" charset="-78"/>
              </a:rPr>
              <a:t>از تعیین مقادیر وزنی اجزاء بتن با انجام </a:t>
            </a:r>
            <a:r>
              <a:rPr lang="fa-IR" sz="2500" dirty="0" smtClean="0">
                <a:latin typeface="BZar"/>
                <a:cs typeface="B Zar" panose="00000400000000000000" pitchFamily="2" charset="-78"/>
              </a:rPr>
              <a:t>آزمایش </a:t>
            </a:r>
            <a:r>
              <a:rPr lang="fa-IR" sz="2500" dirty="0">
                <a:latin typeface="BZar"/>
                <a:cs typeface="B Zar" panose="00000400000000000000" pitchFamily="2" charset="-78"/>
              </a:rPr>
              <a:t>صحت طرح بررسی و در صورت لزوم اصلاحات  مورد نیاز انجام می گردد</a:t>
            </a:r>
            <a:r>
              <a:rPr lang="fa-IR" sz="2500" dirty="0" smtClean="0">
                <a:latin typeface="BZar"/>
                <a:cs typeface="B Zar" panose="00000400000000000000" pitchFamily="2" charset="-78"/>
              </a:rPr>
              <a:t>. </a:t>
            </a: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endParaRPr lang="fa-IR" sz="2500" dirty="0" smtClean="0">
              <a:latin typeface="BZar"/>
              <a:cs typeface="B Zar" panose="00000400000000000000" pitchFamily="2" charset="-78"/>
            </a:endParaRP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solidFill>
                  <a:srgbClr val="C00000"/>
                </a:solidFill>
                <a:latin typeface="BZar"/>
                <a:cs typeface="B Zar" panose="00000400000000000000" pitchFamily="2" charset="-78"/>
              </a:rPr>
              <a:t>دوام بتن به شرایط محیطی که بتن در معرض آن قرار دارد، وابسته است. (حملات سولفاتی، حملات کلر در بتن مجاور آب دریا، یخ زدن و ذوب شدن متوالی و ...)</a:t>
            </a:r>
            <a:endParaRPr lang="fa-IR" sz="2500" dirty="0">
              <a:solidFill>
                <a:srgbClr val="C00000"/>
              </a:solidFill>
              <a:cs typeface="B Zar" panose="00000400000000000000" pitchFamily="2" charset="-78"/>
            </a:endParaRPr>
          </a:p>
          <a:p>
            <a:pPr algn="r"/>
            <a:endParaRPr lang="fa-IR" sz="2500" dirty="0">
              <a:latin typeface="BZar"/>
              <a:cs typeface="B Zar" panose="00000400000000000000" pitchFamily="2" charset="-78"/>
            </a:endParaRPr>
          </a:p>
        </p:txBody>
      </p:sp>
    </p:spTree>
    <p:extLst>
      <p:ext uri="{BB962C8B-B14F-4D97-AF65-F5344CB8AC3E}">
        <p14:creationId xmlns:p14="http://schemas.microsoft.com/office/powerpoint/2010/main" val="87986571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3398" y="539771"/>
            <a:ext cx="4015843" cy="553998"/>
          </a:xfrm>
          <a:prstGeom prst="rect">
            <a:avLst/>
          </a:prstGeom>
        </p:spPr>
        <p:txBody>
          <a:bodyPr wrap="none">
            <a:spAutoFit/>
          </a:bodyPr>
          <a:lstStyle/>
          <a:p>
            <a:r>
              <a:rPr lang="fa-IR" sz="3000" b="1" dirty="0">
                <a:solidFill>
                  <a:srgbClr val="C00000"/>
                </a:solidFill>
                <a:latin typeface="BZarBold"/>
                <a:cs typeface="B Zar" panose="00000400000000000000" pitchFamily="2" charset="-78"/>
              </a:rPr>
              <a:t>اطلاعات مورد نیاز و فرضیات</a:t>
            </a:r>
            <a:endParaRPr lang="fa-IR" sz="3000" dirty="0">
              <a:solidFill>
                <a:srgbClr val="C00000"/>
              </a:solidFill>
              <a:cs typeface="B Zar" panose="00000400000000000000" pitchFamily="2" charset="-78"/>
            </a:endParaRPr>
          </a:p>
        </p:txBody>
      </p:sp>
      <p:sp>
        <p:nvSpPr>
          <p:cNvPr id="3" name="Rectangle 2"/>
          <p:cNvSpPr/>
          <p:nvPr/>
        </p:nvSpPr>
        <p:spPr>
          <a:xfrm>
            <a:off x="799313" y="1495975"/>
            <a:ext cx="10844011" cy="4708981"/>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latin typeface="BZar"/>
                <a:cs typeface="B Zar" panose="00000400000000000000" pitchFamily="2" charset="-78"/>
              </a:rPr>
              <a:t>شن </a:t>
            </a:r>
            <a:r>
              <a:rPr lang="fa-IR" sz="2500" dirty="0">
                <a:latin typeface="BZar"/>
                <a:cs typeface="B Zar" panose="00000400000000000000" pitchFamily="2" charset="-78"/>
              </a:rPr>
              <a:t>و ماسۀ مصرفی بایستی داراي کیفیت مناسب بوده و از لحاظ دانه </a:t>
            </a:r>
            <a:r>
              <a:rPr lang="fa-IR" sz="2500" dirty="0" smtClean="0">
                <a:latin typeface="BZar"/>
                <a:cs typeface="B Zar" panose="00000400000000000000" pitchFamily="2" charset="-78"/>
              </a:rPr>
              <a:t>بندي مطابق </a:t>
            </a:r>
            <a:r>
              <a:rPr lang="en-AU" sz="2500" dirty="0">
                <a:latin typeface="Times New Roman" panose="02020603050405020304" pitchFamily="18" charset="0"/>
                <a:cs typeface="B Zar" panose="00000400000000000000" pitchFamily="2" charset="-78"/>
              </a:rPr>
              <a:t>ASTM C -133 </a:t>
            </a:r>
            <a:r>
              <a:rPr lang="fa-IR" sz="2500" dirty="0" smtClean="0">
                <a:latin typeface="Times New Roman" panose="02020603050405020304" pitchFamily="18" charset="0"/>
                <a:cs typeface="B Zar" panose="00000400000000000000" pitchFamily="2" charset="-78"/>
              </a:rPr>
              <a:t> باشند.</a:t>
            </a:r>
          </a:p>
          <a:p>
            <a:pPr marL="342900" indent="-342900" algn="r" rtl="1">
              <a:buFont typeface="Arial" panose="020B0604020202020204" pitchFamily="34" charset="0"/>
              <a:buChar char="•"/>
            </a:pPr>
            <a:endParaRPr lang="fa-IR" sz="2500" dirty="0">
              <a:latin typeface="Times New Roman" panose="02020603050405020304" pitchFamily="18" charset="0"/>
              <a:cs typeface="B Zar" panose="00000400000000000000" pitchFamily="2" charset="-78"/>
            </a:endParaRPr>
          </a:p>
          <a:p>
            <a:pPr marL="342900" indent="-342900" algn="r" rtl="1">
              <a:buFont typeface="Arial" panose="020B0604020202020204" pitchFamily="34" charset="0"/>
              <a:buChar char="•"/>
            </a:pPr>
            <a:r>
              <a:rPr lang="fa-IR" sz="2500" dirty="0" smtClean="0">
                <a:latin typeface="Times New Roman" panose="02020603050405020304" pitchFamily="18" charset="0"/>
                <a:cs typeface="B Zar" panose="00000400000000000000" pitchFamily="2" charset="-78"/>
              </a:rPr>
              <a:t>چگالی واقعی (وزن مخصوص شن و ماسه) باید با آزمایش تعیین شود. در غیر اینصورت مقادیر زیر فرض می شوند:</a:t>
            </a:r>
          </a:p>
          <a:p>
            <a:pPr marL="342900" indent="-342900" algn="r" rtl="1">
              <a:buFont typeface="Arial" panose="020B0604020202020204" pitchFamily="34" charset="0"/>
              <a:buChar char="•"/>
            </a:pPr>
            <a:endParaRPr lang="fa-IR" sz="2500" dirty="0" smtClean="0">
              <a:cs typeface="B Zar" panose="00000400000000000000" pitchFamily="2" charset="-78"/>
            </a:endParaRPr>
          </a:p>
          <a:p>
            <a:pPr algn="ctr" rtl="1"/>
            <a:r>
              <a:rPr lang="en-AU" sz="2500" dirty="0" smtClean="0">
                <a:solidFill>
                  <a:srgbClr val="0070C0"/>
                </a:solidFill>
                <a:latin typeface="Times New Roman" panose="02020603050405020304" pitchFamily="18" charset="0"/>
                <a:cs typeface="B Zar" panose="00000400000000000000" pitchFamily="2" charset="-78"/>
              </a:rPr>
              <a:t> (FA)</a:t>
            </a:r>
            <a:r>
              <a:rPr lang="fa-IR" sz="2500" dirty="0" smtClean="0">
                <a:solidFill>
                  <a:srgbClr val="0070C0"/>
                </a:solidFill>
                <a:latin typeface="Times New Roman" panose="02020603050405020304" pitchFamily="18" charset="0"/>
                <a:cs typeface="B Zar" panose="00000400000000000000" pitchFamily="2" charset="-78"/>
              </a:rPr>
              <a:t>چگالی ماسه = 2/64         </a:t>
            </a:r>
            <a:r>
              <a:rPr lang="en-AU" sz="2500" dirty="0" smtClean="0">
                <a:solidFill>
                  <a:srgbClr val="0070C0"/>
                </a:solidFill>
                <a:latin typeface="Times New Roman" panose="02020603050405020304" pitchFamily="18" charset="0"/>
                <a:cs typeface="B Zar" panose="00000400000000000000" pitchFamily="2" charset="-78"/>
              </a:rPr>
              <a:t> (CA)</a:t>
            </a:r>
            <a:r>
              <a:rPr lang="fa-IR" sz="2500" dirty="0" smtClean="0">
                <a:solidFill>
                  <a:srgbClr val="0070C0"/>
                </a:solidFill>
                <a:latin typeface="Times New Roman" panose="02020603050405020304" pitchFamily="18" charset="0"/>
                <a:cs typeface="B Zar" panose="00000400000000000000" pitchFamily="2" charset="-78"/>
              </a:rPr>
              <a:t>چگالی شن= 2/68</a:t>
            </a:r>
          </a:p>
          <a:p>
            <a:pPr algn="ctr" rtl="1"/>
            <a:endParaRPr lang="fa-IR" sz="2500" dirty="0">
              <a:solidFill>
                <a:srgbClr val="0070C0"/>
              </a:solidFill>
              <a:latin typeface="Times New Roman" panose="02020603050405020304" pitchFamily="18" charset="0"/>
              <a:cs typeface="B Zar" panose="00000400000000000000" pitchFamily="2" charset="-78"/>
            </a:endParaRPr>
          </a:p>
          <a:p>
            <a:pPr algn="ctr" rtl="1"/>
            <a:endParaRPr lang="fa-IR" sz="2500" dirty="0" smtClean="0">
              <a:solidFill>
                <a:srgbClr val="0070C0"/>
              </a:solidFill>
              <a:latin typeface="Times New Roman" panose="02020603050405020304" pitchFamily="18" charset="0"/>
              <a:cs typeface="B Zar" panose="00000400000000000000" pitchFamily="2" charset="-78"/>
            </a:endParaRPr>
          </a:p>
          <a:p>
            <a:pPr marL="342900" indent="-342900" algn="r" rtl="1">
              <a:buFont typeface="Arial" panose="020B0604020202020204" pitchFamily="34" charset="0"/>
              <a:buChar char="•"/>
            </a:pPr>
            <a:r>
              <a:rPr lang="fa-IR" sz="2500" dirty="0" smtClean="0">
                <a:latin typeface="Times New Roman" panose="02020603050405020304" pitchFamily="18" charset="0"/>
                <a:cs typeface="B Zar" panose="00000400000000000000" pitchFamily="2" charset="-78"/>
              </a:rPr>
              <a:t>مدول نرمی ماسه با استفاده از دانه بندی ماسه باید تعیین شود. در غیر اینصورت مدول نرمی ماسه 2/8 فرض می شود.</a:t>
            </a:r>
          </a:p>
          <a:p>
            <a:pPr marL="342900" indent="-342900" algn="r" rtl="1">
              <a:buFont typeface="Arial" panose="020B0604020202020204" pitchFamily="34" charset="0"/>
              <a:buChar char="•"/>
            </a:pPr>
            <a:endParaRPr lang="fa-IR" sz="2500" dirty="0">
              <a:latin typeface="Times New Roman" panose="02020603050405020304" pitchFamily="18" charset="0"/>
              <a:cs typeface="B Zar" panose="00000400000000000000" pitchFamily="2" charset="-78"/>
            </a:endParaRPr>
          </a:p>
          <a:p>
            <a:pPr algn="ctr" rtl="1"/>
            <a:r>
              <a:rPr lang="fa-IR" sz="2500" dirty="0" smtClean="0">
                <a:solidFill>
                  <a:srgbClr val="7030A0"/>
                </a:solidFill>
                <a:latin typeface="Times New Roman" panose="02020603050405020304" pitchFamily="18" charset="0"/>
                <a:cs typeface="B Zar" panose="00000400000000000000" pitchFamily="2" charset="-78"/>
              </a:rPr>
              <a:t>مدول نرمی ماسه بین 2/3 تا 3/1 متغیر است.</a:t>
            </a:r>
            <a:endParaRPr lang="fa-IR" sz="2500" dirty="0">
              <a:solidFill>
                <a:srgbClr val="7030A0"/>
              </a:solidFill>
              <a:latin typeface="Times New Roman" panose="02020603050405020304" pitchFamily="18" charset="0"/>
              <a:cs typeface="B Zar" panose="00000400000000000000" pitchFamily="2" charset="-78"/>
            </a:endParaRPr>
          </a:p>
        </p:txBody>
      </p:sp>
    </p:spTree>
    <p:extLst>
      <p:ext uri="{BB962C8B-B14F-4D97-AF65-F5344CB8AC3E}">
        <p14:creationId xmlns:p14="http://schemas.microsoft.com/office/powerpoint/2010/main" val="2205136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8338" y="584359"/>
            <a:ext cx="11088709" cy="5958041"/>
          </a:xfrm>
          <a:prstGeom prst="rect">
            <a:avLst/>
          </a:prstGeom>
        </p:spPr>
        <p:txBody>
          <a:bodyPr wrap="square">
            <a:spAutoFit/>
          </a:bodyPr>
          <a:lstStyle/>
          <a:p>
            <a:pPr algn="just" rtl="1">
              <a:lnSpc>
                <a:spcPct val="107000"/>
              </a:lnSpc>
              <a:spcAft>
                <a:spcPts val="800"/>
              </a:spcAft>
            </a:pPr>
            <a:r>
              <a:rPr lang="fa-IR" sz="2500" b="1" dirty="0">
                <a:solidFill>
                  <a:schemeClr val="accent1">
                    <a:lumMod val="75000"/>
                  </a:schemeClr>
                </a:solidFill>
                <a:latin typeface="Times New Roman" panose="02020603050405020304" pitchFamily="18" charset="0"/>
                <a:ea typeface="Calibri" panose="020F0502020204030204" pitchFamily="34" charset="0"/>
                <a:cs typeface="B Zar" panose="00000400000000000000" pitchFamily="2" charset="-78"/>
              </a:rPr>
              <a:t>معادلات </a:t>
            </a:r>
            <a:r>
              <a:rPr lang="fa-IR" sz="2500" b="1" dirty="0" smtClean="0">
                <a:solidFill>
                  <a:schemeClr val="accent1">
                    <a:lumMod val="75000"/>
                  </a:schemeClr>
                </a:solidFill>
                <a:latin typeface="Times New Roman" panose="02020603050405020304" pitchFamily="18" charset="0"/>
                <a:ea typeface="Calibri" panose="020F0502020204030204" pitchFamily="34" charset="0"/>
                <a:cs typeface="B Zar" panose="00000400000000000000" pitchFamily="2" charset="-78"/>
              </a:rPr>
              <a:t>بوگ</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r>
              <a:rPr lang="ar-SA" sz="2500" dirty="0">
                <a:cs typeface="B Zar" panose="00000400000000000000" pitchFamily="2" charset="-78"/>
              </a:rPr>
              <a:t>محاسبه </a:t>
            </a:r>
            <a:r>
              <a:rPr lang="ar-SA" sz="2500" dirty="0" smtClean="0">
                <a:cs typeface="B Zar" panose="00000400000000000000" pitchFamily="2" charset="-78"/>
              </a:rPr>
              <a:t>میزان </a:t>
            </a:r>
            <a:r>
              <a:rPr lang="ar-SA" sz="2500" dirty="0">
                <a:cs typeface="B Zar" panose="00000400000000000000" pitchFamily="2" charset="-78"/>
              </a:rPr>
              <a:t>ترکیبات سیمان حاصل از اکسیدهای اصلی تشکیل دهنده </a:t>
            </a:r>
            <a:r>
              <a:rPr lang="ar-SA" sz="2500" dirty="0" smtClean="0">
                <a:cs typeface="B Zar" panose="00000400000000000000" pitchFamily="2" charset="-78"/>
              </a:rPr>
              <a:t>آن</a:t>
            </a:r>
            <a:endParaRPr lang="fa-IR" sz="2500" dirty="0" smtClean="0">
              <a:cs typeface="B Zar" panose="00000400000000000000" pitchFamily="2" charset="-78"/>
            </a:endParaRPr>
          </a:p>
          <a:p>
            <a:pPr algn="just" rtl="1"/>
            <a:endParaRPr lang="fa-IR" sz="2500" dirty="0">
              <a:cs typeface="B Zar" panose="00000400000000000000" pitchFamily="2" charset="-78"/>
            </a:endParaRPr>
          </a:p>
          <a:p>
            <a:pPr algn="just" rtl="1"/>
            <a:endParaRPr lang="en-US" sz="2000" dirty="0"/>
          </a:p>
          <a:p>
            <a:pPr algn="ctr"/>
            <a:r>
              <a:rPr lang="en-US" sz="2000" b="1" dirty="0">
                <a:ea typeface="Times New Roman" panose="02020603050405020304" pitchFamily="18" charset="0"/>
                <a:cs typeface="Times New Roman" panose="02020603050405020304" pitchFamily="18" charset="0"/>
              </a:rPr>
              <a:t>C</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S=4.07×(</a:t>
            </a:r>
            <a:r>
              <a:rPr lang="en-US" sz="2000" b="1" dirty="0" err="1">
                <a:ea typeface="Times New Roman" panose="02020603050405020304" pitchFamily="18" charset="0"/>
                <a:cs typeface="Times New Roman" panose="02020603050405020304" pitchFamily="18" charset="0"/>
              </a:rPr>
              <a:t>CaO</a:t>
            </a:r>
            <a:r>
              <a:rPr lang="en-US" sz="2000" b="1" dirty="0">
                <a:ea typeface="Times New Roman" panose="02020603050405020304" pitchFamily="18" charset="0"/>
                <a:cs typeface="Times New Roman" panose="02020603050405020304" pitchFamily="18" charset="0"/>
              </a:rPr>
              <a:t>) – 7.60× (SiO</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 – 6.72× (Al</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O</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 – 1.43× (Fe</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O</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 – 2.85× (SO</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a:t>
            </a:r>
            <a:endParaRPr lang="en-US" sz="2000" b="1" dirty="0"/>
          </a:p>
          <a:p>
            <a:pPr algn="ctr"/>
            <a:r>
              <a:rPr lang="en-US" sz="2000" b="1" dirty="0">
                <a:ea typeface="Times New Roman" panose="02020603050405020304" pitchFamily="18" charset="0"/>
                <a:cs typeface="Times New Roman" panose="02020603050405020304" pitchFamily="18" charset="0"/>
              </a:rPr>
              <a:t> </a:t>
            </a:r>
            <a:endParaRPr lang="en-US" sz="2000" b="1" dirty="0"/>
          </a:p>
          <a:p>
            <a:pPr algn="ctr"/>
            <a:r>
              <a:rPr lang="en-US" sz="2000" b="1" dirty="0">
                <a:ea typeface="Times New Roman" panose="02020603050405020304" pitchFamily="18" charset="0"/>
                <a:cs typeface="Times New Roman" panose="02020603050405020304" pitchFamily="18" charset="0"/>
              </a:rPr>
              <a:t>C</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S=2.87× (SiO</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 – 0.754× (3CaO.SiO</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a:t>
            </a:r>
            <a:endParaRPr lang="en-US" sz="2000" b="1" dirty="0"/>
          </a:p>
          <a:p>
            <a:pPr algn="ctr"/>
            <a:r>
              <a:rPr lang="en-US" sz="2000" b="1" dirty="0">
                <a:ea typeface="Times New Roman" panose="02020603050405020304" pitchFamily="18" charset="0"/>
                <a:cs typeface="Times New Roman" panose="02020603050405020304" pitchFamily="18" charset="0"/>
              </a:rPr>
              <a:t> </a:t>
            </a:r>
            <a:endParaRPr lang="en-US" sz="2000" b="1" dirty="0"/>
          </a:p>
          <a:p>
            <a:pPr algn="ctr"/>
            <a:r>
              <a:rPr lang="en-US" sz="2000" b="1" dirty="0">
                <a:ea typeface="Times New Roman" panose="02020603050405020304" pitchFamily="18" charset="0"/>
                <a:cs typeface="Times New Roman" panose="02020603050405020304" pitchFamily="18" charset="0"/>
              </a:rPr>
              <a:t>C</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A=2.65× (Al</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O</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 – 1.69× (Fe</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O</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a:t>
            </a:r>
            <a:endParaRPr lang="en-US" sz="2000" b="1" dirty="0"/>
          </a:p>
          <a:p>
            <a:pPr algn="ctr"/>
            <a:r>
              <a:rPr lang="en-US" sz="2000" b="1" dirty="0">
                <a:ea typeface="Times New Roman" panose="02020603050405020304" pitchFamily="18" charset="0"/>
                <a:cs typeface="Times New Roman" panose="02020603050405020304" pitchFamily="18" charset="0"/>
              </a:rPr>
              <a:t> </a:t>
            </a:r>
            <a:endParaRPr lang="en-US" sz="2000" b="1" dirty="0"/>
          </a:p>
          <a:p>
            <a:pPr algn="ctr"/>
            <a:r>
              <a:rPr lang="en-US" sz="2000" b="1" dirty="0">
                <a:ea typeface="Times New Roman" panose="02020603050405020304" pitchFamily="18" charset="0"/>
                <a:cs typeface="Times New Roman" panose="02020603050405020304" pitchFamily="18" charset="0"/>
              </a:rPr>
              <a:t>C</a:t>
            </a:r>
            <a:r>
              <a:rPr lang="en-US" sz="2000" b="1" baseline="-25000" dirty="0">
                <a:ea typeface="Times New Roman" panose="02020603050405020304" pitchFamily="18" charset="0"/>
                <a:cs typeface="Times New Roman" panose="02020603050405020304" pitchFamily="18" charset="0"/>
              </a:rPr>
              <a:t>4</a:t>
            </a:r>
            <a:r>
              <a:rPr lang="en-US" sz="2000" b="1" dirty="0">
                <a:ea typeface="Times New Roman" panose="02020603050405020304" pitchFamily="18" charset="0"/>
                <a:cs typeface="Times New Roman" panose="02020603050405020304" pitchFamily="18" charset="0"/>
              </a:rPr>
              <a:t>AF=3.04× (Fe</a:t>
            </a:r>
            <a:r>
              <a:rPr lang="en-US" sz="2000" b="1" baseline="-25000" dirty="0">
                <a:ea typeface="Times New Roman" panose="02020603050405020304" pitchFamily="18" charset="0"/>
                <a:cs typeface="Times New Roman" panose="02020603050405020304" pitchFamily="18" charset="0"/>
              </a:rPr>
              <a:t>2</a:t>
            </a:r>
            <a:r>
              <a:rPr lang="en-US" sz="2000" b="1" dirty="0">
                <a:ea typeface="Times New Roman" panose="02020603050405020304" pitchFamily="18" charset="0"/>
                <a:cs typeface="Times New Roman" panose="02020603050405020304" pitchFamily="18" charset="0"/>
              </a:rPr>
              <a:t>O</a:t>
            </a:r>
            <a:r>
              <a:rPr lang="en-US" sz="2000" b="1" baseline="-25000" dirty="0">
                <a:ea typeface="Times New Roman" panose="02020603050405020304" pitchFamily="18" charset="0"/>
                <a:cs typeface="Times New Roman" panose="02020603050405020304" pitchFamily="18" charset="0"/>
              </a:rPr>
              <a:t>3</a:t>
            </a:r>
            <a:r>
              <a:rPr lang="en-US" sz="2000" b="1" dirty="0">
                <a:ea typeface="Times New Roman" panose="02020603050405020304" pitchFamily="18" charset="0"/>
                <a:cs typeface="Times New Roman" panose="02020603050405020304" pitchFamily="18" charset="0"/>
              </a:rPr>
              <a:t>)</a:t>
            </a:r>
            <a:endParaRPr lang="en-US" sz="2000" b="1" dirty="0"/>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ar-SA" sz="2500" dirty="0" smtClean="0">
                <a:latin typeface="Times New Roman" panose="02020603050405020304" pitchFamily="18" charset="0"/>
                <a:ea typeface="Calibri" panose="020F0502020204030204" pitchFamily="34" charset="0"/>
                <a:cs typeface="B Zar" panose="00000400000000000000" pitchFamily="2" charset="-78"/>
              </a:rPr>
              <a:t>مقادیر </a:t>
            </a:r>
            <a:r>
              <a:rPr lang="ar-SA" sz="2500" dirty="0">
                <a:latin typeface="Times New Roman" panose="02020603050405020304" pitchFamily="18" charset="0"/>
                <a:ea typeface="Calibri" panose="020F0502020204030204" pitchFamily="34" charset="0"/>
                <a:cs typeface="B Zar" panose="00000400000000000000" pitchFamily="2" charset="-78"/>
              </a:rPr>
              <a:t>داخل پرانتزها درصد اکسیدهای تشکیل دهنده سیمان نسبت به</a:t>
            </a:r>
            <a:r>
              <a:rPr lang="ar-SA" sz="2500" dirty="0">
                <a:latin typeface="Times New Roman" panose="02020603050405020304" pitchFamily="18" charset="0"/>
                <a:ea typeface="Calibri" panose="020F0502020204030204" pitchFamily="34" charset="0"/>
                <a:cs typeface="Cambria" panose="02040503050406030204" pitchFamily="18" charset="0"/>
              </a:rPr>
              <a:t> </a:t>
            </a:r>
            <a:r>
              <a:rPr lang="ar-SA" sz="2500" dirty="0">
                <a:latin typeface="Times New Roman" panose="02020603050405020304" pitchFamily="18" charset="0"/>
                <a:ea typeface="Calibri" panose="020F0502020204030204" pitchFamily="34" charset="0"/>
                <a:cs typeface="B Zar" panose="00000400000000000000" pitchFamily="2" charset="-78"/>
              </a:rPr>
              <a:t> کل وزن سیمان را نشان می دهند</a:t>
            </a:r>
            <a:r>
              <a:rPr lang="en-US" sz="2500" dirty="0">
                <a:latin typeface="Times New Roman" panose="02020603050405020304" pitchFamily="18" charset="0"/>
                <a:ea typeface="Calibri" panose="020F0502020204030204" pitchFamily="34" charset="0"/>
                <a:cs typeface="B Zar" panose="00000400000000000000" pitchFamily="2" charset="-78"/>
              </a:rPr>
              <a:t>.</a:t>
            </a:r>
          </a:p>
          <a:p>
            <a:pPr>
              <a:lnSpc>
                <a:spcPct val="150000"/>
              </a:lnSpc>
              <a:spcAft>
                <a:spcPts val="800"/>
              </a:spcAft>
            </a:pP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220848241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857" y="903547"/>
            <a:ext cx="10328856" cy="5478423"/>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latin typeface="Times New Roman" panose="02020603050405020304" pitchFamily="18" charset="0"/>
                <a:cs typeface="B Zar" panose="00000400000000000000" pitchFamily="2" charset="-78"/>
              </a:rPr>
              <a:t>وزن مخصوص سیمان باید اندازه گیری شود. در صورت نبودن نتایج آزمایشگاهی مقدار چگالی سیمان 3/15 در نظر گرفته می شود.</a:t>
            </a:r>
          </a:p>
          <a:p>
            <a:pPr marL="342900" indent="-342900" algn="r" rtl="1">
              <a:buFont typeface="Arial" panose="020B0604020202020204" pitchFamily="34" charset="0"/>
              <a:buChar char="•"/>
            </a:pPr>
            <a:endParaRPr lang="fa-IR" sz="2500" dirty="0">
              <a:latin typeface="Times New Roman" panose="02020603050405020304" pitchFamily="18" charset="0"/>
              <a:cs typeface="B Zar" panose="00000400000000000000" pitchFamily="2" charset="-78"/>
            </a:endParaRPr>
          </a:p>
          <a:p>
            <a:pPr algn="ctr" rtl="1"/>
            <a:r>
              <a:rPr lang="en-AU" sz="2500" dirty="0" err="1" smtClean="0">
                <a:solidFill>
                  <a:srgbClr val="C00000"/>
                </a:solidFill>
                <a:latin typeface="Times New Roman" panose="02020603050405020304" pitchFamily="18" charset="0"/>
                <a:cs typeface="B Zar" panose="00000400000000000000" pitchFamily="2" charset="-78"/>
              </a:rPr>
              <a:t>Gc</a:t>
            </a:r>
            <a:r>
              <a:rPr lang="en-AU" sz="2500" dirty="0" smtClean="0">
                <a:solidFill>
                  <a:srgbClr val="C00000"/>
                </a:solidFill>
                <a:latin typeface="Times New Roman" panose="02020603050405020304" pitchFamily="18" charset="0"/>
                <a:cs typeface="B Zar" panose="00000400000000000000" pitchFamily="2" charset="-78"/>
              </a:rPr>
              <a:t>=3.15</a:t>
            </a:r>
            <a:endParaRPr lang="fa-IR" sz="2500" dirty="0" smtClean="0">
              <a:solidFill>
                <a:srgbClr val="C00000"/>
              </a:solidFill>
              <a:latin typeface="Times New Roman" panose="02020603050405020304" pitchFamily="18" charset="0"/>
              <a:cs typeface="B Zar" panose="00000400000000000000" pitchFamily="2" charset="-78"/>
            </a:endParaRPr>
          </a:p>
          <a:p>
            <a:pPr algn="ctr" rtl="1"/>
            <a:endParaRPr lang="fa-IR" sz="2500" dirty="0" smtClean="0">
              <a:solidFill>
                <a:srgbClr val="C00000"/>
              </a:solidFill>
              <a:latin typeface="Times New Roman" panose="02020603050405020304" pitchFamily="18" charset="0"/>
              <a:cs typeface="B Zar" panose="00000400000000000000" pitchFamily="2" charset="-78"/>
            </a:endParaRPr>
          </a:p>
          <a:p>
            <a:pPr marL="342900" indent="-342900" algn="r" rtl="1">
              <a:buFont typeface="Arial" panose="020B0604020202020204" pitchFamily="34" charset="0"/>
              <a:buChar char="•"/>
            </a:pPr>
            <a:r>
              <a:rPr lang="fa-IR" sz="2500" dirty="0">
                <a:latin typeface="BZar"/>
                <a:cs typeface="B Zar" panose="00000400000000000000" pitchFamily="2" charset="-78"/>
              </a:rPr>
              <a:t>مقادیر درصد رطوبت در مقادیر وزنی شن و ماسه براساس حالت اشباع با سطح خشک </a:t>
            </a:r>
            <a:r>
              <a:rPr lang="en-AU" sz="2500" dirty="0">
                <a:latin typeface="BZar"/>
                <a:cs typeface="B Zar" panose="00000400000000000000" pitchFamily="2" charset="-78"/>
              </a:rPr>
              <a:t> </a:t>
            </a:r>
            <a:r>
              <a:rPr lang="en-AU" sz="2500" dirty="0">
                <a:latin typeface="Times New Roman" panose="02020603050405020304" pitchFamily="18" charset="0"/>
                <a:cs typeface="B Zar" panose="00000400000000000000" pitchFamily="2" charset="-78"/>
              </a:rPr>
              <a:t>SSD </a:t>
            </a:r>
            <a:r>
              <a:rPr lang="fa-IR" sz="2500" dirty="0">
                <a:latin typeface="BZar"/>
                <a:cs typeface="B Zar" panose="00000400000000000000" pitchFamily="2" charset="-78"/>
              </a:rPr>
              <a:t>محاسبه می </a:t>
            </a:r>
            <a:r>
              <a:rPr lang="fa-IR" sz="2500" dirty="0" smtClean="0">
                <a:latin typeface="BZar"/>
                <a:cs typeface="B Zar" panose="00000400000000000000" pitchFamily="2" charset="-78"/>
              </a:rPr>
              <a:t>گردند</a:t>
            </a:r>
            <a:r>
              <a:rPr lang="fa-IR" sz="2500" dirty="0">
                <a:latin typeface="BZar"/>
                <a:cs typeface="B Zar" panose="00000400000000000000" pitchFamily="2" charset="-78"/>
              </a:rPr>
              <a:t> </a:t>
            </a:r>
            <a:r>
              <a:rPr lang="fa-IR" sz="2500" dirty="0" smtClean="0">
                <a:latin typeface="BZar"/>
                <a:cs typeface="B Zar" panose="00000400000000000000" pitchFamily="2" charset="-78"/>
              </a:rPr>
              <a:t>که باید با آزمایش تعیین شوند. در غیراینصورت:</a:t>
            </a:r>
            <a:r>
              <a:rPr lang="en-AU" sz="2500" dirty="0" smtClean="0">
                <a:latin typeface="BZar"/>
                <a:cs typeface="B Zar" panose="00000400000000000000" pitchFamily="2" charset="-78"/>
              </a:rPr>
              <a:t> </a:t>
            </a:r>
            <a:endParaRPr lang="fa-IR" sz="2500" dirty="0" smtClean="0">
              <a:latin typeface="BZar"/>
              <a:cs typeface="B Zar" panose="00000400000000000000" pitchFamily="2" charset="-78"/>
            </a:endParaRP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endParaRPr lang="fa-IR" sz="2500" dirty="0" smtClean="0">
              <a:latin typeface="BZar"/>
              <a:cs typeface="B Zar" panose="00000400000000000000" pitchFamily="2" charset="-78"/>
            </a:endParaRP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latin typeface="BZar"/>
                <a:cs typeface="B Zar" panose="00000400000000000000" pitchFamily="2" charset="-78"/>
              </a:rPr>
              <a:t>اگر رطوبت شن و ماسه در حالت </a:t>
            </a:r>
            <a:r>
              <a:rPr lang="en-AU" sz="2500" dirty="0" smtClean="0">
                <a:latin typeface="BZar"/>
                <a:cs typeface="B Zar" panose="00000400000000000000" pitchFamily="2" charset="-78"/>
              </a:rPr>
              <a:t>SSD</a:t>
            </a:r>
            <a:r>
              <a:rPr lang="fa-IR" sz="2500" dirty="0" smtClean="0">
                <a:latin typeface="BZar"/>
                <a:cs typeface="B Zar" panose="00000400000000000000" pitchFamily="2" charset="-78"/>
              </a:rPr>
              <a:t> نباشد، باید تصحیحات لازم برای وزن شن و ماسه و آب مصرفی انجام شود.</a:t>
            </a: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algn="r" rtl="1"/>
            <a:endParaRPr lang="fa-IR" sz="2500" dirty="0">
              <a:latin typeface="Times New Roman" panose="02020603050405020304" pitchFamily="18" charset="0"/>
              <a:cs typeface="B Zar" panose="00000400000000000000" pitchFamily="2" charset="-78"/>
            </a:endParaRPr>
          </a:p>
        </p:txBody>
      </p:sp>
      <p:sp>
        <p:nvSpPr>
          <p:cNvPr id="4" name="Rectangle 3"/>
          <p:cNvSpPr/>
          <p:nvPr/>
        </p:nvSpPr>
        <p:spPr>
          <a:xfrm>
            <a:off x="2043448" y="3831307"/>
            <a:ext cx="6096000" cy="997453"/>
          </a:xfrm>
          <a:prstGeom prst="rect">
            <a:avLst/>
          </a:prstGeom>
        </p:spPr>
        <p:txBody>
          <a:bodyPr>
            <a:spAutoFit/>
          </a:bodyPr>
          <a:lstStyle/>
          <a:p>
            <a:pPr algn="r" rtl="1">
              <a:lnSpc>
                <a:spcPct val="107000"/>
              </a:lnSpc>
              <a:spcAft>
                <a:spcPts val="800"/>
              </a:spcAft>
            </a:pPr>
            <a:r>
              <a:rPr lang="en-AU" sz="2500" b="1" dirty="0">
                <a:solidFill>
                  <a:srgbClr val="0070C0"/>
                </a:solidFill>
                <a:latin typeface="Calibri" panose="020F0502020204030204" pitchFamily="34" charset="0"/>
                <a:ea typeface="Calibri" panose="020F0502020204030204" pitchFamily="34" charset="0"/>
                <a:cs typeface="B Zar" panose="00000400000000000000" pitchFamily="2" charset="-78"/>
                <a:sym typeface="Symbol" panose="05050102010706020507" pitchFamily="18" charset="2"/>
              </a:rPr>
              <a:t></a:t>
            </a:r>
            <a:r>
              <a:rPr lang="en-AU" sz="2500" b="1" baseline="-25000" dirty="0">
                <a:solidFill>
                  <a:srgbClr val="0070C0"/>
                </a:solidFill>
                <a:latin typeface="Calibri" panose="020F0502020204030204" pitchFamily="34" charset="0"/>
                <a:ea typeface="Calibri" panose="020F0502020204030204" pitchFamily="34" charset="0"/>
                <a:cs typeface="B Zar" panose="00000400000000000000" pitchFamily="2" charset="-78"/>
              </a:rPr>
              <a:t>FA(SSD)</a:t>
            </a:r>
            <a:r>
              <a:rPr lang="en-AU" sz="2500" b="1" dirty="0">
                <a:solidFill>
                  <a:srgbClr val="0070C0"/>
                </a:solidFill>
                <a:latin typeface="Calibri" panose="020F0502020204030204" pitchFamily="34" charset="0"/>
                <a:ea typeface="Calibri" panose="020F0502020204030204" pitchFamily="34" charset="0"/>
                <a:cs typeface="B Zar" panose="00000400000000000000" pitchFamily="2" charset="-78"/>
              </a:rPr>
              <a:t>=0.7</a:t>
            </a:r>
            <a:r>
              <a:rPr lang="en-AU"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rPr>
              <a:t>%           </a:t>
            </a:r>
            <a:r>
              <a:rPr lang="en-AU"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sym typeface="Symbol" panose="05050102010706020507" pitchFamily="18" charset="2"/>
              </a:rPr>
              <a:t></a:t>
            </a:r>
            <a:r>
              <a:rPr lang="en-AU" sz="2500" b="1" baseline="-25000" dirty="0">
                <a:solidFill>
                  <a:srgbClr val="0070C0"/>
                </a:solidFill>
                <a:latin typeface="Calibri" panose="020F0502020204030204" pitchFamily="34" charset="0"/>
                <a:ea typeface="Calibri" panose="020F0502020204030204" pitchFamily="34" charset="0"/>
                <a:cs typeface="B Zar" panose="00000400000000000000" pitchFamily="2" charset="-78"/>
              </a:rPr>
              <a:t>CA(SSD)</a:t>
            </a:r>
            <a:r>
              <a:rPr lang="en-AU" sz="2500" b="1" dirty="0">
                <a:solidFill>
                  <a:srgbClr val="0070C0"/>
                </a:solidFill>
                <a:latin typeface="Calibri" panose="020F0502020204030204" pitchFamily="34" charset="0"/>
                <a:ea typeface="Calibri" panose="020F0502020204030204" pitchFamily="34" charset="0"/>
                <a:cs typeface="B Zar" panose="00000400000000000000" pitchFamily="2" charset="-78"/>
              </a:rPr>
              <a:t>=0.5%</a:t>
            </a:r>
            <a:endParaRPr lang="en-US" sz="2500" b="1" dirty="0">
              <a:solidFill>
                <a:srgbClr val="0070C0"/>
              </a:solidFill>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b="1" dirty="0">
                <a:solidFill>
                  <a:srgbClr val="0070C0"/>
                </a:solidFill>
                <a:latin typeface="Calibri" panose="020F0502020204030204" pitchFamily="34" charset="0"/>
                <a:ea typeface="Calibri" panose="020F0502020204030204" pitchFamily="34" charset="0"/>
                <a:cs typeface="B Zar" panose="00000400000000000000" pitchFamily="2" charset="-78"/>
              </a:rPr>
              <a:t> </a:t>
            </a:r>
            <a:endParaRPr lang="en-US" sz="2500" b="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669702" y="6143443"/>
            <a:ext cx="10650828" cy="477054"/>
          </a:xfrm>
          <a:prstGeom prst="rect">
            <a:avLst/>
          </a:prstGeom>
        </p:spPr>
        <p:txBody>
          <a:bodyPr wrap="square">
            <a:spAutoFit/>
          </a:bodyPr>
          <a:lstStyle/>
          <a:p>
            <a:pPr algn="r"/>
            <a:r>
              <a:rPr lang="fa-IR" sz="2500" dirty="0" smtClean="0">
                <a:latin typeface="BZar"/>
                <a:cs typeface="B Zar" panose="00000400000000000000" pitchFamily="2" charset="-78"/>
              </a:rPr>
              <a:t> باید </a:t>
            </a:r>
            <a:r>
              <a:rPr lang="fa-IR" sz="2500" dirty="0">
                <a:latin typeface="BZar"/>
                <a:cs typeface="B Zar" panose="00000400000000000000" pitchFamily="2" charset="-78"/>
              </a:rPr>
              <a:t>اندازه گیري شود</a:t>
            </a:r>
            <a:r>
              <a:rPr lang="fa-IR" sz="2500" dirty="0" smtClean="0">
                <a:latin typeface="BZar"/>
                <a:cs typeface="B Zar" panose="00000400000000000000" pitchFamily="2" charset="-78"/>
              </a:rPr>
              <a:t>. </a:t>
            </a:r>
            <a:r>
              <a:rPr lang="en-AU" sz="2500" dirty="0" smtClean="0">
                <a:latin typeface="BZar"/>
                <a:cs typeface="B Zar" panose="00000400000000000000" pitchFamily="2" charset="-78"/>
              </a:rPr>
              <a:t>(</a:t>
            </a:r>
            <a:r>
              <a:rPr lang="en-AU" sz="2500" dirty="0" smtClean="0">
                <a:latin typeface="Times New Roman" panose="02020603050405020304" pitchFamily="18" charset="0"/>
                <a:cs typeface="B Zar" panose="00000400000000000000" pitchFamily="2" charset="-78"/>
              </a:rPr>
              <a:t>Bulk </a:t>
            </a:r>
            <a:r>
              <a:rPr lang="en-AU" sz="2500" dirty="0">
                <a:latin typeface="Times New Roman" panose="02020603050405020304" pitchFamily="18" charset="0"/>
                <a:cs typeface="B Zar" panose="00000400000000000000" pitchFamily="2" charset="-78"/>
              </a:rPr>
              <a:t>Density) </a:t>
            </a:r>
            <a:r>
              <a:rPr lang="fa-IR" sz="2500" dirty="0" smtClean="0">
                <a:latin typeface="BZar"/>
                <a:cs typeface="B Zar" panose="00000400000000000000" pitchFamily="2" charset="-78"/>
              </a:rPr>
              <a:t>وزن </a:t>
            </a:r>
            <a:r>
              <a:rPr lang="fa-IR" sz="2500" dirty="0">
                <a:latin typeface="BZar"/>
                <a:cs typeface="B Zar" panose="00000400000000000000" pitchFamily="2" charset="-78"/>
              </a:rPr>
              <a:t>واحد حجم توده اي درشت دانه ها در حالت میله خورده</a:t>
            </a:r>
            <a:endParaRPr lang="fa-IR" sz="2500" dirty="0">
              <a:cs typeface="B Zar" panose="00000400000000000000" pitchFamily="2" charset="-78"/>
            </a:endParaRPr>
          </a:p>
        </p:txBody>
      </p:sp>
    </p:spTree>
    <p:extLst>
      <p:ext uri="{BB962C8B-B14F-4D97-AF65-F5344CB8AC3E}">
        <p14:creationId xmlns:p14="http://schemas.microsoft.com/office/powerpoint/2010/main" val="314504126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686195" y="470943"/>
            <a:ext cx="7663867" cy="677011"/>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3000" b="1" dirty="0" smtClean="0">
                <a:solidFill>
                  <a:srgbClr val="C00000"/>
                </a:solidFill>
                <a:cs typeface="B Titr" panose="00000700000000000000" pitchFamily="2" charset="-78"/>
              </a:rPr>
              <a:t>گامهای طرح اختلاط بتن به روش </a:t>
            </a:r>
            <a:r>
              <a:rPr lang="en-AU" sz="3000" b="1" dirty="0" smtClean="0">
                <a:solidFill>
                  <a:srgbClr val="C00000"/>
                </a:solidFill>
                <a:cs typeface="B Titr" panose="00000700000000000000" pitchFamily="2" charset="-78"/>
              </a:rPr>
              <a:t>ACI</a:t>
            </a:r>
            <a:endParaRPr lang="en-US" sz="3000" b="1" dirty="0" smtClean="0">
              <a:solidFill>
                <a:srgbClr val="C00000"/>
              </a:solidFill>
              <a:cs typeface="B Titr" panose="00000700000000000000" pitchFamily="2" charset="-78"/>
            </a:endParaRPr>
          </a:p>
        </p:txBody>
      </p:sp>
      <p:sp>
        <p:nvSpPr>
          <p:cNvPr id="4" name="Rectangle 3"/>
          <p:cNvSpPr/>
          <p:nvPr/>
        </p:nvSpPr>
        <p:spPr>
          <a:xfrm>
            <a:off x="7939798" y="1531445"/>
            <a:ext cx="3390672"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1: انتخاب مقدار اسلامپ</a:t>
            </a:r>
            <a:endParaRPr lang="fa-IR" sz="2500" dirty="0">
              <a:solidFill>
                <a:srgbClr val="0070C0"/>
              </a:solidFill>
              <a:cs typeface="B Zar" panose="00000400000000000000" pitchFamily="2" charset="-78"/>
            </a:endParaRPr>
          </a:p>
        </p:txBody>
      </p:sp>
      <p:sp>
        <p:nvSpPr>
          <p:cNvPr id="5" name="Rectangle 4"/>
          <p:cNvSpPr/>
          <p:nvPr/>
        </p:nvSpPr>
        <p:spPr>
          <a:xfrm>
            <a:off x="2159775" y="2008499"/>
            <a:ext cx="9016149" cy="861774"/>
          </a:xfrm>
          <a:prstGeom prst="rect">
            <a:avLst/>
          </a:prstGeom>
        </p:spPr>
        <p:txBody>
          <a:bodyPr wrap="square">
            <a:spAutoFit/>
          </a:bodyPr>
          <a:lstStyle/>
          <a:p>
            <a:pPr algn="r"/>
            <a:r>
              <a:rPr lang="fa-IR" sz="2500" dirty="0" smtClean="0">
                <a:latin typeface="BZar"/>
                <a:cs typeface="B Zar" panose="00000400000000000000" pitchFamily="2" charset="-78"/>
              </a:rPr>
              <a:t>مقدار </a:t>
            </a:r>
            <a:r>
              <a:rPr lang="fa-IR" sz="2500" dirty="0">
                <a:latin typeface="BZar"/>
                <a:cs typeface="B Zar" panose="00000400000000000000" pitchFamily="2" charset="-78"/>
              </a:rPr>
              <a:t>اسلامپ مورد نیاز بسته به نوع کار و بر </a:t>
            </a:r>
            <a:r>
              <a:rPr lang="fa-IR" sz="2500" dirty="0" smtClean="0">
                <a:latin typeface="BZar"/>
                <a:cs typeface="B Zar" panose="00000400000000000000" pitchFamily="2" charset="-78"/>
              </a:rPr>
              <a:t>اساس </a:t>
            </a:r>
            <a:r>
              <a:rPr lang="fa-IR" sz="2500" dirty="0">
                <a:latin typeface="BZar"/>
                <a:cs typeface="B Zar" panose="00000400000000000000" pitchFamily="2" charset="-78"/>
              </a:rPr>
              <a:t>تجربه تعیین می گردد.</a:t>
            </a:r>
            <a:r>
              <a:rPr lang="fa-IR" sz="2500" dirty="0" smtClean="0">
                <a:latin typeface="BZar"/>
                <a:cs typeface="B Zar" panose="00000400000000000000" pitchFamily="2" charset="-78"/>
              </a:rPr>
              <a:t> در </a:t>
            </a:r>
            <a:r>
              <a:rPr lang="fa-IR" sz="2500" dirty="0">
                <a:latin typeface="BZar"/>
                <a:cs typeface="B Zar" panose="00000400000000000000" pitchFamily="2" charset="-78"/>
              </a:rPr>
              <a:t>غیر </a:t>
            </a:r>
            <a:r>
              <a:rPr lang="fa-IR" sz="2500" dirty="0" smtClean="0">
                <a:latin typeface="BZar"/>
                <a:cs typeface="B Zar" panose="00000400000000000000" pitchFamily="2" charset="-78"/>
              </a:rPr>
              <a:t>اینصورت  مقادیر </a:t>
            </a:r>
            <a:r>
              <a:rPr lang="fa-IR" sz="2500" dirty="0">
                <a:latin typeface="BZar"/>
                <a:cs typeface="B Zar" panose="00000400000000000000" pitchFamily="2" charset="-78"/>
              </a:rPr>
              <a:t>نشان داده شده در جدول 1 را </a:t>
            </a:r>
            <a:r>
              <a:rPr lang="fa-IR" sz="2500" dirty="0" smtClean="0">
                <a:latin typeface="BZar"/>
                <a:cs typeface="B Zar" panose="00000400000000000000" pitchFamily="2" charset="-78"/>
              </a:rPr>
              <a:t> توصیه می کند:</a:t>
            </a:r>
            <a:r>
              <a:rPr lang="en-AU" sz="2500" dirty="0" smtClean="0">
                <a:latin typeface="BZar"/>
                <a:cs typeface="B Zar" panose="00000400000000000000" pitchFamily="2" charset="-78"/>
              </a:rPr>
              <a:t> </a:t>
            </a:r>
            <a:r>
              <a:rPr lang="en-AU" sz="2500" dirty="0" smtClean="0">
                <a:latin typeface="Times New Roman" panose="02020603050405020304" pitchFamily="18" charset="0"/>
                <a:cs typeface="B Zar" panose="00000400000000000000" pitchFamily="2" charset="-78"/>
              </a:rPr>
              <a:t>ACI </a:t>
            </a:r>
            <a:endParaRPr lang="fa-IR" sz="2500" dirty="0">
              <a:cs typeface="B Zar"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764" y="3102628"/>
            <a:ext cx="8763670" cy="3334158"/>
          </a:xfrm>
          <a:prstGeom prst="rect">
            <a:avLst/>
          </a:prstGeom>
        </p:spPr>
      </p:pic>
    </p:spTree>
    <p:extLst>
      <p:ext uri="{BB962C8B-B14F-4D97-AF65-F5344CB8AC3E}">
        <p14:creationId xmlns:p14="http://schemas.microsoft.com/office/powerpoint/2010/main" val="198403346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5080" y="578407"/>
            <a:ext cx="4993675"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2: انتخاب بزرگترین اندازة اسمی دانه</a:t>
            </a:r>
            <a:endParaRPr lang="fa-IR" sz="2500" dirty="0">
              <a:solidFill>
                <a:srgbClr val="0070C0"/>
              </a:solidFill>
              <a:cs typeface="B Zar" panose="00000400000000000000" pitchFamily="2" charset="-78"/>
            </a:endParaRPr>
          </a:p>
        </p:txBody>
      </p:sp>
      <p:sp>
        <p:nvSpPr>
          <p:cNvPr id="3" name="Rectangle 2"/>
          <p:cNvSpPr/>
          <p:nvPr/>
        </p:nvSpPr>
        <p:spPr>
          <a:xfrm>
            <a:off x="1184856" y="1482649"/>
            <a:ext cx="10303099" cy="4566635"/>
          </a:xfrm>
          <a:prstGeom prst="rect">
            <a:avLst/>
          </a:prstGeom>
        </p:spPr>
        <p:txBody>
          <a:bodyPr wrap="square">
            <a:spAutoFit/>
          </a:bodyPr>
          <a:lstStyle/>
          <a:p>
            <a:pPr algn="just" rtl="1"/>
            <a:r>
              <a:rPr lang="fa-IR" sz="2500" dirty="0">
                <a:latin typeface="Times New Roman" panose="02020603050405020304" pitchFamily="18" charset="0"/>
                <a:ea typeface="Times New Roman" panose="02020603050405020304" pitchFamily="18" charset="0"/>
                <a:cs typeface="B Zar" panose="00000400000000000000" pitchFamily="2" charset="-78"/>
              </a:rPr>
              <a:t>مطابق با مبحث 9 مقررات ملی ساختمان بزرگ ترین بعد دانه هاي درشت نباید از مقادیر ریز بیشتر باشد</a:t>
            </a:r>
            <a:r>
              <a:rPr lang="en-US" sz="2500" dirty="0">
                <a:latin typeface="Times New Roman" panose="02020603050405020304" pitchFamily="18" charset="0"/>
                <a:ea typeface="Times New Roman" panose="02020603050405020304" pitchFamily="18" charset="0"/>
                <a:cs typeface="B Zar" panose="00000400000000000000" pitchFamily="2" charset="-78"/>
              </a:rPr>
              <a:t> </a:t>
            </a:r>
            <a:r>
              <a:rPr lang="en-US" sz="2500" dirty="0" smtClean="0">
                <a:latin typeface="Times New Roman" panose="02020603050405020304" pitchFamily="18" charset="0"/>
                <a:ea typeface="Times New Roman" panose="02020603050405020304" pitchFamily="18" charset="0"/>
                <a:cs typeface="B Zar" panose="00000400000000000000" pitchFamily="2" charset="-78"/>
              </a:rPr>
              <a:t>:</a:t>
            </a:r>
            <a:endParaRPr lang="fa-IR" sz="2500" dirty="0" smtClean="0">
              <a:latin typeface="Times New Roman" panose="02020603050405020304" pitchFamily="18" charset="0"/>
              <a:ea typeface="Times New Roman" panose="02020603050405020304" pitchFamily="18" charset="0"/>
              <a:cs typeface="B Zar" panose="00000400000000000000" pitchFamily="2" charset="-78"/>
            </a:endParaRPr>
          </a:p>
          <a:p>
            <a:pPr algn="just" rtl="1"/>
            <a:endParaRPr lang="en-US" sz="2500" dirty="0">
              <a:latin typeface="Times New Roman" panose="02020603050405020304" pitchFamily="18" charset="0"/>
              <a:ea typeface="Times New Roman" panose="02020603050405020304" pitchFamily="18" charset="0"/>
              <a:cs typeface="B Zar" panose="00000400000000000000" pitchFamily="2" charset="-78"/>
            </a:endParaRPr>
          </a:p>
          <a:p>
            <a:pPr marL="457200" indent="-457200" algn="r" rtl="1">
              <a:lnSpc>
                <a:spcPct val="107000"/>
              </a:lnSpc>
              <a:spcAft>
                <a:spcPts val="0"/>
              </a:spcAft>
              <a:buAutoNum type="arabicParenR"/>
            </a:pPr>
            <a:r>
              <a:rPr lang="fa-IR" sz="2500" dirty="0" smtClean="0">
                <a:latin typeface="Calibri" panose="020F0502020204030204" pitchFamily="34" charset="0"/>
                <a:ea typeface="Calibri" panose="020F0502020204030204" pitchFamily="34" charset="0"/>
                <a:cs typeface="B Zar" panose="00000400000000000000" pitchFamily="2" charset="-78"/>
              </a:rPr>
              <a:t>يك </a:t>
            </a:r>
            <a:r>
              <a:rPr lang="fa-IR" sz="2500" dirty="0">
                <a:latin typeface="Calibri" panose="020F0502020204030204" pitchFamily="34" charset="0"/>
                <a:ea typeface="Calibri" panose="020F0502020204030204" pitchFamily="34" charset="0"/>
                <a:cs typeface="B Zar" panose="00000400000000000000" pitchFamily="2" charset="-78"/>
              </a:rPr>
              <a:t>پنجم كوچكترين بعد داخلي قالب </a:t>
            </a:r>
            <a:r>
              <a:rPr lang="fa-IR" sz="2500" dirty="0" smtClean="0">
                <a:latin typeface="Calibri" panose="020F0502020204030204" pitchFamily="34" charset="0"/>
                <a:ea typeface="Calibri" panose="020F0502020204030204" pitchFamily="34" charset="0"/>
                <a:cs typeface="B Zar" panose="00000400000000000000" pitchFamily="2" charset="-78"/>
              </a:rPr>
              <a:t>بتن</a:t>
            </a:r>
          </a:p>
          <a:p>
            <a:pPr marL="457200" indent="-457200" algn="r" rtl="1">
              <a:lnSpc>
                <a:spcPct val="107000"/>
              </a:lnSpc>
              <a:spcAft>
                <a:spcPts val="0"/>
              </a:spcAft>
              <a:buAutoNum type="arabicParenR"/>
            </a:pPr>
            <a:endParaRPr lang="en-US" sz="2500" dirty="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2) يك سوم ضخامت </a:t>
            </a:r>
            <a:r>
              <a:rPr lang="fa-IR" sz="2500" dirty="0" smtClean="0">
                <a:latin typeface="Calibri" panose="020F0502020204030204" pitchFamily="34" charset="0"/>
                <a:ea typeface="Calibri" panose="020F0502020204030204" pitchFamily="34" charset="0"/>
                <a:cs typeface="B Zar" panose="00000400000000000000" pitchFamily="2" charset="-78"/>
              </a:rPr>
              <a:t>دال</a:t>
            </a:r>
          </a:p>
          <a:p>
            <a:pPr algn="r" rtl="1">
              <a:lnSpc>
                <a:spcPct val="107000"/>
              </a:lnSpc>
              <a:spcAft>
                <a:spcPts val="0"/>
              </a:spcAft>
            </a:pPr>
            <a:endParaRPr lang="en-US" sz="2500" dirty="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3) سه چهارم حداقل فاصله آزاد بين </a:t>
            </a:r>
            <a:r>
              <a:rPr lang="fa-IR" sz="2500" dirty="0" smtClean="0">
                <a:latin typeface="Calibri" panose="020F0502020204030204" pitchFamily="34" charset="0"/>
                <a:ea typeface="Calibri" panose="020F0502020204030204" pitchFamily="34" charset="0"/>
                <a:cs typeface="B Zar" panose="00000400000000000000" pitchFamily="2" charset="-78"/>
              </a:rPr>
              <a:t>ميلگردها</a:t>
            </a:r>
          </a:p>
          <a:p>
            <a:pPr algn="r" rtl="1">
              <a:lnSpc>
                <a:spcPct val="107000"/>
              </a:lnSpc>
              <a:spcAft>
                <a:spcPts val="0"/>
              </a:spcAft>
            </a:pPr>
            <a:endParaRPr lang="en-US" sz="2500" dirty="0">
              <a:latin typeface="Calibri" panose="020F0502020204030204" pitchFamily="34" charset="0"/>
              <a:ea typeface="Calibri" panose="020F0502020204030204" pitchFamily="34" charset="0"/>
              <a:cs typeface="B Zar" panose="00000400000000000000" pitchFamily="2" charset="-78"/>
            </a:endParaRPr>
          </a:p>
          <a:p>
            <a:pPr marL="457200" indent="-457200" algn="r" rtl="1">
              <a:lnSpc>
                <a:spcPct val="107000"/>
              </a:lnSpc>
              <a:spcAft>
                <a:spcPts val="0"/>
              </a:spcAft>
              <a:buAutoNum type="arabicParenR" startAt="4"/>
            </a:pPr>
            <a:r>
              <a:rPr lang="fa-IR" sz="2500" dirty="0" smtClean="0">
                <a:latin typeface="Calibri" panose="020F0502020204030204" pitchFamily="34" charset="0"/>
                <a:ea typeface="Calibri" panose="020F0502020204030204" pitchFamily="34" charset="0"/>
                <a:cs typeface="B Zar" panose="00000400000000000000" pitchFamily="2" charset="-78"/>
              </a:rPr>
              <a:t>سه </a:t>
            </a:r>
            <a:r>
              <a:rPr lang="fa-IR" sz="2500" dirty="0">
                <a:latin typeface="Calibri" panose="020F0502020204030204" pitchFamily="34" charset="0"/>
                <a:ea typeface="Calibri" panose="020F0502020204030204" pitchFamily="34" charset="0"/>
                <a:cs typeface="B Zar" panose="00000400000000000000" pitchFamily="2" charset="-78"/>
              </a:rPr>
              <a:t>چهارم پوشش بتن روي </a:t>
            </a:r>
            <a:r>
              <a:rPr lang="fa-IR" sz="2500" dirty="0" smtClean="0">
                <a:latin typeface="Calibri" panose="020F0502020204030204" pitchFamily="34" charset="0"/>
                <a:ea typeface="Calibri" panose="020F0502020204030204" pitchFamily="34" charset="0"/>
                <a:cs typeface="B Zar" panose="00000400000000000000" pitchFamily="2" charset="-78"/>
              </a:rPr>
              <a:t>ميلگردها</a:t>
            </a:r>
          </a:p>
          <a:p>
            <a:pPr marL="457200" indent="-457200" algn="r" rtl="1">
              <a:lnSpc>
                <a:spcPct val="107000"/>
              </a:lnSpc>
              <a:spcAft>
                <a:spcPts val="0"/>
              </a:spcAft>
              <a:buAutoNum type="arabicParenR" startAt="4"/>
            </a:pPr>
            <a:endParaRPr lang="en-US" sz="2500" dirty="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5) 38 ميليمتر در بتن آرمه </a:t>
            </a:r>
            <a:r>
              <a:rPr lang="fa-IR" sz="2500" dirty="0" smtClean="0">
                <a:latin typeface="Calibri" panose="020F0502020204030204" pitchFamily="34" charset="0"/>
                <a:ea typeface="Calibri" panose="020F0502020204030204" pitchFamily="34" charset="0"/>
                <a:cs typeface="B Zar" panose="00000400000000000000" pitchFamily="2" charset="-78"/>
              </a:rPr>
              <a:t>و 63 </a:t>
            </a:r>
            <a:r>
              <a:rPr lang="fa-IR" sz="2500" dirty="0">
                <a:latin typeface="Calibri" panose="020F0502020204030204" pitchFamily="34" charset="0"/>
                <a:ea typeface="Calibri" panose="020F0502020204030204" pitchFamily="34" charset="0"/>
                <a:cs typeface="B Zar" panose="00000400000000000000" pitchFamily="2" charset="-78"/>
              </a:rPr>
              <a:t>ميليمتر در بتن حجيم غيرمسلّح</a:t>
            </a:r>
            <a:endParaRPr lang="en-US" sz="2500" dirty="0">
              <a:effectLst/>
              <a:latin typeface="Calibri" panose="020F0502020204030204" pitchFamily="34"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91659177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4934" y="0"/>
            <a:ext cx="5857694"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3: تخمین آب اختلاط و هواي موجود در بتن</a:t>
            </a:r>
            <a:endParaRPr lang="fa-IR" sz="2500" dirty="0">
              <a:solidFill>
                <a:srgbClr val="0070C0"/>
              </a:solidFill>
              <a:cs typeface="B Zar" panose="00000400000000000000" pitchFamily="2" charset="-78"/>
            </a:endParaRPr>
          </a:p>
        </p:txBody>
      </p:sp>
      <p:pic>
        <p:nvPicPr>
          <p:cNvPr id="5" name="Picture 4"/>
          <p:cNvPicPr>
            <a:picLocks noChangeAspect="1"/>
          </p:cNvPicPr>
          <p:nvPr/>
        </p:nvPicPr>
        <p:blipFill>
          <a:blip r:embed="rId2"/>
          <a:stretch>
            <a:fillRect/>
          </a:stretch>
        </p:blipFill>
        <p:spPr>
          <a:xfrm>
            <a:off x="136373" y="447923"/>
            <a:ext cx="6912248" cy="6410077"/>
          </a:xfrm>
          <a:prstGeom prst="rect">
            <a:avLst/>
          </a:prstGeom>
        </p:spPr>
      </p:pic>
      <p:sp>
        <p:nvSpPr>
          <p:cNvPr id="8" name="Rectangle 7"/>
          <p:cNvSpPr/>
          <p:nvPr/>
        </p:nvSpPr>
        <p:spPr>
          <a:xfrm>
            <a:off x="7352532" y="1637025"/>
            <a:ext cx="4166185" cy="2015936"/>
          </a:xfrm>
          <a:prstGeom prst="rect">
            <a:avLst/>
          </a:prstGeom>
        </p:spPr>
        <p:txBody>
          <a:bodyPr wrap="square">
            <a:spAutoFit/>
          </a:bodyPr>
          <a:lstStyle/>
          <a:p>
            <a:pPr algn="just" rtl="1"/>
            <a:r>
              <a:rPr lang="fa-IR" sz="2500" dirty="0" smtClean="0">
                <a:cs typeface="B Zar" panose="00000400000000000000" pitchFamily="2" charset="-78"/>
              </a:rPr>
              <a:t>توجه:</a:t>
            </a:r>
          </a:p>
          <a:p>
            <a:pPr algn="just" rtl="1"/>
            <a:r>
              <a:rPr lang="fa-IR" sz="2500" dirty="0" smtClean="0">
                <a:cs typeface="B Zar" panose="00000400000000000000" pitchFamily="2" charset="-78"/>
              </a:rPr>
              <a:t>تصمیم گیری در مورد استفاده از بتن هوادار یا بتن بدون هوا به شرایط محیطی و امکانات اجرایی کار بستگی دارد و توسط مهندس طراح انجام می شود.</a:t>
            </a:r>
            <a:endParaRPr lang="fa-IR" sz="2500" dirty="0">
              <a:cs typeface="B Zar" panose="00000400000000000000" pitchFamily="2" charset="-78"/>
            </a:endParaRPr>
          </a:p>
        </p:txBody>
      </p:sp>
    </p:spTree>
    <p:extLst>
      <p:ext uri="{BB962C8B-B14F-4D97-AF65-F5344CB8AC3E}">
        <p14:creationId xmlns:p14="http://schemas.microsoft.com/office/powerpoint/2010/main" val="16334979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099" y="1209061"/>
            <a:ext cx="10528348" cy="4324261"/>
          </a:xfrm>
          <a:prstGeom prst="rect">
            <a:avLst/>
          </a:prstGeom>
        </p:spPr>
        <p:txBody>
          <a:bodyPr wrap="square">
            <a:spAutoFit/>
          </a:bodyPr>
          <a:lstStyle/>
          <a:p>
            <a:pPr algn="r" rtl="1"/>
            <a:r>
              <a:rPr lang="fa-IR" sz="2500" b="1" dirty="0" smtClean="0">
                <a:solidFill>
                  <a:srgbClr val="0070C0"/>
                </a:solidFill>
                <a:cs typeface="B Zar" panose="00000400000000000000" pitchFamily="2" charset="-78"/>
              </a:rPr>
              <a:t>1- </a:t>
            </a:r>
            <a:r>
              <a:rPr lang="fa-IR" sz="2500" b="1" dirty="0">
                <a:solidFill>
                  <a:srgbClr val="0070C0"/>
                </a:solidFill>
                <a:cs typeface="B Zar" panose="00000400000000000000" pitchFamily="2" charset="-78"/>
              </a:rPr>
              <a:t>شرایط محیطی ملایم:</a:t>
            </a:r>
          </a:p>
          <a:p>
            <a:pPr algn="r" rtl="1"/>
            <a:r>
              <a:rPr lang="fa-IR" sz="2500" dirty="0">
                <a:cs typeface="B Zar" panose="00000400000000000000" pitchFamily="2" charset="-78"/>
              </a:rPr>
              <a:t>در آن هیچ گونه عامل مهاجم موجود نباشد یا قطعه در مقابل عوامل مهاجم بنحوی مطلوب محافظت شده باشد</a:t>
            </a:r>
            <a:r>
              <a:rPr lang="fa-IR" sz="2500" dirty="0" smtClean="0">
                <a:cs typeface="B Zar" panose="00000400000000000000" pitchFamily="2" charset="-78"/>
              </a:rPr>
              <a:t>.</a:t>
            </a:r>
          </a:p>
          <a:p>
            <a:pPr algn="r" rtl="1"/>
            <a:endParaRPr lang="fa-IR" sz="2500" dirty="0">
              <a:solidFill>
                <a:srgbClr val="0070C0"/>
              </a:solidFill>
              <a:cs typeface="B Zar" panose="00000400000000000000" pitchFamily="2" charset="-78"/>
            </a:endParaRPr>
          </a:p>
          <a:p>
            <a:pPr algn="r" rtl="1"/>
            <a:endParaRPr lang="fa-IR" sz="2500" dirty="0">
              <a:solidFill>
                <a:srgbClr val="0070C0"/>
              </a:solidFill>
              <a:cs typeface="B Zar" panose="00000400000000000000" pitchFamily="2" charset="-78"/>
            </a:endParaRPr>
          </a:p>
          <a:p>
            <a:pPr algn="r" rtl="1"/>
            <a:r>
              <a:rPr lang="fa-IR" sz="2500" b="1" dirty="0">
                <a:solidFill>
                  <a:srgbClr val="0070C0"/>
                </a:solidFill>
                <a:cs typeface="B Zar" panose="00000400000000000000" pitchFamily="2" charset="-78"/>
              </a:rPr>
              <a:t>2– شرایط محیطی متوسط:</a:t>
            </a:r>
          </a:p>
          <a:p>
            <a:pPr algn="r" rtl="1"/>
            <a:r>
              <a:rPr lang="fa-IR" sz="2500" dirty="0">
                <a:cs typeface="B Zar" panose="00000400000000000000" pitchFamily="2" charset="-78"/>
              </a:rPr>
              <a:t>قطعات بتنی در معرض رطوبت و گاهی تعریق قرار می گیرند</a:t>
            </a:r>
            <a:r>
              <a:rPr lang="fa-IR" sz="2500" dirty="0" smtClean="0">
                <a:cs typeface="B Zar" panose="00000400000000000000" pitchFamily="2" charset="-78"/>
              </a:rPr>
              <a:t>.</a:t>
            </a:r>
          </a:p>
          <a:p>
            <a:pPr algn="r" rtl="1"/>
            <a:endParaRPr lang="fa-IR" sz="2500" dirty="0">
              <a:solidFill>
                <a:srgbClr val="0070C0"/>
              </a:solidFill>
              <a:cs typeface="B Zar" panose="00000400000000000000" pitchFamily="2" charset="-78"/>
            </a:endParaRPr>
          </a:p>
          <a:p>
            <a:pPr algn="r" rtl="1"/>
            <a:endParaRPr lang="fa-IR" sz="2500" dirty="0">
              <a:solidFill>
                <a:srgbClr val="0070C0"/>
              </a:solidFill>
              <a:cs typeface="B Zar" panose="00000400000000000000" pitchFamily="2" charset="-78"/>
            </a:endParaRPr>
          </a:p>
          <a:p>
            <a:pPr algn="r" rtl="1"/>
            <a:r>
              <a:rPr lang="fa-IR" sz="2500" b="1" dirty="0">
                <a:solidFill>
                  <a:srgbClr val="0070C0"/>
                </a:solidFill>
                <a:cs typeface="B Zar" panose="00000400000000000000" pitchFamily="2" charset="-78"/>
              </a:rPr>
              <a:t>3– شرایط محیطی شدید:</a:t>
            </a:r>
          </a:p>
          <a:p>
            <a:pPr algn="r" rtl="1"/>
            <a:r>
              <a:rPr lang="fa-IR" sz="2500" dirty="0">
                <a:cs typeface="B Zar" panose="00000400000000000000" pitchFamily="2" charset="-78"/>
              </a:rPr>
              <a:t>قطعات بتنی در معرض رطوبت یا تعرق شدید یا تر و خشک شدن متناوب یا یخ زدن و ذوب شدن و سرد و گرم شدن متناوب نه چندان شدید</a:t>
            </a:r>
          </a:p>
        </p:txBody>
      </p:sp>
    </p:spTree>
    <p:extLst>
      <p:ext uri="{BB962C8B-B14F-4D97-AF65-F5344CB8AC3E}">
        <p14:creationId xmlns:p14="http://schemas.microsoft.com/office/powerpoint/2010/main" val="320093973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197"/>
          <a:stretch/>
        </p:blipFill>
        <p:spPr>
          <a:xfrm>
            <a:off x="170960" y="1980743"/>
            <a:ext cx="7728536" cy="4275664"/>
          </a:xfrm>
          <a:prstGeom prst="rect">
            <a:avLst/>
          </a:prstGeom>
        </p:spPr>
      </p:pic>
      <p:sp>
        <p:nvSpPr>
          <p:cNvPr id="3" name="Rectangle 2"/>
          <p:cNvSpPr/>
          <p:nvPr/>
        </p:nvSpPr>
        <p:spPr>
          <a:xfrm>
            <a:off x="4726192" y="290967"/>
            <a:ext cx="6346609" cy="1246495"/>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4: انتخاب نسبت آب به </a:t>
            </a:r>
            <a:r>
              <a:rPr lang="fa-IR" sz="2500" b="1" dirty="0" smtClean="0">
                <a:solidFill>
                  <a:srgbClr val="0070C0"/>
                </a:solidFill>
                <a:latin typeface="BZarBold"/>
                <a:cs typeface="B Zar" panose="00000400000000000000" pitchFamily="2" charset="-78"/>
              </a:rPr>
              <a:t>سیمان</a:t>
            </a:r>
          </a:p>
          <a:p>
            <a:endParaRPr lang="fa-IR" sz="2500" b="1" dirty="0">
              <a:solidFill>
                <a:srgbClr val="0070C0"/>
              </a:solidFill>
              <a:latin typeface="BZarBold"/>
              <a:cs typeface="B Zar" panose="00000400000000000000" pitchFamily="2" charset="-78"/>
            </a:endParaRPr>
          </a:p>
          <a:p>
            <a:r>
              <a:rPr lang="fa-IR" sz="2500" dirty="0" smtClean="0">
                <a:latin typeface="BZarBold"/>
                <a:cs typeface="B Zar" panose="00000400000000000000" pitchFamily="2" charset="-78"/>
              </a:rPr>
              <a:t>نسبت آب به سیمان تابع مقاومت فشاری مورد نیاز و دوام بتن است.</a:t>
            </a:r>
            <a:endParaRPr lang="fa-IR" sz="2500" dirty="0">
              <a:cs typeface="B Zar" panose="00000400000000000000" pitchFamily="2" charset="-78"/>
            </a:endParaRPr>
          </a:p>
        </p:txBody>
      </p:sp>
      <p:sp>
        <p:nvSpPr>
          <p:cNvPr id="4" name="Rectangle 3"/>
          <p:cNvSpPr/>
          <p:nvPr/>
        </p:nvSpPr>
        <p:spPr>
          <a:xfrm>
            <a:off x="7899496" y="2727500"/>
            <a:ext cx="3642326" cy="2015936"/>
          </a:xfrm>
          <a:prstGeom prst="rect">
            <a:avLst/>
          </a:prstGeom>
        </p:spPr>
        <p:txBody>
          <a:bodyPr wrap="square">
            <a:spAutoFit/>
          </a:bodyPr>
          <a:lstStyle/>
          <a:p>
            <a:pPr algn="just" rtl="1"/>
            <a:r>
              <a:rPr lang="fa-IR" sz="2500" dirty="0" smtClean="0">
                <a:solidFill>
                  <a:srgbClr val="C00000"/>
                </a:solidFill>
                <a:latin typeface="BZarBold"/>
                <a:cs typeface="B Zar" panose="00000400000000000000" pitchFamily="2" charset="-78"/>
              </a:rPr>
              <a:t>تذکر:</a:t>
            </a:r>
          </a:p>
          <a:p>
            <a:pPr algn="just" rtl="1"/>
            <a:endParaRPr lang="fa-IR" sz="2500" dirty="0">
              <a:solidFill>
                <a:srgbClr val="C00000"/>
              </a:solidFill>
              <a:latin typeface="BZarBold"/>
              <a:cs typeface="B Zar" panose="00000400000000000000" pitchFamily="2" charset="-78"/>
            </a:endParaRPr>
          </a:p>
          <a:p>
            <a:pPr algn="just" rtl="1"/>
            <a:r>
              <a:rPr lang="fa-IR" sz="2500" dirty="0" smtClean="0">
                <a:solidFill>
                  <a:srgbClr val="C00000"/>
                </a:solidFill>
                <a:latin typeface="BZarBold"/>
                <a:cs typeface="B Zar" panose="00000400000000000000" pitchFamily="2" charset="-78"/>
              </a:rPr>
              <a:t>اعداد جدول برای حالتی تنظیم شده که درصد هوا در بتن بدون هوا از 2% تجاوز نکند.</a:t>
            </a:r>
            <a:endParaRPr lang="fa-IR" sz="2500" dirty="0">
              <a:solidFill>
                <a:srgbClr val="C00000"/>
              </a:solidFill>
              <a:cs typeface="B Zar" panose="00000400000000000000" pitchFamily="2" charset="-78"/>
            </a:endParaRPr>
          </a:p>
        </p:txBody>
      </p:sp>
    </p:spTree>
    <p:extLst>
      <p:ext uri="{BB962C8B-B14F-4D97-AF65-F5344CB8AC3E}">
        <p14:creationId xmlns:p14="http://schemas.microsoft.com/office/powerpoint/2010/main" val="328091486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736" y="206497"/>
            <a:ext cx="7590510" cy="4269777"/>
          </a:xfrm>
          <a:prstGeom prst="rect">
            <a:avLst/>
          </a:prstGeom>
        </p:spPr>
      </p:pic>
      <p:sp>
        <p:nvSpPr>
          <p:cNvPr id="3" name="Rectangle 2"/>
          <p:cNvSpPr/>
          <p:nvPr/>
        </p:nvSpPr>
        <p:spPr>
          <a:xfrm>
            <a:off x="877304" y="5771568"/>
            <a:ext cx="10721008" cy="861774"/>
          </a:xfrm>
          <a:prstGeom prst="rect">
            <a:avLst/>
          </a:prstGeom>
        </p:spPr>
        <p:txBody>
          <a:bodyPr wrap="square">
            <a:spAutoFit/>
          </a:bodyPr>
          <a:lstStyle/>
          <a:p>
            <a:pPr marL="342900" indent="-342900" algn="r" rtl="1">
              <a:buFont typeface="Arial" panose="020B0604020202020204" pitchFamily="34" charset="0"/>
              <a:buChar char="•"/>
            </a:pPr>
            <a:r>
              <a:rPr lang="fa-IR" sz="2500" b="1" dirty="0">
                <a:solidFill>
                  <a:srgbClr val="C00000"/>
                </a:solidFill>
                <a:latin typeface="BZar"/>
                <a:cs typeface="B Zar" panose="00000400000000000000" pitchFamily="2" charset="-78"/>
              </a:rPr>
              <a:t>کمترین نسبت آب به سیمان که از دو معیار مقاومت و </a:t>
            </a:r>
            <a:r>
              <a:rPr lang="fa-IR" sz="2500" b="1" dirty="0" smtClean="0">
                <a:solidFill>
                  <a:srgbClr val="C00000"/>
                </a:solidFill>
                <a:latin typeface="BZar"/>
                <a:cs typeface="B Zar" panose="00000400000000000000" pitchFamily="2" charset="-78"/>
              </a:rPr>
              <a:t>دوام در </a:t>
            </a:r>
            <a:r>
              <a:rPr lang="fa-IR" sz="2500" b="1" dirty="0">
                <a:solidFill>
                  <a:srgbClr val="C00000"/>
                </a:solidFill>
                <a:latin typeface="BZar"/>
                <a:cs typeface="B Zar" panose="00000400000000000000" pitchFamily="2" charset="-78"/>
              </a:rPr>
              <a:t>برابر شرایط محیطی بدست می آید جهت طرح مخلوط انتخاب می گردد.</a:t>
            </a:r>
            <a:endParaRPr lang="fa-IR" sz="2500" b="1" dirty="0">
              <a:solidFill>
                <a:srgbClr val="C00000"/>
              </a:solidFill>
              <a:cs typeface="B Zar" panose="00000400000000000000" pitchFamily="2" charset="-78"/>
            </a:endParaRPr>
          </a:p>
        </p:txBody>
      </p:sp>
      <p:sp>
        <p:nvSpPr>
          <p:cNvPr id="4" name="Rectangle 3"/>
          <p:cNvSpPr/>
          <p:nvPr/>
        </p:nvSpPr>
        <p:spPr>
          <a:xfrm>
            <a:off x="6777661" y="4455010"/>
            <a:ext cx="3664786" cy="477054"/>
          </a:xfrm>
          <a:prstGeom prst="rect">
            <a:avLst/>
          </a:prstGeom>
          <a:ln>
            <a:solidFill>
              <a:srgbClr val="0070C0"/>
            </a:solidFill>
          </a:ln>
        </p:spPr>
        <p:txBody>
          <a:bodyPr wrap="none">
            <a:spAutoFit/>
          </a:bodyPr>
          <a:lstStyle/>
          <a:p>
            <a:r>
              <a:rPr lang="fa-IR" sz="2500" dirty="0" smtClean="0">
                <a:solidFill>
                  <a:srgbClr val="0070C0"/>
                </a:solidFill>
                <a:latin typeface="BZarBold"/>
                <a:cs typeface="B Zar" panose="00000400000000000000" pitchFamily="2" charset="-78"/>
              </a:rPr>
              <a:t>فقط استفاده از بتن هوادار مجاز است.</a:t>
            </a:r>
            <a:endParaRPr lang="fa-IR" sz="2500" dirty="0">
              <a:solidFill>
                <a:srgbClr val="0070C0"/>
              </a:solidFill>
              <a:cs typeface="B Zar" panose="00000400000000000000" pitchFamily="2" charset="-78"/>
            </a:endParaRPr>
          </a:p>
        </p:txBody>
      </p:sp>
      <p:cxnSp>
        <p:nvCxnSpPr>
          <p:cNvPr id="6" name="Straight Arrow Connector 5"/>
          <p:cNvCxnSpPr/>
          <p:nvPr/>
        </p:nvCxnSpPr>
        <p:spPr>
          <a:xfrm flipH="1" flipV="1">
            <a:off x="6251262" y="3861653"/>
            <a:ext cx="526399" cy="67524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42640" y="5077251"/>
            <a:ext cx="8603637" cy="477054"/>
          </a:xfrm>
          <a:prstGeom prst="rect">
            <a:avLst/>
          </a:prstGeom>
          <a:ln>
            <a:solidFill>
              <a:srgbClr val="0070C0"/>
            </a:solidFill>
          </a:ln>
        </p:spPr>
        <p:txBody>
          <a:bodyPr wrap="none">
            <a:spAutoFit/>
          </a:bodyPr>
          <a:lstStyle/>
          <a:p>
            <a:r>
              <a:rPr lang="fa-IR" sz="2500" dirty="0" smtClean="0">
                <a:solidFill>
                  <a:srgbClr val="0070C0"/>
                </a:solidFill>
                <a:latin typeface="BZarBold"/>
                <a:cs typeface="B Zar" panose="00000400000000000000" pitchFamily="2" charset="-78"/>
              </a:rPr>
              <a:t>در صورت استفاده از سیمان تیپ 5 یا 2 می توان مقدار آب به سیمان را تا 0/05 افزایش داد.</a:t>
            </a:r>
            <a:endParaRPr lang="fa-IR" sz="2500" dirty="0">
              <a:solidFill>
                <a:srgbClr val="0070C0"/>
              </a:solidFill>
              <a:cs typeface="B Zar" panose="00000400000000000000" pitchFamily="2" charset="-78"/>
            </a:endParaRPr>
          </a:p>
        </p:txBody>
      </p:sp>
      <p:cxnSp>
        <p:nvCxnSpPr>
          <p:cNvPr id="8" name="Straight Arrow Connector 7"/>
          <p:cNvCxnSpPr/>
          <p:nvPr/>
        </p:nvCxnSpPr>
        <p:spPr>
          <a:xfrm flipH="1" flipV="1">
            <a:off x="3838801" y="4168964"/>
            <a:ext cx="643047" cy="90828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25236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9971" y="514013"/>
            <a:ext cx="3353803"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5: محاسبه مقدار سیمان</a:t>
            </a:r>
            <a:endParaRPr lang="fa-IR" sz="2500" dirty="0">
              <a:solidFill>
                <a:srgbClr val="0070C0"/>
              </a:solidFill>
              <a:cs typeface="B Zar" panose="00000400000000000000" pitchFamily="2" charset="-78"/>
            </a:endParaRPr>
          </a:p>
        </p:txBody>
      </p:sp>
      <p:sp>
        <p:nvSpPr>
          <p:cNvPr id="3" name="Rectangle 2"/>
          <p:cNvSpPr/>
          <p:nvPr/>
        </p:nvSpPr>
        <p:spPr>
          <a:xfrm>
            <a:off x="1869036" y="1483097"/>
            <a:ext cx="10135672" cy="477054"/>
          </a:xfrm>
          <a:prstGeom prst="rect">
            <a:avLst/>
          </a:prstGeom>
        </p:spPr>
        <p:txBody>
          <a:bodyPr wrap="square">
            <a:spAutoFit/>
          </a:bodyPr>
          <a:lstStyle/>
          <a:p>
            <a:r>
              <a:rPr lang="fa-IR" sz="2500" dirty="0">
                <a:latin typeface="BZar"/>
                <a:cs typeface="B Zar" panose="00000400000000000000" pitchFamily="2" charset="-78"/>
              </a:rPr>
              <a:t>با داشتن مقدار آب از گام 3 و نسبت آب به سیمان از گام 4 مقدار سیمان از رابطۀ </a:t>
            </a:r>
            <a:r>
              <a:rPr lang="fa-IR" sz="2500" dirty="0" smtClean="0">
                <a:latin typeface="BZar"/>
                <a:cs typeface="B Zar" panose="00000400000000000000" pitchFamily="2" charset="-78"/>
              </a:rPr>
              <a:t>زیر </a:t>
            </a:r>
            <a:r>
              <a:rPr lang="fa-IR" sz="2500" dirty="0">
                <a:latin typeface="BZar"/>
                <a:cs typeface="B Zar" panose="00000400000000000000" pitchFamily="2" charset="-78"/>
              </a:rPr>
              <a:t>قابل محاسبه می باشد.</a:t>
            </a:r>
            <a:endParaRPr lang="fa-IR" sz="2500"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919296" y="3791584"/>
            <a:ext cx="2489746" cy="1143281"/>
          </a:xfrm>
          <a:prstGeom prst="rect">
            <a:avLst/>
          </a:prstGeom>
        </p:spPr>
      </p:pic>
      <p:sp>
        <p:nvSpPr>
          <p:cNvPr id="6" name="Rectangle 5"/>
          <p:cNvSpPr/>
          <p:nvPr/>
        </p:nvSpPr>
        <p:spPr>
          <a:xfrm>
            <a:off x="5409042" y="2691201"/>
            <a:ext cx="2483372" cy="369332"/>
          </a:xfrm>
          <a:prstGeom prst="rect">
            <a:avLst/>
          </a:prstGeom>
        </p:spPr>
        <p:txBody>
          <a:bodyPr wrap="none">
            <a:spAutoFit/>
          </a:bodyPr>
          <a:lstStyle/>
          <a:p>
            <a:r>
              <a:rPr lang="fa-IR" b="1" dirty="0" smtClean="0">
                <a:solidFill>
                  <a:srgbClr val="C00000"/>
                </a:solidFill>
                <a:latin typeface="BZarBold"/>
                <a:cs typeface="B Zar" panose="00000400000000000000" pitchFamily="2" charset="-78"/>
              </a:rPr>
              <a:t>مقدار آب مورد نیاز از گام 3</a:t>
            </a:r>
            <a:endParaRPr lang="fa-IR" b="1" dirty="0">
              <a:solidFill>
                <a:srgbClr val="C00000"/>
              </a:solidFill>
              <a:cs typeface="B Zar" panose="00000400000000000000" pitchFamily="2" charset="-78"/>
            </a:endParaRPr>
          </a:p>
        </p:txBody>
      </p:sp>
      <p:cxnSp>
        <p:nvCxnSpPr>
          <p:cNvPr id="8" name="Straight Arrow Connector 7"/>
          <p:cNvCxnSpPr/>
          <p:nvPr/>
        </p:nvCxnSpPr>
        <p:spPr>
          <a:xfrm flipH="1">
            <a:off x="4653481" y="3024047"/>
            <a:ext cx="811369" cy="767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36163" y="3060533"/>
            <a:ext cx="1975221" cy="369332"/>
          </a:xfrm>
          <a:prstGeom prst="rect">
            <a:avLst/>
          </a:prstGeom>
        </p:spPr>
        <p:txBody>
          <a:bodyPr wrap="none">
            <a:spAutoFit/>
          </a:bodyPr>
          <a:lstStyle/>
          <a:p>
            <a:r>
              <a:rPr lang="fa-IR" b="1" dirty="0" smtClean="0">
                <a:solidFill>
                  <a:srgbClr val="C00000"/>
                </a:solidFill>
                <a:latin typeface="BZarBold"/>
                <a:cs typeface="B Zar" panose="00000400000000000000" pitchFamily="2" charset="-78"/>
              </a:rPr>
              <a:t>مقدار سیمان مورد نیاز</a:t>
            </a:r>
            <a:endParaRPr lang="fa-IR" b="1" dirty="0">
              <a:solidFill>
                <a:srgbClr val="C00000"/>
              </a:solidFill>
              <a:cs typeface="B Zar" panose="00000400000000000000" pitchFamily="2" charset="-78"/>
            </a:endParaRPr>
          </a:p>
        </p:txBody>
      </p:sp>
      <p:cxnSp>
        <p:nvCxnSpPr>
          <p:cNvPr id="10" name="Straight Arrow Connector 9"/>
          <p:cNvCxnSpPr/>
          <p:nvPr/>
        </p:nvCxnSpPr>
        <p:spPr>
          <a:xfrm>
            <a:off x="2581672" y="3407815"/>
            <a:ext cx="562835" cy="643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82206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5922" y="1563940"/>
            <a:ext cx="7178876" cy="5221142"/>
          </a:xfrm>
          <a:prstGeom prst="rect">
            <a:avLst/>
          </a:prstGeom>
        </p:spPr>
      </p:pic>
      <p:sp>
        <p:nvSpPr>
          <p:cNvPr id="3" name="Rectangle 2"/>
          <p:cNvSpPr/>
          <p:nvPr/>
        </p:nvSpPr>
        <p:spPr>
          <a:xfrm>
            <a:off x="3979668" y="256436"/>
            <a:ext cx="4618572"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6: تخمین مقدار درشت دانه یا شن</a:t>
            </a:r>
            <a:endParaRPr lang="fa-IR" sz="2500" dirty="0">
              <a:solidFill>
                <a:srgbClr val="0070C0"/>
              </a:solidFill>
              <a:cs typeface="B Zar" panose="00000400000000000000" pitchFamily="2" charset="-78"/>
            </a:endParaRPr>
          </a:p>
        </p:txBody>
      </p:sp>
      <p:sp>
        <p:nvSpPr>
          <p:cNvPr id="4" name="Rectangle 3"/>
          <p:cNvSpPr/>
          <p:nvPr/>
        </p:nvSpPr>
        <p:spPr>
          <a:xfrm>
            <a:off x="1171977" y="702166"/>
            <a:ext cx="10281731" cy="861774"/>
          </a:xfrm>
          <a:prstGeom prst="rect">
            <a:avLst/>
          </a:prstGeom>
        </p:spPr>
        <p:txBody>
          <a:bodyPr wrap="square">
            <a:spAutoFit/>
          </a:bodyPr>
          <a:lstStyle/>
          <a:p>
            <a:pPr algn="r"/>
            <a:r>
              <a:rPr lang="fa-IR" sz="2500" dirty="0" smtClean="0">
                <a:latin typeface="BZar"/>
                <a:cs typeface="B Zar" panose="00000400000000000000" pitchFamily="2" charset="-78"/>
              </a:rPr>
              <a:t>جدول زیر حجم </a:t>
            </a:r>
            <a:r>
              <a:rPr lang="fa-IR" sz="2500" dirty="0">
                <a:latin typeface="BZar"/>
                <a:cs typeface="B Zar" panose="00000400000000000000" pitchFamily="2" charset="-78"/>
              </a:rPr>
              <a:t>شن لازم در یک متر مکعب بتن را ارائه می دهد. مقادیر نشان داده شده در این جدول براساس حالت متراکم </a:t>
            </a:r>
            <a:r>
              <a:rPr lang="fa-IR" sz="2500" dirty="0" smtClean="0">
                <a:latin typeface="BZar"/>
                <a:cs typeface="B Zar" panose="00000400000000000000" pitchFamily="2" charset="-78"/>
              </a:rPr>
              <a:t>میله خورده </a:t>
            </a:r>
            <a:r>
              <a:rPr lang="fa-IR" sz="2500" dirty="0">
                <a:latin typeface="BZar"/>
                <a:cs typeface="B Zar" panose="00000400000000000000" pitchFamily="2" charset="-78"/>
              </a:rPr>
              <a:t>می باشند.</a:t>
            </a:r>
            <a:endParaRPr lang="fa-IR" sz="2500" dirty="0">
              <a:cs typeface="B Zar" panose="00000400000000000000" pitchFamily="2" charset="-78"/>
            </a:endParaRPr>
          </a:p>
        </p:txBody>
      </p:sp>
    </p:spTree>
    <p:extLst>
      <p:ext uri="{BB962C8B-B14F-4D97-AF65-F5344CB8AC3E}">
        <p14:creationId xmlns:p14="http://schemas.microsoft.com/office/powerpoint/2010/main" val="124497443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639" y="1045009"/>
            <a:ext cx="10844012" cy="4324261"/>
          </a:xfrm>
          <a:prstGeom prst="rect">
            <a:avLst/>
          </a:prstGeom>
        </p:spPr>
        <p:txBody>
          <a:bodyPr wrap="square">
            <a:spAutoFit/>
          </a:bodyPr>
          <a:lstStyle/>
          <a:p>
            <a:pPr marL="342900" indent="-342900" algn="r" rtl="1">
              <a:buFont typeface="Arial" panose="020B0604020202020204" pitchFamily="34" charset="0"/>
              <a:buChar char="•"/>
            </a:pPr>
            <a:r>
              <a:rPr lang="fa-IR" sz="2500" dirty="0">
                <a:latin typeface="BZar"/>
                <a:cs typeface="B Zar" panose="00000400000000000000" pitchFamily="2" charset="-78"/>
              </a:rPr>
              <a:t>براي بتن با کارآیی کمتر مانند بتن رویه هاي </a:t>
            </a:r>
            <a:r>
              <a:rPr lang="fa-IR" sz="2500" dirty="0" smtClean="0">
                <a:latin typeface="BZar"/>
                <a:cs typeface="B Zar" panose="00000400000000000000" pitchFamily="2" charset="-78"/>
              </a:rPr>
              <a:t>بتنی ارقام جدول را </a:t>
            </a:r>
            <a:r>
              <a:rPr lang="fa-IR" sz="2500" dirty="0">
                <a:latin typeface="BZar"/>
                <a:cs typeface="B Zar" panose="00000400000000000000" pitchFamily="2" charset="-78"/>
              </a:rPr>
              <a:t>می توان 10 % افزایش </a:t>
            </a:r>
            <a:r>
              <a:rPr lang="fa-IR" sz="2500" dirty="0" smtClean="0">
                <a:latin typeface="BZar"/>
                <a:cs typeface="B Zar" panose="00000400000000000000" pitchFamily="2" charset="-78"/>
              </a:rPr>
              <a:t>داد.</a:t>
            </a:r>
          </a:p>
          <a:p>
            <a:pPr marL="342900" indent="-342900" algn="r" rtl="1">
              <a:buFont typeface="Arial" panose="020B0604020202020204" pitchFamily="34" charset="0"/>
              <a:buChar char="•"/>
            </a:pPr>
            <a:endParaRPr lang="fa-IR" sz="2500" dirty="0" smtClean="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latin typeface="BZar"/>
                <a:cs typeface="B Zar" panose="00000400000000000000" pitchFamily="2" charset="-78"/>
              </a:rPr>
              <a:t> </a:t>
            </a:r>
            <a:r>
              <a:rPr lang="fa-IR" sz="2500" dirty="0">
                <a:latin typeface="BZar"/>
                <a:cs typeface="B Zar" panose="00000400000000000000" pitchFamily="2" charset="-78"/>
              </a:rPr>
              <a:t>براي بتن با </a:t>
            </a:r>
            <a:r>
              <a:rPr lang="fa-IR" sz="2500" dirty="0" smtClean="0">
                <a:latin typeface="BZar"/>
                <a:cs typeface="B Zar" panose="00000400000000000000" pitchFamily="2" charset="-78"/>
              </a:rPr>
              <a:t>کارآیی بیشتر </a:t>
            </a:r>
            <a:r>
              <a:rPr lang="fa-IR" sz="2500" dirty="0">
                <a:latin typeface="BZar"/>
                <a:cs typeface="B Zar" panose="00000400000000000000" pitchFamily="2" charset="-78"/>
              </a:rPr>
              <a:t>مثلاً براي بتن ریزي بوسیله پمپ این ارقام را می توان 10 % کاهش </a:t>
            </a:r>
            <a:r>
              <a:rPr lang="fa-IR" sz="2500" dirty="0" smtClean="0">
                <a:latin typeface="BZar"/>
                <a:cs typeface="B Zar" panose="00000400000000000000" pitchFamily="2" charset="-78"/>
              </a:rPr>
              <a:t>داد.</a:t>
            </a: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latin typeface="BZar"/>
                <a:cs typeface="B Zar" panose="00000400000000000000" pitchFamily="2" charset="-78"/>
              </a:rPr>
              <a:t>مقادیر </a:t>
            </a:r>
            <a:r>
              <a:rPr lang="fa-IR" sz="2500" dirty="0">
                <a:latin typeface="BZar"/>
                <a:cs typeface="B Zar" panose="00000400000000000000" pitchFamily="2" charset="-78"/>
              </a:rPr>
              <a:t>فوق در حالت </a:t>
            </a:r>
            <a:r>
              <a:rPr lang="fa-IR" sz="2500" dirty="0" smtClean="0">
                <a:latin typeface="BZar"/>
                <a:cs typeface="B Zar" panose="00000400000000000000" pitchFamily="2" charset="-78"/>
              </a:rPr>
              <a:t>عادي بتنی </a:t>
            </a:r>
            <a:r>
              <a:rPr lang="fa-IR" sz="2500" dirty="0">
                <a:latin typeface="BZar"/>
                <a:cs typeface="B Zar" panose="00000400000000000000" pitchFamily="2" charset="-78"/>
              </a:rPr>
              <a:t>با کارایی مناسب جهت اجراي سازه هاي بتنی معمولی تولید می </a:t>
            </a:r>
            <a:r>
              <a:rPr lang="fa-IR" sz="2500" dirty="0" smtClean="0">
                <a:latin typeface="BZar"/>
                <a:cs typeface="B Zar" panose="00000400000000000000" pitchFamily="2" charset="-78"/>
              </a:rPr>
              <a:t>کند.</a:t>
            </a: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endParaRPr lang="fa-IR" sz="2500" dirty="0" smtClean="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latin typeface="BZar"/>
                <a:cs typeface="B Zar" panose="00000400000000000000" pitchFamily="2" charset="-78"/>
              </a:rPr>
              <a:t>با ضرب اعداد به دست آمده از جدول فوق در وزن مخصوص ظاهری شن به صورت خشک و میله خورده، وزن شن در واحد حجم بتن به دست می آید.</a:t>
            </a: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r>
              <a:rPr lang="fa-IR" sz="2500" dirty="0" smtClean="0">
                <a:latin typeface="BZar"/>
                <a:cs typeface="B Zar" panose="00000400000000000000" pitchFamily="2" charset="-78"/>
              </a:rPr>
              <a:t>وزن مخصوص ظاهری بتن خشک و میله خورده در محدوده 1600 تا 1800 کیلوگرم بر مترمکعب است.</a:t>
            </a:r>
            <a:endParaRPr lang="fa-IR" sz="2500" dirty="0">
              <a:cs typeface="B Zar" panose="00000400000000000000" pitchFamily="2" charset="-78"/>
            </a:endParaRPr>
          </a:p>
        </p:txBody>
      </p:sp>
    </p:spTree>
    <p:extLst>
      <p:ext uri="{BB962C8B-B14F-4D97-AF65-F5344CB8AC3E}">
        <p14:creationId xmlns:p14="http://schemas.microsoft.com/office/powerpoint/2010/main" val="3203887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61" y="2672217"/>
            <a:ext cx="5705340" cy="4028267"/>
          </a:xfrm>
          <a:prstGeom prst="rect">
            <a:avLst/>
          </a:prstGeom>
        </p:spPr>
      </p:pic>
      <p:sp>
        <p:nvSpPr>
          <p:cNvPr id="5" name="Rectangle 4"/>
          <p:cNvSpPr/>
          <p:nvPr/>
        </p:nvSpPr>
        <p:spPr>
          <a:xfrm>
            <a:off x="5912926" y="347730"/>
            <a:ext cx="6096000" cy="586314"/>
          </a:xfrm>
          <a:prstGeom prst="rect">
            <a:avLst/>
          </a:prstGeom>
        </p:spPr>
        <p:txBody>
          <a:bodyPr>
            <a:spAutoFit/>
          </a:bodyPr>
          <a:lstStyle/>
          <a:p>
            <a:pPr algn="just" rtl="1">
              <a:lnSpc>
                <a:spcPct val="107000"/>
              </a:lnSpc>
              <a:spcAft>
                <a:spcPts val="800"/>
              </a:spcAft>
            </a:pPr>
            <a:r>
              <a:rPr lang="fa-IR" sz="3000" b="1" dirty="0" smtClean="0">
                <a:latin typeface="Times New Roman" panose="02020603050405020304" pitchFamily="18" charset="0"/>
                <a:ea typeface="Calibri" panose="020F0502020204030204" pitchFamily="34" charset="0"/>
                <a:cs typeface="B Zar" panose="00000400000000000000" pitchFamily="2" charset="-78"/>
              </a:rPr>
              <a:t>کریستالهای موجود در سیمان</a:t>
            </a:r>
            <a:endParaRPr lang="en-US" sz="3000" b="1" dirty="0">
              <a:effectLst/>
              <a:latin typeface="Times New Roman" panose="02020603050405020304" pitchFamily="18" charset="0"/>
              <a:ea typeface="Calibri" panose="020F0502020204030204" pitchFamily="34" charset="0"/>
              <a:cs typeface="B Zar" panose="00000400000000000000" pitchFamily="2" charset="-78"/>
            </a:endParaRPr>
          </a:p>
        </p:txBody>
      </p:sp>
      <p:sp>
        <p:nvSpPr>
          <p:cNvPr id="6" name="Rectangle 5"/>
          <p:cNvSpPr/>
          <p:nvPr/>
        </p:nvSpPr>
        <p:spPr>
          <a:xfrm>
            <a:off x="1429555" y="1068405"/>
            <a:ext cx="10220286" cy="1246495"/>
          </a:xfrm>
          <a:prstGeom prst="rect">
            <a:avLst/>
          </a:prstGeom>
        </p:spPr>
        <p:txBody>
          <a:bodyPr wrap="square">
            <a:spAutoFit/>
          </a:bodyPr>
          <a:lstStyle/>
          <a:p>
            <a:pPr algn="just" rtl="1"/>
            <a:r>
              <a:rPr lang="fa-IR" sz="2500" dirty="0">
                <a:cs typeface="B Zar" panose="00000400000000000000" pitchFamily="2" charset="-78"/>
              </a:rPr>
              <a:t>بررسي هاي ميكروسكوپ الكتروني و نوري نشان داده است كه سيمان پرتلند از دو فاز سيليكاتي با دانه هاي درشت تشكيل شده است كه از كريستال هاي ناخالص دي و تري كلسيم سيليكات، تشكيل شده است. اين فازها بوسيله ي فازهاي تري كلسيم آلومينات و </a:t>
            </a:r>
            <a:r>
              <a:rPr lang="fa-IR" sz="2500" dirty="0" smtClean="0">
                <a:cs typeface="B Zar" panose="00000400000000000000" pitchFamily="2" charset="-78"/>
              </a:rPr>
              <a:t>تترا </a:t>
            </a:r>
            <a:r>
              <a:rPr lang="fa-IR" sz="2500" dirty="0">
                <a:cs typeface="B Zar" panose="00000400000000000000" pitchFamily="2" charset="-78"/>
              </a:rPr>
              <a:t>كلسيم </a:t>
            </a:r>
            <a:r>
              <a:rPr lang="fa-IR" sz="2500" dirty="0" smtClean="0">
                <a:cs typeface="B Zar" panose="00000400000000000000" pitchFamily="2" charset="-78"/>
              </a:rPr>
              <a:t>آلومینوفریت احاطه </a:t>
            </a:r>
            <a:r>
              <a:rPr lang="fa-IR" sz="2500" dirty="0">
                <a:cs typeface="B Zar" panose="00000400000000000000" pitchFamily="2" charset="-78"/>
              </a:rPr>
              <a:t>شده </a:t>
            </a:r>
            <a:r>
              <a:rPr lang="fa-IR" sz="2500" dirty="0" smtClean="0">
                <a:cs typeface="B Zar" panose="00000400000000000000" pitchFamily="2" charset="-78"/>
              </a:rPr>
              <a:t>اند.</a:t>
            </a:r>
            <a:endParaRPr lang="fa-IR" sz="2500" dirty="0">
              <a:cs typeface="B Zar" panose="00000400000000000000" pitchFamily="2" charset="-78"/>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728" b="9574"/>
          <a:stretch/>
        </p:blipFill>
        <p:spPr>
          <a:xfrm>
            <a:off x="7328080" y="2672218"/>
            <a:ext cx="3639182" cy="4168018"/>
          </a:xfrm>
          <a:prstGeom prst="rect">
            <a:avLst/>
          </a:prstGeom>
        </p:spPr>
      </p:pic>
    </p:spTree>
    <p:extLst>
      <p:ext uri="{BB962C8B-B14F-4D97-AF65-F5344CB8AC3E}">
        <p14:creationId xmlns:p14="http://schemas.microsoft.com/office/powerpoint/2010/main" val="275330974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1512" y="320829"/>
            <a:ext cx="4317207"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7: تخمین مقدار ریز دانه یا ماسه</a:t>
            </a:r>
            <a:endParaRPr lang="fa-IR" sz="2500" dirty="0">
              <a:solidFill>
                <a:srgbClr val="0070C0"/>
              </a:solidFill>
              <a:cs typeface="B Zar" panose="00000400000000000000" pitchFamily="2" charset="-78"/>
            </a:endParaRPr>
          </a:p>
        </p:txBody>
      </p:sp>
      <p:sp>
        <p:nvSpPr>
          <p:cNvPr id="3" name="Rectangle 2"/>
          <p:cNvSpPr/>
          <p:nvPr/>
        </p:nvSpPr>
        <p:spPr>
          <a:xfrm>
            <a:off x="8868719" y="1260988"/>
            <a:ext cx="2133918" cy="477054"/>
          </a:xfrm>
          <a:prstGeom prst="rect">
            <a:avLst/>
          </a:prstGeom>
        </p:spPr>
        <p:txBody>
          <a:bodyPr wrap="none">
            <a:spAutoFit/>
          </a:bodyPr>
          <a:lstStyle/>
          <a:p>
            <a:r>
              <a:rPr lang="fa-IR" sz="2500" b="1" dirty="0">
                <a:latin typeface="BZarBold"/>
                <a:cs typeface="B Zar" panose="00000400000000000000" pitchFamily="2" charset="-78"/>
              </a:rPr>
              <a:t>الف) روش وزنی:</a:t>
            </a:r>
            <a:endParaRPr lang="fa-IR" sz="2500" dirty="0">
              <a:cs typeface="B Zar" panose="00000400000000000000" pitchFamily="2" charset="-78"/>
            </a:endParaRPr>
          </a:p>
        </p:txBody>
      </p:sp>
      <p:sp>
        <p:nvSpPr>
          <p:cNvPr id="5" name="Rectangle 4"/>
          <p:cNvSpPr/>
          <p:nvPr/>
        </p:nvSpPr>
        <p:spPr>
          <a:xfrm>
            <a:off x="7727323" y="2201147"/>
            <a:ext cx="3600529" cy="477054"/>
          </a:xfrm>
          <a:prstGeom prst="rect">
            <a:avLst/>
          </a:prstGeom>
        </p:spPr>
        <p:txBody>
          <a:bodyPr wrap="square">
            <a:spAutoFit/>
          </a:bodyPr>
          <a:lstStyle/>
          <a:p>
            <a:pPr algn="just" rtl="1"/>
            <a:r>
              <a:rPr lang="fa-IR" sz="2500" dirty="0" smtClean="0">
                <a:latin typeface="BZarBold"/>
                <a:cs typeface="B Zar" panose="00000400000000000000" pitchFamily="2" charset="-78"/>
              </a:rPr>
              <a:t>- تعیین وزن مخصوص بتن تازه</a:t>
            </a:r>
            <a:endParaRPr lang="fa-IR" sz="2500" dirty="0">
              <a:cs typeface="B Zar" panose="00000400000000000000" pitchFamily="2" charset="-78"/>
            </a:endParaRPr>
          </a:p>
        </p:txBody>
      </p:sp>
      <p:pic>
        <p:nvPicPr>
          <p:cNvPr id="6" name="Picture 5"/>
          <p:cNvPicPr>
            <a:picLocks noChangeAspect="1"/>
          </p:cNvPicPr>
          <p:nvPr/>
        </p:nvPicPr>
        <p:blipFill>
          <a:blip r:embed="rId2"/>
          <a:stretch>
            <a:fillRect/>
          </a:stretch>
        </p:blipFill>
        <p:spPr>
          <a:xfrm>
            <a:off x="229838" y="1528470"/>
            <a:ext cx="7922489" cy="5329530"/>
          </a:xfrm>
          <a:prstGeom prst="rect">
            <a:avLst/>
          </a:prstGeom>
        </p:spPr>
      </p:pic>
    </p:spTree>
    <p:extLst>
      <p:ext uri="{BB962C8B-B14F-4D97-AF65-F5344CB8AC3E}">
        <p14:creationId xmlns:p14="http://schemas.microsoft.com/office/powerpoint/2010/main" val="47780405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4343" y="1309850"/>
            <a:ext cx="2058577" cy="369332"/>
          </a:xfrm>
          <a:prstGeom prst="rect">
            <a:avLst/>
          </a:prstGeom>
        </p:spPr>
        <p:txBody>
          <a:bodyPr wrap="none">
            <a:spAutoFit/>
          </a:bodyPr>
          <a:lstStyle/>
          <a:p>
            <a:r>
              <a:rPr lang="fa-IR" b="1" dirty="0" smtClean="0">
                <a:solidFill>
                  <a:srgbClr val="C00000"/>
                </a:solidFill>
                <a:latin typeface="BZarBold"/>
                <a:cs typeface="B Zar" panose="00000400000000000000" pitchFamily="2" charset="-78"/>
              </a:rPr>
              <a:t>وزن مخصوص بتن تازه</a:t>
            </a:r>
            <a:endParaRPr lang="fa-IR" b="1" dirty="0">
              <a:solidFill>
                <a:srgbClr val="C00000"/>
              </a:solidFill>
              <a:cs typeface="B Zar" panose="00000400000000000000" pitchFamily="2" charset="-78"/>
            </a:endParaRPr>
          </a:p>
        </p:txBody>
      </p:sp>
      <p:sp>
        <p:nvSpPr>
          <p:cNvPr id="5" name="Rectangle 4"/>
          <p:cNvSpPr/>
          <p:nvPr/>
        </p:nvSpPr>
        <p:spPr>
          <a:xfrm>
            <a:off x="975898" y="4277170"/>
            <a:ext cx="2869696" cy="369332"/>
          </a:xfrm>
          <a:prstGeom prst="rect">
            <a:avLst/>
          </a:prstGeom>
        </p:spPr>
        <p:txBody>
          <a:bodyPr wrap="none">
            <a:spAutoFit/>
          </a:bodyPr>
          <a:lstStyle/>
          <a:p>
            <a:r>
              <a:rPr lang="fa-IR" b="1" dirty="0" smtClean="0">
                <a:solidFill>
                  <a:srgbClr val="C00000"/>
                </a:solidFill>
                <a:latin typeface="BZarBold"/>
                <a:cs typeface="B Zar" panose="00000400000000000000" pitchFamily="2" charset="-78"/>
              </a:rPr>
              <a:t>چگالی مصالح سنگی (شن و ماسه)</a:t>
            </a:r>
            <a:endParaRPr lang="fa-IR" b="1" dirty="0">
              <a:solidFill>
                <a:srgbClr val="C00000"/>
              </a:solidFill>
              <a:cs typeface="B Zar" panose="00000400000000000000" pitchFamily="2" charset="-78"/>
            </a:endParaRPr>
          </a:p>
        </p:txBody>
      </p:sp>
      <p:sp>
        <p:nvSpPr>
          <p:cNvPr id="8" name="Rectangle 7"/>
          <p:cNvSpPr/>
          <p:nvPr/>
        </p:nvSpPr>
        <p:spPr>
          <a:xfrm>
            <a:off x="6495742" y="915786"/>
            <a:ext cx="2417650" cy="369332"/>
          </a:xfrm>
          <a:prstGeom prst="rect">
            <a:avLst/>
          </a:prstGeom>
        </p:spPr>
        <p:txBody>
          <a:bodyPr wrap="none">
            <a:spAutoFit/>
          </a:bodyPr>
          <a:lstStyle/>
          <a:p>
            <a:r>
              <a:rPr lang="fa-IR" b="1" dirty="0" smtClean="0">
                <a:solidFill>
                  <a:srgbClr val="C00000"/>
                </a:solidFill>
                <a:latin typeface="BZarBold"/>
                <a:cs typeface="B Zar" panose="00000400000000000000" pitchFamily="2" charset="-78"/>
              </a:rPr>
              <a:t>درصد هوای موجود در بتن</a:t>
            </a:r>
            <a:endParaRPr lang="fa-IR" b="1" dirty="0">
              <a:solidFill>
                <a:srgbClr val="C00000"/>
              </a:solidFill>
              <a:cs typeface="B Zar" panose="00000400000000000000" pitchFamily="2" charset="-78"/>
            </a:endParaRPr>
          </a:p>
        </p:txBody>
      </p:sp>
      <p:sp>
        <p:nvSpPr>
          <p:cNvPr id="10" name="Rectangle 9"/>
          <p:cNvSpPr/>
          <p:nvPr/>
        </p:nvSpPr>
        <p:spPr>
          <a:xfrm>
            <a:off x="2762920" y="825504"/>
            <a:ext cx="2903426" cy="369332"/>
          </a:xfrm>
          <a:prstGeom prst="rect">
            <a:avLst/>
          </a:prstGeom>
        </p:spPr>
        <p:txBody>
          <a:bodyPr wrap="square">
            <a:spAutoFit/>
          </a:bodyPr>
          <a:lstStyle/>
          <a:p>
            <a:r>
              <a:rPr lang="fa-IR" b="1" dirty="0" smtClean="0">
                <a:solidFill>
                  <a:srgbClr val="C00000"/>
                </a:solidFill>
                <a:latin typeface="BZarBold"/>
                <a:cs typeface="B Zar" panose="00000400000000000000" pitchFamily="2" charset="-78"/>
              </a:rPr>
              <a:t>مقدار سیمان در هر متر مکعب بتن</a:t>
            </a:r>
            <a:endParaRPr lang="fa-IR" b="1" dirty="0">
              <a:solidFill>
                <a:srgbClr val="C00000"/>
              </a:solidFill>
              <a:cs typeface="B Zar" panose="00000400000000000000" pitchFamily="2" charset="-78"/>
            </a:endParaRPr>
          </a:p>
        </p:txBody>
      </p:sp>
      <p:pic>
        <p:nvPicPr>
          <p:cNvPr id="13" name="Picture 12"/>
          <p:cNvPicPr>
            <a:picLocks noChangeAspect="1"/>
          </p:cNvPicPr>
          <p:nvPr/>
        </p:nvPicPr>
        <p:blipFill>
          <a:blip r:embed="rId2"/>
          <a:stretch>
            <a:fillRect/>
          </a:stretch>
        </p:blipFill>
        <p:spPr>
          <a:xfrm>
            <a:off x="3185344" y="5550079"/>
            <a:ext cx="4318946" cy="762188"/>
          </a:xfrm>
          <a:prstGeom prst="rect">
            <a:avLst/>
          </a:prstGeom>
        </p:spPr>
      </p:pic>
      <p:sp>
        <p:nvSpPr>
          <p:cNvPr id="15" name="Rectangle 14"/>
          <p:cNvSpPr/>
          <p:nvPr/>
        </p:nvSpPr>
        <p:spPr>
          <a:xfrm>
            <a:off x="3035221" y="4875001"/>
            <a:ext cx="8285310" cy="477054"/>
          </a:xfrm>
          <a:prstGeom prst="rect">
            <a:avLst/>
          </a:prstGeom>
        </p:spPr>
        <p:txBody>
          <a:bodyPr wrap="square">
            <a:spAutoFit/>
          </a:bodyPr>
          <a:lstStyle/>
          <a:p>
            <a:pPr algn="r"/>
            <a:r>
              <a:rPr lang="fa-IR" sz="2500" dirty="0" smtClean="0">
                <a:latin typeface="BZarBold"/>
                <a:cs typeface="B Zar" panose="00000400000000000000" pitchFamily="2" charset="-78"/>
              </a:rPr>
              <a:t>با داشتن وزن واحد حجم بتن تازه، وزن مصالح ریزدانه با رابطه زیر به دست می آید:</a:t>
            </a:r>
            <a:endParaRPr lang="fa-IR" sz="2500" dirty="0">
              <a:cs typeface="B Zar" panose="00000400000000000000" pitchFamily="2" charset="-78"/>
            </a:endParaRPr>
          </a:p>
        </p:txBody>
      </p:sp>
      <p:pic>
        <p:nvPicPr>
          <p:cNvPr id="16" name="Picture 15"/>
          <p:cNvPicPr>
            <a:picLocks noChangeAspect="1"/>
          </p:cNvPicPr>
          <p:nvPr/>
        </p:nvPicPr>
        <p:blipFill>
          <a:blip r:embed="rId3"/>
          <a:stretch>
            <a:fillRect/>
          </a:stretch>
        </p:blipFill>
        <p:spPr>
          <a:xfrm>
            <a:off x="1252630" y="2063045"/>
            <a:ext cx="10571685" cy="1673619"/>
          </a:xfrm>
          <a:prstGeom prst="rect">
            <a:avLst/>
          </a:prstGeom>
        </p:spPr>
      </p:pic>
      <p:cxnSp>
        <p:nvCxnSpPr>
          <p:cNvPr id="4" name="Straight Arrow Connector 3"/>
          <p:cNvCxnSpPr>
            <a:stCxn id="3" idx="2"/>
          </p:cNvCxnSpPr>
          <p:nvPr/>
        </p:nvCxnSpPr>
        <p:spPr>
          <a:xfrm flipH="1">
            <a:off x="1439312" y="1679182"/>
            <a:ext cx="294320" cy="705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468601" y="1285118"/>
            <a:ext cx="1376993" cy="1007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959144" y="1364718"/>
            <a:ext cx="800552" cy="770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625874" y="3587349"/>
            <a:ext cx="559470" cy="735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87103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975" y="909884"/>
            <a:ext cx="10470524" cy="1631216"/>
          </a:xfrm>
          <a:prstGeom prst="rect">
            <a:avLst/>
          </a:prstGeom>
        </p:spPr>
        <p:txBody>
          <a:bodyPr wrap="square">
            <a:spAutoFit/>
          </a:bodyPr>
          <a:lstStyle/>
          <a:p>
            <a:pPr algn="r"/>
            <a:r>
              <a:rPr lang="fa-IR" sz="2500" b="1" dirty="0" smtClean="0">
                <a:latin typeface="BZarBold"/>
                <a:cs typeface="B Zar" panose="00000400000000000000" pitchFamily="2" charset="-78"/>
              </a:rPr>
              <a:t>ب) روش حجمی</a:t>
            </a:r>
          </a:p>
          <a:p>
            <a:pPr algn="r"/>
            <a:endParaRPr lang="fa-IR" sz="2500" b="1" dirty="0">
              <a:latin typeface="BZarBold"/>
              <a:cs typeface="B Zar" panose="00000400000000000000" pitchFamily="2" charset="-78"/>
            </a:endParaRPr>
          </a:p>
          <a:p>
            <a:pPr algn="r"/>
            <a:r>
              <a:rPr lang="fa-IR" sz="2500" b="1" dirty="0">
                <a:latin typeface="BZar"/>
                <a:cs typeface="B Zar" panose="00000400000000000000" pitchFamily="2" charset="-78"/>
              </a:rPr>
              <a:t>بر </a:t>
            </a:r>
            <a:r>
              <a:rPr lang="fa-IR" sz="2500" dirty="0">
                <a:latin typeface="BZar"/>
                <a:cs typeface="B Zar" panose="00000400000000000000" pitchFamily="2" charset="-78"/>
              </a:rPr>
              <a:t>اساس فرض ساخت یک متر مکعب بتن، حجم ماسه و نیز با داشتن چگالیهاي آب، سیمان، شن و ماسه، وزن ماسه طبق </a:t>
            </a:r>
            <a:r>
              <a:rPr lang="fa-IR" sz="2500" dirty="0" smtClean="0">
                <a:latin typeface="BZar"/>
                <a:cs typeface="B Zar" panose="00000400000000000000" pitchFamily="2" charset="-78"/>
              </a:rPr>
              <a:t>رابطۀ زیر به دست می آید:</a:t>
            </a:r>
            <a:r>
              <a:rPr lang="en-US" sz="2500" dirty="0" smtClean="0">
                <a:latin typeface="BZar"/>
                <a:cs typeface="B Zar" panose="00000400000000000000" pitchFamily="2" charset="-78"/>
              </a:rPr>
              <a:t> </a:t>
            </a:r>
            <a:endParaRPr lang="fa-IR" sz="2500" dirty="0">
              <a:cs typeface="B Zar" panose="00000400000000000000" pitchFamily="2" charset="-78"/>
            </a:endParaRPr>
          </a:p>
        </p:txBody>
      </p:sp>
      <p:pic>
        <p:nvPicPr>
          <p:cNvPr id="3" name="Picture 2"/>
          <p:cNvPicPr>
            <a:picLocks noChangeAspect="1"/>
          </p:cNvPicPr>
          <p:nvPr/>
        </p:nvPicPr>
        <p:blipFill>
          <a:blip r:embed="rId2"/>
          <a:stretch>
            <a:fillRect/>
          </a:stretch>
        </p:blipFill>
        <p:spPr>
          <a:xfrm>
            <a:off x="1515436" y="3081574"/>
            <a:ext cx="7808869" cy="1549420"/>
          </a:xfrm>
          <a:prstGeom prst="rect">
            <a:avLst/>
          </a:prstGeom>
        </p:spPr>
      </p:pic>
      <p:sp>
        <p:nvSpPr>
          <p:cNvPr id="5" name="Left Brace 4"/>
          <p:cNvSpPr/>
          <p:nvPr/>
        </p:nvSpPr>
        <p:spPr>
          <a:xfrm rot="16200000">
            <a:off x="6299752" y="2046847"/>
            <a:ext cx="640079" cy="5409027"/>
          </a:xfrm>
          <a:prstGeom prst="leftBrace">
            <a:avLst>
              <a:gd name="adj1" fmla="val 8333"/>
              <a:gd name="adj2" fmla="val 52853"/>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6" name="Rectangle 5"/>
          <p:cNvSpPr/>
          <p:nvPr/>
        </p:nvSpPr>
        <p:spPr>
          <a:xfrm>
            <a:off x="4999258" y="5131988"/>
            <a:ext cx="1859805" cy="369332"/>
          </a:xfrm>
          <a:prstGeom prst="rect">
            <a:avLst/>
          </a:prstGeom>
        </p:spPr>
        <p:txBody>
          <a:bodyPr wrap="none">
            <a:spAutoFit/>
          </a:bodyPr>
          <a:lstStyle/>
          <a:p>
            <a:r>
              <a:rPr lang="fa-IR" b="1" dirty="0" smtClean="0">
                <a:solidFill>
                  <a:srgbClr val="C00000"/>
                </a:solidFill>
                <a:latin typeface="BZarBold"/>
                <a:cs typeface="B Zar" panose="00000400000000000000" pitchFamily="2" charset="-78"/>
              </a:rPr>
              <a:t>حجم ماسه مورد نیاز </a:t>
            </a:r>
            <a:endParaRPr lang="fa-IR" b="1" dirty="0">
              <a:solidFill>
                <a:srgbClr val="C00000"/>
              </a:solidFill>
              <a:cs typeface="B Zar" panose="00000400000000000000" pitchFamily="2" charset="-78"/>
            </a:endParaRPr>
          </a:p>
        </p:txBody>
      </p:sp>
    </p:spTree>
    <p:extLst>
      <p:ext uri="{BB962C8B-B14F-4D97-AF65-F5344CB8AC3E}">
        <p14:creationId xmlns:p14="http://schemas.microsoft.com/office/powerpoint/2010/main" val="169711749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034" y="2514387"/>
            <a:ext cx="10367492" cy="2785378"/>
          </a:xfrm>
          <a:prstGeom prst="rect">
            <a:avLst/>
          </a:prstGeom>
        </p:spPr>
        <p:txBody>
          <a:bodyPr wrap="square">
            <a:spAutoFit/>
          </a:bodyPr>
          <a:lstStyle/>
          <a:p>
            <a:pPr algn="just"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    مقدار رطوبت </a:t>
            </a:r>
            <a:r>
              <a:rPr lang="fa-IR" sz="2500" dirty="0">
                <a:latin typeface="tahoma" panose="020B0604030504040204" pitchFamily="34" charset="0"/>
                <a:cs typeface="B Zar" panose="00000400000000000000" pitchFamily="2" charset="-78"/>
              </a:rPr>
              <a:t>موجود سنگدانه كمتر از </a:t>
            </a:r>
            <a:r>
              <a:rPr lang="fa-IR" sz="2500" dirty="0" smtClean="0">
                <a:latin typeface="tahoma" panose="020B0604030504040204" pitchFamily="34" charset="0"/>
                <a:cs typeface="B Zar" panose="00000400000000000000" pitchFamily="2" charset="-78"/>
              </a:rPr>
              <a:t>مقدار</a:t>
            </a:r>
            <a:r>
              <a:rPr lang="en-AU" sz="2500" dirty="0" smtClean="0">
                <a:latin typeface="tahoma" panose="020B0604030504040204" pitchFamily="34" charset="0"/>
                <a:cs typeface="B Zar" panose="00000400000000000000" pitchFamily="2" charset="-78"/>
              </a:rPr>
              <a:t>SSD</a:t>
            </a:r>
            <a:r>
              <a:rPr lang="fa-IR" sz="2500" dirty="0" smtClean="0">
                <a:latin typeface="tahoma" panose="020B0604030504040204" pitchFamily="34" charset="0"/>
                <a:cs typeface="B Zar" panose="00000400000000000000" pitchFamily="2" charset="-78"/>
              </a:rPr>
              <a:t> است</a:t>
            </a:r>
            <a:r>
              <a:rPr lang="fa-IR" sz="2500" dirty="0">
                <a:latin typeface="tahoma" panose="020B0604030504040204" pitchFamily="34" charset="0"/>
                <a:cs typeface="B Zar" panose="00000400000000000000" pitchFamily="2" charset="-78"/>
              </a:rPr>
              <a:t>. در اين صورت بايد به مقدار تفاوت </a:t>
            </a:r>
            <a:r>
              <a:rPr lang="fa-IR" sz="2500" dirty="0" smtClean="0">
                <a:latin typeface="tahoma" panose="020B0604030504040204" pitchFamily="34" charset="0"/>
                <a:cs typeface="B Zar" panose="00000400000000000000" pitchFamily="2" charset="-78"/>
              </a:rPr>
              <a:t>رطوبت</a:t>
            </a:r>
            <a:r>
              <a:rPr lang="en-AU" sz="2500" dirty="0" smtClean="0">
                <a:latin typeface="tahoma" panose="020B0604030504040204" pitchFamily="34" charset="0"/>
                <a:cs typeface="B Zar" panose="00000400000000000000" pitchFamily="2" charset="-78"/>
              </a:rPr>
              <a:t>SSD </a:t>
            </a:r>
            <a:r>
              <a:rPr lang="fa-IR" sz="2500" dirty="0" smtClean="0">
                <a:latin typeface="tahoma" panose="020B0604030504040204" pitchFamily="34" charset="0"/>
                <a:cs typeface="B Zar" panose="00000400000000000000" pitchFamily="2" charset="-78"/>
              </a:rPr>
              <a:t> سنگدانه </a:t>
            </a:r>
            <a:r>
              <a:rPr lang="fa-IR" sz="2500" dirty="0">
                <a:latin typeface="tahoma" panose="020B0604030504040204" pitchFamily="34" charset="0"/>
                <a:cs typeface="B Zar" panose="00000400000000000000" pitchFamily="2" charset="-78"/>
              </a:rPr>
              <a:t>از رطوبت موجود آن، به مقدار آب آزاد مخلوط اضافه شود و همين مقدار از وزن سنگدانه كسر گردد. </a:t>
            </a:r>
          </a:p>
          <a:p>
            <a:pPr algn="just" rtl="1">
              <a:buFont typeface="Arial" panose="020B0604020202020204" pitchFamily="34" charset="0"/>
              <a:buChar char="•"/>
            </a:pPr>
            <a:endParaRPr lang="fa-IR" sz="2500" dirty="0">
              <a:cs typeface="B Zar" panose="00000400000000000000" pitchFamily="2" charset="-78"/>
            </a:endParaRPr>
          </a:p>
          <a:p>
            <a:pPr algn="just" rtl="1">
              <a:buFont typeface="Arial" panose="020B0604020202020204" pitchFamily="34" charset="0"/>
              <a:buChar char="•"/>
            </a:pPr>
            <a:r>
              <a:rPr lang="fa-IR" sz="2500" dirty="0" smtClean="0">
                <a:latin typeface="tahoma" panose="020B0604030504040204" pitchFamily="34" charset="0"/>
                <a:cs typeface="B Zar" panose="00000400000000000000" pitchFamily="2" charset="-78"/>
              </a:rPr>
              <a:t>   مقدار </a:t>
            </a:r>
            <a:r>
              <a:rPr lang="fa-IR" sz="2500" dirty="0">
                <a:latin typeface="tahoma" panose="020B0604030504040204" pitchFamily="34" charset="0"/>
                <a:cs typeface="B Zar" panose="00000400000000000000" pitchFamily="2" charset="-78"/>
              </a:rPr>
              <a:t>رطوبت موجود سنگدانه بيشتر از </a:t>
            </a:r>
            <a:r>
              <a:rPr lang="fa-IR" sz="2500" dirty="0" smtClean="0">
                <a:latin typeface="tahoma" panose="020B0604030504040204" pitchFamily="34" charset="0"/>
                <a:cs typeface="B Zar" panose="00000400000000000000" pitchFamily="2" charset="-78"/>
              </a:rPr>
              <a:t>مقدار</a:t>
            </a:r>
            <a:r>
              <a:rPr lang="en-AU" sz="2500" dirty="0" smtClean="0">
                <a:latin typeface="tahoma" panose="020B0604030504040204" pitchFamily="34" charset="0"/>
                <a:cs typeface="B Zar" panose="00000400000000000000" pitchFamily="2" charset="-78"/>
              </a:rPr>
              <a:t> SSD</a:t>
            </a:r>
            <a:r>
              <a:rPr lang="en-AU" sz="2500" dirty="0">
                <a:latin typeface="tahoma" panose="020B0604030504040204" pitchFamily="34" charset="0"/>
                <a:cs typeface="B Zar" panose="00000400000000000000" pitchFamily="2" charset="-78"/>
              </a:rPr>
              <a:t> </a:t>
            </a:r>
            <a:r>
              <a:rPr lang="fa-IR" sz="2500" dirty="0" smtClean="0">
                <a:latin typeface="tahoma" panose="020B0604030504040204" pitchFamily="34" charset="0"/>
                <a:cs typeface="B Zar" panose="00000400000000000000" pitchFamily="2" charset="-78"/>
              </a:rPr>
              <a:t>است</a:t>
            </a:r>
            <a:r>
              <a:rPr lang="fa-IR" sz="2500" dirty="0">
                <a:latin typeface="tahoma" panose="020B0604030504040204" pitchFamily="34" charset="0"/>
                <a:cs typeface="B Zar" panose="00000400000000000000" pitchFamily="2" charset="-78"/>
              </a:rPr>
              <a:t>. در اين حالت بايد به مقدار تفاوت رطوبت </a:t>
            </a:r>
            <a:r>
              <a:rPr lang="en-AU" sz="2500" dirty="0">
                <a:latin typeface="tahoma" panose="020B0604030504040204" pitchFamily="34" charset="0"/>
                <a:cs typeface="B Zar" panose="00000400000000000000" pitchFamily="2" charset="-78"/>
              </a:rPr>
              <a:t>SSD </a:t>
            </a:r>
            <a:r>
              <a:rPr lang="fa-IR" sz="2500" dirty="0" smtClean="0">
                <a:latin typeface="tahoma" panose="020B0604030504040204" pitchFamily="34" charset="0"/>
                <a:cs typeface="B Zar" panose="00000400000000000000" pitchFamily="2" charset="-78"/>
              </a:rPr>
              <a:t> سنگدانه </a:t>
            </a:r>
            <a:r>
              <a:rPr lang="fa-IR" sz="2500" dirty="0">
                <a:latin typeface="tahoma" panose="020B0604030504040204" pitchFamily="34" charset="0"/>
                <a:cs typeface="B Zar" panose="00000400000000000000" pitchFamily="2" charset="-78"/>
              </a:rPr>
              <a:t>از رطوبت موجود آن، از مقدار آب آزاد مخلوط كسر گردد و همين مقدار به وزن سنگدانه اضافه گردد.</a:t>
            </a:r>
            <a:endParaRPr lang="fa-IR" sz="2500" dirty="0">
              <a:effectLst/>
              <a:cs typeface="B Zar" panose="00000400000000000000" pitchFamily="2" charset="-78"/>
            </a:endParaRPr>
          </a:p>
        </p:txBody>
      </p:sp>
      <p:sp>
        <p:nvSpPr>
          <p:cNvPr id="3" name="Rectangle 2"/>
          <p:cNvSpPr/>
          <p:nvPr/>
        </p:nvSpPr>
        <p:spPr>
          <a:xfrm>
            <a:off x="3554569" y="1683927"/>
            <a:ext cx="7727324" cy="477054"/>
          </a:xfrm>
          <a:prstGeom prst="rect">
            <a:avLst/>
          </a:prstGeom>
        </p:spPr>
        <p:txBody>
          <a:bodyPr wrap="square">
            <a:spAutoFit/>
          </a:bodyPr>
          <a:lstStyle/>
          <a:p>
            <a:r>
              <a:rPr lang="fa-IR" sz="2500" b="1" dirty="0">
                <a:solidFill>
                  <a:srgbClr val="C00000"/>
                </a:solidFill>
                <a:latin typeface="tahoma" panose="020B0604030504040204" pitchFamily="34" charset="0"/>
                <a:cs typeface="B Zar" panose="00000400000000000000" pitchFamily="2" charset="-78"/>
              </a:rPr>
              <a:t>به طور كلي شرايط رطوبت سنگدانه‌ها به دو حالت زير مي‌باشد :</a:t>
            </a:r>
            <a:endParaRPr lang="fa-IR" sz="2500" b="1" dirty="0">
              <a:solidFill>
                <a:srgbClr val="C00000"/>
              </a:solidFill>
              <a:cs typeface="B Zar" panose="00000400000000000000" pitchFamily="2" charset="-78"/>
            </a:endParaRPr>
          </a:p>
        </p:txBody>
      </p:sp>
      <p:sp>
        <p:nvSpPr>
          <p:cNvPr id="6" name="Rectangle 5"/>
          <p:cNvSpPr/>
          <p:nvPr/>
        </p:nvSpPr>
        <p:spPr>
          <a:xfrm>
            <a:off x="528034" y="5653171"/>
            <a:ext cx="10483403" cy="861774"/>
          </a:xfrm>
          <a:prstGeom prst="rect">
            <a:avLst/>
          </a:prstGeom>
        </p:spPr>
        <p:txBody>
          <a:bodyPr wrap="square">
            <a:spAutoFit/>
          </a:bodyPr>
          <a:lstStyle/>
          <a:p>
            <a:pPr marL="342900" indent="-342900" algn="r" rtl="1">
              <a:buFont typeface="Arial" panose="020B0604020202020204" pitchFamily="34" charset="0"/>
              <a:buChar char="•"/>
            </a:pPr>
            <a:r>
              <a:rPr lang="fa-IR" sz="2500" dirty="0" smtClean="0">
                <a:solidFill>
                  <a:srgbClr val="0070C0"/>
                </a:solidFill>
                <a:latin typeface="tahoma" panose="020B0604030504040204" pitchFamily="34" charset="0"/>
                <a:cs typeface="B Zar" panose="00000400000000000000" pitchFamily="2" charset="-78"/>
              </a:rPr>
              <a:t>در </a:t>
            </a:r>
            <a:r>
              <a:rPr lang="fa-IR" sz="2500" dirty="0">
                <a:solidFill>
                  <a:srgbClr val="0070C0"/>
                </a:solidFill>
                <a:latin typeface="tahoma" panose="020B0604030504040204" pitchFamily="34" charset="0"/>
                <a:cs typeface="B Zar" panose="00000400000000000000" pitchFamily="2" charset="-78"/>
              </a:rPr>
              <a:t>صورتي كه سنگدانه‌هاي موجود داراي رطوبت كمتري نسبت به </a:t>
            </a:r>
            <a:r>
              <a:rPr lang="fa-IR" sz="2500" dirty="0" smtClean="0">
                <a:solidFill>
                  <a:srgbClr val="0070C0"/>
                </a:solidFill>
                <a:latin typeface="tahoma" panose="020B0604030504040204" pitchFamily="34" charset="0"/>
                <a:cs typeface="B Zar" panose="00000400000000000000" pitchFamily="2" charset="-78"/>
              </a:rPr>
              <a:t>حالت  </a:t>
            </a:r>
            <a:r>
              <a:rPr lang="en-AU" sz="2500" dirty="0" smtClean="0">
                <a:solidFill>
                  <a:srgbClr val="0070C0"/>
                </a:solidFill>
                <a:latin typeface="tahoma" panose="020B0604030504040204" pitchFamily="34" charset="0"/>
                <a:cs typeface="B Zar" panose="00000400000000000000" pitchFamily="2" charset="-78"/>
              </a:rPr>
              <a:t>SSD</a:t>
            </a:r>
            <a:r>
              <a:rPr lang="fa-IR" sz="2500" dirty="0" smtClean="0">
                <a:solidFill>
                  <a:srgbClr val="0070C0"/>
                </a:solidFill>
                <a:latin typeface="tahoma" panose="020B0604030504040204" pitchFamily="34" charset="0"/>
                <a:cs typeface="B Zar" panose="00000400000000000000" pitchFamily="2" charset="-78"/>
              </a:rPr>
              <a:t>  باشند</a:t>
            </a:r>
            <a:r>
              <a:rPr lang="fa-IR" sz="2500" dirty="0">
                <a:solidFill>
                  <a:srgbClr val="0070C0"/>
                </a:solidFill>
                <a:latin typeface="tahoma" panose="020B0604030504040204" pitchFamily="34" charset="0"/>
                <a:cs typeface="B Zar" panose="00000400000000000000" pitchFamily="2" charset="-78"/>
              </a:rPr>
              <a:t>، درصد  تغييرات رطوبت عددي منفي و در غير اين صورت مثبت مي‌باشد. </a:t>
            </a:r>
            <a:endParaRPr lang="fa-IR" sz="2500" dirty="0">
              <a:solidFill>
                <a:srgbClr val="0070C0"/>
              </a:solidFill>
              <a:cs typeface="B Zar" panose="00000400000000000000" pitchFamily="2" charset="-78"/>
            </a:endParaRPr>
          </a:p>
        </p:txBody>
      </p:sp>
      <p:sp>
        <p:nvSpPr>
          <p:cNvPr id="7" name="Rectangle 6"/>
          <p:cNvSpPr/>
          <p:nvPr/>
        </p:nvSpPr>
        <p:spPr>
          <a:xfrm>
            <a:off x="4322588" y="307952"/>
            <a:ext cx="4628190"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8: تصحیح به جهت رطوبت دانه ها</a:t>
            </a:r>
            <a:endParaRPr lang="fa-IR" sz="2500" dirty="0">
              <a:solidFill>
                <a:srgbClr val="0070C0"/>
              </a:solidFill>
              <a:cs typeface="B Zar" panose="00000400000000000000" pitchFamily="2" charset="-78"/>
            </a:endParaRPr>
          </a:p>
        </p:txBody>
      </p:sp>
    </p:spTree>
    <p:extLst>
      <p:ext uri="{BB962C8B-B14F-4D97-AF65-F5344CB8AC3E}">
        <p14:creationId xmlns:p14="http://schemas.microsoft.com/office/powerpoint/2010/main" val="428282210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2580" y="2123665"/>
            <a:ext cx="10895527" cy="4324261"/>
          </a:xfrm>
          <a:prstGeom prst="rect">
            <a:avLst/>
          </a:prstGeom>
        </p:spPr>
        <p:txBody>
          <a:bodyPr wrap="square">
            <a:spAutoFit/>
          </a:bodyPr>
          <a:lstStyle/>
          <a:p>
            <a:pPr marL="342900" indent="-342900" algn="just" rtl="1">
              <a:buFont typeface="Arial" panose="020B0604020202020204" pitchFamily="34" charset="0"/>
              <a:buChar char="•"/>
            </a:pPr>
            <a:r>
              <a:rPr lang="fa-IR" sz="2500" dirty="0">
                <a:latin typeface="BZar"/>
                <a:cs typeface="B Zar" panose="00000400000000000000" pitchFamily="2" charset="-78"/>
              </a:rPr>
              <a:t>براي بدست آوردن وزن واقعی (اصلاحی) دانه ها بایستی رطوبت آنها نیز در نظر گرفته شود. عموماً دانه ها مرطوب هستند و </a:t>
            </a:r>
            <a:r>
              <a:rPr lang="fa-IR" sz="2500" dirty="0" smtClean="0">
                <a:latin typeface="BZar"/>
                <a:cs typeface="B Zar" panose="00000400000000000000" pitchFamily="2" charset="-78"/>
              </a:rPr>
              <a:t>بایستی</a:t>
            </a:r>
            <a:r>
              <a:rPr lang="fa-IR" sz="2500" dirty="0" smtClean="0">
                <a:cs typeface="B Zar" panose="00000400000000000000" pitchFamily="2" charset="-78"/>
              </a:rPr>
              <a:t> </a:t>
            </a:r>
            <a:r>
              <a:rPr lang="fa-IR" sz="2500" dirty="0">
                <a:latin typeface="BZar"/>
                <a:cs typeface="B Zar" panose="00000400000000000000" pitchFamily="2" charset="-78"/>
              </a:rPr>
              <a:t>وزن خشک آنها را با اندازة درصد آب موجودشان (سطحی و جذب شده) افزایش داد. </a:t>
            </a:r>
            <a:endParaRPr lang="fa-IR" sz="2500" dirty="0" smtClean="0">
              <a:latin typeface="BZar"/>
              <a:cs typeface="B Zar" panose="00000400000000000000" pitchFamily="2" charset="-78"/>
            </a:endParaRPr>
          </a:p>
          <a:p>
            <a:pPr algn="just" rtl="1"/>
            <a:endParaRPr lang="fa-IR" sz="2500" dirty="0">
              <a:latin typeface="BZar"/>
              <a:cs typeface="B Zar" panose="00000400000000000000" pitchFamily="2" charset="-78"/>
            </a:endParaRPr>
          </a:p>
          <a:p>
            <a:pPr algn="just" rtl="1"/>
            <a:r>
              <a:rPr lang="fa-IR" sz="2500" dirty="0" smtClean="0">
                <a:latin typeface="BZar"/>
                <a:cs typeface="B Zar" panose="00000400000000000000" pitchFamily="2" charset="-78"/>
              </a:rPr>
              <a:t>میزان </a:t>
            </a:r>
            <a:r>
              <a:rPr lang="fa-IR" sz="2500" dirty="0">
                <a:latin typeface="BZar"/>
                <a:cs typeface="B Zar" panose="00000400000000000000" pitchFamily="2" charset="-78"/>
              </a:rPr>
              <a:t>وزن سنگدانه هاي اصلاحی </a:t>
            </a:r>
            <a:r>
              <a:rPr lang="fa-IR" sz="2500" dirty="0" smtClean="0">
                <a:latin typeface="BZar"/>
                <a:cs typeface="B Zar" panose="00000400000000000000" pitchFamily="2" charset="-78"/>
              </a:rPr>
              <a:t>(در صورتیکه رطوبت سنگدانه ها از </a:t>
            </a:r>
            <a:r>
              <a:rPr lang="en-US" sz="2500" dirty="0" smtClean="0">
                <a:latin typeface="BZar"/>
                <a:cs typeface="B Zar" panose="00000400000000000000" pitchFamily="2" charset="-78"/>
              </a:rPr>
              <a:t> </a:t>
            </a:r>
            <a:r>
              <a:rPr lang="en-AU" sz="2500" dirty="0" smtClean="0">
                <a:latin typeface="BZar"/>
                <a:cs typeface="B Zar" panose="00000400000000000000" pitchFamily="2" charset="-78"/>
              </a:rPr>
              <a:t>SSD</a:t>
            </a:r>
            <a:r>
              <a:rPr lang="fa-IR" sz="2500" dirty="0" smtClean="0">
                <a:latin typeface="BZar"/>
                <a:cs typeface="B Zar" panose="00000400000000000000" pitchFamily="2" charset="-78"/>
              </a:rPr>
              <a:t>بیشتر باشد) از </a:t>
            </a:r>
            <a:r>
              <a:rPr lang="fa-IR" sz="2500" dirty="0">
                <a:latin typeface="BZar"/>
                <a:cs typeface="B Zar" panose="00000400000000000000" pitchFamily="2" charset="-78"/>
              </a:rPr>
              <a:t>رابطۀ </a:t>
            </a:r>
            <a:r>
              <a:rPr lang="fa-IR" sz="2500" dirty="0" smtClean="0">
                <a:latin typeface="BZar"/>
                <a:cs typeface="B Zar" panose="00000400000000000000" pitchFamily="2" charset="-78"/>
              </a:rPr>
              <a:t>زیر بدست </a:t>
            </a:r>
            <a:r>
              <a:rPr lang="fa-IR" sz="2500" dirty="0">
                <a:latin typeface="BZar"/>
                <a:cs typeface="B Zar" panose="00000400000000000000" pitchFamily="2" charset="-78"/>
              </a:rPr>
              <a:t>می </a:t>
            </a:r>
            <a:r>
              <a:rPr lang="fa-IR" sz="2500" dirty="0" smtClean="0">
                <a:latin typeface="BZar"/>
                <a:cs typeface="B Zar" panose="00000400000000000000" pitchFamily="2" charset="-78"/>
              </a:rPr>
              <a:t>آید:</a:t>
            </a:r>
          </a:p>
          <a:p>
            <a:pPr algn="just" rtl="1"/>
            <a:endParaRPr lang="fa-IR" sz="2500" dirty="0">
              <a:latin typeface="BZar"/>
              <a:cs typeface="B Zar" panose="00000400000000000000" pitchFamily="2" charset="-78"/>
            </a:endParaRPr>
          </a:p>
          <a:p>
            <a:pPr algn="just" rtl="1"/>
            <a:endParaRPr lang="fa-IR" sz="2500" dirty="0" smtClean="0">
              <a:latin typeface="BZar"/>
              <a:cs typeface="B Zar" panose="00000400000000000000" pitchFamily="2" charset="-78"/>
            </a:endParaRPr>
          </a:p>
          <a:p>
            <a:pPr algn="just" rtl="1"/>
            <a:endParaRPr lang="fa-IR" sz="2500" dirty="0">
              <a:latin typeface="BZar"/>
              <a:cs typeface="B Zar" panose="00000400000000000000" pitchFamily="2" charset="-78"/>
            </a:endParaRPr>
          </a:p>
          <a:p>
            <a:pPr algn="just" rtl="1"/>
            <a:endParaRPr lang="fa-IR" sz="2500" dirty="0" smtClean="0">
              <a:latin typeface="BZar"/>
              <a:cs typeface="B Zar" panose="00000400000000000000" pitchFamily="2" charset="-78"/>
            </a:endParaRPr>
          </a:p>
          <a:p>
            <a:pPr algn="just" rtl="1"/>
            <a:endParaRPr lang="fa-IR" sz="2500" dirty="0">
              <a:latin typeface="BZar"/>
              <a:cs typeface="B Zar" panose="00000400000000000000" pitchFamily="2" charset="-78"/>
            </a:endParaRPr>
          </a:p>
          <a:p>
            <a:pPr marL="342900" indent="-342900" algn="just" rtl="1">
              <a:buFont typeface="Arial" panose="020B0604020202020204" pitchFamily="34" charset="0"/>
              <a:buChar char="•"/>
            </a:pPr>
            <a:r>
              <a:rPr lang="fa-IR" sz="2500" dirty="0" smtClean="0">
                <a:latin typeface="BZar"/>
                <a:cs typeface="B Zar" panose="00000400000000000000" pitchFamily="2" charset="-78"/>
              </a:rPr>
              <a:t>اگر رطوبت سنگدانه ها از </a:t>
            </a:r>
            <a:r>
              <a:rPr lang="en-AU" sz="2500" dirty="0" smtClean="0">
                <a:latin typeface="BZar"/>
                <a:cs typeface="B Zar" panose="00000400000000000000" pitchFamily="2" charset="-78"/>
              </a:rPr>
              <a:t>SSD</a:t>
            </a:r>
            <a:r>
              <a:rPr lang="fa-IR" sz="2500" dirty="0" smtClean="0">
                <a:latin typeface="BZar"/>
                <a:cs typeface="B Zar" panose="00000400000000000000" pitchFamily="2" charset="-78"/>
              </a:rPr>
              <a:t> کمتر باشد، در رابطه فوق علامت ( + ) داخل پرانتز باید ( - ) شود</a:t>
            </a:r>
            <a:endParaRPr lang="fa-IR" sz="2500" dirty="0">
              <a:cs typeface="B Zar" panose="00000400000000000000" pitchFamily="2" charset="-78"/>
            </a:endParaRPr>
          </a:p>
        </p:txBody>
      </p:sp>
      <p:pic>
        <p:nvPicPr>
          <p:cNvPr id="5" name="Picture 4"/>
          <p:cNvPicPr>
            <a:picLocks noChangeAspect="1"/>
          </p:cNvPicPr>
          <p:nvPr/>
        </p:nvPicPr>
        <p:blipFill>
          <a:blip r:embed="rId2"/>
          <a:stretch>
            <a:fillRect/>
          </a:stretch>
        </p:blipFill>
        <p:spPr>
          <a:xfrm>
            <a:off x="3277240" y="4076853"/>
            <a:ext cx="3651594" cy="1708806"/>
          </a:xfrm>
          <a:prstGeom prst="rect">
            <a:avLst/>
          </a:prstGeom>
        </p:spPr>
      </p:pic>
      <p:sp>
        <p:nvSpPr>
          <p:cNvPr id="6" name="Rectangle 5"/>
          <p:cNvSpPr/>
          <p:nvPr/>
        </p:nvSpPr>
        <p:spPr>
          <a:xfrm>
            <a:off x="888642" y="552956"/>
            <a:ext cx="11024316" cy="477054"/>
          </a:xfrm>
          <a:prstGeom prst="rect">
            <a:avLst/>
          </a:prstGeom>
        </p:spPr>
        <p:txBody>
          <a:bodyPr wrap="square">
            <a:spAutoFit/>
          </a:bodyPr>
          <a:lstStyle/>
          <a:p>
            <a:pPr algn="just" rtl="1"/>
            <a:r>
              <a:rPr lang="fa-IR" sz="2500" dirty="0">
                <a:solidFill>
                  <a:srgbClr val="FF0000"/>
                </a:solidFill>
                <a:latin typeface="tahoma" panose="020B0604030504040204" pitchFamily="34" charset="0"/>
                <a:cs typeface="B Zar" panose="00000400000000000000" pitchFamily="2" charset="-78"/>
              </a:rPr>
              <a:t>                 (وزن سنگدانه‌ها در حالت موجود – وزن سنگدانه‌ها در </a:t>
            </a:r>
            <a:r>
              <a:rPr lang="fa-IR" sz="2500" dirty="0" smtClean="0">
                <a:solidFill>
                  <a:srgbClr val="FF0000"/>
                </a:solidFill>
                <a:latin typeface="tahoma" panose="020B0604030504040204" pitchFamily="34" charset="0"/>
                <a:cs typeface="B Zar" panose="00000400000000000000" pitchFamily="2" charset="-78"/>
              </a:rPr>
              <a:t>حالت </a:t>
            </a:r>
            <a:r>
              <a:rPr lang="en-AU" sz="2500" dirty="0">
                <a:solidFill>
                  <a:srgbClr val="FF0000"/>
                </a:solidFill>
                <a:latin typeface="tahoma" panose="020B0604030504040204" pitchFamily="34" charset="0"/>
                <a:cs typeface="B Zar" panose="00000400000000000000" pitchFamily="2" charset="-78"/>
              </a:rPr>
              <a:t>SSD</a:t>
            </a:r>
            <a:r>
              <a:rPr lang="fa-IR" sz="2500" dirty="0" smtClean="0">
                <a:solidFill>
                  <a:srgbClr val="FF0000"/>
                </a:solidFill>
                <a:latin typeface="tahoma" panose="020B0604030504040204" pitchFamily="34" charset="0"/>
                <a:cs typeface="B Zar" panose="00000400000000000000" pitchFamily="2" charset="-78"/>
              </a:rPr>
              <a:t>)</a:t>
            </a:r>
            <a:r>
              <a:rPr lang="en-AU" sz="2500" dirty="0" smtClean="0">
                <a:solidFill>
                  <a:srgbClr val="FF0000"/>
                </a:solidFill>
                <a:latin typeface="tahoma" panose="020B0604030504040204" pitchFamily="34" charset="0"/>
                <a:cs typeface="B Zar" panose="00000400000000000000" pitchFamily="2" charset="-78"/>
              </a:rPr>
              <a:t> </a:t>
            </a:r>
            <a:r>
              <a:rPr lang="fa-IR" sz="2500" dirty="0" smtClean="0">
                <a:solidFill>
                  <a:srgbClr val="FF0000"/>
                </a:solidFill>
                <a:latin typeface="tahoma" panose="020B0604030504040204" pitchFamily="34" charset="0"/>
                <a:cs typeface="B Zar" panose="00000400000000000000" pitchFamily="2" charset="-78"/>
              </a:rPr>
              <a:t>+ </a:t>
            </a:r>
            <a:r>
              <a:rPr lang="fa-IR" sz="2500" smtClean="0">
                <a:solidFill>
                  <a:srgbClr val="FF0000"/>
                </a:solidFill>
                <a:latin typeface="tahoma" panose="020B0604030504040204" pitchFamily="34" charset="0"/>
                <a:cs typeface="B Zar" panose="00000400000000000000" pitchFamily="2" charset="-78"/>
              </a:rPr>
              <a:t>آب موجود </a:t>
            </a:r>
            <a:r>
              <a:rPr lang="fa-IR" sz="2500" dirty="0">
                <a:solidFill>
                  <a:srgbClr val="FF0000"/>
                </a:solidFill>
                <a:latin typeface="tahoma" panose="020B0604030504040204" pitchFamily="34" charset="0"/>
                <a:cs typeface="B Zar" panose="00000400000000000000" pitchFamily="2" charset="-78"/>
              </a:rPr>
              <a:t>= آب مصرفي</a:t>
            </a:r>
            <a:endParaRPr lang="fa-IR" sz="2500" dirty="0">
              <a:solidFill>
                <a:srgbClr val="FF0000"/>
              </a:solidFill>
              <a:effectLst/>
              <a:cs typeface="B Zar" panose="00000400000000000000" pitchFamily="2" charset="-78"/>
            </a:endParaRPr>
          </a:p>
        </p:txBody>
      </p:sp>
      <p:sp>
        <p:nvSpPr>
          <p:cNvPr id="7" name="Rectangle 6"/>
          <p:cNvSpPr/>
          <p:nvPr/>
        </p:nvSpPr>
        <p:spPr>
          <a:xfrm>
            <a:off x="1384479" y="1264132"/>
            <a:ext cx="10264462" cy="477054"/>
          </a:xfrm>
          <a:prstGeom prst="rect">
            <a:avLst/>
          </a:prstGeom>
        </p:spPr>
        <p:txBody>
          <a:bodyPr wrap="square">
            <a:spAutoFit/>
          </a:bodyPr>
          <a:lstStyle/>
          <a:p>
            <a:pPr algn="just" rtl="1"/>
            <a:r>
              <a:rPr lang="fa-IR" sz="2500" dirty="0">
                <a:solidFill>
                  <a:srgbClr val="FF0000"/>
                </a:solidFill>
                <a:latin typeface="tahoma" panose="020B0604030504040204" pitchFamily="34" charset="0"/>
                <a:cs typeface="B Zar" panose="00000400000000000000" pitchFamily="2" charset="-78"/>
              </a:rPr>
              <a:t>              (درصد تغييرات رطوبت + 1) × وزن سنگدانه در </a:t>
            </a:r>
            <a:r>
              <a:rPr lang="fa-IR" sz="2500" dirty="0" smtClean="0">
                <a:solidFill>
                  <a:srgbClr val="FF0000"/>
                </a:solidFill>
                <a:latin typeface="tahoma" panose="020B0604030504040204" pitchFamily="34" charset="0"/>
                <a:cs typeface="B Zar" panose="00000400000000000000" pitchFamily="2" charset="-78"/>
              </a:rPr>
              <a:t>حالت</a:t>
            </a:r>
            <a:r>
              <a:rPr lang="en-AU" sz="2500" dirty="0" smtClean="0">
                <a:solidFill>
                  <a:srgbClr val="FF0000"/>
                </a:solidFill>
                <a:latin typeface="tahoma" panose="020B0604030504040204" pitchFamily="34" charset="0"/>
                <a:cs typeface="B Zar" panose="00000400000000000000" pitchFamily="2" charset="-78"/>
              </a:rPr>
              <a:t>SSD </a:t>
            </a:r>
            <a:r>
              <a:rPr lang="fa-IR" sz="2500" dirty="0">
                <a:solidFill>
                  <a:srgbClr val="FF0000"/>
                </a:solidFill>
                <a:latin typeface="tahoma" panose="020B0604030504040204" pitchFamily="34" charset="0"/>
                <a:cs typeface="B Zar" panose="00000400000000000000" pitchFamily="2" charset="-78"/>
              </a:rPr>
              <a:t> </a:t>
            </a:r>
            <a:r>
              <a:rPr lang="en-AU" sz="2500" dirty="0" smtClean="0">
                <a:solidFill>
                  <a:srgbClr val="FF0000"/>
                </a:solidFill>
                <a:latin typeface="tahoma" panose="020B0604030504040204" pitchFamily="34" charset="0"/>
                <a:cs typeface="B Zar" panose="00000400000000000000" pitchFamily="2" charset="-78"/>
              </a:rPr>
              <a:t> </a:t>
            </a:r>
            <a:r>
              <a:rPr lang="en-AU" sz="2500" dirty="0">
                <a:solidFill>
                  <a:srgbClr val="FF0000"/>
                </a:solidFill>
                <a:latin typeface="tahoma" panose="020B0604030504040204" pitchFamily="34" charset="0"/>
                <a:cs typeface="B Zar" panose="00000400000000000000" pitchFamily="2" charset="-78"/>
              </a:rPr>
              <a:t>= </a:t>
            </a:r>
            <a:r>
              <a:rPr lang="fa-IR" sz="2500" dirty="0">
                <a:solidFill>
                  <a:srgbClr val="FF0000"/>
                </a:solidFill>
                <a:latin typeface="tahoma" panose="020B0604030504040204" pitchFamily="34" charset="0"/>
                <a:cs typeface="B Zar" panose="00000400000000000000" pitchFamily="2" charset="-78"/>
              </a:rPr>
              <a:t>وزن سنگدانه در حالت موجود</a:t>
            </a:r>
            <a:endParaRPr lang="fa-IR" sz="2500" dirty="0">
              <a:solidFill>
                <a:srgbClr val="FF0000"/>
              </a:solidFill>
              <a:effectLst/>
              <a:cs typeface="B Zar" panose="00000400000000000000" pitchFamily="2" charset="-78"/>
            </a:endParaRPr>
          </a:p>
        </p:txBody>
      </p:sp>
    </p:spTree>
    <p:extLst>
      <p:ext uri="{BB962C8B-B14F-4D97-AF65-F5344CB8AC3E}">
        <p14:creationId xmlns:p14="http://schemas.microsoft.com/office/powerpoint/2010/main" val="89498731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8197" y="488256"/>
            <a:ext cx="6058069" cy="477054"/>
          </a:xfrm>
          <a:prstGeom prst="rect">
            <a:avLst/>
          </a:prstGeom>
        </p:spPr>
        <p:txBody>
          <a:bodyPr wrap="none">
            <a:spAutoFit/>
          </a:bodyPr>
          <a:lstStyle/>
          <a:p>
            <a:r>
              <a:rPr lang="fa-IR" sz="2500" b="1" dirty="0">
                <a:solidFill>
                  <a:srgbClr val="0070C0"/>
                </a:solidFill>
                <a:latin typeface="BZarBold"/>
                <a:cs typeface="B Zar" panose="00000400000000000000" pitchFamily="2" charset="-78"/>
              </a:rPr>
              <a:t>گام 9: </a:t>
            </a:r>
            <a:r>
              <a:rPr lang="fa-IR" sz="2500" b="1" dirty="0" smtClean="0">
                <a:solidFill>
                  <a:srgbClr val="0070C0"/>
                </a:solidFill>
                <a:latin typeface="BZarBold"/>
                <a:cs typeface="B Zar" panose="00000400000000000000" pitchFamily="2" charset="-78"/>
              </a:rPr>
              <a:t>ساخت نمونه آزمایشی و انجام تصحیحات لازم</a:t>
            </a:r>
            <a:endParaRPr lang="fa-IR" sz="2500" dirty="0">
              <a:solidFill>
                <a:srgbClr val="0070C0"/>
              </a:solidFill>
              <a:cs typeface="B Zar" panose="00000400000000000000" pitchFamily="2" charset="-78"/>
            </a:endParaRPr>
          </a:p>
        </p:txBody>
      </p:sp>
      <p:sp>
        <p:nvSpPr>
          <p:cNvPr id="3" name="Rectangle 2"/>
          <p:cNvSpPr/>
          <p:nvPr/>
        </p:nvSpPr>
        <p:spPr>
          <a:xfrm>
            <a:off x="785611" y="1351140"/>
            <a:ext cx="10328200" cy="5863144"/>
          </a:xfrm>
          <a:prstGeom prst="rect">
            <a:avLst/>
          </a:prstGeom>
        </p:spPr>
        <p:txBody>
          <a:bodyPr wrap="square">
            <a:spAutoFit/>
          </a:bodyPr>
          <a:lstStyle/>
          <a:p>
            <a:pPr algn="r" rtl="1"/>
            <a:r>
              <a:rPr lang="fa-IR" sz="2500" b="1" dirty="0" smtClean="0">
                <a:solidFill>
                  <a:srgbClr val="C00000"/>
                </a:solidFill>
                <a:latin typeface="BZar"/>
                <a:cs typeface="B Zar" panose="00000400000000000000" pitchFamily="2" charset="-78"/>
              </a:rPr>
              <a:t>ساخت بتن بر اساس طرح اختلاط به دست آمده</a:t>
            </a:r>
          </a:p>
          <a:p>
            <a:pPr marL="342900" indent="-342900" algn="r" rtl="1">
              <a:buFont typeface="Arial" panose="020B0604020202020204" pitchFamily="34" charset="0"/>
              <a:buChar char="•"/>
            </a:pPr>
            <a:endParaRPr lang="fa-IR" sz="2500" dirty="0">
              <a:latin typeface="BZar"/>
              <a:cs typeface="B Zar" panose="00000400000000000000" pitchFamily="2" charset="-78"/>
            </a:endParaRPr>
          </a:p>
          <a:p>
            <a:pPr marL="342900" indent="-342900" algn="r" rtl="1">
              <a:buFont typeface="Arial" panose="020B0604020202020204" pitchFamily="34" charset="0"/>
              <a:buChar char="•"/>
            </a:pPr>
            <a:r>
              <a:rPr lang="fa-IR" sz="2500" b="1" dirty="0" smtClean="0">
                <a:solidFill>
                  <a:srgbClr val="C00000"/>
                </a:solidFill>
                <a:latin typeface="BZar"/>
                <a:cs typeface="B Zar" panose="00000400000000000000" pitchFamily="2" charset="-78"/>
              </a:rPr>
              <a:t> انجام آزمایش اسلامپ:   </a:t>
            </a:r>
            <a:r>
              <a:rPr lang="fa-IR" sz="2500" dirty="0" smtClean="0">
                <a:latin typeface="BZar"/>
                <a:cs typeface="B Zar" panose="00000400000000000000" pitchFamily="2" charset="-78"/>
              </a:rPr>
              <a:t>به ازای هر 1 سانتی متر اختلاف اسلامپ نمونه با اسلامپ مورد نظر، مقدار آب مورد نظر در طرح بعدی 2 کیلوگرم بر مترمکعب تغییر داده می شود.</a:t>
            </a:r>
          </a:p>
          <a:p>
            <a:pPr marL="342900" indent="-342900" algn="r" rtl="1">
              <a:buFont typeface="Arial" panose="020B0604020202020204" pitchFamily="34" charset="0"/>
              <a:buChar char="•"/>
            </a:pPr>
            <a:endParaRPr lang="fa-IR" sz="2500" dirty="0" smtClean="0">
              <a:latin typeface="BZar"/>
              <a:cs typeface="B Zar" panose="00000400000000000000" pitchFamily="2" charset="-78"/>
            </a:endParaRPr>
          </a:p>
          <a:p>
            <a:pPr marL="342900" indent="-342900" algn="r" rtl="1">
              <a:buFont typeface="Arial" panose="020B0604020202020204" pitchFamily="34" charset="0"/>
              <a:buChar char="•"/>
            </a:pPr>
            <a:r>
              <a:rPr lang="fa-IR" sz="2500" b="1" dirty="0" smtClean="0">
                <a:solidFill>
                  <a:srgbClr val="C00000"/>
                </a:solidFill>
                <a:latin typeface="BZar"/>
                <a:cs typeface="B Zar" panose="00000400000000000000" pitchFamily="2" charset="-78"/>
              </a:rPr>
              <a:t>انجام آزمایش وزن مخصوص: </a:t>
            </a:r>
            <a:r>
              <a:rPr lang="fa-IR" sz="2500" dirty="0" smtClean="0">
                <a:latin typeface="BZar"/>
                <a:cs typeface="B Zar" panose="00000400000000000000" pitchFamily="2" charset="-78"/>
              </a:rPr>
              <a:t>بر روی حجم مشخصی از نمونه ویبره شده</a:t>
            </a:r>
          </a:p>
          <a:p>
            <a:pPr algn="r" rtl="1"/>
            <a:r>
              <a:rPr lang="fa-IR" sz="2500" dirty="0" smtClean="0">
                <a:latin typeface="BZar"/>
                <a:cs typeface="B Zar" panose="00000400000000000000" pitchFamily="2" charset="-78"/>
              </a:rPr>
              <a:t>عدد به دست آمده در این مرحله به عنوان وزن مخصوص بتن تازه در طرح اختلاط انتخاب می شود.</a:t>
            </a:r>
          </a:p>
          <a:p>
            <a:pPr algn="r" rtl="1"/>
            <a:endParaRPr lang="fa-IR" sz="2500" dirty="0">
              <a:latin typeface="BZar"/>
              <a:cs typeface="B Zar" panose="00000400000000000000" pitchFamily="2" charset="-78"/>
            </a:endParaRPr>
          </a:p>
          <a:p>
            <a:pPr marL="342900" indent="-342900" algn="r" rtl="1">
              <a:buFont typeface="Arial" panose="020B0604020202020204" pitchFamily="34" charset="0"/>
              <a:buChar char="•"/>
            </a:pPr>
            <a:r>
              <a:rPr lang="fa-IR" sz="2500" b="1" dirty="0" smtClean="0">
                <a:solidFill>
                  <a:srgbClr val="C00000"/>
                </a:solidFill>
                <a:latin typeface="BZar"/>
                <a:cs typeface="B Zar" panose="00000400000000000000" pitchFamily="2" charset="-78"/>
              </a:rPr>
              <a:t>آزمایش تعیین درصد هوای بتن: </a:t>
            </a:r>
            <a:r>
              <a:rPr lang="fa-IR" sz="2500" dirty="0" smtClean="0">
                <a:latin typeface="BZar"/>
                <a:cs typeface="B Zar" panose="00000400000000000000" pitchFamily="2" charset="-78"/>
              </a:rPr>
              <a:t>برای بتن هوادار</a:t>
            </a:r>
          </a:p>
          <a:p>
            <a:pPr algn="r" rtl="1"/>
            <a:r>
              <a:rPr lang="fa-IR" sz="2500" dirty="0" smtClean="0">
                <a:latin typeface="BZar"/>
                <a:cs typeface="B Zar" panose="00000400000000000000" pitchFamily="2" charset="-78"/>
              </a:rPr>
              <a:t>اگر اختلافی با درصد هوای مورد نظر باشد:</a:t>
            </a:r>
          </a:p>
          <a:p>
            <a:pPr marL="342900" indent="-342900" algn="r" rtl="1">
              <a:buFontTx/>
              <a:buChar char="-"/>
            </a:pPr>
            <a:r>
              <a:rPr lang="fa-IR" sz="2500" dirty="0" smtClean="0">
                <a:latin typeface="BZar"/>
                <a:cs typeface="B Zar" panose="00000400000000000000" pitchFamily="2" charset="-78"/>
              </a:rPr>
              <a:t>درصد مواد مضاف هوازا را تغییر می دهیم</a:t>
            </a:r>
          </a:p>
          <a:p>
            <a:pPr marL="342900" indent="-342900" algn="r" rtl="1">
              <a:buFontTx/>
              <a:buChar char="-"/>
            </a:pPr>
            <a:r>
              <a:rPr lang="fa-IR" sz="2500" dirty="0" smtClean="0">
                <a:latin typeface="BZar"/>
                <a:cs typeface="B Zar" panose="00000400000000000000" pitchFamily="2" charset="-78"/>
              </a:rPr>
              <a:t>به ازای هر یک درصد اختلاف بین هوای نمونه با هوای مورد نظر، مقدار آب لازم در طرح اختلاط بعدی 3 کیلوگرم در هر مترمکعب بتن تغییر می کند.</a:t>
            </a:r>
          </a:p>
          <a:p>
            <a:pPr algn="r" rtl="1"/>
            <a:endParaRPr lang="fa-IR" sz="2500" dirty="0">
              <a:latin typeface="BZar"/>
              <a:cs typeface="B Zar" panose="00000400000000000000" pitchFamily="2" charset="-78"/>
            </a:endParaRPr>
          </a:p>
          <a:p>
            <a:pPr algn="r" rtl="1"/>
            <a:endParaRPr lang="fa-IR" sz="2500" dirty="0"/>
          </a:p>
        </p:txBody>
      </p:sp>
    </p:spTree>
    <p:extLst>
      <p:ext uri="{BB962C8B-B14F-4D97-AF65-F5344CB8AC3E}">
        <p14:creationId xmlns:p14="http://schemas.microsoft.com/office/powerpoint/2010/main" val="352083577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455" b="13965"/>
          <a:stretch/>
        </p:blipFill>
        <p:spPr>
          <a:xfrm>
            <a:off x="1866653" y="1493951"/>
            <a:ext cx="8410687" cy="1830245"/>
          </a:xfrm>
          <a:prstGeom prst="rect">
            <a:avLst/>
          </a:prstGeom>
        </p:spPr>
      </p:pic>
      <p:sp>
        <p:nvSpPr>
          <p:cNvPr id="5" name="Rectangle 4"/>
          <p:cNvSpPr/>
          <p:nvPr/>
        </p:nvSpPr>
        <p:spPr>
          <a:xfrm>
            <a:off x="840419" y="3752152"/>
            <a:ext cx="3171061" cy="369332"/>
          </a:xfrm>
          <a:prstGeom prst="rect">
            <a:avLst/>
          </a:prstGeom>
        </p:spPr>
        <p:txBody>
          <a:bodyPr wrap="none">
            <a:spAutoFit/>
          </a:bodyPr>
          <a:lstStyle/>
          <a:p>
            <a:r>
              <a:rPr lang="fa-IR" b="1" dirty="0" smtClean="0">
                <a:solidFill>
                  <a:srgbClr val="C00000"/>
                </a:solidFill>
                <a:latin typeface="BZarBold"/>
                <a:cs typeface="B Zar" panose="00000400000000000000" pitchFamily="2" charset="-78"/>
              </a:rPr>
              <a:t>وزن مخصوص بتن تازه (اصلاح شده)</a:t>
            </a:r>
            <a:endParaRPr lang="fa-IR" b="1" dirty="0">
              <a:solidFill>
                <a:srgbClr val="C00000"/>
              </a:solidFill>
              <a:cs typeface="B Zar" panose="00000400000000000000" pitchFamily="2" charset="-78"/>
            </a:endParaRPr>
          </a:p>
        </p:txBody>
      </p:sp>
      <p:cxnSp>
        <p:nvCxnSpPr>
          <p:cNvPr id="6" name="Straight Arrow Connector 5"/>
          <p:cNvCxnSpPr/>
          <p:nvPr/>
        </p:nvCxnSpPr>
        <p:spPr>
          <a:xfrm flipV="1">
            <a:off x="2355418" y="2956394"/>
            <a:ext cx="559470" cy="735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40419" y="5154440"/>
            <a:ext cx="10392403" cy="861774"/>
          </a:xfrm>
          <a:prstGeom prst="rect">
            <a:avLst/>
          </a:prstGeom>
        </p:spPr>
        <p:txBody>
          <a:bodyPr wrap="square">
            <a:spAutoFit/>
          </a:bodyPr>
          <a:lstStyle/>
          <a:p>
            <a:pPr algn="r"/>
            <a:r>
              <a:rPr lang="fa-IR" sz="2500" b="1" dirty="0" smtClean="0">
                <a:solidFill>
                  <a:srgbClr val="002060"/>
                </a:solidFill>
                <a:latin typeface="BZarBold"/>
                <a:cs typeface="B Zar" panose="00000400000000000000" pitchFamily="2" charset="-78"/>
              </a:rPr>
              <a:t>اگر درصد هوای نمونه آزمایش شده کمتر از مقدار مورد نظر باشد، مقدار آب لازم در طرح اختلاط بعدی کاهش می یابد.</a:t>
            </a:r>
            <a:endParaRPr lang="fa-IR" sz="2500" b="1" dirty="0">
              <a:solidFill>
                <a:srgbClr val="002060"/>
              </a:solidFill>
              <a:cs typeface="B Zar" panose="00000400000000000000" pitchFamily="2" charset="-78"/>
            </a:endParaRPr>
          </a:p>
        </p:txBody>
      </p:sp>
    </p:spTree>
    <p:extLst>
      <p:ext uri="{BB962C8B-B14F-4D97-AF65-F5344CB8AC3E}">
        <p14:creationId xmlns:p14="http://schemas.microsoft.com/office/powerpoint/2010/main" val="193042005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0631" y="173084"/>
            <a:ext cx="4705683" cy="6688350"/>
          </a:xfrm>
          <a:prstGeom prst="rect">
            <a:avLst/>
          </a:prstGeom>
        </p:spPr>
      </p:pic>
    </p:spTree>
    <p:extLst>
      <p:ext uri="{BB962C8B-B14F-4D97-AF65-F5344CB8AC3E}">
        <p14:creationId xmlns:p14="http://schemas.microsoft.com/office/powerpoint/2010/main" val="57031542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640036" cy="6656439"/>
          </a:xfrm>
          <a:prstGeom prst="rect">
            <a:avLst/>
          </a:prstGeom>
        </p:spPr>
      </p:pic>
      <p:sp>
        <p:nvSpPr>
          <p:cNvPr id="3" name="Rectangle 2"/>
          <p:cNvSpPr/>
          <p:nvPr/>
        </p:nvSpPr>
        <p:spPr>
          <a:xfrm>
            <a:off x="7486462" y="385225"/>
            <a:ext cx="3711272" cy="1246495"/>
          </a:xfrm>
          <a:prstGeom prst="rect">
            <a:avLst/>
          </a:prstGeom>
        </p:spPr>
        <p:txBody>
          <a:bodyPr wrap="none">
            <a:spAutoFit/>
          </a:bodyPr>
          <a:lstStyle/>
          <a:p>
            <a:r>
              <a:rPr lang="fa-IR" sz="2500" b="1" dirty="0" smtClean="0">
                <a:solidFill>
                  <a:srgbClr val="C00000"/>
                </a:solidFill>
                <a:latin typeface="BZarBold"/>
                <a:cs typeface="B Zar" panose="00000400000000000000" pitchFamily="2" charset="-78"/>
              </a:rPr>
              <a:t>طرح اختلاط بتن به روش سریع</a:t>
            </a:r>
            <a:endParaRPr lang="en-US" sz="2500" b="1" dirty="0" smtClean="0">
              <a:solidFill>
                <a:srgbClr val="C00000"/>
              </a:solidFill>
              <a:latin typeface="BZarBold"/>
              <a:cs typeface="B Zar" panose="00000400000000000000" pitchFamily="2" charset="-78"/>
            </a:endParaRPr>
          </a:p>
          <a:p>
            <a:endParaRPr lang="en-US" sz="2500" b="1" dirty="0">
              <a:solidFill>
                <a:srgbClr val="C00000"/>
              </a:solidFill>
              <a:latin typeface="BZarBold"/>
              <a:cs typeface="B Zar" panose="00000400000000000000" pitchFamily="2" charset="-78"/>
            </a:endParaRPr>
          </a:p>
          <a:p>
            <a:pPr algn="ctr"/>
            <a:r>
              <a:rPr lang="en-AU" sz="2500" b="1" dirty="0" smtClean="0">
                <a:solidFill>
                  <a:srgbClr val="C00000"/>
                </a:solidFill>
                <a:latin typeface="BZarBold"/>
                <a:cs typeface="B Zar" panose="00000400000000000000" pitchFamily="2" charset="-78"/>
              </a:rPr>
              <a:t>ACI 211 89</a:t>
            </a:r>
            <a:endParaRPr lang="fa-IR" sz="2500" dirty="0">
              <a:solidFill>
                <a:srgbClr val="C00000"/>
              </a:solidFill>
              <a:cs typeface="B Zar" panose="00000400000000000000" pitchFamily="2" charset="-78"/>
            </a:endParaRPr>
          </a:p>
        </p:txBody>
      </p:sp>
      <p:sp>
        <p:nvSpPr>
          <p:cNvPr id="4" name="Rectangle 3"/>
          <p:cNvSpPr/>
          <p:nvPr/>
        </p:nvSpPr>
        <p:spPr>
          <a:xfrm>
            <a:off x="5786452" y="1807825"/>
            <a:ext cx="6096000" cy="4154984"/>
          </a:xfrm>
          <a:prstGeom prst="rect">
            <a:avLst/>
          </a:prstGeom>
        </p:spPr>
        <p:txBody>
          <a:bodyPr>
            <a:spAutoFit/>
          </a:bodyPr>
          <a:lstStyle/>
          <a:p>
            <a:pPr marL="342900" indent="-342900" algn="just" rtl="1">
              <a:buFont typeface="Arial" panose="020B0604020202020204" pitchFamily="34" charset="0"/>
              <a:buChar char="•"/>
            </a:pPr>
            <a:r>
              <a:rPr lang="fa-IR" sz="2400" dirty="0">
                <a:cs typeface="B Zar" panose="00000400000000000000" pitchFamily="2" charset="-78"/>
              </a:rPr>
              <a:t>اختلاط بتن به روش سریع فقط در کار های کوچک و کم اهمیت کاربرد دارد. </a:t>
            </a:r>
            <a:endParaRPr lang="fa-IR" sz="2400" dirty="0" smtClean="0">
              <a:cs typeface="B Zar" panose="00000400000000000000" pitchFamily="2" charset="-78"/>
            </a:endParaRPr>
          </a:p>
          <a:p>
            <a:pPr marL="342900" indent="-342900" algn="just" rtl="1">
              <a:buFont typeface="Arial" panose="020B0604020202020204" pitchFamily="34" charset="0"/>
              <a:buChar char="•"/>
            </a:pPr>
            <a:endParaRPr lang="fa-IR" sz="2400" dirty="0" smtClean="0">
              <a:cs typeface="B Zar" panose="00000400000000000000" pitchFamily="2" charset="-78"/>
            </a:endParaRPr>
          </a:p>
          <a:p>
            <a:pPr marL="342900" indent="-342900" algn="just" rtl="1">
              <a:buFont typeface="Arial" panose="020B0604020202020204" pitchFamily="34" charset="0"/>
              <a:buChar char="•"/>
            </a:pPr>
            <a:r>
              <a:rPr lang="fa-IR" sz="2400" dirty="0" smtClean="0">
                <a:cs typeface="B Zar" panose="00000400000000000000" pitchFamily="2" charset="-78"/>
              </a:rPr>
              <a:t>نباید </a:t>
            </a:r>
            <a:r>
              <a:rPr lang="fa-IR" sz="2400" dirty="0">
                <a:cs typeface="B Zar" panose="00000400000000000000" pitchFamily="2" charset="-78"/>
              </a:rPr>
              <a:t>از این روش برای کار هایی که مقاومت بتن نقش تعیین کننده دارد نظیر تیر و ستون (حتی اگر کار کوچک باشد) استفاده کرد. </a:t>
            </a:r>
            <a:endParaRPr lang="fa-IR" sz="2400" dirty="0" smtClean="0">
              <a:cs typeface="B Zar" panose="00000400000000000000" pitchFamily="2" charset="-78"/>
            </a:endParaRPr>
          </a:p>
          <a:p>
            <a:pPr marL="342900" indent="-342900" algn="just" rtl="1">
              <a:buFont typeface="Arial" panose="020B0604020202020204" pitchFamily="34" charset="0"/>
              <a:buChar char="•"/>
            </a:pPr>
            <a:endParaRPr lang="fa-IR" sz="2400" dirty="0">
              <a:cs typeface="B Zar" panose="00000400000000000000" pitchFamily="2" charset="-78"/>
            </a:endParaRPr>
          </a:p>
          <a:p>
            <a:pPr marL="342900" indent="-342900" algn="just" rtl="1">
              <a:buFont typeface="Arial" panose="020B0604020202020204" pitchFamily="34" charset="0"/>
              <a:buChar char="•"/>
            </a:pPr>
            <a:r>
              <a:rPr lang="fa-IR" sz="2400" dirty="0" smtClean="0">
                <a:cs typeface="B Zar" panose="00000400000000000000" pitchFamily="2" charset="-78"/>
              </a:rPr>
              <a:t>توجه </a:t>
            </a:r>
            <a:r>
              <a:rPr lang="fa-IR" sz="2400" dirty="0">
                <a:cs typeface="B Zar" panose="00000400000000000000" pitchFamily="2" charset="-78"/>
              </a:rPr>
              <a:t>شود که در این روش، مقاومت فشاری مورد نظر، در طراحی دخالت داده نمیشود ولی اصولا این روش طوری تنظیم شده است که یک مقاومت قابل قبول برای کارهای عادی و کم اهمیت (مانند بتن ریزی کف کارگاه ها) حاصل شود.</a:t>
            </a:r>
            <a:endParaRPr lang="fa-IR" sz="2400" dirty="0">
              <a:effectLst/>
              <a:cs typeface="B Zar" panose="00000400000000000000" pitchFamily="2" charset="-78"/>
            </a:endParaRPr>
          </a:p>
        </p:txBody>
      </p:sp>
    </p:spTree>
    <p:extLst>
      <p:ext uri="{BB962C8B-B14F-4D97-AF65-F5344CB8AC3E}">
        <p14:creationId xmlns:p14="http://schemas.microsoft.com/office/powerpoint/2010/main" val="78709110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700" y="658643"/>
            <a:ext cx="10856891" cy="3554819"/>
          </a:xfrm>
          <a:prstGeom prst="rect">
            <a:avLst/>
          </a:prstGeom>
        </p:spPr>
        <p:txBody>
          <a:bodyPr wrap="square">
            <a:spAutoFit/>
          </a:bodyPr>
          <a:lstStyle/>
          <a:p>
            <a:pPr algn="just" rtl="1"/>
            <a:r>
              <a:rPr lang="fa-IR" sz="2500" b="1" dirty="0">
                <a:cs typeface="B Zar" panose="00000400000000000000" pitchFamily="2" charset="-78"/>
              </a:rPr>
              <a:t>مراحل انجام طرح اختلاط بتن </a:t>
            </a:r>
            <a:r>
              <a:rPr lang="fa-IR" sz="2500" b="1" dirty="0" smtClean="0">
                <a:cs typeface="B Zar" panose="00000400000000000000" pitchFamily="2" charset="-78"/>
              </a:rPr>
              <a:t>سریع</a:t>
            </a:r>
          </a:p>
          <a:p>
            <a:pPr algn="just" rtl="1"/>
            <a:endParaRPr lang="fa-IR" sz="2500" b="1" dirty="0">
              <a:cs typeface="B Zar" panose="00000400000000000000" pitchFamily="2" charset="-78"/>
            </a:endParaRPr>
          </a:p>
          <a:p>
            <a:pPr algn="just" rtl="1"/>
            <a:r>
              <a:rPr lang="fa-IR" sz="2500" dirty="0">
                <a:cs typeface="B Zar" panose="00000400000000000000" pitchFamily="2" charset="-78"/>
              </a:rPr>
              <a:t>۱- انتخاب بزرگترین اندازه دانه </a:t>
            </a:r>
            <a:r>
              <a:rPr lang="fa-IR" sz="2500" dirty="0" smtClean="0">
                <a:cs typeface="B Zar" panose="00000400000000000000" pitchFamily="2" charset="-78"/>
              </a:rPr>
              <a:t>ها</a:t>
            </a:r>
          </a:p>
          <a:p>
            <a:pPr algn="just" rtl="1"/>
            <a:endParaRPr lang="fa-IR" sz="2500" dirty="0">
              <a:cs typeface="B Zar" panose="00000400000000000000" pitchFamily="2" charset="-78"/>
            </a:endParaRPr>
          </a:p>
          <a:p>
            <a:pPr algn="just" rtl="1"/>
            <a:r>
              <a:rPr lang="fa-IR" sz="2500" dirty="0">
                <a:cs typeface="B Zar" panose="00000400000000000000" pitchFamily="2" charset="-78"/>
              </a:rPr>
              <a:t>۲- تخمین وزن مخصوص بتن تازه : به صورت تجربی می توان از مقدار ۲۳۰۰ کیلوگرم بر مترمکعب استفاده </a:t>
            </a:r>
            <a:r>
              <a:rPr lang="fa-IR" sz="2500" dirty="0" smtClean="0">
                <a:cs typeface="B Zar" panose="00000400000000000000" pitchFamily="2" charset="-78"/>
              </a:rPr>
              <a:t>کرد.</a:t>
            </a:r>
          </a:p>
          <a:p>
            <a:pPr algn="just" rtl="1"/>
            <a:endParaRPr lang="fa-IR" sz="2500" dirty="0">
              <a:cs typeface="B Zar" panose="00000400000000000000" pitchFamily="2" charset="-78"/>
            </a:endParaRPr>
          </a:p>
          <a:p>
            <a:pPr algn="just" rtl="1"/>
            <a:r>
              <a:rPr lang="fa-IR" sz="2500" dirty="0">
                <a:cs typeface="B Zar" panose="00000400000000000000" pitchFamily="2" charset="-78"/>
              </a:rPr>
              <a:t>۳- انتخاب نوع مخلوط و تعیین اجزای </a:t>
            </a:r>
            <a:r>
              <a:rPr lang="fa-IR" sz="2500" dirty="0" smtClean="0">
                <a:cs typeface="B Zar" panose="00000400000000000000" pitchFamily="2" charset="-78"/>
              </a:rPr>
              <a:t>بتن</a:t>
            </a:r>
          </a:p>
          <a:p>
            <a:pPr algn="just" rtl="1"/>
            <a:endParaRPr lang="fa-IR" sz="2500" dirty="0">
              <a:cs typeface="B Zar" panose="00000400000000000000" pitchFamily="2" charset="-78"/>
            </a:endParaRPr>
          </a:p>
          <a:p>
            <a:pPr algn="just" rtl="1"/>
            <a:r>
              <a:rPr lang="fa-IR" sz="2500" dirty="0">
                <a:cs typeface="B Zar" panose="00000400000000000000" pitchFamily="2" charset="-78"/>
              </a:rPr>
              <a:t>۴- ساخت نمونه و اصلاح نوع مخلوط</a:t>
            </a:r>
            <a:endParaRPr lang="fa-IR" sz="2500" dirty="0">
              <a:effectLst/>
              <a:cs typeface="B Zar" panose="00000400000000000000" pitchFamily="2" charset="-78"/>
            </a:endParaRPr>
          </a:p>
        </p:txBody>
      </p:sp>
    </p:spTree>
    <p:extLst>
      <p:ext uri="{BB962C8B-B14F-4D97-AF65-F5344CB8AC3E}">
        <p14:creationId xmlns:p14="http://schemas.microsoft.com/office/powerpoint/2010/main" val="297131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2792" y="723412"/>
            <a:ext cx="6096000" cy="1532471"/>
          </a:xfrm>
          <a:prstGeom prst="rect">
            <a:avLst/>
          </a:prstGeom>
        </p:spPr>
        <p:txBody>
          <a:bodyPr>
            <a:spAutoFit/>
          </a:bodyPr>
          <a:lstStyle/>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انواع سیمان پرتلند</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b="1" dirty="0" smtClean="0">
                <a:latin typeface="Times New Roman" panose="02020603050405020304" pitchFamily="18" charset="0"/>
                <a:ea typeface="Calibri" panose="020F0502020204030204" pitchFamily="34" charset="0"/>
                <a:cs typeface="B Zar" panose="00000400000000000000" pitchFamily="2" charset="-78"/>
              </a:rPr>
              <a:t>استاندارد </a:t>
            </a:r>
            <a:r>
              <a:rPr lang="en-US" sz="2500" b="1" dirty="0">
                <a:latin typeface="Times New Roman" panose="02020603050405020304" pitchFamily="18" charset="0"/>
                <a:ea typeface="Calibri" panose="020F0502020204030204" pitchFamily="34" charset="0"/>
                <a:cs typeface="B Zar" panose="00000400000000000000" pitchFamily="2" charset="-78"/>
              </a:rPr>
              <a:t>ASTM C150</a:t>
            </a:r>
            <a:r>
              <a:rPr lang="fa-IR" sz="2500" b="1" dirty="0">
                <a:latin typeface="Times New Roman" panose="02020603050405020304" pitchFamily="18" charset="0"/>
                <a:ea typeface="Calibri" panose="020F0502020204030204" pitchFamily="34" charset="0"/>
                <a:cs typeface="B Zar" panose="00000400000000000000" pitchFamily="2" charset="-78"/>
              </a:rPr>
              <a:t>  </a:t>
            </a:r>
            <a:endParaRPr lang="en-US" sz="2500" b="1" dirty="0">
              <a:effectLst/>
              <a:latin typeface="Times New Roman" panose="02020603050405020304" pitchFamily="18" charset="0"/>
              <a:ea typeface="Calibri" panose="020F0502020204030204" pitchFamily="34" charset="0"/>
              <a:cs typeface="B Zar" panose="00000400000000000000" pitchFamily="2" charset="-78"/>
            </a:endParaRPr>
          </a:p>
        </p:txBody>
      </p:sp>
      <p:pic>
        <p:nvPicPr>
          <p:cNvPr id="5" name="Picture 4" descr="Image result for ‫انواع سیمان‬‎"/>
          <p:cNvPicPr/>
          <p:nvPr/>
        </p:nvPicPr>
        <p:blipFill rotWithShape="1">
          <a:blip r:embed="rId2">
            <a:extLst>
              <a:ext uri="{28A0092B-C50C-407E-A947-70E740481C1C}">
                <a14:useLocalDpi xmlns:a14="http://schemas.microsoft.com/office/drawing/2010/main" val="0"/>
              </a:ext>
            </a:extLst>
          </a:blip>
          <a:srcRect l="6598" t="15186" r="7649" b="13797"/>
          <a:stretch/>
        </p:blipFill>
        <p:spPr bwMode="auto">
          <a:xfrm>
            <a:off x="2163650" y="1232526"/>
            <a:ext cx="5473294" cy="4919730"/>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8160792" y="3469893"/>
            <a:ext cx="3270447" cy="477054"/>
          </a:xfrm>
          <a:prstGeom prst="rect">
            <a:avLst/>
          </a:prstGeom>
        </p:spPr>
        <p:txBody>
          <a:bodyPr wrap="none">
            <a:spAutoFit/>
          </a:bodyPr>
          <a:lstStyle/>
          <a:p>
            <a:r>
              <a:rPr lang="fa-IR" sz="2500" b="1" dirty="0">
                <a:latin typeface="Times New Roman" panose="02020603050405020304" pitchFamily="18" charset="0"/>
                <a:ea typeface="Calibri" panose="020F0502020204030204" pitchFamily="34" charset="0"/>
                <a:cs typeface="B Zar" panose="00000400000000000000" pitchFamily="2" charset="-78"/>
              </a:rPr>
              <a:t>استاندارد</a:t>
            </a:r>
            <a:r>
              <a:rPr lang="fa-IR" sz="2500" b="1" dirty="0">
                <a:ea typeface="Calibri" panose="020F0502020204030204" pitchFamily="34" charset="0"/>
                <a:cs typeface="Times New Roman" panose="02020603050405020304" pitchFamily="18" charset="0"/>
              </a:rPr>
              <a:t> </a:t>
            </a:r>
            <a:r>
              <a:rPr lang="fa-IR" sz="2500" b="1" dirty="0">
                <a:latin typeface="Times New Roman" panose="02020603050405020304" pitchFamily="18" charset="0"/>
                <a:ea typeface="Calibri" panose="020F0502020204030204" pitchFamily="34" charset="0"/>
                <a:cs typeface="B Zar" panose="00000400000000000000" pitchFamily="2" charset="-78"/>
              </a:rPr>
              <a:t>شماره</a:t>
            </a:r>
            <a:r>
              <a:rPr lang="fa-IR" sz="2500" b="1" dirty="0">
                <a:ea typeface="Calibri" panose="020F0502020204030204" pitchFamily="34" charset="0"/>
                <a:cs typeface="Times New Roman" panose="02020603050405020304" pitchFamily="18" charset="0"/>
              </a:rPr>
              <a:t> </a:t>
            </a:r>
            <a:r>
              <a:rPr lang="fa-IR" sz="2500" b="1" dirty="0">
                <a:latin typeface="Times New Roman" panose="02020603050405020304" pitchFamily="18" charset="0"/>
                <a:ea typeface="Calibri" panose="020F0502020204030204" pitchFamily="34" charset="0"/>
                <a:cs typeface="B Zar" panose="00000400000000000000" pitchFamily="2" charset="-78"/>
              </a:rPr>
              <a:t>389</a:t>
            </a:r>
            <a:r>
              <a:rPr lang="fa-IR" sz="2500" b="1" dirty="0">
                <a:ea typeface="Calibri" panose="020F0502020204030204" pitchFamily="34" charset="0"/>
                <a:cs typeface="Times New Roman" panose="02020603050405020304" pitchFamily="18" charset="0"/>
              </a:rPr>
              <a:t> </a:t>
            </a:r>
            <a:r>
              <a:rPr lang="fa-IR" sz="2500" b="1" dirty="0">
                <a:latin typeface="Times New Roman" panose="02020603050405020304" pitchFamily="18" charset="0"/>
                <a:ea typeface="Calibri" panose="020F0502020204030204" pitchFamily="34" charset="0"/>
                <a:cs typeface="B Zar" panose="00000400000000000000" pitchFamily="2" charset="-78"/>
              </a:rPr>
              <a:t>ايران </a:t>
            </a:r>
            <a:endParaRPr lang="fa-IR" sz="2500" b="1" dirty="0"/>
          </a:p>
        </p:txBody>
      </p:sp>
    </p:spTree>
    <p:extLst>
      <p:ext uri="{BB962C8B-B14F-4D97-AF65-F5344CB8AC3E}">
        <p14:creationId xmlns:p14="http://schemas.microsoft.com/office/powerpoint/2010/main" val="718711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8495" y="557759"/>
            <a:ext cx="9646276" cy="3898503"/>
          </a:xfrm>
          <a:prstGeom prst="rect">
            <a:avLst/>
          </a:prstGeom>
        </p:spPr>
        <p:txBody>
          <a:bodyPr wrap="square">
            <a:spAutoFit/>
          </a:bodyPr>
          <a:lstStyle/>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1- سیمان پرتلند تیپ </a:t>
            </a:r>
            <a:r>
              <a:rPr lang="fa-IR" sz="2500" b="1" dirty="0" smtClean="0">
                <a:latin typeface="Times New Roman" panose="02020603050405020304" pitchFamily="18" charset="0"/>
                <a:ea typeface="Calibri" panose="020F0502020204030204" pitchFamily="34" charset="0"/>
                <a:cs typeface="B Zar" panose="00000400000000000000" pitchFamily="2" charset="-78"/>
              </a:rPr>
              <a:t>1 </a:t>
            </a:r>
            <a:r>
              <a:rPr lang="en-US" sz="2500" b="1" dirty="0">
                <a:latin typeface="Times New Roman" panose="02020603050405020304" pitchFamily="18" charset="0"/>
                <a:ea typeface="Calibri" panose="020F0502020204030204" pitchFamily="34" charset="0"/>
                <a:cs typeface="B Zar" panose="00000400000000000000" pitchFamily="2" charset="-78"/>
              </a:rPr>
              <a:t>(I)</a:t>
            </a:r>
            <a:r>
              <a:rPr lang="en-US" sz="2500" b="1" dirty="0">
                <a:latin typeface="B Zar" panose="00000400000000000000" pitchFamily="2" charset="-78"/>
                <a:ea typeface="Calibri" panose="020F0502020204030204" pitchFamily="34" charset="0"/>
                <a:cs typeface="B Zar" panose="00000400000000000000" pitchFamily="2" charset="-78"/>
              </a:rPr>
              <a:t> </a:t>
            </a:r>
            <a:endParaRPr lang="fa-IR" sz="2500" b="1" dirty="0" smtClean="0">
              <a:latin typeface="B Zar" panose="00000400000000000000" pitchFamily="2" charset="-78"/>
              <a:ea typeface="Calibri" panose="020F0502020204030204" pitchFamily="34" charset="0"/>
              <a:cs typeface="B Zar" panose="00000400000000000000" pitchFamily="2" charset="-78"/>
            </a:endParaRP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سیمان پرتلند</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معمولی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براي </a:t>
            </a:r>
            <a:r>
              <a:rPr lang="fa-IR" sz="2500" dirty="0">
                <a:latin typeface="Times New Roman" panose="02020603050405020304" pitchFamily="18" charset="0"/>
                <a:ea typeface="Calibri" panose="020F0502020204030204" pitchFamily="34" charset="0"/>
                <a:cs typeface="B Zar" panose="00000400000000000000" pitchFamily="2" charset="-78"/>
              </a:rPr>
              <a:t>مصارف عمومی که ویژگی خاصی</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برای بتن در نظر گرفته</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نشده است و احتمال حملات سولفاتی وجود نداشته باشد</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smtClean="0">
                <a:latin typeface="Times New Roman" panose="02020603050405020304" pitchFamily="18" charset="0"/>
                <a:ea typeface="Calibri" panose="020F0502020204030204" pitchFamily="34" charset="0"/>
                <a:cs typeface="B Zar" panose="00000400000000000000" pitchFamily="2" charset="-78"/>
              </a:rPr>
              <a:t>مثل ساختن </a:t>
            </a:r>
            <a:r>
              <a:rPr lang="fa-IR" sz="2500" dirty="0">
                <a:latin typeface="Times New Roman" panose="02020603050405020304" pitchFamily="18" charset="0"/>
                <a:ea typeface="Calibri" panose="020F0502020204030204" pitchFamily="34" charset="0"/>
                <a:cs typeface="B Zar" panose="00000400000000000000" pitchFamily="2" charset="-78"/>
              </a:rPr>
              <a:t>پیاده روها، روسازي جادهها، پلهاي بتن مسلح، راه‌آهن، مخازن، لوله‌هاي آب و ملات براي بنایی استفاده</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می‌شود.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388630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9257" y="517201"/>
            <a:ext cx="9118242" cy="5543825"/>
          </a:xfrm>
          <a:prstGeom prst="rect">
            <a:avLst/>
          </a:prstGeom>
        </p:spPr>
        <p:txBody>
          <a:bodyPr wrap="square">
            <a:spAutoFit/>
          </a:bodyPr>
          <a:lstStyle/>
          <a:p>
            <a:pPr algn="just" rtl="1">
              <a:lnSpc>
                <a:spcPct val="107000"/>
              </a:lnSpc>
              <a:spcAft>
                <a:spcPts val="800"/>
              </a:spcAft>
            </a:pPr>
            <a:endParaRPr lang="fa-IR" sz="2500" b="1"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2- سیمان پرتلند تیپ ۲ </a:t>
            </a:r>
            <a:r>
              <a:rPr lang="en-US" sz="2500" b="1" dirty="0">
                <a:latin typeface="Times New Roman" panose="02020603050405020304" pitchFamily="18" charset="0"/>
                <a:ea typeface="Calibri" panose="020F0502020204030204" pitchFamily="34" charset="0"/>
                <a:cs typeface="B Zar" panose="00000400000000000000" pitchFamily="2" charset="-78"/>
              </a:rPr>
              <a:t>(II</a:t>
            </a:r>
            <a:r>
              <a:rPr lang="en-US" sz="2500" b="1" dirty="0" smtClean="0">
                <a:latin typeface="Times New Roman" panose="02020603050405020304" pitchFamily="18" charset="0"/>
                <a:ea typeface="Calibri" panose="020F0502020204030204" pitchFamily="34" charset="0"/>
                <a:cs typeface="B Zar" panose="00000400000000000000" pitchFamily="2" charset="-78"/>
              </a:rPr>
              <a:t>)</a:t>
            </a:r>
            <a:endParaRPr lang="fa-IR" sz="2500" b="1"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سیمان متوسط </a:t>
            </a:r>
            <a:r>
              <a:rPr lang="fa-IR" sz="2500" dirty="0">
                <a:latin typeface="Times New Roman" panose="02020603050405020304" pitchFamily="18" charset="0"/>
                <a:ea typeface="Calibri" panose="020F0502020204030204" pitchFamily="34" charset="0"/>
                <a:cs typeface="B Zar" panose="00000400000000000000" pitchFamily="2" charset="-78"/>
              </a:rPr>
              <a:t>از نظر</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حرارت هیدراتاسیون و مقاومت در برابر حمله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مقاومت فشاري اولیه و نهایی </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کمتر از سیمان تیپ ۱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معمولاً  </a:t>
            </a:r>
            <a:r>
              <a:rPr lang="fa-IR" sz="2500" dirty="0">
                <a:latin typeface="Times New Roman" panose="02020603050405020304" pitchFamily="18" charset="0"/>
                <a:ea typeface="Calibri" panose="020F0502020204030204" pitchFamily="34" charset="0"/>
                <a:cs typeface="B Zar" panose="00000400000000000000" pitchFamily="2" charset="-78"/>
              </a:rPr>
              <a:t>کندتر از سیمان تیپ ۱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در </a:t>
            </a:r>
            <a:r>
              <a:rPr lang="fa-IR" sz="2500" dirty="0">
                <a:latin typeface="Times New Roman" panose="02020603050405020304" pitchFamily="18" charset="0"/>
                <a:ea typeface="Calibri" panose="020F0502020204030204" pitchFamily="34" charset="0"/>
                <a:cs typeface="B Zar" panose="00000400000000000000" pitchFamily="2" charset="-78"/>
              </a:rPr>
              <a:t>ساخت این سیمان سعی می شود تا حد ممکن از مقدار </a:t>
            </a:r>
            <a:r>
              <a:rPr lang="en-US" sz="2500" dirty="0">
                <a:latin typeface="Times New Roman" panose="02020603050405020304" pitchFamily="18" charset="0"/>
                <a:ea typeface="Calibri" panose="020F0502020204030204" pitchFamily="34" charset="0"/>
                <a:cs typeface="B Zar" panose="00000400000000000000" pitchFamily="2" charset="-78"/>
              </a:rPr>
              <a:t>C3S</a:t>
            </a:r>
            <a:r>
              <a:rPr lang="fa-IR" sz="2500" dirty="0">
                <a:latin typeface="Times New Roman" panose="02020603050405020304" pitchFamily="18" charset="0"/>
                <a:ea typeface="Calibri" panose="020F0502020204030204" pitchFamily="34" charset="0"/>
                <a:cs typeface="B Zar" panose="00000400000000000000" pitchFamily="2" charset="-78"/>
              </a:rPr>
              <a:t> و </a:t>
            </a:r>
            <a:r>
              <a:rPr lang="en-US" sz="2500" dirty="0">
                <a:latin typeface="Times New Roman" panose="02020603050405020304" pitchFamily="18" charset="0"/>
                <a:ea typeface="Calibri" panose="020F0502020204030204" pitchFamily="34" charset="0"/>
                <a:cs typeface="B Zar" panose="00000400000000000000" pitchFamily="2" charset="-78"/>
              </a:rPr>
              <a:t>C3A</a:t>
            </a:r>
            <a:r>
              <a:rPr lang="fa-IR" sz="2500" dirty="0">
                <a:latin typeface="Times New Roman" panose="02020603050405020304" pitchFamily="18" charset="0"/>
                <a:ea typeface="Calibri" panose="020F0502020204030204" pitchFamily="34" charset="0"/>
                <a:cs typeface="B Zar" panose="00000400000000000000" pitchFamily="2" charset="-78"/>
              </a:rPr>
              <a:t> کاسته شود و مقدار </a:t>
            </a:r>
            <a:r>
              <a:rPr lang="en-US" sz="2500" dirty="0">
                <a:latin typeface="Times New Roman" panose="02020603050405020304" pitchFamily="18" charset="0"/>
                <a:ea typeface="Calibri" panose="020F0502020204030204" pitchFamily="34" charset="0"/>
                <a:cs typeface="B Zar" panose="00000400000000000000" pitchFamily="2" charset="-78"/>
              </a:rPr>
              <a:t>C2S</a:t>
            </a:r>
            <a:r>
              <a:rPr lang="fa-IR" sz="2500" dirty="0">
                <a:latin typeface="Times New Roman" panose="02020603050405020304" pitchFamily="18" charset="0"/>
                <a:ea typeface="Calibri" panose="020F0502020204030204" pitchFamily="34" charset="0"/>
                <a:cs typeface="B Zar" panose="00000400000000000000" pitchFamily="2" charset="-78"/>
              </a:rPr>
              <a:t> افزایش یابد. </a:t>
            </a:r>
            <a:endParaRPr lang="en-US" sz="2500" dirty="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880557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6524" y="1171977"/>
            <a:ext cx="9684914" cy="5352747"/>
          </a:xfrm>
          <a:prstGeom prst="rect">
            <a:avLst/>
          </a:prstGeom>
        </p:spPr>
        <p:txBody>
          <a:bodyPr wrap="square">
            <a:spAutoFit/>
          </a:bodyPr>
          <a:lstStyle/>
          <a:p>
            <a:pPr algn="r" rtl="1">
              <a:lnSpc>
                <a:spcPct val="107000"/>
              </a:lnSpc>
              <a:spcAft>
                <a:spcPts val="800"/>
              </a:spcAft>
            </a:pPr>
            <a:r>
              <a:rPr lang="fa-IR" sz="2500" b="1" dirty="0" smtClean="0">
                <a:latin typeface="Times New Roman" panose="02020603050405020304" pitchFamily="18" charset="0"/>
                <a:ea typeface="Calibri" panose="020F0502020204030204" pitchFamily="34" charset="0"/>
                <a:cs typeface="B Zar" panose="00000400000000000000" pitchFamily="2" charset="-78"/>
              </a:rPr>
              <a:t>3- </a:t>
            </a:r>
            <a:r>
              <a:rPr lang="fa-IR" sz="2500" b="1" dirty="0">
                <a:latin typeface="Times New Roman" panose="02020603050405020304" pitchFamily="18" charset="0"/>
                <a:ea typeface="Calibri" panose="020F0502020204030204" pitchFamily="34" charset="0"/>
                <a:cs typeface="B Zar" panose="00000400000000000000" pitchFamily="2" charset="-78"/>
              </a:rPr>
              <a:t>سیمان پرتلند تیپ ۳ </a:t>
            </a:r>
            <a:r>
              <a:rPr lang="en-US" sz="2500" b="1" dirty="0">
                <a:latin typeface="Times New Roman" panose="02020603050405020304" pitchFamily="18" charset="0"/>
                <a:ea typeface="Calibri" panose="020F0502020204030204" pitchFamily="34" charset="0"/>
                <a:cs typeface="B Zar" panose="00000400000000000000" pitchFamily="2" charset="-78"/>
              </a:rPr>
              <a:t>(III)</a:t>
            </a:r>
            <a:r>
              <a:rPr lang="fa-IR" sz="2500" b="1" dirty="0">
                <a:latin typeface="Times New Roman" panose="02020603050405020304" pitchFamily="18" charset="0"/>
                <a:ea typeface="Calibri" panose="020F0502020204030204" pitchFamily="34" charset="0"/>
                <a:cs typeface="B Zar" panose="00000400000000000000" pitchFamily="2" charset="-78"/>
              </a:rPr>
              <a:t> یا سیمان </a:t>
            </a:r>
            <a:r>
              <a:rPr lang="fa-IR" sz="2500" b="1" dirty="0" smtClean="0">
                <a:latin typeface="Times New Roman" panose="02020603050405020304" pitchFamily="18" charset="0"/>
                <a:ea typeface="Calibri" panose="020F0502020204030204" pitchFamily="34" charset="0"/>
                <a:cs typeface="B Zar" panose="00000400000000000000" pitchFamily="2" charset="-78"/>
              </a:rPr>
              <a:t>زودگیر</a:t>
            </a: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r>
              <a:rPr lang="fa-IR" sz="2500" dirty="0" smtClean="0">
                <a:latin typeface="Times New Roman" panose="02020603050405020304" pitchFamily="18" charset="0"/>
                <a:ea typeface="Calibri" panose="020F0502020204030204" pitchFamily="34" charset="0"/>
                <a:cs typeface="B Zar" panose="00000400000000000000" pitchFamily="2" charset="-78"/>
              </a:rPr>
              <a:t>اجزاء </a:t>
            </a:r>
            <a:r>
              <a:rPr lang="fa-IR" sz="2500" dirty="0">
                <a:latin typeface="Times New Roman" panose="02020603050405020304" pitchFamily="18" charset="0"/>
                <a:ea typeface="Calibri" panose="020F0502020204030204" pitchFamily="34" charset="0"/>
                <a:cs typeface="B Zar" panose="00000400000000000000" pitchFamily="2" charset="-78"/>
              </a:rPr>
              <a:t>اولیه </a:t>
            </a:r>
            <a:r>
              <a:rPr lang="fa-IR" sz="2500" dirty="0" smtClean="0">
                <a:latin typeface="Times New Roman" panose="02020603050405020304" pitchFamily="18" charset="0"/>
                <a:ea typeface="Calibri" panose="020F0502020204030204" pitchFamily="34" charset="0"/>
                <a:cs typeface="B Zar" panose="00000400000000000000" pitchFamily="2" charset="-78"/>
              </a:rPr>
              <a:t>آن مشابه سیمان </a:t>
            </a:r>
            <a:r>
              <a:rPr lang="fa-IR" sz="2500" dirty="0">
                <a:latin typeface="Times New Roman" panose="02020603050405020304" pitchFamily="18" charset="0"/>
                <a:ea typeface="Calibri" panose="020F0502020204030204" pitchFamily="34" charset="0"/>
                <a:cs typeface="B Zar" panose="00000400000000000000" pitchFamily="2" charset="-78"/>
              </a:rPr>
              <a:t>تیپ</a:t>
            </a:r>
            <a:r>
              <a:rPr lang="fa-IR" sz="2500" dirty="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۱ </a:t>
            </a:r>
            <a:r>
              <a:rPr lang="fa-IR" sz="2500" dirty="0" smtClean="0">
                <a:latin typeface="Times New Roman" panose="02020603050405020304" pitchFamily="18" charset="0"/>
                <a:ea typeface="Calibri" panose="020F0502020204030204" pitchFamily="34" charset="0"/>
                <a:cs typeface="B Zar" panose="00000400000000000000" pitchFamily="2" charset="-78"/>
              </a:rPr>
              <a:t>با </a:t>
            </a:r>
            <a:r>
              <a:rPr lang="fa-IR" sz="2500" dirty="0">
                <a:latin typeface="Times New Roman" panose="02020603050405020304" pitchFamily="18" charset="0"/>
                <a:ea typeface="Calibri" panose="020F0502020204030204" pitchFamily="34" charset="0"/>
                <a:cs typeface="B Zar" panose="00000400000000000000" pitchFamily="2" charset="-78"/>
              </a:rPr>
              <a:t>این تفاوت که بسیار</a:t>
            </a:r>
            <a:r>
              <a:rPr lang="fa-IR" sz="2500" dirty="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ریزتر آسیاب شده و به همین جهت گیرش سریعتري دارد.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r>
              <a:rPr lang="fa-IR" sz="2500" dirty="0" smtClean="0">
                <a:latin typeface="Times New Roman" panose="02020603050405020304" pitchFamily="18" charset="0"/>
                <a:ea typeface="Calibri" panose="020F0502020204030204" pitchFamily="34" charset="0"/>
                <a:cs typeface="B Zar" panose="00000400000000000000" pitchFamily="2" charset="-78"/>
              </a:rPr>
              <a:t>سیمان </a:t>
            </a:r>
            <a:r>
              <a:rPr lang="fa-IR" sz="2500" dirty="0">
                <a:latin typeface="Times New Roman" panose="02020603050405020304" pitchFamily="18" charset="0"/>
                <a:ea typeface="Calibri" panose="020F0502020204030204" pitchFamily="34" charset="0"/>
                <a:cs typeface="B Zar" panose="00000400000000000000" pitchFamily="2" charset="-78"/>
              </a:rPr>
              <a:t>تیپ ۳ در مدت کوتاهی یعنی معمولاً در عرض ۱ هفته یا کمتر مقاومت زیادي به دست می‌آورد و مقاومت ۷ روزه آن در حدود مقاومت ۲۸ روزه سیمان تیپ ۱ است.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r" rtl="1"/>
            <a:r>
              <a:rPr lang="fa-IR" sz="2500" dirty="0">
                <a:latin typeface="Times New Roman" panose="02020603050405020304" pitchFamily="18" charset="0"/>
                <a:ea typeface="Calibri" panose="020F0502020204030204" pitchFamily="34" charset="0"/>
                <a:cs typeface="B Zar" panose="00000400000000000000" pitchFamily="2" charset="-78"/>
              </a:rPr>
              <a:t>زمانی که قالب برداری و بارگذاري زود تر از موعد نیاز باشد این سیمان استفاده گسترده‌ای دارد</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r" rtl="1"/>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r" rtl="1"/>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در شرایط آب و هوایی سرد نیز برای کاهش مدت زمان عمل آوری می‌توان از این سیمان استفاده کرد</a:t>
            </a:r>
            <a:r>
              <a:rPr lang="en-US" sz="2500" dirty="0">
                <a:latin typeface="Times New Roman" panose="02020603050405020304" pitchFamily="18" charset="0"/>
                <a:ea typeface="Calibri" panose="020F0502020204030204" pitchFamily="34" charset="0"/>
                <a:cs typeface="B Zar" panose="00000400000000000000" pitchFamily="2" charset="-78"/>
              </a:rPr>
              <a:t>.</a:t>
            </a:r>
          </a:p>
          <a:p>
            <a:pPr algn="r" rtl="1"/>
            <a:endParaRPr lang="fa-IR" sz="2500" dirty="0"/>
          </a:p>
        </p:txBody>
      </p:sp>
    </p:spTree>
    <p:extLst>
      <p:ext uri="{BB962C8B-B14F-4D97-AF65-F5344CB8AC3E}">
        <p14:creationId xmlns:p14="http://schemas.microsoft.com/office/powerpoint/2010/main" val="3899817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7133" y="146251"/>
            <a:ext cx="9942490" cy="5441233"/>
          </a:xfrm>
          <a:prstGeom prst="rect">
            <a:avLst/>
          </a:prstGeom>
        </p:spPr>
        <p:txBody>
          <a:bodyPr wrap="square">
            <a:spAutoFit/>
          </a:bodyPr>
          <a:lstStyle/>
          <a:p>
            <a:pPr algn="just" rtl="1">
              <a:lnSpc>
                <a:spcPct val="107000"/>
              </a:lnSpc>
              <a:spcAft>
                <a:spcPts val="800"/>
              </a:spcAft>
            </a:pPr>
            <a:r>
              <a:rPr lang="en-US" sz="2500" dirty="0">
                <a:latin typeface="Times New Roman" panose="02020603050405020304" pitchFamily="18" charset="0"/>
                <a:ea typeface="Calibri" panose="020F0502020204030204" pitchFamily="34" charset="0"/>
                <a:cs typeface="B Zar" panose="00000400000000000000" pitchFamily="2" charset="-78"/>
              </a:rPr>
              <a:t> </a:t>
            </a:r>
          </a:p>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4- سیمان پرتلند تیپ ۴ </a:t>
            </a:r>
            <a:r>
              <a:rPr lang="en-US" sz="2500" b="1" dirty="0">
                <a:latin typeface="Times New Roman" panose="02020603050405020304" pitchFamily="18" charset="0"/>
                <a:ea typeface="Calibri" panose="020F0502020204030204" pitchFamily="34" charset="0"/>
                <a:cs typeface="B Zar" panose="00000400000000000000" pitchFamily="2" charset="-78"/>
              </a:rPr>
              <a:t>(IV)</a:t>
            </a:r>
            <a:r>
              <a:rPr lang="fa-IR" sz="2500" b="1" dirty="0">
                <a:latin typeface="Times New Roman" panose="02020603050405020304" pitchFamily="18" charset="0"/>
                <a:ea typeface="Calibri" panose="020F0502020204030204" pitchFamily="34" charset="0"/>
                <a:cs typeface="B Zar" panose="00000400000000000000" pitchFamily="2" charset="-78"/>
              </a:rPr>
              <a:t> یا سیمان دیرگیر</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سیمان تیپ ۴ کندگیر بوده و به</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هنگام بتن ریزی حرارت کمتري تولید می‌کند.</a:t>
            </a:r>
            <a:r>
              <a:rPr lang="fa-IR" sz="2500" dirty="0">
                <a:latin typeface="Times New Roman" panose="02020603050405020304" pitchFamily="18" charset="0"/>
                <a:ea typeface="Calibri" panose="020F0502020204030204" pitchFamily="34" charset="0"/>
                <a:cs typeface="Cambria" panose="02040503050406030204" pitchFamily="18" charset="0"/>
              </a:rPr>
              <a:t> </a:t>
            </a:r>
            <a:endParaRPr lang="fa-IR" sz="2500" dirty="0" smtClean="0">
              <a:latin typeface="Times New Roman" panose="02020603050405020304" pitchFamily="18" charset="0"/>
              <a:ea typeface="Calibri" panose="020F0502020204030204" pitchFamily="34" charset="0"/>
              <a:cs typeface="Cambria" panose="02040503050406030204" pitchFamily="18" charset="0"/>
            </a:endParaRP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کاربرد اصلی این نوع سیمان در ساخت بتن های </a:t>
            </a:r>
            <a:r>
              <a:rPr lang="fa-IR" sz="2500" dirty="0" smtClean="0">
                <a:latin typeface="Times New Roman" panose="02020603050405020304" pitchFamily="18" charset="0"/>
                <a:ea typeface="Calibri" panose="020F0502020204030204" pitchFamily="34" charset="0"/>
                <a:cs typeface="B Zar" panose="00000400000000000000" pitchFamily="2" charset="-78"/>
              </a:rPr>
              <a:t>حجیم مثل سدها </a:t>
            </a:r>
            <a:r>
              <a:rPr lang="fa-IR" sz="2500" dirty="0">
                <a:latin typeface="Times New Roman" panose="02020603050405020304" pitchFamily="18" charset="0"/>
                <a:ea typeface="Calibri" panose="020F0502020204030204" pitchFamily="34" charset="0"/>
                <a:cs typeface="B Zar" panose="00000400000000000000" pitchFamily="2" charset="-78"/>
              </a:rPr>
              <a:t>است.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Arial" panose="020B0604020202020204" pitchFamily="34" charset="0"/>
              <a:buChar char="•"/>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این </a:t>
            </a:r>
            <a:r>
              <a:rPr lang="fa-IR" sz="2500" dirty="0">
                <a:latin typeface="Times New Roman" panose="02020603050405020304" pitchFamily="18" charset="0"/>
                <a:ea typeface="Calibri" panose="020F0502020204030204" pitchFamily="34" charset="0"/>
                <a:cs typeface="B Zar" panose="00000400000000000000" pitchFamily="2" charset="-78"/>
              </a:rPr>
              <a:t>نوع سیمان،</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براي تسهیل در مراقبت از بتن تازه،</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در هواي گرم و دماي بالاي ۴۰ درجه سانتیگراد،</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به صورت گسترده‌ای</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مصرف می‌شود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Arial" panose="020B0604020202020204" pitchFamily="34" charset="0"/>
              <a:buChar char="•"/>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800"/>
              </a:spcAft>
              <a:buFont typeface="Arial" panose="020B0604020202020204" pitchFamily="34" charset="0"/>
              <a:buChar char="•"/>
            </a:pPr>
            <a:r>
              <a:rPr lang="fa-IR" sz="2500" dirty="0">
                <a:latin typeface="Times New Roman" panose="02020603050405020304" pitchFamily="18" charset="0"/>
                <a:ea typeface="Calibri" panose="020F0502020204030204" pitchFamily="34" charset="0"/>
                <a:cs typeface="B Zar" panose="00000400000000000000" pitchFamily="2" charset="-78"/>
              </a:rPr>
              <a:t>در برخی از سازه‌ها مانند دیوارها </a:t>
            </a:r>
            <a:r>
              <a:rPr lang="fa-IR" sz="2500" dirty="0" smtClean="0">
                <a:latin typeface="Times New Roman" panose="02020603050405020304" pitchFamily="18" charset="0"/>
                <a:ea typeface="Calibri" panose="020F0502020204030204" pitchFamily="34" charset="0"/>
                <a:cs typeface="B Zar" panose="00000400000000000000" pitchFamily="2" charset="-78"/>
              </a:rPr>
              <a:t>و</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برای جلوگیری از ایجاد اتصال سرد در این قبیل بتن ریزی ها، استفاده از خاصیت دیرگیر بودن سیمان تیپ ۴ فرصت کافی براي اجرای عملیات را</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فراهم می‌کند</a:t>
            </a:r>
            <a:r>
              <a:rPr lang="en-US" sz="2500" dirty="0">
                <a:latin typeface="Times New Roman" panose="02020603050405020304" pitchFamily="18" charset="0"/>
                <a:ea typeface="Calibri" panose="020F0502020204030204" pitchFamily="34" charset="0"/>
                <a:cs typeface="B Zar" panose="00000400000000000000" pitchFamily="2" charset="-78"/>
              </a:rPr>
              <a:t>.</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00840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448293"/>
            <a:ext cx="9440214" cy="5543825"/>
          </a:xfrm>
          <a:prstGeom prst="rect">
            <a:avLst/>
          </a:prstGeom>
        </p:spPr>
        <p:txBody>
          <a:bodyPr wrap="square">
            <a:spAutoFit/>
          </a:bodyPr>
          <a:lstStyle/>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5- سیمان پرتلند تیپ ۵ </a:t>
            </a:r>
            <a:r>
              <a:rPr lang="en-US" sz="2500" b="1" dirty="0">
                <a:latin typeface="Times New Roman" panose="02020603050405020304" pitchFamily="18" charset="0"/>
                <a:ea typeface="Calibri" panose="020F0502020204030204" pitchFamily="34" charset="0"/>
                <a:cs typeface="B Zar" panose="00000400000000000000" pitchFamily="2" charset="-78"/>
              </a:rPr>
              <a:t>(V)</a:t>
            </a:r>
            <a:r>
              <a:rPr lang="fa-IR" sz="2500" b="1" dirty="0">
                <a:latin typeface="Times New Roman" panose="02020603050405020304" pitchFamily="18" charset="0"/>
                <a:ea typeface="Calibri" panose="020F0502020204030204" pitchFamily="34" charset="0"/>
                <a:cs typeface="B Zar" panose="00000400000000000000" pitchFamily="2" charset="-78"/>
              </a:rPr>
              <a:t> یا سیمان ضد </a:t>
            </a:r>
            <a:r>
              <a:rPr lang="fa-IR" sz="2500" b="1" dirty="0" smtClean="0">
                <a:latin typeface="Times New Roman" panose="02020603050405020304" pitchFamily="18" charset="0"/>
                <a:ea typeface="Calibri" panose="020F0502020204030204" pitchFamily="34" charset="0"/>
                <a:cs typeface="B Zar" panose="00000400000000000000" pitchFamily="2" charset="-78"/>
              </a:rPr>
              <a:t>سولفات</a:t>
            </a: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مناسب براي </a:t>
            </a:r>
            <a:r>
              <a:rPr lang="fa-IR" sz="2500" dirty="0">
                <a:latin typeface="Times New Roman" panose="02020603050405020304" pitchFamily="18" charset="0"/>
                <a:ea typeface="Calibri" panose="020F0502020204030204" pitchFamily="34" charset="0"/>
                <a:cs typeface="B Zar" panose="00000400000000000000" pitchFamily="2" charset="-78"/>
              </a:rPr>
              <a:t>مصرف در بتن‌هایی که در معرض حمله سولفاتها قرار </a:t>
            </a:r>
            <a:r>
              <a:rPr lang="fa-IR" sz="2500" dirty="0" smtClean="0">
                <a:latin typeface="Times New Roman" panose="02020603050405020304" pitchFamily="18" charset="0"/>
                <a:ea typeface="Calibri" panose="020F0502020204030204" pitchFamily="34" charset="0"/>
                <a:cs typeface="B Zar" panose="00000400000000000000" pitchFamily="2" charset="-78"/>
              </a:rPr>
              <a:t>دارد.</a:t>
            </a: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(در جاهایی که سازه با خاک یا آب حاوی سولفات در تماس باشد.)</a:t>
            </a: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سیمان تیپ ۵ دیرتر از سیمان معمولی می‌گیرد و حد مقاومت ۷،۳ و ۲۸ روزه براي این سیمان کمتر از سایر سیمان‌هاي پرتلند </a:t>
            </a:r>
            <a:r>
              <a:rPr lang="fa-IR" sz="2500" dirty="0" smtClean="0">
                <a:latin typeface="Times New Roman" panose="02020603050405020304" pitchFamily="18" charset="0"/>
                <a:ea typeface="Calibri" panose="020F0502020204030204" pitchFamily="34" charset="0"/>
                <a:cs typeface="B Zar" panose="00000400000000000000" pitchFamily="2" charset="-78"/>
              </a:rPr>
              <a:t>است.</a:t>
            </a: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محدودیت استفاده براي </a:t>
            </a:r>
            <a:r>
              <a:rPr lang="fa-IR" sz="2500" dirty="0">
                <a:latin typeface="Times New Roman" panose="02020603050405020304" pitchFamily="18" charset="0"/>
                <a:ea typeface="Calibri" panose="020F0502020204030204" pitchFamily="34" charset="0"/>
                <a:cs typeface="B Zar" panose="00000400000000000000" pitchFamily="2" charset="-78"/>
              </a:rPr>
              <a:t>سازه‌هایی که در آنها نیاز به مقاومت‌هاي بالاتری</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smtClean="0">
                <a:latin typeface="Times New Roman" panose="02020603050405020304" pitchFamily="18" charset="0"/>
                <a:ea typeface="Calibri" panose="020F0502020204030204" pitchFamily="34" charset="0"/>
                <a:cs typeface="B Zar" panose="00000400000000000000" pitchFamily="2" charset="-78"/>
              </a:rPr>
              <a:t>باشد.</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2474166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l="18989" t="22116" r="2088" b="43153"/>
          <a:stretch/>
        </p:blipFill>
        <p:spPr bwMode="auto">
          <a:xfrm>
            <a:off x="1030312" y="2318199"/>
            <a:ext cx="9852338" cy="2550015"/>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758836" y="1367216"/>
            <a:ext cx="7386959" cy="503984"/>
          </a:xfrm>
          <a:prstGeom prst="rect">
            <a:avLst/>
          </a:prstGeom>
        </p:spPr>
        <p:txBody>
          <a:bodyPr wrap="none">
            <a:spAutoFit/>
          </a:bodyPr>
          <a:lstStyle/>
          <a:p>
            <a:pPr algn="ct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مقادیر متوسط درصد ترکیبات تشکیل دهنده انواع مختلف سیمان</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665560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561" y="811369"/>
            <a:ext cx="8667481" cy="3486852"/>
          </a:xfrm>
          <a:prstGeom prst="rect">
            <a:avLst/>
          </a:prstGeom>
        </p:spPr>
        <p:txBody>
          <a:bodyPr wrap="square">
            <a:spAutoFit/>
          </a:bodyPr>
          <a:lstStyle/>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ارزشیابی</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r"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امتحان کتبی، تحقیق، حضور فعال دانشجو در </a:t>
            </a:r>
            <a:r>
              <a:rPr lang="fa-IR" sz="2500" dirty="0" smtClean="0">
                <a:latin typeface="Times New Roman" panose="02020603050405020304" pitchFamily="18" charset="0"/>
                <a:ea typeface="Calibri" panose="020F0502020204030204" pitchFamily="34" charset="0"/>
                <a:cs typeface="B Zar" panose="00000400000000000000" pitchFamily="2" charset="-78"/>
              </a:rPr>
              <a:t>کلاس</a:t>
            </a: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منابع</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marL="342900" lvl="0" indent="-342900" algn="r" rtl="1">
              <a:lnSpc>
                <a:spcPct val="107000"/>
              </a:lnSpc>
              <a:spcAft>
                <a:spcPts val="0"/>
              </a:spcAft>
              <a:buFont typeface="+mj-lt"/>
              <a:buAutoNum type="arabicPeriod"/>
            </a:pPr>
            <a:r>
              <a:rPr lang="fa-IR" sz="2500" b="1" dirty="0">
                <a:latin typeface="Times New Roman" panose="02020603050405020304" pitchFamily="18" charset="0"/>
                <a:ea typeface="Calibri" panose="020F0502020204030204" pitchFamily="34" charset="0"/>
                <a:cs typeface="B Zar" panose="00000400000000000000" pitchFamily="2" charset="-78"/>
              </a:rPr>
              <a:t>تکنولوژی و طرح اختلاط بتن: دکتر داوود مستوفی نژاد، انتشارات ارکان</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marL="342900" lvl="0" indent="-342900" algn="r" rtl="1">
              <a:lnSpc>
                <a:spcPct val="107000"/>
              </a:lnSpc>
              <a:spcAft>
                <a:spcPts val="800"/>
              </a:spcAft>
              <a:buFont typeface="+mj-lt"/>
              <a:buAutoNum type="arabicPeriod"/>
            </a:pPr>
            <a:r>
              <a:rPr lang="fa-IR" sz="2500" dirty="0">
                <a:latin typeface="Times New Roman" panose="02020603050405020304" pitchFamily="18" charset="0"/>
                <a:ea typeface="Calibri" panose="020F0502020204030204" pitchFamily="34" charset="0"/>
                <a:cs typeface="B Zar" panose="00000400000000000000" pitchFamily="2" charset="-78"/>
              </a:rPr>
              <a:t>تکنولوژی بتن: دکتر رمضانیان پور</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679600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738" y="472051"/>
            <a:ext cx="9465971" cy="4412746"/>
          </a:xfrm>
          <a:prstGeom prst="rect">
            <a:avLst/>
          </a:prstGeom>
        </p:spPr>
        <p:txBody>
          <a:bodyPr wrap="square">
            <a:spAutoFit/>
          </a:bodyPr>
          <a:lstStyle/>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6- سیمان پرتلند </a:t>
            </a:r>
            <a:r>
              <a:rPr lang="fa-IR" sz="2500" b="1" dirty="0" smtClean="0">
                <a:latin typeface="Times New Roman" panose="02020603050405020304" pitchFamily="18" charset="0"/>
                <a:ea typeface="Calibri" panose="020F0502020204030204" pitchFamily="34" charset="0"/>
                <a:cs typeface="B Zar" panose="00000400000000000000" pitchFamily="2" charset="-78"/>
              </a:rPr>
              <a:t>پوزولانی</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پوزولان از جنس سیلیکات و تقریباً شبیه سیمان  است که به تنهایی خاصیت سیمانی شدن ندارد اما اگر آسیاب شود، در حضور رطوبت با آهک (آزاد شده از هیدراسیون سیمان) واکنش داده و ترکیباتی با خاصیت سیمانی شدن ایجاد می کند.</a:t>
            </a:r>
            <a:r>
              <a:rPr lang="fa-IR" sz="2500" dirty="0">
                <a:latin typeface="Times New Roman" panose="02020603050405020304" pitchFamily="18" charset="0"/>
                <a:ea typeface="Calibri" panose="020F0502020204030204" pitchFamily="34" charset="0"/>
                <a:cs typeface="Cambria" panose="02040503050406030204" pitchFamily="18" charset="0"/>
              </a:rPr>
              <a:t> </a:t>
            </a:r>
            <a:endParaRPr lang="fa-IR" sz="2500" dirty="0" smtClean="0">
              <a:latin typeface="Times New Roman" panose="02020603050405020304" pitchFamily="18" charset="0"/>
              <a:ea typeface="Calibri" panose="020F0502020204030204" pitchFamily="34" charset="0"/>
              <a:cs typeface="Cambria" panose="02040503050406030204" pitchFamily="18" charset="0"/>
            </a:endParaRP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در </a:t>
            </a:r>
            <a:r>
              <a:rPr lang="fa-IR" sz="2500" dirty="0">
                <a:latin typeface="Times New Roman" panose="02020603050405020304" pitchFamily="18" charset="0"/>
                <a:ea typeface="Calibri" panose="020F0502020204030204" pitchFamily="34" charset="0"/>
                <a:cs typeface="B Zar" panose="00000400000000000000" pitchFamily="2" charset="-78"/>
              </a:rPr>
              <a:t>سیمان پوزولانی حداکثر ۱۵ درصد </a:t>
            </a:r>
            <a:r>
              <a:rPr lang="fa-IR" sz="2500" dirty="0" smtClean="0">
                <a:latin typeface="Times New Roman" panose="02020603050405020304" pitchFamily="18" charset="0"/>
                <a:ea typeface="Calibri" panose="020F0502020204030204" pitchFamily="34" charset="0"/>
                <a:cs typeface="B Zar" panose="00000400000000000000" pitchFamily="2" charset="-78"/>
              </a:rPr>
              <a:t>سیمان را</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ماده پوزولانی</a:t>
            </a:r>
            <a:r>
              <a:rPr lang="fa-IR" sz="2500" dirty="0">
                <a:latin typeface="Times New Roman" panose="02020603050405020304" pitchFamily="18" charset="0"/>
                <a:ea typeface="Calibri" panose="020F0502020204030204" pitchFamily="34" charset="0"/>
                <a:cs typeface="Cambria" panose="02040503050406030204" pitchFamily="18" charset="0"/>
              </a:rPr>
              <a:t> </a:t>
            </a:r>
            <a:r>
              <a:rPr lang="fa-IR" sz="2500" dirty="0">
                <a:latin typeface="Times New Roman" panose="02020603050405020304" pitchFamily="18" charset="0"/>
                <a:ea typeface="Calibri" panose="020F0502020204030204" pitchFamily="34" charset="0"/>
                <a:cs typeface="B Zar" panose="00000400000000000000" pitchFamily="2" charset="-78"/>
              </a:rPr>
              <a:t>تشکیل می‌دهد</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001261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7589" y="1260987"/>
            <a:ext cx="9077313" cy="4324261"/>
          </a:xfrm>
          <a:prstGeom prst="rect">
            <a:avLst/>
          </a:prstGeom>
        </p:spPr>
        <p:txBody>
          <a:bodyPr wrap="square">
            <a:spAutoFit/>
          </a:bodyPr>
          <a:lstStyle/>
          <a:p>
            <a:pPr algn="r"/>
            <a:r>
              <a:rPr lang="fa-IR" sz="2500" b="1" dirty="0" smtClean="0">
                <a:latin typeface="Times New Roman" panose="02020603050405020304" pitchFamily="18" charset="0"/>
                <a:ea typeface="Calibri" panose="020F0502020204030204" pitchFamily="34" charset="0"/>
                <a:cs typeface="B Zar" panose="00000400000000000000" pitchFamily="2" charset="-78"/>
              </a:rPr>
              <a:t>مزایای سیمان پوزالانی:</a:t>
            </a:r>
            <a:endParaRPr lang="en-US" sz="2500" b="1" dirty="0" smtClean="0">
              <a:latin typeface="Times New Roman" panose="02020603050405020304" pitchFamily="18" charset="0"/>
              <a:ea typeface="Calibri" panose="020F0502020204030204" pitchFamily="34" charset="0"/>
              <a:cs typeface="B Zar" panose="00000400000000000000" pitchFamily="2" charset="-78"/>
            </a:endParaRPr>
          </a:p>
          <a:p>
            <a:pPr algn="r"/>
            <a:endParaRPr lang="fa-IR" sz="2500" b="1" dirty="0" smtClean="0">
              <a:latin typeface="Times New Roman" panose="02020603050405020304" pitchFamily="18" charset="0"/>
              <a:ea typeface="Calibri" panose="020F0502020204030204" pitchFamily="34" charset="0"/>
              <a:cs typeface="B Zar" panose="00000400000000000000" pitchFamily="2" charset="-78"/>
            </a:endParaRPr>
          </a:p>
          <a:p>
            <a:pPr marL="342900" indent="-342900" algn="r" rtl="1">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کاهش </a:t>
            </a:r>
            <a:r>
              <a:rPr lang="fa-IR" sz="2500" dirty="0">
                <a:latin typeface="Times New Roman" panose="02020603050405020304" pitchFamily="18" charset="0"/>
                <a:ea typeface="Calibri" panose="020F0502020204030204" pitchFamily="34" charset="0"/>
                <a:cs typeface="B Zar" panose="00000400000000000000" pitchFamily="2" charset="-78"/>
              </a:rPr>
              <a:t>نفوذپذیري بتن و ایجاد دوام قابل توجه در محیط‌هاي حاوي املاح </a:t>
            </a:r>
            <a:r>
              <a:rPr lang="fa-IR" sz="2500" dirty="0" smtClean="0">
                <a:latin typeface="Times New Roman" panose="02020603050405020304" pitchFamily="18" charset="0"/>
                <a:ea typeface="Calibri" panose="020F0502020204030204" pitchFamily="34" charset="0"/>
                <a:cs typeface="B Zar" panose="00000400000000000000" pitchFamily="2" charset="-78"/>
              </a:rPr>
              <a:t>خورنده</a:t>
            </a: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r" rtl="1"/>
            <a:endParaRPr lang="fa-IR" sz="2500" dirty="0">
              <a:latin typeface="Times New Roman" panose="02020603050405020304" pitchFamily="18" charset="0"/>
              <a:ea typeface="Calibri" panose="020F0502020204030204" pitchFamily="34" charset="0"/>
              <a:cs typeface="B Zar" panose="00000400000000000000" pitchFamily="2" charset="-78"/>
            </a:endParaRPr>
          </a:p>
          <a:p>
            <a:pPr marL="342900" indent="-342900" algn="r" rtl="1">
              <a:buFont typeface="Arial" panose="020B0604020202020204" pitchFamily="34" charset="0"/>
              <a:buChar char="•"/>
            </a:pPr>
            <a:r>
              <a:rPr lang="fa-IR" sz="2500" dirty="0">
                <a:latin typeface="Times New Roman" panose="02020603050405020304" pitchFamily="18" charset="0"/>
                <a:ea typeface="Calibri" panose="020F0502020204030204" pitchFamily="34" charset="0"/>
                <a:cs typeface="B Zar" panose="00000400000000000000" pitchFamily="2" charset="-78"/>
              </a:rPr>
              <a:t>پدیده آب انداختگیِ بتن حاوي پوزولان، کمتر از بتن معمولی بوده و از بروز ترك‌هاي سطحی و عمقی جلوگیري می‌کند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r" rtl="1"/>
            <a:endParaRPr lang="fa-IR" sz="2500" dirty="0">
              <a:latin typeface="Times New Roman" panose="02020603050405020304" pitchFamily="18" charset="0"/>
              <a:ea typeface="Calibri" panose="020F0502020204030204" pitchFamily="34" charset="0"/>
              <a:cs typeface="B Zar" panose="00000400000000000000" pitchFamily="2" charset="-78"/>
            </a:endParaRPr>
          </a:p>
          <a:p>
            <a:pPr marL="342900" indent="-342900" algn="r" rtl="1">
              <a:buFont typeface="Arial" panose="020B0604020202020204" pitchFamily="34" charset="0"/>
              <a:buChar char="•"/>
            </a:pPr>
            <a:r>
              <a:rPr lang="fa-IR" sz="2500" dirty="0">
                <a:latin typeface="Times New Roman" panose="02020603050405020304" pitchFamily="18" charset="0"/>
                <a:ea typeface="Calibri" panose="020F0502020204030204" pitchFamily="34" charset="0"/>
                <a:cs typeface="B Zar" panose="00000400000000000000" pitchFamily="2" charset="-78"/>
              </a:rPr>
              <a:t>واکنش پوزولانی منجر به کاهش آهک آزاد داخل بتن شده که ضمن کاهش خلل و خرج، از نفوذپذیري این بتن کاسته و از بروز شوره، سفیدك بتن و کربناته شدن آن جلوگیري می‌کند.</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endParaRPr lang="fa-IR" sz="2500" dirty="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641699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2" y="284785"/>
            <a:ext cx="9517488" cy="6058069"/>
          </a:xfrm>
          <a:prstGeom prst="rect">
            <a:avLst/>
          </a:prstGeom>
        </p:spPr>
        <p:txBody>
          <a:bodyPr wrap="square">
            <a:spAutoFit/>
          </a:bodyPr>
          <a:lstStyle/>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سیمان سفید</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محدود نمودن آهن </a:t>
            </a:r>
            <a:r>
              <a:rPr lang="fa-IR" sz="2500" dirty="0">
                <a:latin typeface="Times New Roman" panose="02020603050405020304" pitchFamily="18" charset="0"/>
                <a:ea typeface="Calibri" panose="020F0502020204030204" pitchFamily="34" charset="0"/>
                <a:cs typeface="B Zar" panose="00000400000000000000" pitchFamily="2" charset="-78"/>
              </a:rPr>
              <a:t>و منیزیم </a:t>
            </a:r>
            <a:r>
              <a:rPr lang="fa-IR" sz="2500" dirty="0" smtClean="0">
                <a:latin typeface="Times New Roman" panose="02020603050405020304" pitchFamily="18" charset="0"/>
                <a:ea typeface="Calibri" panose="020F0502020204030204" pitchFamily="34" charset="0"/>
                <a:cs typeface="B Zar" panose="00000400000000000000" pitchFamily="2" charset="-78"/>
              </a:rPr>
              <a:t>به مقدار کمتر </a:t>
            </a:r>
            <a:r>
              <a:rPr lang="fa-IR" sz="2500" dirty="0">
                <a:latin typeface="Times New Roman" panose="02020603050405020304" pitchFamily="18" charset="0"/>
                <a:ea typeface="Calibri" panose="020F0502020204030204" pitchFamily="34" charset="0"/>
                <a:cs typeface="B Zar" panose="00000400000000000000" pitchFamily="2" charset="-78"/>
              </a:rPr>
              <a:t>از </a:t>
            </a:r>
            <a:r>
              <a:rPr lang="fa-IR" sz="2500" dirty="0" smtClean="0">
                <a:latin typeface="Times New Roman" panose="02020603050405020304" pitchFamily="18" charset="0"/>
                <a:ea typeface="Calibri" panose="020F0502020204030204" pitchFamily="34" charset="0"/>
                <a:cs typeface="B Zar" panose="00000400000000000000" pitchFamily="2" charset="-78"/>
              </a:rPr>
              <a:t>0/8 </a:t>
            </a:r>
            <a:r>
              <a:rPr lang="fa-IR" sz="2500" dirty="0">
                <a:latin typeface="Times New Roman" panose="02020603050405020304" pitchFamily="18" charset="0"/>
                <a:ea typeface="Calibri" panose="020F0502020204030204" pitchFamily="34" charset="0"/>
                <a:cs typeface="B Zar" panose="00000400000000000000" pitchFamily="2" charset="-78"/>
              </a:rPr>
              <a:t>درصد </a:t>
            </a:r>
            <a:r>
              <a:rPr lang="fa-IR" sz="2500" dirty="0" smtClean="0">
                <a:latin typeface="Times New Roman" panose="02020603050405020304" pitchFamily="18" charset="0"/>
                <a:ea typeface="Calibri" panose="020F0502020204030204" pitchFamily="34" charset="0"/>
                <a:cs typeface="B Zar" panose="00000400000000000000" pitchFamily="2" charset="-78"/>
              </a:rPr>
              <a:t>و </a:t>
            </a:r>
            <a:r>
              <a:rPr lang="fa-IR" sz="2500" dirty="0">
                <a:latin typeface="Times New Roman" panose="02020603050405020304" pitchFamily="18" charset="0"/>
                <a:ea typeface="Calibri" panose="020F0502020204030204" pitchFamily="34" charset="0"/>
                <a:cs typeface="B Zar" panose="00000400000000000000" pitchFamily="2" charset="-78"/>
              </a:rPr>
              <a:t>در نتیجه </a:t>
            </a:r>
            <a:r>
              <a:rPr lang="fa-IR" sz="2500" dirty="0" smtClean="0">
                <a:latin typeface="Times New Roman" panose="02020603050405020304" pitchFamily="18" charset="0"/>
                <a:ea typeface="Calibri" panose="020F0502020204030204" pitchFamily="34" charset="0"/>
                <a:cs typeface="B Zar" panose="00000400000000000000" pitchFamily="2" charset="-78"/>
              </a:rPr>
              <a:t>ایجاد رنگ </a:t>
            </a:r>
            <a:r>
              <a:rPr lang="fa-IR" sz="2500" dirty="0">
                <a:latin typeface="Times New Roman" panose="02020603050405020304" pitchFamily="18" charset="0"/>
                <a:ea typeface="Calibri" panose="020F0502020204030204" pitchFamily="34" charset="0"/>
                <a:cs typeface="B Zar" panose="00000400000000000000" pitchFamily="2" charset="-78"/>
              </a:rPr>
              <a:t>سفید </a:t>
            </a:r>
            <a:r>
              <a:rPr lang="fa-IR" sz="2500" dirty="0" smtClean="0">
                <a:latin typeface="Times New Roman" panose="02020603050405020304" pitchFamily="18" charset="0"/>
                <a:ea typeface="Calibri" panose="020F0502020204030204" pitchFamily="34" charset="0"/>
                <a:cs typeface="B Zar" panose="00000400000000000000" pitchFamily="2" charset="-78"/>
              </a:rPr>
              <a:t>در سیمان</a:t>
            </a: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استفاده از  </a:t>
            </a:r>
            <a:r>
              <a:rPr lang="fa-IR" sz="2500" dirty="0">
                <a:latin typeface="Times New Roman" panose="02020603050405020304" pitchFamily="18" charset="0"/>
                <a:ea typeface="Calibri" panose="020F0502020204030204" pitchFamily="34" charset="0"/>
                <a:cs typeface="B Zar" panose="00000400000000000000" pitchFamily="2" charset="-78"/>
              </a:rPr>
              <a:t>سنگ گچ ( که به افزایش مقاومت و گیرش هم کمک می کند)، سنگ آهک ، سنگ های با رنگدانه سفید مثل سنگ های کائولین و </a:t>
            </a:r>
            <a:r>
              <a:rPr lang="fa-IR" sz="2500" dirty="0">
                <a:latin typeface="Times New Roman" panose="02020603050405020304" pitchFamily="18" charset="0"/>
                <a:ea typeface="Calibri" panose="020F0502020204030204" pitchFamily="34" charset="0"/>
                <a:cs typeface="Sakkal Majalla" panose="02000000000000000000" pitchFamily="2" charset="-78"/>
              </a:rPr>
              <a:t>…</a:t>
            </a: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برای تولید </a:t>
            </a:r>
            <a:r>
              <a:rPr lang="fa-IR" sz="2500" dirty="0">
                <a:latin typeface="Times New Roman" panose="02020603050405020304" pitchFamily="18" charset="0"/>
                <a:ea typeface="Calibri" panose="020F0502020204030204" pitchFamily="34" charset="0"/>
                <a:cs typeface="B Zar" panose="00000400000000000000" pitchFamily="2" charset="-78"/>
              </a:rPr>
              <a:t>سیمان سفید از گاز استفاده می شود.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b="1" dirty="0" smtClean="0">
                <a:latin typeface="Times New Roman" panose="02020603050405020304" pitchFamily="18" charset="0"/>
                <a:ea typeface="Calibri" panose="020F0502020204030204" pitchFamily="34" charset="0"/>
                <a:cs typeface="B Zar" panose="00000400000000000000" pitchFamily="2" charset="-78"/>
              </a:rPr>
              <a:t>کاربرد:</a:t>
            </a: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ساخت </a:t>
            </a:r>
            <a:r>
              <a:rPr lang="fa-IR" sz="2500" dirty="0">
                <a:latin typeface="Times New Roman" panose="02020603050405020304" pitchFamily="18" charset="0"/>
                <a:ea typeface="Calibri" panose="020F0502020204030204" pitchFamily="34" charset="0"/>
                <a:cs typeface="B Zar" panose="00000400000000000000" pitchFamily="2" charset="-78"/>
              </a:rPr>
              <a:t>نما </a:t>
            </a:r>
            <a:r>
              <a:rPr lang="fa-IR" sz="2500" dirty="0" smtClean="0">
                <a:latin typeface="Times New Roman" panose="02020603050405020304" pitchFamily="18" charset="0"/>
                <a:ea typeface="Calibri" panose="020F0502020204030204" pitchFamily="34" charset="0"/>
                <a:cs typeface="B Zar" panose="00000400000000000000" pitchFamily="2" charset="-78"/>
              </a:rPr>
              <a:t>ی ساختمانها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ساخت </a:t>
            </a:r>
            <a:r>
              <a:rPr lang="fa-IR" sz="2500" dirty="0">
                <a:latin typeface="Times New Roman" panose="02020603050405020304" pitchFamily="18" charset="0"/>
                <a:ea typeface="Calibri" panose="020F0502020204030204" pitchFamily="34" charset="0"/>
                <a:cs typeface="B Zar" panose="00000400000000000000" pitchFamily="2" charset="-78"/>
              </a:rPr>
              <a:t>محصولات و پنل های پیش ساخته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تولید سیمان های </a:t>
            </a:r>
            <a:r>
              <a:rPr lang="fa-IR" sz="2500" dirty="0" smtClean="0">
                <a:latin typeface="Times New Roman" panose="02020603050405020304" pitchFamily="18" charset="0"/>
                <a:ea typeface="Calibri" panose="020F0502020204030204" pitchFamily="34" charset="0"/>
                <a:cs typeface="B Zar" panose="00000400000000000000" pitchFamily="2" charset="-78"/>
              </a:rPr>
              <a:t>رنگی</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606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8494" y="246207"/>
            <a:ext cx="9517487" cy="6881371"/>
          </a:xfrm>
          <a:prstGeom prst="rect">
            <a:avLst/>
          </a:prstGeom>
        </p:spPr>
        <p:txBody>
          <a:bodyPr wrap="square">
            <a:spAutoFit/>
          </a:bodyPr>
          <a:lstStyle/>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سیمان های رنگی: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طرح‌های </a:t>
            </a:r>
            <a:r>
              <a:rPr lang="fa-IR" sz="2500" dirty="0">
                <a:latin typeface="Times New Roman" panose="02020603050405020304" pitchFamily="18" charset="0"/>
                <a:ea typeface="Calibri" panose="020F0502020204030204" pitchFamily="34" charset="0"/>
                <a:cs typeface="B Zar" panose="00000400000000000000" pitchFamily="2" charset="-78"/>
              </a:rPr>
              <a:t>تزئینی ( محوطه پارک ها ، کفپوش خیابان و پیاده رو ها و یا جداول و </a:t>
            </a:r>
            <a:r>
              <a:rPr lang="fa-IR" sz="2500" dirty="0">
                <a:latin typeface="Times New Roman" panose="02020603050405020304" pitchFamily="18" charset="0"/>
                <a:ea typeface="Calibri" panose="020F0502020204030204" pitchFamily="34" charset="0"/>
                <a:cs typeface="Sakkal Majalla" panose="02000000000000000000" pitchFamily="2" charset="-78"/>
              </a:rPr>
              <a:t>…</a:t>
            </a:r>
            <a:r>
              <a:rPr lang="fa-IR" sz="2500" dirty="0">
                <a:latin typeface="Times New Roman" panose="02020603050405020304" pitchFamily="18" charset="0"/>
                <a:ea typeface="Calibri" panose="020F0502020204030204" pitchFamily="34" charset="0"/>
                <a:cs typeface="B Zar" panose="00000400000000000000" pitchFamily="2" charset="-78"/>
              </a:rPr>
              <a:t> ) و نمای ساختمان‌ها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دارای تنوع رنگی قابل قبول </a:t>
            </a: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مقابل در برابر سایش آب و آفتاب</a:t>
            </a:r>
          </a:p>
          <a:p>
            <a:pPr algn="just" rtl="1">
              <a:lnSpc>
                <a:spcPct val="107000"/>
              </a:lnSpc>
              <a:spcAft>
                <a:spcPts val="80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میزان </a:t>
            </a:r>
            <a:r>
              <a:rPr lang="fa-IR" sz="2500" dirty="0">
                <a:latin typeface="Times New Roman" panose="02020603050405020304" pitchFamily="18" charset="0"/>
                <a:ea typeface="Calibri" panose="020F0502020204030204" pitchFamily="34" charset="0"/>
                <a:cs typeface="B Zar" panose="00000400000000000000" pitchFamily="2" charset="-78"/>
              </a:rPr>
              <a:t>رنگدانه‌های اضافه شده به سیمان سفید </a:t>
            </a:r>
            <a:r>
              <a:rPr lang="fa-IR" sz="2500" dirty="0" smtClean="0">
                <a:latin typeface="Times New Roman" panose="02020603050405020304" pitchFamily="18" charset="0"/>
                <a:ea typeface="Calibri" panose="020F0502020204030204" pitchFamily="34" charset="0"/>
                <a:cs typeface="B Zar" panose="00000400000000000000" pitchFamily="2" charset="-78"/>
              </a:rPr>
              <a:t>بین 0/5 </a:t>
            </a:r>
            <a:r>
              <a:rPr lang="fa-IR" sz="2500" dirty="0">
                <a:latin typeface="Times New Roman" panose="02020603050405020304" pitchFamily="18" charset="0"/>
                <a:ea typeface="Calibri" panose="020F0502020204030204" pitchFamily="34" charset="0"/>
                <a:cs typeface="B Zar" panose="00000400000000000000" pitchFamily="2" charset="-78"/>
              </a:rPr>
              <a:t>تا ۲ درصد وزن سیمان است</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برای رنگ های قرمز ، زرد ، قهوه ای ، سیاه از اکسید اهن، برای رنگ های سیاه و قهوه ای از اکسید منگنز ، برای رنگ سبز از اکسید کروم، برای رنگ ابی از اکسید کبالت، برای رنگ زرد از گل اخرا استفاده می‌‌شود</a:t>
            </a:r>
            <a:r>
              <a:rPr lang="en-US" sz="2500" dirty="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451587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6372" y="651241"/>
            <a:ext cx="9878095" cy="4825680"/>
          </a:xfrm>
          <a:prstGeom prst="rect">
            <a:avLst/>
          </a:prstGeom>
        </p:spPr>
        <p:txBody>
          <a:bodyPr wrap="square">
            <a:spAutoFit/>
          </a:bodyPr>
          <a:lstStyle/>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سیمان پرتلند سرباره ای</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آسیاب مواد </a:t>
            </a:r>
            <a:r>
              <a:rPr lang="fa-IR" sz="2500" dirty="0">
                <a:latin typeface="Times New Roman" panose="02020603050405020304" pitchFamily="18" charset="0"/>
                <a:ea typeface="Calibri" panose="020F0502020204030204" pitchFamily="34" charset="0"/>
                <a:cs typeface="B Zar" panose="00000400000000000000" pitchFamily="2" charset="-78"/>
              </a:rPr>
              <a:t>زاید کوره آهن گذاري (تفاله آهن گذاري ) را با کلینکر سیمان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مقدار </a:t>
            </a:r>
            <a:r>
              <a:rPr lang="fa-IR" sz="2500" dirty="0">
                <a:latin typeface="Times New Roman" panose="02020603050405020304" pitchFamily="18" charset="0"/>
                <a:ea typeface="Calibri" panose="020F0502020204030204" pitchFamily="34" charset="0"/>
                <a:cs typeface="B Zar" panose="00000400000000000000" pitchFamily="2" charset="-78"/>
              </a:rPr>
              <a:t>سرباره مورد نیاز </a:t>
            </a:r>
            <a:r>
              <a:rPr lang="en-US" sz="2500" dirty="0">
                <a:latin typeface="Times New Roman" panose="02020603050405020304" pitchFamily="18" charset="0"/>
                <a:ea typeface="Calibri" panose="020F0502020204030204" pitchFamily="34" charset="0"/>
                <a:cs typeface="B Zar" panose="00000400000000000000" pitchFamily="2" charset="-78"/>
              </a:rPr>
              <a:t> 25 % </a:t>
            </a:r>
            <a:r>
              <a:rPr lang="fa-IR" sz="2500" dirty="0">
                <a:latin typeface="Times New Roman" panose="02020603050405020304" pitchFamily="18" charset="0"/>
                <a:ea typeface="Calibri" panose="020F0502020204030204" pitchFamily="34" charset="0"/>
                <a:cs typeface="B Zar" panose="00000400000000000000" pitchFamily="2" charset="-78"/>
              </a:rPr>
              <a:t>تا</a:t>
            </a:r>
            <a:r>
              <a:rPr lang="en-US" sz="2500" dirty="0">
                <a:latin typeface="Times New Roman" panose="02020603050405020304" pitchFamily="18" charset="0"/>
                <a:ea typeface="Calibri" panose="020F0502020204030204" pitchFamily="34" charset="0"/>
                <a:cs typeface="B Zar" panose="00000400000000000000" pitchFamily="2" charset="-78"/>
              </a:rPr>
              <a:t> 65 % </a:t>
            </a:r>
            <a:r>
              <a:rPr lang="fa-IR" sz="2500" dirty="0">
                <a:latin typeface="Times New Roman" panose="02020603050405020304" pitchFamily="18" charset="0"/>
                <a:ea typeface="Calibri" panose="020F0502020204030204" pitchFamily="34" charset="0"/>
                <a:cs typeface="B Zar" panose="00000400000000000000" pitchFamily="2" charset="-78"/>
              </a:rPr>
              <a:t>وزن سیمان است </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به </a:t>
            </a:r>
            <a:r>
              <a:rPr lang="fa-IR" sz="2500" dirty="0">
                <a:latin typeface="Times New Roman" panose="02020603050405020304" pitchFamily="18" charset="0"/>
                <a:ea typeface="Calibri" panose="020F0502020204030204" pitchFamily="34" charset="0"/>
                <a:cs typeface="B Zar" panose="00000400000000000000" pitchFamily="2" charset="-78"/>
              </a:rPr>
              <a:t>منظور کنترل زمان گیرش مقدار کمی گچ نیز اضافه می </a:t>
            </a:r>
            <a:r>
              <a:rPr lang="fa-IR" sz="2500" dirty="0" smtClean="0">
                <a:latin typeface="Times New Roman" panose="02020603050405020304" pitchFamily="18" charset="0"/>
                <a:ea typeface="Calibri" panose="020F0502020204030204" pitchFamily="34" charset="0"/>
                <a:cs typeface="B Zar" panose="00000400000000000000" pitchFamily="2" charset="-78"/>
              </a:rPr>
              <a:t>شود.</a:t>
            </a:r>
            <a:endParaRPr lang="en-US"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Zar" panose="00000400000000000000" pitchFamily="2" charset="-78"/>
                <a:ea typeface="Calibri" panose="020F0502020204030204" pitchFamily="34" charset="0"/>
                <a:cs typeface="B Zar" panose="00000400000000000000" pitchFamily="2" charset="-78"/>
              </a:rPr>
              <a:t>مقاومت</a:t>
            </a: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اولیه این سیمان معمولاً کمتر از سیمان معمولی </a:t>
            </a:r>
            <a:r>
              <a:rPr lang="fa-IR" sz="2500" dirty="0" smtClean="0">
                <a:latin typeface="Times New Roman" panose="02020603050405020304" pitchFamily="18" charset="0"/>
                <a:ea typeface="Calibri" panose="020F0502020204030204" pitchFamily="34" charset="0"/>
                <a:cs typeface="B Zar" panose="00000400000000000000" pitchFamily="2" charset="-78"/>
              </a:rPr>
              <a:t>است.</a:t>
            </a:r>
          </a:p>
          <a:p>
            <a:pPr algn="just" rtl="1">
              <a:lnSpc>
                <a:spcPct val="107000"/>
              </a:lnSpc>
              <a:spcAft>
                <a:spcPts val="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ارزان </a:t>
            </a:r>
            <a:r>
              <a:rPr lang="fa-IR" sz="2500" dirty="0">
                <a:latin typeface="Times New Roman" panose="02020603050405020304" pitchFamily="18" charset="0"/>
                <a:ea typeface="Calibri" panose="020F0502020204030204" pitchFamily="34" charset="0"/>
                <a:cs typeface="B Zar" panose="00000400000000000000" pitchFamily="2" charset="-78"/>
              </a:rPr>
              <a:t>قیمت تر از سیمان پرتلند معمولی است.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973049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738" y="915858"/>
            <a:ext cx="9375820" cy="4620496"/>
          </a:xfrm>
          <a:prstGeom prst="rect">
            <a:avLst/>
          </a:prstGeom>
        </p:spPr>
        <p:txBody>
          <a:bodyPr wrap="square">
            <a:spAutoFit/>
          </a:bodyPr>
          <a:lstStyle/>
          <a:p>
            <a:pPr algn="just" rtl="1">
              <a:lnSpc>
                <a:spcPct val="107000"/>
              </a:lnSpc>
              <a:spcAft>
                <a:spcPts val="0"/>
              </a:spcAft>
            </a:pPr>
            <a:r>
              <a:rPr lang="fa-IR" sz="2500" b="1" dirty="0">
                <a:latin typeface="Times New Roman" panose="02020603050405020304" pitchFamily="18" charset="0"/>
                <a:ea typeface="Calibri" panose="020F0502020204030204" pitchFamily="34" charset="0"/>
                <a:cs typeface="B Zar" panose="00000400000000000000" pitchFamily="2" charset="-78"/>
              </a:rPr>
              <a:t>مهمترین مزایای بتن ساخته شده از سیمان پرتلند سرباره </a:t>
            </a:r>
            <a:r>
              <a:rPr lang="fa-IR" sz="2500" b="1" dirty="0" smtClean="0">
                <a:latin typeface="Times New Roman" panose="02020603050405020304" pitchFamily="18" charset="0"/>
                <a:ea typeface="Calibri" panose="020F0502020204030204" pitchFamily="34" charset="0"/>
                <a:cs typeface="B Zar" panose="00000400000000000000" pitchFamily="2" charset="-78"/>
              </a:rPr>
              <a:t>اي: </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0"/>
              </a:spcAft>
              <a:buFont typeface="Arial" panose="020B0604020202020204" pitchFamily="34" charset="0"/>
              <a:buChar char="•"/>
            </a:pPr>
            <a:r>
              <a:rPr lang="fa-IR" sz="2500" dirty="0" smtClean="0">
                <a:latin typeface="Times New Roman" panose="02020603050405020304" pitchFamily="18" charset="0"/>
                <a:ea typeface="Calibri" panose="020F0502020204030204" pitchFamily="34" charset="0"/>
                <a:cs typeface="B Zar" panose="00000400000000000000" pitchFamily="2" charset="-78"/>
              </a:rPr>
              <a:t>حرارت </a:t>
            </a:r>
            <a:r>
              <a:rPr lang="fa-IR" sz="2500" dirty="0">
                <a:latin typeface="Times New Roman" panose="02020603050405020304" pitchFamily="18" charset="0"/>
                <a:ea typeface="Calibri" panose="020F0502020204030204" pitchFamily="34" charset="0"/>
                <a:cs typeface="B Zar" panose="00000400000000000000" pitchFamily="2" charset="-78"/>
              </a:rPr>
              <a:t>هيدراتاسيون كنترل شده و در نتيجه كارائي بهتر در هواي گرم و بتن ريزي هاي نسبتا حجيم </a:t>
            </a:r>
            <a:r>
              <a:rPr lang="fa-IR" sz="2500" dirty="0">
                <a:latin typeface="Times New Roman" panose="02020603050405020304" pitchFamily="18" charset="0"/>
                <a:ea typeface="Calibri" panose="020F0502020204030204" pitchFamily="34" charset="0"/>
                <a:cs typeface="Cambria" panose="02040503050406030204" pitchFamily="18" charset="0"/>
              </a:rPr>
              <a:t> </a:t>
            </a:r>
            <a:endParaRPr lang="fa-IR" sz="2500" dirty="0" smtClean="0">
              <a:latin typeface="Times New Roman" panose="02020603050405020304" pitchFamily="18" charset="0"/>
              <a:ea typeface="Calibri" panose="020F0502020204030204" pitchFamily="34" charset="0"/>
              <a:cs typeface="Cambria" panose="02040503050406030204" pitchFamily="18" charset="0"/>
            </a:endParaRP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0"/>
              </a:spcAft>
              <a:buFont typeface="Arial" panose="020B0604020202020204" pitchFamily="34" charset="0"/>
              <a:buChar char="•"/>
            </a:pPr>
            <a:r>
              <a:rPr lang="fa-IR" sz="2500" dirty="0">
                <a:latin typeface="Times New Roman" panose="02020603050405020304" pitchFamily="18" charset="0"/>
                <a:ea typeface="Calibri" panose="020F0502020204030204" pitchFamily="34" charset="0"/>
                <a:cs typeface="B Zar" panose="00000400000000000000" pitchFamily="2" charset="-78"/>
              </a:rPr>
              <a:t>كاهش خوردگي آرماتور و بتن به دليل افزايش مقاومت شيميائي در</a:t>
            </a:r>
            <a:r>
              <a:rPr lang="en-US" sz="2500" dirty="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مقابل سولفات و </a:t>
            </a:r>
            <a:r>
              <a:rPr lang="fa-IR" sz="2500" dirty="0" smtClean="0">
                <a:latin typeface="Times New Roman" panose="02020603050405020304" pitchFamily="18" charset="0"/>
                <a:ea typeface="Calibri" panose="020F0502020204030204" pitchFamily="34" charset="0"/>
                <a:cs typeface="B Zar" panose="00000400000000000000" pitchFamily="2" charset="-78"/>
              </a:rPr>
              <a:t>كلر</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marL="342900" indent="-342900" algn="just" rtl="1">
              <a:lnSpc>
                <a:spcPct val="107000"/>
              </a:lnSpc>
              <a:spcAft>
                <a:spcPts val="0"/>
              </a:spcAft>
              <a:buFont typeface="Arial" panose="020B0604020202020204" pitchFamily="34" charset="0"/>
              <a:buChar char="•"/>
            </a:pPr>
            <a:r>
              <a:rPr lang="fa-IR" sz="2500" dirty="0">
                <a:latin typeface="Times New Roman" panose="02020603050405020304" pitchFamily="18" charset="0"/>
                <a:ea typeface="Calibri" panose="020F0502020204030204" pitchFamily="34" charset="0"/>
                <a:cs typeface="B Zar" panose="00000400000000000000" pitchFamily="2" charset="-78"/>
              </a:rPr>
              <a:t>افزايش دوام بتن به</a:t>
            </a:r>
            <a:r>
              <a:rPr lang="en-US" sz="2500" dirty="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دليل كاهش اثرات مخرب واكنش </a:t>
            </a:r>
            <a:r>
              <a:rPr lang="fa-IR" sz="2500" dirty="0" smtClean="0">
                <a:latin typeface="Times New Roman" panose="02020603050405020304" pitchFamily="18" charset="0"/>
                <a:ea typeface="Calibri" panose="020F0502020204030204" pitchFamily="34" charset="0"/>
                <a:cs typeface="B Zar" panose="00000400000000000000" pitchFamily="2" charset="-78"/>
              </a:rPr>
              <a:t>قلیایی </a:t>
            </a:r>
            <a:r>
              <a:rPr lang="fa-IR" sz="2500" dirty="0">
                <a:latin typeface="Times New Roman" panose="02020603050405020304" pitchFamily="18" charset="0"/>
                <a:ea typeface="Calibri" panose="020F0502020204030204" pitchFamily="34" charset="0"/>
                <a:cs typeface="B Zar" panose="00000400000000000000" pitchFamily="2" charset="-78"/>
              </a:rPr>
              <a:t>- سيليسي سنگدانه ها و نفوذ پذيري و انبساط كمتر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4034988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0467" y="665015"/>
            <a:ext cx="9414457" cy="5750292"/>
          </a:xfrm>
          <a:prstGeom prst="rect">
            <a:avLst/>
          </a:prstGeom>
        </p:spPr>
        <p:txBody>
          <a:bodyPr wrap="square">
            <a:spAutoFit/>
          </a:bodyPr>
          <a:lstStyle/>
          <a:p>
            <a:pPr algn="just" rtl="1">
              <a:lnSpc>
                <a:spcPct val="107000"/>
              </a:lnSpc>
              <a:spcAft>
                <a:spcPts val="0"/>
              </a:spcAft>
            </a:pPr>
            <a:r>
              <a:rPr lang="fa-IR" sz="2500" b="1" dirty="0">
                <a:latin typeface="Times New Roman" panose="02020603050405020304" pitchFamily="18" charset="0"/>
                <a:ea typeface="Calibri" panose="020F0502020204030204" pitchFamily="34" charset="0"/>
                <a:cs typeface="B Zar" panose="00000400000000000000" pitchFamily="2" charset="-78"/>
              </a:rPr>
              <a:t>سیمان بنایی</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این نوع سیمان که عمدتا به صورت ملات در سازه های بنایی برای اتصال آجر، سنگ یا بلوک مورد استفاده قرار می گیرد، مخلوطی از یک ماده چسباننده با سایر مواد مناسب است.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ماده </a:t>
            </a:r>
            <a:r>
              <a:rPr lang="fa-IR" sz="2500" dirty="0">
                <a:latin typeface="Times New Roman" panose="02020603050405020304" pitchFamily="18" charset="0"/>
                <a:ea typeface="Calibri" panose="020F0502020204030204" pitchFamily="34" charset="0"/>
                <a:cs typeface="B Zar" panose="00000400000000000000" pitchFamily="2" charset="-78"/>
              </a:rPr>
              <a:t>سیمانی ممکن است یکی از انواع سیمان پرتلند، با مواد پرکننده دیگر مثل خاک رس یا سنگ آهک باشد.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نسبت </a:t>
            </a:r>
            <a:r>
              <a:rPr lang="fa-IR" sz="2500" dirty="0">
                <a:latin typeface="Times New Roman" panose="02020603050405020304" pitchFamily="18" charset="0"/>
                <a:ea typeface="Calibri" panose="020F0502020204030204" pitchFamily="34" charset="0"/>
                <a:cs typeface="B Zar" panose="00000400000000000000" pitchFamily="2" charset="-78"/>
              </a:rPr>
              <a:t>اختلاط سیمان بنایی 70 درصد سیمان پرتلند و 30 درصد مواد دیگر است</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این نوع </a:t>
            </a:r>
            <a:r>
              <a:rPr lang="fa-IR" sz="2500" dirty="0">
                <a:latin typeface="Times New Roman" panose="02020603050405020304" pitchFamily="18" charset="0"/>
                <a:ea typeface="Calibri" panose="020F0502020204030204" pitchFamily="34" charset="0"/>
                <a:cs typeface="B Zar" panose="00000400000000000000" pitchFamily="2" charset="-78"/>
              </a:rPr>
              <a:t>سیمان دارای مقاومت کمتری نسبت به سیمان های دیگر است</a:t>
            </a:r>
            <a:r>
              <a:rPr lang="en-US" sz="2500" dirty="0">
                <a:latin typeface="Times New Roman" panose="02020603050405020304" pitchFamily="18" charset="0"/>
                <a:ea typeface="Calibri" panose="020F0502020204030204" pitchFamily="34" charset="0"/>
                <a:cs typeface="B Zar" panose="00000400000000000000" pitchFamily="2" charset="-78"/>
              </a:rPr>
              <a:t>.</a:t>
            </a: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2318126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1679" y="607065"/>
            <a:ext cx="9478852" cy="3797193"/>
          </a:xfrm>
          <a:prstGeom prst="rect">
            <a:avLst/>
          </a:prstGeom>
        </p:spPr>
        <p:txBody>
          <a:bodyPr wrap="square">
            <a:spAutoFit/>
          </a:bodyPr>
          <a:lstStyle/>
          <a:p>
            <a:pPr algn="r" rtl="1">
              <a:lnSpc>
                <a:spcPct val="107000"/>
              </a:lnSpc>
              <a:spcAft>
                <a:spcPts val="0"/>
              </a:spcAft>
            </a:pPr>
            <a:r>
              <a:rPr lang="fa-IR" sz="2500" b="1" dirty="0">
                <a:latin typeface="Times New Roman" panose="02020603050405020304" pitchFamily="18" charset="0"/>
                <a:ea typeface="Calibri" panose="020F0502020204030204" pitchFamily="34" charset="0"/>
                <a:cs typeface="B Zar" panose="00000400000000000000" pitchFamily="2" charset="-78"/>
              </a:rPr>
              <a:t>سیمان هوازا</a:t>
            </a:r>
            <a:r>
              <a:rPr lang="en-US" sz="2500" b="1" dirty="0">
                <a:latin typeface="Times New Roman" panose="02020603050405020304" pitchFamily="18" charset="0"/>
                <a:ea typeface="Calibri" panose="020F0502020204030204" pitchFamily="34" charset="0"/>
                <a:cs typeface="B Zar" panose="00000400000000000000" pitchFamily="2" charset="-78"/>
              </a:rPr>
              <a:t>) </a:t>
            </a:r>
            <a:r>
              <a:rPr lang="fa-IR" sz="2500" b="1" dirty="0">
                <a:latin typeface="Times New Roman" panose="02020603050405020304" pitchFamily="18" charset="0"/>
                <a:ea typeface="Calibri" panose="020F0502020204030204" pitchFamily="34" charset="0"/>
                <a:cs typeface="B Zar" panose="00000400000000000000" pitchFamily="2" charset="-78"/>
              </a:rPr>
              <a:t>حباب </a:t>
            </a:r>
            <a:r>
              <a:rPr lang="fa-IR" sz="2500" b="1" dirty="0" smtClean="0">
                <a:latin typeface="Times New Roman" panose="02020603050405020304" pitchFamily="18" charset="0"/>
                <a:ea typeface="Calibri" panose="020F0502020204030204" pitchFamily="34" charset="0"/>
                <a:cs typeface="B Zar" panose="00000400000000000000" pitchFamily="2" charset="-78"/>
              </a:rPr>
              <a:t>زا) </a:t>
            </a:r>
            <a:r>
              <a:rPr lang="en-US" sz="2500" b="1" dirty="0" smtClean="0">
                <a:latin typeface="Times New Roman" panose="02020603050405020304" pitchFamily="18" charset="0"/>
                <a:ea typeface="Calibri" panose="020F0502020204030204" pitchFamily="34" charset="0"/>
                <a:cs typeface="B Zar" panose="00000400000000000000" pitchFamily="2" charset="-78"/>
              </a:rPr>
              <a:t>I-A</a:t>
            </a:r>
            <a:r>
              <a:rPr lang="fa-IR" sz="2500" b="1" dirty="0" smtClean="0">
                <a:latin typeface="Times New Roman" panose="02020603050405020304" pitchFamily="18" charset="0"/>
                <a:ea typeface="Calibri" panose="020F0502020204030204" pitchFamily="34" charset="0"/>
                <a:cs typeface="B Zar" panose="00000400000000000000" pitchFamily="2" charset="-78"/>
              </a:rPr>
              <a:t> </a:t>
            </a:r>
            <a:r>
              <a:rPr lang="fa-IR" sz="2500" b="1" dirty="0">
                <a:latin typeface="Times New Roman" panose="02020603050405020304" pitchFamily="18" charset="0"/>
                <a:ea typeface="Calibri" panose="020F0502020204030204" pitchFamily="34" charset="0"/>
                <a:cs typeface="B Zar" panose="00000400000000000000" pitchFamily="2" charset="-78"/>
              </a:rPr>
              <a:t>و </a:t>
            </a:r>
            <a:r>
              <a:rPr lang="en-US" sz="2500" b="1" dirty="0">
                <a:latin typeface="Times New Roman" panose="02020603050405020304" pitchFamily="18" charset="0"/>
                <a:ea typeface="Calibri" panose="020F0502020204030204" pitchFamily="34" charset="0"/>
                <a:cs typeface="B Zar" panose="00000400000000000000" pitchFamily="2" charset="-78"/>
              </a:rPr>
              <a:t>II-A</a:t>
            </a:r>
            <a:r>
              <a:rPr lang="fa-IR" sz="2500" b="1" dirty="0">
                <a:latin typeface="Times New Roman" panose="02020603050405020304" pitchFamily="18" charset="0"/>
                <a:ea typeface="Calibri" panose="020F0502020204030204" pitchFamily="34" charset="0"/>
                <a:cs typeface="B Zar" panose="00000400000000000000" pitchFamily="2" charset="-78"/>
              </a:rPr>
              <a:t> و </a:t>
            </a:r>
            <a:r>
              <a:rPr lang="en-US" sz="2500" b="1" dirty="0">
                <a:latin typeface="Times New Roman" panose="02020603050405020304" pitchFamily="18" charset="0"/>
                <a:ea typeface="Calibri" panose="020F0502020204030204" pitchFamily="34" charset="0"/>
                <a:cs typeface="B Zar" panose="00000400000000000000" pitchFamily="2" charset="-78"/>
              </a:rPr>
              <a:t>III-A</a:t>
            </a:r>
            <a:r>
              <a:rPr lang="fa-IR" sz="2500" b="1" dirty="0">
                <a:latin typeface="Times New Roman" panose="02020603050405020304" pitchFamily="18" charset="0"/>
                <a:ea typeface="Calibri" panose="020F0502020204030204" pitchFamily="34" charset="0"/>
                <a:cs typeface="B Zar" panose="00000400000000000000" pitchFamily="2" charset="-78"/>
              </a:rPr>
              <a:t> </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r"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در این بتن ها حباب هاي عمدي هوا ایجاد می </a:t>
            </a:r>
            <a:r>
              <a:rPr lang="fa-IR" sz="2500" dirty="0" smtClean="0">
                <a:latin typeface="Times New Roman" panose="02020603050405020304" pitchFamily="18" charset="0"/>
                <a:ea typeface="Calibri" panose="020F0502020204030204" pitchFamily="34" charset="0"/>
                <a:cs typeface="B Zar" panose="00000400000000000000" pitchFamily="2" charset="-78"/>
              </a:rPr>
              <a:t>شود.</a:t>
            </a:r>
          </a:p>
          <a:p>
            <a:pPr algn="just" rtl="1">
              <a:lnSpc>
                <a:spcPct val="107000"/>
              </a:lnSpc>
              <a:spcAft>
                <a:spcPts val="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بتنی که از این سیمان ساخته می شود در برابر یخ زدن و ذوب شدن متوالی مقاومت بیشتري </a:t>
            </a:r>
            <a:r>
              <a:rPr lang="fa-IR" sz="2500" dirty="0" smtClean="0">
                <a:latin typeface="Times New Roman" panose="02020603050405020304" pitchFamily="18" charset="0"/>
                <a:ea typeface="Calibri" panose="020F0502020204030204" pitchFamily="34" charset="0"/>
                <a:cs typeface="B Zar" panose="00000400000000000000" pitchFamily="2" charset="-78"/>
              </a:rPr>
              <a:t>دارد.</a:t>
            </a:r>
          </a:p>
          <a:p>
            <a:pPr algn="just" rtl="1">
              <a:lnSpc>
                <a:spcPct val="107000"/>
              </a:lnSpc>
              <a:spcAft>
                <a:spcPts val="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براي تهیه این نوع سیمان به کلینکر سیمان های تیپ 1 و 2و 3 برخی مواد حباب زا مثل اسید هاي چرب و یا زرینهاي چوب اضافه می شود</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889356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9404" y="812678"/>
            <a:ext cx="10006884" cy="5855449"/>
          </a:xfrm>
          <a:prstGeom prst="rect">
            <a:avLst/>
          </a:prstGeom>
        </p:spPr>
        <p:txBody>
          <a:bodyPr wrap="square">
            <a:spAutoFit/>
          </a:bodyPr>
          <a:lstStyle/>
          <a:p>
            <a:pPr algn="just" rtl="1">
              <a:lnSpc>
                <a:spcPct val="107000"/>
              </a:lnSpc>
              <a:spcAft>
                <a:spcPts val="0"/>
              </a:spcAft>
            </a:pPr>
            <a:r>
              <a:rPr lang="fa-IR" sz="2500" b="1" dirty="0">
                <a:latin typeface="Times New Roman" panose="02020603050405020304" pitchFamily="18" charset="0"/>
                <a:ea typeface="Calibri" panose="020F0502020204030204" pitchFamily="34" charset="0"/>
                <a:cs typeface="B Zar" panose="00000400000000000000" pitchFamily="2" charset="-78"/>
              </a:rPr>
              <a:t>سیمان انبساطی (سیمان ضد افت</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متشکل </a:t>
            </a:r>
            <a:r>
              <a:rPr lang="fa-IR" sz="2500" dirty="0">
                <a:latin typeface="Times New Roman" panose="02020603050405020304" pitchFamily="18" charset="0"/>
                <a:ea typeface="Calibri" panose="020F0502020204030204" pitchFamily="34" charset="0"/>
                <a:cs typeface="B Zar" panose="00000400000000000000" pitchFamily="2" charset="-78"/>
              </a:rPr>
              <a:t>از سیلیکات‌های کلسیم، آلومینات‌های کلسیم و سولفات‌های کلسیم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پس </a:t>
            </a:r>
            <a:r>
              <a:rPr lang="fa-IR" sz="2500" dirty="0">
                <a:latin typeface="Times New Roman" panose="02020603050405020304" pitchFamily="18" charset="0"/>
                <a:ea typeface="Calibri" panose="020F0502020204030204" pitchFamily="34" charset="0"/>
                <a:cs typeface="B Zar" panose="00000400000000000000" pitchFamily="2" charset="-78"/>
              </a:rPr>
              <a:t>از گیرش و در مرحله ابتدایی سخت‌شدن، انبساط حجمی از خود نشان دهد.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ساخت </a:t>
            </a:r>
            <a:r>
              <a:rPr lang="fa-IR" sz="2500" dirty="0">
                <a:latin typeface="Times New Roman" panose="02020603050405020304" pitchFamily="18" charset="0"/>
                <a:ea typeface="Calibri" panose="020F0502020204030204" pitchFamily="34" charset="0"/>
                <a:cs typeface="B Zar" panose="00000400000000000000" pitchFamily="2" charset="-78"/>
                <a:hlinkClick r:id="rId2" tooltip="بتن"/>
              </a:rPr>
              <a:t>بتن‌های</a:t>
            </a:r>
            <a:r>
              <a:rPr lang="en-US" sz="2500" dirty="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Times New Roman" panose="02020603050405020304" pitchFamily="18" charset="0"/>
                <a:ea typeface="Calibri" panose="020F0502020204030204" pitchFamily="34" charset="0"/>
                <a:cs typeface="B Zar" panose="00000400000000000000" pitchFamily="2" charset="-78"/>
              </a:rPr>
              <a:t>خودانبساط برای جبران انقباض بتن ناشی از خشک‌شدن </a:t>
            </a:r>
            <a:r>
              <a:rPr lang="fa-IR" sz="2500" dirty="0">
                <a:latin typeface="Times New Roman" panose="02020603050405020304" pitchFamily="18" charset="0"/>
                <a:ea typeface="Calibri" panose="020F0502020204030204" pitchFamily="34" charset="0"/>
                <a:cs typeface="B Zar" panose="00000400000000000000" pitchFamily="2" charset="-78"/>
                <a:hlinkClick r:id="rId3" tooltip="سیمان پرتلند"/>
              </a:rPr>
              <a:t>سیمان پرتلند</a:t>
            </a:r>
            <a:r>
              <a:rPr lang="en-US" sz="2500" dirty="0">
                <a:latin typeface="B Zar" panose="00000400000000000000" pitchFamily="2" charset="-78"/>
                <a:ea typeface="Calibri" panose="020F0502020204030204" pitchFamily="34" charset="0"/>
                <a:cs typeface="B Zar" panose="00000400000000000000" pitchFamily="2" charset="-78"/>
              </a:rPr>
              <a:t> </a:t>
            </a:r>
            <a:r>
              <a:rPr lang="fa-IR" sz="2500" dirty="0">
                <a:latin typeface="B Zar" panose="00000400000000000000" pitchFamily="2" charset="-78"/>
                <a:ea typeface="Calibri" panose="020F0502020204030204" pitchFamily="34" charset="0"/>
                <a:cs typeface="B Zar" panose="00000400000000000000" pitchFamily="2" charset="-78"/>
              </a:rPr>
              <a:t>یا برای </a:t>
            </a:r>
            <a:r>
              <a:rPr lang="fa-IR" sz="2500" dirty="0">
                <a:latin typeface="Times New Roman" panose="02020603050405020304" pitchFamily="18" charset="0"/>
                <a:ea typeface="Calibri" panose="020F0502020204030204" pitchFamily="34" charset="0"/>
                <a:cs typeface="B Zar" panose="00000400000000000000" pitchFamily="2" charset="-78"/>
                <a:hlinkClick r:id="rId4" tooltip="بتن پیش‌تنیده"/>
              </a:rPr>
              <a:t>پیش‌تنیدگی شیمیایی</a:t>
            </a:r>
            <a:r>
              <a:rPr lang="en-US" sz="2500" dirty="0">
                <a:latin typeface="Times New Roman" panose="02020603050405020304" pitchFamily="18" charset="0"/>
                <a:ea typeface="Calibri" panose="020F0502020204030204" pitchFamily="34" charset="0"/>
                <a:cs typeface="B Zar" panose="00000400000000000000" pitchFamily="2" charset="-78"/>
              </a:rPr>
              <a:t> </a:t>
            </a:r>
            <a:r>
              <a:rPr lang="fa-IR" sz="2500" dirty="0" smtClean="0">
                <a:latin typeface="Times New Roman" panose="02020603050405020304" pitchFamily="18" charset="0"/>
                <a:ea typeface="Calibri" panose="020F0502020204030204" pitchFamily="34" charset="0"/>
                <a:cs typeface="B Zar" panose="00000400000000000000" pitchFamily="2" charset="-78"/>
              </a:rPr>
              <a:t>بتن</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Zar" panose="00000400000000000000" pitchFamily="2" charset="-78"/>
                <a:ea typeface="Calibri" panose="020F0502020204030204" pitchFamily="34" charset="0"/>
                <a:cs typeface="B Zar" panose="00000400000000000000" pitchFamily="2" charset="-78"/>
              </a:rPr>
              <a:t>سیمان </a:t>
            </a:r>
            <a:r>
              <a:rPr lang="fa-IR" sz="2500" dirty="0">
                <a:latin typeface="B Zar" panose="00000400000000000000" pitchFamily="2" charset="-78"/>
                <a:ea typeface="Calibri" panose="020F0502020204030204" pitchFamily="34" charset="0"/>
                <a:cs typeface="B Zar" panose="00000400000000000000" pitchFamily="2" charset="-78"/>
              </a:rPr>
              <a:t>انبساطی به انواع زیر تقسیم می‌شود:</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سیمان انبساطی نوع </a:t>
            </a:r>
            <a:r>
              <a:rPr lang="en-US" sz="2500" dirty="0">
                <a:latin typeface="Times New Roman" panose="02020603050405020304" pitchFamily="18" charset="0"/>
                <a:ea typeface="Calibri" panose="020F0502020204030204" pitchFamily="34" charset="0"/>
                <a:cs typeface="B Zar" panose="00000400000000000000" pitchFamily="2" charset="-78"/>
              </a:rPr>
              <a:t> K</a:t>
            </a:r>
            <a:r>
              <a:rPr lang="fa-IR" sz="2500" dirty="0">
                <a:latin typeface="Times New Roman" panose="02020603050405020304" pitchFamily="18" charset="0"/>
                <a:ea typeface="Calibri" panose="020F0502020204030204" pitchFamily="34" charset="0"/>
                <a:cs typeface="B Zar" panose="00000400000000000000" pitchFamily="2" charset="-78"/>
              </a:rPr>
              <a:t>: سیمانی دارای کلسیم آلومینوسولفات بدون آب، کلسیم سولفات و اکسید کلسیم آزاد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سیمان انبساطی نوع</a:t>
            </a:r>
            <a:r>
              <a:rPr lang="en-US" sz="2500" dirty="0">
                <a:latin typeface="Times New Roman" panose="02020603050405020304" pitchFamily="18" charset="0"/>
                <a:ea typeface="Calibri" panose="020F0502020204030204" pitchFamily="34" charset="0"/>
                <a:cs typeface="B Zar" panose="00000400000000000000" pitchFamily="2" charset="-78"/>
              </a:rPr>
              <a:t> M </a:t>
            </a:r>
            <a:r>
              <a:rPr lang="fa-IR" sz="2500" dirty="0">
                <a:latin typeface="Times New Roman" panose="02020603050405020304" pitchFamily="18" charset="0"/>
                <a:ea typeface="Calibri" panose="020F0502020204030204" pitchFamily="34" charset="0"/>
                <a:cs typeface="B Zar" panose="00000400000000000000" pitchFamily="2" charset="-78"/>
              </a:rPr>
              <a:t>: سیمانی دارای کلسیم آلومینات و کلسیم سولفات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سیمان انبساطی نوع</a:t>
            </a:r>
            <a:r>
              <a:rPr lang="en-US" sz="2500" dirty="0">
                <a:latin typeface="Times New Roman" panose="02020603050405020304" pitchFamily="18" charset="0"/>
                <a:ea typeface="Calibri" panose="020F0502020204030204" pitchFamily="34" charset="0"/>
                <a:cs typeface="B Zar" panose="00000400000000000000" pitchFamily="2" charset="-78"/>
              </a:rPr>
              <a:t> S </a:t>
            </a:r>
            <a:r>
              <a:rPr lang="fa-IR" sz="2500" dirty="0">
                <a:latin typeface="Times New Roman" panose="02020603050405020304" pitchFamily="18" charset="0"/>
                <a:ea typeface="Calibri" panose="020F0502020204030204" pitchFamily="34" charset="0"/>
                <a:cs typeface="B Zar" panose="00000400000000000000" pitchFamily="2" charset="-78"/>
              </a:rPr>
              <a:t>: سیمانی دارای تری‌کلسیم آلومینات و کلسیم سولفات</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2686852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3950" y="362066"/>
            <a:ext cx="9736427" cy="5443798"/>
          </a:xfrm>
          <a:prstGeom prst="rect">
            <a:avLst/>
          </a:prstGeom>
        </p:spPr>
        <p:txBody>
          <a:bodyPr wrap="square">
            <a:spAutoFit/>
          </a:bodyPr>
          <a:lstStyle/>
          <a:p>
            <a:pPr algn="just" rtl="1">
              <a:lnSpc>
                <a:spcPct val="107000"/>
              </a:lnSpc>
              <a:spcAft>
                <a:spcPts val="0"/>
              </a:spcAft>
            </a:pPr>
            <a:r>
              <a:rPr lang="fa-IR" sz="2500" b="1" dirty="0" smtClean="0">
                <a:latin typeface="Times New Roman" panose="02020603050405020304" pitchFamily="18" charset="0"/>
                <a:ea typeface="Calibri" panose="020F0502020204030204" pitchFamily="34" charset="0"/>
                <a:cs typeface="B Zar" panose="00000400000000000000" pitchFamily="2" charset="-78"/>
              </a:rPr>
              <a:t>سیمان پرآلومین یا سیمان برقی:</a:t>
            </a:r>
          </a:p>
          <a:p>
            <a:pPr algn="just" rtl="1">
              <a:lnSpc>
                <a:spcPct val="107000"/>
              </a:lnSpc>
              <a:spcAft>
                <a:spcPts val="0"/>
              </a:spcAft>
            </a:pPr>
            <a:endParaRPr lang="fa-IR" sz="2500" b="1"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در </a:t>
            </a:r>
            <a:r>
              <a:rPr lang="fa-IR" sz="2500" dirty="0">
                <a:latin typeface="Times New Roman" panose="02020603050405020304" pitchFamily="18" charset="0"/>
                <a:ea typeface="Calibri" panose="020F0502020204030204" pitchFamily="34" charset="0"/>
                <a:cs typeface="B Zar" panose="00000400000000000000" pitchFamily="2" charset="-78"/>
              </a:rPr>
              <a:t>توليد اين سيمان حدود 40% سنگ آهك را با 40% بوكسيت مخلوط نموده، 20% مواد داراي آهن و سيليس افزوده شده و مخلوط را درون كوره تا حدود 1600 درجه سانتی گراد حرارت مي دهند.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در دمای 1600 درجه سانتی گراد كليه </a:t>
            </a:r>
            <a:r>
              <a:rPr lang="fa-IR" sz="2500" dirty="0">
                <a:latin typeface="Times New Roman" panose="02020603050405020304" pitchFamily="18" charset="0"/>
                <a:ea typeface="Calibri" panose="020F0502020204030204" pitchFamily="34" charset="0"/>
                <a:cs typeface="B Zar" panose="00000400000000000000" pitchFamily="2" charset="-78"/>
              </a:rPr>
              <a:t>مواد اوليه به صورت مذاب در مي آيند. مواد مذاب از انتهاي كوره خارج مي شوند و داخل سينيهايي مي ريزند تا به سرعت سرد شوند.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ورقه </a:t>
            </a:r>
            <a:r>
              <a:rPr lang="fa-IR" sz="2500" dirty="0">
                <a:latin typeface="Times New Roman" panose="02020603050405020304" pitchFamily="18" charset="0"/>
                <a:ea typeface="Calibri" panose="020F0502020204030204" pitchFamily="34" charset="0"/>
                <a:cs typeface="B Zar" panose="00000400000000000000" pitchFamily="2" charset="-78"/>
              </a:rPr>
              <a:t>هاي شيشه </a:t>
            </a:r>
            <a:r>
              <a:rPr lang="fa-IR" sz="2500" dirty="0" smtClean="0">
                <a:latin typeface="Times New Roman" panose="02020603050405020304" pitchFamily="18" charset="0"/>
                <a:ea typeface="Calibri" panose="020F0502020204030204" pitchFamily="34" charset="0"/>
                <a:cs typeface="B Zar" panose="00000400000000000000" pitchFamily="2" charset="-78"/>
              </a:rPr>
              <a:t>اي                دستگاه </a:t>
            </a:r>
            <a:r>
              <a:rPr lang="fa-IR" sz="2500" dirty="0">
                <a:latin typeface="Times New Roman" panose="02020603050405020304" pitchFamily="18" charset="0"/>
                <a:ea typeface="Calibri" panose="020F0502020204030204" pitchFamily="34" charset="0"/>
                <a:cs typeface="B Zar" panose="00000400000000000000" pitchFamily="2" charset="-78"/>
              </a:rPr>
              <a:t>خردكن </a:t>
            </a:r>
            <a:r>
              <a:rPr lang="fa-IR" sz="2500" dirty="0" smtClean="0">
                <a:latin typeface="Times New Roman" panose="02020603050405020304" pitchFamily="18" charset="0"/>
                <a:ea typeface="Calibri" panose="020F0502020204030204" pitchFamily="34" charset="0"/>
                <a:cs typeface="B Zar" panose="00000400000000000000" pitchFamily="2" charset="-78"/>
              </a:rPr>
              <a:t>و تبدیل به قطعات </a:t>
            </a:r>
            <a:r>
              <a:rPr lang="fa-IR" sz="2500" dirty="0">
                <a:latin typeface="Times New Roman" panose="02020603050405020304" pitchFamily="18" charset="0"/>
                <a:ea typeface="Calibri" panose="020F0502020204030204" pitchFamily="34" charset="0"/>
                <a:cs typeface="B Zar" panose="00000400000000000000" pitchFamily="2" charset="-78"/>
              </a:rPr>
              <a:t>كوچكي به نام كلينكر سيمان </a:t>
            </a:r>
            <a:r>
              <a:rPr lang="fa-IR" sz="2500" dirty="0" smtClean="0">
                <a:latin typeface="Times New Roman" panose="02020603050405020304" pitchFamily="18" charset="0"/>
                <a:ea typeface="Calibri" panose="020F0502020204030204" pitchFamily="34" charset="0"/>
                <a:cs typeface="B Zar" panose="00000400000000000000" pitchFamily="2" charset="-78"/>
              </a:rPr>
              <a:t>برقي</a:t>
            </a: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p>
          <a:p>
            <a:pPr algn="just"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 </a:t>
            </a:r>
            <a:r>
              <a:rPr lang="fa-IR" sz="2500" dirty="0" smtClean="0">
                <a:latin typeface="Times New Roman" panose="02020603050405020304" pitchFamily="18" charset="0"/>
                <a:ea typeface="Calibri" panose="020F0502020204030204" pitchFamily="34" charset="0"/>
                <a:cs typeface="B Zar" panose="00000400000000000000" pitchFamily="2" charset="-78"/>
              </a:rPr>
              <a:t>                                              آسياب کلینکر بدون </a:t>
            </a:r>
            <a:r>
              <a:rPr lang="fa-IR" sz="2500" dirty="0">
                <a:latin typeface="Times New Roman" panose="02020603050405020304" pitchFamily="18" charset="0"/>
                <a:ea typeface="Calibri" panose="020F0502020204030204" pitchFamily="34" charset="0"/>
                <a:cs typeface="B Zar" panose="00000400000000000000" pitchFamily="2" charset="-78"/>
              </a:rPr>
              <a:t>افزودن هيچگونه ماده اي آن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سيمان </a:t>
            </a:r>
            <a:r>
              <a:rPr lang="fa-IR" sz="2500" dirty="0">
                <a:latin typeface="Times New Roman" panose="02020603050405020304" pitchFamily="18" charset="0"/>
                <a:ea typeface="Calibri" panose="020F0502020204030204" pitchFamily="34" charset="0"/>
                <a:cs typeface="B Zar" panose="00000400000000000000" pitchFamily="2" charset="-78"/>
              </a:rPr>
              <a:t>پرآلومين </a:t>
            </a:r>
            <a:r>
              <a:rPr lang="fa-IR" sz="2500" dirty="0" smtClean="0">
                <a:latin typeface="Times New Roman" panose="02020603050405020304" pitchFamily="18" charset="0"/>
                <a:ea typeface="Calibri" panose="020F0502020204030204" pitchFamily="34" charset="0"/>
                <a:cs typeface="B Zar" panose="00000400000000000000" pitchFamily="2" charset="-78"/>
              </a:rPr>
              <a:t>با رنگي </a:t>
            </a:r>
            <a:r>
              <a:rPr lang="fa-IR" sz="2500" dirty="0">
                <a:latin typeface="Times New Roman" panose="02020603050405020304" pitchFamily="18" charset="0"/>
                <a:ea typeface="Calibri" panose="020F0502020204030204" pitchFamily="34" charset="0"/>
                <a:cs typeface="B Zar" panose="00000400000000000000" pitchFamily="2" charset="-78"/>
              </a:rPr>
              <a:t>تيره تر از سيمان پرتلند معمولي (تقريباً سياه</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
        <p:nvSpPr>
          <p:cNvPr id="5" name="Left Arrow 4"/>
          <p:cNvSpPr/>
          <p:nvPr/>
        </p:nvSpPr>
        <p:spPr>
          <a:xfrm>
            <a:off x="8047149" y="5415914"/>
            <a:ext cx="798490" cy="2189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Left Arrow 5"/>
          <p:cNvSpPr/>
          <p:nvPr/>
        </p:nvSpPr>
        <p:spPr>
          <a:xfrm>
            <a:off x="8446394" y="3797122"/>
            <a:ext cx="798490" cy="2189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Left Arrow 6"/>
          <p:cNvSpPr/>
          <p:nvPr/>
        </p:nvSpPr>
        <p:spPr>
          <a:xfrm>
            <a:off x="8289700" y="4582552"/>
            <a:ext cx="798490" cy="2189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105045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dirty="0"/>
          </a:p>
        </p:txBody>
      </p:sp>
      <p:pic>
        <p:nvPicPr>
          <p:cNvPr id="4" name="Picture 3" descr="Image result for concrete technology"/>
          <p:cNvPicPr/>
          <p:nvPr/>
        </p:nvPicPr>
        <p:blipFill>
          <a:blip r:embed="rId2">
            <a:extLst>
              <a:ext uri="{28A0092B-C50C-407E-A947-70E740481C1C}">
                <a14:useLocalDpi xmlns:a14="http://schemas.microsoft.com/office/drawing/2010/main" val="0"/>
              </a:ext>
            </a:extLst>
          </a:blip>
          <a:srcRect/>
          <a:stretch>
            <a:fillRect/>
          </a:stretch>
        </p:blipFill>
        <p:spPr bwMode="auto">
          <a:xfrm>
            <a:off x="1744168" y="228600"/>
            <a:ext cx="2672715" cy="3352800"/>
          </a:xfrm>
          <a:prstGeom prst="rect">
            <a:avLst/>
          </a:prstGeom>
          <a:noFill/>
          <a:ln>
            <a:noFill/>
          </a:ln>
        </p:spPr>
      </p:pic>
      <p:sp>
        <p:nvSpPr>
          <p:cNvPr id="5" name="Rectangle 4"/>
          <p:cNvSpPr/>
          <p:nvPr/>
        </p:nvSpPr>
        <p:spPr>
          <a:xfrm>
            <a:off x="5701672" y="805613"/>
            <a:ext cx="1345240" cy="750975"/>
          </a:xfrm>
          <a:prstGeom prst="rect">
            <a:avLst/>
          </a:prstGeom>
        </p:spPr>
        <p:txBody>
          <a:bodyPr wrap="none">
            <a:spAutoFit/>
          </a:bodyPr>
          <a:lstStyle/>
          <a:p>
            <a:pPr marL="60325" algn="ctr" rtl="1">
              <a:lnSpc>
                <a:spcPct val="107000"/>
              </a:lnSpc>
              <a:spcAft>
                <a:spcPts val="800"/>
              </a:spcAft>
            </a:pPr>
            <a:r>
              <a:rPr lang="fa-IR" sz="4000" dirty="0">
                <a:latin typeface="Times New Roman" panose="02020603050405020304" pitchFamily="18" charset="0"/>
                <a:ea typeface="Calibri" panose="020F0502020204030204" pitchFamily="34" charset="0"/>
                <a:cs typeface="B Titr" panose="00000700000000000000" pitchFamily="2" charset="-78"/>
              </a:rPr>
              <a:t>مقدمه</a:t>
            </a:r>
            <a:endParaRPr lang="en-US" sz="4000" dirty="0">
              <a:effectLst/>
              <a:latin typeface="Times New Roman" panose="02020603050405020304" pitchFamily="18" charset="0"/>
              <a:ea typeface="Calibri" panose="020F0502020204030204" pitchFamily="34" charset="0"/>
              <a:cs typeface="B Zar" panose="00000400000000000000" pitchFamily="2" charset="-78"/>
            </a:endParaRPr>
          </a:p>
        </p:txBody>
      </p:sp>
      <p:pic>
        <p:nvPicPr>
          <p:cNvPr id="6" name="Picture 5" descr="Image result for concrete structures"/>
          <p:cNvPicPr/>
          <p:nvPr/>
        </p:nvPicPr>
        <p:blipFill>
          <a:blip r:embed="rId3">
            <a:extLst>
              <a:ext uri="{28A0092B-C50C-407E-A947-70E740481C1C}">
                <a14:useLocalDpi xmlns:a14="http://schemas.microsoft.com/office/drawing/2010/main" val="0"/>
              </a:ext>
            </a:extLst>
          </a:blip>
          <a:srcRect/>
          <a:stretch>
            <a:fillRect/>
          </a:stretch>
        </p:blipFill>
        <p:spPr bwMode="auto">
          <a:xfrm>
            <a:off x="7618626" y="477591"/>
            <a:ext cx="4032287" cy="3103809"/>
          </a:xfrm>
          <a:prstGeom prst="rect">
            <a:avLst/>
          </a:prstGeom>
          <a:noFill/>
          <a:ln>
            <a:noFill/>
          </a:ln>
        </p:spPr>
      </p:pic>
      <p:pic>
        <p:nvPicPr>
          <p:cNvPr id="7" name="Picture 6" descr="Image result for concrete structures"/>
          <p:cNvPicPr/>
          <p:nvPr/>
        </p:nvPicPr>
        <p:blipFill>
          <a:blip r:embed="rId4">
            <a:extLst>
              <a:ext uri="{28A0092B-C50C-407E-A947-70E740481C1C}">
                <a14:useLocalDpi xmlns:a14="http://schemas.microsoft.com/office/drawing/2010/main" val="0"/>
              </a:ext>
            </a:extLst>
          </a:blip>
          <a:srcRect/>
          <a:stretch>
            <a:fillRect/>
          </a:stretch>
        </p:blipFill>
        <p:spPr bwMode="auto">
          <a:xfrm>
            <a:off x="2820473" y="3727918"/>
            <a:ext cx="7122017" cy="2788792"/>
          </a:xfrm>
          <a:prstGeom prst="rect">
            <a:avLst/>
          </a:prstGeom>
          <a:noFill/>
          <a:ln>
            <a:noFill/>
          </a:ln>
        </p:spPr>
      </p:pic>
    </p:spTree>
    <p:extLst>
      <p:ext uri="{BB962C8B-B14F-4D97-AF65-F5344CB8AC3E}">
        <p14:creationId xmlns:p14="http://schemas.microsoft.com/office/powerpoint/2010/main" val="20679092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052293" y="605307"/>
            <a:ext cx="7109137" cy="6078828"/>
          </a:xfrm>
          <a:prstGeom prst="rect">
            <a:avLst/>
          </a:prstGeom>
          <a:noFill/>
          <a:ln>
            <a:noFill/>
          </a:ln>
        </p:spPr>
      </p:pic>
    </p:spTree>
    <p:extLst>
      <p:ext uri="{BB962C8B-B14F-4D97-AF65-F5344CB8AC3E}">
        <p14:creationId xmlns:p14="http://schemas.microsoft.com/office/powerpoint/2010/main" val="1029625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6474" y="659350"/>
            <a:ext cx="10895526" cy="5106526"/>
          </a:xfrm>
          <a:prstGeom prst="rect">
            <a:avLst/>
          </a:prstGeom>
        </p:spPr>
        <p:txBody>
          <a:bodyPr wrap="square">
            <a:spAutoFit/>
          </a:bodyPr>
          <a:lstStyle/>
          <a:p>
            <a:pPr algn="just" rtl="1">
              <a:lnSpc>
                <a:spcPct val="107000"/>
              </a:lnSpc>
              <a:spcAft>
                <a:spcPts val="0"/>
              </a:spcAft>
            </a:pPr>
            <a:r>
              <a:rPr lang="fa-IR" sz="2500" b="1" dirty="0">
                <a:solidFill>
                  <a:srgbClr val="000000"/>
                </a:solidFill>
                <a:latin typeface="Times New Roman" panose="02020603050405020304" pitchFamily="18" charset="0"/>
                <a:ea typeface="Calibri" panose="020F0502020204030204" pitchFamily="34" charset="0"/>
                <a:cs typeface="B Zar" panose="00000400000000000000" pitchFamily="2" charset="-78"/>
              </a:rPr>
              <a:t>هیدراسیون سیمان</a:t>
            </a:r>
            <a:r>
              <a:rPr lang="fa-IR" sz="2500" b="1" dirty="0" smtClean="0">
                <a:solidFill>
                  <a:srgbClr val="000000"/>
                </a:solidFill>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a:latin typeface="Times New Roman" panose="02020603050405020304" pitchFamily="18" charset="0"/>
                <a:ea typeface="Calibri" panose="020F0502020204030204" pitchFamily="34" charset="0"/>
                <a:cs typeface="B Zar" panose="00000400000000000000" pitchFamily="2" charset="-78"/>
              </a:rPr>
              <a:t>تركيب شيميائي سيمان با آب را هيدراسيون سيمان مي نامند که کم‌کم با گذشت زمان  منجر به سخت شدن خمیر سیمان می شود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واكنشهاي هيدراسيون فازهاي  مختلف سيمان به شرح ذیل است:</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ctr">
              <a:lnSpc>
                <a:spcPct val="107000"/>
              </a:lnSpc>
              <a:spcAft>
                <a:spcPts val="800"/>
              </a:spcAft>
            </a:pP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2C</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S + 6H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  →   2CaO.2SiO</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 + 3Ca(OH)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ctr">
              <a:lnSpc>
                <a:spcPct val="107000"/>
              </a:lnSpc>
              <a:spcAft>
                <a:spcPts val="800"/>
              </a:spcAft>
            </a:pP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2C</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S + 4H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  →   3CaO.2SiO</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 + Ca(OH)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ctr">
              <a:lnSpc>
                <a:spcPct val="107000"/>
              </a:lnSpc>
              <a:spcAft>
                <a:spcPts val="800"/>
              </a:spcAft>
            </a:pP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C</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A + 6H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  →  3CaO.Al</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.6H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ctr">
              <a:lnSpc>
                <a:spcPct val="107000"/>
              </a:lnSpc>
              <a:spcAft>
                <a:spcPts val="800"/>
              </a:spcAft>
            </a:pP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C</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A + Ca(OH)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  →  4CaO.Al</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.13H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ct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C</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4</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AF + 4‍‍Ca(OH)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 + 22 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  →  4CaO.Al</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.13H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 + 4CaO.Fe</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3</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.13H</a:t>
            </a:r>
            <a:r>
              <a:rPr lang="en-US" sz="2500" baseline="-250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2</a:t>
            </a:r>
            <a:r>
              <a:rPr lang="en-US" sz="2500"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O</a:t>
            </a:r>
            <a:endParaRPr lang="fa-IR" sz="2500" dirty="0"/>
          </a:p>
        </p:txBody>
      </p:sp>
    </p:spTree>
    <p:extLst>
      <p:ext uri="{BB962C8B-B14F-4D97-AF65-F5344CB8AC3E}">
        <p14:creationId xmlns:p14="http://schemas.microsoft.com/office/powerpoint/2010/main" val="998792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6198" y="671757"/>
            <a:ext cx="2810385" cy="586314"/>
          </a:xfrm>
          <a:prstGeom prst="rect">
            <a:avLst/>
          </a:prstGeom>
        </p:spPr>
        <p:txBody>
          <a:bodyPr wrap="none">
            <a:spAutoFit/>
          </a:bodyPr>
          <a:lstStyle/>
          <a:p>
            <a:pPr algn="r" rtl="1">
              <a:lnSpc>
                <a:spcPct val="107000"/>
              </a:lnSpc>
              <a:spcAft>
                <a:spcPts val="800"/>
              </a:spcAft>
            </a:pPr>
            <a:r>
              <a:rPr lang="fa-IR" sz="3000" b="1" dirty="0">
                <a:solidFill>
                  <a:srgbClr val="000000"/>
                </a:solidFill>
                <a:latin typeface="Times New Roman" panose="02020603050405020304" pitchFamily="18" charset="0"/>
                <a:ea typeface="Times New Roman" panose="02020603050405020304" pitchFamily="18" charset="0"/>
                <a:cs typeface="B Zar" panose="00000400000000000000" pitchFamily="2" charset="-78"/>
              </a:rPr>
              <a:t>حرارت هيدراسيون</a:t>
            </a:r>
            <a:endParaRPr lang="en-US" sz="3000" dirty="0">
              <a:effectLst/>
              <a:latin typeface="Times New Roman" panose="02020603050405020304" pitchFamily="18" charset="0"/>
              <a:ea typeface="Calibri" panose="020F0502020204030204" pitchFamily="34" charset="0"/>
              <a:cs typeface="B Zar" panose="00000400000000000000" pitchFamily="2" charset="-78"/>
            </a:endParaRPr>
          </a:p>
        </p:txBody>
      </p:sp>
      <p:pic>
        <p:nvPicPr>
          <p:cNvPr id="8" name="Picture 7"/>
          <p:cNvPicPr/>
          <p:nvPr/>
        </p:nvPicPr>
        <p:blipFill rotWithShape="1">
          <a:blip r:embed="rId2" cstate="print">
            <a:extLst>
              <a:ext uri="{28A0092B-C50C-407E-A947-70E740481C1C}">
                <a14:useLocalDpi xmlns:a14="http://schemas.microsoft.com/office/drawing/2010/main" val="0"/>
              </a:ext>
            </a:extLst>
          </a:blip>
          <a:srcRect t="38004" b="4647"/>
          <a:stretch/>
        </p:blipFill>
        <p:spPr bwMode="auto">
          <a:xfrm>
            <a:off x="6877319" y="4057926"/>
            <a:ext cx="4655198" cy="2548935"/>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cstate="print">
            <a:extLst>
              <a:ext uri="{28A0092B-C50C-407E-A947-70E740481C1C}">
                <a14:useLocalDpi xmlns:a14="http://schemas.microsoft.com/office/drawing/2010/main" val="0"/>
              </a:ext>
            </a:extLst>
          </a:blip>
          <a:srcRect l="14077" t="15020" r="15834" b="15276"/>
          <a:stretch/>
        </p:blipFill>
        <p:spPr bwMode="auto">
          <a:xfrm>
            <a:off x="463640" y="180304"/>
            <a:ext cx="5074276" cy="6426557"/>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5765442" y="1678011"/>
            <a:ext cx="6096000" cy="1246495"/>
          </a:xfrm>
          <a:prstGeom prst="rect">
            <a:avLst/>
          </a:prstGeom>
        </p:spPr>
        <p:txBody>
          <a:bodyPr>
            <a:spAutoFit/>
          </a:bodyPr>
          <a:lstStyle/>
          <a:p>
            <a:pPr algn="r" rtl="1"/>
            <a:r>
              <a:rPr lang="fa-IR" sz="2500" dirty="0" smtClean="0">
                <a:latin typeface="Arial" panose="020B0604020202020204" pitchFamily="34" charset="0"/>
                <a:cs typeface="B Zar" panose="00000400000000000000" pitchFamily="2" charset="-78"/>
              </a:rPr>
              <a:t>تابع </a:t>
            </a:r>
            <a:r>
              <a:rPr lang="fa-IR" sz="2500" dirty="0">
                <a:latin typeface="Arial" panose="020B0604020202020204" pitchFamily="34" charset="0"/>
                <a:cs typeface="B Zar" panose="00000400000000000000" pitchFamily="2" charset="-78"/>
              </a:rPr>
              <a:t>ترکیب شیمیایی سیمان و مقدار نسبی ترکیبات </a:t>
            </a:r>
            <a:r>
              <a:rPr lang="fa-IR" sz="2500" dirty="0" smtClean="0">
                <a:latin typeface="Arial" panose="020B0604020202020204" pitchFamily="34" charset="0"/>
                <a:cs typeface="B Zar" panose="00000400000000000000" pitchFamily="2" charset="-78"/>
              </a:rPr>
              <a:t>اصلی</a:t>
            </a:r>
          </a:p>
          <a:p>
            <a:pPr algn="r" rtl="1"/>
            <a:endParaRPr lang="fa-IR" sz="2500" dirty="0">
              <a:latin typeface="Arial" panose="020B0604020202020204" pitchFamily="34" charset="0"/>
              <a:cs typeface="B Zar" panose="00000400000000000000" pitchFamily="2" charset="-78"/>
            </a:endParaRPr>
          </a:p>
          <a:p>
            <a:pPr algn="r" rtl="1"/>
            <a:r>
              <a:rPr lang="en-US" sz="2500" dirty="0" smtClean="0">
                <a:latin typeface="Rockwell" panose="02060603020205020403" pitchFamily="18" charset="0"/>
                <a:cs typeface="B Zar" panose="00000400000000000000" pitchFamily="2" charset="-78"/>
              </a:rPr>
              <a:t>C3S </a:t>
            </a:r>
            <a:r>
              <a:rPr lang="fa-IR" sz="2500" dirty="0">
                <a:latin typeface="Arial" panose="020B0604020202020204" pitchFamily="34" charset="0"/>
                <a:cs typeface="B Zar" panose="00000400000000000000" pitchFamily="2" charset="-78"/>
              </a:rPr>
              <a:t>و </a:t>
            </a:r>
            <a:r>
              <a:rPr lang="en-US" sz="2500" dirty="0" smtClean="0">
                <a:latin typeface="Arial" panose="020B0604020202020204" pitchFamily="34" charset="0"/>
                <a:cs typeface="B Zar" panose="00000400000000000000" pitchFamily="2" charset="-78"/>
              </a:rPr>
              <a:t>   </a:t>
            </a:r>
            <a:r>
              <a:rPr lang="en-US" sz="2500" dirty="0" smtClean="0">
                <a:latin typeface="Rockwell" panose="02060603020205020403" pitchFamily="18" charset="0"/>
                <a:cs typeface="B Zar" panose="00000400000000000000" pitchFamily="2" charset="-78"/>
              </a:rPr>
              <a:t>C3A </a:t>
            </a:r>
            <a:r>
              <a:rPr lang="fa-IR" sz="2500" dirty="0">
                <a:latin typeface="Arial" panose="020B0604020202020204" pitchFamily="34" charset="0"/>
                <a:cs typeface="B Zar" panose="00000400000000000000" pitchFamily="2" charset="-78"/>
              </a:rPr>
              <a:t>نقش اصلی در تولید حرارت</a:t>
            </a:r>
            <a:endParaRPr lang="fa-IR" sz="2500" dirty="0">
              <a:cs typeface="B Zar" panose="00000400000000000000" pitchFamily="2" charset="-78"/>
            </a:endParaRPr>
          </a:p>
        </p:txBody>
      </p:sp>
    </p:spTree>
    <p:extLst>
      <p:ext uri="{BB962C8B-B14F-4D97-AF65-F5344CB8AC3E}">
        <p14:creationId xmlns:p14="http://schemas.microsoft.com/office/powerpoint/2010/main" val="18452793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9076" t="32237" r="30671" b="41163"/>
          <a:stretch/>
        </p:blipFill>
        <p:spPr bwMode="auto">
          <a:xfrm>
            <a:off x="2215166" y="3193961"/>
            <a:ext cx="8126569" cy="330987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502276" y="494180"/>
            <a:ext cx="11281895" cy="2015936"/>
          </a:xfrm>
          <a:prstGeom prst="rect">
            <a:avLst/>
          </a:prstGeom>
        </p:spPr>
        <p:txBody>
          <a:bodyPr wrap="square">
            <a:spAutoFit/>
          </a:bodyPr>
          <a:lstStyle/>
          <a:p>
            <a:pPr algn="r" rtl="1"/>
            <a:r>
              <a:rPr lang="fa-IR" sz="2500" dirty="0" smtClean="0">
                <a:latin typeface="B Zar,Bold"/>
                <a:cs typeface="B Zar" panose="00000400000000000000" pitchFamily="2" charset="-78"/>
              </a:rPr>
              <a:t> </a:t>
            </a:r>
            <a:r>
              <a:rPr lang="en-US" sz="2500" dirty="0" smtClean="0">
                <a:latin typeface="B Zar,Bold"/>
                <a:cs typeface="B Zar" panose="00000400000000000000" pitchFamily="2" charset="-78"/>
              </a:rPr>
              <a:t>(I)</a:t>
            </a:r>
            <a:r>
              <a:rPr lang="fa-IR" sz="2500" dirty="0" smtClean="0">
                <a:latin typeface="B Zar,Bold"/>
                <a:cs typeface="B Zar" panose="00000400000000000000" pitchFamily="2" charset="-78"/>
              </a:rPr>
              <a:t>         15 </a:t>
            </a:r>
            <a:r>
              <a:rPr lang="fa-IR" sz="2500" dirty="0">
                <a:latin typeface="B Zar,Bold"/>
                <a:cs typeface="B Zar" panose="00000400000000000000" pitchFamily="2" charset="-78"/>
              </a:rPr>
              <a:t>دقیقه: حرارت به سرعت بالا رفته و مجددا به طور سریع کاهش می یابد</a:t>
            </a:r>
          </a:p>
          <a:p>
            <a:pPr algn="r" rtl="1"/>
            <a:r>
              <a:rPr lang="fa-IR" sz="2500" dirty="0" smtClean="0">
                <a:latin typeface="B Zar,Bold"/>
                <a:cs typeface="B Zar" panose="00000400000000000000" pitchFamily="2" charset="-78"/>
              </a:rPr>
              <a:t> </a:t>
            </a:r>
            <a:r>
              <a:rPr lang="en-US" sz="2500" dirty="0" smtClean="0">
                <a:latin typeface="B Zar,Bold"/>
                <a:cs typeface="B Zar" panose="00000400000000000000" pitchFamily="2" charset="-78"/>
              </a:rPr>
              <a:t>(II)</a:t>
            </a:r>
            <a:r>
              <a:rPr lang="fa-IR" sz="2500" dirty="0" smtClean="0">
                <a:latin typeface="B Zar,Bold"/>
                <a:cs typeface="B Zar" panose="00000400000000000000" pitchFamily="2" charset="-78"/>
              </a:rPr>
              <a:t>        2 </a:t>
            </a:r>
            <a:r>
              <a:rPr lang="fa-IR" sz="2500" dirty="0">
                <a:latin typeface="B Zar,Bold"/>
                <a:cs typeface="B Zar" panose="00000400000000000000" pitchFamily="2" charset="-78"/>
              </a:rPr>
              <a:t>ساعت: حرارت در سطح پایین ثابت باقی </a:t>
            </a:r>
            <a:r>
              <a:rPr lang="fa-IR" sz="2500" dirty="0" smtClean="0">
                <a:latin typeface="B Zar,Bold"/>
                <a:cs typeface="B Zar" panose="00000400000000000000" pitchFamily="2" charset="-78"/>
              </a:rPr>
              <a:t>می ماند. </a:t>
            </a:r>
          </a:p>
          <a:p>
            <a:pPr algn="r" rtl="1"/>
            <a:r>
              <a:rPr lang="en-US" sz="2500" dirty="0" smtClean="0">
                <a:latin typeface="B Zar,Bold"/>
                <a:cs typeface="B Zar" panose="00000400000000000000" pitchFamily="2" charset="-78"/>
              </a:rPr>
              <a:t>(III)</a:t>
            </a:r>
            <a:r>
              <a:rPr lang="fa-IR" sz="2500" dirty="0" smtClean="0">
                <a:latin typeface="B Zar,Bold"/>
                <a:cs typeface="B Zar" panose="00000400000000000000" pitchFamily="2" charset="-78"/>
              </a:rPr>
              <a:t>       12 </a:t>
            </a:r>
            <a:r>
              <a:rPr lang="fa-IR" sz="2500" dirty="0">
                <a:latin typeface="B Zar,Bold"/>
                <a:cs typeface="B Zar" panose="00000400000000000000" pitchFamily="2" charset="-78"/>
              </a:rPr>
              <a:t>ساعت: حرارت به تدریج به مقدار زیادی با زمان افزایش می یابد.</a:t>
            </a:r>
          </a:p>
          <a:p>
            <a:pPr algn="r" rtl="1"/>
            <a:r>
              <a:rPr lang="en-US" sz="2500" dirty="0" smtClean="0">
                <a:latin typeface="B Zar,Bold"/>
                <a:cs typeface="B Zar" panose="00000400000000000000" pitchFamily="2" charset="-78"/>
              </a:rPr>
              <a:t>(IV)</a:t>
            </a:r>
            <a:r>
              <a:rPr lang="fa-IR" sz="2500" dirty="0" smtClean="0">
                <a:latin typeface="B Zar,Bold"/>
                <a:cs typeface="B Zar" panose="00000400000000000000" pitchFamily="2" charset="-78"/>
              </a:rPr>
              <a:t>      20 </a:t>
            </a:r>
            <a:r>
              <a:rPr lang="fa-IR" sz="2500" dirty="0">
                <a:latin typeface="B Zar,Bold"/>
                <a:cs typeface="B Zar" panose="00000400000000000000" pitchFamily="2" charset="-78"/>
              </a:rPr>
              <a:t>ساعت: پس از صعود مختصر و رسیدن به مقدار حداکثر شروع </a:t>
            </a:r>
            <a:r>
              <a:rPr lang="fa-IR" sz="2500" dirty="0" smtClean="0">
                <a:latin typeface="B Zar,Bold"/>
                <a:cs typeface="B Zar" panose="00000400000000000000" pitchFamily="2" charset="-78"/>
              </a:rPr>
              <a:t>به کاهش </a:t>
            </a:r>
            <a:r>
              <a:rPr lang="fa-IR" sz="2500" dirty="0">
                <a:latin typeface="B Zar,Bold"/>
                <a:cs typeface="B Zar" panose="00000400000000000000" pitchFamily="2" charset="-78"/>
              </a:rPr>
              <a:t>و در انتها به حداقل می رسد.</a:t>
            </a:r>
          </a:p>
          <a:p>
            <a:pPr algn="r" rtl="1"/>
            <a:r>
              <a:rPr lang="en-US" sz="2500" dirty="0" smtClean="0">
                <a:latin typeface="B Zar,Bold"/>
                <a:cs typeface="B Zar" panose="00000400000000000000" pitchFamily="2" charset="-78"/>
              </a:rPr>
              <a:t>      (V)</a:t>
            </a:r>
            <a:r>
              <a:rPr lang="fa-IR" sz="2500" dirty="0" smtClean="0">
                <a:latin typeface="B Zar,Bold"/>
                <a:cs typeface="B Zar" panose="00000400000000000000" pitchFamily="2" charset="-78"/>
              </a:rPr>
              <a:t>تولید </a:t>
            </a:r>
            <a:r>
              <a:rPr lang="fa-IR" sz="2500" dirty="0">
                <a:latin typeface="B Zar,Bold"/>
                <a:cs typeface="B Zar" panose="00000400000000000000" pitchFamily="2" charset="-78"/>
              </a:rPr>
              <a:t>حرارت در سطح کم تا مدت ها ادامه پیدا می کند.</a:t>
            </a:r>
            <a:endParaRPr lang="fa-IR" sz="2500" dirty="0">
              <a:cs typeface="B Zar" panose="00000400000000000000" pitchFamily="2" charset="-78"/>
            </a:endParaRPr>
          </a:p>
        </p:txBody>
      </p:sp>
    </p:spTree>
    <p:extLst>
      <p:ext uri="{BB962C8B-B14F-4D97-AF65-F5344CB8AC3E}">
        <p14:creationId xmlns:p14="http://schemas.microsoft.com/office/powerpoint/2010/main" val="3111130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061397" y="2099256"/>
            <a:ext cx="2730321" cy="1249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500" b="1" dirty="0" smtClean="0">
              <a:latin typeface="Times New Roman" panose="02020603050405020304" pitchFamily="18" charset="0"/>
              <a:ea typeface="Calibri" panose="020F0502020204030204" pitchFamily="34" charset="0"/>
              <a:cs typeface="B Zar" panose="00000400000000000000" pitchFamily="2" charset="-78"/>
            </a:endParaRPr>
          </a:p>
          <a:p>
            <a:pPr algn="ctr"/>
            <a:r>
              <a:rPr lang="fa-IR" sz="2500" b="1" dirty="0" smtClean="0">
                <a:latin typeface="Times New Roman" panose="02020603050405020304" pitchFamily="18" charset="0"/>
                <a:ea typeface="Calibri" panose="020F0502020204030204" pitchFamily="34" charset="0"/>
                <a:cs typeface="B Zar" panose="00000400000000000000" pitchFamily="2" charset="-78"/>
              </a:rPr>
              <a:t>خواص سیمان</a:t>
            </a:r>
            <a:endParaRPr lang="fa-IR" sz="2500" b="1" dirty="0">
              <a:latin typeface="Times New Roman" panose="02020603050405020304" pitchFamily="18" charset="0"/>
              <a:ea typeface="Calibri" panose="020F0502020204030204" pitchFamily="34" charset="0"/>
              <a:cs typeface="B Zar" panose="00000400000000000000" pitchFamily="2" charset="-78"/>
            </a:endParaRPr>
          </a:p>
          <a:p>
            <a:pPr algn="ctr"/>
            <a:endParaRPr lang="fa-IR" dirty="0"/>
          </a:p>
        </p:txBody>
      </p:sp>
      <p:sp>
        <p:nvSpPr>
          <p:cNvPr id="4" name="Oval 3"/>
          <p:cNvSpPr/>
          <p:nvPr/>
        </p:nvSpPr>
        <p:spPr>
          <a:xfrm>
            <a:off x="3526664" y="218940"/>
            <a:ext cx="1584101" cy="155834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a:latin typeface="Times New Roman" panose="02020603050405020304" pitchFamily="18" charset="0"/>
                <a:ea typeface="Calibri" panose="020F0502020204030204" pitchFamily="34" charset="0"/>
                <a:cs typeface="B Zar" panose="00000400000000000000" pitchFamily="2" charset="-78"/>
              </a:rPr>
              <a:t>جرم مخصوص </a:t>
            </a:r>
            <a:endParaRPr lang="fa-IR" dirty="0"/>
          </a:p>
        </p:txBody>
      </p:sp>
      <p:sp>
        <p:nvSpPr>
          <p:cNvPr id="5" name="Oval 4"/>
          <p:cNvSpPr/>
          <p:nvPr/>
        </p:nvSpPr>
        <p:spPr>
          <a:xfrm>
            <a:off x="3477296" y="3809999"/>
            <a:ext cx="1584101" cy="155834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latin typeface="Times New Roman" panose="02020603050405020304" pitchFamily="18" charset="0"/>
                <a:ea typeface="Calibri" panose="020F0502020204030204" pitchFamily="34" charset="0"/>
                <a:cs typeface="B Zar" panose="00000400000000000000" pitchFamily="2" charset="-78"/>
              </a:rPr>
              <a:t>سلامت سیمان</a:t>
            </a:r>
            <a:endParaRPr lang="fa-IR" dirty="0"/>
          </a:p>
        </p:txBody>
      </p:sp>
      <p:sp>
        <p:nvSpPr>
          <p:cNvPr id="6" name="Oval 5"/>
          <p:cNvSpPr/>
          <p:nvPr/>
        </p:nvSpPr>
        <p:spPr>
          <a:xfrm>
            <a:off x="7982753" y="3925909"/>
            <a:ext cx="1584101" cy="155834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latin typeface="Times New Roman" panose="02020603050405020304" pitchFamily="18" charset="0"/>
                <a:cs typeface="B Zar" panose="00000400000000000000" pitchFamily="2" charset="-78"/>
              </a:rPr>
              <a:t>گیرش سیمان</a:t>
            </a:r>
            <a:endParaRPr lang="fa-IR" dirty="0"/>
          </a:p>
        </p:txBody>
      </p:sp>
      <p:sp>
        <p:nvSpPr>
          <p:cNvPr id="7" name="Oval 6"/>
          <p:cNvSpPr/>
          <p:nvPr/>
        </p:nvSpPr>
        <p:spPr>
          <a:xfrm>
            <a:off x="8304725" y="334849"/>
            <a:ext cx="1584101" cy="155834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latin typeface="Times New Roman" panose="02020603050405020304" pitchFamily="18" charset="0"/>
                <a:ea typeface="Calibri" panose="020F0502020204030204" pitchFamily="34" charset="0"/>
                <a:cs typeface="B Zar" panose="00000400000000000000" pitchFamily="2" charset="-78"/>
              </a:rPr>
              <a:t>درجه نرمی</a:t>
            </a:r>
            <a:endParaRPr lang="fa-IR" dirty="0"/>
          </a:p>
        </p:txBody>
      </p:sp>
      <p:cxnSp>
        <p:nvCxnSpPr>
          <p:cNvPr id="13" name="Straight Arrow Connector 12"/>
          <p:cNvCxnSpPr>
            <a:stCxn id="3" idx="1"/>
            <a:endCxn id="4" idx="5"/>
          </p:cNvCxnSpPr>
          <p:nvPr/>
        </p:nvCxnSpPr>
        <p:spPr>
          <a:xfrm flipH="1" flipV="1">
            <a:off x="4878779" y="1549071"/>
            <a:ext cx="582464" cy="733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3"/>
            <a:endCxn id="5" idx="7"/>
          </p:cNvCxnSpPr>
          <p:nvPr/>
        </p:nvCxnSpPr>
        <p:spPr>
          <a:xfrm flipH="1">
            <a:off x="4829411" y="3165558"/>
            <a:ext cx="631832" cy="8726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 idx="5"/>
            <a:endCxn id="6" idx="1"/>
          </p:cNvCxnSpPr>
          <p:nvPr/>
        </p:nvCxnSpPr>
        <p:spPr>
          <a:xfrm>
            <a:off x="7391872" y="3165558"/>
            <a:ext cx="822867" cy="9885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7" idx="3"/>
          </p:cNvCxnSpPr>
          <p:nvPr/>
        </p:nvCxnSpPr>
        <p:spPr>
          <a:xfrm flipV="1">
            <a:off x="7596554" y="1664980"/>
            <a:ext cx="940157" cy="7674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052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0310" y="298256"/>
            <a:ext cx="10650828" cy="3223959"/>
          </a:xfrm>
          <a:prstGeom prst="rect">
            <a:avLst/>
          </a:prstGeom>
        </p:spPr>
        <p:txBody>
          <a:bodyPr wrap="square">
            <a:spAutoFit/>
          </a:bodyPr>
          <a:lstStyle/>
          <a:p>
            <a:pPr algn="just" rtl="1">
              <a:lnSpc>
                <a:spcPct val="107000"/>
              </a:lnSpc>
              <a:spcAft>
                <a:spcPts val="0"/>
              </a:spcAft>
            </a:pPr>
            <a:r>
              <a:rPr lang="fa-IR" sz="2500" b="1" dirty="0">
                <a:latin typeface="Times New Roman" panose="02020603050405020304" pitchFamily="18" charset="0"/>
                <a:ea typeface="Calibri" panose="020F0502020204030204" pitchFamily="34" charset="0"/>
                <a:cs typeface="B Zar" panose="00000400000000000000" pitchFamily="2" charset="-78"/>
              </a:rPr>
              <a:t>جرم مخصوص سیمان</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r>
              <a:rPr lang="fa-IR" sz="2500" dirty="0" smtClean="0">
                <a:latin typeface="B Mitra" panose="00000400000000000000" pitchFamily="2" charset="-78"/>
                <a:ea typeface="Calibri" panose="020F0502020204030204" pitchFamily="34" charset="0"/>
                <a:cs typeface="B Zar" panose="00000400000000000000" pitchFamily="2" charset="-78"/>
              </a:rPr>
              <a:t>جرم </a:t>
            </a:r>
            <a:r>
              <a:rPr lang="fa-IR" sz="2500" dirty="0">
                <a:latin typeface="B Mitra" panose="00000400000000000000" pitchFamily="2" charset="-78"/>
                <a:ea typeface="Calibri" panose="020F0502020204030204" pitchFamily="34" charset="0"/>
                <a:cs typeface="B Zar" panose="00000400000000000000" pitchFamily="2" charset="-78"/>
              </a:rPr>
              <a:t>مخصوص دانه </a:t>
            </a:r>
            <a:r>
              <a:rPr lang="fa-IR" sz="2500" dirty="0" smtClean="0">
                <a:latin typeface="B Mitra" panose="00000400000000000000" pitchFamily="2" charset="-78"/>
                <a:ea typeface="Calibri" panose="020F0502020204030204" pitchFamily="34" charset="0"/>
                <a:cs typeface="B Zar" panose="00000400000000000000" pitchFamily="2" charset="-78"/>
              </a:rPr>
              <a:t>ای: </a:t>
            </a:r>
            <a:r>
              <a:rPr lang="fa-IR" sz="2500" dirty="0">
                <a:latin typeface="B Mitra" panose="00000400000000000000" pitchFamily="2" charset="-78"/>
                <a:ea typeface="Calibri" panose="020F0502020204030204" pitchFamily="34" charset="0"/>
                <a:cs typeface="B Zar" panose="00000400000000000000" pitchFamily="2" charset="-78"/>
              </a:rPr>
              <a:t>از تقسیم جرم دانه های سیمان بر حجم سیمان بدون در نظر گرفتن فضای بین دانه های سیمان بدست می آید.</a:t>
            </a:r>
            <a:r>
              <a:rPr lang="fa-IR" sz="2500" dirty="0" smtClean="0">
                <a:latin typeface="B Mitra" panose="00000400000000000000" pitchFamily="2" charset="-78"/>
                <a:ea typeface="Calibri" panose="020F0502020204030204" pitchFamily="34" charset="0"/>
                <a:cs typeface="B Zar" panose="00000400000000000000" pitchFamily="2" charset="-78"/>
              </a:rPr>
              <a:t> </a:t>
            </a:r>
          </a:p>
          <a:p>
            <a:pPr algn="r" rtl="1"/>
            <a:r>
              <a:rPr lang="fa-IR" sz="2500" dirty="0" smtClean="0">
                <a:latin typeface="B Mitra" panose="00000400000000000000" pitchFamily="2" charset="-78"/>
                <a:ea typeface="Calibri" panose="020F0502020204030204" pitchFamily="34" charset="0"/>
                <a:cs typeface="B Zar"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جرم مخصوص </a:t>
            </a:r>
            <a:r>
              <a:rPr lang="fa-IR" sz="2500" dirty="0" smtClean="0">
                <a:latin typeface="B Mitra" panose="00000400000000000000" pitchFamily="2" charset="-78"/>
                <a:ea typeface="Calibri" panose="020F0502020204030204" pitchFamily="34" charset="0"/>
                <a:cs typeface="B Zar" panose="00000400000000000000" pitchFamily="2" charset="-78"/>
              </a:rPr>
              <a:t>انبوهی: از تقسیم </a:t>
            </a:r>
            <a:r>
              <a:rPr lang="fa-IR" sz="2500" dirty="0">
                <a:latin typeface="B Mitra" panose="00000400000000000000" pitchFamily="2" charset="-78"/>
                <a:ea typeface="Calibri" panose="020F0502020204030204" pitchFamily="34" charset="0"/>
                <a:cs typeface="B Zar" panose="00000400000000000000" pitchFamily="2" charset="-78"/>
              </a:rPr>
              <a:t>جرم دانه های سیمان </a:t>
            </a:r>
            <a:r>
              <a:rPr lang="fa-IR" sz="2500" dirty="0" smtClean="0">
                <a:latin typeface="B Mitra" panose="00000400000000000000" pitchFamily="2" charset="-78"/>
                <a:ea typeface="Calibri" panose="020F0502020204030204" pitchFamily="34" charset="0"/>
                <a:cs typeface="B Zar" panose="00000400000000000000" pitchFamily="2" charset="-78"/>
              </a:rPr>
              <a:t>بر </a:t>
            </a:r>
            <a:r>
              <a:rPr lang="fa-IR" sz="2500" dirty="0">
                <a:latin typeface="B Mitra" panose="00000400000000000000" pitchFamily="2" charset="-78"/>
                <a:ea typeface="Calibri" panose="020F0502020204030204" pitchFamily="34" charset="0"/>
                <a:cs typeface="B Zar" panose="00000400000000000000" pitchFamily="2" charset="-78"/>
              </a:rPr>
              <a:t>حجم سیمان با در نظر گرفتن فضای بین دانه های سیمان </a:t>
            </a:r>
            <a:r>
              <a:rPr lang="fa-IR" sz="2500" dirty="0" smtClean="0">
                <a:latin typeface="B Mitra" panose="00000400000000000000" pitchFamily="2" charset="-78"/>
                <a:ea typeface="Calibri" panose="020F0502020204030204" pitchFamily="34" charset="0"/>
                <a:cs typeface="B Zar" panose="00000400000000000000" pitchFamily="2" charset="-78"/>
              </a:rPr>
              <a:t>بدست </a:t>
            </a:r>
            <a:r>
              <a:rPr lang="fa-IR" sz="2500" dirty="0">
                <a:latin typeface="B Mitra" panose="00000400000000000000" pitchFamily="2" charset="-78"/>
                <a:ea typeface="Calibri" panose="020F0502020204030204" pitchFamily="34" charset="0"/>
                <a:cs typeface="B Zar" panose="00000400000000000000" pitchFamily="2" charset="-78"/>
              </a:rPr>
              <a:t>می آید. </a:t>
            </a:r>
            <a:endParaRPr lang="fa-IR" sz="2500" dirty="0" smtClean="0">
              <a:latin typeface="B Mitra" panose="00000400000000000000" pitchFamily="2" charset="-78"/>
              <a:ea typeface="Calibri" panose="020F0502020204030204" pitchFamily="34" charset="0"/>
              <a:cs typeface="B Zar" panose="00000400000000000000" pitchFamily="2" charset="-78"/>
            </a:endParaRPr>
          </a:p>
          <a:p>
            <a:pPr algn="r" rtl="1"/>
            <a:endParaRPr lang="fa-IR" sz="2500" dirty="0">
              <a:latin typeface="B Mitra" panose="00000400000000000000" pitchFamily="2" charset="-78"/>
              <a:ea typeface="Calibri" panose="020F0502020204030204" pitchFamily="34" charset="0"/>
              <a:cs typeface="B Zar" panose="00000400000000000000" pitchFamily="2" charset="-78"/>
            </a:endParaRPr>
          </a:p>
          <a:p>
            <a:pPr algn="r" rtl="1"/>
            <a:r>
              <a:rPr lang="fa-IR" sz="2500" dirty="0" smtClean="0">
                <a:latin typeface="B Mitra" panose="00000400000000000000" pitchFamily="2" charset="-78"/>
                <a:ea typeface="Calibri" panose="020F0502020204030204" pitchFamily="34" charset="0"/>
                <a:cs typeface="B Zar" panose="00000400000000000000" pitchFamily="2" charset="-78"/>
              </a:rPr>
              <a:t>وسیله انجام آزمایش: فلاکس یا بالون لوشاتلیه</a:t>
            </a:r>
            <a:endParaRPr lang="fa-IR" sz="25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929" r="12997"/>
          <a:stretch/>
        </p:blipFill>
        <p:spPr>
          <a:xfrm>
            <a:off x="3477296" y="2664451"/>
            <a:ext cx="2975020" cy="4071199"/>
          </a:xfrm>
          <a:prstGeom prst="rect">
            <a:avLst/>
          </a:prstGeom>
        </p:spPr>
      </p:pic>
    </p:spTree>
    <p:extLst>
      <p:ext uri="{BB962C8B-B14F-4D97-AF65-F5344CB8AC3E}">
        <p14:creationId xmlns:p14="http://schemas.microsoft.com/office/powerpoint/2010/main" val="2827024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54" y="526695"/>
            <a:ext cx="9569002" cy="2973891"/>
          </a:xfrm>
          <a:prstGeom prst="rect">
            <a:avLst/>
          </a:prstGeom>
        </p:spPr>
        <p:txBody>
          <a:bodyPr wrap="square">
            <a:spAutoFit/>
          </a:bodyPr>
          <a:lstStyle/>
          <a:p>
            <a:pPr algn="r" rtl="1">
              <a:lnSpc>
                <a:spcPct val="107000"/>
              </a:lnSpc>
              <a:spcAft>
                <a:spcPts val="0"/>
              </a:spcAft>
            </a:pPr>
            <a:r>
              <a:rPr lang="fa-IR" sz="2500" b="1" dirty="0">
                <a:latin typeface="B Mitra" panose="00000400000000000000" pitchFamily="2" charset="-78"/>
                <a:ea typeface="Calibri" panose="020F0502020204030204" pitchFamily="34" charset="0"/>
                <a:cs typeface="B Zar" panose="00000400000000000000" pitchFamily="2" charset="-78"/>
              </a:rPr>
              <a:t>سلامت</a:t>
            </a:r>
            <a:r>
              <a:rPr lang="fa-IR" sz="2500" b="1" dirty="0">
                <a:latin typeface="B Mitra" panose="00000400000000000000" pitchFamily="2" charset="-78"/>
                <a:ea typeface="Calibri" panose="020F0502020204030204" pitchFamily="34" charset="0"/>
                <a:cs typeface="B Mitra" panose="00000400000000000000" pitchFamily="2" charset="-78"/>
              </a:rPr>
              <a:t> </a:t>
            </a:r>
            <a:r>
              <a:rPr lang="fa-IR" sz="2500" b="1" dirty="0">
                <a:latin typeface="B Mitra" panose="00000400000000000000" pitchFamily="2" charset="-78"/>
                <a:ea typeface="Calibri" panose="020F0502020204030204" pitchFamily="34" charset="0"/>
                <a:cs typeface="B Zar" panose="00000400000000000000" pitchFamily="2" charset="-78"/>
              </a:rPr>
              <a:t>سیمان</a:t>
            </a:r>
            <a:r>
              <a:rPr lang="fa-IR" sz="2500" b="1" dirty="0" smtClean="0">
                <a:latin typeface="B Mitra" panose="00000400000000000000" pitchFamily="2" charset="-78"/>
                <a:ea typeface="Calibri" panose="020F0502020204030204" pitchFamily="34" charset="0"/>
                <a:cs typeface="B Zar" panose="00000400000000000000" pitchFamily="2" charset="-78"/>
              </a:rPr>
              <a:t>:</a:t>
            </a:r>
          </a:p>
          <a:p>
            <a:pPr algn="r"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اندازه گیری تغییرات</a:t>
            </a:r>
            <a:r>
              <a:rPr lang="fa-IR" sz="2500" dirty="0" smtClean="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حجمی</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خمیر</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بعد از</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گیرش</a:t>
            </a:r>
            <a:r>
              <a:rPr lang="fa-IR" sz="2500" dirty="0">
                <a:latin typeface="B Mitra" panose="00000400000000000000" pitchFamily="2" charset="-78"/>
                <a:ea typeface="Calibri" panose="020F0502020204030204" pitchFamily="34" charset="0"/>
                <a:cs typeface="B Mitra" panose="00000400000000000000" pitchFamily="2" charset="-78"/>
              </a:rPr>
              <a:t> </a:t>
            </a:r>
            <a:endParaRPr lang="fa-IR" sz="2500" dirty="0" smtClean="0">
              <a:latin typeface="B Mitra"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سیمان </a:t>
            </a:r>
            <a:r>
              <a:rPr lang="fa-IR" sz="2500" dirty="0">
                <a:latin typeface="B Mitra" panose="00000400000000000000" pitchFamily="2" charset="-78"/>
                <a:ea typeface="Calibri" panose="020F0502020204030204" pitchFamily="34" charset="0"/>
                <a:cs typeface="B Zar" panose="00000400000000000000" pitchFamily="2" charset="-78"/>
              </a:rPr>
              <a:t>آهک</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و</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سنگ</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گچ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smtClean="0">
                <a:latin typeface="B Mitra" panose="00000400000000000000" pitchFamily="2" charset="-78"/>
                <a:ea typeface="Calibri" panose="020F0502020204030204" pitchFamily="34" charset="0"/>
                <a:cs typeface="B Zar" panose="00000400000000000000" pitchFamily="2" charset="-78"/>
              </a:rPr>
              <a:t>مازاد =</a:t>
            </a:r>
            <a:r>
              <a:rPr lang="fa-IR" sz="2500" dirty="0" smtClean="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ناسالم</a:t>
            </a:r>
            <a:r>
              <a:rPr lang="fa-IR" sz="2500" dirty="0">
                <a:latin typeface="B Mitra" panose="00000400000000000000" pitchFamily="2" charset="-78"/>
                <a:ea typeface="Calibri" panose="020F0502020204030204" pitchFamily="34" charset="0"/>
                <a:cs typeface="B Mitra" panose="00000400000000000000" pitchFamily="2" charset="-78"/>
              </a:rPr>
              <a:t> </a:t>
            </a:r>
            <a:endParaRPr lang="fa-IR" sz="2500" dirty="0" smtClean="0">
              <a:latin typeface="B Mitra"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وجود </a:t>
            </a:r>
            <a:r>
              <a:rPr lang="fa-IR" sz="2500" dirty="0">
                <a:latin typeface="B Mitra" panose="00000400000000000000" pitchFamily="2" charset="-78"/>
                <a:ea typeface="Calibri" panose="020F0502020204030204" pitchFamily="34" charset="0"/>
                <a:cs typeface="B Zar" panose="00000400000000000000" pitchFamily="2" charset="-78"/>
              </a:rPr>
              <a:t>اکسید منیزیم بیش از </a:t>
            </a:r>
            <a:r>
              <a:rPr lang="fa-IR" sz="2500" dirty="0" smtClean="0">
                <a:latin typeface="B Mitra" panose="00000400000000000000" pitchFamily="2" charset="-78"/>
                <a:ea typeface="Calibri" panose="020F0502020204030204" pitchFamily="34" charset="0"/>
                <a:cs typeface="B Zar" panose="00000400000000000000" pitchFamily="2" charset="-78"/>
              </a:rPr>
              <a:t>حد= سیمان ناسالم  </a:t>
            </a:r>
          </a:p>
          <a:p>
            <a:pPr algn="just" rtl="1">
              <a:lnSpc>
                <a:spcPct val="107000"/>
              </a:lnSpc>
              <a:spcAft>
                <a:spcPts val="0"/>
              </a:spcAft>
            </a:pPr>
            <a:endParaRPr lang="fa-IR" sz="2500" dirty="0">
              <a:latin typeface="B Mitra"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سلامت </a:t>
            </a:r>
            <a:r>
              <a:rPr lang="fa-IR" sz="2500" dirty="0">
                <a:latin typeface="B Mitra" panose="00000400000000000000" pitchFamily="2" charset="-78"/>
                <a:ea typeface="Calibri" panose="020F0502020204030204" pitchFamily="34" charset="0"/>
                <a:cs typeface="B Zar" panose="00000400000000000000" pitchFamily="2" charset="-78"/>
              </a:rPr>
              <a:t>سیمان با استفاده از آزمایش اتوکلاو یا آزمایش انبرک لوشاتلیه انجام می شود.</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
        <p:nvSpPr>
          <p:cNvPr id="3" name="Rectangle 2"/>
          <p:cNvSpPr/>
          <p:nvPr/>
        </p:nvSpPr>
        <p:spPr>
          <a:xfrm>
            <a:off x="2468450" y="526695"/>
            <a:ext cx="6096000" cy="369332"/>
          </a:xfrm>
          <a:prstGeom prst="rect">
            <a:avLst/>
          </a:prstGeom>
        </p:spPr>
        <p:txBody>
          <a:bodyPr>
            <a:spAutoFit/>
          </a:bodyPr>
          <a:lstStyle/>
          <a:p>
            <a:pPr algn="r" rtl="1"/>
            <a:r>
              <a:rPr lang="fa-IR" b="1" dirty="0" smtClean="0">
                <a:solidFill>
                  <a:srgbClr val="0070C0"/>
                </a:solidFill>
              </a:rPr>
              <a:t>استاندارد </a:t>
            </a:r>
            <a:r>
              <a:rPr lang="fa-IR" b="1" dirty="0">
                <a:solidFill>
                  <a:srgbClr val="0070C0"/>
                </a:solidFill>
              </a:rPr>
              <a:t>ملی ایران شماره ۳۹۱ </a:t>
            </a:r>
            <a:r>
              <a:rPr lang="fa-IR" b="1" dirty="0" smtClean="0">
                <a:solidFill>
                  <a:srgbClr val="0070C0"/>
                </a:solidFill>
              </a:rPr>
              <a:t>و </a:t>
            </a:r>
            <a:r>
              <a:rPr lang="en-US" b="1" dirty="0">
                <a:solidFill>
                  <a:srgbClr val="0070C0"/>
                </a:solidFill>
              </a:rPr>
              <a:t>ASTM C151-84</a:t>
            </a:r>
            <a:endParaRPr lang="fa-IR" b="1" dirty="0">
              <a:solidFill>
                <a:srgbClr val="0070C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14" y="526695"/>
            <a:ext cx="2767280" cy="368970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838" b="27754"/>
          <a:stretch/>
        </p:blipFill>
        <p:spPr>
          <a:xfrm>
            <a:off x="5024191" y="3953815"/>
            <a:ext cx="5080000" cy="2408349"/>
          </a:xfrm>
          <a:prstGeom prst="rect">
            <a:avLst/>
          </a:prstGeom>
        </p:spPr>
      </p:pic>
    </p:spTree>
    <p:extLst>
      <p:ext uri="{BB962C8B-B14F-4D97-AF65-F5344CB8AC3E}">
        <p14:creationId xmlns:p14="http://schemas.microsoft.com/office/powerpoint/2010/main" val="117528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5769" y="449720"/>
            <a:ext cx="9427335" cy="4620496"/>
          </a:xfrm>
          <a:prstGeom prst="rect">
            <a:avLst/>
          </a:prstGeom>
        </p:spPr>
        <p:txBody>
          <a:bodyPr wrap="square">
            <a:spAutoFit/>
          </a:bodyPr>
          <a:lstStyle/>
          <a:p>
            <a:pPr algn="ctr" rtl="1">
              <a:lnSpc>
                <a:spcPct val="107000"/>
              </a:lnSpc>
              <a:spcAft>
                <a:spcPts val="0"/>
              </a:spcAft>
            </a:pPr>
            <a:r>
              <a:rPr lang="fa-IR" sz="2500" b="1" dirty="0" smtClean="0">
                <a:solidFill>
                  <a:srgbClr val="0070C0"/>
                </a:solidFill>
                <a:latin typeface="B Mitra" panose="00000400000000000000" pitchFamily="2" charset="-78"/>
                <a:ea typeface="Calibri" panose="020F0502020204030204" pitchFamily="34" charset="0"/>
                <a:cs typeface="B Zar" panose="00000400000000000000" pitchFamily="2" charset="-78"/>
              </a:rPr>
              <a:t>زمان</a:t>
            </a:r>
            <a:r>
              <a:rPr lang="fa-IR" sz="2500" b="1" dirty="0" smtClean="0">
                <a:solidFill>
                  <a:srgbClr val="0070C0"/>
                </a:solidFill>
                <a:latin typeface="B Mitra" panose="00000400000000000000" pitchFamily="2" charset="-78"/>
                <a:ea typeface="Calibri" panose="020F0502020204030204" pitchFamily="34" charset="0"/>
                <a:cs typeface="B Mitra" panose="00000400000000000000" pitchFamily="2" charset="-78"/>
              </a:rPr>
              <a:t> </a:t>
            </a:r>
            <a:r>
              <a:rPr lang="fa-IR" sz="2500" b="1" dirty="0" smtClean="0">
                <a:solidFill>
                  <a:srgbClr val="0070C0"/>
                </a:solidFill>
                <a:latin typeface="B Mitra" panose="00000400000000000000" pitchFamily="2" charset="-78"/>
                <a:ea typeface="Calibri" panose="020F0502020204030204" pitchFamily="34" charset="0"/>
                <a:cs typeface="B Zar" panose="00000400000000000000" pitchFamily="2" charset="-78"/>
              </a:rPr>
              <a:t>گیرش سیمان </a:t>
            </a:r>
          </a:p>
          <a:p>
            <a:pPr algn="r" rtl="1">
              <a:lnSpc>
                <a:spcPct val="107000"/>
              </a:lnSpc>
              <a:spcAft>
                <a:spcPts val="0"/>
              </a:spcAft>
            </a:pPr>
            <a:endParaRPr lang="fa-IR" sz="2500" b="1"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تغییر</a:t>
            </a:r>
            <a:r>
              <a:rPr lang="fa-IR" sz="2500" dirty="0" smtClean="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وضعیت</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از</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حالت</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خمیري</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به</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حالت</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smtClean="0">
                <a:latin typeface="B Mitra" panose="00000400000000000000" pitchFamily="2" charset="-78"/>
                <a:ea typeface="Calibri" panose="020F0502020204030204" pitchFamily="34" charset="0"/>
                <a:cs typeface="B Zar" panose="00000400000000000000" pitchFamily="2" charset="-78"/>
              </a:rPr>
              <a:t>جامد</a:t>
            </a:r>
          </a:p>
          <a:p>
            <a:pPr algn="just" rtl="1">
              <a:lnSpc>
                <a:spcPct val="107000"/>
              </a:lnSpc>
              <a:spcAft>
                <a:spcPts val="0"/>
              </a:spcAft>
            </a:pPr>
            <a:endParaRPr lang="fa-IR" sz="2500" dirty="0">
              <a:latin typeface="B Mitra"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گیرش </a:t>
            </a:r>
            <a:r>
              <a:rPr lang="fa-IR" sz="2500" dirty="0">
                <a:latin typeface="B Mitra" panose="00000400000000000000" pitchFamily="2" charset="-78"/>
                <a:ea typeface="Calibri" panose="020F0502020204030204" pitchFamily="34" charset="0"/>
                <a:cs typeface="B Zar" panose="00000400000000000000" pitchFamily="2" charset="-78"/>
              </a:rPr>
              <a:t>سریع</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 در</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اثر وجود </a:t>
            </a:r>
            <a:r>
              <a:rPr lang="en-US" sz="2500" dirty="0">
                <a:latin typeface="Calibri" panose="020F0502020204030204" pitchFamily="34" charset="0"/>
                <a:ea typeface="Calibri" panose="020F0502020204030204" pitchFamily="34" charset="0"/>
                <a:cs typeface="B Zar" panose="00000400000000000000" pitchFamily="2" charset="-78"/>
              </a:rPr>
              <a:t>C3S</a:t>
            </a:r>
            <a:r>
              <a:rPr lang="en-US" sz="2500" dirty="0">
                <a:latin typeface="B Zar" panose="00000400000000000000" pitchFamily="2" charset="-78"/>
                <a:ea typeface="Calibri" panose="020F0502020204030204" pitchFamily="34" charset="0"/>
                <a:cs typeface="B Zar" panose="00000400000000000000" pitchFamily="2" charset="-78"/>
              </a:rPr>
              <a:t> </a:t>
            </a:r>
            <a:r>
              <a:rPr lang="fa-IR" sz="2500" dirty="0" smtClean="0">
                <a:latin typeface="B Zar" panose="00000400000000000000" pitchFamily="2" charset="-78"/>
                <a:ea typeface="Calibri" panose="020F0502020204030204" pitchFamily="34" charset="0"/>
                <a:cs typeface="B Zar" panose="00000400000000000000" pitchFamily="2" charset="-78"/>
              </a:rPr>
              <a:t> </a:t>
            </a:r>
            <a:r>
              <a:rPr lang="fa-IR" sz="2500" dirty="0" smtClean="0">
                <a:latin typeface="B Mitra" panose="00000400000000000000" pitchFamily="2" charset="-78"/>
                <a:ea typeface="Calibri" panose="020F0502020204030204" pitchFamily="34" charset="0"/>
                <a:cs typeface="B Zar" panose="00000400000000000000" pitchFamily="2" charset="-78"/>
              </a:rPr>
              <a:t>است. </a:t>
            </a:r>
          </a:p>
          <a:p>
            <a:pPr algn="just" rtl="1">
              <a:lnSpc>
                <a:spcPct val="107000"/>
              </a:lnSpc>
              <a:spcAft>
                <a:spcPts val="0"/>
              </a:spcAft>
            </a:pPr>
            <a:endParaRPr lang="fa-IR" sz="2500" dirty="0">
              <a:latin typeface="B Mitra"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گیرش اولیه = نیم</a:t>
            </a:r>
            <a:r>
              <a:rPr lang="fa-IR" sz="2500" dirty="0" smtClean="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تا</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یک</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ساعت</a:t>
            </a:r>
            <a:r>
              <a:rPr lang="fa-IR" sz="2500" dirty="0">
                <a:latin typeface="B Mitra" panose="00000400000000000000" pitchFamily="2" charset="-78"/>
                <a:ea typeface="Calibri" panose="020F0502020204030204" pitchFamily="34" charset="0"/>
                <a:cs typeface="B Mitra" panose="00000400000000000000" pitchFamily="2" charset="-78"/>
              </a:rPr>
              <a:t> </a:t>
            </a:r>
            <a:endParaRPr lang="fa-IR" sz="2500" dirty="0" smtClean="0">
              <a:latin typeface="B Mitra"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گیرش نهایی= 6 ساعت </a:t>
            </a:r>
          </a:p>
          <a:p>
            <a:pPr algn="just" rtl="1">
              <a:lnSpc>
                <a:spcPct val="107000"/>
              </a:lnSpc>
              <a:spcAft>
                <a:spcPts val="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براي</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تعیین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گیرش</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از</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دستگاهی</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به</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نام</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ویکات</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استفاده</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می شود.</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08" y="352559"/>
            <a:ext cx="3810000" cy="5715000"/>
          </a:xfrm>
          <a:prstGeom prst="rect">
            <a:avLst/>
          </a:prstGeom>
        </p:spPr>
      </p:pic>
    </p:spTree>
    <p:extLst>
      <p:ext uri="{BB962C8B-B14F-4D97-AF65-F5344CB8AC3E}">
        <p14:creationId xmlns:p14="http://schemas.microsoft.com/office/powerpoint/2010/main" val="183269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2529" y="502218"/>
            <a:ext cx="10058400" cy="5855449"/>
          </a:xfrm>
          <a:prstGeom prst="rect">
            <a:avLst/>
          </a:prstGeom>
        </p:spPr>
        <p:txBody>
          <a:bodyPr wrap="square">
            <a:spAutoFit/>
          </a:bodyPr>
          <a:lstStyle/>
          <a:p>
            <a:pPr algn="just" rtl="1">
              <a:lnSpc>
                <a:spcPct val="107000"/>
              </a:lnSpc>
              <a:spcAft>
                <a:spcPts val="0"/>
              </a:spcAft>
            </a:pPr>
            <a:r>
              <a:rPr lang="en-US" sz="2500" b="1" dirty="0">
                <a:latin typeface="B Zar" panose="00000400000000000000" pitchFamily="2" charset="-78"/>
                <a:ea typeface="Calibri" panose="020F0502020204030204" pitchFamily="34" charset="0"/>
                <a:cs typeface="B Zar" panose="00000400000000000000" pitchFamily="2" charset="-78"/>
              </a:rPr>
              <a:t> </a:t>
            </a:r>
            <a:r>
              <a:rPr lang="fa-IR" sz="2500" b="1" dirty="0">
                <a:latin typeface="B Zar" panose="00000400000000000000" pitchFamily="2" charset="-78"/>
                <a:ea typeface="Calibri" panose="020F0502020204030204" pitchFamily="34" charset="0"/>
                <a:cs typeface="B Zar" panose="00000400000000000000" pitchFamily="2" charset="-78"/>
              </a:rPr>
              <a:t>مقاومت سیمان</a:t>
            </a:r>
            <a:r>
              <a:rPr lang="fa-IR" sz="2500" b="1" dirty="0" smtClean="0">
                <a:latin typeface="B Zar" panose="00000400000000000000" pitchFamily="2" charset="-78"/>
                <a:ea typeface="Calibri" panose="020F0502020204030204" pitchFamily="34" charset="0"/>
                <a:cs typeface="B Zar" panose="00000400000000000000" pitchFamily="2" charset="-78"/>
              </a:rPr>
              <a:t>:</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Zar" panose="00000400000000000000" pitchFamily="2" charset="-78"/>
                <a:ea typeface="Calibri" panose="020F0502020204030204" pitchFamily="34" charset="0"/>
                <a:cs typeface="B Zar" panose="00000400000000000000" pitchFamily="2" charset="-78"/>
              </a:rPr>
              <a:t>مقاومت </a:t>
            </a:r>
            <a:r>
              <a:rPr lang="fa-IR" sz="2500" dirty="0">
                <a:latin typeface="B Zar" panose="00000400000000000000" pitchFamily="2" charset="-78"/>
                <a:ea typeface="Calibri" panose="020F0502020204030204" pitchFamily="34" charset="0"/>
                <a:cs typeface="B Zar" panose="00000400000000000000" pitchFamily="2" charset="-78"/>
              </a:rPr>
              <a:t>ملات سیمان و یا بتن به سه عامل بستگی </a:t>
            </a:r>
            <a:r>
              <a:rPr lang="fa-IR" sz="2500" dirty="0" smtClean="0">
                <a:latin typeface="B Zar" panose="00000400000000000000" pitchFamily="2" charset="-78"/>
                <a:ea typeface="Calibri" panose="020F0502020204030204" pitchFamily="34" charset="0"/>
                <a:cs typeface="B Zar" panose="00000400000000000000" pitchFamily="2" charset="-78"/>
              </a:rPr>
              <a:t>دارد:</a:t>
            </a:r>
          </a:p>
          <a:p>
            <a:pPr algn="just" rtl="1">
              <a:lnSpc>
                <a:spcPct val="107000"/>
              </a:lnSpc>
              <a:spcAft>
                <a:spcPts val="0"/>
              </a:spcAft>
            </a:pPr>
            <a:r>
              <a:rPr lang="fa-IR" sz="2500" dirty="0" smtClean="0">
                <a:latin typeface="B Zar" panose="00000400000000000000" pitchFamily="2" charset="-78"/>
                <a:ea typeface="Calibri" panose="020F0502020204030204" pitchFamily="34" charset="0"/>
                <a:cs typeface="B Zar" panose="00000400000000000000" pitchFamily="2" charset="-78"/>
              </a:rPr>
              <a:t>چسبندگی </a:t>
            </a:r>
            <a:r>
              <a:rPr lang="fa-IR" sz="2500" dirty="0">
                <a:latin typeface="B Zar" panose="00000400000000000000" pitchFamily="2" charset="-78"/>
                <a:ea typeface="Calibri" panose="020F0502020204030204" pitchFamily="34" charset="0"/>
                <a:cs typeface="B Zar" panose="00000400000000000000" pitchFamily="2" charset="-78"/>
              </a:rPr>
              <a:t>خمیر سیمان </a:t>
            </a:r>
            <a:endParaRPr lang="fa-IR" sz="2500" dirty="0" smtClean="0">
              <a:latin typeface="B Zar"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Zar" panose="00000400000000000000" pitchFamily="2" charset="-78"/>
                <a:ea typeface="Calibri" panose="020F0502020204030204" pitchFamily="34" charset="0"/>
                <a:cs typeface="B Zar" panose="00000400000000000000" pitchFamily="2" charset="-78"/>
              </a:rPr>
              <a:t>قابلیت </a:t>
            </a:r>
            <a:r>
              <a:rPr lang="fa-IR" sz="2500" dirty="0">
                <a:latin typeface="B Zar" panose="00000400000000000000" pitchFamily="2" charset="-78"/>
                <a:ea typeface="Calibri" panose="020F0502020204030204" pitchFamily="34" charset="0"/>
                <a:cs typeface="B Zar" panose="00000400000000000000" pitchFamily="2" charset="-78"/>
              </a:rPr>
              <a:t>چسبندگی آن به مواد سنگی </a:t>
            </a:r>
            <a:endParaRPr lang="fa-IR" sz="2500" dirty="0" smtClean="0">
              <a:latin typeface="B Zar" panose="00000400000000000000" pitchFamily="2" charset="-78"/>
              <a:ea typeface="Calibri" panose="020F0502020204030204" pitchFamily="34" charset="0"/>
              <a:cs typeface="B Zar" panose="00000400000000000000" pitchFamily="2" charset="-78"/>
            </a:endParaRPr>
          </a:p>
          <a:p>
            <a:pPr algn="just" rtl="1">
              <a:lnSpc>
                <a:spcPct val="107000"/>
              </a:lnSpc>
              <a:spcAft>
                <a:spcPts val="0"/>
              </a:spcAft>
            </a:pPr>
            <a:r>
              <a:rPr lang="fa-IR" sz="2500" dirty="0" smtClean="0">
                <a:latin typeface="B Zar" panose="00000400000000000000" pitchFamily="2" charset="-78"/>
                <a:ea typeface="Calibri" panose="020F0502020204030204" pitchFamily="34" charset="0"/>
                <a:cs typeface="B Zar" panose="00000400000000000000" pitchFamily="2" charset="-78"/>
              </a:rPr>
              <a:t> </a:t>
            </a:r>
            <a:r>
              <a:rPr lang="fa-IR" sz="2500" dirty="0">
                <a:latin typeface="B Zar" panose="00000400000000000000" pitchFamily="2" charset="-78"/>
                <a:ea typeface="Calibri" panose="020F0502020204030204" pitchFamily="34" charset="0"/>
                <a:cs typeface="B Zar" panose="00000400000000000000" pitchFamily="2" charset="-78"/>
              </a:rPr>
              <a:t>مقاومت مواد سنگی مورد استفاده در ساخت </a:t>
            </a:r>
            <a:r>
              <a:rPr lang="fa-IR" sz="2500" dirty="0" smtClean="0">
                <a:latin typeface="B Zar" panose="00000400000000000000" pitchFamily="2" charset="-78"/>
                <a:ea typeface="Calibri" panose="020F0502020204030204" pitchFamily="34" charset="0"/>
                <a:cs typeface="B Zar" panose="00000400000000000000" pitchFamily="2" charset="-78"/>
              </a:rPr>
              <a:t>بتن</a:t>
            </a:r>
          </a:p>
          <a:p>
            <a:pPr algn="just" rtl="1">
              <a:lnSpc>
                <a:spcPct val="107000"/>
              </a:lnSpc>
              <a:spcAft>
                <a:spcPts val="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r>
              <a:rPr lang="en-US" sz="2500" dirty="0">
                <a:latin typeface="B Mitra" panose="00000400000000000000" pitchFamily="2" charset="-78"/>
                <a:ea typeface="Calibri" panose="020F0502020204030204" pitchFamily="34" charset="0"/>
                <a:cs typeface="B Zar" panose="00000400000000000000" pitchFamily="2" charset="-78"/>
              </a:rPr>
              <a:t>-1 </a:t>
            </a:r>
            <a:r>
              <a:rPr lang="fa-IR" sz="2500" dirty="0">
                <a:latin typeface="B Mitra" panose="00000400000000000000" pitchFamily="2" charset="-78"/>
                <a:ea typeface="Calibri" panose="020F0502020204030204" pitchFamily="34" charset="0"/>
                <a:cs typeface="B Zar" panose="00000400000000000000" pitchFamily="2" charset="-78"/>
              </a:rPr>
              <a:t>کشش</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مستقیم</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r>
              <a:rPr lang="en-US" sz="2500" dirty="0">
                <a:latin typeface="B Mitra" panose="00000400000000000000" pitchFamily="2" charset="-78"/>
                <a:ea typeface="Calibri" panose="020F0502020204030204" pitchFamily="34" charset="0"/>
                <a:cs typeface="B Zar" panose="00000400000000000000" pitchFamily="2" charset="-78"/>
              </a:rPr>
              <a:t>-2 </a:t>
            </a:r>
            <a:r>
              <a:rPr lang="fa-IR" sz="2500" dirty="0">
                <a:latin typeface="B Mitra" panose="00000400000000000000" pitchFamily="2" charset="-78"/>
                <a:ea typeface="Calibri" panose="020F0502020204030204" pitchFamily="34" charset="0"/>
                <a:cs typeface="B Zar" panose="00000400000000000000" pitchFamily="2" charset="-78"/>
              </a:rPr>
              <a:t>فشار</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مستقیم</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0"/>
              </a:spcAft>
            </a:pPr>
            <a:r>
              <a:rPr lang="fa-IR" sz="2500" dirty="0">
                <a:latin typeface="B Mitra" panose="00000400000000000000" pitchFamily="2" charset="-78"/>
                <a:ea typeface="Calibri" panose="020F0502020204030204" pitchFamily="34" charset="0"/>
                <a:cs typeface="B Zar" panose="00000400000000000000" pitchFamily="2" charset="-78"/>
              </a:rPr>
              <a:t>3- </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smtClean="0">
                <a:latin typeface="B Mitra" panose="00000400000000000000" pitchFamily="2" charset="-78"/>
                <a:ea typeface="Calibri" panose="020F0502020204030204" pitchFamily="34" charset="0"/>
                <a:cs typeface="B Zar" panose="00000400000000000000" pitchFamily="2" charset="-78"/>
              </a:rPr>
              <a:t>خمش</a:t>
            </a:r>
          </a:p>
          <a:p>
            <a:pPr algn="r" rtl="1">
              <a:lnSpc>
                <a:spcPct val="107000"/>
              </a:lnSpc>
              <a:spcAft>
                <a:spcPts val="0"/>
              </a:spcAft>
            </a:pPr>
            <a:endParaRPr lang="fa-IR" sz="2500" dirty="0" smtClean="0">
              <a:latin typeface="B Mitra" panose="00000400000000000000" pitchFamily="2" charset="-78"/>
              <a:ea typeface="Calibri" panose="020F0502020204030204" pitchFamily="34" charset="0"/>
              <a:cs typeface="B Zar" panose="00000400000000000000" pitchFamily="2" charset="-78"/>
            </a:endParaRPr>
          </a:p>
          <a:p>
            <a:pPr algn="r" rtl="1">
              <a:lnSpc>
                <a:spcPct val="107000"/>
              </a:lnSpc>
              <a:spcAft>
                <a:spcPts val="0"/>
              </a:spcAft>
            </a:pPr>
            <a:r>
              <a:rPr lang="fa-IR" sz="2500" dirty="0" smtClean="0">
                <a:latin typeface="B Mitra" panose="00000400000000000000" pitchFamily="2" charset="-78"/>
                <a:ea typeface="Calibri" panose="020F0502020204030204" pitchFamily="34" charset="0"/>
                <a:cs typeface="B Zar" panose="00000400000000000000" pitchFamily="2" charset="-78"/>
              </a:rPr>
              <a:t>ملات</a:t>
            </a:r>
            <a:r>
              <a:rPr lang="fa-IR" sz="2500" dirty="0" smtClean="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smtClean="0">
                <a:latin typeface="B Mitra" panose="00000400000000000000" pitchFamily="2" charset="-78"/>
                <a:ea typeface="Calibri" panose="020F0502020204030204" pitchFamily="34" charset="0"/>
                <a:cs typeface="B Zar" panose="00000400000000000000" pitchFamily="2" charset="-78"/>
              </a:rPr>
              <a:t>=</a:t>
            </a:r>
            <a:r>
              <a:rPr lang="fa-IR" sz="2500" dirty="0" smtClean="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مخلوطی</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از</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پودر</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و</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ماسه</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استاندارد</a:t>
            </a:r>
            <a:r>
              <a:rPr lang="fa-IR" sz="2500" dirty="0">
                <a:latin typeface="B Mitra" panose="00000400000000000000" pitchFamily="2" charset="-78"/>
                <a:ea typeface="Calibri" panose="020F0502020204030204" pitchFamily="34" charset="0"/>
                <a:cs typeface="B Mitra" panose="00000400000000000000" pitchFamily="2" charset="-78"/>
              </a:rPr>
              <a:t> </a:t>
            </a:r>
            <a:endParaRPr lang="fa-IR" sz="2500" dirty="0" smtClean="0">
              <a:latin typeface="B Mitra" panose="00000400000000000000" pitchFamily="2" charset="-78"/>
              <a:ea typeface="Calibri" panose="020F0502020204030204" pitchFamily="34" charset="0"/>
              <a:cs typeface="B Mitra" panose="00000400000000000000" pitchFamily="2" charset="-78"/>
            </a:endParaRPr>
          </a:p>
          <a:p>
            <a:pPr algn="r" rtl="1">
              <a:lnSpc>
                <a:spcPct val="107000"/>
              </a:lnSpc>
              <a:spcAft>
                <a:spcPts val="0"/>
              </a:spcAft>
            </a:pPr>
            <a:endParaRPr lang="fa-IR" sz="2500" dirty="0">
              <a:latin typeface="B Zar" panose="00000400000000000000" pitchFamily="2" charset="-78"/>
              <a:ea typeface="Calibri" panose="020F0502020204030204" pitchFamily="34" charset="0"/>
              <a:cs typeface="B Mitra" panose="00000400000000000000" pitchFamily="2" charset="-78"/>
            </a:endParaRPr>
          </a:p>
          <a:p>
            <a:pPr algn="r" rtl="1">
              <a:lnSpc>
                <a:spcPct val="107000"/>
              </a:lnSpc>
              <a:spcAft>
                <a:spcPts val="0"/>
              </a:spcAft>
            </a:pPr>
            <a:r>
              <a:rPr lang="fa-IR" sz="2500" dirty="0" smtClean="0">
                <a:latin typeface="B Zar" panose="00000400000000000000" pitchFamily="2" charset="-78"/>
                <a:ea typeface="Calibri" panose="020F0502020204030204" pitchFamily="34" charset="0"/>
                <a:cs typeface="B Zar" panose="00000400000000000000" pitchFamily="2" charset="-78"/>
              </a:rPr>
              <a:t>نسبت</a:t>
            </a:r>
            <a:r>
              <a:rPr lang="fa-IR" sz="2500" dirty="0" smtClean="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پودر</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سیمان</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به</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ماسه</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باید</a:t>
            </a:r>
            <a:r>
              <a:rPr lang="en-US" sz="2500" dirty="0">
                <a:latin typeface="B Mitra" panose="00000400000000000000" pitchFamily="2" charset="-78"/>
                <a:ea typeface="Calibri" panose="020F0502020204030204" pitchFamily="34" charset="0"/>
                <a:cs typeface="B Zar" panose="00000400000000000000" pitchFamily="2" charset="-78"/>
              </a:rPr>
              <a:t> 1 </a:t>
            </a:r>
            <a:r>
              <a:rPr lang="fa-IR" sz="2500" dirty="0">
                <a:latin typeface="B Mitra" panose="00000400000000000000" pitchFamily="2" charset="-78"/>
                <a:ea typeface="Calibri" panose="020F0502020204030204" pitchFamily="34" charset="0"/>
                <a:cs typeface="B Zar" panose="00000400000000000000" pitchFamily="2" charset="-78"/>
              </a:rPr>
              <a:t>به</a:t>
            </a:r>
            <a:r>
              <a:rPr lang="en-US" sz="2500" dirty="0">
                <a:latin typeface="B Mitra" panose="00000400000000000000" pitchFamily="2" charset="-78"/>
                <a:ea typeface="Calibri" panose="020F0502020204030204" pitchFamily="34" charset="0"/>
                <a:cs typeface="B Zar" panose="00000400000000000000" pitchFamily="2" charset="-78"/>
              </a:rPr>
              <a:t> 3 </a:t>
            </a:r>
            <a:r>
              <a:rPr lang="fa-IR" sz="2500" dirty="0">
                <a:latin typeface="B Mitra" panose="00000400000000000000" pitchFamily="2" charset="-78"/>
                <a:ea typeface="Calibri" panose="020F0502020204030204" pitchFamily="34" charset="0"/>
                <a:cs typeface="B Zar" panose="00000400000000000000" pitchFamily="2" charset="-78"/>
              </a:rPr>
              <a:t>باشد</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و</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رطوبت</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در</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این</a:t>
            </a:r>
            <a:r>
              <a:rPr lang="fa-IR" sz="2500" dirty="0">
                <a:solidFill>
                  <a:srgbClr val="C0C0C0"/>
                </a:solidFill>
                <a:latin typeface="B Zar" panose="00000400000000000000" pitchFamily="2" charset="-78"/>
                <a:ea typeface="Calibri" panose="020F0502020204030204" pitchFamily="34" charset="0"/>
                <a:cs typeface="B Zar"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مخلوط</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متناسب</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با</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روانی</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متعارف</a:t>
            </a:r>
            <a:r>
              <a:rPr lang="fa-IR" sz="2500" dirty="0">
                <a:latin typeface="B Mitra" panose="00000400000000000000" pitchFamily="2" charset="-78"/>
                <a:ea typeface="Calibri" panose="020F0502020204030204" pitchFamily="34" charset="0"/>
                <a:cs typeface="B Mitra" panose="00000400000000000000" pitchFamily="2" charset="-78"/>
              </a:rPr>
              <a:t> </a:t>
            </a:r>
            <a:r>
              <a:rPr lang="fa-IR" sz="2500" dirty="0">
                <a:latin typeface="B Mitra" panose="00000400000000000000" pitchFamily="2" charset="-78"/>
                <a:ea typeface="Calibri" panose="020F0502020204030204" pitchFamily="34" charset="0"/>
                <a:cs typeface="B Zar" panose="00000400000000000000" pitchFamily="2" charset="-78"/>
              </a:rPr>
              <a:t>باشد</a:t>
            </a:r>
            <a:r>
              <a:rPr lang="en-US" sz="2500" dirty="0">
                <a:latin typeface="B Mitra" panose="00000400000000000000" pitchFamily="2" charset="-78"/>
                <a:ea typeface="Calibri" panose="020F0502020204030204" pitchFamily="34" charset="0"/>
                <a:cs typeface="B Zar" panose="00000400000000000000" pitchFamily="2" charset="-78"/>
              </a:rPr>
              <a:t>.</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2569689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8658" y="823917"/>
            <a:ext cx="4083693" cy="4001302"/>
          </a:xfrm>
          <a:prstGeom prst="rect">
            <a:avLst/>
          </a:prstGeom>
        </p:spPr>
      </p:pic>
      <p:pic>
        <p:nvPicPr>
          <p:cNvPr id="3" name="Picture 2"/>
          <p:cNvPicPr>
            <a:picLocks noChangeAspect="1"/>
          </p:cNvPicPr>
          <p:nvPr/>
        </p:nvPicPr>
        <p:blipFill>
          <a:blip r:embed="rId3"/>
          <a:stretch>
            <a:fillRect/>
          </a:stretch>
        </p:blipFill>
        <p:spPr>
          <a:xfrm>
            <a:off x="6735087" y="823918"/>
            <a:ext cx="4631607" cy="4001302"/>
          </a:xfrm>
          <a:prstGeom prst="rect">
            <a:avLst/>
          </a:prstGeom>
        </p:spPr>
      </p:pic>
      <p:sp>
        <p:nvSpPr>
          <p:cNvPr id="4" name="Rectangle 3"/>
          <p:cNvSpPr/>
          <p:nvPr/>
        </p:nvSpPr>
        <p:spPr>
          <a:xfrm>
            <a:off x="3000222" y="5133790"/>
            <a:ext cx="1840568" cy="388696"/>
          </a:xfrm>
          <a:prstGeom prst="rect">
            <a:avLst/>
          </a:prstGeom>
        </p:spPr>
        <p:txBody>
          <a:bodyPr wrap="none">
            <a:spAutoFit/>
          </a:bodyPr>
          <a:lstStyle/>
          <a:p>
            <a:pPr algn="ctr" rtl="1">
              <a:lnSpc>
                <a:spcPct val="107000"/>
              </a:lnSpc>
              <a:spcAft>
                <a:spcPts val="0"/>
              </a:spcAft>
            </a:pPr>
            <a:r>
              <a:rPr lang="fa-IR" b="1" dirty="0" smtClean="0">
                <a:solidFill>
                  <a:srgbClr val="0070C0"/>
                </a:solidFill>
                <a:latin typeface="B Mitra" panose="00000400000000000000" pitchFamily="2" charset="-78"/>
                <a:ea typeface="Calibri" panose="020F0502020204030204" pitchFamily="34" charset="0"/>
                <a:cs typeface="B Zar" panose="00000400000000000000" pitchFamily="2" charset="-78"/>
              </a:rPr>
              <a:t>قالب مقاومت فشاری</a:t>
            </a:r>
            <a:endParaRPr lang="fa-IR" b="1" dirty="0">
              <a:solidFill>
                <a:srgbClr val="0070C0"/>
              </a:solidFill>
              <a:latin typeface="B Mitra" panose="00000400000000000000" pitchFamily="2" charset="-78"/>
              <a:ea typeface="Calibri" panose="020F0502020204030204" pitchFamily="34" charset="0"/>
              <a:cs typeface="B Zar" panose="00000400000000000000" pitchFamily="2" charset="-78"/>
            </a:endParaRPr>
          </a:p>
        </p:txBody>
      </p:sp>
      <p:sp>
        <p:nvSpPr>
          <p:cNvPr id="5" name="Rectangle 4"/>
          <p:cNvSpPr/>
          <p:nvPr/>
        </p:nvSpPr>
        <p:spPr>
          <a:xfrm>
            <a:off x="8035466" y="5133790"/>
            <a:ext cx="1832554" cy="388696"/>
          </a:xfrm>
          <a:prstGeom prst="rect">
            <a:avLst/>
          </a:prstGeom>
        </p:spPr>
        <p:txBody>
          <a:bodyPr wrap="none">
            <a:spAutoFit/>
          </a:bodyPr>
          <a:lstStyle/>
          <a:p>
            <a:pPr algn="ctr" rtl="1">
              <a:lnSpc>
                <a:spcPct val="107000"/>
              </a:lnSpc>
              <a:spcAft>
                <a:spcPts val="0"/>
              </a:spcAft>
            </a:pPr>
            <a:r>
              <a:rPr lang="fa-IR" b="1" dirty="0" smtClean="0">
                <a:solidFill>
                  <a:srgbClr val="0070C0"/>
                </a:solidFill>
                <a:latin typeface="B Mitra" panose="00000400000000000000" pitchFamily="2" charset="-78"/>
                <a:ea typeface="Calibri" panose="020F0502020204030204" pitchFamily="34" charset="0"/>
                <a:cs typeface="B Zar" panose="00000400000000000000" pitchFamily="2" charset="-78"/>
              </a:rPr>
              <a:t>قالب مقاومت کششی</a:t>
            </a:r>
            <a:endParaRPr lang="fa-IR" b="1" dirty="0">
              <a:solidFill>
                <a:srgbClr val="0070C0"/>
              </a:solidFill>
              <a:latin typeface="B Mitra" panose="00000400000000000000" pitchFamily="2" charset="-78"/>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198058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8039" y="824248"/>
            <a:ext cx="9762185" cy="2274982"/>
          </a:xfrm>
          <a:prstGeom prst="rect">
            <a:avLst/>
          </a:prstGeom>
        </p:spPr>
        <p:txBody>
          <a:bodyPr wrap="square">
            <a:spAutoFit/>
          </a:bodyPr>
          <a:lstStyle/>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تعریف بتن</a:t>
            </a:r>
            <a:r>
              <a:rPr lang="fa-IR" sz="2500" b="1"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r>
              <a:rPr lang="fa-IR" sz="2500" dirty="0" smtClean="0">
                <a:latin typeface="Times New Roman" panose="02020603050405020304" pitchFamily="18" charset="0"/>
                <a:ea typeface="Calibri" panose="020F0502020204030204" pitchFamily="34" charset="0"/>
                <a:cs typeface="B Zar" panose="00000400000000000000" pitchFamily="2" charset="-78"/>
              </a:rPr>
              <a:t>بتن</a:t>
            </a:r>
            <a:r>
              <a:rPr lang="en-US" sz="2500" dirty="0" smtClean="0">
                <a:latin typeface="Times New Roman" panose="02020603050405020304" pitchFamily="18" charset="0"/>
                <a:ea typeface="Calibri" panose="020F0502020204030204" pitchFamily="34" charset="0"/>
                <a:cs typeface="B Zar" panose="00000400000000000000" pitchFamily="2" charset="-78"/>
              </a:rPr>
              <a:t>(Concrete)</a:t>
            </a:r>
            <a:r>
              <a:rPr lang="fa-IR" sz="2500" dirty="0" smtClean="0">
                <a:latin typeface="Times New Roman" panose="02020603050405020304" pitchFamily="18" charset="0"/>
                <a:ea typeface="Calibri" panose="020F0502020204030204" pitchFamily="34" charset="0"/>
                <a:cs typeface="B Zar" panose="00000400000000000000" pitchFamily="2" charset="-78"/>
              </a:rPr>
              <a:t>‏ به </a:t>
            </a:r>
            <a:r>
              <a:rPr lang="fa-IR" sz="2500" dirty="0">
                <a:latin typeface="Times New Roman" panose="02020603050405020304" pitchFamily="18" charset="0"/>
                <a:ea typeface="Calibri" panose="020F0502020204030204" pitchFamily="34" charset="0"/>
                <a:cs typeface="B Zar" panose="00000400000000000000" pitchFamily="2" charset="-78"/>
              </a:rPr>
              <a:t>طور کلی محصولی است که از اختلاط آب، سیمان هیدرولیکی و سنگدانه های مختلف به وجود آمده و دارای ویژگیهای خاص است. </a:t>
            </a:r>
            <a:endParaRPr lang="fa-IR" sz="2500" dirty="0"/>
          </a:p>
          <a:p>
            <a:pPr algn="r" rtl="1"/>
            <a:endParaRPr lang="fa-IR" sz="2500" dirty="0"/>
          </a:p>
        </p:txBody>
      </p:sp>
      <p:sp>
        <p:nvSpPr>
          <p:cNvPr id="6" name="Rectangle 5"/>
          <p:cNvSpPr/>
          <p:nvPr/>
        </p:nvSpPr>
        <p:spPr>
          <a:xfrm>
            <a:off x="1596980" y="3105834"/>
            <a:ext cx="9543244" cy="861774"/>
          </a:xfrm>
          <a:prstGeom prst="rect">
            <a:avLst/>
          </a:prstGeom>
        </p:spPr>
        <p:txBody>
          <a:bodyPr wrap="square">
            <a:spAutoFit/>
          </a:bodyPr>
          <a:lstStyle/>
          <a:p>
            <a:pPr algn="r" rtl="1"/>
            <a:r>
              <a:rPr lang="fa-IR" sz="2500" dirty="0" smtClean="0">
                <a:latin typeface="Times New Roman" panose="02020603050405020304" pitchFamily="18" charset="0"/>
                <a:ea typeface="Calibri" panose="020F0502020204030204" pitchFamily="34" charset="0"/>
                <a:cs typeface="B Zar" panose="00000400000000000000" pitchFamily="2" charset="-78"/>
              </a:rPr>
              <a:t>کاربرد بتن:</a:t>
            </a:r>
          </a:p>
          <a:p>
            <a:pPr algn="r" rtl="1"/>
            <a:r>
              <a:rPr lang="fa-IR" sz="2500" dirty="0" smtClean="0">
                <a:latin typeface="Times New Roman" panose="02020603050405020304" pitchFamily="18" charset="0"/>
                <a:ea typeface="Calibri" panose="020F0502020204030204" pitchFamily="34" charset="0"/>
                <a:cs typeface="B Zar" panose="00000400000000000000" pitchFamily="2" charset="-78"/>
              </a:rPr>
              <a:t>ساخت </a:t>
            </a:r>
            <a:r>
              <a:rPr lang="fa-IR" sz="2500" dirty="0">
                <a:latin typeface="Times New Roman" panose="02020603050405020304" pitchFamily="18" charset="0"/>
                <a:ea typeface="Calibri" panose="020F0502020204030204" pitchFamily="34" charset="0"/>
                <a:cs typeface="B Zar" panose="00000400000000000000" pitchFamily="2" charset="-78"/>
              </a:rPr>
              <a:t>و سازهای فراوان سازه های بتنی چون ساختمان ها ، سازه ها، سدها ، پلها، تونلها و راهها </a:t>
            </a:r>
            <a:r>
              <a:rPr lang="fa-IR" sz="2500" dirty="0" smtClean="0">
                <a:latin typeface="Times New Roman" panose="02020603050405020304" pitchFamily="18" charset="0"/>
                <a:ea typeface="Calibri" panose="020F0502020204030204" pitchFamily="34" charset="0"/>
                <a:cs typeface="B Zar" panose="00000400000000000000" pitchFamily="2" charset="-78"/>
              </a:rPr>
              <a:t> و ... </a:t>
            </a:r>
            <a:endParaRPr lang="fa-IR" sz="2500" dirty="0"/>
          </a:p>
        </p:txBody>
      </p:sp>
      <p:pic>
        <p:nvPicPr>
          <p:cNvPr id="7" name="Picture 6" descr="Image result for concrete structures"/>
          <p:cNvPicPr/>
          <p:nvPr/>
        </p:nvPicPr>
        <p:blipFill>
          <a:blip r:embed="rId2">
            <a:extLst>
              <a:ext uri="{28A0092B-C50C-407E-A947-70E740481C1C}">
                <a14:useLocalDpi xmlns:a14="http://schemas.microsoft.com/office/drawing/2010/main" val="0"/>
              </a:ext>
            </a:extLst>
          </a:blip>
          <a:srcRect/>
          <a:stretch>
            <a:fillRect/>
          </a:stretch>
        </p:blipFill>
        <p:spPr bwMode="auto">
          <a:xfrm>
            <a:off x="424452" y="4134118"/>
            <a:ext cx="3954365" cy="2588654"/>
          </a:xfrm>
          <a:prstGeom prst="rect">
            <a:avLst/>
          </a:prstGeom>
          <a:noFill/>
          <a:ln>
            <a:noFill/>
          </a:ln>
        </p:spPr>
      </p:pic>
    </p:spTree>
    <p:extLst>
      <p:ext uri="{BB962C8B-B14F-4D97-AF65-F5344CB8AC3E}">
        <p14:creationId xmlns:p14="http://schemas.microsoft.com/office/powerpoint/2010/main" val="2086142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551" y="1983544"/>
            <a:ext cx="5258705" cy="3250127"/>
          </a:xfrm>
          <a:prstGeom prst="rect">
            <a:avLst/>
          </a:prstGeom>
        </p:spPr>
      </p:pic>
      <p:sp>
        <p:nvSpPr>
          <p:cNvPr id="2" name="Rectangle 1"/>
          <p:cNvSpPr/>
          <p:nvPr/>
        </p:nvSpPr>
        <p:spPr>
          <a:xfrm>
            <a:off x="3675358" y="899416"/>
            <a:ext cx="5051383" cy="586314"/>
          </a:xfrm>
          <a:prstGeom prst="rect">
            <a:avLst/>
          </a:prstGeom>
        </p:spPr>
        <p:txBody>
          <a:bodyPr wrap="none">
            <a:spAutoFit/>
          </a:bodyPr>
          <a:lstStyle/>
          <a:p>
            <a:pPr algn="r" rtl="1">
              <a:lnSpc>
                <a:spcPct val="107000"/>
              </a:lnSpc>
              <a:spcAft>
                <a:spcPts val="0"/>
              </a:spcAft>
            </a:pPr>
            <a:r>
              <a:rPr lang="fa-IR" sz="3000" b="1" dirty="0">
                <a:solidFill>
                  <a:srgbClr val="0070C0"/>
                </a:solidFill>
                <a:latin typeface="Times New Roman" panose="02020603050405020304" pitchFamily="18" charset="0"/>
                <a:ea typeface="Times New Roman" panose="02020603050405020304" pitchFamily="18" charset="0"/>
                <a:cs typeface="B Zar" panose="00000400000000000000" pitchFamily="2" charset="-78"/>
              </a:rPr>
              <a:t>شرايط </a:t>
            </a:r>
            <a:r>
              <a:rPr lang="fa-IR" sz="3000" b="1" dirty="0" smtClean="0">
                <a:solidFill>
                  <a:srgbClr val="0070C0"/>
                </a:solidFill>
                <a:latin typeface="Times New Roman" panose="02020603050405020304" pitchFamily="18" charset="0"/>
                <a:ea typeface="Times New Roman" panose="02020603050405020304" pitchFamily="18" charset="0"/>
                <a:cs typeface="B Zar" panose="00000400000000000000" pitchFamily="2" charset="-78"/>
              </a:rPr>
              <a:t>نگهداری و انبار </a:t>
            </a:r>
            <a:r>
              <a:rPr lang="fa-IR" sz="3000" b="1" dirty="0">
                <a:solidFill>
                  <a:srgbClr val="0070C0"/>
                </a:solidFill>
                <a:latin typeface="Times New Roman" panose="02020603050405020304" pitchFamily="18" charset="0"/>
                <a:ea typeface="Times New Roman" panose="02020603050405020304" pitchFamily="18" charset="0"/>
                <a:cs typeface="B Zar" panose="00000400000000000000" pitchFamily="2" charset="-78"/>
              </a:rPr>
              <a:t>كردن </a:t>
            </a:r>
            <a:r>
              <a:rPr lang="fa-IR" sz="3000" b="1" dirty="0" smtClean="0">
                <a:solidFill>
                  <a:srgbClr val="0070C0"/>
                </a:solidFill>
                <a:latin typeface="Times New Roman" panose="02020603050405020304" pitchFamily="18" charset="0"/>
                <a:ea typeface="Times New Roman" panose="02020603050405020304" pitchFamily="18" charset="0"/>
                <a:cs typeface="B Zar" panose="00000400000000000000" pitchFamily="2" charset="-78"/>
              </a:rPr>
              <a:t>سيمان</a:t>
            </a:r>
            <a:endParaRPr lang="en-US" sz="3000" dirty="0">
              <a:solidFill>
                <a:srgbClr val="0070C0"/>
              </a:solidFill>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721186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3041" y="706792"/>
            <a:ext cx="10311618" cy="5478423"/>
          </a:xfrm>
          <a:prstGeom prst="rect">
            <a:avLst/>
          </a:prstGeom>
        </p:spPr>
        <p:txBody>
          <a:bodyPr wrap="square">
            <a:spAutoFit/>
          </a:bodyPr>
          <a:lstStyle/>
          <a:p>
            <a:pPr algn="just" rtl="1"/>
            <a:r>
              <a:rPr lang="fa-IR" sz="2500" dirty="0">
                <a:latin typeface="Times New Roman" panose="02020603050405020304" pitchFamily="18" charset="0"/>
                <a:ea typeface="Times New Roman" panose="02020603050405020304" pitchFamily="18" charset="0"/>
                <a:cs typeface="B Zar" panose="00000400000000000000" pitchFamily="2" charset="-78"/>
              </a:rPr>
              <a:t>نگهداري</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سيمان</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فله،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فقط</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در</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سيلو</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مجاز</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است. </a:t>
            </a:r>
            <a:endParaRPr lang="fa-IR" sz="2500" dirty="0" smtClean="0">
              <a:latin typeface="Times New Roman" panose="02020603050405020304" pitchFamily="18" charset="0"/>
              <a:ea typeface="Times New Roman" panose="02020603050405020304" pitchFamily="18" charset="0"/>
              <a:cs typeface="B Zar" panose="00000400000000000000" pitchFamily="2" charset="-78"/>
            </a:endParaRPr>
          </a:p>
          <a:p>
            <a:pPr algn="just" rtl="1"/>
            <a:endParaRPr lang="fa-IR" sz="2500" dirty="0">
              <a:latin typeface="Times New Roman" panose="02020603050405020304" pitchFamily="18" charset="0"/>
              <a:ea typeface="Times New Roman" panose="02020603050405020304" pitchFamily="18" charset="0"/>
              <a:cs typeface="B Zar" panose="00000400000000000000" pitchFamily="2" charset="-78"/>
            </a:endParaRPr>
          </a:p>
          <a:p>
            <a:pPr algn="just" rtl="1"/>
            <a:r>
              <a:rPr lang="fa-IR" sz="2500" dirty="0" smtClean="0">
                <a:latin typeface="Times New Roman" panose="02020603050405020304" pitchFamily="18" charset="0"/>
                <a:ea typeface="Times New Roman" panose="02020603050405020304" pitchFamily="18" charset="0"/>
                <a:cs typeface="B Zar" panose="00000400000000000000" pitchFamily="2" charset="-78"/>
              </a:rPr>
              <a:t>نگهداري</a:t>
            </a:r>
            <a:r>
              <a:rPr lang="fa-IR" sz="2500" dirty="0" smtClean="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و</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ذخيره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سيمان</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در</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مناطقي</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كه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رطوبت</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نسبي</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هوا</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از</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90</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درصد</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بيشتر</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باشد، نبايد</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در</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كيسه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بيش</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از</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6</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هفته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و</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در</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سيلوهاي</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مناسب</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بيش</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از</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3</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ماه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تجاوز</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نمايد</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a:t>
            </a:r>
          </a:p>
          <a:p>
            <a:pPr algn="just" rtl="1"/>
            <a:endParaRPr lang="fa-IR" sz="2500" dirty="0" smtClean="0">
              <a:latin typeface="Times New Roman" panose="02020603050405020304" pitchFamily="18" charset="0"/>
              <a:ea typeface="Times New Roman" panose="02020603050405020304" pitchFamily="18" charset="0"/>
              <a:cs typeface="B Zar" panose="00000400000000000000" pitchFamily="2" charset="-78"/>
            </a:endParaRPr>
          </a:p>
          <a:p>
            <a:pPr algn="just" rtl="1"/>
            <a:r>
              <a:rPr lang="fa-IR" sz="2500" dirty="0" smtClean="0">
                <a:latin typeface="Times New Roman" panose="02020603050405020304" pitchFamily="18" charset="0"/>
                <a:ea typeface="Times New Roman" panose="02020603050405020304" pitchFamily="18" charset="0"/>
                <a:cs typeface="B Zar" panose="00000400000000000000" pitchFamily="2" charset="-78"/>
              </a:rPr>
              <a:t>مصرف سيمانهاي</a:t>
            </a:r>
            <a:r>
              <a:rPr lang="fa-IR" sz="2500" dirty="0" smtClean="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كلوخه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شده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كه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با</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يكبار</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غلتاندن</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كيسه</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هاي</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آن</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نرم</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نشود،</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بدون انجام</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آزمايشهاي</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تعيين</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كيفيت</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مجاز</a:t>
            </a:r>
            <a:r>
              <a:rPr lang="fa-IR" sz="2500" dirty="0">
                <a:ea typeface="Times New Roman" panose="02020603050405020304" pitchFamily="18" charset="0"/>
                <a:cs typeface="Times New Roman" panose="02020603050405020304" pitchFamily="18" charset="0"/>
              </a:rPr>
              <a:t> </a:t>
            </a:r>
            <a:r>
              <a:rPr lang="fa-IR" sz="2500" dirty="0">
                <a:latin typeface="Times New Roman" panose="02020603050405020304" pitchFamily="18" charset="0"/>
                <a:ea typeface="Times New Roman" panose="02020603050405020304" pitchFamily="18" charset="0"/>
                <a:cs typeface="B Zar" panose="00000400000000000000" pitchFamily="2" charset="-78"/>
              </a:rPr>
              <a:t>نيست</a:t>
            </a:r>
            <a:r>
              <a:rPr lang="en-US" sz="2500" dirty="0">
                <a:latin typeface="Times New Roman" panose="02020603050405020304" pitchFamily="18" charset="0"/>
                <a:ea typeface="Times New Roman" panose="02020603050405020304" pitchFamily="18" charset="0"/>
                <a:cs typeface="B Zar" panose="00000400000000000000" pitchFamily="2" charset="-78"/>
              </a:rPr>
              <a:t>.</a:t>
            </a:r>
            <a:r>
              <a:rPr lang="en-US" sz="2500" dirty="0">
                <a:latin typeface="B Zar" panose="00000400000000000000" pitchFamily="2" charset="-78"/>
                <a:ea typeface="Times New Roman" panose="02020603050405020304" pitchFamily="18" charset="0"/>
              </a:rPr>
              <a:t> </a:t>
            </a:r>
            <a:endParaRPr lang="fa-IR" sz="2500" dirty="0">
              <a:latin typeface="Times New Roman" panose="02020603050405020304" pitchFamily="18" charset="0"/>
              <a:ea typeface="Times New Roman" panose="02020603050405020304" pitchFamily="18" charset="0"/>
              <a:cs typeface="B Zar" panose="00000400000000000000" pitchFamily="2" charset="-78"/>
            </a:endParaRPr>
          </a:p>
          <a:p>
            <a:pPr algn="just" rtl="1"/>
            <a:endParaRPr lang="fa-IR" sz="2500" dirty="0">
              <a:latin typeface="Times New Roman" panose="02020603050405020304" pitchFamily="18" charset="0"/>
              <a:ea typeface="Times New Roman" panose="02020603050405020304" pitchFamily="18" charset="0"/>
              <a:cs typeface="B Zar" panose="00000400000000000000" pitchFamily="2" charset="-78"/>
            </a:endParaRPr>
          </a:p>
          <a:p>
            <a:pPr algn="just" rtl="1"/>
            <a:r>
              <a:rPr lang="fa-IR" sz="2500" dirty="0">
                <a:latin typeface="Times New Roman" panose="02020603050405020304" pitchFamily="18" charset="0"/>
                <a:ea typeface="Times New Roman" panose="02020603050405020304" pitchFamily="18" charset="0"/>
                <a:cs typeface="B Zar" panose="00000400000000000000" pitchFamily="2" charset="-78"/>
              </a:rPr>
              <a:t>کیسه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های سیمان باید </a:t>
            </a:r>
            <a:r>
              <a:rPr lang="fa-IR" sz="2500" dirty="0">
                <a:latin typeface="Times New Roman" panose="02020603050405020304" pitchFamily="18" charset="0"/>
                <a:ea typeface="Times New Roman" panose="02020603050405020304" pitchFamily="18" charset="0"/>
                <a:cs typeface="B Zar" panose="00000400000000000000" pitchFamily="2" charset="-78"/>
              </a:rPr>
              <a:t>دور از دیوار چیده شوند و تعداد ردیف ها بر روی یکدیگر نباید بیش از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5/۱ </a:t>
            </a:r>
            <a:r>
              <a:rPr lang="fa-IR" sz="2500" dirty="0">
                <a:latin typeface="Times New Roman" panose="02020603050405020304" pitchFamily="18" charset="0"/>
                <a:ea typeface="Times New Roman" panose="02020603050405020304" pitchFamily="18" charset="0"/>
                <a:cs typeface="B Zar" panose="00000400000000000000" pitchFamily="2" charset="-78"/>
              </a:rPr>
              <a:t>متر (۹کیسه) ارتفاع داشته باشد</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a:t>
            </a:r>
          </a:p>
          <a:p>
            <a:pPr algn="just" rtl="1"/>
            <a:endParaRPr lang="fa-IR" sz="2500" dirty="0">
              <a:latin typeface="Times New Roman" panose="02020603050405020304" pitchFamily="18" charset="0"/>
              <a:ea typeface="Times New Roman" panose="02020603050405020304" pitchFamily="18" charset="0"/>
              <a:cs typeface="B Zar" panose="00000400000000000000" pitchFamily="2" charset="-78"/>
            </a:endParaRPr>
          </a:p>
          <a:p>
            <a:pPr algn="just" rtl="1"/>
            <a:r>
              <a:rPr lang="fa-IR" sz="2500" dirty="0">
                <a:latin typeface="Times New Roman" panose="02020603050405020304" pitchFamily="18" charset="0"/>
                <a:ea typeface="Times New Roman" panose="02020603050405020304" pitchFamily="18" charset="0"/>
                <a:cs typeface="B Zar" panose="00000400000000000000" pitchFamily="2" charset="-78"/>
              </a:rPr>
              <a:t>در فضای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باز </a:t>
            </a:r>
            <a:r>
              <a:rPr lang="fa-IR" sz="2500" dirty="0">
                <a:latin typeface="Times New Roman" panose="02020603050405020304" pitchFamily="18" charset="0"/>
                <a:ea typeface="Times New Roman" panose="02020603050405020304" pitchFamily="18" charset="0"/>
                <a:cs typeface="B Zar" panose="00000400000000000000" pitchFamily="2" charset="-78"/>
              </a:rPr>
              <a:t>در مواردی که حجم کار کم است و سایه بان در دسترس نباشد می توان کیسه های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سیمان </a:t>
            </a:r>
            <a:r>
              <a:rPr lang="fa-IR" sz="2500" dirty="0">
                <a:latin typeface="Times New Roman" panose="02020603050405020304" pitchFamily="18" charset="0"/>
                <a:ea typeface="Times New Roman" panose="02020603050405020304" pitchFamily="18" charset="0"/>
                <a:cs typeface="B Zar" panose="00000400000000000000" pitchFamily="2" charset="-78"/>
              </a:rPr>
              <a:t>را در فضای باز انبار نمود. باید یک کف خشک به کمک آجر یا تخته چوبی به ضخامت ۱۰ سانتی متر بر روی سطح زمین ساخته و کیسه </a:t>
            </a:r>
            <a:r>
              <a:rPr lang="fa-IR" sz="2500" dirty="0" smtClean="0">
                <a:latin typeface="Times New Roman" panose="02020603050405020304" pitchFamily="18" charset="0"/>
                <a:ea typeface="Times New Roman" panose="02020603050405020304" pitchFamily="18" charset="0"/>
                <a:cs typeface="B Zar" panose="00000400000000000000" pitchFamily="2" charset="-78"/>
              </a:rPr>
              <a:t>های سیمان را </a:t>
            </a:r>
            <a:r>
              <a:rPr lang="fa-IR" sz="2500" dirty="0">
                <a:latin typeface="Times New Roman" panose="02020603050405020304" pitchFamily="18" charset="0"/>
                <a:ea typeface="Times New Roman" panose="02020603050405020304" pitchFamily="18" charset="0"/>
                <a:cs typeface="B Zar" panose="00000400000000000000" pitchFamily="2" charset="-78"/>
              </a:rPr>
              <a:t>بر روی آن قرار داد .</a:t>
            </a:r>
          </a:p>
        </p:txBody>
      </p:sp>
    </p:spTree>
    <p:extLst>
      <p:ext uri="{BB962C8B-B14F-4D97-AF65-F5344CB8AC3E}">
        <p14:creationId xmlns:p14="http://schemas.microsoft.com/office/powerpoint/2010/main" val="10622299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7162800" y="1905000"/>
            <a:ext cx="1295400" cy="762000"/>
          </a:xfrm>
          <a:prstGeom prst="ellipse">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b="1" dirty="0" smtClean="0">
                <a:solidFill>
                  <a:schemeClr val="bg1"/>
                </a:solidFill>
                <a:latin typeface="Verdana" pitchFamily="34" charset="0"/>
                <a:ea typeface="Verdana" pitchFamily="34" charset="0"/>
                <a:cs typeface="B Koodak" panose="00000700000000000000" pitchFamily="2" charset="-78"/>
              </a:rPr>
              <a:t>بتن</a:t>
            </a:r>
            <a:endParaRPr lang="en-US" sz="3200" b="1" dirty="0">
              <a:solidFill>
                <a:schemeClr val="bg1"/>
              </a:solidFill>
              <a:latin typeface="Verdana" pitchFamily="34" charset="0"/>
              <a:ea typeface="Verdana" pitchFamily="34" charset="0"/>
              <a:cs typeface="B Koodak" panose="00000700000000000000" pitchFamily="2" charset="-78"/>
            </a:endParaRPr>
          </a:p>
        </p:txBody>
      </p:sp>
      <p:sp>
        <p:nvSpPr>
          <p:cNvPr id="22" name="Rounded Rectangle 21"/>
          <p:cNvSpPr/>
          <p:nvPr/>
        </p:nvSpPr>
        <p:spPr>
          <a:xfrm>
            <a:off x="1988999" y="1686596"/>
            <a:ext cx="8686800" cy="2971800"/>
          </a:xfrm>
          <a:prstGeom prst="roundRect">
            <a:avLst/>
          </a:prstGeom>
          <a:solidFill>
            <a:srgbClr val="00B0F0"/>
          </a:solidFill>
          <a:ln>
            <a:solidFill>
              <a:srgbClr val="0070C0"/>
            </a:solidFill>
          </a:ln>
          <a:effectLst>
            <a:outerShdw blurRad="76200" dir="18900000" sy="23000" kx="-1200000" algn="bl" rotWithShape="0">
              <a:srgbClr val="00B0F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endParaRPr lang="en-US" sz="2200" dirty="0" smtClean="0">
              <a:solidFill>
                <a:schemeClr val="tx1"/>
              </a:solidFill>
              <a:cs typeface="B Koodak" pitchFamily="2" charset="-78"/>
            </a:endParaRPr>
          </a:p>
        </p:txBody>
      </p:sp>
      <p:sp>
        <p:nvSpPr>
          <p:cNvPr id="23" name="Rounded Rectangle 22"/>
          <p:cNvSpPr/>
          <p:nvPr/>
        </p:nvSpPr>
        <p:spPr>
          <a:xfrm>
            <a:off x="6870879" y="1781845"/>
            <a:ext cx="1463040" cy="457200"/>
          </a:xfrm>
          <a:prstGeom prst="roundRect">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2200" dirty="0" smtClean="0">
                <a:solidFill>
                  <a:schemeClr val="tx1"/>
                </a:solidFill>
                <a:latin typeface="Verdana" pitchFamily="34" charset="0"/>
                <a:ea typeface="Verdana" pitchFamily="34" charset="0"/>
                <a:cs typeface="B Koodak" pitchFamily="2" charset="-78"/>
              </a:rPr>
              <a:t>آب </a:t>
            </a:r>
            <a:r>
              <a:rPr lang="fa-IR" sz="2200" dirty="0" smtClean="0">
                <a:solidFill>
                  <a:schemeClr val="bg1"/>
                </a:solidFill>
                <a:latin typeface="Verdana" pitchFamily="34" charset="0"/>
                <a:ea typeface="Verdana" pitchFamily="34" charset="0"/>
                <a:cs typeface="B Koodak" pitchFamily="2" charset="-78"/>
              </a:rPr>
              <a:t>سیمان</a:t>
            </a:r>
            <a:endParaRPr lang="fr-FR" sz="2200" dirty="0" smtClean="0">
              <a:solidFill>
                <a:schemeClr val="bg1"/>
              </a:solidFill>
              <a:latin typeface="Verdana" pitchFamily="34" charset="0"/>
              <a:ea typeface="Verdana" pitchFamily="34" charset="0"/>
              <a:cs typeface="B Koodak" pitchFamily="2" charset="-78"/>
            </a:endParaRPr>
          </a:p>
        </p:txBody>
      </p:sp>
      <p:sp>
        <p:nvSpPr>
          <p:cNvPr id="24" name="Rounded Rectangle 23"/>
          <p:cNvSpPr/>
          <p:nvPr/>
        </p:nvSpPr>
        <p:spPr>
          <a:xfrm>
            <a:off x="6855639" y="2410496"/>
            <a:ext cx="1463040" cy="457200"/>
          </a:xfrm>
          <a:prstGeom prst="roundRect">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2200" dirty="0" smtClean="0">
                <a:solidFill>
                  <a:schemeClr val="tx1"/>
                </a:solidFill>
                <a:latin typeface="Verdana" pitchFamily="34" charset="0"/>
                <a:ea typeface="Verdana" pitchFamily="34" charset="0"/>
                <a:cs typeface="B Koodak" pitchFamily="2" charset="-78"/>
              </a:rPr>
              <a:t>سیمان </a:t>
            </a:r>
            <a:r>
              <a:rPr lang="fa-IR" sz="2200" dirty="0" smtClean="0">
                <a:solidFill>
                  <a:schemeClr val="bg1"/>
                </a:solidFill>
                <a:latin typeface="Verdana" pitchFamily="34" charset="0"/>
                <a:ea typeface="Verdana" pitchFamily="34" charset="0"/>
                <a:cs typeface="B Koodak" pitchFamily="2" charset="-78"/>
              </a:rPr>
              <a:t>آب</a:t>
            </a:r>
            <a:endParaRPr lang="fr-FR" sz="2200" dirty="0" smtClean="0">
              <a:solidFill>
                <a:schemeClr val="bg1"/>
              </a:solidFill>
              <a:latin typeface="Verdana" pitchFamily="34" charset="0"/>
              <a:ea typeface="Verdana" pitchFamily="34" charset="0"/>
              <a:cs typeface="B Koodak" pitchFamily="2" charset="-78"/>
            </a:endParaRPr>
          </a:p>
        </p:txBody>
      </p:sp>
      <p:sp>
        <p:nvSpPr>
          <p:cNvPr id="25" name="Rounded Rectangle 24"/>
          <p:cNvSpPr/>
          <p:nvPr/>
        </p:nvSpPr>
        <p:spPr>
          <a:xfrm>
            <a:off x="6855639" y="3248696"/>
            <a:ext cx="1463040" cy="457200"/>
          </a:xfrm>
          <a:prstGeom prst="roundRect">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2200" dirty="0" smtClean="0">
                <a:solidFill>
                  <a:schemeClr val="tx1"/>
                </a:solidFill>
                <a:latin typeface="Verdana" pitchFamily="34" charset="0"/>
                <a:ea typeface="Verdana" pitchFamily="34" charset="0"/>
                <a:cs typeface="B Koodak" pitchFamily="2" charset="-78"/>
              </a:rPr>
              <a:t>سنگدانه</a:t>
            </a:r>
            <a:endParaRPr lang="fr-FR" sz="2200" dirty="0" smtClean="0">
              <a:solidFill>
                <a:schemeClr val="tx1"/>
              </a:solidFill>
              <a:latin typeface="Verdana" pitchFamily="34" charset="0"/>
              <a:ea typeface="Verdana" pitchFamily="34" charset="0"/>
              <a:cs typeface="B Koodak" pitchFamily="2" charset="-78"/>
            </a:endParaRPr>
          </a:p>
        </p:txBody>
      </p:sp>
      <p:cxnSp>
        <p:nvCxnSpPr>
          <p:cNvPr id="26" name="Straight Arrow Connector 25"/>
          <p:cNvCxnSpPr>
            <a:stCxn id="31" idx="2"/>
            <a:endCxn id="23" idx="3"/>
          </p:cNvCxnSpPr>
          <p:nvPr/>
        </p:nvCxnSpPr>
        <p:spPr>
          <a:xfrm rot="10800000">
            <a:off x="8333919" y="2010446"/>
            <a:ext cx="670560" cy="1009651"/>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31" idx="2"/>
            <a:endCxn id="24" idx="3"/>
          </p:cNvCxnSpPr>
          <p:nvPr/>
        </p:nvCxnSpPr>
        <p:spPr>
          <a:xfrm rot="10800000">
            <a:off x="8318679" y="2639096"/>
            <a:ext cx="685800" cy="3810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31" idx="2"/>
            <a:endCxn id="25" idx="3"/>
          </p:cNvCxnSpPr>
          <p:nvPr/>
        </p:nvCxnSpPr>
        <p:spPr>
          <a:xfrm rot="10800000" flipV="1">
            <a:off x="8318679" y="3020096"/>
            <a:ext cx="685800" cy="4572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sp>
        <p:nvSpPr>
          <p:cNvPr id="29" name="Rounded Rectangle 28"/>
          <p:cNvSpPr/>
          <p:nvPr/>
        </p:nvSpPr>
        <p:spPr>
          <a:xfrm>
            <a:off x="6855639" y="3858296"/>
            <a:ext cx="1463040" cy="457200"/>
          </a:xfrm>
          <a:prstGeom prst="roundRect">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2000" dirty="0" smtClean="0">
                <a:solidFill>
                  <a:schemeClr val="tx1"/>
                </a:solidFill>
                <a:latin typeface="Verdana" pitchFamily="34" charset="0"/>
                <a:ea typeface="Verdana" pitchFamily="34" charset="0"/>
                <a:cs typeface="B Koodak" pitchFamily="2" charset="-78"/>
              </a:rPr>
              <a:t>مواد افزودنی</a:t>
            </a:r>
            <a:endParaRPr lang="fr-FR" sz="2000" dirty="0">
              <a:solidFill>
                <a:schemeClr val="tx1"/>
              </a:solidFill>
              <a:latin typeface="Verdana" pitchFamily="34" charset="0"/>
              <a:ea typeface="Verdana" pitchFamily="34" charset="0"/>
              <a:cs typeface="B Koodak" pitchFamily="2" charset="-78"/>
            </a:endParaRPr>
          </a:p>
        </p:txBody>
      </p:sp>
      <p:cxnSp>
        <p:nvCxnSpPr>
          <p:cNvPr id="30" name="Straight Arrow Connector 29"/>
          <p:cNvCxnSpPr>
            <a:stCxn id="31" idx="2"/>
            <a:endCxn id="29" idx="3"/>
          </p:cNvCxnSpPr>
          <p:nvPr/>
        </p:nvCxnSpPr>
        <p:spPr>
          <a:xfrm rot="10800000" flipV="1">
            <a:off x="8318679" y="3020096"/>
            <a:ext cx="685800" cy="10668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sp>
        <p:nvSpPr>
          <p:cNvPr id="31" name="Oval 30"/>
          <p:cNvSpPr/>
          <p:nvPr/>
        </p:nvSpPr>
        <p:spPr>
          <a:xfrm>
            <a:off x="9004479" y="2639096"/>
            <a:ext cx="1295400" cy="762000"/>
          </a:xfrm>
          <a:prstGeom prst="ellipse">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b="1" dirty="0" smtClean="0">
                <a:solidFill>
                  <a:schemeClr val="tx1"/>
                </a:solidFill>
                <a:latin typeface="Verdana" pitchFamily="34" charset="0"/>
                <a:ea typeface="Verdana" pitchFamily="34" charset="0"/>
                <a:cs typeface="B Koodak" panose="00000700000000000000" pitchFamily="2" charset="-78"/>
              </a:rPr>
              <a:t>بتن</a:t>
            </a:r>
            <a:endParaRPr lang="en-US" sz="3200" b="1" dirty="0">
              <a:solidFill>
                <a:schemeClr val="tx1"/>
              </a:solidFill>
              <a:latin typeface="Verdana" pitchFamily="34" charset="0"/>
              <a:ea typeface="Verdana" pitchFamily="34" charset="0"/>
              <a:cs typeface="B Koodak" panose="00000700000000000000" pitchFamily="2" charset="-78"/>
            </a:endParaRPr>
          </a:p>
        </p:txBody>
      </p:sp>
      <p:sp>
        <p:nvSpPr>
          <p:cNvPr id="32" name="Rounded Rectangle 31"/>
          <p:cNvSpPr/>
          <p:nvPr/>
        </p:nvSpPr>
        <p:spPr>
          <a:xfrm>
            <a:off x="4356279" y="2943896"/>
            <a:ext cx="1752600" cy="457200"/>
          </a:xfrm>
          <a:prstGeom prst="roundRect">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2000" b="1" dirty="0" smtClean="0">
                <a:solidFill>
                  <a:schemeClr val="tx1"/>
                </a:solidFill>
                <a:latin typeface="Verdana" pitchFamily="34" charset="0"/>
                <a:ea typeface="Verdana" pitchFamily="34" charset="0"/>
                <a:cs typeface="B Koodak" pitchFamily="2" charset="-78"/>
              </a:rPr>
              <a:t>درشت دانه (شن)</a:t>
            </a:r>
            <a:endParaRPr lang="fr-FR" sz="2000" b="1" dirty="0" smtClean="0">
              <a:solidFill>
                <a:schemeClr val="tx1"/>
              </a:solidFill>
              <a:latin typeface="Verdana" pitchFamily="34" charset="0"/>
              <a:ea typeface="Verdana" pitchFamily="34" charset="0"/>
              <a:cs typeface="B Koodak" pitchFamily="2" charset="-78"/>
            </a:endParaRPr>
          </a:p>
        </p:txBody>
      </p:sp>
      <p:sp>
        <p:nvSpPr>
          <p:cNvPr id="33" name="Rounded Rectangle 32"/>
          <p:cNvSpPr/>
          <p:nvPr/>
        </p:nvSpPr>
        <p:spPr>
          <a:xfrm>
            <a:off x="4356279" y="3782096"/>
            <a:ext cx="1752600" cy="457200"/>
          </a:xfrm>
          <a:prstGeom prst="roundRect">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2200" dirty="0" smtClean="0">
                <a:solidFill>
                  <a:schemeClr val="tx1"/>
                </a:solidFill>
                <a:latin typeface="Verdana" pitchFamily="34" charset="0"/>
                <a:ea typeface="Verdana" pitchFamily="34" charset="0"/>
                <a:cs typeface="B Koodak" pitchFamily="2" charset="-78"/>
              </a:rPr>
              <a:t>ریزدانه (ماسه)</a:t>
            </a:r>
            <a:endParaRPr lang="fr-FR" sz="2200" dirty="0" smtClean="0">
              <a:solidFill>
                <a:schemeClr val="tx1"/>
              </a:solidFill>
              <a:latin typeface="Verdana" pitchFamily="34" charset="0"/>
              <a:ea typeface="Verdana" pitchFamily="34" charset="0"/>
              <a:cs typeface="B Koodak" pitchFamily="2" charset="-78"/>
            </a:endParaRPr>
          </a:p>
        </p:txBody>
      </p:sp>
      <p:cxnSp>
        <p:nvCxnSpPr>
          <p:cNvPr id="34" name="Straight Arrow Connector 33"/>
          <p:cNvCxnSpPr>
            <a:endCxn id="32" idx="3"/>
          </p:cNvCxnSpPr>
          <p:nvPr/>
        </p:nvCxnSpPr>
        <p:spPr>
          <a:xfrm flipH="1" flipV="1">
            <a:off x="6108879" y="3172496"/>
            <a:ext cx="685800" cy="3810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a:endCxn id="33" idx="3"/>
          </p:cNvCxnSpPr>
          <p:nvPr/>
        </p:nvCxnSpPr>
        <p:spPr>
          <a:xfrm flipH="1">
            <a:off x="6108879" y="3553496"/>
            <a:ext cx="685800" cy="4572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sp>
        <p:nvSpPr>
          <p:cNvPr id="36" name="Oval 35"/>
          <p:cNvSpPr/>
          <p:nvPr/>
        </p:nvSpPr>
        <p:spPr>
          <a:xfrm>
            <a:off x="2146479" y="3248697"/>
            <a:ext cx="1905000" cy="762000"/>
          </a:xfrm>
          <a:prstGeom prst="ellipse">
            <a:avLst/>
          </a:prstGeom>
          <a:solidFill>
            <a:srgbClr val="FFFF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a-IR" sz="2000" b="1" dirty="0" smtClean="0">
                <a:solidFill>
                  <a:schemeClr val="tx1"/>
                </a:solidFill>
                <a:latin typeface="Verdana" pitchFamily="34" charset="0"/>
                <a:ea typeface="Verdana" pitchFamily="34" charset="0"/>
                <a:cs typeface="B Koodak" panose="00000700000000000000" pitchFamily="2" charset="-78"/>
              </a:rPr>
              <a:t>معیار:</a:t>
            </a:r>
            <a:endParaRPr lang="en-US" sz="2000" b="1" dirty="0" smtClean="0">
              <a:solidFill>
                <a:schemeClr val="tx1"/>
              </a:solidFill>
              <a:latin typeface="Verdana" pitchFamily="34" charset="0"/>
              <a:ea typeface="Verdana" pitchFamily="34" charset="0"/>
              <a:cs typeface="B Koodak" panose="00000700000000000000" pitchFamily="2" charset="-78"/>
            </a:endParaRPr>
          </a:p>
          <a:p>
            <a:pPr algn="ctr"/>
            <a:r>
              <a:rPr lang="fa-IR" sz="2000" b="1" dirty="0" smtClean="0">
                <a:solidFill>
                  <a:schemeClr val="tx1"/>
                </a:solidFill>
                <a:latin typeface="Verdana" pitchFamily="34" charset="0"/>
                <a:ea typeface="Verdana" pitchFamily="34" charset="0"/>
                <a:cs typeface="B Koodak" panose="00000700000000000000" pitchFamily="2" charset="-78"/>
              </a:rPr>
              <a:t>الک شماره ۴</a:t>
            </a:r>
            <a:endParaRPr lang="en-US" sz="2000" b="1" dirty="0">
              <a:solidFill>
                <a:schemeClr val="tx1"/>
              </a:solidFill>
              <a:latin typeface="Verdana" pitchFamily="34" charset="0"/>
              <a:ea typeface="Verdana" pitchFamily="34" charset="0"/>
              <a:cs typeface="B Koodak" panose="00000700000000000000" pitchFamily="2" charset="-78"/>
            </a:endParaRPr>
          </a:p>
        </p:txBody>
      </p:sp>
      <p:sp>
        <p:nvSpPr>
          <p:cNvPr id="37" name="Rectangle 36"/>
          <p:cNvSpPr/>
          <p:nvPr/>
        </p:nvSpPr>
        <p:spPr>
          <a:xfrm>
            <a:off x="5032204" y="520204"/>
            <a:ext cx="2600392" cy="586314"/>
          </a:xfrm>
          <a:prstGeom prst="rect">
            <a:avLst/>
          </a:prstGeom>
        </p:spPr>
        <p:txBody>
          <a:bodyPr wrap="none">
            <a:spAutoFit/>
          </a:bodyPr>
          <a:lstStyle/>
          <a:p>
            <a:pPr algn="just" rtl="1">
              <a:lnSpc>
                <a:spcPct val="107000"/>
              </a:lnSpc>
              <a:spcAft>
                <a:spcPts val="0"/>
              </a:spcAft>
            </a:pPr>
            <a:r>
              <a:rPr lang="fa-IR" sz="3000" b="1" dirty="0" smtClean="0">
                <a:solidFill>
                  <a:schemeClr val="accent1"/>
                </a:solidFill>
                <a:latin typeface="B Zar" panose="00000400000000000000" pitchFamily="2" charset="-78"/>
                <a:ea typeface="Calibri" panose="020F0502020204030204" pitchFamily="34" charset="0"/>
                <a:cs typeface="B Zar" panose="00000400000000000000" pitchFamily="2" charset="-78"/>
              </a:rPr>
              <a:t>سنگدانه ها در بتن</a:t>
            </a:r>
            <a:endParaRPr lang="fa-IR" sz="3000" b="1" dirty="0">
              <a:solidFill>
                <a:schemeClr val="accent1"/>
              </a:solidFill>
              <a:latin typeface="B Zar" panose="00000400000000000000" pitchFamily="2" charset="-78"/>
              <a:ea typeface="Calibri" panose="020F0502020204030204" pitchFamily="34" charset="0"/>
              <a:cs typeface="B Zar" panose="00000400000000000000" pitchFamily="2" charset="-78"/>
            </a:endParaRPr>
          </a:p>
        </p:txBody>
      </p:sp>
      <p:sp>
        <p:nvSpPr>
          <p:cNvPr id="38" name="Rectangle 37"/>
          <p:cNvSpPr/>
          <p:nvPr/>
        </p:nvSpPr>
        <p:spPr>
          <a:xfrm>
            <a:off x="2146479" y="4963196"/>
            <a:ext cx="8263613" cy="1327286"/>
          </a:xfrm>
          <a:prstGeom prst="rect">
            <a:avLst/>
          </a:prstGeom>
        </p:spPr>
        <p:txBody>
          <a:bodyPr wrap="square">
            <a:spAutoFit/>
          </a:bodyPr>
          <a:lstStyle/>
          <a:p>
            <a:pPr algn="ctr"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مصالح سنگى(شن و ماسه) </a:t>
            </a:r>
            <a:r>
              <a:rPr lang="fa-IR" sz="2500" dirty="0" smtClean="0">
                <a:latin typeface="Calibri" panose="020F0502020204030204" pitchFamily="34" charset="0"/>
                <a:ea typeface="Calibri" panose="020F0502020204030204" pitchFamily="34" charset="0"/>
                <a:cs typeface="B Zar" panose="00000400000000000000" pitchFamily="2" charset="-78"/>
              </a:rPr>
              <a:t>: حدود </a:t>
            </a:r>
            <a:r>
              <a:rPr lang="fa-IR" sz="2500" dirty="0">
                <a:latin typeface="Calibri" panose="020F0502020204030204" pitchFamily="34" charset="0"/>
                <a:ea typeface="Calibri" panose="020F0502020204030204" pitchFamily="34" charset="0"/>
                <a:cs typeface="B Zar" panose="00000400000000000000" pitchFamily="2" charset="-78"/>
              </a:rPr>
              <a:t>60 تا 75 درصد از حجم بتن </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ctr" rtl="1">
              <a:lnSpc>
                <a:spcPct val="107000"/>
              </a:lnSpc>
              <a:spcAft>
                <a:spcPts val="0"/>
              </a:spcAft>
            </a:pP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ctr" rtl="1">
              <a:lnSpc>
                <a:spcPct val="107000"/>
              </a:lnSpc>
              <a:spcAft>
                <a:spcPts val="0"/>
              </a:spcAft>
            </a:pPr>
            <a:r>
              <a:rPr lang="fa-IR" sz="2500" dirty="0" smtClean="0">
                <a:latin typeface="Calibri" panose="020F0502020204030204" pitchFamily="34" charset="0"/>
                <a:ea typeface="Calibri" panose="020F0502020204030204" pitchFamily="34" charset="0"/>
                <a:cs typeface="B Zar" panose="00000400000000000000" pitchFamily="2" charset="-78"/>
              </a:rPr>
              <a:t>60 </a:t>
            </a:r>
            <a:r>
              <a:rPr lang="fa-IR" sz="2500" dirty="0">
                <a:latin typeface="Calibri" panose="020F0502020204030204" pitchFamily="34" charset="0"/>
                <a:ea typeface="Calibri" panose="020F0502020204030204" pitchFamily="34" charset="0"/>
                <a:cs typeface="B Zar" panose="00000400000000000000" pitchFamily="2" charset="-78"/>
              </a:rPr>
              <a:t>تا 70 درصد  از كل دانه ها شن و 30 الي 40 درصد دانه </a:t>
            </a:r>
            <a:r>
              <a:rPr lang="fa-IR" sz="2500" dirty="0" smtClean="0">
                <a:latin typeface="Calibri" panose="020F0502020204030204" pitchFamily="34" charset="0"/>
                <a:ea typeface="Calibri" panose="020F0502020204030204" pitchFamily="34" charset="0"/>
                <a:cs typeface="B Zar" panose="00000400000000000000" pitchFamily="2" charset="-78"/>
              </a:rPr>
              <a:t>ها ماسه</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527647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30695979"/>
              </p:ext>
            </p:extLst>
          </p:nvPr>
        </p:nvGraphicFramePr>
        <p:xfrm>
          <a:off x="6723964" y="3004475"/>
          <a:ext cx="4805845" cy="1784646"/>
        </p:xfrm>
        <a:graphic>
          <a:graphicData uri="http://schemas.openxmlformats.org/drawingml/2006/table">
            <a:tbl>
              <a:tblPr rtl="1" firstRow="1" firstCol="1" bandRow="1">
                <a:tableStyleId>{5C22544A-7EE6-4342-B048-85BDC9FD1C3A}</a:tableStyleId>
              </a:tblPr>
              <a:tblGrid>
                <a:gridCol w="2068013"/>
                <a:gridCol w="2737832"/>
              </a:tblGrid>
              <a:tr h="641646">
                <a:tc>
                  <a:txBody>
                    <a:bodyPr/>
                    <a:lstStyle/>
                    <a:p>
                      <a:pPr algn="ctr" rtl="1"/>
                      <a:r>
                        <a:rPr lang="fa-IR" sz="2500" b="0" dirty="0">
                          <a:effectLst/>
                          <a:cs typeface="B Zar" panose="00000400000000000000" pitchFamily="2" charset="-78"/>
                        </a:rPr>
                        <a:t>نام دسته بندی ماسه</a:t>
                      </a:r>
                      <a:endParaRPr lang="en-US" sz="2500" b="0" dirty="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a:effectLst/>
                          <a:cs typeface="B Zar" panose="00000400000000000000" pitchFamily="2" charset="-78"/>
                        </a:rPr>
                        <a:t>اندازه قطر دانه ها (میلیمتر)</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r h="379154">
                <a:tc>
                  <a:txBody>
                    <a:bodyPr/>
                    <a:lstStyle/>
                    <a:p>
                      <a:pPr algn="ctr" rtl="1"/>
                      <a:r>
                        <a:rPr lang="fa-IR" sz="2500" b="0">
                          <a:effectLst/>
                          <a:cs typeface="B Zar" panose="00000400000000000000" pitchFamily="2" charset="-78"/>
                        </a:rPr>
                        <a:t>درشت</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a:effectLst/>
                          <a:cs typeface="B Zar" panose="00000400000000000000" pitchFamily="2" charset="-78"/>
                        </a:rPr>
                        <a:t>2 تا 5 </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r h="379154">
                <a:tc>
                  <a:txBody>
                    <a:bodyPr/>
                    <a:lstStyle/>
                    <a:p>
                      <a:pPr algn="ctr" rtl="1"/>
                      <a:r>
                        <a:rPr lang="fa-IR" sz="2500" b="0">
                          <a:effectLst/>
                          <a:cs typeface="B Zar" panose="00000400000000000000" pitchFamily="2" charset="-78"/>
                        </a:rPr>
                        <a:t>متوسط </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dirty="0" smtClean="0">
                          <a:effectLst/>
                          <a:cs typeface="B Zar" panose="00000400000000000000" pitchFamily="2" charset="-78"/>
                        </a:rPr>
                        <a:t>0/5 </a:t>
                      </a:r>
                      <a:r>
                        <a:rPr lang="fa-IR" sz="2500" b="0" dirty="0">
                          <a:effectLst/>
                          <a:cs typeface="B Zar" panose="00000400000000000000" pitchFamily="2" charset="-78"/>
                        </a:rPr>
                        <a:t>تا 2</a:t>
                      </a:r>
                      <a:endParaRPr lang="en-US" sz="2500" b="0" dirty="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r h="379154">
                <a:tc>
                  <a:txBody>
                    <a:bodyPr/>
                    <a:lstStyle/>
                    <a:p>
                      <a:pPr algn="ctr" rtl="1"/>
                      <a:r>
                        <a:rPr lang="fa-IR" sz="2500" b="0">
                          <a:effectLst/>
                          <a:cs typeface="B Zar" panose="00000400000000000000" pitchFamily="2" charset="-78"/>
                        </a:rPr>
                        <a:t>نرمه</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dirty="0" smtClean="0">
                          <a:effectLst/>
                          <a:cs typeface="B Zar" panose="00000400000000000000" pitchFamily="2" charset="-78"/>
                        </a:rPr>
                        <a:t>0/075 </a:t>
                      </a:r>
                      <a:r>
                        <a:rPr lang="fa-IR" sz="2500" b="0" dirty="0">
                          <a:effectLst/>
                          <a:cs typeface="B Zar" panose="00000400000000000000" pitchFamily="2" charset="-78"/>
                        </a:rPr>
                        <a:t>تا </a:t>
                      </a:r>
                      <a:r>
                        <a:rPr lang="fa-IR" sz="2500" b="0" dirty="0" smtClean="0">
                          <a:effectLst/>
                          <a:cs typeface="B Zar" panose="00000400000000000000" pitchFamily="2" charset="-78"/>
                        </a:rPr>
                        <a:t>0/5</a:t>
                      </a:r>
                      <a:endParaRPr lang="en-US" sz="2500" b="0" dirty="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bl>
          </a:graphicData>
        </a:graphic>
      </p:graphicFrame>
      <p:sp>
        <p:nvSpPr>
          <p:cNvPr id="3" name="Rectangle 1"/>
          <p:cNvSpPr>
            <a:spLocks noChangeArrowheads="1"/>
          </p:cNvSpPr>
          <p:nvPr/>
        </p:nvSpPr>
        <p:spPr bwMode="auto">
          <a:xfrm>
            <a:off x="8259476" y="2269097"/>
            <a:ext cx="197842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sz="25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دسته بندی ماسه</a:t>
            </a:r>
            <a:endParaRPr kumimoji="0" lang="fa-IR" sz="2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4" name="Rectangle 3"/>
          <p:cNvSpPr/>
          <p:nvPr/>
        </p:nvSpPr>
        <p:spPr>
          <a:xfrm>
            <a:off x="6878489" y="5227681"/>
            <a:ext cx="4740400" cy="477054"/>
          </a:xfrm>
          <a:prstGeom prst="rect">
            <a:avLst/>
          </a:prstGeom>
        </p:spPr>
        <p:txBody>
          <a:bodyPr wrap="none">
            <a:spAutoFit/>
          </a:bodyPr>
          <a:lstStyle/>
          <a:p>
            <a:r>
              <a:rPr lang="fa-IR" sz="2500" dirty="0">
                <a:latin typeface="Calibri" panose="020F0502020204030204" pitchFamily="34" charset="0"/>
                <a:ea typeface="Calibri" panose="020F0502020204030204" pitchFamily="34" charset="0"/>
                <a:cs typeface="B Zar" panose="00000400000000000000" pitchFamily="2" charset="-78"/>
              </a:rPr>
              <a:t>دانه های ماسه باید از </a:t>
            </a:r>
            <a:r>
              <a:rPr lang="fa-IR" sz="2500" dirty="0" smtClean="0">
                <a:latin typeface="Calibri" panose="020F0502020204030204" pitchFamily="34" charset="0"/>
                <a:ea typeface="Calibri" panose="020F0502020204030204" pitchFamily="34" charset="0"/>
                <a:cs typeface="B Zar" panose="00000400000000000000" pitchFamily="2" charset="-78"/>
              </a:rPr>
              <a:t>0/075 </a:t>
            </a:r>
            <a:r>
              <a:rPr lang="fa-IR" sz="2500" dirty="0">
                <a:latin typeface="Calibri" panose="020F0502020204030204" pitchFamily="34" charset="0"/>
                <a:ea typeface="Calibri" panose="020F0502020204030204" pitchFamily="34" charset="0"/>
                <a:cs typeface="B Zar" panose="00000400000000000000" pitchFamily="2" charset="-78"/>
              </a:rPr>
              <a:t>میلیمتر بزرگتر باشند</a:t>
            </a:r>
            <a:endParaRPr lang="fa-IR" sz="2500" dirty="0"/>
          </a:p>
        </p:txBody>
      </p:sp>
      <p:sp>
        <p:nvSpPr>
          <p:cNvPr id="8" name="Rectangle 6"/>
          <p:cNvSpPr>
            <a:spLocks noChangeArrowheads="1"/>
          </p:cNvSpPr>
          <p:nvPr/>
        </p:nvSpPr>
        <p:spPr bwMode="auto">
          <a:xfrm>
            <a:off x="4893971" y="641396"/>
            <a:ext cx="6724918"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sz="25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Zar" panose="00000400000000000000" pitchFamily="2" charset="-78"/>
              </a:rPr>
              <a:t>مرز اندازه شن و ماسه ، الک استاندارد نمره 4 ، است که اندازه بعد آن </a:t>
            </a:r>
            <a:endParaRPr kumimoji="0" lang="en-US" sz="25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956804286"/>
              </p:ext>
            </p:extLst>
          </p:nvPr>
        </p:nvGraphicFramePr>
        <p:xfrm>
          <a:off x="4713332" y="509137"/>
          <a:ext cx="361278" cy="741571"/>
        </p:xfrm>
        <a:graphic>
          <a:graphicData uri="http://schemas.openxmlformats.org/presentationml/2006/ole">
            <mc:AlternateContent xmlns:mc="http://schemas.openxmlformats.org/markup-compatibility/2006">
              <mc:Choice xmlns:v="urn:schemas-microsoft-com:vml" Requires="v">
                <p:oleObj spid="_x0000_s1284" name="Equation" r:id="rId3" imgW="177723" imgH="368140" progId="Equation.DSMT4">
                  <p:embed/>
                </p:oleObj>
              </mc:Choice>
              <mc:Fallback>
                <p:oleObj name="Equation" r:id="rId3" imgW="177723" imgH="36814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332" y="509137"/>
                        <a:ext cx="361278" cy="741571"/>
                      </a:xfrm>
                      <a:prstGeom prst="rect">
                        <a:avLst/>
                      </a:prstGeom>
                      <a:noFill/>
                    </p:spPr>
                  </p:pic>
                </p:oleObj>
              </mc:Fallback>
            </mc:AlternateContent>
          </a:graphicData>
        </a:graphic>
      </p:graphicFrame>
      <p:sp>
        <p:nvSpPr>
          <p:cNvPr id="10" name="Rectangle 7"/>
          <p:cNvSpPr>
            <a:spLocks noChangeArrowheads="1"/>
          </p:cNvSpPr>
          <p:nvPr/>
        </p:nvSpPr>
        <p:spPr bwMode="auto">
          <a:xfrm>
            <a:off x="2051526" y="670105"/>
            <a:ext cx="284244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sz="25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Zar" panose="00000400000000000000" pitchFamily="2" charset="-78"/>
              </a:rPr>
              <a:t>  </a:t>
            </a:r>
            <a:r>
              <a:rPr kumimoji="0" lang="fa-IR" sz="25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Zar" panose="00000400000000000000" pitchFamily="2" charset="-78"/>
              </a:rPr>
              <a:t>اینچ یا 76/4 میلیمتر است</a:t>
            </a:r>
            <a:r>
              <a:rPr kumimoji="0" lang="en-US" sz="25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Zar" panose="00000400000000000000" pitchFamily="2" charset="-78"/>
              </a:rPr>
              <a:t>.</a:t>
            </a:r>
            <a:r>
              <a:rPr kumimoji="0" lang="en-US" sz="2500" b="0" i="0" u="none" strike="noStrike" cap="none" normalizeH="0" baseline="0" dirty="0" smtClean="0">
                <a:ln>
                  <a:noFill/>
                </a:ln>
                <a:solidFill>
                  <a:schemeClr val="tx1"/>
                </a:solidFill>
                <a:effectLst/>
              </a:rPr>
              <a:t> </a:t>
            </a:r>
            <a:endParaRPr kumimoji="0" lang="en-US" sz="25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672653482"/>
              </p:ext>
            </p:extLst>
          </p:nvPr>
        </p:nvGraphicFramePr>
        <p:xfrm>
          <a:off x="1006444" y="3017353"/>
          <a:ext cx="4932608" cy="1852435"/>
        </p:xfrm>
        <a:graphic>
          <a:graphicData uri="http://schemas.openxmlformats.org/drawingml/2006/table">
            <a:tbl>
              <a:tblPr rtl="1" firstRow="1" firstCol="1" bandRow="1">
                <a:tableStyleId>{5C22544A-7EE6-4342-B048-85BDC9FD1C3A}</a:tableStyleId>
              </a:tblPr>
              <a:tblGrid>
                <a:gridCol w="2122560"/>
                <a:gridCol w="2810048"/>
              </a:tblGrid>
              <a:tr h="709435">
                <a:tc>
                  <a:txBody>
                    <a:bodyPr/>
                    <a:lstStyle/>
                    <a:p>
                      <a:pPr algn="ctr" rtl="1"/>
                      <a:r>
                        <a:rPr lang="fa-IR" sz="2500" b="0" dirty="0">
                          <a:effectLst/>
                          <a:cs typeface="B Zar" panose="00000400000000000000" pitchFamily="2" charset="-78"/>
                        </a:rPr>
                        <a:t>نام دسته بندی </a:t>
                      </a:r>
                      <a:endParaRPr lang="en-US" sz="2500" b="0" dirty="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a:effectLst/>
                          <a:cs typeface="B Zar" panose="00000400000000000000" pitchFamily="2" charset="-78"/>
                        </a:rPr>
                        <a:t>اندازه قطر دانه ها (میلیمتر)</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r h="354718">
                <a:tc>
                  <a:txBody>
                    <a:bodyPr/>
                    <a:lstStyle/>
                    <a:p>
                      <a:pPr algn="ctr" rtl="1"/>
                      <a:r>
                        <a:rPr lang="fa-IR" sz="2500" b="0">
                          <a:effectLst/>
                          <a:cs typeface="B Zar" panose="00000400000000000000" pitchFamily="2" charset="-78"/>
                        </a:rPr>
                        <a:t>درشت</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a:effectLst/>
                          <a:cs typeface="B Zar" panose="00000400000000000000" pitchFamily="2" charset="-78"/>
                        </a:rPr>
                        <a:t>25 تا 60 </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r h="354718">
                <a:tc>
                  <a:txBody>
                    <a:bodyPr/>
                    <a:lstStyle/>
                    <a:p>
                      <a:pPr algn="ctr" rtl="1"/>
                      <a:r>
                        <a:rPr lang="fa-IR" sz="2500" b="0">
                          <a:effectLst/>
                          <a:cs typeface="B Zar" panose="00000400000000000000" pitchFamily="2" charset="-78"/>
                        </a:rPr>
                        <a:t>بادامی </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dirty="0" smtClean="0">
                          <a:effectLst/>
                          <a:cs typeface="B Zar" panose="00000400000000000000" pitchFamily="2" charset="-78"/>
                        </a:rPr>
                        <a:t>12 </a:t>
                      </a:r>
                      <a:r>
                        <a:rPr lang="fa-IR" sz="2500" b="0" dirty="0">
                          <a:effectLst/>
                          <a:cs typeface="B Zar" panose="00000400000000000000" pitchFamily="2" charset="-78"/>
                        </a:rPr>
                        <a:t>تا 25</a:t>
                      </a:r>
                      <a:endParaRPr lang="en-US" sz="2500" b="0" dirty="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r h="354718">
                <a:tc>
                  <a:txBody>
                    <a:bodyPr/>
                    <a:lstStyle/>
                    <a:p>
                      <a:pPr algn="ctr" rtl="1"/>
                      <a:r>
                        <a:rPr lang="fa-IR" sz="2500" b="0">
                          <a:effectLst/>
                          <a:cs typeface="B Zar" panose="00000400000000000000" pitchFamily="2" charset="-78"/>
                        </a:rPr>
                        <a:t>نخودی</a:t>
                      </a:r>
                      <a:endParaRPr lang="en-US" sz="2500" b="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c>
                  <a:txBody>
                    <a:bodyPr/>
                    <a:lstStyle/>
                    <a:p>
                      <a:pPr algn="ctr" rtl="1"/>
                      <a:r>
                        <a:rPr lang="fa-IR" sz="2500" b="0" dirty="0">
                          <a:effectLst/>
                          <a:cs typeface="B Zar" panose="00000400000000000000" pitchFamily="2" charset="-78"/>
                        </a:rPr>
                        <a:t>5 تا 12</a:t>
                      </a:r>
                      <a:endParaRPr lang="en-US" sz="2500" b="0" dirty="0">
                        <a:effectLst/>
                        <a:latin typeface="Calibri" panose="020F0502020204030204" pitchFamily="34" charset="0"/>
                        <a:ea typeface="Times New Roman" panose="02020603050405020304" pitchFamily="18" charset="0"/>
                        <a:cs typeface="B Zar" panose="00000400000000000000" pitchFamily="2" charset="-78"/>
                      </a:endParaRPr>
                    </a:p>
                  </a:txBody>
                  <a:tcPr marL="68580" marR="68580" marT="0" marB="0"/>
                </a:tc>
              </a:tr>
            </a:tbl>
          </a:graphicData>
        </a:graphic>
      </p:graphicFrame>
      <p:sp>
        <p:nvSpPr>
          <p:cNvPr id="12" name="Rectangle 1"/>
          <p:cNvSpPr>
            <a:spLocks noChangeArrowheads="1"/>
          </p:cNvSpPr>
          <p:nvPr/>
        </p:nvSpPr>
        <p:spPr bwMode="auto">
          <a:xfrm>
            <a:off x="2530823" y="2382861"/>
            <a:ext cx="188384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sz="25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B Zar" panose="00000400000000000000" pitchFamily="2" charset="-78"/>
              </a:rPr>
              <a:t>دسته بندی شن</a:t>
            </a:r>
            <a:endParaRPr kumimoji="0" lang="fa-IR" sz="2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Rectangle 12"/>
          <p:cNvSpPr/>
          <p:nvPr/>
        </p:nvSpPr>
        <p:spPr>
          <a:xfrm>
            <a:off x="1071288" y="5227681"/>
            <a:ext cx="4802918" cy="477054"/>
          </a:xfrm>
          <a:prstGeom prst="rect">
            <a:avLst/>
          </a:prstGeom>
        </p:spPr>
        <p:txBody>
          <a:bodyPr wrap="none">
            <a:spAutoFit/>
          </a:bodyPr>
          <a:lstStyle/>
          <a:p>
            <a:r>
              <a:rPr lang="fa-IR" sz="2500" dirty="0">
                <a:latin typeface="Calibri" panose="020F0502020204030204" pitchFamily="34" charset="0"/>
                <a:ea typeface="Calibri" panose="020F0502020204030204" pitchFamily="34" charset="0"/>
                <a:cs typeface="B Zar" panose="00000400000000000000" pitchFamily="2" charset="-78"/>
              </a:rPr>
              <a:t>حداکثر اندازه دانه های شن 60 میلی متر می باشد.</a:t>
            </a:r>
            <a:endParaRPr lang="fa-IR" sz="2500" dirty="0"/>
          </a:p>
        </p:txBody>
      </p:sp>
    </p:spTree>
    <p:extLst>
      <p:ext uri="{BB962C8B-B14F-4D97-AF65-F5344CB8AC3E}">
        <p14:creationId xmlns:p14="http://schemas.microsoft.com/office/powerpoint/2010/main" val="41526157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305" y="1582341"/>
            <a:ext cx="11487954" cy="4324261"/>
          </a:xfrm>
          <a:prstGeom prst="rect">
            <a:avLst/>
          </a:prstGeom>
        </p:spPr>
        <p:txBody>
          <a:bodyPr wrap="square">
            <a:spAutoFit/>
          </a:bodyPr>
          <a:lstStyle/>
          <a:p>
            <a:pPr marL="342900" indent="-342900" algn="r" rtl="1">
              <a:buFont typeface="Wingdings" panose="05000000000000000000" pitchFamily="2" charset="2"/>
              <a:buChar char="Ø"/>
            </a:pPr>
            <a:r>
              <a:rPr lang="fa-IR" sz="2500" dirty="0">
                <a:cs typeface="B Zar" panose="00000400000000000000" pitchFamily="2" charset="-78"/>
              </a:rPr>
              <a:t>دانه ها باید به طور کامل عاری از گل و لای و دیگر ناخالصی های شیمیایی باشند.</a:t>
            </a:r>
          </a:p>
          <a:p>
            <a:pPr marL="342900" indent="-342900" algn="r" rtl="1">
              <a:buFont typeface="Arial" panose="020B0604020202020204" pitchFamily="34" charset="0"/>
              <a:buChar char="•"/>
            </a:pPr>
            <a:r>
              <a:rPr lang="fa-IR" sz="2500" dirty="0">
                <a:cs typeface="B Zar" panose="00000400000000000000" pitchFamily="2" charset="-78"/>
              </a:rPr>
              <a:t>میزان گل و لای مجاز: شن ۱ درصد  /  ماسه: ۳ درصد</a:t>
            </a:r>
          </a:p>
          <a:p>
            <a:pPr marL="342900" indent="-342900" algn="r" rtl="1">
              <a:buFont typeface="Wingdings" panose="05000000000000000000" pitchFamily="2" charset="2"/>
              <a:buChar char="Ø"/>
            </a:pPr>
            <a:endParaRPr lang="fa-IR" sz="2500" dirty="0">
              <a:cs typeface="B Zar" panose="00000400000000000000" pitchFamily="2" charset="-78"/>
            </a:endParaRPr>
          </a:p>
          <a:p>
            <a:pPr marL="342900" indent="-342900" algn="r" rtl="1">
              <a:buFont typeface="Wingdings" panose="05000000000000000000" pitchFamily="2" charset="2"/>
              <a:buChar char="Ø"/>
            </a:pPr>
            <a:r>
              <a:rPr lang="fa-IR" sz="2500" dirty="0">
                <a:cs typeface="B Zar" panose="00000400000000000000" pitchFamily="2" charset="-78"/>
              </a:rPr>
              <a:t>دانه ها باید در مقابل سایش مقاوم باشند.</a:t>
            </a:r>
          </a:p>
          <a:p>
            <a:pPr marL="342900" indent="-342900" algn="r" rtl="1">
              <a:buFont typeface="Arial" panose="020B0604020202020204" pitchFamily="34" charset="0"/>
              <a:buChar char="•"/>
            </a:pPr>
            <a:r>
              <a:rPr lang="fa-IR" sz="2500" dirty="0">
                <a:cs typeface="B Zar" panose="00000400000000000000" pitchFamily="2" charset="-78"/>
              </a:rPr>
              <a:t>به ویژه در محل های پر رفت و آمد  -  آزمایش لس آنجلس</a:t>
            </a:r>
          </a:p>
          <a:p>
            <a:pPr algn="r" rtl="1"/>
            <a:endParaRPr lang="fa-IR" sz="2500" dirty="0">
              <a:cs typeface="B Zar" panose="00000400000000000000" pitchFamily="2" charset="-78"/>
            </a:endParaRPr>
          </a:p>
          <a:p>
            <a:pPr marL="342900" indent="-342900" algn="r" rtl="1">
              <a:buFont typeface="Wingdings" panose="05000000000000000000" pitchFamily="2" charset="2"/>
              <a:buChar char="Ø"/>
            </a:pPr>
            <a:r>
              <a:rPr lang="fa-IR" sz="2500" dirty="0">
                <a:cs typeface="B Zar" panose="00000400000000000000" pitchFamily="2" charset="-78"/>
              </a:rPr>
              <a:t>دانه ها باید در مقابل اعمال تنش مقاوم باشند.</a:t>
            </a:r>
          </a:p>
          <a:p>
            <a:pPr marL="342900" indent="-342900" algn="r" rtl="1">
              <a:buFont typeface="Arial" panose="020B0604020202020204" pitchFamily="34" charset="0"/>
              <a:buChar char="•"/>
            </a:pPr>
            <a:r>
              <a:rPr lang="fa-IR" sz="2500" dirty="0">
                <a:cs typeface="B Zar" panose="00000400000000000000" pitchFamily="2" charset="-78"/>
              </a:rPr>
              <a:t>قسمت باربر بتن همان سنگدانه ها هستند. بارهای وارد بر اعضای بتنی باید به طور کامل توسط سنگدانه ها تحمل شوند.</a:t>
            </a:r>
          </a:p>
          <a:p>
            <a:pPr marL="342900" indent="-342900" algn="r" rtl="1">
              <a:buFont typeface="Arial" panose="020B0604020202020204" pitchFamily="34" charset="0"/>
              <a:buChar char="•"/>
            </a:pPr>
            <a:r>
              <a:rPr lang="fa-IR" sz="2500" dirty="0">
                <a:cs typeface="B Zar" panose="00000400000000000000" pitchFamily="2" charset="-78"/>
              </a:rPr>
              <a:t>دانه های سیلیسی: سختی بالا</a:t>
            </a:r>
          </a:p>
          <a:p>
            <a:pPr marL="342900" indent="-342900" algn="r" rtl="1">
              <a:buFont typeface="Arial" panose="020B0604020202020204" pitchFamily="34" charset="0"/>
              <a:buChar char="•"/>
            </a:pPr>
            <a:r>
              <a:rPr lang="fa-IR" sz="2500" dirty="0">
                <a:cs typeface="B Zar" panose="00000400000000000000" pitchFamily="2" charset="-78"/>
              </a:rPr>
              <a:t>دانه های آهکی: سختی متوسط</a:t>
            </a:r>
          </a:p>
          <a:p>
            <a:pPr marL="342900" indent="-342900" algn="r" rtl="1">
              <a:buFont typeface="Arial" panose="020B0604020202020204" pitchFamily="34" charset="0"/>
              <a:buChar char="•"/>
            </a:pPr>
            <a:r>
              <a:rPr lang="fa-IR" sz="2500" dirty="0">
                <a:cs typeface="B Zar" panose="00000400000000000000" pitchFamily="2" charset="-78"/>
              </a:rPr>
              <a:t>دانه های گچی: سختی </a:t>
            </a:r>
            <a:r>
              <a:rPr lang="fa-IR" sz="2500" dirty="0" smtClean="0">
                <a:cs typeface="B Zar" panose="00000400000000000000" pitchFamily="2" charset="-78"/>
              </a:rPr>
              <a:t>پایین               برای ساخت بتن مناسب نیستند.</a:t>
            </a:r>
            <a:endParaRPr lang="fa-IR" sz="2500" dirty="0">
              <a:cs typeface="B Zar" panose="00000400000000000000" pitchFamily="2" charset="-78"/>
            </a:endParaRPr>
          </a:p>
        </p:txBody>
      </p:sp>
      <p:sp>
        <p:nvSpPr>
          <p:cNvPr id="3" name="Rectangle 2"/>
          <p:cNvSpPr/>
          <p:nvPr/>
        </p:nvSpPr>
        <p:spPr>
          <a:xfrm>
            <a:off x="4860684" y="520204"/>
            <a:ext cx="2943434" cy="586314"/>
          </a:xfrm>
          <a:prstGeom prst="rect">
            <a:avLst/>
          </a:prstGeom>
        </p:spPr>
        <p:txBody>
          <a:bodyPr wrap="none">
            <a:spAutoFit/>
          </a:bodyPr>
          <a:lstStyle/>
          <a:p>
            <a:pPr algn="just" rtl="1">
              <a:lnSpc>
                <a:spcPct val="107000"/>
              </a:lnSpc>
              <a:spcAft>
                <a:spcPts val="0"/>
              </a:spcAft>
            </a:pPr>
            <a:r>
              <a:rPr lang="fa-IR" sz="3000" b="1" dirty="0" smtClean="0">
                <a:solidFill>
                  <a:schemeClr val="accent1"/>
                </a:solidFill>
                <a:latin typeface="B Zar" panose="00000400000000000000" pitchFamily="2" charset="-78"/>
                <a:ea typeface="Calibri" panose="020F0502020204030204" pitchFamily="34" charset="0"/>
                <a:cs typeface="B Zar" panose="00000400000000000000" pitchFamily="2" charset="-78"/>
              </a:rPr>
              <a:t>مشخصات سنگدانه ها</a:t>
            </a:r>
            <a:endParaRPr lang="fa-IR" sz="3000" b="1" dirty="0">
              <a:solidFill>
                <a:schemeClr val="accent1"/>
              </a:solidFill>
              <a:latin typeface="B Zar" panose="00000400000000000000" pitchFamily="2" charset="-78"/>
              <a:ea typeface="Calibri" panose="020F0502020204030204" pitchFamily="34" charset="0"/>
              <a:cs typeface="B Zar" panose="00000400000000000000" pitchFamily="2" charset="-78"/>
            </a:endParaRPr>
          </a:p>
        </p:txBody>
      </p:sp>
      <p:cxnSp>
        <p:nvCxnSpPr>
          <p:cNvPr id="5" name="Straight Arrow Connector 4"/>
          <p:cNvCxnSpPr/>
          <p:nvPr/>
        </p:nvCxnSpPr>
        <p:spPr>
          <a:xfrm flipH="1" flipV="1">
            <a:off x="7984901" y="5653825"/>
            <a:ext cx="515155" cy="1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0105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3766" y="1018653"/>
            <a:ext cx="8686800" cy="5093702"/>
          </a:xfrm>
          <a:prstGeom prst="rect">
            <a:avLst/>
          </a:prstGeom>
          <a:noFill/>
        </p:spPr>
        <p:txBody>
          <a:bodyPr wrap="square" rtlCol="0">
            <a:spAutoFit/>
          </a:bodyPr>
          <a:lstStyle/>
          <a:p>
            <a:pPr marL="342900" indent="-342900" algn="r" rtl="1">
              <a:buFont typeface="Wingdings" panose="05000000000000000000" pitchFamily="2" charset="2"/>
              <a:buChar char="Ø"/>
            </a:pPr>
            <a:r>
              <a:rPr lang="fa-IR" sz="2500" dirty="0">
                <a:cs typeface="B Zar" panose="00000400000000000000" pitchFamily="2" charset="-78"/>
              </a:rPr>
              <a:t>دانه ها باید در مقابل یخبندان مقاوم باشند</a:t>
            </a:r>
            <a:r>
              <a:rPr lang="fa-IR" sz="2500" dirty="0" smtClean="0">
                <a:cs typeface="B Zar" panose="00000400000000000000" pitchFamily="2" charset="-78"/>
              </a:rPr>
              <a:t>.</a:t>
            </a:r>
          </a:p>
          <a:p>
            <a:pPr marL="342900" indent="-342900" algn="r" rtl="1">
              <a:buFont typeface="Wingdings" panose="05000000000000000000" pitchFamily="2" charset="2"/>
              <a:buChar char="Ø"/>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تخلخل (حجم منافذ توده سنگدانه به حجم کل توده): </a:t>
            </a:r>
            <a:r>
              <a:rPr lang="fa-IR" sz="2500" dirty="0">
                <a:cs typeface="B Zar" panose="00000400000000000000" pitchFamily="2" charset="-78"/>
              </a:rPr>
              <a:t>رابطه</a:t>
            </a:r>
            <a:r>
              <a:rPr lang="fa-IR" sz="2500" dirty="0" smtClean="0">
                <a:cs typeface="B Zar" panose="00000400000000000000" pitchFamily="2" charset="-78"/>
              </a:rPr>
              <a:t> عکس</a:t>
            </a: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نفوذپذیری دانه </a:t>
            </a:r>
            <a:r>
              <a:rPr lang="fa-IR" sz="2500" dirty="0" smtClean="0">
                <a:cs typeface="B Zar" panose="00000400000000000000" pitchFamily="2" charset="-78"/>
              </a:rPr>
              <a:t>ها: </a:t>
            </a:r>
            <a:r>
              <a:rPr lang="fa-IR" sz="2500" dirty="0">
                <a:cs typeface="B Zar" panose="00000400000000000000" pitchFamily="2" charset="-78"/>
              </a:rPr>
              <a:t>رابطه</a:t>
            </a:r>
            <a:r>
              <a:rPr lang="fa-IR" sz="2500" dirty="0" smtClean="0">
                <a:cs typeface="B Zar" panose="00000400000000000000" pitchFamily="2" charset="-78"/>
              </a:rPr>
              <a:t> عکس</a:t>
            </a: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مقاومت کششی دانه </a:t>
            </a:r>
            <a:r>
              <a:rPr lang="fa-IR" sz="2500" dirty="0" smtClean="0">
                <a:cs typeface="B Zar" panose="00000400000000000000" pitchFamily="2" charset="-78"/>
              </a:rPr>
              <a:t>ها: رابطه مستقیم</a:t>
            </a:r>
          </a:p>
          <a:p>
            <a:pPr marL="342900" indent="-342900" algn="r" rtl="1">
              <a:buFont typeface="Arial" panose="020B0604020202020204" pitchFamily="34" charset="0"/>
              <a:buChar char="•"/>
            </a:pPr>
            <a:endParaRPr lang="fa-IR" sz="2500" dirty="0">
              <a:cs typeface="B Zar" panose="00000400000000000000" pitchFamily="2" charset="-78"/>
            </a:endParaRPr>
          </a:p>
          <a:p>
            <a:pPr algn="r" rtl="1"/>
            <a:r>
              <a:rPr lang="fa-IR" sz="2500" dirty="0" smtClean="0">
                <a:cs typeface="B Zar" panose="00000400000000000000" pitchFamily="2" charset="-78"/>
              </a:rPr>
              <a:t>(این موضوع در بتن هایی که در مناطق سردسیر مصرف می شوند یا در معرض سیکل یخ زدن و ذوب شدن مکرر قرار دارند به وجود می آید.)</a:t>
            </a:r>
            <a:endParaRPr lang="fa-IR" sz="2500" dirty="0">
              <a:cs typeface="B Zar" panose="00000400000000000000" pitchFamily="2" charset="-78"/>
            </a:endParaRPr>
          </a:p>
          <a:p>
            <a:pPr marL="342900" indent="-342900" algn="r" rtl="1">
              <a:buFont typeface="Wingdings" panose="05000000000000000000" pitchFamily="2" charset="2"/>
              <a:buChar char="Ø"/>
            </a:pPr>
            <a:endParaRPr lang="fa-IR" sz="2500" dirty="0">
              <a:cs typeface="B Zar" panose="00000400000000000000" pitchFamily="2" charset="-78"/>
            </a:endParaRPr>
          </a:p>
          <a:p>
            <a:pPr marL="342900" indent="-342900" algn="r" rtl="1">
              <a:buFont typeface="Wingdings" panose="05000000000000000000" pitchFamily="2" charset="2"/>
              <a:buChar char="Ø"/>
            </a:pPr>
            <a:r>
              <a:rPr lang="fa-IR" sz="2500" dirty="0">
                <a:cs typeface="B Zar" panose="00000400000000000000" pitchFamily="2" charset="-78"/>
              </a:rPr>
              <a:t>دانه ها باید در مقابل هوازدگی مقاوم باشند</a:t>
            </a:r>
            <a:r>
              <a:rPr lang="fa-IR" sz="2500" dirty="0" smtClean="0">
                <a:cs typeface="B Zar" panose="00000400000000000000" pitchFamily="2" charset="-78"/>
              </a:rPr>
              <a:t>.</a:t>
            </a:r>
          </a:p>
          <a:p>
            <a:pPr algn="r" rtl="1"/>
            <a:r>
              <a:rPr lang="fa-IR" sz="2500" dirty="0">
                <a:cs typeface="B Zar" panose="00000400000000000000" pitchFamily="2" charset="-78"/>
              </a:rPr>
              <a:t> </a:t>
            </a:r>
            <a:r>
              <a:rPr lang="fa-IR" sz="2500" dirty="0" smtClean="0">
                <a:cs typeface="B Zar" panose="00000400000000000000" pitchFamily="2" charset="-78"/>
              </a:rPr>
              <a:t>(تغییرات همزمان رطوبت و دما</a:t>
            </a:r>
            <a:r>
              <a:rPr lang="fa-IR" sz="2500" dirty="0">
                <a:cs typeface="B Zar" panose="00000400000000000000" pitchFamily="2" charset="-78"/>
              </a:rPr>
              <a:t>) </a:t>
            </a:r>
          </a:p>
          <a:p>
            <a:pPr algn="r" rtl="1"/>
            <a:r>
              <a:rPr lang="fa-IR" sz="2500" dirty="0">
                <a:cs typeface="B Zar" panose="00000400000000000000" pitchFamily="2" charset="-78"/>
              </a:rPr>
              <a:t>تفاوت ضریب انبساط حرارتی سنگ دانه (شن و ماسه) در حالت تر و حالت خشک </a:t>
            </a:r>
          </a:p>
          <a:p>
            <a:pPr marL="342900" indent="-342900" algn="r" rtl="1">
              <a:buFont typeface="Wingdings" panose="05000000000000000000" pitchFamily="2" charset="2"/>
              <a:buChar char="Ø"/>
            </a:pPr>
            <a:endParaRPr lang="fa-IR" sz="2500" dirty="0">
              <a:cs typeface="B Zar" panose="00000400000000000000" pitchFamily="2" charset="-78"/>
            </a:endParaRPr>
          </a:p>
        </p:txBody>
      </p:sp>
    </p:spTree>
    <p:extLst>
      <p:ext uri="{BB962C8B-B14F-4D97-AF65-F5344CB8AC3E}">
        <p14:creationId xmlns:p14="http://schemas.microsoft.com/office/powerpoint/2010/main" val="20557446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0190" y="629923"/>
            <a:ext cx="4690708" cy="477054"/>
          </a:xfrm>
          <a:prstGeom prst="rect">
            <a:avLst/>
          </a:prstGeom>
        </p:spPr>
        <p:txBody>
          <a:bodyPr wrap="none">
            <a:spAutoFit/>
          </a:bodyPr>
          <a:lstStyle/>
          <a:p>
            <a:pPr algn="ctr" rtl="1"/>
            <a:r>
              <a:rPr lang="fa-IR" sz="2500" b="1" dirty="0">
                <a:solidFill>
                  <a:schemeClr val="accent1"/>
                </a:solidFill>
                <a:cs typeface="B Zar" panose="00000400000000000000" pitchFamily="2" charset="-78"/>
              </a:rPr>
              <a:t>تقسیم بندی سنگدانه از نظر شکل ظاهری</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326" y="1764406"/>
            <a:ext cx="6440980" cy="4907413"/>
          </a:xfrm>
          <a:prstGeom prst="rect">
            <a:avLst/>
          </a:prstGeom>
        </p:spPr>
      </p:pic>
    </p:spTree>
    <p:extLst>
      <p:ext uri="{BB962C8B-B14F-4D97-AF65-F5344CB8AC3E}">
        <p14:creationId xmlns:p14="http://schemas.microsoft.com/office/powerpoint/2010/main" val="25448990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276" y="981205"/>
            <a:ext cx="9907073" cy="5093702"/>
          </a:xfrm>
          <a:prstGeom prst="rect">
            <a:avLst/>
          </a:prstGeom>
          <a:noFill/>
        </p:spPr>
        <p:txBody>
          <a:bodyPr wrap="square" rtlCol="0">
            <a:spAutoFit/>
          </a:bodyPr>
          <a:lstStyle/>
          <a:p>
            <a:pPr marL="342900" indent="-342900" algn="r" rtl="1">
              <a:buFont typeface="Wingdings" panose="05000000000000000000" pitchFamily="2" charset="2"/>
              <a:buChar char="Ø"/>
            </a:pPr>
            <a:endParaRPr lang="fa-IR" sz="2500" dirty="0">
              <a:cs typeface="B Zar" panose="00000400000000000000" pitchFamily="2" charset="-78"/>
            </a:endParaRPr>
          </a:p>
          <a:p>
            <a:pPr marL="342900" indent="-342900" algn="r" rtl="1">
              <a:buFont typeface="Wingdings" panose="05000000000000000000" pitchFamily="2" charset="2"/>
              <a:buChar char="Ø"/>
            </a:pPr>
            <a:r>
              <a:rPr lang="fa-IR" sz="2500" dirty="0" smtClean="0">
                <a:cs typeface="B Zar" panose="00000400000000000000" pitchFamily="2" charset="-78"/>
              </a:rPr>
              <a:t>گرد: در اثر فرسایش گرد و سطح آن ها صاف شده است.</a:t>
            </a:r>
          </a:p>
          <a:p>
            <a:pPr marL="342900" indent="-342900" algn="r" rtl="1">
              <a:buFont typeface="Wingdings" panose="05000000000000000000" pitchFamily="2" charset="2"/>
              <a:buChar char="Ø"/>
            </a:pPr>
            <a:endParaRPr lang="fa-IR" sz="2500" dirty="0" smtClean="0">
              <a:cs typeface="B Zar" panose="00000400000000000000" pitchFamily="2" charset="-78"/>
            </a:endParaRPr>
          </a:p>
          <a:p>
            <a:pPr marL="342900" indent="-342900" algn="r" rtl="1">
              <a:buFont typeface="Wingdings" panose="05000000000000000000" pitchFamily="2" charset="2"/>
              <a:buChar char="Ø"/>
            </a:pPr>
            <a:r>
              <a:rPr lang="fa-IR" sz="2500" dirty="0" smtClean="0">
                <a:cs typeface="B Zar" panose="00000400000000000000" pitchFamily="2" charset="-78"/>
              </a:rPr>
              <a:t>دانه های نامنظم: به طور معمول دارای سطح صاف و صیقلی هستند، ولی به طور کامل گرد نیستند.</a:t>
            </a:r>
          </a:p>
          <a:p>
            <a:pPr marL="342900" indent="-342900" algn="r" rtl="1">
              <a:buFont typeface="Wingdings" panose="05000000000000000000" pitchFamily="2" charset="2"/>
              <a:buChar char="Ø"/>
            </a:pPr>
            <a:endParaRPr lang="fa-IR" sz="2500" dirty="0" smtClean="0">
              <a:cs typeface="B Zar" panose="00000400000000000000" pitchFamily="2" charset="-78"/>
            </a:endParaRPr>
          </a:p>
          <a:p>
            <a:pPr marL="342900" indent="-342900" algn="r" rtl="1">
              <a:buFont typeface="Wingdings" panose="05000000000000000000" pitchFamily="2" charset="2"/>
              <a:buChar char="Ø"/>
            </a:pPr>
            <a:r>
              <a:rPr lang="fa-IR" sz="2500" dirty="0" smtClean="0">
                <a:cs typeface="B Zar" panose="00000400000000000000" pitchFamily="2" charset="-78"/>
              </a:rPr>
              <a:t>دانه های گوشه دار: دارای سطح صاف نیستند و تیز گوشه هستند.</a:t>
            </a:r>
            <a:endParaRPr lang="fa-IR" sz="2500" dirty="0">
              <a:cs typeface="B Zar" panose="00000400000000000000" pitchFamily="2" charset="-78"/>
            </a:endParaRPr>
          </a:p>
          <a:p>
            <a:pPr marL="342900" indent="-342900" algn="r" rtl="1">
              <a:buFont typeface="Wingdings" panose="05000000000000000000" pitchFamily="2" charset="2"/>
              <a:buChar char="Ø"/>
            </a:pPr>
            <a:endParaRPr lang="fa-IR" sz="2500" dirty="0">
              <a:cs typeface="B Zar" panose="00000400000000000000" pitchFamily="2" charset="-78"/>
            </a:endParaRPr>
          </a:p>
          <a:p>
            <a:pPr marL="342900" indent="-342900" algn="r" rtl="1">
              <a:buFont typeface="Wingdings" panose="05000000000000000000" pitchFamily="2" charset="2"/>
              <a:buChar char="Ø"/>
            </a:pPr>
            <a:r>
              <a:rPr lang="fa-IR" sz="2500" dirty="0" smtClean="0">
                <a:cs typeface="B Zar" panose="00000400000000000000" pitchFamily="2" charset="-78"/>
              </a:rPr>
              <a:t>پولکی</a:t>
            </a:r>
            <a:r>
              <a:rPr lang="fa-IR" sz="2500" dirty="0">
                <a:cs typeface="B Zar" panose="00000400000000000000" pitchFamily="2" charset="-78"/>
              </a:rPr>
              <a:t>: ضخامت آن ها نسبت به دو بعد دیگر به طور قابل توجهی کم تر است</a:t>
            </a:r>
            <a:r>
              <a:rPr lang="fa-IR" sz="2500" dirty="0" smtClean="0">
                <a:cs typeface="B Zar" panose="00000400000000000000" pitchFamily="2" charset="-78"/>
              </a:rPr>
              <a:t>. </a:t>
            </a:r>
          </a:p>
          <a:p>
            <a:pPr marL="342900" indent="-342900" algn="r" rtl="1">
              <a:buFont typeface="Wingdings" panose="05000000000000000000" pitchFamily="2" charset="2"/>
              <a:buChar char="Ø"/>
            </a:pPr>
            <a:endParaRPr lang="en-US" sz="2500" dirty="0">
              <a:cs typeface="B Zar" panose="00000400000000000000" pitchFamily="2" charset="-78"/>
            </a:endParaRPr>
          </a:p>
          <a:p>
            <a:pPr marL="342900" indent="-342900" algn="r" rtl="1">
              <a:buFont typeface="Wingdings" panose="05000000000000000000" pitchFamily="2" charset="2"/>
              <a:buChar char="Ø"/>
            </a:pPr>
            <a:r>
              <a:rPr lang="fa-IR" sz="2500" dirty="0">
                <a:cs typeface="B Zar" panose="00000400000000000000" pitchFamily="2" charset="-78"/>
              </a:rPr>
              <a:t>سوزنی شکل: طول آن ها نسبت به دو بعد دیگر به میزان قابل توجهی بیش تر است.</a:t>
            </a:r>
          </a:p>
          <a:p>
            <a:pPr marL="342900" indent="-342900" algn="r" rtl="1">
              <a:buFont typeface="Arial" panose="020B0604020202020204" pitchFamily="34" charset="0"/>
              <a:buChar char="•"/>
            </a:pPr>
            <a:r>
              <a:rPr lang="fa-IR" sz="2500" dirty="0">
                <a:cs typeface="B Zar" panose="00000400000000000000" pitchFamily="2" charset="-78"/>
              </a:rPr>
              <a:t>کاربرد این نوع سنگدانه ها مجاز نیست.</a:t>
            </a:r>
          </a:p>
          <a:p>
            <a:pPr marL="342900" indent="-342900" algn="r" rtl="1">
              <a:buFont typeface="Arial" panose="020B0604020202020204" pitchFamily="34" charset="0"/>
              <a:buChar char="•"/>
            </a:pPr>
            <a:r>
              <a:rPr lang="fa-IR" sz="2500" dirty="0">
                <a:cs typeface="B Zar" panose="00000400000000000000" pitchFamily="2" charset="-78"/>
              </a:rPr>
              <a:t>کاهش کارایی و مقاومت بتن</a:t>
            </a:r>
          </a:p>
          <a:p>
            <a:pPr marL="342900" indent="-342900" algn="r" rtl="1">
              <a:buFont typeface="Wingdings" panose="05000000000000000000" pitchFamily="2" charset="2"/>
              <a:buChar char="Ø"/>
            </a:pPr>
            <a:endParaRPr lang="fa-IR" sz="2500" dirty="0" smtClean="0">
              <a:cs typeface="B Zar" panose="00000400000000000000" pitchFamily="2" charset="-78"/>
            </a:endParaRPr>
          </a:p>
        </p:txBody>
      </p:sp>
      <p:sp>
        <p:nvSpPr>
          <p:cNvPr id="4" name="Right Brace 3"/>
          <p:cNvSpPr/>
          <p:nvPr/>
        </p:nvSpPr>
        <p:spPr>
          <a:xfrm>
            <a:off x="10409349" y="1455313"/>
            <a:ext cx="421783" cy="1687132"/>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5" name="Rectangle 4"/>
          <p:cNvSpPr/>
          <p:nvPr/>
        </p:nvSpPr>
        <p:spPr>
          <a:xfrm rot="5400000">
            <a:off x="10014936" y="2103058"/>
            <a:ext cx="2207656" cy="400110"/>
          </a:xfrm>
          <a:prstGeom prst="rect">
            <a:avLst/>
          </a:prstGeom>
        </p:spPr>
        <p:txBody>
          <a:bodyPr wrap="none">
            <a:spAutoFit/>
          </a:bodyPr>
          <a:lstStyle/>
          <a:p>
            <a:r>
              <a:rPr lang="fa-IR" sz="2000" b="1" dirty="0" smtClean="0">
                <a:solidFill>
                  <a:srgbClr val="C00000"/>
                </a:solidFill>
                <a:cs typeface="B Zar" panose="00000400000000000000" pitchFamily="2" charset="-78"/>
              </a:rPr>
              <a:t>مناسب برای بتن ریزی</a:t>
            </a:r>
            <a:endParaRPr lang="fa-IR" sz="2000" b="1" dirty="0">
              <a:solidFill>
                <a:srgbClr val="C00000"/>
              </a:solidFill>
            </a:endParaRPr>
          </a:p>
        </p:txBody>
      </p:sp>
    </p:spTree>
    <p:extLst>
      <p:ext uri="{BB962C8B-B14F-4D97-AF65-F5344CB8AC3E}">
        <p14:creationId xmlns:p14="http://schemas.microsoft.com/office/powerpoint/2010/main" val="9584684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652" r="24295" b="39566"/>
          <a:stretch/>
        </p:blipFill>
        <p:spPr>
          <a:xfrm>
            <a:off x="3480526" y="2104070"/>
            <a:ext cx="6220496" cy="1931831"/>
          </a:xfrm>
          <a:prstGeom prst="rect">
            <a:avLst/>
          </a:prstGeom>
        </p:spPr>
      </p:pic>
      <p:sp>
        <p:nvSpPr>
          <p:cNvPr id="3" name="Rectangle 2"/>
          <p:cNvSpPr/>
          <p:nvPr/>
        </p:nvSpPr>
        <p:spPr>
          <a:xfrm>
            <a:off x="5154666" y="951895"/>
            <a:ext cx="2912978" cy="553998"/>
          </a:xfrm>
          <a:prstGeom prst="rect">
            <a:avLst/>
          </a:prstGeom>
        </p:spPr>
        <p:txBody>
          <a:bodyPr wrap="none">
            <a:spAutoFit/>
          </a:bodyPr>
          <a:lstStyle/>
          <a:p>
            <a:pPr algn="ctr" rtl="1"/>
            <a:r>
              <a:rPr lang="fa-IR" sz="3000" b="1" dirty="0">
                <a:solidFill>
                  <a:schemeClr val="accent1"/>
                </a:solidFill>
                <a:cs typeface="B Zar" panose="00000400000000000000" pitchFamily="2" charset="-78"/>
              </a:rPr>
              <a:t>شکل </a:t>
            </a:r>
            <a:r>
              <a:rPr lang="fa-IR" sz="3000" b="1" dirty="0" smtClean="0">
                <a:solidFill>
                  <a:schemeClr val="accent1"/>
                </a:solidFill>
                <a:cs typeface="B Zar" panose="00000400000000000000" pitchFamily="2" charset="-78"/>
              </a:rPr>
              <a:t>ظاهری دانه ها</a:t>
            </a:r>
            <a:endParaRPr lang="fa-IR" sz="3000" b="1" dirty="0">
              <a:solidFill>
                <a:schemeClr val="accent1"/>
              </a:solidFill>
              <a:cs typeface="B Zar" panose="00000400000000000000" pitchFamily="2" charset="-78"/>
            </a:endParaRPr>
          </a:p>
        </p:txBody>
      </p:sp>
      <p:sp>
        <p:nvSpPr>
          <p:cNvPr id="4" name="Rectangle 3"/>
          <p:cNvSpPr/>
          <p:nvPr/>
        </p:nvSpPr>
        <p:spPr>
          <a:xfrm>
            <a:off x="3649038" y="2073499"/>
            <a:ext cx="697627" cy="369332"/>
          </a:xfrm>
          <a:prstGeom prst="rect">
            <a:avLst/>
          </a:prstGeom>
        </p:spPr>
        <p:txBody>
          <a:bodyPr wrap="none">
            <a:spAutoFit/>
          </a:bodyPr>
          <a:lstStyle/>
          <a:p>
            <a:pPr algn="ctr" rtl="1"/>
            <a:r>
              <a:rPr lang="fa-IR" b="1" dirty="0" smtClean="0">
                <a:solidFill>
                  <a:srgbClr val="0070C0"/>
                </a:solidFill>
                <a:cs typeface="B Zar" panose="00000400000000000000" pitchFamily="2" charset="-78"/>
              </a:rPr>
              <a:t>کروی</a:t>
            </a:r>
            <a:endParaRPr lang="fa-IR" b="1" dirty="0">
              <a:solidFill>
                <a:srgbClr val="0070C0"/>
              </a:solidFill>
              <a:cs typeface="B Zar" panose="00000400000000000000" pitchFamily="2" charset="-78"/>
            </a:endParaRPr>
          </a:p>
        </p:txBody>
      </p:sp>
      <p:sp>
        <p:nvSpPr>
          <p:cNvPr id="5" name="Rectangle 4"/>
          <p:cNvSpPr/>
          <p:nvPr/>
        </p:nvSpPr>
        <p:spPr>
          <a:xfrm>
            <a:off x="6410189" y="2056485"/>
            <a:ext cx="702436" cy="369332"/>
          </a:xfrm>
          <a:prstGeom prst="rect">
            <a:avLst/>
          </a:prstGeom>
        </p:spPr>
        <p:txBody>
          <a:bodyPr wrap="none">
            <a:spAutoFit/>
          </a:bodyPr>
          <a:lstStyle/>
          <a:p>
            <a:pPr algn="ctr" rtl="1"/>
            <a:r>
              <a:rPr lang="fa-IR" b="1" dirty="0" smtClean="0">
                <a:solidFill>
                  <a:srgbClr val="0070C0"/>
                </a:solidFill>
                <a:cs typeface="B Zar" panose="00000400000000000000" pitchFamily="2" charset="-78"/>
              </a:rPr>
              <a:t>نامنظم</a:t>
            </a:r>
            <a:endParaRPr lang="fa-IR" b="1" dirty="0">
              <a:solidFill>
                <a:srgbClr val="0070C0"/>
              </a:solidFill>
              <a:cs typeface="B Zar" panose="00000400000000000000" pitchFamily="2" charset="-78"/>
            </a:endParaRPr>
          </a:p>
        </p:txBody>
      </p:sp>
      <p:sp>
        <p:nvSpPr>
          <p:cNvPr id="6" name="Rectangle 5"/>
          <p:cNvSpPr/>
          <p:nvPr/>
        </p:nvSpPr>
        <p:spPr>
          <a:xfrm>
            <a:off x="8305202" y="2073499"/>
            <a:ext cx="960519" cy="369332"/>
          </a:xfrm>
          <a:prstGeom prst="rect">
            <a:avLst/>
          </a:prstGeom>
        </p:spPr>
        <p:txBody>
          <a:bodyPr wrap="none">
            <a:spAutoFit/>
          </a:bodyPr>
          <a:lstStyle/>
          <a:p>
            <a:pPr algn="ctr" rtl="1"/>
            <a:r>
              <a:rPr lang="fa-IR" b="1" dirty="0" smtClean="0">
                <a:solidFill>
                  <a:srgbClr val="0070C0"/>
                </a:solidFill>
                <a:cs typeface="B Zar" panose="00000400000000000000" pitchFamily="2" charset="-78"/>
              </a:rPr>
              <a:t>گوشه دار</a:t>
            </a:r>
            <a:endParaRPr lang="fa-IR" b="1" dirty="0">
              <a:solidFill>
                <a:srgbClr val="0070C0"/>
              </a:solidFill>
              <a:cs typeface="B Zar" panose="00000400000000000000" pitchFamily="2" charset="-78"/>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0876" r="79863"/>
          <a:stretch/>
        </p:blipFill>
        <p:spPr>
          <a:xfrm>
            <a:off x="3500051" y="4463937"/>
            <a:ext cx="1654615" cy="1687715"/>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4859" t="64315" r="24295"/>
          <a:stretch/>
        </p:blipFill>
        <p:spPr>
          <a:xfrm>
            <a:off x="7552830" y="4463937"/>
            <a:ext cx="1712891" cy="1539347"/>
          </a:xfrm>
          <a:prstGeom prst="rect">
            <a:avLst/>
          </a:prstGeom>
        </p:spPr>
      </p:pic>
      <p:sp>
        <p:nvSpPr>
          <p:cNvPr id="11" name="Rectangle 10"/>
          <p:cNvSpPr/>
          <p:nvPr/>
        </p:nvSpPr>
        <p:spPr>
          <a:xfrm>
            <a:off x="7328338" y="4753796"/>
            <a:ext cx="739306" cy="369332"/>
          </a:xfrm>
          <a:prstGeom prst="rect">
            <a:avLst/>
          </a:prstGeom>
        </p:spPr>
        <p:txBody>
          <a:bodyPr wrap="none">
            <a:spAutoFit/>
          </a:bodyPr>
          <a:lstStyle/>
          <a:p>
            <a:pPr algn="ctr" rtl="1"/>
            <a:r>
              <a:rPr lang="fa-IR" b="1" dirty="0" smtClean="0">
                <a:solidFill>
                  <a:srgbClr val="0070C0"/>
                </a:solidFill>
                <a:cs typeface="B Zar" panose="00000400000000000000" pitchFamily="2" charset="-78"/>
              </a:rPr>
              <a:t>سوزنی</a:t>
            </a:r>
            <a:endParaRPr lang="fa-IR" b="1" dirty="0">
              <a:solidFill>
                <a:srgbClr val="0070C0"/>
              </a:solidFill>
              <a:cs typeface="B Zar" panose="00000400000000000000" pitchFamily="2" charset="-78"/>
            </a:endParaRPr>
          </a:p>
        </p:txBody>
      </p:sp>
      <p:sp>
        <p:nvSpPr>
          <p:cNvPr id="12" name="Rectangle 11"/>
          <p:cNvSpPr/>
          <p:nvPr/>
        </p:nvSpPr>
        <p:spPr>
          <a:xfrm>
            <a:off x="3175056" y="4753796"/>
            <a:ext cx="696024" cy="369332"/>
          </a:xfrm>
          <a:prstGeom prst="rect">
            <a:avLst/>
          </a:prstGeom>
        </p:spPr>
        <p:txBody>
          <a:bodyPr wrap="none">
            <a:spAutoFit/>
          </a:bodyPr>
          <a:lstStyle/>
          <a:p>
            <a:pPr algn="ctr" rtl="1"/>
            <a:r>
              <a:rPr lang="fa-IR" b="1" dirty="0" smtClean="0">
                <a:solidFill>
                  <a:srgbClr val="0070C0"/>
                </a:solidFill>
                <a:cs typeface="B Zar" panose="00000400000000000000" pitchFamily="2" charset="-78"/>
              </a:rPr>
              <a:t>پولکی</a:t>
            </a:r>
            <a:endParaRPr lang="fa-IR" b="1" dirty="0">
              <a:solidFill>
                <a:srgbClr val="0070C0"/>
              </a:solidFill>
              <a:cs typeface="B Zar" panose="00000400000000000000" pitchFamily="2" charset="-78"/>
            </a:endParaRPr>
          </a:p>
        </p:txBody>
      </p:sp>
    </p:spTree>
    <p:extLst>
      <p:ext uri="{BB962C8B-B14F-4D97-AF65-F5344CB8AC3E}">
        <p14:creationId xmlns:p14="http://schemas.microsoft.com/office/powerpoint/2010/main" val="12154660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738" y="858276"/>
            <a:ext cx="9556124" cy="4620496"/>
          </a:xfrm>
          <a:prstGeom prst="rect">
            <a:avLst/>
          </a:prstGeom>
        </p:spPr>
        <p:txBody>
          <a:bodyPr wrap="square">
            <a:spAutoFit/>
          </a:bodyPr>
          <a:lstStyle/>
          <a:p>
            <a:pPr marL="342900" indent="-342900" algn="just" rtl="1">
              <a:lnSpc>
                <a:spcPct val="107000"/>
              </a:lnSpc>
              <a:spcAft>
                <a:spcPts val="0"/>
              </a:spcAft>
              <a:buFont typeface="Wingdings" panose="05000000000000000000" pitchFamily="2" charset="2"/>
              <a:buChar char="Ø"/>
            </a:pPr>
            <a:r>
              <a:rPr lang="fa-IR" sz="2500" dirty="0" smtClean="0">
                <a:latin typeface="Calibri" panose="020F0502020204030204" pitchFamily="34" charset="0"/>
                <a:ea typeface="Calibri" panose="020F0502020204030204" pitchFamily="34" charset="0"/>
                <a:cs typeface="B Zar" panose="00000400000000000000" pitchFamily="2" charset="-78"/>
              </a:rPr>
              <a:t>دانه </a:t>
            </a:r>
            <a:r>
              <a:rPr lang="fa-IR" sz="2500" dirty="0">
                <a:latin typeface="Calibri" panose="020F0502020204030204" pitchFamily="34" charset="0"/>
                <a:ea typeface="Calibri" panose="020F0502020204030204" pitchFamily="34" charset="0"/>
                <a:cs typeface="B Zar" panose="00000400000000000000" pitchFamily="2" charset="-78"/>
              </a:rPr>
              <a:t>هاي گرد در مقايسه با دانه هاي نامنظم و گوشه دار، در بتن كم ترين مصرف سيمان را دارد</a:t>
            </a:r>
            <a:r>
              <a:rPr lang="fa-IR" sz="2500" dirty="0" smtClean="0">
                <a:latin typeface="Calibri" panose="020F0502020204030204" pitchFamily="34" charset="0"/>
                <a:ea typeface="Calibri" panose="020F0502020204030204" pitchFamily="34" charset="0"/>
                <a:cs typeface="B Zar" panose="00000400000000000000" pitchFamily="2" charset="-78"/>
              </a:rPr>
              <a:t>.</a:t>
            </a:r>
          </a:p>
          <a:p>
            <a:pPr algn="just" rtl="1">
              <a:lnSpc>
                <a:spcPct val="107000"/>
              </a:lnSpc>
              <a:spcAft>
                <a:spcPts val="0"/>
              </a:spcAft>
            </a:pPr>
            <a:endParaRPr lang="fa-IR" sz="2500" dirty="0">
              <a:latin typeface="Calibri" panose="020F0502020204030204" pitchFamily="34" charset="0"/>
              <a:ea typeface="Calibri" panose="020F0502020204030204" pitchFamily="34" charset="0"/>
              <a:cs typeface="B Zar" panose="00000400000000000000" pitchFamily="2" charset="-78"/>
            </a:endParaRPr>
          </a:p>
          <a:p>
            <a:pPr marL="342900" indent="-342900" algn="just" rtl="1">
              <a:lnSpc>
                <a:spcPct val="107000"/>
              </a:lnSpc>
              <a:buFont typeface="Wingdings" panose="05000000000000000000" pitchFamily="2" charset="2"/>
              <a:buChar char="Ø"/>
            </a:pPr>
            <a:r>
              <a:rPr lang="fa-IR" sz="2500" dirty="0" smtClean="0">
                <a:latin typeface="Calibri" panose="020F0502020204030204" pitchFamily="34" charset="0"/>
                <a:ea typeface="Calibri" panose="020F0502020204030204" pitchFamily="34" charset="0"/>
                <a:cs typeface="B Zar" panose="00000400000000000000" pitchFamily="2" charset="-78"/>
              </a:rPr>
              <a:t> </a:t>
            </a:r>
            <a:r>
              <a:rPr lang="fa-IR" sz="2500" dirty="0">
                <a:latin typeface="Calibri" panose="020F0502020204030204" pitchFamily="34" charset="0"/>
                <a:ea typeface="Calibri" panose="020F0502020204030204" pitchFamily="34" charset="0"/>
                <a:cs typeface="B Zar" panose="00000400000000000000" pitchFamily="2" charset="-78"/>
              </a:rPr>
              <a:t>از نظر مقاومت نهائي بتن، بتني كه با دانه هاي گوشه دار ساخته مي شود به دليل امكان درگير شدن بهتر با دانه ها با يكديگر و برقراري اصطكاك بهتر بين آن ها، مقاوم تر خواهد بود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a:latin typeface="Calibri" panose="020F0502020204030204" pitchFamily="34" charset="0"/>
              <a:ea typeface="Calibri" panose="020F0502020204030204" pitchFamily="34" charset="0"/>
              <a:cs typeface="B Zar" panose="00000400000000000000" pitchFamily="2" charset="-78"/>
            </a:endParaRPr>
          </a:p>
          <a:p>
            <a:pPr marL="342900" indent="-342900" algn="just" rtl="1">
              <a:lnSpc>
                <a:spcPct val="107000"/>
              </a:lnSpc>
              <a:buFont typeface="Wingdings" panose="05000000000000000000" pitchFamily="2" charset="2"/>
              <a:buChar char="Ø"/>
            </a:pPr>
            <a:endParaRPr lang="fa-IR" sz="2500" dirty="0">
              <a:latin typeface="Calibri" panose="020F0502020204030204" pitchFamily="34" charset="0"/>
              <a:ea typeface="Calibri" panose="020F0502020204030204" pitchFamily="34" charset="0"/>
              <a:cs typeface="B Zar" panose="00000400000000000000" pitchFamily="2" charset="-78"/>
            </a:endParaRPr>
          </a:p>
          <a:p>
            <a:pPr marL="342900" indent="-342900" algn="just" rtl="1">
              <a:lnSpc>
                <a:spcPct val="107000"/>
              </a:lnSpc>
              <a:buFont typeface="Wingdings" panose="05000000000000000000" pitchFamily="2" charset="2"/>
              <a:buChar char="Ø"/>
            </a:pPr>
            <a:r>
              <a:rPr lang="fa-IR" sz="2500" dirty="0">
                <a:latin typeface="Calibri" panose="020F0502020204030204" pitchFamily="34" charset="0"/>
                <a:ea typeface="Calibri" panose="020F0502020204030204" pitchFamily="34" charset="0"/>
                <a:cs typeface="B Zar" panose="00000400000000000000" pitchFamily="2" charset="-78"/>
              </a:rPr>
              <a:t>هر چه اندازه سنگدانه بزرگتر </a:t>
            </a:r>
            <a:r>
              <a:rPr lang="fa-IR" sz="2500" dirty="0" smtClean="0">
                <a:latin typeface="Calibri" panose="020F0502020204030204" pitchFamily="34" charset="0"/>
                <a:ea typeface="Calibri" panose="020F0502020204030204" pitchFamily="34" charset="0"/>
                <a:cs typeface="B Zar" panose="00000400000000000000" pitchFamily="2" charset="-78"/>
              </a:rPr>
              <a:t>باشد، </a:t>
            </a:r>
            <a:r>
              <a:rPr lang="fa-IR" sz="2500" dirty="0">
                <a:latin typeface="Calibri" panose="020F0502020204030204" pitchFamily="34" charset="0"/>
                <a:ea typeface="Calibri" panose="020F0502020204030204" pitchFamily="34" charset="0"/>
                <a:cs typeface="B Zar" panose="00000400000000000000" pitchFamily="2" charset="-78"/>
              </a:rPr>
              <a:t>سطح ویژه کمتر شده و آب کمتری جهت مرطوب شدن سطح لازم است که </a:t>
            </a:r>
            <a:r>
              <a:rPr lang="fa-IR" sz="2500" dirty="0" smtClean="0">
                <a:latin typeface="Calibri" panose="020F0502020204030204" pitchFamily="34" charset="0"/>
                <a:ea typeface="Calibri" panose="020F0502020204030204" pitchFamily="34" charset="0"/>
                <a:cs typeface="B Zar" panose="00000400000000000000" pitchFamily="2" charset="-78"/>
              </a:rPr>
              <a:t>این موضوع </a:t>
            </a:r>
            <a:r>
              <a:rPr lang="fa-IR" sz="2500" dirty="0">
                <a:latin typeface="Calibri" panose="020F0502020204030204" pitchFamily="34" charset="0"/>
                <a:ea typeface="Calibri" panose="020F0502020204030204" pitchFamily="34" charset="0"/>
                <a:cs typeface="B Zar" panose="00000400000000000000" pitchFamily="2" charset="-78"/>
              </a:rPr>
              <a:t>سبب افزایش مقاومت </a:t>
            </a:r>
            <a:r>
              <a:rPr lang="fa-IR" sz="2500" dirty="0" smtClean="0">
                <a:latin typeface="Calibri" panose="020F0502020204030204" pitchFamily="34" charset="0"/>
                <a:ea typeface="Calibri" panose="020F0502020204030204" pitchFamily="34" charset="0"/>
                <a:cs typeface="B Zar" panose="00000400000000000000" pitchFamily="2" charset="-78"/>
              </a:rPr>
              <a:t>بتن می </a:t>
            </a:r>
            <a:r>
              <a:rPr lang="fa-IR" sz="2500" dirty="0">
                <a:latin typeface="Calibri" panose="020F0502020204030204" pitchFamily="34" charset="0"/>
                <a:ea typeface="Calibri" panose="020F0502020204030204" pitchFamily="34" charset="0"/>
                <a:cs typeface="B Zar" panose="00000400000000000000" pitchFamily="2" charset="-78"/>
              </a:rPr>
              <a:t>شود</a:t>
            </a:r>
            <a:r>
              <a:rPr lang="fa-IR"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a:latin typeface="Calibri" panose="020F0502020204030204" pitchFamily="34" charset="0"/>
              <a:ea typeface="Calibri" panose="020F0502020204030204" pitchFamily="34" charset="0"/>
              <a:cs typeface="B Zar" panose="00000400000000000000" pitchFamily="2" charset="-78"/>
            </a:endParaRPr>
          </a:p>
          <a:p>
            <a:pPr marL="342900" indent="-342900" algn="just" rtl="1">
              <a:lnSpc>
                <a:spcPct val="107000"/>
              </a:lnSpc>
              <a:buFont typeface="Wingdings" panose="05000000000000000000" pitchFamily="2" charset="2"/>
              <a:buChar char="Ø"/>
            </a:pPr>
            <a:endParaRPr lang="fa-IR" sz="2500" dirty="0">
              <a:latin typeface="Calibri" panose="020F0502020204030204" pitchFamily="34" charset="0"/>
              <a:ea typeface="Calibri" panose="020F0502020204030204" pitchFamily="34" charset="0"/>
              <a:cs typeface="B Zar" panose="00000400000000000000" pitchFamily="2" charset="-78"/>
            </a:endParaRPr>
          </a:p>
          <a:p>
            <a:pPr marL="342900" indent="-342900" algn="just" rtl="1">
              <a:lnSpc>
                <a:spcPct val="107000"/>
              </a:lnSpc>
              <a:buFont typeface="Wingdings" panose="05000000000000000000" pitchFamily="2" charset="2"/>
              <a:buChar char="Ø"/>
            </a:pPr>
            <a:r>
              <a:rPr lang="fa-IR" sz="2500" dirty="0">
                <a:latin typeface="Calibri" panose="020F0502020204030204" pitchFamily="34" charset="0"/>
                <a:ea typeface="Calibri" panose="020F0502020204030204" pitchFamily="34" charset="0"/>
                <a:cs typeface="B Zar" panose="00000400000000000000" pitchFamily="2" charset="-78"/>
              </a:rPr>
              <a:t>دانه های زبر، گوشه ای و سوزنی در مقایسه با دانه های </a:t>
            </a:r>
            <a:r>
              <a:rPr lang="fa-IR" sz="2500" dirty="0" smtClean="0">
                <a:latin typeface="Calibri" panose="020F0502020204030204" pitchFamily="34" charset="0"/>
                <a:ea typeface="Calibri" panose="020F0502020204030204" pitchFamily="34" charset="0"/>
                <a:cs typeface="B Zar" panose="00000400000000000000" pitchFamily="2" charset="-78"/>
              </a:rPr>
              <a:t>صاف، </a:t>
            </a:r>
            <a:r>
              <a:rPr lang="fa-IR" sz="2500" dirty="0">
                <a:latin typeface="Calibri" panose="020F0502020204030204" pitchFamily="34" charset="0"/>
                <a:ea typeface="Calibri" panose="020F0502020204030204" pitchFamily="34" charset="0"/>
                <a:cs typeface="B Zar" panose="00000400000000000000" pitchFamily="2" charset="-78"/>
              </a:rPr>
              <a:t>گرد، متراکم، آب بیشتری برای تولید بتن با کارایی یکسان نیاز دارد.</a:t>
            </a:r>
            <a:endParaRPr lang="en-US" sz="2500" dirty="0">
              <a:latin typeface="Calibri" panose="020F0502020204030204" pitchFamily="34" charset="0"/>
              <a:ea typeface="Calibri" panose="020F0502020204030204" pitchFamily="34" charset="0"/>
              <a:cs typeface="B Zar" panose="00000400000000000000" pitchFamily="2" charset="-78"/>
            </a:endParaRPr>
          </a:p>
          <a:p>
            <a:pPr marL="342900" indent="-342900" algn="just" rtl="1">
              <a:lnSpc>
                <a:spcPct val="107000"/>
              </a:lnSpc>
              <a:buFont typeface="Wingdings" panose="05000000000000000000" pitchFamily="2" charset="2"/>
              <a:buChar char="Ø"/>
            </a:pPr>
            <a:endParaRPr lang="en-US" sz="2500" dirty="0">
              <a:latin typeface="Calibri" panose="020F0502020204030204" pitchFamily="34"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968023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6377" y="1287888"/>
            <a:ext cx="9221273" cy="4462119"/>
          </a:xfrm>
          <a:prstGeom prst="rect">
            <a:avLst/>
          </a:prstGeom>
        </p:spPr>
        <p:txBody>
          <a:bodyPr wrap="square">
            <a:spAutoFit/>
          </a:bodyPr>
          <a:lstStyle/>
          <a:p>
            <a:pPr algn="just"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مزایای کلی بتن: </a:t>
            </a:r>
            <a:endParaRPr lang="fa-IR" sz="2500" b="1"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1- بتن مقاومت فشاری قابل قبولی در مقایسه با بسیاری از مصالح ساختمانی دیگر دارد</a:t>
            </a:r>
            <a:r>
              <a:rPr lang="en-US" sz="2500" dirty="0">
                <a:latin typeface="Times New Roman" panose="02020603050405020304" pitchFamily="18" charset="0"/>
                <a:ea typeface="Calibri" panose="020F0502020204030204" pitchFamily="34" charset="0"/>
                <a:cs typeface="B Zar" panose="00000400000000000000" pitchFamily="2" charset="-78"/>
              </a:rPr>
              <a:t>.</a:t>
            </a:r>
            <a:r>
              <a:rPr lang="fa-IR" sz="2500" dirty="0">
                <a:latin typeface="Times New Roman" panose="02020603050405020304" pitchFamily="18" charset="0"/>
                <a:ea typeface="Calibri" panose="020F0502020204030204" pitchFamily="34" charset="0"/>
                <a:cs typeface="B Zar" panose="00000400000000000000" pitchFamily="2" charset="-78"/>
              </a:rPr>
              <a:t> تنها ضعف آن کمی مقاومت در برابر کشش می باشد</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2- مصالح تشکیل دهنده بتن ( به جز سیمان که البته آن هم در عصر حاضر به فراوانی یافت شده و در همه جا تولید می شود) به عنوان مصالح محلی و ارزان قیمت محسوب می شوند</a:t>
            </a:r>
            <a:r>
              <a:rPr lang="en-US" sz="2500" dirty="0">
                <a:latin typeface="Times New Roman" panose="02020603050405020304" pitchFamily="18" charset="0"/>
                <a:ea typeface="Calibri" panose="020F0502020204030204" pitchFamily="34" charset="0"/>
                <a:cs typeface="B Zar" panose="00000400000000000000" pitchFamily="2" charset="-78"/>
              </a:rPr>
              <a:t>.</a:t>
            </a:r>
            <a:r>
              <a:rPr lang="en-US" sz="2500" dirty="0">
                <a:latin typeface="B Zar" panose="00000400000000000000" pitchFamily="2" charset="-78"/>
                <a:ea typeface="Calibri" panose="020F0502020204030204" pitchFamily="34" charset="0"/>
                <a:cs typeface="B Zar" panose="00000400000000000000" pitchFamily="2" charset="-78"/>
              </a:rPr>
              <a:t> </a:t>
            </a: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3- بتن را می توان به سهولت به هر شکل دلخواه درآورد. </a:t>
            </a:r>
            <a:endParaRPr lang="en-US" sz="2500" dirty="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8317888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الک استیل با فریم استی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210" y="689551"/>
            <a:ext cx="433387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03042" y="4103844"/>
            <a:ext cx="9017663" cy="1246495"/>
          </a:xfrm>
          <a:prstGeom prst="rect">
            <a:avLst/>
          </a:prstGeom>
        </p:spPr>
        <p:txBody>
          <a:bodyPr wrap="square">
            <a:spAutoFit/>
          </a:bodyPr>
          <a:lstStyle/>
          <a:p>
            <a:pPr algn="r" rtl="1"/>
            <a:r>
              <a:rPr lang="fa-IR" sz="2500" b="1" dirty="0" smtClean="0">
                <a:cs typeface="B Zar" panose="00000400000000000000" pitchFamily="2" charset="-78"/>
              </a:rPr>
              <a:t>شاخص</a:t>
            </a:r>
            <a:r>
              <a:rPr lang="fa-IR" sz="2500" b="1" dirty="0">
                <a:cs typeface="B Zar" panose="00000400000000000000" pitchFamily="2" charset="-78"/>
              </a:rPr>
              <a:t>: منحنی دانه </a:t>
            </a:r>
            <a:r>
              <a:rPr lang="fa-IR" sz="2500" b="1" dirty="0" smtClean="0">
                <a:cs typeface="B Zar" panose="00000400000000000000" pitchFamily="2" charset="-78"/>
              </a:rPr>
              <a:t>بندی</a:t>
            </a:r>
          </a:p>
          <a:p>
            <a:pPr algn="r" rtl="1"/>
            <a:endParaRPr lang="fa-IR" sz="2500" dirty="0" smtClean="0">
              <a:cs typeface="B Zar" panose="00000400000000000000" pitchFamily="2" charset="-78"/>
            </a:endParaRPr>
          </a:p>
          <a:p>
            <a:pPr algn="just" rtl="1"/>
            <a:r>
              <a:rPr lang="fa-IR" sz="2500" dirty="0" smtClean="0">
                <a:cs typeface="B Zar" panose="00000400000000000000" pitchFamily="2" charset="-78"/>
              </a:rPr>
              <a:t>نحوه </a:t>
            </a:r>
            <a:r>
              <a:rPr lang="fa-IR" sz="2500" dirty="0">
                <a:cs typeface="B Zar" panose="00000400000000000000" pitchFamily="2" charset="-78"/>
              </a:rPr>
              <a:t>توزیع دانه ها از نظر ابعاد </a:t>
            </a:r>
            <a:r>
              <a:rPr lang="fa-IR" sz="2500" dirty="0" smtClean="0">
                <a:cs typeface="B Zar" panose="00000400000000000000" pitchFamily="2" charset="-78"/>
              </a:rPr>
              <a:t>با منحنی دانه بندی مشخص می شود.</a:t>
            </a:r>
            <a:endParaRPr lang="fa-IR" sz="2500" dirty="0">
              <a:cs typeface="B Zar" panose="00000400000000000000" pitchFamily="2" charset="-78"/>
            </a:endParaRPr>
          </a:p>
        </p:txBody>
      </p:sp>
      <p:sp>
        <p:nvSpPr>
          <p:cNvPr id="4" name="Rectangle 3"/>
          <p:cNvSpPr/>
          <p:nvPr/>
        </p:nvSpPr>
        <p:spPr>
          <a:xfrm>
            <a:off x="7276081" y="1016289"/>
            <a:ext cx="3544624" cy="1477328"/>
          </a:xfrm>
          <a:prstGeom prst="rect">
            <a:avLst/>
          </a:prstGeom>
        </p:spPr>
        <p:txBody>
          <a:bodyPr wrap="none">
            <a:spAutoFit/>
          </a:bodyPr>
          <a:lstStyle/>
          <a:p>
            <a:pPr algn="r" rtl="1"/>
            <a:r>
              <a:rPr lang="fa-IR" sz="3000" b="1" dirty="0">
                <a:cs typeface="B Zar" panose="00000400000000000000" pitchFamily="2" charset="-78"/>
              </a:rPr>
              <a:t>دانه </a:t>
            </a:r>
            <a:r>
              <a:rPr lang="fa-IR" sz="3000" b="1" dirty="0" smtClean="0">
                <a:cs typeface="B Zar" panose="00000400000000000000" pitchFamily="2" charset="-78"/>
              </a:rPr>
              <a:t>بندی:</a:t>
            </a:r>
          </a:p>
          <a:p>
            <a:pPr algn="r" rtl="1"/>
            <a:endParaRPr lang="fa-IR" sz="3000" dirty="0" smtClean="0">
              <a:cs typeface="B Zar" panose="00000400000000000000" pitchFamily="2" charset="-78"/>
            </a:endParaRPr>
          </a:p>
          <a:p>
            <a:pPr algn="r" rtl="1"/>
            <a:r>
              <a:rPr lang="fa-IR" sz="3000" dirty="0" smtClean="0">
                <a:cs typeface="B Zar" panose="00000400000000000000" pitchFamily="2" charset="-78"/>
              </a:rPr>
              <a:t>نحوه </a:t>
            </a:r>
            <a:r>
              <a:rPr lang="fa-IR" sz="3000" dirty="0">
                <a:cs typeface="B Zar" panose="00000400000000000000" pitchFamily="2" charset="-78"/>
              </a:rPr>
              <a:t>توزیع دانه ها از نظر ابعاد</a:t>
            </a:r>
          </a:p>
        </p:txBody>
      </p:sp>
    </p:spTree>
    <p:extLst>
      <p:ext uri="{BB962C8B-B14F-4D97-AF65-F5344CB8AC3E}">
        <p14:creationId xmlns:p14="http://schemas.microsoft.com/office/powerpoint/2010/main" val="15151781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5162" y="642595"/>
            <a:ext cx="9762186" cy="3554819"/>
          </a:xfrm>
          <a:prstGeom prst="rect">
            <a:avLst/>
          </a:prstGeom>
        </p:spPr>
        <p:txBody>
          <a:bodyPr wrap="square">
            <a:spAutoFit/>
          </a:bodyPr>
          <a:lstStyle/>
          <a:p>
            <a:pPr algn="just" rtl="1"/>
            <a:r>
              <a:rPr lang="fa-IR" sz="2500" b="1" dirty="0">
                <a:latin typeface="Calibri" panose="020F0502020204030204" pitchFamily="34" charset="0"/>
                <a:ea typeface="Calibri" panose="020F0502020204030204" pitchFamily="34" charset="0"/>
                <a:cs typeface="B Zar" panose="00000400000000000000" pitchFamily="2" charset="-78"/>
              </a:rPr>
              <a:t>دانه بندي </a:t>
            </a:r>
            <a:r>
              <a:rPr lang="fa-IR" sz="2500" b="1" dirty="0" smtClean="0">
                <a:latin typeface="Calibri" panose="020F0502020204030204" pitchFamily="34" charset="0"/>
                <a:ea typeface="Calibri" panose="020F0502020204030204" pitchFamily="34" charset="0"/>
                <a:cs typeface="B Zar" panose="00000400000000000000" pitchFamily="2" charset="-78"/>
              </a:rPr>
              <a:t>خوب:</a:t>
            </a:r>
          </a:p>
          <a:p>
            <a:pPr algn="just" rtl="1"/>
            <a:endParaRPr lang="fa-IR" sz="2500" b="1" dirty="0" smtClean="0">
              <a:latin typeface="Calibri" panose="020F0502020204030204" pitchFamily="34" charset="0"/>
              <a:ea typeface="Calibri" panose="020F0502020204030204" pitchFamily="34" charset="0"/>
              <a:cs typeface="B Zar" panose="00000400000000000000" pitchFamily="2" charset="-78"/>
            </a:endParaRPr>
          </a:p>
          <a:p>
            <a:pPr algn="just" rtl="1"/>
            <a:r>
              <a:rPr lang="fa-IR" sz="2500" dirty="0" smtClean="0">
                <a:latin typeface="Calibri" panose="020F0502020204030204" pitchFamily="34" charset="0"/>
                <a:ea typeface="Calibri" panose="020F0502020204030204" pitchFamily="34" charset="0"/>
                <a:cs typeface="B Zar" panose="00000400000000000000" pitchFamily="2" charset="-78"/>
              </a:rPr>
              <a:t> دانه </a:t>
            </a:r>
            <a:r>
              <a:rPr lang="fa-IR" sz="2500" dirty="0">
                <a:latin typeface="Calibri" panose="020F0502020204030204" pitchFamily="34" charset="0"/>
                <a:ea typeface="Calibri" panose="020F0502020204030204" pitchFamily="34" charset="0"/>
                <a:cs typeface="B Zar" panose="00000400000000000000" pitchFamily="2" charset="-78"/>
              </a:rPr>
              <a:t>هاي ريزتر فضاي خالي بين دانه هاي درشت تر را پر كنند و باعث تراكم هرچه بيشتر شن و ماسه در بتن شوند. </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just" rtl="1"/>
            <a:endParaRPr lang="fa-IR" sz="2500" dirty="0">
              <a:latin typeface="Calibri" panose="020F0502020204030204" pitchFamily="34" charset="0"/>
              <a:ea typeface="Calibri" panose="020F0502020204030204" pitchFamily="34" charset="0"/>
              <a:cs typeface="B Zar" panose="00000400000000000000" pitchFamily="2" charset="-78"/>
            </a:endParaRPr>
          </a:p>
          <a:p>
            <a:pPr algn="just" rtl="1"/>
            <a:r>
              <a:rPr lang="fa-IR" sz="2500" dirty="0" smtClean="0">
                <a:latin typeface="Calibri" panose="020F0502020204030204" pitchFamily="34" charset="0"/>
                <a:ea typeface="Calibri" panose="020F0502020204030204" pitchFamily="34" charset="0"/>
                <a:cs typeface="B Zar" panose="00000400000000000000" pitchFamily="2" charset="-78"/>
              </a:rPr>
              <a:t>تراكم </a:t>
            </a:r>
            <a:r>
              <a:rPr lang="fa-IR" sz="2500" dirty="0">
                <a:latin typeface="Calibri" panose="020F0502020204030204" pitchFamily="34" charset="0"/>
                <a:ea typeface="Calibri" panose="020F0502020204030204" pitchFamily="34" charset="0"/>
                <a:cs typeface="B Zar" panose="00000400000000000000" pitchFamily="2" charset="-78"/>
              </a:rPr>
              <a:t>بيشتر بتن باعث افزايش وزن مخصوص و همچنين مقاومت آن نسبت به نمونه مشابه مي شود. </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just" rtl="1"/>
            <a:endParaRPr lang="fa-IR" sz="2500" dirty="0">
              <a:latin typeface="Calibri" panose="020F0502020204030204" pitchFamily="34" charset="0"/>
              <a:ea typeface="Calibri" panose="020F0502020204030204" pitchFamily="34" charset="0"/>
              <a:cs typeface="B Zar" panose="00000400000000000000" pitchFamily="2" charset="-78"/>
            </a:endParaRPr>
          </a:p>
          <a:p>
            <a:pPr algn="just" rtl="1"/>
            <a:r>
              <a:rPr lang="fa-IR" sz="2500" dirty="0" smtClean="0">
                <a:latin typeface="Calibri" panose="020F0502020204030204" pitchFamily="34" charset="0"/>
                <a:ea typeface="Calibri" panose="020F0502020204030204" pitchFamily="34" charset="0"/>
                <a:cs typeface="B Zar" panose="00000400000000000000" pitchFamily="2" charset="-78"/>
              </a:rPr>
              <a:t>با </a:t>
            </a:r>
            <a:r>
              <a:rPr lang="fa-IR" sz="2500" dirty="0">
                <a:latin typeface="Calibri" panose="020F0502020204030204" pitchFamily="34" charset="0"/>
                <a:ea typeface="Calibri" panose="020F0502020204030204" pitchFamily="34" charset="0"/>
                <a:cs typeface="B Zar" panose="00000400000000000000" pitchFamily="2" charset="-78"/>
              </a:rPr>
              <a:t>مقاومت ثابت، بتن با دانه بندي بهتر احتياج به سيمان كمتري دارد و چون سيمان از مصالح نسبتاً گران است، لذا دانه بندي بهتر اقتصادي تر است</a:t>
            </a:r>
            <a:r>
              <a:rPr lang="en-US" sz="2500" dirty="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7283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1"/>
          <p:cNvSpPr>
            <a:spLocks noChangeArrowheads="1"/>
          </p:cNvSpPr>
          <p:nvPr/>
        </p:nvSpPr>
        <p:spPr bwMode="gray">
          <a:xfrm>
            <a:off x="5124463" y="2625374"/>
            <a:ext cx="2394653" cy="3372174"/>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400" dirty="0" smtClean="0">
                <a:latin typeface="Arial" pitchFamily="34" charset="0"/>
                <a:cs typeface="B Koodak" pitchFamily="2" charset="-78"/>
              </a:rPr>
              <a:t>بعد هر چشمه</a:t>
            </a:r>
          </a:p>
          <a:p>
            <a:pPr algn="ctr">
              <a:defRPr/>
            </a:pPr>
            <a:r>
              <a:rPr lang="fa-IR" sz="2400" dirty="0" smtClean="0">
                <a:latin typeface="Arial" pitchFamily="34" charset="0"/>
                <a:cs typeface="B Koodak" pitchFamily="2" charset="-78"/>
              </a:rPr>
              <a:t>الک شماره ۴:</a:t>
            </a:r>
          </a:p>
          <a:p>
            <a:pPr algn="ctr">
              <a:defRPr/>
            </a:pPr>
            <a:r>
              <a:rPr lang="fa-IR" sz="2400" dirty="0" smtClean="0">
                <a:latin typeface="Arial" pitchFamily="34" charset="0"/>
                <a:cs typeface="B Koodak" pitchFamily="2" charset="-78"/>
              </a:rPr>
              <a:t>۴.۷۶ میلی متر</a:t>
            </a:r>
          </a:p>
          <a:p>
            <a:pPr algn="ctr">
              <a:defRPr/>
            </a:pPr>
            <a:r>
              <a:rPr lang="fa-IR" sz="2400" dirty="0" smtClean="0">
                <a:latin typeface="Arial" pitchFamily="34" charset="0"/>
                <a:cs typeface="B Koodak" pitchFamily="2" charset="-78"/>
              </a:rPr>
              <a:t>(۵ میلی متر)</a:t>
            </a:r>
          </a:p>
        </p:txBody>
      </p:sp>
      <p:sp>
        <p:nvSpPr>
          <p:cNvPr id="3" name="AutoShape 41"/>
          <p:cNvSpPr>
            <a:spLocks noChangeArrowheads="1"/>
          </p:cNvSpPr>
          <p:nvPr/>
        </p:nvSpPr>
        <p:spPr bwMode="gray">
          <a:xfrm>
            <a:off x="1590534" y="2545194"/>
            <a:ext cx="2527695"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400" dirty="0">
                <a:latin typeface="Arial" pitchFamily="34" charset="0"/>
                <a:cs typeface="B Koodak" pitchFamily="2" charset="-78"/>
              </a:rPr>
              <a:t>الک ریز</a:t>
            </a:r>
            <a:endParaRPr lang="en-US" sz="2400" dirty="0">
              <a:latin typeface="Arial" pitchFamily="34" charset="0"/>
              <a:cs typeface="B Koodak" pitchFamily="2" charset="-78"/>
            </a:endParaRPr>
          </a:p>
          <a:p>
            <a:pPr algn="ctr">
              <a:defRPr/>
            </a:pPr>
            <a:r>
              <a:rPr lang="fa-IR" sz="2400" dirty="0" smtClean="0">
                <a:latin typeface="Arial" pitchFamily="34" charset="0"/>
                <a:cs typeface="B Koodak" pitchFamily="2" charset="-78"/>
              </a:rPr>
              <a:t>الک شماره ۴ و ریزتر</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534" y="3630118"/>
            <a:ext cx="2527695" cy="25276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854001" y="6299069"/>
            <a:ext cx="4288353" cy="369332"/>
          </a:xfrm>
          <a:prstGeom prst="rect">
            <a:avLst/>
          </a:prstGeom>
          <a:noFill/>
        </p:spPr>
        <p:txBody>
          <a:bodyPr wrap="none" rtlCol="0">
            <a:spAutoFit/>
          </a:bodyPr>
          <a:lstStyle/>
          <a:p>
            <a:r>
              <a:rPr lang="fa-IR" dirty="0" smtClean="0">
                <a:latin typeface="B Kodak"/>
                <a:cs typeface="B Koodak" panose="00000700000000000000" pitchFamily="2" charset="-78"/>
              </a:rPr>
              <a:t>تعداد حفره در هر اینچ مربع از سطح الک= شماره الک</a:t>
            </a:r>
            <a:endParaRPr lang="en-US" dirty="0">
              <a:latin typeface="B Kodak"/>
              <a:cs typeface="B Koodak" panose="00000700000000000000" pitchFamily="2" charset="-78"/>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0734" y="3467383"/>
            <a:ext cx="2523744" cy="253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1"/>
          <p:cNvSpPr>
            <a:spLocks noChangeArrowheads="1"/>
          </p:cNvSpPr>
          <p:nvPr/>
        </p:nvSpPr>
        <p:spPr bwMode="gray">
          <a:xfrm>
            <a:off x="8237626" y="2522343"/>
            <a:ext cx="2523744"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400" dirty="0" smtClean="0">
                <a:latin typeface="Arial" pitchFamily="34" charset="0"/>
                <a:cs typeface="B Koodak" pitchFamily="2" charset="-78"/>
              </a:rPr>
              <a:t>الک درشت</a:t>
            </a:r>
          </a:p>
          <a:p>
            <a:pPr algn="ctr">
              <a:defRPr/>
            </a:pPr>
            <a:r>
              <a:rPr lang="fa-IR" sz="2400" dirty="0" smtClean="0">
                <a:latin typeface="Arial" pitchFamily="34" charset="0"/>
                <a:cs typeface="B Koodak" pitchFamily="2" charset="-78"/>
              </a:rPr>
              <a:t>بزرگ تر از الک شماره ۴</a:t>
            </a:r>
          </a:p>
        </p:txBody>
      </p:sp>
      <p:sp>
        <p:nvSpPr>
          <p:cNvPr id="8" name="TextBox 7"/>
          <p:cNvSpPr txBox="1"/>
          <p:nvPr/>
        </p:nvSpPr>
        <p:spPr>
          <a:xfrm>
            <a:off x="8475593" y="6152094"/>
            <a:ext cx="2699778" cy="369332"/>
          </a:xfrm>
          <a:prstGeom prst="rect">
            <a:avLst/>
          </a:prstGeom>
          <a:noFill/>
        </p:spPr>
        <p:txBody>
          <a:bodyPr wrap="none" rtlCol="0">
            <a:spAutoFit/>
          </a:bodyPr>
          <a:lstStyle/>
          <a:p>
            <a:r>
              <a:rPr lang="fa-IR" dirty="0" smtClean="0">
                <a:latin typeface="B Kodak"/>
                <a:cs typeface="B Koodak" panose="00000700000000000000" pitchFamily="2" charset="-78"/>
              </a:rPr>
              <a:t>بعد هر حفره به اینچ= شماره الک</a:t>
            </a:r>
            <a:endParaRPr lang="en-US" dirty="0">
              <a:latin typeface="B Kodak"/>
              <a:cs typeface="B Koodak" panose="00000700000000000000" pitchFamily="2" charset="-78"/>
            </a:endParaRPr>
          </a:p>
        </p:txBody>
      </p:sp>
      <p:sp>
        <p:nvSpPr>
          <p:cNvPr id="9" name="Rectangle 8"/>
          <p:cNvSpPr txBox="1">
            <a:spLocks noChangeArrowheads="1"/>
          </p:cNvSpPr>
          <p:nvPr/>
        </p:nvSpPr>
        <p:spPr>
          <a:xfrm>
            <a:off x="4699717" y="585537"/>
            <a:ext cx="2819399" cy="609600"/>
          </a:xfrm>
          <a:prstGeom prst="rect">
            <a:avLst/>
          </a:prstGeom>
        </p:spPr>
        <p:txBody>
          <a:bodyPr vert="horz" rtlCol="0" anchor="ctr">
            <a:noAutofit/>
            <a:scene3d>
              <a:camera prst="orthographicFront"/>
              <a:lightRig rig="soft" dir="t"/>
            </a:scene3d>
            <a:sp3d prstMaterial="softEdge">
              <a:bevelT w="25400" h="25400"/>
            </a:sp3d>
          </a:bodyPr>
          <a:lstStyle/>
          <a:p>
            <a:pPr lvl="0" algn="r">
              <a:spcBef>
                <a:spcPct val="0"/>
              </a:spcBef>
              <a:defRPr/>
            </a:pPr>
            <a:r>
              <a:rPr lang="fa-IR" sz="3600" dirty="0" smtClean="0">
                <a:solidFill>
                  <a:srgbClr val="0070C0"/>
                </a:solidFill>
                <a:effectLst>
                  <a:outerShdw blurRad="38100" dist="38100" dir="2700000" algn="tl">
                    <a:srgbClr val="000000">
                      <a:alpha val="43137"/>
                    </a:srgbClr>
                  </a:outerShdw>
                </a:effectLst>
                <a:cs typeface="B Koodak" pitchFamily="2" charset="-78"/>
              </a:rPr>
              <a:t>نامگذاری الک ها</a:t>
            </a:r>
            <a:endParaRPr lang="en-US" sz="3600" dirty="0">
              <a:solidFill>
                <a:srgbClr val="0070C0"/>
              </a:solidFill>
              <a:effectLst>
                <a:outerShdw blurRad="38100" dist="38100" dir="2700000" algn="tl">
                  <a:srgbClr val="000000">
                    <a:alpha val="43137"/>
                  </a:srgbClr>
                </a:outerShdw>
              </a:effectLst>
              <a:cs typeface="B Koodak" pitchFamily="2" charset="-78"/>
            </a:endParaRPr>
          </a:p>
        </p:txBody>
      </p:sp>
    </p:spTree>
    <p:extLst>
      <p:ext uri="{BB962C8B-B14F-4D97-AF65-F5344CB8AC3E}">
        <p14:creationId xmlns:p14="http://schemas.microsoft.com/office/powerpoint/2010/main" val="39946822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gray">
          <a:xfrm>
            <a:off x="5781541" y="623552"/>
            <a:ext cx="1828800" cy="182880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solidFill>
            <a:srgbClr val="7DDCFF"/>
          </a:solidFill>
          <a:ln w="9525">
            <a:noFill/>
            <a:round/>
            <a:headEnd/>
            <a:tailEnd/>
          </a:ln>
          <a:effectLst/>
        </p:spPr>
        <p:txBody>
          <a:bodyPr wrap="none" anchor="ctr"/>
          <a:lstStyle/>
          <a:p>
            <a:pPr algn="ctr"/>
            <a:endParaRPr lang="en-US"/>
          </a:p>
        </p:txBody>
      </p:sp>
      <p:sp>
        <p:nvSpPr>
          <p:cNvPr id="3" name="Oval 4"/>
          <p:cNvSpPr>
            <a:spLocks noChangeArrowheads="1"/>
          </p:cNvSpPr>
          <p:nvPr/>
        </p:nvSpPr>
        <p:spPr bwMode="gray">
          <a:xfrm>
            <a:off x="6010141" y="852152"/>
            <a:ext cx="1371600" cy="1371600"/>
          </a:xfrm>
          <a:prstGeom prst="ellipse">
            <a:avLst/>
          </a:prstGeom>
          <a:solidFill>
            <a:srgbClr val="C9F1FF"/>
          </a:solidFill>
          <a:ln w="28575" algn="ctr">
            <a:solidFill>
              <a:srgbClr val="FFFFFF"/>
            </a:solidFill>
            <a:round/>
            <a:headEnd/>
            <a:tailEnd/>
          </a:ln>
          <a:effectLst/>
        </p:spPr>
        <p:txBody>
          <a:bodyPr wrap="none" anchor="ctr"/>
          <a:lstStyle/>
          <a:p>
            <a:pPr algn="ctr"/>
            <a:r>
              <a:rPr lang="fa-IR" sz="3200" dirty="0" smtClean="0">
                <a:cs typeface="B Koodak" pitchFamily="2" charset="-78"/>
              </a:rPr>
              <a:t>سنگدانه</a:t>
            </a:r>
            <a:endParaRPr lang="en-US" dirty="0">
              <a:cs typeface="B Koodak" pitchFamily="2" charset="-78"/>
            </a:endParaRPr>
          </a:p>
        </p:txBody>
      </p:sp>
      <p:sp>
        <p:nvSpPr>
          <p:cNvPr id="4" name="AutoShape 41"/>
          <p:cNvSpPr>
            <a:spLocks noChangeArrowheads="1"/>
          </p:cNvSpPr>
          <p:nvPr/>
        </p:nvSpPr>
        <p:spPr bwMode="gray">
          <a:xfrm>
            <a:off x="7838941" y="2726672"/>
            <a:ext cx="1752600"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400" dirty="0" smtClean="0">
                <a:latin typeface="Arial" pitchFamily="34" charset="0"/>
                <a:cs typeface="B Koodak" pitchFamily="2" charset="-78"/>
              </a:rPr>
              <a:t>درشت دانه</a:t>
            </a:r>
          </a:p>
          <a:p>
            <a:pPr algn="ctr">
              <a:defRPr/>
            </a:pPr>
            <a:r>
              <a:rPr lang="fa-IR" sz="2400" dirty="0" smtClean="0">
                <a:latin typeface="Arial" pitchFamily="34" charset="0"/>
                <a:cs typeface="B Koodak" pitchFamily="2" charset="-78"/>
              </a:rPr>
              <a:t>(شن)</a:t>
            </a:r>
            <a:endParaRPr lang="en-US" sz="2400" dirty="0">
              <a:latin typeface="Arial" pitchFamily="34" charset="0"/>
              <a:cs typeface="B Koodak" pitchFamily="2" charset="-78"/>
            </a:endParaRPr>
          </a:p>
        </p:txBody>
      </p:sp>
      <p:cxnSp>
        <p:nvCxnSpPr>
          <p:cNvPr id="5" name="Straight Arrow Connector 4"/>
          <p:cNvCxnSpPr>
            <a:stCxn id="2" idx="4"/>
          </p:cNvCxnSpPr>
          <p:nvPr/>
        </p:nvCxnSpPr>
        <p:spPr>
          <a:xfrm>
            <a:off x="6695941" y="2452352"/>
            <a:ext cx="1143000" cy="655320"/>
          </a:xfrm>
          <a:prstGeom prst="straightConnector1">
            <a:avLst/>
          </a:prstGeom>
          <a:ln w="63500">
            <a:solidFill>
              <a:srgbClr val="7DDCFF"/>
            </a:solidFill>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a:stCxn id="2" idx="4"/>
          </p:cNvCxnSpPr>
          <p:nvPr/>
        </p:nvCxnSpPr>
        <p:spPr>
          <a:xfrm flipH="1">
            <a:off x="5552941" y="2452352"/>
            <a:ext cx="1143000" cy="655320"/>
          </a:xfrm>
          <a:prstGeom prst="straightConnector1">
            <a:avLst/>
          </a:prstGeom>
          <a:ln w="63500">
            <a:solidFill>
              <a:srgbClr val="7DDCFF"/>
            </a:solidFill>
            <a:tailEnd type="arrow"/>
          </a:ln>
        </p:spPr>
        <p:style>
          <a:lnRef idx="1">
            <a:schemeClr val="dk1"/>
          </a:lnRef>
          <a:fillRef idx="0">
            <a:schemeClr val="dk1"/>
          </a:fillRef>
          <a:effectRef idx="0">
            <a:schemeClr val="dk1"/>
          </a:effectRef>
          <a:fontRef idx="minor">
            <a:schemeClr val="tx1"/>
          </a:fontRef>
        </p:style>
      </p:cxnSp>
      <p:sp>
        <p:nvSpPr>
          <p:cNvPr id="7" name="AutoShape 41"/>
          <p:cNvSpPr>
            <a:spLocks noChangeArrowheads="1"/>
          </p:cNvSpPr>
          <p:nvPr/>
        </p:nvSpPr>
        <p:spPr bwMode="gray">
          <a:xfrm>
            <a:off x="3800341" y="2726672"/>
            <a:ext cx="1752600"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400" dirty="0" smtClean="0">
                <a:latin typeface="Arial" pitchFamily="34" charset="0"/>
                <a:cs typeface="B Koodak" pitchFamily="2" charset="-78"/>
              </a:rPr>
              <a:t>ریزدانه</a:t>
            </a:r>
          </a:p>
          <a:p>
            <a:pPr algn="ctr">
              <a:defRPr/>
            </a:pPr>
            <a:r>
              <a:rPr lang="fa-IR" sz="2400" dirty="0" smtClean="0">
                <a:latin typeface="Arial" pitchFamily="34" charset="0"/>
                <a:cs typeface="B Koodak" pitchFamily="2" charset="-78"/>
              </a:rPr>
              <a:t>(ماسه)</a:t>
            </a:r>
            <a:endParaRPr lang="en-US" sz="2400" dirty="0">
              <a:latin typeface="Arial" pitchFamily="34" charset="0"/>
              <a:cs typeface="B Koodak" pitchFamily="2" charset="-78"/>
            </a:endParaRPr>
          </a:p>
        </p:txBody>
      </p:sp>
      <p:sp>
        <p:nvSpPr>
          <p:cNvPr id="8" name="AutoShape 41"/>
          <p:cNvSpPr>
            <a:spLocks noChangeArrowheads="1"/>
          </p:cNvSpPr>
          <p:nvPr/>
        </p:nvSpPr>
        <p:spPr bwMode="gray">
          <a:xfrm>
            <a:off x="5819641" y="3458192"/>
            <a:ext cx="1752600"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400" dirty="0" smtClean="0">
                <a:latin typeface="Arial" pitchFamily="34" charset="0"/>
                <a:cs typeface="B Koodak" pitchFamily="2" charset="-78"/>
              </a:rPr>
              <a:t>مرز</a:t>
            </a:r>
          </a:p>
          <a:p>
            <a:pPr algn="ctr">
              <a:defRPr/>
            </a:pPr>
            <a:r>
              <a:rPr lang="fa-IR" sz="2400" dirty="0" smtClean="0">
                <a:latin typeface="Arial" pitchFamily="34" charset="0"/>
                <a:cs typeface="B Koodak" pitchFamily="2" charset="-78"/>
              </a:rPr>
              <a:t>الک شماره ۴</a:t>
            </a:r>
            <a:endParaRPr lang="en-US" sz="2400" dirty="0">
              <a:latin typeface="Arial" pitchFamily="34" charset="0"/>
              <a:cs typeface="B Koodak" pitchFamily="2" charset="-78"/>
            </a:endParaRPr>
          </a:p>
        </p:txBody>
      </p:sp>
      <p:sp>
        <p:nvSpPr>
          <p:cNvPr id="9" name="AutoShape 41"/>
          <p:cNvSpPr>
            <a:spLocks noChangeArrowheads="1"/>
          </p:cNvSpPr>
          <p:nvPr/>
        </p:nvSpPr>
        <p:spPr bwMode="gray">
          <a:xfrm>
            <a:off x="7838941" y="3823952"/>
            <a:ext cx="1752600" cy="2514600"/>
          </a:xfrm>
          <a:prstGeom prst="roundRect">
            <a:avLst>
              <a:gd name="adj" fmla="val 10889"/>
            </a:avLst>
          </a:prstGeom>
          <a:solidFill>
            <a:srgbClr val="FFFF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lnSpc>
                <a:spcPct val="150000"/>
              </a:lnSpc>
              <a:defRPr/>
            </a:pPr>
            <a:r>
              <a:rPr lang="fa-IR" sz="2400" dirty="0" smtClean="0">
                <a:latin typeface="Arial" pitchFamily="34" charset="0"/>
                <a:cs typeface="B Koodak" pitchFamily="2" charset="-78"/>
              </a:rPr>
              <a:t>تعداد الک: ۳</a:t>
            </a:r>
          </a:p>
          <a:p>
            <a:pPr algn="ctr">
              <a:lnSpc>
                <a:spcPct val="150000"/>
              </a:lnSpc>
              <a:defRPr/>
            </a:pPr>
            <a:r>
              <a:rPr lang="fa-IR" sz="2400" dirty="0" smtClean="0">
                <a:latin typeface="Arial" pitchFamily="34" charset="0"/>
                <a:cs typeface="B Koodak" pitchFamily="2" charset="-78"/>
              </a:rPr>
              <a:t>الک ۳/۸ اینچ</a:t>
            </a:r>
          </a:p>
          <a:p>
            <a:pPr algn="ctr">
              <a:lnSpc>
                <a:spcPct val="150000"/>
              </a:lnSpc>
              <a:defRPr/>
            </a:pPr>
            <a:r>
              <a:rPr lang="fa-IR" sz="2400" dirty="0" smtClean="0">
                <a:latin typeface="Arial" pitchFamily="34" charset="0"/>
                <a:cs typeface="B Koodak" pitchFamily="2" charset="-78"/>
              </a:rPr>
              <a:t>الک ۳/۴ اینچ</a:t>
            </a:r>
            <a:endParaRPr lang="fa-IR" sz="2400" dirty="0">
              <a:latin typeface="Arial" pitchFamily="34" charset="0"/>
              <a:cs typeface="B Koodak" pitchFamily="2" charset="-78"/>
            </a:endParaRPr>
          </a:p>
          <a:p>
            <a:pPr algn="ctr">
              <a:lnSpc>
                <a:spcPct val="150000"/>
              </a:lnSpc>
              <a:defRPr/>
            </a:pPr>
            <a:r>
              <a:rPr lang="fa-IR" sz="2400" dirty="0" smtClean="0">
                <a:latin typeface="Arial" pitchFamily="34" charset="0"/>
                <a:cs typeface="B Koodak" pitchFamily="2" charset="-78"/>
              </a:rPr>
              <a:t>الک ۱/۲و۱ اینچ</a:t>
            </a:r>
          </a:p>
        </p:txBody>
      </p:sp>
      <p:sp>
        <p:nvSpPr>
          <p:cNvPr id="10" name="AutoShape 41"/>
          <p:cNvSpPr>
            <a:spLocks noChangeArrowheads="1"/>
          </p:cNvSpPr>
          <p:nvPr/>
        </p:nvSpPr>
        <p:spPr bwMode="gray">
          <a:xfrm>
            <a:off x="3800341" y="3823952"/>
            <a:ext cx="1752600" cy="2514600"/>
          </a:xfrm>
          <a:prstGeom prst="roundRect">
            <a:avLst>
              <a:gd name="adj" fmla="val 10889"/>
            </a:avLst>
          </a:prstGeom>
          <a:solidFill>
            <a:srgbClr val="FFFF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lnSpc>
                <a:spcPct val="150000"/>
              </a:lnSpc>
              <a:defRPr/>
            </a:pPr>
            <a:r>
              <a:rPr lang="fa-IR" sz="2400" dirty="0" smtClean="0">
                <a:latin typeface="Arial" pitchFamily="34" charset="0"/>
                <a:cs typeface="B Koodak" pitchFamily="2" charset="-78"/>
              </a:rPr>
              <a:t>تعداد الک: ۵</a:t>
            </a:r>
          </a:p>
          <a:p>
            <a:pPr algn="ctr">
              <a:defRPr/>
            </a:pPr>
            <a:r>
              <a:rPr lang="fa-IR" sz="2400" dirty="0" smtClean="0">
                <a:latin typeface="Arial" pitchFamily="34" charset="0"/>
                <a:cs typeface="B Koodak" pitchFamily="2" charset="-78"/>
              </a:rPr>
              <a:t>الک نمره ۸</a:t>
            </a:r>
          </a:p>
          <a:p>
            <a:pPr algn="ctr">
              <a:defRPr/>
            </a:pPr>
            <a:r>
              <a:rPr lang="fa-IR" sz="2400" dirty="0">
                <a:latin typeface="Arial" pitchFamily="34" charset="0"/>
                <a:cs typeface="B Koodak" pitchFamily="2" charset="-78"/>
              </a:rPr>
              <a:t>الک نمره </a:t>
            </a:r>
            <a:r>
              <a:rPr lang="fa-IR" sz="2400" dirty="0" smtClean="0">
                <a:latin typeface="Arial" pitchFamily="34" charset="0"/>
                <a:cs typeface="B Koodak" pitchFamily="2" charset="-78"/>
              </a:rPr>
              <a:t>۱۶</a:t>
            </a:r>
            <a:endParaRPr lang="fa-IR" sz="2400" dirty="0">
              <a:latin typeface="Arial" pitchFamily="34" charset="0"/>
              <a:cs typeface="B Koodak" pitchFamily="2" charset="-78"/>
            </a:endParaRPr>
          </a:p>
          <a:p>
            <a:pPr algn="ctr">
              <a:defRPr/>
            </a:pPr>
            <a:r>
              <a:rPr lang="fa-IR" sz="2400" dirty="0">
                <a:latin typeface="Arial" pitchFamily="34" charset="0"/>
                <a:cs typeface="B Koodak" pitchFamily="2" charset="-78"/>
              </a:rPr>
              <a:t>الک نمره </a:t>
            </a:r>
            <a:r>
              <a:rPr lang="fa-IR" sz="2400" dirty="0" smtClean="0">
                <a:latin typeface="Arial" pitchFamily="34" charset="0"/>
                <a:cs typeface="B Koodak" pitchFamily="2" charset="-78"/>
              </a:rPr>
              <a:t>۳۰</a:t>
            </a:r>
            <a:endParaRPr lang="fa-IR" sz="2400" dirty="0">
              <a:latin typeface="Arial" pitchFamily="34" charset="0"/>
              <a:cs typeface="B Koodak" pitchFamily="2" charset="-78"/>
            </a:endParaRPr>
          </a:p>
          <a:p>
            <a:pPr algn="ctr">
              <a:defRPr/>
            </a:pPr>
            <a:r>
              <a:rPr lang="fa-IR" sz="2400" dirty="0">
                <a:latin typeface="Arial" pitchFamily="34" charset="0"/>
                <a:cs typeface="B Koodak" pitchFamily="2" charset="-78"/>
              </a:rPr>
              <a:t>الک نمره </a:t>
            </a:r>
            <a:r>
              <a:rPr lang="fa-IR" sz="2400" dirty="0" smtClean="0">
                <a:latin typeface="Arial" pitchFamily="34" charset="0"/>
                <a:cs typeface="B Koodak" pitchFamily="2" charset="-78"/>
              </a:rPr>
              <a:t>۵۰</a:t>
            </a:r>
            <a:endParaRPr lang="fa-IR" sz="2400" dirty="0">
              <a:latin typeface="Arial" pitchFamily="34" charset="0"/>
              <a:cs typeface="B Koodak" pitchFamily="2" charset="-78"/>
            </a:endParaRPr>
          </a:p>
          <a:p>
            <a:pPr algn="ctr">
              <a:defRPr/>
            </a:pPr>
            <a:r>
              <a:rPr lang="fa-IR" sz="2400" dirty="0">
                <a:latin typeface="Arial" pitchFamily="34" charset="0"/>
                <a:cs typeface="B Koodak" pitchFamily="2" charset="-78"/>
              </a:rPr>
              <a:t>الک نمره </a:t>
            </a:r>
            <a:r>
              <a:rPr lang="fa-IR" sz="2400" dirty="0" smtClean="0">
                <a:latin typeface="Arial" pitchFamily="34" charset="0"/>
                <a:cs typeface="B Koodak" pitchFamily="2" charset="-78"/>
              </a:rPr>
              <a:t>۱۰۰</a:t>
            </a:r>
            <a:endParaRPr lang="fa-IR" sz="2400" dirty="0">
              <a:latin typeface="Arial" pitchFamily="34" charset="0"/>
              <a:cs typeface="B Koodak" pitchFamily="2" charset="-78"/>
            </a:endParaRPr>
          </a:p>
          <a:p>
            <a:pPr algn="ctr">
              <a:defRPr/>
            </a:pPr>
            <a:endParaRPr lang="en-US" sz="2400" dirty="0">
              <a:latin typeface="Arial" pitchFamily="34" charset="0"/>
              <a:cs typeface="B Koodak" pitchFamily="2" charset="-78"/>
            </a:endParaRPr>
          </a:p>
        </p:txBody>
      </p:sp>
      <p:sp>
        <p:nvSpPr>
          <p:cNvPr id="11" name="AutoShape 41"/>
          <p:cNvSpPr>
            <a:spLocks noChangeArrowheads="1"/>
          </p:cNvSpPr>
          <p:nvPr/>
        </p:nvSpPr>
        <p:spPr bwMode="gray">
          <a:xfrm>
            <a:off x="5819641" y="4509752"/>
            <a:ext cx="1752600" cy="1600200"/>
          </a:xfrm>
          <a:prstGeom prst="roundRect">
            <a:avLst>
              <a:gd name="adj" fmla="val 10889"/>
            </a:avLst>
          </a:prstGeom>
          <a:solidFill>
            <a:srgbClr val="FFC000"/>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400" dirty="0" smtClean="0">
                <a:latin typeface="Arial" pitchFamily="34" charset="0"/>
                <a:cs typeface="B Koodak" pitchFamily="2" charset="-78"/>
              </a:rPr>
              <a:t>تعداد الک ها:</a:t>
            </a:r>
          </a:p>
          <a:p>
            <a:pPr algn="ctr">
              <a:defRPr/>
            </a:pPr>
            <a:r>
              <a:rPr lang="fa-IR" sz="2400" dirty="0">
                <a:latin typeface="Arial" pitchFamily="34" charset="0"/>
                <a:cs typeface="B Koodak" pitchFamily="2" charset="-78"/>
              </a:rPr>
              <a:t>۹</a:t>
            </a:r>
            <a:endParaRPr lang="en-US" sz="2400" dirty="0">
              <a:latin typeface="Arial" pitchFamily="34" charset="0"/>
              <a:cs typeface="B Koodak" pitchFamily="2" charset="-78"/>
            </a:endParaRPr>
          </a:p>
        </p:txBody>
      </p:sp>
      <p:sp>
        <p:nvSpPr>
          <p:cNvPr id="12" name="Rectangle 8"/>
          <p:cNvSpPr txBox="1">
            <a:spLocks noChangeArrowheads="1"/>
          </p:cNvSpPr>
          <p:nvPr/>
        </p:nvSpPr>
        <p:spPr>
          <a:xfrm>
            <a:off x="9591541" y="547352"/>
            <a:ext cx="1643063" cy="609600"/>
          </a:xfrm>
          <a:prstGeom prst="rect">
            <a:avLst/>
          </a:prstGeom>
        </p:spPr>
        <p:txBody>
          <a:bodyPr vert="horz" rtlCol="0" anchor="ctr">
            <a:noAutofit/>
            <a:scene3d>
              <a:camera prst="orthographicFront"/>
              <a:lightRig rig="soft" dir="t"/>
            </a:scene3d>
            <a:sp3d prstMaterial="softEdge">
              <a:bevelT w="25400" h="25400"/>
            </a:sp3d>
          </a:bodyPr>
          <a:lstStyle/>
          <a:p>
            <a:pPr lvl="0" algn="r">
              <a:spcBef>
                <a:spcPct val="0"/>
              </a:spcBef>
              <a:defRPr/>
            </a:pPr>
            <a:r>
              <a:rPr lang="fa-IR" sz="3600" dirty="0" smtClean="0">
                <a:solidFill>
                  <a:srgbClr val="0070C0"/>
                </a:solidFill>
                <a:effectLst>
                  <a:outerShdw blurRad="38100" dist="38100" dir="2700000" algn="tl">
                    <a:srgbClr val="000000">
                      <a:alpha val="43137"/>
                    </a:srgbClr>
                  </a:outerShdw>
                </a:effectLst>
                <a:cs typeface="B Koodak" pitchFamily="2" charset="-78"/>
              </a:rPr>
              <a:t>دانه بندی</a:t>
            </a:r>
            <a:endParaRPr lang="en-US" sz="3600" dirty="0">
              <a:solidFill>
                <a:srgbClr val="0070C0"/>
              </a:solidFill>
              <a:effectLst>
                <a:outerShdw blurRad="38100" dist="38100" dir="2700000" algn="tl">
                  <a:srgbClr val="000000">
                    <a:alpha val="43137"/>
                  </a:srgbClr>
                </a:outerShdw>
              </a:effectLst>
              <a:cs typeface="B Koodak" pitchFamily="2" charset="-78"/>
            </a:endParaRPr>
          </a:p>
        </p:txBody>
      </p:sp>
    </p:spTree>
    <p:extLst>
      <p:ext uri="{BB962C8B-B14F-4D97-AF65-F5344CB8AC3E}">
        <p14:creationId xmlns:p14="http://schemas.microsoft.com/office/powerpoint/2010/main" val="40469793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5586" y="800637"/>
            <a:ext cx="8686800" cy="3170099"/>
          </a:xfrm>
          <a:prstGeom prst="rect">
            <a:avLst/>
          </a:prstGeom>
          <a:noFill/>
        </p:spPr>
        <p:txBody>
          <a:bodyPr wrap="square" rtlCol="0">
            <a:spAutoFit/>
          </a:bodyPr>
          <a:lstStyle/>
          <a:p>
            <a:pPr algn="ctr" rtl="1"/>
            <a:r>
              <a:rPr lang="fa-IR" sz="2500" b="1" dirty="0" smtClean="0">
                <a:cs typeface="B Zar" panose="00000400000000000000" pitchFamily="2" charset="-78"/>
              </a:rPr>
              <a:t>رسم منحنی دانه بندی</a:t>
            </a:r>
            <a:endParaRPr lang="fa-IR" sz="2500" b="1" dirty="0">
              <a:cs typeface="B Zar" panose="00000400000000000000" pitchFamily="2" charset="-78"/>
            </a:endParaRPr>
          </a:p>
          <a:p>
            <a:pPr marL="342900" indent="-342900" algn="r" rtl="1">
              <a:buFont typeface="Wingdings" panose="05000000000000000000" pitchFamily="2" charset="2"/>
              <a:buChar char="Ø"/>
            </a:pPr>
            <a:endParaRPr lang="fa-IR" sz="2500" dirty="0" smtClean="0">
              <a:cs typeface="B Zar" panose="00000400000000000000" pitchFamily="2" charset="-78"/>
            </a:endParaRPr>
          </a:p>
          <a:p>
            <a:pPr marL="342900" indent="-342900" algn="r" rtl="1">
              <a:buFont typeface="Wingdings" panose="05000000000000000000" pitchFamily="2" charset="2"/>
              <a:buChar char="Ø"/>
            </a:pPr>
            <a:r>
              <a:rPr lang="fa-IR" sz="2500" dirty="0" smtClean="0">
                <a:cs typeface="B Zar" panose="00000400000000000000" pitchFamily="2" charset="-78"/>
              </a:rPr>
              <a:t>وزن کردن سنگدانه ها</a:t>
            </a:r>
          </a:p>
          <a:p>
            <a:pPr marL="342900" indent="-342900" algn="r" rtl="1">
              <a:buFont typeface="Wingdings" panose="05000000000000000000" pitchFamily="2" charset="2"/>
              <a:buChar char="Ø"/>
            </a:pPr>
            <a:r>
              <a:rPr lang="fa-IR" sz="2500" dirty="0" smtClean="0">
                <a:cs typeface="B Zar" panose="00000400000000000000" pitchFamily="2" charset="-78"/>
              </a:rPr>
              <a:t>ریختن سنگدانه ها بر روی بالاترین الک (الک ۱ و ۱/۲ اینچ)</a:t>
            </a:r>
          </a:p>
          <a:p>
            <a:pPr marL="342900" indent="-342900" algn="r" rtl="1">
              <a:buFont typeface="Wingdings" panose="05000000000000000000" pitchFamily="2" charset="2"/>
              <a:buChar char="Ø"/>
            </a:pPr>
            <a:r>
              <a:rPr lang="fa-IR" sz="2500" dirty="0" smtClean="0">
                <a:cs typeface="B Zar" panose="00000400000000000000" pitchFamily="2" charset="-78"/>
              </a:rPr>
              <a:t>روشن کردن لرزاننده</a:t>
            </a:r>
          </a:p>
          <a:p>
            <a:pPr marL="342900" indent="-342900" algn="r" rtl="1">
              <a:buFont typeface="Wingdings" panose="05000000000000000000" pitchFamily="2" charset="2"/>
              <a:buChar char="Ø"/>
            </a:pPr>
            <a:r>
              <a:rPr lang="fa-IR" sz="2500" dirty="0" smtClean="0">
                <a:cs typeface="B Zar" panose="00000400000000000000" pitchFamily="2" charset="-78"/>
              </a:rPr>
              <a:t>وزن کردن سنگدانه های باقی ماننده بر روی هر الک</a:t>
            </a:r>
          </a:p>
          <a:p>
            <a:pPr marL="342900" indent="-342900" algn="r" rtl="1">
              <a:buFont typeface="Wingdings" panose="05000000000000000000" pitchFamily="2" charset="2"/>
              <a:buChar char="Ø"/>
            </a:pPr>
            <a:r>
              <a:rPr lang="fa-IR" sz="2500" dirty="0" smtClean="0">
                <a:cs typeface="B Zar" panose="00000400000000000000" pitchFamily="2" charset="-78"/>
              </a:rPr>
              <a:t>محاسبه درصد مانده بر روی هر الک (وزن مانده روی هر الک تقسیم بر وزن کل)</a:t>
            </a:r>
          </a:p>
          <a:p>
            <a:pPr marL="342900" indent="-342900" algn="r" rtl="1">
              <a:buFont typeface="Wingdings" panose="05000000000000000000" pitchFamily="2" charset="2"/>
              <a:buChar char="Ø"/>
            </a:pPr>
            <a:r>
              <a:rPr lang="fa-IR" sz="2500" dirty="0" smtClean="0">
                <a:cs typeface="B Zar" panose="00000400000000000000" pitchFamily="2" charset="-78"/>
              </a:rPr>
              <a:t>محاسبه درصد عبوری از هر الک (۱۰۰ منهای درصد مانده)</a:t>
            </a:r>
            <a:endParaRPr lang="fa-IR" sz="2500" dirty="0">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718" y="4181341"/>
            <a:ext cx="3859082" cy="250279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55" t="18216" r="5932" b="20375"/>
          <a:stretch/>
        </p:blipFill>
        <p:spPr>
          <a:xfrm>
            <a:off x="3805057" y="4181341"/>
            <a:ext cx="3690447" cy="254594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410" t="2845" r="14204" b="3408"/>
          <a:stretch/>
        </p:blipFill>
        <p:spPr>
          <a:xfrm>
            <a:off x="210424" y="1975827"/>
            <a:ext cx="3086567" cy="4882174"/>
          </a:xfrm>
          <a:prstGeom prst="rect">
            <a:avLst/>
          </a:prstGeom>
        </p:spPr>
      </p:pic>
    </p:spTree>
    <p:extLst>
      <p:ext uri="{BB962C8B-B14F-4D97-AF65-F5344CB8AC3E}">
        <p14:creationId xmlns:p14="http://schemas.microsoft.com/office/powerpoint/2010/main" val="21467601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3217" y="715207"/>
            <a:ext cx="8686800" cy="584775"/>
          </a:xfrm>
          <a:prstGeom prst="rect">
            <a:avLst/>
          </a:prstGeom>
          <a:noFill/>
        </p:spPr>
        <p:txBody>
          <a:bodyPr wrap="square" rtlCol="0">
            <a:spAutoFit/>
          </a:bodyPr>
          <a:lstStyle/>
          <a:p>
            <a:pPr algn="ctr" rtl="1"/>
            <a:r>
              <a:rPr lang="fa-IR" sz="3200" dirty="0" smtClean="0">
                <a:solidFill>
                  <a:srgbClr val="FF0000"/>
                </a:solidFill>
                <a:cs typeface="B Koodak" panose="00000700000000000000" pitchFamily="2" charset="-78"/>
              </a:rPr>
              <a:t>جدول دانه بندی سنگدانه (ماسه)</a:t>
            </a:r>
          </a:p>
        </p:txBody>
      </p:sp>
      <p:graphicFrame>
        <p:nvGraphicFramePr>
          <p:cNvPr id="3" name="Group 269"/>
          <p:cNvGraphicFramePr>
            <a:graphicFrameLocks/>
          </p:cNvGraphicFramePr>
          <p:nvPr>
            <p:extLst>
              <p:ext uri="{D42A27DB-BD31-4B8C-83A1-F6EECF244321}">
                <p14:modId xmlns:p14="http://schemas.microsoft.com/office/powerpoint/2010/main" val="3256055638"/>
              </p:ext>
            </p:extLst>
          </p:nvPr>
        </p:nvGraphicFramePr>
        <p:xfrm>
          <a:off x="2134673" y="1700011"/>
          <a:ext cx="8686801" cy="4229798"/>
        </p:xfrm>
        <a:graphic>
          <a:graphicData uri="http://schemas.openxmlformats.org/drawingml/2006/table">
            <a:tbl>
              <a:tblPr/>
              <a:tblGrid>
                <a:gridCol w="1295353"/>
                <a:gridCol w="1295353"/>
                <a:gridCol w="2362114"/>
                <a:gridCol w="1752853"/>
                <a:gridCol w="1981128"/>
              </a:tblGrid>
              <a:tr h="855662">
                <a:tc gridSpan="2">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انداره الک</a:t>
                      </a:r>
                      <a:endParaRPr kumimoji="0" lang="en-US"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b"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pPr rtl="1"/>
                      <a:endParaRPr lang="fa-IR"/>
                    </a:p>
                  </a:txBody>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وزن مانده روی هر الک</a:t>
                      </a:r>
                      <a:endParaRPr kumimoji="0" lang="en-US"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b"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درصد جزیی</a:t>
                      </a:r>
                    </a:p>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 مانده هر الک</a:t>
                      </a:r>
                      <a:endParaRPr kumimoji="0" lang="en-US"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b"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7DDCFF"/>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درصد عبوری </a:t>
                      </a:r>
                      <a:r>
                        <a:rPr kumimoji="0" lang="fa-IR" sz="2200" b="0" i="0" u="none" strike="noStrike" kern="1200" cap="none" normalizeH="0" baseline="0" dirty="0" smtClean="0">
                          <a:ln>
                            <a:noFill/>
                          </a:ln>
                          <a:solidFill>
                            <a:schemeClr val="tx1"/>
                          </a:solidFill>
                          <a:effectLst/>
                          <a:latin typeface="Times New Roman" panose="02020603050405020304" pitchFamily="18" charset="0"/>
                          <a:ea typeface="+mn-ea"/>
                          <a:cs typeface="B Koodak" panose="00000700000000000000" pitchFamily="2" charset="-78"/>
                        </a:rPr>
                        <a:t>از </a:t>
                      </a: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هر الک</a:t>
                      </a:r>
                      <a:endParaRPr kumimoji="0" lang="en-US"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b"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9.5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w="12700" cap="flat" cmpd="sng" algn="ctr">
                      <a:solidFill>
                        <a:schemeClr val="tx1"/>
                      </a:solidFill>
                      <a:prstDash val="solid"/>
                      <a:miter lim="800000"/>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(3/8 in.)</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  0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  0%</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100%</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4.75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4)</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20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98%</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2.36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8)</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45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4.5%</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95.5%</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1.18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16)</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85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8.5%</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91.5%</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600 µm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30)</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120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12%</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88%</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300 µm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50)</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185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18.5%</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81.5%</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150 µm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100)</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230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23%</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77%</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endParaRPr kumimoji="0" lang="fa-IR"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cap="flat">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Pan</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cap="flat">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315 gr</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cap="flat">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31.5%</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cap="flat">
                      <a:noFill/>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68.5%</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cap="flat">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Total</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cap="flat">
                      <a:noFill/>
                    </a:lnT>
                    <a:lnB w="28575"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endParaRPr kumimoji="0" lang="fa-IR"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horzOverflow="overflow">
                    <a:lnL>
                      <a:noFill/>
                    </a:lnL>
                    <a:lnR>
                      <a:noFill/>
                    </a:lnR>
                    <a:lnT cap="flat">
                      <a:noFill/>
                    </a:lnT>
                    <a:lnB w="28575"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1000 gr</a:t>
                      </a:r>
                    </a:p>
                  </a:txBody>
                  <a:tcPr marL="91437" marR="91437" marT="27432" marB="27432" anchor="ctr" horzOverflow="overflow">
                    <a:lnL>
                      <a:noFill/>
                    </a:lnL>
                    <a:lnR>
                      <a:noFill/>
                    </a:lnR>
                    <a:lnT cap="flat">
                      <a:noFill/>
                    </a:lnT>
                    <a:lnB w="28575" cap="flat" cmpd="sng" algn="ctr">
                      <a:solidFill>
                        <a:schemeClr val="tx1"/>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100%</a:t>
                      </a:r>
                    </a:p>
                  </a:txBody>
                  <a:tcPr marL="91437" marR="91437" marT="27432" marB="27432" anchor="ctr" horzOverflow="overflow">
                    <a:lnL>
                      <a:noFill/>
                    </a:lnL>
                    <a:lnR>
                      <a:noFill/>
                    </a:lnR>
                    <a:lnT cap="flat">
                      <a:noFill/>
                    </a:lnT>
                    <a:lnB w="28575" cap="flat" cmpd="sng" algn="ctr">
                      <a:solidFill>
                        <a:schemeClr val="tx1"/>
                      </a:solidFill>
                      <a:prstDash val="solid"/>
                      <a:miter lim="800000"/>
                      <a:headEnd type="none" w="med" len="med"/>
                      <a:tailEnd type="none" w="med" len="med"/>
                    </a:lnB>
                    <a:lnTlToBr>
                      <a:noFill/>
                    </a:lnTlToBr>
                    <a:lnBlToTr>
                      <a:noFill/>
                    </a:lnBlToTr>
                    <a:solidFill>
                      <a:srgbClr val="7DDC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endPar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ctr" horzOverflow="overflow">
                    <a:lnL>
                      <a:noFill/>
                    </a:lnL>
                    <a:lnR w="28575" cap="flat" cmpd="sng" algn="ctr">
                      <a:solidFill>
                        <a:schemeClr val="tx1"/>
                      </a:solidFill>
                      <a:prstDash val="solid"/>
                      <a:miter lim="800000"/>
                      <a:headEnd type="none" w="med" len="med"/>
                      <a:tailEnd type="none" w="med" len="med"/>
                    </a:lnR>
                    <a:lnT cap="flat">
                      <a:noFill/>
                    </a:lnT>
                    <a:lnB w="28575" cap="flat" cmpd="sng" algn="ctr">
                      <a:solidFill>
                        <a:schemeClr val="tx1"/>
                      </a:solidFill>
                      <a:prstDash val="solid"/>
                      <a:miter lim="800000"/>
                      <a:headEnd type="none" w="med" len="med"/>
                      <a:tailEnd type="none" w="med" len="med"/>
                    </a:lnB>
                    <a:lnTlToBr>
                      <a:noFill/>
                    </a:lnTlToBr>
                    <a:lnBlToTr>
                      <a:noFill/>
                    </a:lnBlToTr>
                    <a:solidFill>
                      <a:srgbClr val="00B0F0"/>
                    </a:solidFill>
                  </a:tcPr>
                </a:tc>
              </a:tr>
            </a:tbl>
          </a:graphicData>
        </a:graphic>
      </p:graphicFrame>
    </p:spTree>
    <p:extLst>
      <p:ext uri="{BB962C8B-B14F-4D97-AF65-F5344CB8AC3E}">
        <p14:creationId xmlns:p14="http://schemas.microsoft.com/office/powerpoint/2010/main" val="14956708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05210" y="4827002"/>
            <a:ext cx="6166619" cy="1246495"/>
          </a:xfrm>
          <a:prstGeom prst="rect">
            <a:avLst/>
          </a:prstGeom>
          <a:noFill/>
        </p:spPr>
        <p:txBody>
          <a:bodyPr wrap="square" rtlCol="0">
            <a:spAutoFit/>
          </a:bodyPr>
          <a:lstStyle/>
          <a:p>
            <a:pPr marL="342900" indent="-342900" algn="r" rtl="1">
              <a:buFont typeface="Wingdings" panose="05000000000000000000" pitchFamily="2" charset="2"/>
              <a:buChar char="Ø"/>
            </a:pPr>
            <a:r>
              <a:rPr lang="fa-IR" sz="2500" dirty="0" smtClean="0">
                <a:cs typeface="B Zar" panose="00000400000000000000" pitchFamily="2" charset="-78"/>
              </a:rPr>
              <a:t>خطوط عمودی: قرارگیری اکثر سنگدانه ها در آن محدوده</a:t>
            </a:r>
          </a:p>
          <a:p>
            <a:pPr marL="342900" indent="-342900" algn="r" rtl="1">
              <a:buFont typeface="Wingdings" panose="05000000000000000000" pitchFamily="2" charset="2"/>
              <a:buChar char="Ø"/>
            </a:pPr>
            <a:endParaRPr lang="fa-IR" sz="2500" dirty="0" smtClean="0">
              <a:cs typeface="B Zar" panose="00000400000000000000" pitchFamily="2" charset="-78"/>
            </a:endParaRPr>
          </a:p>
          <a:p>
            <a:pPr marL="342900" indent="-342900" algn="r" rtl="1">
              <a:buFont typeface="Wingdings" panose="05000000000000000000" pitchFamily="2" charset="2"/>
              <a:buChar char="Ø"/>
            </a:pPr>
            <a:r>
              <a:rPr lang="fa-IR" sz="2500" dirty="0" smtClean="0">
                <a:cs typeface="B Zar" panose="00000400000000000000" pitchFamily="2" charset="-78"/>
              </a:rPr>
              <a:t>خطوط افقی: عدم وجود سنگدانه در آن محدوده</a:t>
            </a:r>
            <a:endParaRPr lang="fa-IR" sz="2500" dirty="0">
              <a:cs typeface="B Zar" panose="00000400000000000000" pitchFamily="2" charset="-78"/>
            </a:endParaRPr>
          </a:p>
        </p:txBody>
      </p:sp>
      <p:sp>
        <p:nvSpPr>
          <p:cNvPr id="3" name="TextBox 2"/>
          <p:cNvSpPr txBox="1"/>
          <p:nvPr/>
        </p:nvSpPr>
        <p:spPr>
          <a:xfrm>
            <a:off x="6915954" y="298360"/>
            <a:ext cx="4455875" cy="553998"/>
          </a:xfrm>
          <a:prstGeom prst="rect">
            <a:avLst/>
          </a:prstGeom>
          <a:noFill/>
        </p:spPr>
        <p:txBody>
          <a:bodyPr wrap="square" rtlCol="0">
            <a:spAutoFit/>
          </a:bodyPr>
          <a:lstStyle/>
          <a:p>
            <a:pPr algn="ctr" rtl="1"/>
            <a:r>
              <a:rPr lang="fa-IR" sz="3000" b="1" dirty="0" smtClean="0">
                <a:solidFill>
                  <a:srgbClr val="FF0000"/>
                </a:solidFill>
                <a:cs typeface="B Zar" panose="00000400000000000000" pitchFamily="2" charset="-78"/>
              </a:rPr>
              <a:t>تفسیر منحنی های دانه بندی</a:t>
            </a:r>
            <a:endParaRPr lang="fa-IR" sz="3000" b="1" dirty="0">
              <a:solidFill>
                <a:srgbClr val="FF0000"/>
              </a:solidFill>
              <a:cs typeface="B Zar" panose="00000400000000000000" pitchFamily="2" charset="-7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14" y="1777210"/>
            <a:ext cx="5108218" cy="508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24302" y="1141731"/>
            <a:ext cx="8128716" cy="2015936"/>
          </a:xfrm>
          <a:prstGeom prst="rect">
            <a:avLst/>
          </a:prstGeom>
          <a:noFill/>
        </p:spPr>
        <p:txBody>
          <a:bodyPr wrap="square" rtlCol="0">
            <a:spAutoFit/>
          </a:bodyPr>
          <a:lstStyle/>
          <a:p>
            <a:pPr marL="342900" indent="-342900" algn="r" rtl="1">
              <a:buFont typeface="Wingdings" panose="05000000000000000000" pitchFamily="2" charset="2"/>
              <a:buChar char="Ø"/>
            </a:pPr>
            <a:endParaRPr lang="fa-IR" sz="2500" dirty="0" smtClean="0">
              <a:cs typeface="B Zar" panose="00000400000000000000" pitchFamily="2" charset="-78"/>
            </a:endParaRPr>
          </a:p>
          <a:p>
            <a:pPr marL="342900" indent="-342900" algn="r" rtl="1">
              <a:buFont typeface="Wingdings" panose="05000000000000000000" pitchFamily="2" charset="2"/>
              <a:buChar char="Ø"/>
            </a:pPr>
            <a:r>
              <a:rPr lang="fa-IR" sz="2500" dirty="0" smtClean="0">
                <a:cs typeface="B Zar" panose="00000400000000000000" pitchFamily="2" charset="-78"/>
              </a:rPr>
              <a:t>منحنی شماره ۱: در محدوده ماسه، در محدوده ماسه پیوسته</a:t>
            </a:r>
          </a:p>
          <a:p>
            <a:pPr marL="342900" indent="-342900" algn="r" rtl="1">
              <a:buFont typeface="Wingdings" panose="05000000000000000000" pitchFamily="2" charset="2"/>
              <a:buChar char="Ø"/>
            </a:pPr>
            <a:r>
              <a:rPr lang="fa-IR" sz="2500" dirty="0" smtClean="0">
                <a:cs typeface="B Zar" panose="00000400000000000000" pitchFamily="2" charset="-78"/>
              </a:rPr>
              <a:t>منحنی شماره ۲: در محدوده شن پیوسته، اما در محدوده شن و ماسه گسسته</a:t>
            </a:r>
          </a:p>
          <a:p>
            <a:pPr marL="342900" indent="-342900" algn="r" rtl="1">
              <a:buFont typeface="Wingdings" panose="05000000000000000000" pitchFamily="2" charset="2"/>
              <a:buChar char="Ø"/>
            </a:pPr>
            <a:r>
              <a:rPr lang="fa-IR" sz="2500" dirty="0" smtClean="0">
                <a:cs typeface="B Zar" panose="00000400000000000000" pitchFamily="2" charset="-78"/>
              </a:rPr>
              <a:t>منحنی شماره ۳: دارای شن و ماسه، اکثر دانه ها در محدوده ۳/۴ و ۳/۸ قرار دارند.</a:t>
            </a:r>
          </a:p>
          <a:p>
            <a:pPr marL="342900" indent="-342900" algn="r" rtl="1">
              <a:buFont typeface="Wingdings" panose="05000000000000000000" pitchFamily="2" charset="2"/>
              <a:buChar char="Ø"/>
            </a:pPr>
            <a:r>
              <a:rPr lang="fa-IR" sz="2500" dirty="0" smtClean="0">
                <a:cs typeface="B Zar" panose="00000400000000000000" pitchFamily="2" charset="-78"/>
              </a:rPr>
              <a:t>منحنی </a:t>
            </a:r>
            <a:r>
              <a:rPr lang="fa-IR" sz="2500" dirty="0">
                <a:cs typeface="B Zar" panose="00000400000000000000" pitchFamily="2" charset="-78"/>
              </a:rPr>
              <a:t>شماره </a:t>
            </a:r>
            <a:r>
              <a:rPr lang="fa-IR" sz="2500" dirty="0" smtClean="0">
                <a:cs typeface="B Zar" panose="00000400000000000000" pitchFamily="2" charset="-78"/>
              </a:rPr>
              <a:t>۴: در محدوده شن و ماسه پیوسته</a:t>
            </a:r>
            <a:endParaRPr lang="fa-IR" sz="2500" dirty="0">
              <a:cs typeface="B Zar" panose="00000400000000000000" pitchFamily="2" charset="-78"/>
            </a:endParaRPr>
          </a:p>
        </p:txBody>
      </p:sp>
    </p:spTree>
    <p:extLst>
      <p:ext uri="{BB962C8B-B14F-4D97-AF65-F5344CB8AC3E}">
        <p14:creationId xmlns:p14="http://schemas.microsoft.com/office/powerpoint/2010/main" val="42636048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Fig_5_4"/>
          <p:cNvPicPr>
            <a:picLocks noChangeAspect="1" noChangeArrowheads="1"/>
          </p:cNvPicPr>
          <p:nvPr/>
        </p:nvPicPr>
        <p:blipFill>
          <a:blip r:embed="rId2">
            <a:extLst>
              <a:ext uri="{28A0092B-C50C-407E-A947-70E740481C1C}">
                <a14:useLocalDpi xmlns:a14="http://schemas.microsoft.com/office/drawing/2010/main" val="0"/>
              </a:ext>
            </a:extLst>
          </a:blip>
          <a:srcRect l="1395" t="1590" r="999" b="2486"/>
          <a:stretch>
            <a:fillRect/>
          </a:stretch>
        </p:blipFill>
        <p:spPr bwMode="auto">
          <a:xfrm>
            <a:off x="7190595" y="2161505"/>
            <a:ext cx="3482771" cy="3105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AutoShape 41"/>
          <p:cNvSpPr>
            <a:spLocks noChangeArrowheads="1"/>
          </p:cNvSpPr>
          <p:nvPr/>
        </p:nvSpPr>
        <p:spPr bwMode="gray">
          <a:xfrm>
            <a:off x="4185632" y="625913"/>
            <a:ext cx="5239254"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rtl="1"/>
            <a:r>
              <a:rPr lang="fa-IR" sz="2400" b="1" dirty="0">
                <a:cs typeface="B Zar" panose="00000400000000000000" pitchFamily="2" charset="-78"/>
              </a:rPr>
              <a:t>دانه </a:t>
            </a:r>
            <a:r>
              <a:rPr lang="fa-IR" sz="2400" b="1" dirty="0" smtClean="0">
                <a:cs typeface="B Zar" panose="00000400000000000000" pitchFamily="2" charset="-78"/>
              </a:rPr>
              <a:t>بندی پیوسته: </a:t>
            </a:r>
            <a:r>
              <a:rPr lang="fa-IR" sz="2400" b="1" dirty="0">
                <a:cs typeface="B Zar" panose="00000400000000000000" pitchFamily="2" charset="-78"/>
              </a:rPr>
              <a:t>مناسب جهت ساخت </a:t>
            </a:r>
            <a:r>
              <a:rPr lang="fa-IR" sz="2400" b="1" dirty="0" smtClean="0">
                <a:cs typeface="B Zar" panose="00000400000000000000" pitchFamily="2" charset="-78"/>
              </a:rPr>
              <a:t>بتن</a:t>
            </a:r>
            <a:endParaRPr lang="fa-IR" sz="2400" b="1" dirty="0">
              <a:cs typeface="B Zar"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467" y="1743799"/>
            <a:ext cx="5143031" cy="4471008"/>
          </a:xfrm>
          <a:prstGeom prst="rect">
            <a:avLst/>
          </a:prstGeom>
        </p:spPr>
      </p:pic>
    </p:spTree>
    <p:extLst>
      <p:ext uri="{BB962C8B-B14F-4D97-AF65-F5344CB8AC3E}">
        <p14:creationId xmlns:p14="http://schemas.microsoft.com/office/powerpoint/2010/main" val="37318202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1"/>
          <p:cNvSpPr>
            <a:spLocks noChangeArrowheads="1"/>
          </p:cNvSpPr>
          <p:nvPr/>
        </p:nvSpPr>
        <p:spPr bwMode="gray">
          <a:xfrm>
            <a:off x="3080686" y="1197735"/>
            <a:ext cx="7373739" cy="914400"/>
          </a:xfrm>
          <a:prstGeom prst="roundRect">
            <a:avLst>
              <a:gd name="adj" fmla="val 10889"/>
            </a:avLst>
          </a:prstGeom>
          <a:solidFill>
            <a:srgbClr val="C9F1FF"/>
          </a:solidFill>
          <a:ln w="38100">
            <a:solidFill>
              <a:schemeClr val="tx1"/>
            </a:solidFill>
            <a:round/>
            <a:headEnd/>
            <a:tailEnd/>
          </a:ln>
          <a:effectLst>
            <a:outerShdw blurRad="76200" dir="18900000" sy="23000" kx="-1200000" algn="bl" rotWithShape="0">
              <a:srgbClr val="92D050">
                <a:alpha val="20000"/>
              </a:srgbClr>
            </a:outerShdw>
          </a:effectLst>
        </p:spPr>
        <p:txBody>
          <a:bodyPr wrap="none" anchor="ctr"/>
          <a:lstStyle/>
          <a:p>
            <a:pPr algn="ctr" rtl="1"/>
            <a:r>
              <a:rPr lang="fa-IR" sz="2500" dirty="0">
                <a:cs typeface="B Zar" panose="00000400000000000000" pitchFamily="2" charset="-78"/>
              </a:rPr>
              <a:t>دانه ها ی عبوری </a:t>
            </a:r>
            <a:r>
              <a:rPr lang="fa-IR" sz="2500" dirty="0" smtClean="0">
                <a:cs typeface="B Zar" panose="00000400000000000000" pitchFamily="2" charset="-78"/>
              </a:rPr>
              <a:t>از الک </a:t>
            </a:r>
            <a:r>
              <a:rPr lang="fa-IR" sz="2500" dirty="0">
                <a:cs typeface="B Zar" panose="00000400000000000000" pitchFamily="2" charset="-78"/>
              </a:rPr>
              <a:t>نمره ۵۰ (ریزتر از ۰.۳ میلی متر) </a:t>
            </a:r>
            <a:r>
              <a:rPr lang="fa-IR" sz="2500" dirty="0" smtClean="0">
                <a:cs typeface="B Zar" panose="00000400000000000000" pitchFamily="2" charset="-78"/>
              </a:rPr>
              <a:t>یا</a:t>
            </a:r>
          </a:p>
          <a:p>
            <a:pPr algn="ctr" rtl="1"/>
            <a:r>
              <a:rPr lang="fa-IR" sz="2500" dirty="0" smtClean="0">
                <a:cs typeface="B Zar" panose="00000400000000000000" pitchFamily="2" charset="-78"/>
              </a:rPr>
              <a:t>الک </a:t>
            </a:r>
            <a:r>
              <a:rPr lang="fa-IR" sz="2500" dirty="0">
                <a:cs typeface="B Zar" panose="00000400000000000000" pitchFamily="2" charset="-78"/>
              </a:rPr>
              <a:t>نمره ۱۰۰ (ریزتر از ۰.۱۵ میلی متر)</a:t>
            </a:r>
          </a:p>
        </p:txBody>
      </p:sp>
      <p:sp>
        <p:nvSpPr>
          <p:cNvPr id="3" name="AutoShape 3"/>
          <p:cNvSpPr>
            <a:spLocks noChangeArrowheads="1"/>
          </p:cNvSpPr>
          <p:nvPr/>
        </p:nvSpPr>
        <p:spPr bwMode="gray">
          <a:xfrm>
            <a:off x="5730026" y="2340735"/>
            <a:ext cx="1828800" cy="182880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solidFill>
            <a:schemeClr val="accent6">
              <a:lumMod val="75000"/>
            </a:schemeClr>
          </a:solidFill>
          <a:ln w="9525">
            <a:noFill/>
            <a:round/>
            <a:headEnd/>
            <a:tailEnd/>
          </a:ln>
          <a:effectLst/>
        </p:spPr>
        <p:txBody>
          <a:bodyPr wrap="none" anchor="ctr"/>
          <a:lstStyle/>
          <a:p>
            <a:endParaRPr lang="en-US" sz="2500">
              <a:cs typeface="B Zar" panose="00000400000000000000" pitchFamily="2" charset="-78"/>
            </a:endParaRPr>
          </a:p>
        </p:txBody>
      </p:sp>
      <p:sp>
        <p:nvSpPr>
          <p:cNvPr id="4" name="Oval 4"/>
          <p:cNvSpPr>
            <a:spLocks noChangeArrowheads="1"/>
          </p:cNvSpPr>
          <p:nvPr/>
        </p:nvSpPr>
        <p:spPr bwMode="gray">
          <a:xfrm>
            <a:off x="5958626" y="2569335"/>
            <a:ext cx="1371600" cy="1371600"/>
          </a:xfrm>
          <a:prstGeom prst="ellipse">
            <a:avLst/>
          </a:prstGeom>
          <a:solidFill>
            <a:schemeClr val="bg2">
              <a:lumMod val="75000"/>
            </a:schemeClr>
          </a:solidFill>
          <a:ln w="28575" algn="ctr">
            <a:solidFill>
              <a:srgbClr val="FFFFFF"/>
            </a:solidFill>
            <a:round/>
            <a:headEnd/>
            <a:tailEnd/>
          </a:ln>
          <a:effectLst/>
        </p:spPr>
        <p:txBody>
          <a:bodyPr wrap="none" anchor="ctr"/>
          <a:lstStyle/>
          <a:p>
            <a:pPr algn="ctr"/>
            <a:r>
              <a:rPr lang="fa-IR" sz="2500" b="1" dirty="0" smtClean="0">
                <a:cs typeface="B Zar" panose="00000400000000000000" pitchFamily="2" charset="-78"/>
              </a:rPr>
              <a:t>ریزدانه</a:t>
            </a:r>
            <a:endParaRPr lang="en-US" sz="2500" b="1" dirty="0">
              <a:cs typeface="B Zar" panose="00000400000000000000" pitchFamily="2" charset="-78"/>
            </a:endParaRPr>
          </a:p>
        </p:txBody>
      </p:sp>
      <p:sp>
        <p:nvSpPr>
          <p:cNvPr id="5" name="AutoShape 41"/>
          <p:cNvSpPr>
            <a:spLocks noChangeArrowheads="1"/>
          </p:cNvSpPr>
          <p:nvPr/>
        </p:nvSpPr>
        <p:spPr bwMode="gray">
          <a:xfrm>
            <a:off x="7787425" y="4443855"/>
            <a:ext cx="3200401" cy="731520"/>
          </a:xfrm>
          <a:prstGeom prst="roundRect">
            <a:avLst>
              <a:gd name="adj" fmla="val 10889"/>
            </a:avLst>
          </a:prstGeom>
          <a:solidFill>
            <a:srgbClr val="C9F1FF"/>
          </a:solidFill>
          <a:ln w="38100">
            <a:solidFill>
              <a:schemeClr val="tx1"/>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500" dirty="0" smtClean="0">
                <a:latin typeface="Arial" pitchFamily="34" charset="0"/>
                <a:cs typeface="B Zar" panose="00000400000000000000" pitchFamily="2" charset="-78"/>
              </a:rPr>
              <a:t>روان تر شدن و</a:t>
            </a:r>
          </a:p>
          <a:p>
            <a:pPr algn="ctr">
              <a:defRPr/>
            </a:pPr>
            <a:r>
              <a:rPr lang="fa-IR" sz="2500" dirty="0" smtClean="0">
                <a:latin typeface="Arial" pitchFamily="34" charset="0"/>
                <a:cs typeface="B Zar" panose="00000400000000000000" pitchFamily="2" charset="-78"/>
              </a:rPr>
              <a:t>کاهش آب مورد نیاز</a:t>
            </a:r>
            <a:endParaRPr lang="en-US" sz="2500" dirty="0">
              <a:latin typeface="Arial" pitchFamily="34" charset="0"/>
              <a:cs typeface="B Zar" panose="00000400000000000000" pitchFamily="2" charset="-78"/>
            </a:endParaRPr>
          </a:p>
        </p:txBody>
      </p:sp>
      <p:cxnSp>
        <p:nvCxnSpPr>
          <p:cNvPr id="6" name="Straight Arrow Connector 5"/>
          <p:cNvCxnSpPr>
            <a:stCxn id="3" idx="4"/>
          </p:cNvCxnSpPr>
          <p:nvPr/>
        </p:nvCxnSpPr>
        <p:spPr>
          <a:xfrm>
            <a:off x="6644426" y="4169535"/>
            <a:ext cx="1143000" cy="655320"/>
          </a:xfrm>
          <a:prstGeom prst="straightConnector1">
            <a:avLst/>
          </a:prstGeom>
          <a:ln w="63500">
            <a:solidFill>
              <a:schemeClr val="bg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a:stCxn id="3" idx="4"/>
          </p:cNvCxnSpPr>
          <p:nvPr/>
        </p:nvCxnSpPr>
        <p:spPr>
          <a:xfrm flipH="1">
            <a:off x="5501426" y="4169535"/>
            <a:ext cx="1143000" cy="655320"/>
          </a:xfrm>
          <a:prstGeom prst="straightConnector1">
            <a:avLst/>
          </a:prstGeom>
          <a:ln w="63500">
            <a:solidFill>
              <a:schemeClr val="bg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8" name="AutoShape 41"/>
          <p:cNvSpPr>
            <a:spLocks noChangeArrowheads="1"/>
          </p:cNvSpPr>
          <p:nvPr/>
        </p:nvSpPr>
        <p:spPr bwMode="gray">
          <a:xfrm>
            <a:off x="2177413" y="4443855"/>
            <a:ext cx="3324013" cy="731520"/>
          </a:xfrm>
          <a:prstGeom prst="roundRect">
            <a:avLst>
              <a:gd name="adj" fmla="val 10889"/>
            </a:avLst>
          </a:prstGeom>
          <a:solidFill>
            <a:srgbClr val="C9F1FF"/>
          </a:solidFill>
          <a:ln w="38100">
            <a:solidFill>
              <a:schemeClr val="tx1"/>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500" dirty="0" smtClean="0">
                <a:latin typeface="Arial" pitchFamily="34" charset="0"/>
                <a:cs typeface="B Zar" panose="00000400000000000000" pitchFamily="2" charset="-78"/>
              </a:rPr>
              <a:t>افزایش سطح ظاهری سنگدانه ها و </a:t>
            </a:r>
          </a:p>
          <a:p>
            <a:pPr algn="ctr">
              <a:defRPr/>
            </a:pPr>
            <a:r>
              <a:rPr lang="fa-IR" sz="2500" dirty="0" smtClean="0">
                <a:latin typeface="Arial" pitchFamily="34" charset="0"/>
                <a:cs typeface="B Zar" panose="00000400000000000000" pitchFamily="2" charset="-78"/>
              </a:rPr>
              <a:t>افزایش مصرف سیمان</a:t>
            </a:r>
            <a:endParaRPr lang="en-US" sz="2500" dirty="0">
              <a:latin typeface="Arial" pitchFamily="34" charset="0"/>
              <a:cs typeface="B Zar" panose="00000400000000000000" pitchFamily="2" charset="-78"/>
            </a:endParaRPr>
          </a:p>
        </p:txBody>
      </p:sp>
      <p:sp>
        <p:nvSpPr>
          <p:cNvPr id="9" name="Rectangle 8"/>
          <p:cNvSpPr txBox="1">
            <a:spLocks noChangeArrowheads="1"/>
          </p:cNvSpPr>
          <p:nvPr/>
        </p:nvSpPr>
        <p:spPr>
          <a:xfrm>
            <a:off x="4038063" y="359535"/>
            <a:ext cx="4381499" cy="609600"/>
          </a:xfrm>
          <a:prstGeom prst="rect">
            <a:avLst/>
          </a:prstGeom>
        </p:spPr>
        <p:txBody>
          <a:bodyPr vert="horz" rtlCol="0" anchor="ctr">
            <a:noAutofit/>
            <a:scene3d>
              <a:camera prst="orthographicFront"/>
              <a:lightRig rig="soft" dir="t"/>
            </a:scene3d>
            <a:sp3d prstMaterial="softEdge">
              <a:bevelT w="25400" h="25400"/>
            </a:sp3d>
          </a:bodyPr>
          <a:lstStyle/>
          <a:p>
            <a:pPr algn="r" rtl="1"/>
            <a:r>
              <a:rPr lang="fa-IR" sz="3600" dirty="0">
                <a:solidFill>
                  <a:srgbClr val="0070C0"/>
                </a:solidFill>
                <a:effectLst>
                  <a:outerShdw blurRad="38100" dist="38100" dir="2700000" algn="tl">
                    <a:srgbClr val="000000">
                      <a:alpha val="43137"/>
                    </a:srgbClr>
                  </a:outerShdw>
                </a:effectLst>
                <a:cs typeface="B Koodak" pitchFamily="2" charset="-78"/>
              </a:rPr>
              <a:t>تاثیر </a:t>
            </a:r>
            <a:r>
              <a:rPr lang="fa-IR" sz="3600" dirty="0" smtClean="0">
                <a:solidFill>
                  <a:srgbClr val="0070C0"/>
                </a:solidFill>
                <a:effectLst>
                  <a:outerShdw blurRad="38100" dist="38100" dir="2700000" algn="tl">
                    <a:srgbClr val="000000">
                      <a:alpha val="43137"/>
                    </a:srgbClr>
                  </a:outerShdw>
                </a:effectLst>
                <a:cs typeface="B Koodak" pitchFamily="2" charset="-78"/>
              </a:rPr>
              <a:t>ریز دانه </a:t>
            </a:r>
            <a:r>
              <a:rPr lang="fa-IR" sz="3600" dirty="0">
                <a:solidFill>
                  <a:srgbClr val="0070C0"/>
                </a:solidFill>
                <a:effectLst>
                  <a:outerShdw blurRad="38100" dist="38100" dir="2700000" algn="tl">
                    <a:srgbClr val="000000">
                      <a:alpha val="43137"/>
                    </a:srgbClr>
                  </a:outerShdw>
                </a:effectLst>
                <a:cs typeface="B Koodak" pitchFamily="2" charset="-78"/>
              </a:rPr>
              <a:t>ها بر بتن</a:t>
            </a:r>
          </a:p>
        </p:txBody>
      </p:sp>
    </p:spTree>
    <p:extLst>
      <p:ext uri="{BB962C8B-B14F-4D97-AF65-F5344CB8AC3E}">
        <p14:creationId xmlns:p14="http://schemas.microsoft.com/office/powerpoint/2010/main" val="2678058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1"/>
          <p:cNvSpPr>
            <a:spLocks noChangeArrowheads="1"/>
          </p:cNvSpPr>
          <p:nvPr/>
        </p:nvSpPr>
        <p:spPr bwMode="gray">
          <a:xfrm>
            <a:off x="2210873" y="778206"/>
            <a:ext cx="8563187" cy="91440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rtl="1"/>
            <a:r>
              <a:rPr lang="fa-IR" sz="2000" dirty="0" smtClean="0">
                <a:cs typeface="B Zar" panose="00000400000000000000" pitchFamily="2" charset="-78"/>
              </a:rPr>
              <a:t>هر چه مصالح دانه ای درشت تر باشند به شرط ثابت بودن نسبت آب به سیمان</a:t>
            </a:r>
          </a:p>
          <a:p>
            <a:pPr algn="ctr" rtl="1"/>
            <a:r>
              <a:rPr lang="fa-IR" sz="2000" dirty="0" smtClean="0">
                <a:cs typeface="B Zar" panose="00000400000000000000" pitchFamily="2" charset="-78"/>
              </a:rPr>
              <a:t>مقاومت فشاری افزایش می یابد.</a:t>
            </a:r>
            <a:endParaRPr lang="fa-IR" sz="2000" dirty="0">
              <a:cs typeface="B Zar" panose="00000400000000000000" pitchFamily="2" charset="-78"/>
            </a:endParaRPr>
          </a:p>
        </p:txBody>
      </p:sp>
      <p:sp>
        <p:nvSpPr>
          <p:cNvPr id="3" name="AutoShape 3"/>
          <p:cNvSpPr>
            <a:spLocks noChangeArrowheads="1"/>
          </p:cNvSpPr>
          <p:nvPr/>
        </p:nvSpPr>
        <p:spPr bwMode="gray">
          <a:xfrm>
            <a:off x="5639873" y="1761186"/>
            <a:ext cx="1828800" cy="182880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solidFill>
            <a:srgbClr val="7DDCFF"/>
          </a:solidFill>
          <a:ln w="9525">
            <a:noFill/>
            <a:round/>
            <a:headEnd/>
            <a:tailEnd/>
          </a:ln>
          <a:effectLst/>
        </p:spPr>
        <p:txBody>
          <a:bodyPr wrap="none" anchor="ctr"/>
          <a:lstStyle/>
          <a:p>
            <a:endParaRPr lang="en-US" sz="2000">
              <a:cs typeface="B Zar" panose="00000400000000000000" pitchFamily="2" charset="-78"/>
            </a:endParaRPr>
          </a:p>
        </p:txBody>
      </p:sp>
      <p:sp>
        <p:nvSpPr>
          <p:cNvPr id="4" name="Oval 4"/>
          <p:cNvSpPr>
            <a:spLocks noChangeArrowheads="1"/>
          </p:cNvSpPr>
          <p:nvPr/>
        </p:nvSpPr>
        <p:spPr bwMode="gray">
          <a:xfrm>
            <a:off x="5868473" y="1989786"/>
            <a:ext cx="1371600" cy="1371600"/>
          </a:xfrm>
          <a:prstGeom prst="ellipse">
            <a:avLst/>
          </a:prstGeom>
          <a:solidFill>
            <a:srgbClr val="C9F1FF"/>
          </a:solidFill>
          <a:ln w="28575" algn="ctr">
            <a:solidFill>
              <a:srgbClr val="FFFFFF"/>
            </a:solidFill>
            <a:round/>
            <a:headEnd/>
            <a:tailEnd/>
          </a:ln>
          <a:effectLst/>
        </p:spPr>
        <p:txBody>
          <a:bodyPr wrap="none" anchor="ctr"/>
          <a:lstStyle/>
          <a:p>
            <a:pPr algn="ctr"/>
            <a:r>
              <a:rPr lang="fa-IR" sz="2000" b="1" dirty="0" smtClean="0">
                <a:cs typeface="B Zar" panose="00000400000000000000" pitchFamily="2" charset="-78"/>
              </a:rPr>
              <a:t>درشت دانه</a:t>
            </a:r>
            <a:endParaRPr lang="en-US" sz="2000" b="1" dirty="0">
              <a:cs typeface="B Zar" panose="00000400000000000000" pitchFamily="2" charset="-78"/>
            </a:endParaRPr>
          </a:p>
        </p:txBody>
      </p:sp>
      <p:sp>
        <p:nvSpPr>
          <p:cNvPr id="5" name="AutoShape 41"/>
          <p:cNvSpPr>
            <a:spLocks noChangeArrowheads="1"/>
          </p:cNvSpPr>
          <p:nvPr/>
        </p:nvSpPr>
        <p:spPr bwMode="gray">
          <a:xfrm>
            <a:off x="7697272" y="3864306"/>
            <a:ext cx="3200401"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000" dirty="0" smtClean="0">
                <a:latin typeface="Arial" pitchFamily="34" charset="0"/>
                <a:cs typeface="B Zar" panose="00000400000000000000" pitchFamily="2" charset="-78"/>
              </a:rPr>
              <a:t>افزایش مقاومت بتن</a:t>
            </a:r>
            <a:endParaRPr lang="en-US" sz="2000" dirty="0">
              <a:latin typeface="Arial" pitchFamily="34" charset="0"/>
              <a:cs typeface="B Zar" panose="00000400000000000000" pitchFamily="2" charset="-78"/>
            </a:endParaRPr>
          </a:p>
        </p:txBody>
      </p:sp>
      <p:cxnSp>
        <p:nvCxnSpPr>
          <p:cNvPr id="6" name="Straight Arrow Connector 5"/>
          <p:cNvCxnSpPr>
            <a:stCxn id="3" idx="4"/>
          </p:cNvCxnSpPr>
          <p:nvPr/>
        </p:nvCxnSpPr>
        <p:spPr>
          <a:xfrm>
            <a:off x="6554273" y="3589986"/>
            <a:ext cx="1143000" cy="655320"/>
          </a:xfrm>
          <a:prstGeom prst="straightConnector1">
            <a:avLst/>
          </a:prstGeom>
          <a:ln w="63500">
            <a:solidFill>
              <a:srgbClr val="7DDCFF"/>
            </a:solidFill>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a:stCxn id="3" idx="4"/>
          </p:cNvCxnSpPr>
          <p:nvPr/>
        </p:nvCxnSpPr>
        <p:spPr>
          <a:xfrm flipH="1">
            <a:off x="5411273" y="3589986"/>
            <a:ext cx="1143000" cy="655320"/>
          </a:xfrm>
          <a:prstGeom prst="straightConnector1">
            <a:avLst/>
          </a:prstGeom>
          <a:ln w="63500">
            <a:solidFill>
              <a:srgbClr val="7DDCFF"/>
            </a:solidFill>
            <a:tailEnd type="arrow"/>
          </a:ln>
        </p:spPr>
        <p:style>
          <a:lnRef idx="1">
            <a:schemeClr val="dk1"/>
          </a:lnRef>
          <a:fillRef idx="0">
            <a:schemeClr val="dk1"/>
          </a:fillRef>
          <a:effectRef idx="0">
            <a:schemeClr val="dk1"/>
          </a:effectRef>
          <a:fontRef idx="minor">
            <a:schemeClr val="tx1"/>
          </a:fontRef>
        </p:style>
      </p:cxnSp>
      <p:sp>
        <p:nvSpPr>
          <p:cNvPr id="8" name="AutoShape 41"/>
          <p:cNvSpPr>
            <a:spLocks noChangeArrowheads="1"/>
          </p:cNvSpPr>
          <p:nvPr/>
        </p:nvSpPr>
        <p:spPr bwMode="gray">
          <a:xfrm>
            <a:off x="1429556" y="3864306"/>
            <a:ext cx="3981718" cy="73152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a:defRPr/>
            </a:pPr>
            <a:r>
              <a:rPr lang="fa-IR" sz="2000" dirty="0" smtClean="0">
                <a:latin typeface="Arial" pitchFamily="34" charset="0"/>
                <a:cs typeface="B Zar" panose="00000400000000000000" pitchFamily="2" charset="-78"/>
              </a:rPr>
              <a:t>کاهش کارایی و روانی</a:t>
            </a:r>
          </a:p>
          <a:p>
            <a:pPr algn="ctr">
              <a:defRPr/>
            </a:pPr>
            <a:r>
              <a:rPr lang="fa-IR" sz="2000" dirty="0" smtClean="0">
                <a:latin typeface="Arial" pitchFamily="34" charset="0"/>
                <a:cs typeface="B Zar" panose="00000400000000000000" pitchFamily="2" charset="-78"/>
              </a:rPr>
              <a:t>(و اختلال در عبور دانه ها در قالب و بین میلگردها) </a:t>
            </a:r>
            <a:endParaRPr lang="en-US" sz="2000" dirty="0">
              <a:latin typeface="Arial" pitchFamily="34" charset="0"/>
              <a:cs typeface="B Zar" panose="00000400000000000000" pitchFamily="2" charset="-78"/>
            </a:endParaRPr>
          </a:p>
        </p:txBody>
      </p:sp>
      <p:sp>
        <p:nvSpPr>
          <p:cNvPr id="9" name="AutoShape 41"/>
          <p:cNvSpPr>
            <a:spLocks noChangeArrowheads="1"/>
          </p:cNvSpPr>
          <p:nvPr/>
        </p:nvSpPr>
        <p:spPr bwMode="gray">
          <a:xfrm>
            <a:off x="2210873" y="4732986"/>
            <a:ext cx="8563187" cy="167640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rtl="1">
              <a:defRPr/>
            </a:pPr>
            <a:r>
              <a:rPr lang="fa-IR" sz="2000" dirty="0" smtClean="0">
                <a:latin typeface="Arial" pitchFamily="34" charset="0"/>
                <a:cs typeface="B Zar" panose="00000400000000000000" pitchFamily="2" charset="-78"/>
              </a:rPr>
              <a:t>حداکثر بعد دانه های شنی به مقادیر زیر محدود می گردد:</a:t>
            </a:r>
          </a:p>
          <a:p>
            <a:pPr algn="r" rtl="1">
              <a:defRPr/>
            </a:pPr>
            <a:r>
              <a:rPr lang="fa-IR" sz="2000" dirty="0" smtClean="0">
                <a:latin typeface="Arial" pitchFamily="34" charset="0"/>
                <a:cs typeface="B Zar" panose="00000400000000000000" pitchFamily="2" charset="-78"/>
              </a:rPr>
              <a:t>۱- ۱/۵ حداقل بعد قالب</a:t>
            </a:r>
          </a:p>
          <a:p>
            <a:pPr algn="r" rtl="1">
              <a:defRPr/>
            </a:pPr>
            <a:r>
              <a:rPr lang="fa-IR" sz="2000" dirty="0" smtClean="0">
                <a:latin typeface="Arial" pitchFamily="34" charset="0"/>
                <a:cs typeface="B Zar" panose="00000400000000000000" pitchFamily="2" charset="-78"/>
              </a:rPr>
              <a:t>۲- ۳/۴ فاصله آزاد بین میلگردها</a:t>
            </a:r>
          </a:p>
          <a:p>
            <a:pPr algn="r" rtl="1">
              <a:defRPr/>
            </a:pPr>
            <a:r>
              <a:rPr lang="fa-IR" sz="2000" dirty="0" smtClean="0">
                <a:latin typeface="Arial" pitchFamily="34" charset="0"/>
                <a:cs typeface="B Zar" panose="00000400000000000000" pitchFamily="2" charset="-78"/>
              </a:rPr>
              <a:t>۳- ۱/۳ ضخامت دال های روی خاک و ۱/۲ ضخامت دال های سقفی</a:t>
            </a:r>
            <a:endParaRPr lang="en-US" sz="2000" dirty="0">
              <a:latin typeface="Arial" pitchFamily="34" charset="0"/>
              <a:cs typeface="B Zar" panose="00000400000000000000" pitchFamily="2" charset="-78"/>
            </a:endParaRPr>
          </a:p>
        </p:txBody>
      </p:sp>
      <p:sp>
        <p:nvSpPr>
          <p:cNvPr id="10" name="Rectangle 8"/>
          <p:cNvSpPr txBox="1">
            <a:spLocks noChangeArrowheads="1"/>
          </p:cNvSpPr>
          <p:nvPr/>
        </p:nvSpPr>
        <p:spPr>
          <a:xfrm>
            <a:off x="4128215" y="129594"/>
            <a:ext cx="4381499" cy="609600"/>
          </a:xfrm>
          <a:prstGeom prst="rect">
            <a:avLst/>
          </a:prstGeom>
        </p:spPr>
        <p:txBody>
          <a:bodyPr vert="horz" rtlCol="0" anchor="ctr">
            <a:noAutofit/>
            <a:scene3d>
              <a:camera prst="orthographicFront"/>
              <a:lightRig rig="soft" dir="t"/>
            </a:scene3d>
            <a:sp3d prstMaterial="softEdge">
              <a:bevelT w="25400" h="25400"/>
            </a:sp3d>
          </a:bodyPr>
          <a:lstStyle/>
          <a:p>
            <a:pPr algn="r" rtl="1"/>
            <a:r>
              <a:rPr lang="fa-IR" sz="3600" dirty="0">
                <a:solidFill>
                  <a:srgbClr val="0070C0"/>
                </a:solidFill>
                <a:effectLst>
                  <a:outerShdw blurRad="38100" dist="38100" dir="2700000" algn="tl">
                    <a:srgbClr val="000000">
                      <a:alpha val="43137"/>
                    </a:srgbClr>
                  </a:outerShdw>
                </a:effectLst>
                <a:cs typeface="B Koodak" pitchFamily="2" charset="-78"/>
              </a:rPr>
              <a:t>تاثیر </a:t>
            </a:r>
            <a:r>
              <a:rPr lang="fa-IR" sz="3600" dirty="0" smtClean="0">
                <a:solidFill>
                  <a:srgbClr val="0070C0"/>
                </a:solidFill>
                <a:effectLst>
                  <a:outerShdw blurRad="38100" dist="38100" dir="2700000" algn="tl">
                    <a:srgbClr val="000000">
                      <a:alpha val="43137"/>
                    </a:srgbClr>
                  </a:outerShdw>
                </a:effectLst>
                <a:cs typeface="B Koodak" pitchFamily="2" charset="-78"/>
              </a:rPr>
              <a:t>درشت دانه </a:t>
            </a:r>
            <a:r>
              <a:rPr lang="fa-IR" sz="3600" dirty="0">
                <a:solidFill>
                  <a:srgbClr val="0070C0"/>
                </a:solidFill>
                <a:effectLst>
                  <a:outerShdw blurRad="38100" dist="38100" dir="2700000" algn="tl">
                    <a:srgbClr val="000000">
                      <a:alpha val="43137"/>
                    </a:srgbClr>
                  </a:outerShdw>
                </a:effectLst>
                <a:cs typeface="B Koodak" pitchFamily="2" charset="-78"/>
              </a:rPr>
              <a:t>ها بر بتن</a:t>
            </a:r>
          </a:p>
        </p:txBody>
      </p:sp>
    </p:spTree>
    <p:extLst>
      <p:ext uri="{BB962C8B-B14F-4D97-AF65-F5344CB8AC3E}">
        <p14:creationId xmlns:p14="http://schemas.microsoft.com/office/powerpoint/2010/main" val="2002340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8345" y="1090088"/>
            <a:ext cx="9903852" cy="4207562"/>
          </a:xfrm>
          <a:prstGeom prst="rect">
            <a:avLst/>
          </a:prstGeom>
        </p:spPr>
        <p:txBody>
          <a:bodyPr wrap="square">
            <a:spAutoFit/>
          </a:bodyPr>
          <a:lstStyle/>
          <a:p>
            <a:pPr algn="just" rtl="1">
              <a:lnSpc>
                <a:spcPct val="107000"/>
              </a:lnSpc>
              <a:spcAft>
                <a:spcPts val="800"/>
              </a:spcAft>
            </a:pPr>
            <a:r>
              <a:rPr lang="fa-IR" sz="2500" dirty="0" smtClean="0">
                <a:latin typeface="Times New Roman" panose="02020603050405020304" pitchFamily="18" charset="0"/>
                <a:ea typeface="Calibri" panose="020F0502020204030204" pitchFamily="34" charset="0"/>
                <a:cs typeface="B Zar" panose="00000400000000000000" pitchFamily="2" charset="-78"/>
              </a:rPr>
              <a:t>4- </a:t>
            </a:r>
            <a:r>
              <a:rPr lang="fa-IR" sz="2500" dirty="0">
                <a:latin typeface="Times New Roman" panose="02020603050405020304" pitchFamily="18" charset="0"/>
                <a:ea typeface="Calibri" panose="020F0502020204030204" pitchFamily="34" charset="0"/>
                <a:cs typeface="B Zar" panose="00000400000000000000" pitchFamily="2" charset="-78"/>
              </a:rPr>
              <a:t>بتن مقاومت بسیار خوبی در مقابل آتش دارد. یک ساختمان بتنی می تواند ساعت ها در مقابل آتش سوزی مهیب مقاومت کند؛ بدون آن که فرو ریزد. </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5- بتن مقاومت خوبی در مقابل رطوبت و آب دارد. اگر آب در تماس با بتن، حاوی بعضی از یون ها از قبیل یون سولفات و یا یون کلرور نباشد، برای بتن و حتی میلگرد های موجود در بتن، مشکلی ایجاد نمی کند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6- </a:t>
            </a:r>
            <a:r>
              <a:rPr lang="fa-IR" sz="2500" dirty="0" smtClean="0">
                <a:latin typeface="Times New Roman" panose="02020603050405020304" pitchFamily="18" charset="0"/>
                <a:ea typeface="Calibri" panose="020F0502020204030204" pitchFamily="34" charset="0"/>
                <a:cs typeface="B Zar" panose="00000400000000000000" pitchFamily="2" charset="-78"/>
              </a:rPr>
              <a:t>نیاز </a:t>
            </a:r>
            <a:r>
              <a:rPr lang="fa-IR" sz="2500" dirty="0">
                <a:latin typeface="Times New Roman" panose="02020603050405020304" pitchFamily="18" charset="0"/>
                <a:ea typeface="Calibri" panose="020F0502020204030204" pitchFamily="34" charset="0"/>
                <a:cs typeface="B Zar" panose="00000400000000000000" pitchFamily="2" charset="-78"/>
              </a:rPr>
              <a:t>تدریجی </a:t>
            </a:r>
            <a:r>
              <a:rPr lang="fa-IR" sz="2500" dirty="0" smtClean="0">
                <a:latin typeface="Times New Roman" panose="02020603050405020304" pitchFamily="18" charset="0"/>
                <a:ea typeface="Calibri" panose="020F0502020204030204" pitchFamily="34" charset="0"/>
                <a:cs typeface="B Zar" panose="00000400000000000000" pitchFamily="2" charset="-78"/>
              </a:rPr>
              <a:t>به </a:t>
            </a:r>
            <a:r>
              <a:rPr lang="fa-IR" sz="2500" dirty="0">
                <a:latin typeface="Times New Roman" panose="02020603050405020304" pitchFamily="18" charset="0"/>
                <a:ea typeface="Calibri" panose="020F0502020204030204" pitchFamily="34" charset="0"/>
                <a:cs typeface="B Zar" panose="00000400000000000000" pitchFamily="2" charset="-78"/>
              </a:rPr>
              <a:t>سرمایه جهت ساخت </a:t>
            </a:r>
            <a:r>
              <a:rPr lang="fa-IR" sz="2500" dirty="0" smtClean="0">
                <a:latin typeface="Times New Roman" panose="02020603050405020304" pitchFamily="18" charset="0"/>
                <a:ea typeface="Calibri" panose="020F0502020204030204" pitchFamily="34" charset="0"/>
                <a:cs typeface="B Zar" panose="00000400000000000000" pitchFamily="2" charset="-78"/>
              </a:rPr>
              <a:t>که </a:t>
            </a:r>
            <a:r>
              <a:rPr lang="fa-IR" sz="2500" dirty="0">
                <a:latin typeface="Times New Roman" panose="02020603050405020304" pitchFamily="18" charset="0"/>
                <a:ea typeface="Calibri" panose="020F0502020204030204" pitchFamily="34" charset="0"/>
                <a:cs typeface="B Zar" panose="00000400000000000000" pitchFamily="2" charset="-78"/>
              </a:rPr>
              <a:t>باعث شده است در بین عامه سازندگان ساختمان بازخورد قابل قبولی داشته باشد</a:t>
            </a:r>
            <a:r>
              <a:rPr lang="en-US" sz="2500" dirty="0">
                <a:latin typeface="Times New Roman" panose="02020603050405020304" pitchFamily="18" charset="0"/>
                <a:ea typeface="Calibri" panose="020F0502020204030204" pitchFamily="34" charset="0"/>
                <a:cs typeface="B Zar" panose="00000400000000000000" pitchFamily="2" charset="-78"/>
              </a:rPr>
              <a:t>.</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902086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421" y="1167792"/>
            <a:ext cx="7272374" cy="4550428"/>
          </a:xfrm>
          <a:prstGeom prst="rect">
            <a:avLst/>
          </a:prstGeom>
        </p:spPr>
      </p:pic>
    </p:spTree>
    <p:extLst>
      <p:ext uri="{BB962C8B-B14F-4D97-AF65-F5344CB8AC3E}">
        <p14:creationId xmlns:p14="http://schemas.microsoft.com/office/powerpoint/2010/main" val="843812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195" y="145856"/>
            <a:ext cx="8242478" cy="6488008"/>
          </a:xfrm>
          <a:prstGeom prst="rect">
            <a:avLst/>
          </a:prstGeom>
        </p:spPr>
      </p:pic>
    </p:spTree>
    <p:extLst>
      <p:ext uri="{BB962C8B-B14F-4D97-AF65-F5344CB8AC3E}">
        <p14:creationId xmlns:p14="http://schemas.microsoft.com/office/powerpoint/2010/main" val="14594430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7552386" y="515155"/>
            <a:ext cx="3352799" cy="609600"/>
          </a:xfrm>
          <a:prstGeom prst="rect">
            <a:avLst/>
          </a:prstGeom>
        </p:spPr>
        <p:txBody>
          <a:bodyPr vert="horz" rtlCol="0" anchor="ctr">
            <a:noAutofit/>
            <a:scene3d>
              <a:camera prst="orthographicFront"/>
              <a:lightRig rig="soft" dir="t"/>
            </a:scene3d>
            <a:sp3d prstMaterial="softEdge">
              <a:bevelT w="25400" h="25400"/>
            </a:sp3d>
          </a:bodyPr>
          <a:lstStyle/>
          <a:p>
            <a:pPr lvl="0" algn="r">
              <a:spcBef>
                <a:spcPct val="0"/>
              </a:spcBef>
              <a:defRPr/>
            </a:pPr>
            <a:r>
              <a:rPr lang="fa-IR" sz="3600" dirty="0" smtClean="0">
                <a:solidFill>
                  <a:srgbClr val="0070C0"/>
                </a:solidFill>
                <a:effectLst>
                  <a:outerShdw blurRad="38100" dist="38100" dir="2700000" algn="tl">
                    <a:srgbClr val="000000">
                      <a:alpha val="43137"/>
                    </a:srgbClr>
                  </a:outerShdw>
                </a:effectLst>
                <a:cs typeface="B Koodak" pitchFamily="2" charset="-78"/>
              </a:rPr>
              <a:t>مدول نرمی سنگدانه</a:t>
            </a:r>
            <a:endParaRPr lang="en-US" sz="3600" dirty="0">
              <a:solidFill>
                <a:srgbClr val="0070C0"/>
              </a:solidFill>
              <a:effectLst>
                <a:outerShdw blurRad="38100" dist="38100" dir="2700000" algn="tl">
                  <a:srgbClr val="000000">
                    <a:alpha val="43137"/>
                  </a:srgbClr>
                </a:outerShdw>
              </a:effectLst>
              <a:cs typeface="B Koodak" pitchFamily="2" charset="-78"/>
            </a:endParaRPr>
          </a:p>
        </p:txBody>
      </p:sp>
      <p:sp>
        <p:nvSpPr>
          <p:cNvPr id="3" name="TextBox 2"/>
          <p:cNvSpPr txBox="1"/>
          <p:nvPr/>
        </p:nvSpPr>
        <p:spPr>
          <a:xfrm>
            <a:off x="1365161" y="2099257"/>
            <a:ext cx="9705114" cy="2015936"/>
          </a:xfrm>
          <a:prstGeom prst="rect">
            <a:avLst/>
          </a:prstGeom>
          <a:noFill/>
        </p:spPr>
        <p:txBody>
          <a:bodyPr wrap="square" rtlCol="0">
            <a:spAutoFit/>
          </a:bodyPr>
          <a:lstStyle/>
          <a:p>
            <a:pPr algn="ctr" rtl="1"/>
            <a:r>
              <a:rPr lang="fa-IR" sz="2500" dirty="0" smtClean="0">
                <a:cs typeface="B Zar" panose="00000400000000000000" pitchFamily="2" charset="-78"/>
              </a:rPr>
              <a:t>مدول نرمی عبارت است از مجموع درصدهای تجمعی باقیمانده روی الک های استاندارد تقسیم بر صد.</a:t>
            </a:r>
          </a:p>
          <a:p>
            <a:pPr algn="ctr" rtl="1"/>
            <a:endParaRPr lang="fa-IR" sz="2500" dirty="0" smtClean="0">
              <a:cs typeface="B Zar" panose="00000400000000000000" pitchFamily="2" charset="-78"/>
            </a:endParaRPr>
          </a:p>
          <a:p>
            <a:pPr algn="ctr" rtl="1"/>
            <a:r>
              <a:rPr lang="fa-IR" sz="2500" dirty="0" smtClean="0">
                <a:cs typeface="B Zar" panose="00000400000000000000" pitchFamily="2" charset="-78"/>
              </a:rPr>
              <a:t>۰&lt;مدول نرمی&lt;۹</a:t>
            </a:r>
          </a:p>
          <a:p>
            <a:pPr algn="ctr" rtl="1"/>
            <a:endParaRPr lang="fa-IR" sz="2500" dirty="0" smtClean="0">
              <a:cs typeface="B Zar" panose="00000400000000000000" pitchFamily="2" charset="-78"/>
            </a:endParaRPr>
          </a:p>
          <a:p>
            <a:pPr algn="r" rtl="1"/>
            <a:r>
              <a:rPr lang="fa-IR" sz="2500" dirty="0" smtClean="0">
                <a:cs typeface="B Zar" panose="00000400000000000000" pitchFamily="2" charset="-78"/>
              </a:rPr>
              <a:t>                                          ریزدانه                                              درشت دانه</a:t>
            </a:r>
          </a:p>
        </p:txBody>
      </p:sp>
      <p:cxnSp>
        <p:nvCxnSpPr>
          <p:cNvPr id="5" name="Straight Arrow Connector 4"/>
          <p:cNvCxnSpPr/>
          <p:nvPr/>
        </p:nvCxnSpPr>
        <p:spPr>
          <a:xfrm>
            <a:off x="7208317" y="3107225"/>
            <a:ext cx="622038" cy="646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flipH="1">
            <a:off x="4893972" y="3258355"/>
            <a:ext cx="502276" cy="4958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1017431" y="5123161"/>
            <a:ext cx="10622924" cy="861774"/>
          </a:xfrm>
          <a:prstGeom prst="rect">
            <a:avLst/>
          </a:prstGeom>
        </p:spPr>
        <p:txBody>
          <a:bodyPr wrap="square">
            <a:spAutoFit/>
          </a:bodyPr>
          <a:lstStyle/>
          <a:p>
            <a:pPr algn="just" rtl="1"/>
            <a:r>
              <a:rPr lang="fa-IR" sz="2500" dirty="0" smtClean="0">
                <a:cs typeface="B Zar" panose="00000400000000000000" pitchFamily="2" charset="-78"/>
              </a:rPr>
              <a:t>هرچه </a:t>
            </a:r>
            <a:r>
              <a:rPr lang="fa-IR" sz="2500" dirty="0">
                <a:cs typeface="B Zar" panose="00000400000000000000" pitchFamily="2" charset="-78"/>
              </a:rPr>
              <a:t>مدول نرمی بزرگتر باشد مخلوط درشت دانه تر (خشن تر) و هرچه مدول نرمی کوچکتر باشد مخلوط ریزدانه تر (کاراتر) است.</a:t>
            </a:r>
            <a:endParaRPr lang="fa-IR" sz="2500" dirty="0">
              <a:effectLst/>
              <a:cs typeface="B Zar" panose="00000400000000000000" pitchFamily="2" charset="-78"/>
            </a:endParaRPr>
          </a:p>
        </p:txBody>
      </p:sp>
    </p:spTree>
    <p:extLst>
      <p:ext uri="{BB962C8B-B14F-4D97-AF65-F5344CB8AC3E}">
        <p14:creationId xmlns:p14="http://schemas.microsoft.com/office/powerpoint/2010/main" val="19335898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98074" y="495837"/>
            <a:ext cx="7620000" cy="1143000"/>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altLang="en-US" smtClean="0">
                <a:solidFill>
                  <a:schemeClr val="tx1"/>
                </a:solidFill>
                <a:cs typeface="B Koodak" panose="00000700000000000000" pitchFamily="2" charset="-78"/>
              </a:rPr>
              <a:t>دانه بندی و مدول نرمی ماسه</a:t>
            </a:r>
            <a:endParaRPr lang="en-US" altLang="en-US" dirty="0" smtClean="0">
              <a:solidFill>
                <a:schemeClr val="tx1"/>
              </a:solidFill>
              <a:cs typeface="B Koodak" panose="00000700000000000000" pitchFamily="2" charset="-78"/>
            </a:endParaRPr>
          </a:p>
        </p:txBody>
      </p:sp>
      <p:graphicFrame>
        <p:nvGraphicFramePr>
          <p:cNvPr id="3" name="Group 269"/>
          <p:cNvGraphicFramePr>
            <a:graphicFrameLocks/>
          </p:cNvGraphicFramePr>
          <p:nvPr>
            <p:extLst>
              <p:ext uri="{D42A27DB-BD31-4B8C-83A1-F6EECF244321}">
                <p14:modId xmlns:p14="http://schemas.microsoft.com/office/powerpoint/2010/main" val="1829222143"/>
              </p:ext>
            </p:extLst>
          </p:nvPr>
        </p:nvGraphicFramePr>
        <p:xfrm>
          <a:off x="2442693" y="1432775"/>
          <a:ext cx="6933948" cy="4229798"/>
        </p:xfrm>
        <a:graphic>
          <a:graphicData uri="http://schemas.openxmlformats.org/drawingml/2006/table">
            <a:tbl>
              <a:tblPr/>
              <a:tblGrid>
                <a:gridCol w="1295353"/>
                <a:gridCol w="1295353"/>
                <a:gridCol w="2362114"/>
                <a:gridCol w="1981128"/>
              </a:tblGrid>
              <a:tr h="855662">
                <a:tc gridSpan="2">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انداره الک</a:t>
                      </a:r>
                      <a:endParaRPr kumimoji="0" lang="en-US"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b"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pPr rtl="1"/>
                      <a:endParaRPr lang="fa-IR"/>
                    </a:p>
                  </a:txBody>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درصد جزیی</a:t>
                      </a:r>
                    </a:p>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 مانده هر الک</a:t>
                      </a:r>
                      <a:endParaRPr kumimoji="0" lang="en-US" sz="22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b"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Zapf Dingbats" charset="2"/>
                        <a:buNone/>
                        <a:tabLst/>
                      </a:pPr>
                      <a:r>
                        <a:rPr kumimoji="0" lang="fa-IR"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درصد تجمعی مانده روی هر الک</a:t>
                      </a:r>
                      <a:endPar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anchor="b"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9.5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w="12700" cap="flat" cmpd="sng" algn="ctr">
                      <a:solidFill>
                        <a:schemeClr val="tx1"/>
                      </a:solidFill>
                      <a:prstDash val="solid"/>
                      <a:miter lim="800000"/>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(3/8 in.)</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  0</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smtClean="0">
                          <a:ln>
                            <a:noFill/>
                          </a:ln>
                          <a:solidFill>
                            <a:schemeClr val="tx1"/>
                          </a:solidFill>
                          <a:effectLst/>
                          <a:latin typeface="Times New Roman" panose="02020603050405020304" pitchFamily="18" charset="0"/>
                          <a:cs typeface="B Koodak" panose="00000700000000000000" pitchFamily="2" charset="-78"/>
                        </a:rPr>
                        <a:t>  0</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4.75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4)</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  2</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smtClean="0">
                          <a:ln>
                            <a:noFill/>
                          </a:ln>
                          <a:solidFill>
                            <a:schemeClr val="tx1"/>
                          </a:solidFill>
                          <a:effectLst/>
                          <a:latin typeface="Times New Roman" panose="02020603050405020304" pitchFamily="18" charset="0"/>
                          <a:cs typeface="B Koodak" panose="00000700000000000000" pitchFamily="2" charset="-78"/>
                        </a:rPr>
                        <a:t>  2</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2.36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8)</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13</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smtClean="0">
                          <a:ln>
                            <a:noFill/>
                          </a:ln>
                          <a:solidFill>
                            <a:schemeClr val="tx1"/>
                          </a:solidFill>
                          <a:effectLst/>
                          <a:latin typeface="Times New Roman" panose="02020603050405020304" pitchFamily="18" charset="0"/>
                          <a:cs typeface="B Koodak" panose="00000700000000000000" pitchFamily="2" charset="-78"/>
                        </a:rPr>
                        <a:t>15</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1.18 mm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16)</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20</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smtClean="0">
                          <a:ln>
                            <a:noFill/>
                          </a:ln>
                          <a:solidFill>
                            <a:schemeClr val="tx1"/>
                          </a:solidFill>
                          <a:effectLst/>
                          <a:latin typeface="Times New Roman" panose="02020603050405020304" pitchFamily="18" charset="0"/>
                          <a:cs typeface="B Koodak" panose="00000700000000000000" pitchFamily="2" charset="-78"/>
                        </a:rPr>
                        <a:t>35</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600 µm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30)</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20</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smtClean="0">
                          <a:ln>
                            <a:noFill/>
                          </a:ln>
                          <a:solidFill>
                            <a:schemeClr val="tx1"/>
                          </a:solidFill>
                          <a:effectLst/>
                          <a:latin typeface="Times New Roman" panose="02020603050405020304" pitchFamily="18" charset="0"/>
                          <a:cs typeface="B Koodak" panose="00000700000000000000" pitchFamily="2" charset="-78"/>
                        </a:rPr>
                        <a:t>55</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300 µm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50)</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24</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smtClean="0">
                          <a:ln>
                            <a:noFill/>
                          </a:ln>
                          <a:solidFill>
                            <a:schemeClr val="tx1"/>
                          </a:solidFill>
                          <a:effectLst/>
                          <a:latin typeface="Times New Roman" panose="02020603050405020304" pitchFamily="18" charset="0"/>
                          <a:cs typeface="B Koodak" panose="00000700000000000000" pitchFamily="2" charset="-78"/>
                        </a:rPr>
                        <a:t>79</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150 µm</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(No. 100)</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18</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97</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endParaRPr kumimoji="0" lang="fa-IR"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a:noFill/>
                    </a:lnT>
                    <a:lnB cap="flat">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Pan</a:t>
                      </a:r>
                    </a:p>
                  </a:txBody>
                  <a:tcPr marL="91437" marR="91437" marT="27432" marB="27432" horzOverflow="overflow">
                    <a:lnL>
                      <a:noFill/>
                    </a:lnL>
                    <a:lnR w="12700" cap="flat" cmpd="sng" algn="ctr">
                      <a:solidFill>
                        <a:schemeClr val="tx1"/>
                      </a:solidFill>
                      <a:prstDash val="solid"/>
                      <a:miter lim="800000"/>
                      <a:headEnd type="none" w="med" len="med"/>
                      <a:tailEnd type="none" w="med" len="med"/>
                    </a:lnR>
                    <a:lnT>
                      <a:noFill/>
                    </a:lnT>
                    <a:lnB cap="flat">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  3</a:t>
                      </a:r>
                    </a:p>
                  </a:txBody>
                  <a:tcPr marL="91437" marR="91437" marT="27432" marB="27432"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cap="flat">
                      <a:noFill/>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a:t>
                      </a:r>
                    </a:p>
                  </a:txBody>
                  <a:tcPr marL="91437" marR="91437" marT="27432" marB="27432"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cap="flat">
                      <a:noFill/>
                    </a:lnB>
                    <a:lnTlToBr>
                      <a:noFill/>
                    </a:lnTlToBr>
                    <a:lnBlToTr>
                      <a:noFill/>
                    </a:lnBlToTr>
                    <a:solidFill>
                      <a:srgbClr val="00B0F0"/>
                    </a:solidFill>
                  </a:tcPr>
                </a:tc>
              </a:tr>
              <a:tr h="374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Total</a:t>
                      </a:r>
                    </a:p>
                  </a:txBody>
                  <a:tcPr marL="91437" marR="91437" marT="27432" marB="27432" horzOverflow="overflow">
                    <a:lnL w="28575" cap="flat" cmpd="sng" algn="ctr">
                      <a:solidFill>
                        <a:schemeClr val="tx1"/>
                      </a:solidFill>
                      <a:prstDash val="solid"/>
                      <a:miter lim="800000"/>
                      <a:headEnd type="none" w="med" len="med"/>
                      <a:tailEnd type="none" w="med" len="med"/>
                    </a:lnL>
                    <a:lnR>
                      <a:noFill/>
                    </a:lnR>
                    <a:lnT cap="flat">
                      <a:noFill/>
                    </a:lnT>
                    <a:lnB w="28575"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endParaRPr kumimoji="0" lang="fa-IR"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endParaRPr>
                    </a:p>
                  </a:txBody>
                  <a:tcPr marL="91437" marR="91437" marT="27432" marB="27432" horzOverflow="overflow">
                    <a:lnL>
                      <a:noFill/>
                    </a:lnL>
                    <a:lnR>
                      <a:noFill/>
                    </a:lnR>
                    <a:lnT cap="flat">
                      <a:noFill/>
                    </a:lnT>
                    <a:lnB w="28575"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100</a:t>
                      </a:r>
                    </a:p>
                  </a:txBody>
                  <a:tcPr marL="91437" marR="91437" marT="27432" marB="27432" anchor="ctr" horzOverflow="overflow">
                    <a:lnL>
                      <a:noFill/>
                    </a:lnL>
                    <a:lnR>
                      <a:noFill/>
                    </a:lnR>
                    <a:lnT cap="flat">
                      <a:noFill/>
                    </a:lnT>
                    <a:lnB w="28575" cap="flat" cmpd="sng" algn="ctr">
                      <a:solidFill>
                        <a:schemeClr val="tx1"/>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Zapf Dingbats" charset="2"/>
                        <a:buNone/>
                        <a:tabLst/>
                      </a:pPr>
                      <a:r>
                        <a:rPr kumimoji="0" lang="en-US" sz="2100" b="0" i="0" u="none" strike="noStrike" cap="none" normalizeH="0" baseline="0" dirty="0" smtClean="0">
                          <a:ln>
                            <a:noFill/>
                          </a:ln>
                          <a:solidFill>
                            <a:schemeClr val="tx1"/>
                          </a:solidFill>
                          <a:effectLst/>
                          <a:latin typeface="Times New Roman" panose="02020603050405020304" pitchFamily="18" charset="0"/>
                          <a:cs typeface="B Koodak" panose="00000700000000000000" pitchFamily="2" charset="-78"/>
                        </a:rPr>
                        <a:t>283</a:t>
                      </a:r>
                    </a:p>
                  </a:txBody>
                  <a:tcPr marL="91437" marR="91437" marT="27432" marB="27432" anchor="ctr" horzOverflow="overflow">
                    <a:lnL>
                      <a:noFill/>
                    </a:lnL>
                    <a:lnR w="28575" cap="flat" cmpd="sng" algn="ctr">
                      <a:solidFill>
                        <a:schemeClr val="tx1"/>
                      </a:solidFill>
                      <a:prstDash val="solid"/>
                      <a:miter lim="800000"/>
                      <a:headEnd type="none" w="med" len="med"/>
                      <a:tailEnd type="none" w="med" len="med"/>
                    </a:lnR>
                    <a:lnT cap="flat">
                      <a:noFill/>
                    </a:lnT>
                    <a:lnB w="28575" cap="flat" cmpd="sng" algn="ctr">
                      <a:solidFill>
                        <a:schemeClr val="tx1"/>
                      </a:solidFill>
                      <a:prstDash val="solid"/>
                      <a:miter lim="800000"/>
                      <a:headEnd type="none" w="med" len="med"/>
                      <a:tailEnd type="none" w="med" len="med"/>
                    </a:lnB>
                    <a:lnTlToBr>
                      <a:noFill/>
                    </a:lnTlToBr>
                    <a:lnBlToTr>
                      <a:noFill/>
                    </a:lnBlToTr>
                    <a:solidFill>
                      <a:srgbClr val="00B0F0"/>
                    </a:solidFill>
                  </a:tcPr>
                </a:tc>
              </a:tr>
            </a:tbl>
          </a:graphicData>
        </a:graphic>
      </p:graphicFrame>
      <p:sp>
        <p:nvSpPr>
          <p:cNvPr id="4" name="Rectangle 266"/>
          <p:cNvSpPr>
            <a:spLocks noChangeArrowheads="1"/>
          </p:cNvSpPr>
          <p:nvPr/>
        </p:nvSpPr>
        <p:spPr bwMode="auto">
          <a:xfrm>
            <a:off x="7003960" y="6057363"/>
            <a:ext cx="33233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r>
              <a:rPr lang="fa-IR" altLang="en-US" sz="2200" b="1" dirty="0">
                <a:latin typeface="Impact" pitchFamily="34" charset="0"/>
                <a:cs typeface="B Koodak" panose="00000700000000000000" pitchFamily="2" charset="-78"/>
              </a:rPr>
              <a:t> مدول نرمی </a:t>
            </a:r>
            <a:r>
              <a:rPr lang="en-US" altLang="en-US" sz="2200" b="1" dirty="0">
                <a:latin typeface="Impact" pitchFamily="34" charset="0"/>
                <a:cs typeface="B Koodak" panose="00000700000000000000" pitchFamily="2" charset="-78"/>
              </a:rPr>
              <a:t> </a:t>
            </a:r>
            <a:r>
              <a:rPr lang="en-US" altLang="en-US" sz="2200" b="1" dirty="0">
                <a:latin typeface="Times New Roman" panose="02020603050405020304" pitchFamily="18" charset="0"/>
                <a:cs typeface="Times New Roman" panose="02020603050405020304" pitchFamily="18" charset="0"/>
              </a:rPr>
              <a:t>283 ÷ 100 = 2.83</a:t>
            </a:r>
          </a:p>
        </p:txBody>
      </p:sp>
    </p:spTree>
    <p:extLst>
      <p:ext uri="{BB962C8B-B14F-4D97-AF65-F5344CB8AC3E}">
        <p14:creationId xmlns:p14="http://schemas.microsoft.com/office/powerpoint/2010/main" val="14288959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2278" y="372346"/>
            <a:ext cx="5428089" cy="553998"/>
          </a:xfrm>
          <a:prstGeom prst="rect">
            <a:avLst/>
          </a:prstGeom>
        </p:spPr>
        <p:txBody>
          <a:bodyPr wrap="none">
            <a:spAutoFit/>
          </a:bodyPr>
          <a:lstStyle/>
          <a:p>
            <a:pPr algn="ctr" rtl="1"/>
            <a:r>
              <a:rPr lang="fa-IR" sz="3000" b="1" dirty="0">
                <a:solidFill>
                  <a:srgbClr val="0070C0"/>
                </a:solidFill>
                <a:cs typeface="B Zar" panose="00000400000000000000" pitchFamily="2" charset="-78"/>
              </a:rPr>
              <a:t>انبساط حجمی ریزدانه ها بر اثر رطوبت</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22" y="117215"/>
            <a:ext cx="4842456" cy="4755292"/>
          </a:xfrm>
          <a:prstGeom prst="rect">
            <a:avLst/>
          </a:prstGeom>
        </p:spPr>
      </p:pic>
      <p:sp>
        <p:nvSpPr>
          <p:cNvPr id="4" name="Rectangle 3"/>
          <p:cNvSpPr/>
          <p:nvPr/>
        </p:nvSpPr>
        <p:spPr>
          <a:xfrm>
            <a:off x="6181860" y="1315671"/>
            <a:ext cx="5288924" cy="477054"/>
          </a:xfrm>
          <a:prstGeom prst="rect">
            <a:avLst/>
          </a:prstGeom>
        </p:spPr>
        <p:txBody>
          <a:bodyPr wrap="square">
            <a:spAutoFit/>
          </a:bodyPr>
          <a:lstStyle/>
          <a:p>
            <a:pPr algn="ctr" rtl="1"/>
            <a:r>
              <a:rPr lang="fa-IR" sz="2500" dirty="0" smtClean="0">
                <a:cs typeface="B Zar" panose="00000400000000000000" pitchFamily="2" charset="-78"/>
              </a:rPr>
              <a:t>دلیل: </a:t>
            </a:r>
            <a:r>
              <a:rPr lang="fa-IR" sz="2500" dirty="0">
                <a:cs typeface="B Zar" panose="00000400000000000000" pitchFamily="2" charset="-78"/>
              </a:rPr>
              <a:t>خاصیت کشش سطحی آب بین ریزدانه </a:t>
            </a:r>
            <a:r>
              <a:rPr lang="fa-IR" sz="2500" dirty="0" smtClean="0">
                <a:cs typeface="B Zar" panose="00000400000000000000" pitchFamily="2" charset="-78"/>
              </a:rPr>
              <a:t>ها</a:t>
            </a:r>
            <a:endParaRPr lang="fa-IR" sz="2500" dirty="0">
              <a:cs typeface="B Zar" panose="00000400000000000000" pitchFamily="2" charset="-78"/>
            </a:endParaRPr>
          </a:p>
        </p:txBody>
      </p:sp>
      <p:sp>
        <p:nvSpPr>
          <p:cNvPr id="5" name="AutoShape 41"/>
          <p:cNvSpPr>
            <a:spLocks noChangeArrowheads="1"/>
          </p:cNvSpPr>
          <p:nvPr/>
        </p:nvSpPr>
        <p:spPr bwMode="gray">
          <a:xfrm>
            <a:off x="1738649" y="4872507"/>
            <a:ext cx="9500316" cy="1676400"/>
          </a:xfrm>
          <a:prstGeom prst="roundRect">
            <a:avLst>
              <a:gd name="adj" fmla="val 10889"/>
            </a:avLst>
          </a:prstGeom>
          <a:solidFill>
            <a:srgbClr val="C9F1FF"/>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r" rtl="1">
              <a:defRPr/>
            </a:pPr>
            <a:r>
              <a:rPr lang="fa-IR" sz="2500" dirty="0" smtClean="0">
                <a:solidFill>
                  <a:srgbClr val="FF0000"/>
                </a:solidFill>
                <a:latin typeface="Arial" pitchFamily="34" charset="0"/>
                <a:cs typeface="B Zar" panose="00000400000000000000" pitchFamily="2" charset="-78"/>
              </a:rPr>
              <a:t>۱- بیش ترین افزایش حجم برای ماسه در رطوبت ۵٪ حاصل می شود و با افزایش بیش تر رطوبت</a:t>
            </a:r>
          </a:p>
          <a:p>
            <a:pPr algn="r" rtl="1">
              <a:defRPr/>
            </a:pPr>
            <a:r>
              <a:rPr lang="fa-IR" sz="2500" dirty="0" smtClean="0">
                <a:solidFill>
                  <a:srgbClr val="FF0000"/>
                </a:solidFill>
                <a:latin typeface="Arial" pitchFamily="34" charset="0"/>
                <a:cs typeface="B Zar" panose="00000400000000000000" pitchFamily="2" charset="-78"/>
              </a:rPr>
              <a:t>افزایش حجم کاهش می یابد.</a:t>
            </a:r>
          </a:p>
          <a:p>
            <a:pPr algn="r" rtl="1">
              <a:defRPr/>
            </a:pPr>
            <a:r>
              <a:rPr lang="fa-IR" sz="2500" dirty="0" smtClean="0">
                <a:solidFill>
                  <a:srgbClr val="FF0000"/>
                </a:solidFill>
                <a:latin typeface="Arial" pitchFamily="34" charset="0"/>
                <a:cs typeface="B Zar" panose="00000400000000000000" pitchFamily="2" charset="-78"/>
              </a:rPr>
              <a:t>۲- هر چه ماسه ریزدانه تر باشد افزایش حجم بیش تر خواهد بود.</a:t>
            </a:r>
            <a:endParaRPr lang="en-US" sz="2500" dirty="0">
              <a:solidFill>
                <a:srgbClr val="FF0000"/>
              </a:solidFill>
              <a:latin typeface="Arial" pitchFamily="34" charset="0"/>
              <a:cs typeface="B Zar" panose="00000400000000000000" pitchFamily="2" charset="-78"/>
            </a:endParaRPr>
          </a:p>
        </p:txBody>
      </p:sp>
    </p:spTree>
    <p:extLst>
      <p:ext uri="{BB962C8B-B14F-4D97-AF65-F5344CB8AC3E}">
        <p14:creationId xmlns:p14="http://schemas.microsoft.com/office/powerpoint/2010/main" val="42021639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1"/>
          <p:cNvSpPr>
            <a:spLocks noChangeArrowheads="1"/>
          </p:cNvSpPr>
          <p:nvPr/>
        </p:nvSpPr>
        <p:spPr bwMode="gray">
          <a:xfrm>
            <a:off x="2870534" y="696349"/>
            <a:ext cx="8563187" cy="1752601"/>
          </a:xfrm>
          <a:prstGeom prst="roundRect">
            <a:avLst>
              <a:gd name="adj" fmla="val 10889"/>
            </a:avLst>
          </a:prstGeom>
          <a:solidFill>
            <a:schemeClr val="bg1">
              <a:lumMod val="95000"/>
            </a:schemeClr>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r" rtl="1"/>
            <a:r>
              <a:rPr lang="fa-IR" sz="2500" dirty="0" smtClean="0">
                <a:cs typeface="B Zar" panose="00000400000000000000" pitchFamily="2" charset="-78"/>
              </a:rPr>
              <a:t>۱- دانه های کاملا خشک (</a:t>
            </a:r>
            <a:r>
              <a:rPr lang="en-US" sz="2500" dirty="0" smtClean="0">
                <a:cs typeface="B Zar" panose="00000400000000000000" pitchFamily="2" charset="-78"/>
              </a:rPr>
              <a:t>Over-Dry</a:t>
            </a:r>
            <a:r>
              <a:rPr lang="fa-IR" sz="2500" dirty="0" smtClean="0">
                <a:cs typeface="B Zar" panose="00000400000000000000" pitchFamily="2" charset="-78"/>
              </a:rPr>
              <a:t>)</a:t>
            </a:r>
          </a:p>
          <a:p>
            <a:pPr algn="r" rtl="1"/>
            <a:r>
              <a:rPr lang="fa-IR" sz="2500" dirty="0" smtClean="0">
                <a:cs typeface="B Zar" panose="00000400000000000000" pitchFamily="2" charset="-78"/>
              </a:rPr>
              <a:t>۲- دانه های خشک (</a:t>
            </a:r>
            <a:r>
              <a:rPr lang="en-US" sz="2500" dirty="0" smtClean="0">
                <a:cs typeface="B Zar" panose="00000400000000000000" pitchFamily="2" charset="-78"/>
              </a:rPr>
              <a:t>Air-Dry</a:t>
            </a:r>
            <a:r>
              <a:rPr lang="fa-IR" sz="2500" dirty="0" smtClean="0">
                <a:cs typeface="B Zar" panose="00000400000000000000" pitchFamily="2" charset="-78"/>
              </a:rPr>
              <a:t>)</a:t>
            </a:r>
          </a:p>
          <a:p>
            <a:pPr algn="r" rtl="1"/>
            <a:r>
              <a:rPr lang="fa-IR" sz="2500" dirty="0" smtClean="0">
                <a:cs typeface="B Zar" panose="00000400000000000000" pitchFamily="2" charset="-78"/>
              </a:rPr>
              <a:t>۳- دانه های اشباع با سطح خشک (</a:t>
            </a:r>
            <a:r>
              <a:rPr lang="en-US" sz="2500" dirty="0" smtClean="0">
                <a:cs typeface="B Zar" panose="00000400000000000000" pitchFamily="2" charset="-78"/>
              </a:rPr>
              <a:t>Saturated Surface-Dry</a:t>
            </a:r>
            <a:r>
              <a:rPr lang="fa-IR" sz="2500" dirty="0" smtClean="0">
                <a:cs typeface="B Zar" panose="00000400000000000000" pitchFamily="2" charset="-78"/>
              </a:rPr>
              <a:t>)</a:t>
            </a:r>
          </a:p>
          <a:p>
            <a:pPr algn="r" rtl="1"/>
            <a:r>
              <a:rPr lang="fa-IR" sz="2500" dirty="0" smtClean="0">
                <a:cs typeface="B Zar" panose="00000400000000000000" pitchFamily="2" charset="-78"/>
              </a:rPr>
              <a:t>۴- دانه های مرطوب (</a:t>
            </a:r>
            <a:r>
              <a:rPr lang="en-US" sz="2500" dirty="0" smtClean="0">
                <a:cs typeface="B Zar" panose="00000400000000000000" pitchFamily="2" charset="-78"/>
              </a:rPr>
              <a:t>Damp or Wet</a:t>
            </a:r>
            <a:r>
              <a:rPr lang="fa-IR" sz="2500" dirty="0" smtClean="0">
                <a:cs typeface="B Zar" panose="00000400000000000000" pitchFamily="2" charset="-78"/>
              </a:rPr>
              <a:t>)</a:t>
            </a:r>
            <a:endParaRPr lang="fa-IR" sz="2500" dirty="0">
              <a:cs typeface="B Zar" panose="00000400000000000000" pitchFamily="2" charset="-78"/>
            </a:endParaRPr>
          </a:p>
        </p:txBody>
      </p:sp>
      <p:sp>
        <p:nvSpPr>
          <p:cNvPr id="5" name="Rectangle 8"/>
          <p:cNvSpPr txBox="1">
            <a:spLocks noChangeArrowheads="1"/>
          </p:cNvSpPr>
          <p:nvPr/>
        </p:nvSpPr>
        <p:spPr>
          <a:xfrm>
            <a:off x="4003183" y="76199"/>
            <a:ext cx="3733799" cy="609600"/>
          </a:xfrm>
          <a:prstGeom prst="rect">
            <a:avLst/>
          </a:prstGeom>
        </p:spPr>
        <p:txBody>
          <a:bodyPr vert="horz" rtlCol="0" anchor="ctr">
            <a:noAutofit/>
            <a:scene3d>
              <a:camera prst="orthographicFront"/>
              <a:lightRig rig="soft" dir="t"/>
            </a:scene3d>
            <a:sp3d prstMaterial="softEdge">
              <a:bevelT w="25400" h="25400"/>
            </a:sp3d>
          </a:bodyPr>
          <a:lstStyle/>
          <a:p>
            <a:pPr algn="r" rtl="1"/>
            <a:r>
              <a:rPr lang="fa-IR" sz="2500" b="1" dirty="0" smtClean="0">
                <a:cs typeface="B Zar" panose="00000400000000000000" pitchFamily="2" charset="-78"/>
              </a:rPr>
              <a:t>رطوبت سطحی سنگدانه</a:t>
            </a:r>
            <a:endParaRPr lang="fa-IR" sz="2500" b="1" dirty="0">
              <a:cs typeface="B Zar" panose="00000400000000000000" pitchFamily="2" charset="-78"/>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75" t="12351" r="7618" b="24734"/>
          <a:stretch/>
        </p:blipFill>
        <p:spPr>
          <a:xfrm>
            <a:off x="1603718" y="3376245"/>
            <a:ext cx="8961119" cy="2492598"/>
          </a:xfrm>
          <a:prstGeom prst="rect">
            <a:avLst/>
          </a:prstGeom>
        </p:spPr>
      </p:pic>
    </p:spTree>
    <p:extLst>
      <p:ext uri="{BB962C8B-B14F-4D97-AF65-F5344CB8AC3E}">
        <p14:creationId xmlns:p14="http://schemas.microsoft.com/office/powerpoint/2010/main" val="14184425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1"/>
          <p:cNvSpPr>
            <a:spLocks noChangeArrowheads="1"/>
          </p:cNvSpPr>
          <p:nvPr/>
        </p:nvSpPr>
        <p:spPr bwMode="gray">
          <a:xfrm>
            <a:off x="888642" y="555672"/>
            <a:ext cx="10925635" cy="3017521"/>
          </a:xfrm>
          <a:prstGeom prst="roundRect">
            <a:avLst>
              <a:gd name="adj" fmla="val 10889"/>
            </a:avLst>
          </a:prstGeom>
          <a:solidFill>
            <a:schemeClr val="bg1"/>
          </a:solidFill>
          <a:ln w="38100">
            <a:solidFill>
              <a:srgbClr val="FFFFFF"/>
            </a:solidFill>
            <a:round/>
            <a:headEnd/>
            <a:tailEnd/>
          </a:ln>
          <a:effectLst>
            <a:outerShdw blurRad="76200" dir="18900000" sy="23000" kx="-1200000" algn="bl" rotWithShape="0">
              <a:srgbClr val="92D050">
                <a:alpha val="20000"/>
              </a:srgbClr>
            </a:outerShdw>
          </a:effectLst>
        </p:spPr>
        <p:txBody>
          <a:bodyPr wrap="none" anchor="ctr"/>
          <a:lstStyle/>
          <a:p>
            <a:pPr algn="ctr" rtl="1">
              <a:defRPr/>
            </a:pPr>
            <a:endParaRPr lang="fa-IR" sz="2500" dirty="0" smtClean="0">
              <a:latin typeface="Arial" pitchFamily="34" charset="0"/>
              <a:cs typeface="B Zar" panose="00000400000000000000" pitchFamily="2" charset="-78"/>
            </a:endParaRPr>
          </a:p>
          <a:p>
            <a:pPr algn="r" rtl="1">
              <a:defRPr/>
            </a:pPr>
            <a:r>
              <a:rPr lang="fa-IR" sz="2500" dirty="0" smtClean="0">
                <a:latin typeface="Arial" pitchFamily="34" charset="0"/>
                <a:cs typeface="B Zar" panose="00000400000000000000" pitchFamily="2" charset="-78"/>
              </a:rPr>
              <a:t>در طرح اختلاط فرض بر این است که دانه ها در حالت اشباع با سطح خشک هستند، لذا نه آب بتن جذب دانه ها </a:t>
            </a:r>
          </a:p>
          <a:p>
            <a:pPr algn="r" rtl="1">
              <a:defRPr/>
            </a:pPr>
            <a:r>
              <a:rPr lang="fa-IR" sz="2500" dirty="0" smtClean="0">
                <a:latin typeface="Arial" pitchFamily="34" charset="0"/>
                <a:cs typeface="B Zar" panose="00000400000000000000" pitchFamily="2" charset="-78"/>
              </a:rPr>
              <a:t>می شود و نه دانه ها آبی به آب بتن اضافه می کنند.</a:t>
            </a:r>
          </a:p>
          <a:p>
            <a:pPr algn="r" rtl="1">
              <a:defRPr/>
            </a:pPr>
            <a:endParaRPr lang="fa-IR" sz="2500" dirty="0" smtClean="0">
              <a:latin typeface="Arial" pitchFamily="34" charset="0"/>
              <a:cs typeface="B Zar" panose="00000400000000000000" pitchFamily="2" charset="-78"/>
            </a:endParaRPr>
          </a:p>
          <a:p>
            <a:pPr algn="r" rtl="1">
              <a:defRPr/>
            </a:pPr>
            <a:r>
              <a:rPr lang="fa-IR" sz="2500" dirty="0" smtClean="0">
                <a:latin typeface="Arial" pitchFamily="34" charset="0"/>
                <a:cs typeface="B Zar" panose="00000400000000000000" pitchFamily="2" charset="-78"/>
              </a:rPr>
              <a:t>به طور معمول ریزدانه ها تا حدود ۰.۷ درصد و دانه های شنی تا حدود ۰.۵ درصد آب جذب می کنند تا </a:t>
            </a:r>
          </a:p>
          <a:p>
            <a:pPr algn="r" rtl="1">
              <a:defRPr/>
            </a:pPr>
            <a:r>
              <a:rPr lang="fa-IR" sz="2500" dirty="0" smtClean="0">
                <a:latin typeface="Arial" pitchFamily="34" charset="0"/>
                <a:cs typeface="B Zar" panose="00000400000000000000" pitchFamily="2" charset="-78"/>
              </a:rPr>
              <a:t>از حالت کاملا خشک به حالت اشباع با سطح خشک درآیند.</a:t>
            </a:r>
            <a:endParaRPr lang="en-US" sz="2500" dirty="0">
              <a:latin typeface="Arial" pitchFamily="34" charset="0"/>
              <a:cs typeface="B Zar" panose="00000400000000000000" pitchFamily="2" charset="-78"/>
            </a:endParaRPr>
          </a:p>
        </p:txBody>
      </p:sp>
    </p:spTree>
    <p:extLst>
      <p:ext uri="{BB962C8B-B14F-4D97-AF65-F5344CB8AC3E}">
        <p14:creationId xmlns:p14="http://schemas.microsoft.com/office/powerpoint/2010/main" val="35637621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09560678"/>
              </p:ext>
            </p:extLst>
          </p:nvPr>
        </p:nvGraphicFramePr>
        <p:xfrm>
          <a:off x="1300766" y="1970469"/>
          <a:ext cx="9350061" cy="3318414"/>
        </p:xfrm>
        <a:graphic>
          <a:graphicData uri="http://schemas.openxmlformats.org/drawingml/2006/table">
            <a:tbl>
              <a:tblPr rtl="1" firstRow="1" firstCol="1" bandRow="1">
                <a:tableStyleId>{5C22544A-7EE6-4342-B048-85BDC9FD1C3A}</a:tableStyleId>
              </a:tblPr>
              <a:tblGrid>
                <a:gridCol w="3414013"/>
                <a:gridCol w="5936048"/>
              </a:tblGrid>
              <a:tr h="273495">
                <a:tc>
                  <a:txBody>
                    <a:bodyPr/>
                    <a:lstStyle/>
                    <a:p>
                      <a:pPr algn="ctr" rtl="1">
                        <a:lnSpc>
                          <a:spcPct val="107000"/>
                        </a:lnSpc>
                        <a:spcAft>
                          <a:spcPts val="800"/>
                        </a:spcAft>
                      </a:pPr>
                      <a:r>
                        <a:rPr lang="fa-IR" sz="2000" dirty="0">
                          <a:solidFill>
                            <a:schemeClr val="tx1"/>
                          </a:solidFill>
                          <a:effectLst/>
                          <a:cs typeface="B Zar" panose="00000400000000000000" pitchFamily="2" charset="-78"/>
                        </a:rPr>
                        <a:t>مواد زیان آور</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c>
                  <a:txBody>
                    <a:bodyPr/>
                    <a:lstStyle/>
                    <a:p>
                      <a:pPr algn="ctr" rtl="1">
                        <a:lnSpc>
                          <a:spcPct val="107000"/>
                        </a:lnSpc>
                        <a:spcAft>
                          <a:spcPts val="800"/>
                        </a:spcAft>
                      </a:pPr>
                      <a:r>
                        <a:rPr lang="fa-IR" sz="2000">
                          <a:solidFill>
                            <a:schemeClr val="tx1"/>
                          </a:solidFill>
                          <a:effectLst/>
                          <a:cs typeface="B Zar" panose="00000400000000000000" pitchFamily="2" charset="-78"/>
                        </a:rPr>
                        <a:t>ویژگیهای تاثیر پذیر بتن و اثر نهایی</a:t>
                      </a:r>
                      <a:endParaRPr lang="en-US" sz="200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r>
              <a:tr h="562578">
                <a:tc>
                  <a:txBody>
                    <a:bodyPr/>
                    <a:lstStyle/>
                    <a:p>
                      <a:pPr algn="ctr" rtl="1">
                        <a:lnSpc>
                          <a:spcPct val="107000"/>
                        </a:lnSpc>
                        <a:spcAft>
                          <a:spcPts val="800"/>
                        </a:spcAft>
                      </a:pPr>
                      <a:r>
                        <a:rPr lang="fa-IR" sz="2000" dirty="0">
                          <a:solidFill>
                            <a:schemeClr val="tx1"/>
                          </a:solidFill>
                          <a:effectLst/>
                          <a:cs typeface="B Zar" panose="00000400000000000000" pitchFamily="2" charset="-78"/>
                        </a:rPr>
                        <a:t>ناخالصی آلی</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c>
                  <a:txBody>
                    <a:bodyPr/>
                    <a:lstStyle/>
                    <a:p>
                      <a:pPr algn="ctr" rtl="1">
                        <a:lnSpc>
                          <a:spcPct val="107000"/>
                        </a:lnSpc>
                        <a:spcAft>
                          <a:spcPts val="800"/>
                        </a:spcAft>
                      </a:pPr>
                      <a:r>
                        <a:rPr lang="fa-IR" sz="2000">
                          <a:solidFill>
                            <a:schemeClr val="tx1"/>
                          </a:solidFill>
                          <a:effectLst/>
                          <a:cs typeface="B Zar" panose="00000400000000000000" pitchFamily="2" charset="-78"/>
                        </a:rPr>
                        <a:t>گیرش سیمان و روند کسب مقاومت ، خرابی احتمالی</a:t>
                      </a:r>
                      <a:endParaRPr lang="en-US" sz="200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r>
              <a:tr h="273495">
                <a:tc>
                  <a:txBody>
                    <a:bodyPr/>
                    <a:lstStyle/>
                    <a:p>
                      <a:pPr algn="ctr" rtl="1">
                        <a:lnSpc>
                          <a:spcPct val="107000"/>
                        </a:lnSpc>
                        <a:spcAft>
                          <a:spcPts val="800"/>
                        </a:spcAft>
                      </a:pPr>
                      <a:r>
                        <a:rPr lang="fa-IR" sz="2000">
                          <a:solidFill>
                            <a:schemeClr val="tx1"/>
                          </a:solidFill>
                          <a:effectLst/>
                          <a:cs typeface="B Zar" panose="00000400000000000000" pitchFamily="2" charset="-78"/>
                        </a:rPr>
                        <a:t>مواد ریزتر از 75 میکرون</a:t>
                      </a:r>
                      <a:endParaRPr lang="en-US" sz="200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c>
                  <a:txBody>
                    <a:bodyPr/>
                    <a:lstStyle/>
                    <a:p>
                      <a:pPr algn="ctr" rtl="1">
                        <a:lnSpc>
                          <a:spcPct val="107000"/>
                        </a:lnSpc>
                        <a:spcAft>
                          <a:spcPts val="800"/>
                        </a:spcAft>
                      </a:pPr>
                      <a:r>
                        <a:rPr lang="fa-IR" sz="2000" dirty="0">
                          <a:solidFill>
                            <a:schemeClr val="tx1"/>
                          </a:solidFill>
                          <a:effectLst/>
                          <a:cs typeface="B Zar" panose="00000400000000000000" pitchFamily="2" charset="-78"/>
                        </a:rPr>
                        <a:t>چسبندگی ، افزایش مقدار آب لازم، </a:t>
                      </a:r>
                      <a:r>
                        <a:rPr lang="fa-IR" sz="2000" dirty="0" smtClean="0">
                          <a:solidFill>
                            <a:schemeClr val="tx1"/>
                          </a:solidFill>
                          <a:effectLst/>
                          <a:cs typeface="B Zar" panose="00000400000000000000" pitchFamily="2" charset="-78"/>
                        </a:rPr>
                        <a:t>دوام بتن</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r>
              <a:tr h="562578">
                <a:tc>
                  <a:txBody>
                    <a:bodyPr/>
                    <a:lstStyle/>
                    <a:p>
                      <a:pPr algn="ctr" rtl="1">
                        <a:lnSpc>
                          <a:spcPct val="107000"/>
                        </a:lnSpc>
                        <a:spcAft>
                          <a:spcPts val="800"/>
                        </a:spcAft>
                      </a:pPr>
                      <a:r>
                        <a:rPr lang="fa-IR" sz="2000">
                          <a:solidFill>
                            <a:schemeClr val="tx1"/>
                          </a:solidFill>
                          <a:effectLst/>
                          <a:cs typeface="B Zar" panose="00000400000000000000" pitchFamily="2" charset="-78"/>
                        </a:rPr>
                        <a:t>زغال سنگ ، لیگنیت و سایر مصالح سبک</a:t>
                      </a:r>
                      <a:endParaRPr lang="en-US" sz="200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c>
                  <a:txBody>
                    <a:bodyPr/>
                    <a:lstStyle/>
                    <a:p>
                      <a:pPr algn="ctr" rtl="1">
                        <a:lnSpc>
                          <a:spcPct val="107000"/>
                        </a:lnSpc>
                        <a:spcAft>
                          <a:spcPts val="800"/>
                        </a:spcAft>
                      </a:pPr>
                      <a:r>
                        <a:rPr lang="fa-IR" sz="2000" dirty="0" smtClean="0">
                          <a:solidFill>
                            <a:schemeClr val="tx1"/>
                          </a:solidFill>
                          <a:effectLst/>
                          <a:cs typeface="B Zar" panose="00000400000000000000" pitchFamily="2" charset="-78"/>
                        </a:rPr>
                        <a:t>دوام بتن </a:t>
                      </a:r>
                      <a:r>
                        <a:rPr lang="fa-IR" sz="2000" dirty="0">
                          <a:solidFill>
                            <a:schemeClr val="tx1"/>
                          </a:solidFill>
                          <a:effectLst/>
                          <a:cs typeface="B Zar" panose="00000400000000000000" pitchFamily="2" charset="-78"/>
                        </a:rPr>
                        <a:t>، لکه دار شدن و بیرون پریدگی در برخی از قسمت ها</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r>
              <a:tr h="273495">
                <a:tc>
                  <a:txBody>
                    <a:bodyPr/>
                    <a:lstStyle/>
                    <a:p>
                      <a:pPr algn="ctr" rtl="1">
                        <a:lnSpc>
                          <a:spcPct val="107000"/>
                        </a:lnSpc>
                        <a:spcAft>
                          <a:spcPts val="800"/>
                        </a:spcAft>
                      </a:pPr>
                      <a:r>
                        <a:rPr lang="fa-IR" sz="2000">
                          <a:solidFill>
                            <a:schemeClr val="tx1"/>
                          </a:solidFill>
                          <a:effectLst/>
                          <a:cs typeface="B Zar" panose="00000400000000000000" pitchFamily="2" charset="-78"/>
                        </a:rPr>
                        <a:t>دانه های نرم</a:t>
                      </a:r>
                      <a:endParaRPr lang="en-US" sz="200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c>
                  <a:txBody>
                    <a:bodyPr/>
                    <a:lstStyle/>
                    <a:p>
                      <a:pPr algn="ctr" rtl="1">
                        <a:lnSpc>
                          <a:spcPct val="107000"/>
                        </a:lnSpc>
                        <a:spcAft>
                          <a:spcPts val="800"/>
                        </a:spcAft>
                      </a:pPr>
                      <a:r>
                        <a:rPr lang="fa-IR" sz="2000" dirty="0">
                          <a:solidFill>
                            <a:schemeClr val="tx1"/>
                          </a:solidFill>
                          <a:effectLst/>
                          <a:cs typeface="B Zar" panose="00000400000000000000" pitchFamily="2" charset="-78"/>
                        </a:rPr>
                        <a:t>مقاومت ، </a:t>
                      </a:r>
                      <a:r>
                        <a:rPr lang="fa-IR" sz="2000" dirty="0" smtClean="0">
                          <a:solidFill>
                            <a:schemeClr val="tx1"/>
                          </a:solidFill>
                          <a:effectLst/>
                          <a:cs typeface="B Zar" panose="00000400000000000000" pitchFamily="2" charset="-78"/>
                        </a:rPr>
                        <a:t>دوام</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r>
              <a:tr h="562578">
                <a:tc>
                  <a:txBody>
                    <a:bodyPr/>
                    <a:lstStyle/>
                    <a:p>
                      <a:pPr algn="ctr" rtl="1">
                        <a:lnSpc>
                          <a:spcPct val="107000"/>
                        </a:lnSpc>
                        <a:spcAft>
                          <a:spcPts val="800"/>
                        </a:spcAft>
                      </a:pPr>
                      <a:r>
                        <a:rPr lang="fa-IR" sz="2000">
                          <a:solidFill>
                            <a:schemeClr val="tx1"/>
                          </a:solidFill>
                          <a:effectLst/>
                          <a:cs typeface="B Zar" panose="00000400000000000000" pitchFamily="2" charset="-78"/>
                        </a:rPr>
                        <a:t>کلوخه های رسی و دانه های سست</a:t>
                      </a:r>
                      <a:endParaRPr lang="en-US" sz="200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c>
                  <a:txBody>
                    <a:bodyPr/>
                    <a:lstStyle/>
                    <a:p>
                      <a:pPr algn="ctr" rtl="1">
                        <a:lnSpc>
                          <a:spcPct val="107000"/>
                        </a:lnSpc>
                        <a:spcAft>
                          <a:spcPts val="800"/>
                        </a:spcAft>
                      </a:pPr>
                      <a:r>
                        <a:rPr lang="fa-IR" sz="2000" dirty="0">
                          <a:solidFill>
                            <a:schemeClr val="tx1"/>
                          </a:solidFill>
                          <a:effectLst/>
                          <a:cs typeface="B Zar" panose="00000400000000000000" pitchFamily="2" charset="-78"/>
                        </a:rPr>
                        <a:t>مقاومت ، </a:t>
                      </a:r>
                      <a:r>
                        <a:rPr lang="fa-IR" sz="2000" dirty="0" smtClean="0">
                          <a:solidFill>
                            <a:schemeClr val="tx1"/>
                          </a:solidFill>
                          <a:effectLst/>
                          <a:cs typeface="B Zar" panose="00000400000000000000" pitchFamily="2" charset="-78"/>
                        </a:rPr>
                        <a:t>دوام </a:t>
                      </a:r>
                      <a:r>
                        <a:rPr lang="fa-IR" sz="2000" dirty="0">
                          <a:solidFill>
                            <a:schemeClr val="tx1"/>
                          </a:solidFill>
                          <a:effectLst/>
                          <a:cs typeface="B Zar" panose="00000400000000000000" pitchFamily="2" charset="-78"/>
                        </a:rPr>
                        <a:t>، </a:t>
                      </a:r>
                      <a:r>
                        <a:rPr lang="fa-IR" sz="2000" dirty="0" smtClean="0">
                          <a:solidFill>
                            <a:schemeClr val="tx1"/>
                          </a:solidFill>
                          <a:effectLst/>
                          <a:cs typeface="B Zar" panose="00000400000000000000" pitchFamily="2" charset="-78"/>
                        </a:rPr>
                        <a:t>کارائی، </a:t>
                      </a:r>
                      <a:r>
                        <a:rPr lang="fa-IR" sz="2000" dirty="0">
                          <a:solidFill>
                            <a:schemeClr val="tx1"/>
                          </a:solidFill>
                          <a:effectLst/>
                          <a:cs typeface="B Zar" panose="00000400000000000000" pitchFamily="2" charset="-78"/>
                        </a:rPr>
                        <a:t>بیرون پریدگی در برخی از قسمت ها</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r>
              <a:tr h="562578">
                <a:tc>
                  <a:txBody>
                    <a:bodyPr/>
                    <a:lstStyle/>
                    <a:p>
                      <a:pPr algn="ctr" rtl="1">
                        <a:lnSpc>
                          <a:spcPct val="107000"/>
                        </a:lnSpc>
                        <a:spcAft>
                          <a:spcPts val="800"/>
                        </a:spcAft>
                      </a:pPr>
                      <a:r>
                        <a:rPr lang="fa-IR" sz="2000" dirty="0">
                          <a:solidFill>
                            <a:schemeClr val="tx1"/>
                          </a:solidFill>
                          <a:effectLst/>
                          <a:cs typeface="B Zar" panose="00000400000000000000" pitchFamily="2" charset="-78"/>
                        </a:rPr>
                        <a:t>سنگدانه های واکنش زا با قلیایی ها</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c>
                  <a:txBody>
                    <a:bodyPr/>
                    <a:lstStyle/>
                    <a:p>
                      <a:pPr algn="ctr" rtl="1">
                        <a:lnSpc>
                          <a:spcPct val="107000"/>
                        </a:lnSpc>
                        <a:spcAft>
                          <a:spcPts val="800"/>
                        </a:spcAft>
                      </a:pPr>
                      <a:r>
                        <a:rPr lang="fa-IR" sz="2000" dirty="0">
                          <a:solidFill>
                            <a:schemeClr val="tx1"/>
                          </a:solidFill>
                          <a:effectLst/>
                          <a:cs typeface="B Zar" panose="00000400000000000000" pitchFamily="2" charset="-78"/>
                        </a:rPr>
                        <a:t>انبساط غیرعادی ، ترکهای ریز سطحی ، پایایی، بیرون پریدگی بعضی قسمت ها</a:t>
                      </a:r>
                      <a:endParaRPr lang="en-US" sz="20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marL="0" marR="0" marT="0" marB="0" anchor="ctr">
                    <a:solidFill>
                      <a:schemeClr val="accent6">
                        <a:lumMod val="60000"/>
                        <a:lumOff val="40000"/>
                      </a:schemeClr>
                    </a:solidFill>
                  </a:tcPr>
                </a:tc>
              </a:tr>
            </a:tbl>
          </a:graphicData>
        </a:graphic>
      </p:graphicFrame>
      <p:sp>
        <p:nvSpPr>
          <p:cNvPr id="3" name="Rectangle 2"/>
          <p:cNvSpPr/>
          <p:nvPr/>
        </p:nvSpPr>
        <p:spPr>
          <a:xfrm>
            <a:off x="4082797" y="761909"/>
            <a:ext cx="4180953" cy="586314"/>
          </a:xfrm>
          <a:prstGeom prst="rect">
            <a:avLst/>
          </a:prstGeom>
        </p:spPr>
        <p:txBody>
          <a:bodyPr wrap="none">
            <a:spAutoFit/>
          </a:bodyPr>
          <a:lstStyle/>
          <a:p>
            <a:pPr algn="ctr" rtl="1">
              <a:lnSpc>
                <a:spcPct val="107000"/>
              </a:lnSpc>
              <a:spcAft>
                <a:spcPts val="800"/>
              </a:spcAft>
            </a:pPr>
            <a:r>
              <a:rPr lang="fa-IR" sz="3000" b="1" dirty="0">
                <a:solidFill>
                  <a:srgbClr val="0070C0"/>
                </a:solidFill>
                <a:latin typeface="Calibri" panose="020F0502020204030204" pitchFamily="34" charset="0"/>
                <a:ea typeface="Calibri" panose="020F0502020204030204" pitchFamily="34" charset="0"/>
                <a:cs typeface="B Zar" panose="00000400000000000000" pitchFamily="2" charset="-78"/>
              </a:rPr>
              <a:t>انواع مواد مضر در سنگدانه ها</a:t>
            </a:r>
            <a:endParaRPr lang="en-US" sz="30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68529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2433" y="819790"/>
            <a:ext cx="10109915" cy="1018227"/>
          </a:xfrm>
          <a:prstGeom prst="rect">
            <a:avLst/>
          </a:prstGeom>
        </p:spPr>
        <p:txBody>
          <a:bodyPr wrap="square">
            <a:spAutoFit/>
          </a:bodyPr>
          <a:lstStyle/>
          <a:p>
            <a:pPr algn="just" rtl="1">
              <a:lnSpc>
                <a:spcPct val="107000"/>
              </a:lnSpc>
              <a:spcAft>
                <a:spcPts val="800"/>
              </a:spcAft>
            </a:pPr>
            <a:r>
              <a:rPr lang="fa-IR"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rPr>
              <a:t>ناخالصی های آلی: </a:t>
            </a:r>
          </a:p>
          <a:p>
            <a:pPr algn="just" rtl="1">
              <a:lnSpc>
                <a:spcPct val="107000"/>
              </a:lnSpc>
              <a:spcAft>
                <a:spcPts val="800"/>
              </a:spcAft>
            </a:pPr>
            <a:r>
              <a:rPr lang="fa-IR" sz="2500" dirty="0" smtClean="0">
                <a:latin typeface="Calibri" panose="020F0502020204030204" pitchFamily="34" charset="0"/>
                <a:ea typeface="Calibri" panose="020F0502020204030204" pitchFamily="34" charset="0"/>
                <a:cs typeface="B Zar" panose="00000400000000000000" pitchFamily="2" charset="-78"/>
              </a:rPr>
              <a:t>مواد </a:t>
            </a:r>
            <a:r>
              <a:rPr lang="fa-IR" sz="2500" dirty="0">
                <a:latin typeface="Calibri" panose="020F0502020204030204" pitchFamily="34" charset="0"/>
                <a:ea typeface="Calibri" panose="020F0502020204030204" pitchFamily="34" charset="0"/>
                <a:cs typeface="B Zar" panose="00000400000000000000" pitchFamily="2" charset="-78"/>
              </a:rPr>
              <a:t>آلی معمولا حاصل پوسیدگی مواد نباتی </a:t>
            </a:r>
            <a:r>
              <a:rPr lang="fa-IR" sz="2500" dirty="0" smtClean="0">
                <a:latin typeface="Calibri" panose="020F0502020204030204" pitchFamily="34" charset="0"/>
                <a:ea typeface="Calibri" panose="020F0502020204030204" pitchFamily="34" charset="0"/>
                <a:cs typeface="B Zar" panose="00000400000000000000" pitchFamily="2" charset="-78"/>
              </a:rPr>
              <a:t>بخصوص </a:t>
            </a:r>
            <a:r>
              <a:rPr lang="fa-IR" sz="2500" dirty="0">
                <a:latin typeface="Calibri" panose="020F0502020204030204" pitchFamily="34" charset="0"/>
                <a:ea typeface="Calibri" panose="020F0502020204030204" pitchFamily="34" charset="0"/>
                <a:cs typeface="B Zar" panose="00000400000000000000" pitchFamily="2" charset="-78"/>
              </a:rPr>
              <a:t>در ماسه </a:t>
            </a:r>
            <a:r>
              <a:rPr lang="fa-IR" sz="2500" dirty="0" smtClean="0">
                <a:latin typeface="Calibri" panose="020F0502020204030204" pitchFamily="34" charset="0"/>
                <a:ea typeface="Calibri" panose="020F0502020204030204" pitchFamily="34" charset="0"/>
                <a:cs typeface="B Zar" panose="00000400000000000000" pitchFamily="2" charset="-78"/>
              </a:rPr>
              <a:t>که </a:t>
            </a:r>
            <a:r>
              <a:rPr lang="fa-IR" sz="2500" dirty="0">
                <a:latin typeface="Calibri" panose="020F0502020204030204" pitchFamily="34" charset="0"/>
                <a:ea typeface="Calibri" panose="020F0502020204030204" pitchFamily="34" charset="0"/>
                <a:cs typeface="B Zar" panose="00000400000000000000" pitchFamily="2" charset="-78"/>
              </a:rPr>
              <a:t>با شستن به آسانی از آن جدا می شوند</a:t>
            </a:r>
            <a:r>
              <a:rPr lang="en-US" sz="2500" dirty="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42433" y="3659576"/>
            <a:ext cx="10071279" cy="1532471"/>
          </a:xfrm>
          <a:prstGeom prst="rect">
            <a:avLst/>
          </a:prstGeom>
        </p:spPr>
        <p:txBody>
          <a:bodyPr wrap="square">
            <a:spAutoFit/>
          </a:bodyPr>
          <a:lstStyle/>
          <a:p>
            <a:pPr algn="just" rtl="1">
              <a:lnSpc>
                <a:spcPct val="107000"/>
              </a:lnSpc>
              <a:spcAft>
                <a:spcPts val="800"/>
              </a:spcAft>
            </a:pPr>
            <a:r>
              <a:rPr lang="fa-IR" sz="2500" b="1" dirty="0">
                <a:solidFill>
                  <a:srgbClr val="0070C0"/>
                </a:solidFill>
                <a:latin typeface="Calibri" panose="020F0502020204030204" pitchFamily="34" charset="0"/>
                <a:ea typeface="Calibri" panose="020F0502020204030204" pitchFamily="34" charset="0"/>
                <a:cs typeface="B Zar" panose="00000400000000000000" pitchFamily="2" charset="-78"/>
              </a:rPr>
              <a:t>رس و ذرات بسیار ریز</a:t>
            </a:r>
            <a:endParaRPr lang="en-US" sz="2500" dirty="0">
              <a:solidFill>
                <a:srgbClr val="0070C0"/>
              </a:solidFill>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500" dirty="0" smtClean="0">
                <a:latin typeface="Calibri" panose="020F0502020204030204" pitchFamily="34" charset="0"/>
                <a:ea typeface="Calibri" panose="020F0502020204030204" pitchFamily="34" charset="0"/>
                <a:cs typeface="B Zar" panose="00000400000000000000" pitchFamily="2" charset="-78"/>
              </a:rPr>
              <a:t>با ایجاد پوشش روی سطح </a:t>
            </a:r>
            <a:r>
              <a:rPr lang="fa-IR" sz="2500" dirty="0">
                <a:latin typeface="Calibri" panose="020F0502020204030204" pitchFamily="34" charset="0"/>
                <a:ea typeface="Calibri" panose="020F0502020204030204" pitchFamily="34" charset="0"/>
                <a:cs typeface="B Zar" panose="00000400000000000000" pitchFamily="2" charset="-78"/>
              </a:rPr>
              <a:t>دانه ها </a:t>
            </a:r>
            <a:r>
              <a:rPr lang="fa-IR" sz="2500" dirty="0" smtClean="0">
                <a:latin typeface="Calibri" panose="020F0502020204030204" pitchFamily="34" charset="0"/>
                <a:ea typeface="Calibri" panose="020F0502020204030204" pitchFamily="34" charset="0"/>
                <a:cs typeface="B Zar" panose="00000400000000000000" pitchFamily="2" charset="-78"/>
              </a:rPr>
              <a:t>بر </a:t>
            </a:r>
            <a:r>
              <a:rPr lang="fa-IR" sz="2500" dirty="0">
                <a:latin typeface="Calibri" panose="020F0502020204030204" pitchFamily="34" charset="0"/>
                <a:ea typeface="Calibri" panose="020F0502020204030204" pitchFamily="34" charset="0"/>
                <a:cs typeface="B Zar" panose="00000400000000000000" pitchFamily="2" charset="-78"/>
              </a:rPr>
              <a:t>چسبندگی و پیوستگی دانه ها و </a:t>
            </a:r>
            <a:r>
              <a:rPr lang="fa-IR" sz="2500" dirty="0" smtClean="0">
                <a:latin typeface="Calibri" panose="020F0502020204030204" pitchFamily="34" charset="0"/>
                <a:ea typeface="Calibri" panose="020F0502020204030204" pitchFamily="34" charset="0"/>
                <a:cs typeface="B Zar" panose="00000400000000000000" pitchFamily="2" charset="-78"/>
              </a:rPr>
              <a:t>خمیرسیمان </a:t>
            </a:r>
            <a:r>
              <a:rPr lang="fa-IR" sz="2500" dirty="0">
                <a:latin typeface="Calibri" panose="020F0502020204030204" pitchFamily="34" charset="0"/>
                <a:ea typeface="Calibri" panose="020F0502020204030204" pitchFamily="34" charset="0"/>
                <a:cs typeface="B Zar" panose="00000400000000000000" pitchFamily="2" charset="-78"/>
              </a:rPr>
              <a:t>تاثیر </a:t>
            </a:r>
            <a:r>
              <a:rPr lang="fa-IR" sz="2500" dirty="0" smtClean="0">
                <a:latin typeface="Calibri" panose="020F0502020204030204" pitchFamily="34" charset="0"/>
                <a:ea typeface="Calibri" panose="020F0502020204030204" pitchFamily="34" charset="0"/>
                <a:cs typeface="B Zar" panose="00000400000000000000" pitchFamily="2" charset="-78"/>
              </a:rPr>
              <a:t>می </a:t>
            </a:r>
            <a:r>
              <a:rPr lang="fa-IR" sz="2500" dirty="0">
                <a:latin typeface="Calibri" panose="020F0502020204030204" pitchFamily="34" charset="0"/>
                <a:ea typeface="Calibri" panose="020F0502020204030204" pitchFamily="34" charset="0"/>
                <a:cs typeface="B Zar" panose="00000400000000000000" pitchFamily="2" charset="-78"/>
              </a:rPr>
              <a:t>گذارد . </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Calibri" panose="020F0502020204030204" pitchFamily="34" charset="0"/>
                <a:ea typeface="Calibri" panose="020F0502020204030204" pitchFamily="34" charset="0"/>
                <a:cs typeface="B Zar" panose="00000400000000000000" pitchFamily="2" charset="-78"/>
              </a:rPr>
              <a:t>باعث </a:t>
            </a:r>
            <a:r>
              <a:rPr lang="fa-IR" sz="2500" dirty="0">
                <a:latin typeface="Calibri" panose="020F0502020204030204" pitchFamily="34" charset="0"/>
                <a:ea typeface="Calibri" panose="020F0502020204030204" pitchFamily="34" charset="0"/>
                <a:cs typeface="B Zar" panose="00000400000000000000" pitchFamily="2" charset="-78"/>
              </a:rPr>
              <a:t>افزایش آب مخلوط بتن جهت مرطوب شدن همه دانه ها می </a:t>
            </a:r>
            <a:r>
              <a:rPr lang="fa-IR" sz="2500" dirty="0" smtClean="0">
                <a:latin typeface="Calibri" panose="020F0502020204030204" pitchFamily="34" charset="0"/>
                <a:ea typeface="Calibri" panose="020F0502020204030204" pitchFamily="34" charset="0"/>
                <a:cs typeface="B Zar" panose="00000400000000000000" pitchFamily="2" charset="-78"/>
              </a:rPr>
              <a:t>گردند</a:t>
            </a:r>
            <a:r>
              <a:rPr lang="en-US" sz="2500" dirty="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1587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5465" y="793804"/>
            <a:ext cx="9697791" cy="3075201"/>
          </a:xfrm>
          <a:prstGeom prst="rect">
            <a:avLst/>
          </a:prstGeom>
        </p:spPr>
        <p:txBody>
          <a:bodyPr wrap="square">
            <a:spAutoFit/>
          </a:bodyPr>
          <a:lstStyle/>
          <a:p>
            <a:pPr algn="r" rtl="1">
              <a:lnSpc>
                <a:spcPct val="107000"/>
              </a:lnSpc>
              <a:spcAft>
                <a:spcPts val="800"/>
              </a:spcAft>
            </a:pPr>
            <a:r>
              <a:rPr lang="fa-IR" sz="2500" b="1" dirty="0">
                <a:solidFill>
                  <a:srgbClr val="0070C0"/>
                </a:solidFill>
                <a:latin typeface="Calibri" panose="020F0502020204030204" pitchFamily="34" charset="0"/>
                <a:ea typeface="Calibri" panose="020F0502020204030204" pitchFamily="34" charset="0"/>
                <a:cs typeface="B Zar" panose="00000400000000000000" pitchFamily="2" charset="-78"/>
              </a:rPr>
              <a:t>ناخالصی های نمکی ( آلودگی به املاح</a:t>
            </a:r>
            <a:r>
              <a:rPr lang="fa-IR"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rPr>
              <a:t>)</a:t>
            </a:r>
          </a:p>
          <a:p>
            <a:pPr algn="r" rtl="1">
              <a:lnSpc>
                <a:spcPct val="107000"/>
              </a:lnSpc>
              <a:spcAft>
                <a:spcPts val="800"/>
              </a:spcAft>
            </a:pPr>
            <a:endParaRPr lang="en-US" sz="2500" dirty="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Calibri" panose="020F0502020204030204" pitchFamily="34" charset="0"/>
                <a:ea typeface="Calibri" panose="020F0502020204030204" pitchFamily="34" charset="0"/>
                <a:cs typeface="B Zar" panose="00000400000000000000" pitchFamily="2" charset="-78"/>
              </a:rPr>
              <a:t>ماسه </a:t>
            </a:r>
            <a:r>
              <a:rPr lang="fa-IR" sz="2500" dirty="0">
                <a:latin typeface="Calibri" panose="020F0502020204030204" pitchFamily="34" charset="0"/>
                <a:ea typeface="Calibri" panose="020F0502020204030204" pitchFamily="34" charset="0"/>
                <a:cs typeface="B Zar" panose="00000400000000000000" pitchFamily="2" charset="-78"/>
              </a:rPr>
              <a:t>های که از ساحل دریا یا مصب رودخانه ها جمع آوری می </a:t>
            </a:r>
            <a:r>
              <a:rPr lang="fa-IR" sz="2500" dirty="0" smtClean="0">
                <a:latin typeface="Calibri" panose="020F0502020204030204" pitchFamily="34" charset="0"/>
                <a:ea typeface="Calibri" panose="020F0502020204030204" pitchFamily="34" charset="0"/>
                <a:cs typeface="B Zar" panose="00000400000000000000" pitchFamily="2" charset="-78"/>
              </a:rPr>
              <a:t>شود. </a:t>
            </a:r>
          </a:p>
          <a:p>
            <a:pPr algn="just" rtl="1">
              <a:lnSpc>
                <a:spcPct val="107000"/>
              </a:lnSpc>
              <a:spcAft>
                <a:spcPts val="800"/>
              </a:spcAft>
            </a:pPr>
            <a:r>
              <a:rPr lang="fa-IR" sz="2500" dirty="0" smtClean="0">
                <a:latin typeface="Calibri" panose="020F0502020204030204" pitchFamily="34" charset="0"/>
                <a:ea typeface="Calibri" panose="020F0502020204030204" pitchFamily="34" charset="0"/>
                <a:cs typeface="B Zar" panose="00000400000000000000" pitchFamily="2" charset="-78"/>
              </a:rPr>
              <a:t>با </a:t>
            </a:r>
            <a:r>
              <a:rPr lang="fa-IR" sz="2500" dirty="0">
                <a:latin typeface="Calibri" panose="020F0502020204030204" pitchFamily="34" charset="0"/>
                <a:ea typeface="Calibri" panose="020F0502020204030204" pitchFamily="34" charset="0"/>
                <a:cs typeface="B Zar" panose="00000400000000000000" pitchFamily="2" charset="-78"/>
              </a:rPr>
              <a:t>شستن آن با آب آشامیدنی از دانه ها جدا می </a:t>
            </a:r>
            <a:r>
              <a:rPr lang="fa-IR" sz="2500" dirty="0" smtClean="0">
                <a:latin typeface="Calibri" panose="020F0502020204030204" pitchFamily="34" charset="0"/>
                <a:ea typeface="Calibri" panose="020F0502020204030204" pitchFamily="34" charset="0"/>
                <a:cs typeface="B Zar" panose="00000400000000000000" pitchFamily="2" charset="-78"/>
              </a:rPr>
              <a:t>شوند.</a:t>
            </a:r>
            <a:endParaRPr lang="en-US" sz="2500" dirty="0" smtClean="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B Zar" panose="00000400000000000000" pitchFamily="2" charset="-78"/>
                <a:ea typeface="Calibri" panose="020F0502020204030204" pitchFamily="34" charset="0"/>
                <a:cs typeface="B Zar" panose="00000400000000000000" pitchFamily="2" charset="-78"/>
              </a:rPr>
              <a:t>نمک </a:t>
            </a:r>
            <a:r>
              <a:rPr lang="fa-IR" sz="2500" dirty="0">
                <a:latin typeface="B Zar" panose="00000400000000000000" pitchFamily="2" charset="-78"/>
                <a:ea typeface="Calibri" panose="020F0502020204030204" pitchFamily="34" charset="0"/>
                <a:cs typeface="B Zar" panose="00000400000000000000" pitchFamily="2" charset="-78"/>
              </a:rPr>
              <a:t>باعث زنگ زدگی و خوردگی آرماتور در بتن مسلح می </a:t>
            </a:r>
            <a:r>
              <a:rPr lang="fa-IR" sz="2500" dirty="0" smtClean="0">
                <a:latin typeface="B Zar" panose="00000400000000000000" pitchFamily="2" charset="-78"/>
                <a:ea typeface="Calibri" panose="020F0502020204030204" pitchFamily="34" charset="0"/>
                <a:cs typeface="B Zar" panose="00000400000000000000" pitchFamily="2" charset="-78"/>
              </a:rPr>
              <a:t>شوند.</a:t>
            </a:r>
            <a:endParaRPr lang="en-US" sz="2500" dirty="0" smtClean="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B Zar" panose="00000400000000000000" pitchFamily="2" charset="-78"/>
                <a:ea typeface="Calibri" panose="020F0502020204030204" pitchFamily="34" charset="0"/>
                <a:cs typeface="B Zar" panose="00000400000000000000" pitchFamily="2" charset="-78"/>
              </a:rPr>
              <a:t>جذب  بیشتر آب ایجاد شوره که </a:t>
            </a:r>
            <a:r>
              <a:rPr lang="fa-IR" sz="2500" dirty="0">
                <a:latin typeface="B Zar" panose="00000400000000000000" pitchFamily="2" charset="-78"/>
                <a:ea typeface="Calibri" panose="020F0502020204030204" pitchFamily="34" charset="0"/>
                <a:cs typeface="B Zar" panose="00000400000000000000" pitchFamily="2" charset="-78"/>
              </a:rPr>
              <a:t>معمولا بصورت ذرات سفید رنگی در سطح بتن نمایان می گردد</a:t>
            </a:r>
            <a:r>
              <a:rPr lang="en-US" sz="2500" dirty="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1271808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8495" y="481724"/>
            <a:ext cx="9916731" cy="5545108"/>
          </a:xfrm>
          <a:prstGeom prst="rect">
            <a:avLst/>
          </a:prstGeom>
        </p:spPr>
        <p:txBody>
          <a:bodyPr wrap="square">
            <a:spAutoFit/>
          </a:bodyPr>
          <a:lstStyle/>
          <a:p>
            <a:pPr algn="r" rtl="1">
              <a:lnSpc>
                <a:spcPct val="107000"/>
              </a:lnSpc>
              <a:spcAft>
                <a:spcPts val="800"/>
              </a:spcAft>
            </a:pPr>
            <a:r>
              <a:rPr lang="fa-IR" sz="2500" b="1" dirty="0">
                <a:latin typeface="Times New Roman" panose="02020603050405020304" pitchFamily="18" charset="0"/>
                <a:ea typeface="Calibri" panose="020F0502020204030204" pitchFamily="34" charset="0"/>
                <a:cs typeface="B Zar" panose="00000400000000000000" pitchFamily="2" charset="-78"/>
              </a:rPr>
              <a:t>معایب بتن: </a:t>
            </a: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1- مقاومت کششی بتن بسیار پایین بوده و در حدود یک دهم مقاومت فشاری آن است. </a:t>
            </a:r>
            <a:r>
              <a:rPr lang="fa-IR" sz="2500" dirty="0" smtClean="0">
                <a:latin typeface="Times New Roman" panose="02020603050405020304" pitchFamily="18" charset="0"/>
                <a:ea typeface="Calibri" panose="020F0502020204030204" pitchFamily="34" charset="0"/>
                <a:cs typeface="B Zar" panose="00000400000000000000" pitchFamily="2" charset="-78"/>
              </a:rPr>
              <a:t>در </a:t>
            </a:r>
            <a:r>
              <a:rPr lang="fa-IR" sz="2500" dirty="0">
                <a:latin typeface="Times New Roman" panose="02020603050405020304" pitchFamily="18" charset="0"/>
                <a:ea typeface="Calibri" panose="020F0502020204030204" pitchFamily="34" charset="0"/>
                <a:cs typeface="B Zar" panose="00000400000000000000" pitchFamily="2" charset="-78"/>
              </a:rPr>
              <a:t>ناحیه کششی ترک هایی ایجاد می شود که لازم است با تمهیدات خاص، عرض این ترک ها را محدود نمود. چنین ترک هایی ممکن است در موارد خاص، زمینه نفوذ آب یا رطوبت یا یون های زیان آور را فراهم کنند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2- مقاومت پایین تر به ازای واحد وزن بتن در مقایسه با فولاد، منجر به سنگین تر شدن سازه های بتنی در مقایسه با سازه های فولادی می شود. مقاومت فشاری بتن معمولی حدود ۵ تا ۱۰ درصد مقاومت فولاد </a:t>
            </a:r>
            <a:r>
              <a:rPr lang="fa-IR" sz="2500" dirty="0" smtClean="0">
                <a:latin typeface="Times New Roman" panose="02020603050405020304" pitchFamily="18" charset="0"/>
                <a:ea typeface="Calibri" panose="020F0502020204030204" pitchFamily="34" charset="0"/>
                <a:cs typeface="B Zar" panose="00000400000000000000" pitchFamily="2" charset="-78"/>
              </a:rPr>
              <a:t>است</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3- بتن تغییرات حجمی وابسته به زمان دارد. این تغییرات حجمی که عمدتاً با پدیده های افت و خزش مرتبط می باشد، با گذشت زمان ترک خوردگی هایی را ایجاد می کند و تغییر شکل و خیز اجزا را افزایش می دهد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en-US" sz="2500" dirty="0">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6409734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439" y="1054925"/>
            <a:ext cx="10795006" cy="2923877"/>
          </a:xfrm>
          <a:prstGeom prst="rect">
            <a:avLst/>
          </a:prstGeom>
        </p:spPr>
        <p:txBody>
          <a:bodyPr wrap="none">
            <a:spAutoFit/>
          </a:bodyPr>
          <a:lstStyle/>
          <a:p>
            <a:pPr algn="r" rtl="1"/>
            <a:r>
              <a:rPr lang="fa-IR" sz="2500" b="1" dirty="0">
                <a:solidFill>
                  <a:srgbClr val="0070C0"/>
                </a:solidFill>
                <a:latin typeface="Calibri" panose="020F0502020204030204" pitchFamily="34" charset="0"/>
                <a:ea typeface="Calibri" panose="020F0502020204030204" pitchFamily="34" charset="0"/>
                <a:cs typeface="B Zar" panose="00000400000000000000" pitchFamily="2" charset="-78"/>
              </a:rPr>
              <a:t>ذرات </a:t>
            </a:r>
            <a:r>
              <a:rPr lang="fa-IR"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rPr>
              <a:t>ناسالم مثل:</a:t>
            </a:r>
          </a:p>
          <a:p>
            <a:pPr algn="r" rtl="1"/>
            <a:endParaRPr lang="fa-IR" sz="2500" b="1" dirty="0">
              <a:latin typeface="Calibri" panose="020F0502020204030204" pitchFamily="34" charset="0"/>
              <a:ea typeface="Calibri" panose="020F0502020204030204" pitchFamily="34" charset="0"/>
              <a:cs typeface="B Zar" panose="00000400000000000000" pitchFamily="2" charset="-78"/>
            </a:endParaRPr>
          </a:p>
          <a:p>
            <a:pPr algn="r" rtl="1"/>
            <a:r>
              <a:rPr lang="fa-IR" sz="2500" b="1" dirty="0" smtClean="0">
                <a:latin typeface="Calibri" panose="020F0502020204030204" pitchFamily="34" charset="0"/>
                <a:ea typeface="Calibri" panose="020F0502020204030204" pitchFamily="34" charset="0"/>
                <a:cs typeface="B Zar" panose="00000400000000000000" pitchFamily="2" charset="-78"/>
              </a:rPr>
              <a:t> </a:t>
            </a:r>
            <a:r>
              <a:rPr lang="fa-IR" sz="2800" dirty="0">
                <a:cs typeface="B Zar" panose="00000400000000000000" pitchFamily="2" charset="-78"/>
              </a:rPr>
              <a:t>ذغال: باعث تورم و سبب گسیخته شدن </a:t>
            </a:r>
            <a:r>
              <a:rPr lang="fa-IR" sz="2800" dirty="0" smtClean="0">
                <a:cs typeface="B Zar" panose="00000400000000000000" pitchFamily="2" charset="-78"/>
              </a:rPr>
              <a:t>بتن، اختلال در فرایند سخت شدن خمیر سیمان </a:t>
            </a:r>
          </a:p>
          <a:p>
            <a:pPr algn="r" rtl="1"/>
            <a:r>
              <a:rPr lang="fa-IR" sz="2500" b="1" dirty="0" smtClean="0">
                <a:latin typeface="Calibri" panose="020F0502020204030204" pitchFamily="34" charset="0"/>
                <a:ea typeface="Calibri" panose="020F0502020204030204" pitchFamily="34" charset="0"/>
                <a:cs typeface="B Zar" panose="00000400000000000000" pitchFamily="2" charset="-78"/>
              </a:rPr>
              <a:t> </a:t>
            </a:r>
          </a:p>
          <a:p>
            <a:pPr algn="r" rtl="1"/>
            <a:endParaRPr lang="fa-IR" sz="2500" b="1" dirty="0" smtClean="0">
              <a:latin typeface="Calibri" panose="020F0502020204030204" pitchFamily="34" charset="0"/>
              <a:ea typeface="Calibri" panose="020F0502020204030204" pitchFamily="34" charset="0"/>
              <a:cs typeface="B Zar" panose="00000400000000000000" pitchFamily="2" charset="-78"/>
            </a:endParaRPr>
          </a:p>
          <a:p>
            <a:pPr algn="r" rtl="1"/>
            <a:r>
              <a:rPr lang="fa-IR" sz="2800" dirty="0">
                <a:cs typeface="B Zar" panose="00000400000000000000" pitchFamily="2" charset="-78"/>
              </a:rPr>
              <a:t>سنگ گچ و </a:t>
            </a:r>
            <a:r>
              <a:rPr lang="fa-IR" sz="2800" dirty="0" smtClean="0">
                <a:cs typeface="B Zar" panose="00000400000000000000" pitchFamily="2" charset="-78"/>
              </a:rPr>
              <a:t>سولفاتها:</a:t>
            </a:r>
          </a:p>
          <a:p>
            <a:pPr algn="r" rtl="1"/>
            <a:r>
              <a:rPr lang="fa-IR" sz="2800" dirty="0" smtClean="0">
                <a:cs typeface="B Zar" panose="00000400000000000000" pitchFamily="2" charset="-78"/>
              </a:rPr>
              <a:t> </a:t>
            </a:r>
            <a:r>
              <a:rPr lang="fa-IR" sz="2800" dirty="0">
                <a:cs typeface="B Zar" panose="00000400000000000000" pitchFamily="2" charset="-78"/>
              </a:rPr>
              <a:t>با </a:t>
            </a:r>
            <a:r>
              <a:rPr lang="fa-IR" sz="2800" dirty="0" smtClean="0">
                <a:cs typeface="B Zar" panose="00000400000000000000" pitchFamily="2" charset="-78"/>
              </a:rPr>
              <a:t>آب </a:t>
            </a:r>
            <a:r>
              <a:rPr lang="fa-IR" sz="2800" dirty="0">
                <a:cs typeface="B Zar" panose="00000400000000000000" pitchFamily="2" charset="-78"/>
              </a:rPr>
              <a:t>و اکسیژن هوا واکنش داده و بخصوص در شرایط مرطوب و گرم سطح بتن را لکه </a:t>
            </a:r>
            <a:r>
              <a:rPr lang="fa-IR" sz="2800" dirty="0" smtClean="0">
                <a:cs typeface="B Zar" panose="00000400000000000000" pitchFamily="2" charset="-78"/>
              </a:rPr>
              <a:t>دار می کند </a:t>
            </a:r>
            <a:endParaRPr lang="fa-IR" sz="2800" dirty="0">
              <a:cs typeface="B Zar" panose="00000400000000000000" pitchFamily="2" charset="-78"/>
            </a:endParaRPr>
          </a:p>
        </p:txBody>
      </p:sp>
    </p:spTree>
    <p:extLst>
      <p:ext uri="{BB962C8B-B14F-4D97-AF65-F5344CB8AC3E}">
        <p14:creationId xmlns:p14="http://schemas.microsoft.com/office/powerpoint/2010/main" val="2133611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9860" y="692097"/>
            <a:ext cx="9414456" cy="1944122"/>
          </a:xfrm>
          <a:prstGeom prst="rect">
            <a:avLst/>
          </a:prstGeom>
        </p:spPr>
        <p:txBody>
          <a:bodyPr wrap="square">
            <a:spAutoFit/>
          </a:bodyPr>
          <a:lstStyle/>
          <a:p>
            <a:pPr algn="just" rtl="1">
              <a:lnSpc>
                <a:spcPct val="107000"/>
              </a:lnSpc>
              <a:spcAft>
                <a:spcPts val="800"/>
              </a:spcAft>
            </a:pPr>
            <a:r>
              <a:rPr lang="fa-IR" sz="2500" b="1" dirty="0">
                <a:solidFill>
                  <a:srgbClr val="0070C0"/>
                </a:solidFill>
                <a:latin typeface="Calibri" panose="020F0502020204030204" pitchFamily="34" charset="0"/>
                <a:ea typeface="Calibri" panose="020F0502020204030204" pitchFamily="34" charset="0"/>
                <a:cs typeface="B Zar" panose="00000400000000000000" pitchFamily="2" charset="-78"/>
              </a:rPr>
              <a:t>قلیائی های سیمان </a:t>
            </a:r>
            <a:r>
              <a:rPr lang="en-US" sz="2500" b="1" dirty="0">
                <a:solidFill>
                  <a:srgbClr val="0070C0"/>
                </a:solidFill>
                <a:latin typeface="Calibri" panose="020F0502020204030204" pitchFamily="34" charset="0"/>
                <a:ea typeface="Calibri" panose="020F0502020204030204" pitchFamily="34" charset="0"/>
                <a:cs typeface="B Zar" panose="00000400000000000000" pitchFamily="2" charset="-78"/>
              </a:rPr>
              <a:t>K2O  </a:t>
            </a:r>
            <a:r>
              <a:rPr lang="fa-IR"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rPr>
              <a:t>و</a:t>
            </a:r>
            <a:r>
              <a:rPr lang="en-US"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rPr>
              <a:t> Na2O </a:t>
            </a:r>
            <a:endParaRPr lang="fa-IR" sz="2500" b="1" dirty="0" smtClean="0">
              <a:solidFill>
                <a:srgbClr val="0070C0"/>
              </a:solidFill>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800"/>
              </a:spcAft>
            </a:pPr>
            <a:endParaRPr lang="fa-IR" sz="2500" b="1" dirty="0" smtClean="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smtClean="0">
                <a:latin typeface="Calibri" panose="020F0502020204030204" pitchFamily="34" charset="0"/>
                <a:ea typeface="Calibri" panose="020F0502020204030204" pitchFamily="34" charset="0"/>
                <a:cs typeface="B Zar" panose="00000400000000000000" pitchFamily="2" charset="-78"/>
              </a:rPr>
              <a:t>به </a:t>
            </a:r>
            <a:r>
              <a:rPr lang="fa-IR" sz="2500" dirty="0">
                <a:latin typeface="Calibri" panose="020F0502020204030204" pitchFamily="34" charset="0"/>
                <a:ea typeface="Calibri" panose="020F0502020204030204" pitchFamily="34" charset="0"/>
                <a:cs typeface="B Zar" panose="00000400000000000000" pitchFamily="2" charset="-78"/>
              </a:rPr>
              <a:t>ویژه زمانی که بتن در معرض گرما و رطوبت </a:t>
            </a:r>
            <a:r>
              <a:rPr lang="fa-IR" sz="2500" dirty="0" smtClean="0">
                <a:latin typeface="Calibri" panose="020F0502020204030204" pitchFamily="34" charset="0"/>
                <a:ea typeface="Calibri" panose="020F0502020204030204" pitchFamily="34" charset="0"/>
                <a:cs typeface="B Zar" panose="00000400000000000000" pitchFamily="2" charset="-78"/>
              </a:rPr>
              <a:t>باشد </a:t>
            </a:r>
            <a:r>
              <a:rPr lang="fa-IR" sz="2500" dirty="0">
                <a:latin typeface="Calibri" panose="020F0502020204030204" pitchFamily="34" charset="0"/>
                <a:ea typeface="Calibri" panose="020F0502020204030204" pitchFamily="34" charset="0"/>
                <a:cs typeface="B Zar" panose="00000400000000000000" pitchFamily="2" charset="-78"/>
              </a:rPr>
              <a:t>موجب انبساط غیر عادی و ترک خوردگی در بتن </a:t>
            </a:r>
            <a:r>
              <a:rPr lang="fa-IR" sz="2500" dirty="0" smtClean="0">
                <a:latin typeface="Calibri" panose="020F0502020204030204" pitchFamily="34" charset="0"/>
                <a:ea typeface="Calibri" panose="020F0502020204030204" pitchFamily="34" charset="0"/>
                <a:cs typeface="B Zar" panose="00000400000000000000" pitchFamily="2" charset="-78"/>
              </a:rPr>
              <a:t>می شود</a:t>
            </a:r>
            <a:r>
              <a:rPr lang="en-US" sz="2500" dirty="0" smtClean="0">
                <a:latin typeface="Calibri" panose="020F0502020204030204" pitchFamily="34" charset="0"/>
                <a:ea typeface="Calibri" panose="020F0502020204030204" pitchFamily="34" charset="0"/>
                <a:cs typeface="B Zar" panose="00000400000000000000" pitchFamily="2" charset="-78"/>
              </a:rPr>
              <a:t> .</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2653048" y="3164253"/>
            <a:ext cx="8371268" cy="2560957"/>
          </a:xfrm>
          <a:prstGeom prst="rect">
            <a:avLst/>
          </a:prstGeom>
        </p:spPr>
        <p:txBody>
          <a:bodyPr wrap="square">
            <a:spAutoFit/>
          </a:bodyPr>
          <a:lstStyle/>
          <a:p>
            <a:pPr algn="just" rtl="1">
              <a:lnSpc>
                <a:spcPct val="107000"/>
              </a:lnSpc>
              <a:spcAft>
                <a:spcPts val="800"/>
              </a:spcAft>
            </a:pPr>
            <a:r>
              <a:rPr lang="fa-IR" sz="2500" dirty="0">
                <a:solidFill>
                  <a:srgbClr val="0070C0"/>
                </a:solidFill>
                <a:latin typeface="Calibri" panose="020F0502020204030204" pitchFamily="34" charset="0"/>
                <a:ea typeface="Calibri" panose="020F0502020204030204" pitchFamily="34" charset="0"/>
                <a:cs typeface="B Zar" panose="00000400000000000000" pitchFamily="2" charset="-78"/>
              </a:rPr>
              <a:t>عواملی </a:t>
            </a:r>
            <a:r>
              <a:rPr lang="fa-IR" sz="2500" dirty="0" smtClean="0">
                <a:solidFill>
                  <a:srgbClr val="0070C0"/>
                </a:solidFill>
                <a:latin typeface="Calibri" panose="020F0502020204030204" pitchFamily="34" charset="0"/>
                <a:ea typeface="Calibri" panose="020F0502020204030204" pitchFamily="34" charset="0"/>
                <a:cs typeface="B Zar" panose="00000400000000000000" pitchFamily="2" charset="-78"/>
              </a:rPr>
              <a:t>موثر بر پیشرفت </a:t>
            </a:r>
            <a:r>
              <a:rPr lang="fa-IR" sz="2500" dirty="0">
                <a:solidFill>
                  <a:srgbClr val="0070C0"/>
                </a:solidFill>
                <a:latin typeface="Calibri" panose="020F0502020204030204" pitchFamily="34" charset="0"/>
                <a:ea typeface="Calibri" panose="020F0502020204030204" pitchFamily="34" charset="0"/>
                <a:cs typeface="B Zar" panose="00000400000000000000" pitchFamily="2" charset="-78"/>
              </a:rPr>
              <a:t>واکنش سنگدانه ها با قلیایی سیمان </a:t>
            </a:r>
            <a:r>
              <a:rPr lang="fa-IR" sz="2500" dirty="0" smtClean="0">
                <a:solidFill>
                  <a:srgbClr val="0070C0"/>
                </a:solidFill>
                <a:latin typeface="Calibri" panose="020F0502020204030204" pitchFamily="34" charset="0"/>
                <a:ea typeface="Calibri" panose="020F0502020204030204" pitchFamily="34" charset="0"/>
                <a:cs typeface="B Zar" panose="00000400000000000000" pitchFamily="2" charset="-78"/>
              </a:rPr>
              <a:t>:</a:t>
            </a:r>
          </a:p>
          <a:p>
            <a:pPr algn="just" rtl="1">
              <a:lnSpc>
                <a:spcPct val="107000"/>
              </a:lnSpc>
              <a:spcAft>
                <a:spcPts val="800"/>
              </a:spcAft>
            </a:pP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1- تخلخل سنگدانه ها</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2- مقدار قلیایی های سیمان </a:t>
            </a:r>
            <a:r>
              <a:rPr lang="en-US" sz="2500" dirty="0">
                <a:latin typeface="Calibri" panose="020F0502020204030204" pitchFamily="34" charset="0"/>
                <a:ea typeface="Calibri" panose="020F0502020204030204" pitchFamily="34" charset="0"/>
                <a:cs typeface="B Zar" panose="00000400000000000000" pitchFamily="2" charset="-78"/>
              </a:rPr>
              <a:t> K2O  </a:t>
            </a:r>
            <a:r>
              <a:rPr lang="fa-IR" sz="2500" dirty="0">
                <a:latin typeface="Calibri" panose="020F0502020204030204" pitchFamily="34" charset="0"/>
                <a:ea typeface="Calibri" panose="020F0502020204030204" pitchFamily="34" charset="0"/>
                <a:cs typeface="B Zar" panose="00000400000000000000" pitchFamily="2" charset="-78"/>
              </a:rPr>
              <a:t>و</a:t>
            </a:r>
            <a:r>
              <a:rPr lang="en-US" sz="2500" dirty="0">
                <a:latin typeface="Calibri" panose="020F0502020204030204" pitchFamily="34" charset="0"/>
                <a:ea typeface="Calibri" panose="020F0502020204030204" pitchFamily="34" charset="0"/>
                <a:cs typeface="B Zar" panose="00000400000000000000" pitchFamily="2" charset="-78"/>
              </a:rPr>
              <a:t> Na2O </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3- وجود آب و نفوذپذیری بتن</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94014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8945" y="2037786"/>
            <a:ext cx="10303099" cy="3075201"/>
          </a:xfrm>
          <a:prstGeom prst="rect">
            <a:avLst/>
          </a:prstGeom>
        </p:spPr>
        <p:txBody>
          <a:bodyPr wrap="square">
            <a:spAutoFit/>
          </a:bodyPr>
          <a:lstStyle/>
          <a:p>
            <a:pPr algn="just" rtl="1">
              <a:lnSpc>
                <a:spcPct val="107000"/>
              </a:lnSpc>
              <a:spcAft>
                <a:spcPts val="800"/>
              </a:spcAft>
            </a:pPr>
            <a:r>
              <a:rPr lang="en-US" sz="2500" dirty="0">
                <a:latin typeface="Calibri" panose="020F0502020204030204" pitchFamily="34" charset="0"/>
                <a:ea typeface="Calibri" panose="020F0502020204030204" pitchFamily="34" charset="0"/>
                <a:cs typeface="B Zar" panose="00000400000000000000" pitchFamily="2" charset="-78"/>
              </a:rPr>
              <a:t> </a:t>
            </a:r>
            <a:r>
              <a:rPr lang="fa-IR" sz="2500" dirty="0" smtClean="0">
                <a:latin typeface="Calibri" panose="020F0502020204030204" pitchFamily="34" charset="0"/>
                <a:ea typeface="Calibri" panose="020F0502020204030204" pitchFamily="34" charset="0"/>
                <a:cs typeface="B Zar" panose="00000400000000000000" pitchFamily="2" charset="-78"/>
              </a:rPr>
              <a:t>1- </a:t>
            </a:r>
            <a:r>
              <a:rPr lang="fa-IR" sz="2500" dirty="0">
                <a:latin typeface="Calibri" panose="020F0502020204030204" pitchFamily="34" charset="0"/>
                <a:ea typeface="Calibri" panose="020F0502020204030204" pitchFamily="34" charset="0"/>
                <a:cs typeface="B Zar" panose="00000400000000000000" pitchFamily="2" charset="-78"/>
              </a:rPr>
              <a:t>استفاده از سیمان با درصد قلیایی کمتر از 6/0</a:t>
            </a:r>
            <a:r>
              <a:rPr lang="en-US" sz="2500" dirty="0">
                <a:latin typeface="Calibri" panose="020F0502020204030204" pitchFamily="34" charset="0"/>
                <a:ea typeface="Calibri" panose="020F0502020204030204" pitchFamily="34" charset="0"/>
                <a:cs typeface="B Zar" panose="00000400000000000000" pitchFamily="2" charset="-78"/>
              </a:rPr>
              <a:t> %</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2- جایگزین کردن حداقل 15 % وزنی سیمان با پوزلان</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3- جایگزین کردن بخشی از سنگدانه ها با سنگدانه های غیر فعال30</a:t>
            </a:r>
            <a:r>
              <a:rPr lang="en-US" sz="2500" dirty="0">
                <a:latin typeface="Calibri" panose="020F0502020204030204" pitchFamily="34" charset="0"/>
                <a:ea typeface="Calibri" panose="020F0502020204030204" pitchFamily="34" charset="0"/>
                <a:cs typeface="B Zar" panose="00000400000000000000" pitchFamily="2" charset="-78"/>
              </a:rPr>
              <a:t>%</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4- تامین شرایط محیطی نسبتا خشک برای بتن</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5- استفاده از مواد حباب هوازا</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a:latin typeface="Calibri" panose="020F0502020204030204" pitchFamily="34" charset="0"/>
                <a:ea typeface="Calibri" panose="020F0502020204030204" pitchFamily="34" charset="0"/>
                <a:cs typeface="B Zar" panose="00000400000000000000" pitchFamily="2" charset="-78"/>
              </a:rPr>
              <a:t>6- کم کردن نفوذپذیری بتن</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5957835" y="1045244"/>
            <a:ext cx="5306261" cy="503984"/>
          </a:xfrm>
          <a:prstGeom prst="rect">
            <a:avLst/>
          </a:prstGeom>
        </p:spPr>
        <p:txBody>
          <a:bodyPr wrap="none">
            <a:spAutoFit/>
          </a:bodyPr>
          <a:lstStyle/>
          <a:p>
            <a:pPr algn="r" rtl="1">
              <a:lnSpc>
                <a:spcPct val="107000"/>
              </a:lnSpc>
              <a:spcAft>
                <a:spcPts val="800"/>
              </a:spcAft>
            </a:pPr>
            <a:r>
              <a:rPr lang="fa-IR" sz="2500" b="1" dirty="0">
                <a:solidFill>
                  <a:srgbClr val="0070C0"/>
                </a:solidFill>
                <a:latin typeface="Calibri" panose="020F0502020204030204" pitchFamily="34" charset="0"/>
                <a:ea typeface="Calibri" panose="020F0502020204030204" pitchFamily="34" charset="0"/>
                <a:cs typeface="B Zar" panose="00000400000000000000" pitchFamily="2" charset="-78"/>
              </a:rPr>
              <a:t>راههای پیشگیری از واکنش قلیائی سنگدانه ها</a:t>
            </a:r>
            <a:r>
              <a:rPr lang="en-US" sz="2500" b="1" dirty="0">
                <a:solidFill>
                  <a:srgbClr val="0070C0"/>
                </a:solidFill>
                <a:latin typeface="Calibri" panose="020F0502020204030204" pitchFamily="34" charset="0"/>
                <a:ea typeface="Calibri" panose="020F0502020204030204" pitchFamily="34" charset="0"/>
                <a:cs typeface="B Zar" panose="00000400000000000000" pitchFamily="2" charset="-78"/>
              </a:rPr>
              <a:t>:</a:t>
            </a:r>
            <a:endParaRPr lang="en-US" sz="25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58602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4154" y="476905"/>
            <a:ext cx="6832726" cy="6267272"/>
          </a:xfrm>
          <a:prstGeom prst="rect">
            <a:avLst/>
          </a:prstGeom>
        </p:spPr>
      </p:pic>
    </p:spTree>
    <p:extLst>
      <p:ext uri="{BB962C8B-B14F-4D97-AF65-F5344CB8AC3E}">
        <p14:creationId xmlns:p14="http://schemas.microsoft.com/office/powerpoint/2010/main" val="28219154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80" y="93064"/>
            <a:ext cx="5579686" cy="6764936"/>
          </a:xfrm>
          <a:prstGeom prst="rect">
            <a:avLst/>
          </a:prstGeom>
        </p:spPr>
      </p:pic>
    </p:spTree>
    <p:extLst>
      <p:ext uri="{BB962C8B-B14F-4D97-AF65-F5344CB8AC3E}">
        <p14:creationId xmlns:p14="http://schemas.microsoft.com/office/powerpoint/2010/main" val="42932037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523575"/>
            <a:ext cx="7894749" cy="915635"/>
          </a:xfrm>
          <a:prstGeom prst="rect">
            <a:avLst/>
          </a:prstGeom>
        </p:spPr>
        <p:txBody>
          <a:bodyPr wrap="square">
            <a:spAutoFit/>
          </a:bodyPr>
          <a:lstStyle/>
          <a:p>
            <a:pPr algn="r" rtl="1">
              <a:lnSpc>
                <a:spcPct val="107000"/>
              </a:lnSpc>
              <a:spcAft>
                <a:spcPts val="0"/>
              </a:spcAft>
            </a:pPr>
            <a:r>
              <a:rPr lang="fa-IR" sz="2500" b="1" dirty="0">
                <a:solidFill>
                  <a:srgbClr val="0070C0"/>
                </a:solidFill>
                <a:latin typeface="Calibri" panose="020F0502020204030204" pitchFamily="34" charset="0"/>
                <a:ea typeface="Calibri" panose="020F0502020204030204" pitchFamily="34" charset="0"/>
                <a:cs typeface="B Zar" panose="00000400000000000000" pitchFamily="2" charset="-78"/>
              </a:rPr>
              <a:t>ضوابط حمل و نقل ، تحويل و نگهداري سنگدانه هاي مصرفي در بتن (مبحث 9 مقررات ملی ساختمان):</a:t>
            </a:r>
            <a:endParaRPr lang="en-US" sz="25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29555" y="1933588"/>
            <a:ext cx="10122794" cy="4154984"/>
          </a:xfrm>
          <a:prstGeom prst="rect">
            <a:avLst/>
          </a:prstGeom>
        </p:spPr>
        <p:txBody>
          <a:bodyPr wrap="square">
            <a:spAutoFit/>
          </a:bodyPr>
          <a:lstStyle/>
          <a:p>
            <a:pPr marL="457200" indent="-457200" algn="r" rtl="1">
              <a:lnSpc>
                <a:spcPct val="107000"/>
              </a:lnSpc>
              <a:spcAft>
                <a:spcPts val="0"/>
              </a:spcAft>
              <a:buAutoNum type="arabicParenR"/>
            </a:pPr>
            <a:r>
              <a:rPr lang="fa-IR" sz="2500" dirty="0" smtClean="0">
                <a:latin typeface="Calibri" panose="020F0502020204030204" pitchFamily="34" charset="0"/>
                <a:ea typeface="Calibri" panose="020F0502020204030204" pitchFamily="34" charset="0"/>
                <a:cs typeface="B Zar" panose="00000400000000000000" pitchFamily="2" charset="-78"/>
              </a:rPr>
              <a:t>شرايط </a:t>
            </a:r>
            <a:r>
              <a:rPr lang="fa-IR" sz="2500" dirty="0">
                <a:latin typeface="Calibri" panose="020F0502020204030204" pitchFamily="34" charset="0"/>
                <a:ea typeface="Calibri" panose="020F0502020204030204" pitchFamily="34" charset="0"/>
                <a:cs typeface="B Zar" panose="00000400000000000000" pitchFamily="2" charset="-78"/>
              </a:rPr>
              <a:t>بايد به گونه اي باشد كه مواد خارجي و زيان آور در سنگدانه ها نفوذ نكنند</a:t>
            </a:r>
            <a:r>
              <a:rPr lang="en-US" sz="2500" dirty="0" smtClean="0">
                <a:latin typeface="Calibri" panose="020F0502020204030204" pitchFamily="34" charset="0"/>
                <a:ea typeface="Calibri" panose="020F0502020204030204" pitchFamily="34" charset="0"/>
                <a:cs typeface="B Zar" panose="00000400000000000000" pitchFamily="2" charset="-78"/>
              </a:rPr>
              <a:t>.</a:t>
            </a:r>
          </a:p>
          <a:p>
            <a:pPr marL="457200" indent="-457200" algn="r" rtl="1">
              <a:lnSpc>
                <a:spcPct val="107000"/>
              </a:lnSpc>
              <a:spcAft>
                <a:spcPts val="0"/>
              </a:spcAft>
              <a:buAutoNum type="arabicParenR"/>
            </a:pP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2) شرايط بايد به گونه اي باشد كه دانه هاي ريز و درشت در يك دپو از يكديگر جدا نشوند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3) شرايط بايد به گونه اي باشد كه سنگدانه ها شكسته نشوند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endParaRPr lang="en-US" sz="25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4) محل نگهداري سنگدانه ها بايد دور از پوشش گياهي و مواد آلوده كننده باشد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0"/>
              </a:spcAft>
            </a:pPr>
            <a:endParaRPr lang="en-US" sz="2500" dirty="0">
              <a:latin typeface="Calibri" panose="020F0502020204030204" pitchFamily="34" charset="0"/>
              <a:ea typeface="Calibri" panose="020F0502020204030204" pitchFamily="34" charset="0"/>
              <a:cs typeface="B Zar" panose="00000400000000000000" pitchFamily="2" charset="-78"/>
            </a:endParaRPr>
          </a:p>
          <a:p>
            <a:pPr algn="just" rtl="1"/>
            <a:r>
              <a:rPr lang="fa-IR" sz="2500" dirty="0" smtClean="0">
                <a:latin typeface="Calibri" panose="020F0502020204030204" pitchFamily="34" charset="0"/>
                <a:ea typeface="Calibri" panose="020F0502020204030204" pitchFamily="34" charset="0"/>
                <a:cs typeface="B Zar" panose="00000400000000000000" pitchFamily="2" charset="-78"/>
              </a:rPr>
              <a:t>5) </a:t>
            </a:r>
            <a:r>
              <a:rPr lang="fa-IR" sz="2500" dirty="0">
                <a:latin typeface="Calibri" panose="020F0502020204030204" pitchFamily="34" charset="0"/>
                <a:ea typeface="Calibri" panose="020F0502020204030204" pitchFamily="34" charset="0"/>
                <a:cs typeface="B Zar" panose="00000400000000000000" pitchFamily="2" charset="-78"/>
              </a:rPr>
              <a:t>شن هاي با حداكثر اندازه 38 ميليمتر يا كمتر بايد در دو گروه كمتر و بيشتر از  19  ميليمتر نگهداري شوند. اين كار امكان جدا شدن دانه ها از يكديگر را كاهش مي دهد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356681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9251" y="915859"/>
            <a:ext cx="10238704" cy="4208844"/>
          </a:xfrm>
          <a:prstGeom prst="rect">
            <a:avLst/>
          </a:prstGeom>
        </p:spPr>
        <p:txBody>
          <a:bodyPr wrap="square">
            <a:spAutoFit/>
          </a:bodyPr>
          <a:lstStyle/>
          <a:p>
            <a:pPr algn="just"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6) ديواره هاي تقسيم دپوي مصالح سنگي بايد به گونه اي مقاوم و پايدار باشد كه در صورت خالي بودن يك قسمت و پر بودن قسمت مجاور، ديواره بر اثر رانش سنگدانه ها تخريب يا جابجا نشود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0"/>
              </a:spcAft>
            </a:pPr>
            <a:endParaRPr lang="en-US" sz="25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7) در هنگام بارش و يا يخبندان، بايد سنگدانه هاي واقع در فضاي آزاد با برزنت يا ورقه هاي پلاستيكي پوشانيده شود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0"/>
              </a:spcAft>
            </a:pP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8) در هنگام گرماي شديد، بايد بر روي سنگدانه هاي واقع در فضاي آزاد، سايبان درست شود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endParaRPr lang="en-US" sz="25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0"/>
              </a:spcAft>
            </a:pPr>
            <a:r>
              <a:rPr lang="fa-IR" sz="2500" dirty="0">
                <a:latin typeface="Calibri" panose="020F0502020204030204" pitchFamily="34" charset="0"/>
                <a:ea typeface="Calibri" panose="020F0502020204030204" pitchFamily="34" charset="0"/>
                <a:cs typeface="B Zar" panose="00000400000000000000" pitchFamily="2" charset="-78"/>
              </a:rPr>
              <a:t>9)  شيب مخروط هاي دپوي شن و ماسه نبايد زياد باشد زيرا شيب زياد دپوها موجب جدا شدن دانه هاي ريز و درشت از هم مي شود</a:t>
            </a:r>
            <a:r>
              <a:rPr lang="en-US" sz="2500" dirty="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32241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9480" y="520204"/>
            <a:ext cx="1665841" cy="586314"/>
          </a:xfrm>
          <a:prstGeom prst="rect">
            <a:avLst/>
          </a:prstGeom>
        </p:spPr>
        <p:txBody>
          <a:bodyPr wrap="none">
            <a:spAutoFit/>
          </a:bodyPr>
          <a:lstStyle/>
          <a:p>
            <a:pPr algn="just" rtl="1">
              <a:lnSpc>
                <a:spcPct val="107000"/>
              </a:lnSpc>
              <a:spcAft>
                <a:spcPts val="0"/>
              </a:spcAft>
            </a:pPr>
            <a:r>
              <a:rPr lang="fa-IR" sz="3000" b="1" dirty="0" smtClean="0">
                <a:solidFill>
                  <a:schemeClr val="accent1"/>
                </a:solidFill>
                <a:latin typeface="B Zar" panose="00000400000000000000" pitchFamily="2" charset="-78"/>
                <a:ea typeface="Calibri" panose="020F0502020204030204" pitchFamily="34" charset="0"/>
                <a:cs typeface="B Zar" panose="00000400000000000000" pitchFamily="2" charset="-78"/>
              </a:rPr>
              <a:t>آب در بتن</a:t>
            </a:r>
            <a:endParaRPr lang="fa-IR" sz="3000" b="1" dirty="0">
              <a:solidFill>
                <a:schemeClr val="accent1"/>
              </a:solidFill>
              <a:latin typeface="B Zar" panose="00000400000000000000" pitchFamily="2" charset="-78"/>
              <a:ea typeface="Calibri" panose="020F0502020204030204" pitchFamily="34" charset="0"/>
              <a:cs typeface="B Zar" panose="00000400000000000000" pitchFamily="2" charset="-78"/>
            </a:endParaRPr>
          </a:p>
        </p:txBody>
      </p:sp>
      <p:sp>
        <p:nvSpPr>
          <p:cNvPr id="3" name="Rectangle 2"/>
          <p:cNvSpPr/>
          <p:nvPr/>
        </p:nvSpPr>
        <p:spPr>
          <a:xfrm>
            <a:off x="4670738" y="1605344"/>
            <a:ext cx="6096000" cy="2015936"/>
          </a:xfrm>
          <a:prstGeom prst="rect">
            <a:avLst/>
          </a:prstGeom>
        </p:spPr>
        <p:txBody>
          <a:bodyPr>
            <a:spAutoFit/>
          </a:bodyPr>
          <a:lstStyle/>
          <a:p>
            <a:pPr algn="r" rtl="1"/>
            <a:r>
              <a:rPr lang="fa-IR" sz="2500" dirty="0" smtClean="0">
                <a:cs typeface="B Zar" panose="00000400000000000000" pitchFamily="2" charset="-78"/>
              </a:rPr>
              <a:t>آب </a:t>
            </a:r>
            <a:r>
              <a:rPr lang="fa-IR" sz="2500" dirty="0">
                <a:cs typeface="B Zar" panose="00000400000000000000" pitchFamily="2" charset="-78"/>
              </a:rPr>
              <a:t>اساساً به سه صورت در بتن به کار می رود</a:t>
            </a:r>
            <a:r>
              <a:rPr lang="fa-IR" sz="2500" dirty="0" smtClean="0">
                <a:cs typeface="B Zar" panose="00000400000000000000" pitchFamily="2" charset="-78"/>
              </a:rPr>
              <a:t>:</a:t>
            </a:r>
          </a:p>
          <a:p>
            <a:pPr algn="r" rtl="1"/>
            <a:endParaRPr lang="fa-IR" sz="2500" dirty="0">
              <a:cs typeface="B Zar" panose="00000400000000000000" pitchFamily="2" charset="-78"/>
            </a:endParaRPr>
          </a:p>
          <a:p>
            <a:pPr algn="r" rtl="1"/>
            <a:r>
              <a:rPr lang="fa-IR" sz="2500" dirty="0" smtClean="0">
                <a:cs typeface="B Zar" panose="00000400000000000000" pitchFamily="2" charset="-78"/>
              </a:rPr>
              <a:t>1) برای </a:t>
            </a:r>
            <a:r>
              <a:rPr lang="fa-IR" sz="2500" dirty="0">
                <a:cs typeface="B Zar" panose="00000400000000000000" pitchFamily="2" charset="-78"/>
              </a:rPr>
              <a:t>شستشوی سنگدانه ها</a:t>
            </a:r>
          </a:p>
          <a:p>
            <a:pPr algn="r" rtl="1"/>
            <a:r>
              <a:rPr lang="fa-IR" sz="2500" dirty="0" smtClean="0">
                <a:cs typeface="B Zar" panose="00000400000000000000" pitchFamily="2" charset="-78"/>
              </a:rPr>
              <a:t>2) به </a:t>
            </a:r>
            <a:r>
              <a:rPr lang="fa-IR" sz="2500" dirty="0">
                <a:cs typeface="B Zar" panose="00000400000000000000" pitchFamily="2" charset="-78"/>
              </a:rPr>
              <a:t>عنوان یکی از اجزای ساخت بتن</a:t>
            </a:r>
          </a:p>
          <a:p>
            <a:pPr algn="r" rtl="1"/>
            <a:r>
              <a:rPr lang="fa-IR" sz="2500" dirty="0" smtClean="0">
                <a:cs typeface="B Zar" panose="00000400000000000000" pitchFamily="2" charset="-78"/>
              </a:rPr>
              <a:t>3) برای </a:t>
            </a:r>
            <a:r>
              <a:rPr lang="fa-IR" sz="2500" dirty="0">
                <a:cs typeface="B Zar" panose="00000400000000000000" pitchFamily="2" charset="-78"/>
              </a:rPr>
              <a:t>عمل آوری بتن</a:t>
            </a:r>
          </a:p>
        </p:txBody>
      </p:sp>
      <p:pic>
        <p:nvPicPr>
          <p:cNvPr id="4" name="Picture 3" descr="Fig_4_1"/>
          <p:cNvPicPr>
            <a:picLocks noChangeAspect="1" noChangeArrowheads="1"/>
          </p:cNvPicPr>
          <p:nvPr/>
        </p:nvPicPr>
        <p:blipFill>
          <a:blip r:embed="rId2">
            <a:extLst>
              <a:ext uri="{28A0092B-C50C-407E-A947-70E740481C1C}">
                <a14:useLocalDpi xmlns:a14="http://schemas.microsoft.com/office/drawing/2010/main" val="0"/>
              </a:ext>
            </a:extLst>
          </a:blip>
          <a:srcRect r="9813"/>
          <a:stretch>
            <a:fillRect/>
          </a:stretch>
        </p:blipFill>
        <p:spPr bwMode="auto">
          <a:xfrm>
            <a:off x="725509" y="1605344"/>
            <a:ext cx="4941195" cy="369903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3513249" y="5845867"/>
            <a:ext cx="5955476" cy="477054"/>
          </a:xfrm>
          <a:prstGeom prst="rect">
            <a:avLst/>
          </a:prstGeom>
        </p:spPr>
        <p:txBody>
          <a:bodyPr wrap="none">
            <a:spAutoFit/>
          </a:bodyPr>
          <a:lstStyle/>
          <a:p>
            <a:r>
              <a:rPr lang="fa-IR" sz="2500" dirty="0">
                <a:latin typeface="Calibri" panose="020F0502020204030204" pitchFamily="34" charset="0"/>
                <a:ea typeface="Calibri" panose="020F0502020204030204" pitchFamily="34" charset="0"/>
                <a:cs typeface="B Zar" panose="00000400000000000000" pitchFamily="2" charset="-78"/>
              </a:rPr>
              <a:t>آب مناسب برای بتن آبی است که برای نوشیدن مناسب باشد. </a:t>
            </a:r>
            <a:endParaRPr lang="fa-IR" sz="2500" dirty="0"/>
          </a:p>
        </p:txBody>
      </p:sp>
    </p:spTree>
    <p:extLst>
      <p:ext uri="{BB962C8B-B14F-4D97-AF65-F5344CB8AC3E}">
        <p14:creationId xmlns:p14="http://schemas.microsoft.com/office/powerpoint/2010/main" val="21394055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1978" y="755974"/>
            <a:ext cx="10766738" cy="4617931"/>
          </a:xfrm>
          <a:prstGeom prst="rect">
            <a:avLst/>
          </a:prstGeom>
        </p:spPr>
        <p:txBody>
          <a:bodyPr wrap="square">
            <a:spAutoFit/>
          </a:bodyPr>
          <a:lstStyle/>
          <a:p>
            <a:pPr algn="just" rtl="1">
              <a:lnSpc>
                <a:spcPct val="107000"/>
              </a:lnSpc>
              <a:spcAft>
                <a:spcPts val="800"/>
              </a:spcAft>
            </a:pPr>
            <a:r>
              <a:rPr lang="fa-IR" sz="2500" b="1" dirty="0" smtClean="0">
                <a:latin typeface="Calibri" panose="020F0502020204030204" pitchFamily="34" charset="0"/>
                <a:ea typeface="Calibri" panose="020F0502020204030204" pitchFamily="34" charset="0"/>
                <a:cs typeface="B Zar" panose="00000400000000000000" pitchFamily="2" charset="-78"/>
              </a:rPr>
              <a:t>مشکلات استفاده </a:t>
            </a:r>
            <a:r>
              <a:rPr lang="fa-IR" sz="2500" b="1" dirty="0">
                <a:latin typeface="Calibri" panose="020F0502020204030204" pitchFamily="34" charset="0"/>
                <a:ea typeface="Calibri" panose="020F0502020204030204" pitchFamily="34" charset="0"/>
                <a:cs typeface="B Zar" panose="00000400000000000000" pitchFamily="2" charset="-78"/>
              </a:rPr>
              <a:t>از آب نامناسب در ساخت </a:t>
            </a:r>
            <a:r>
              <a:rPr lang="fa-IR" sz="2500" b="1" dirty="0" smtClean="0">
                <a:latin typeface="Calibri" panose="020F0502020204030204" pitchFamily="34" charset="0"/>
                <a:ea typeface="Calibri" panose="020F0502020204030204" pitchFamily="34" charset="0"/>
                <a:cs typeface="B Zar" panose="00000400000000000000" pitchFamily="2" charset="-78"/>
              </a:rPr>
              <a:t>بتن:</a:t>
            </a:r>
          </a:p>
          <a:p>
            <a:pPr algn="just" rtl="1">
              <a:lnSpc>
                <a:spcPct val="107000"/>
              </a:lnSpc>
              <a:spcAft>
                <a:spcPts val="800"/>
              </a:spcAft>
            </a:pPr>
            <a:endParaRPr lang="en-US" sz="2500" dirty="0">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07000"/>
              </a:lnSpc>
              <a:spcAft>
                <a:spcPts val="800"/>
              </a:spcAft>
              <a:buAutoNum type="arabicParenR"/>
              <a:tabLst>
                <a:tab pos="457200" algn="l"/>
              </a:tabLst>
            </a:pPr>
            <a:r>
              <a:rPr lang="fa-IR" sz="2500" dirty="0" smtClean="0">
                <a:latin typeface="Calibri" panose="020F0502020204030204" pitchFamily="34" charset="0"/>
                <a:ea typeface="Calibri" panose="020F0502020204030204" pitchFamily="34" charset="0"/>
                <a:cs typeface="B Zar" panose="00000400000000000000" pitchFamily="2" charset="-78"/>
              </a:rPr>
              <a:t>زمان </a:t>
            </a:r>
            <a:r>
              <a:rPr lang="fa-IR" sz="2500" dirty="0">
                <a:latin typeface="Calibri" panose="020F0502020204030204" pitchFamily="34" charset="0"/>
                <a:ea typeface="Calibri" panose="020F0502020204030204" pitchFamily="34" charset="0"/>
                <a:cs typeface="B Zar" panose="00000400000000000000" pitchFamily="2" charset="-78"/>
              </a:rPr>
              <a:t>گیرش سیمان به تاخیر افتاده، بتن دیرگیر می شود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marL="457200" lvl="0" indent="-457200" algn="just" rtl="1">
              <a:lnSpc>
                <a:spcPct val="107000"/>
              </a:lnSpc>
              <a:spcAft>
                <a:spcPts val="800"/>
              </a:spcAft>
              <a:buAutoNum type="arabicParenR"/>
              <a:tabLst>
                <a:tab pos="457200" algn="l"/>
              </a:tabLst>
            </a:pPr>
            <a:endParaRPr lang="en-US" sz="25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tabLst>
                <a:tab pos="457200" algn="l"/>
              </a:tabLst>
            </a:pPr>
            <a:r>
              <a:rPr lang="fa-IR" sz="2500" dirty="0" smtClean="0">
                <a:latin typeface="Calibri" panose="020F0502020204030204" pitchFamily="34" charset="0"/>
                <a:ea typeface="Calibri" panose="020F0502020204030204" pitchFamily="34" charset="0"/>
                <a:cs typeface="B Zar" panose="00000400000000000000" pitchFamily="2" charset="-78"/>
              </a:rPr>
              <a:t>2) افت </a:t>
            </a:r>
            <a:r>
              <a:rPr lang="fa-IR" sz="2500" dirty="0">
                <a:latin typeface="Calibri" panose="020F0502020204030204" pitchFamily="34" charset="0"/>
                <a:ea typeface="Calibri" panose="020F0502020204030204" pitchFamily="34" charset="0"/>
                <a:cs typeface="B Zar" panose="00000400000000000000" pitchFamily="2" charset="-78"/>
              </a:rPr>
              <a:t>مقاومت نهایی بتن </a:t>
            </a:r>
            <a:r>
              <a:rPr lang="fa-IR" sz="2500" dirty="0" smtClean="0">
                <a:latin typeface="Calibri" panose="020F0502020204030204" pitchFamily="34" charset="0"/>
                <a:ea typeface="Calibri" panose="020F0502020204030204" pitchFamily="34" charset="0"/>
                <a:cs typeface="B Zar" panose="00000400000000000000" pitchFamily="2" charset="-78"/>
              </a:rPr>
              <a:t>(</a:t>
            </a:r>
            <a:r>
              <a:rPr lang="fa-IR" sz="2500" dirty="0">
                <a:latin typeface="Calibri" panose="020F0502020204030204" pitchFamily="34" charset="0"/>
                <a:ea typeface="Calibri" panose="020F0502020204030204" pitchFamily="34" charset="0"/>
                <a:cs typeface="B Zar" panose="00000400000000000000" pitchFamily="2" charset="-78"/>
              </a:rPr>
              <a:t>گاهی تا 30% </a:t>
            </a:r>
            <a:r>
              <a:rPr lang="fa-IR" sz="2500" dirty="0" smtClean="0">
                <a:latin typeface="Calibri" panose="020F0502020204030204" pitchFamily="34" charset="0"/>
                <a:ea typeface="Calibri" panose="020F0502020204030204" pitchFamily="34" charset="0"/>
                <a:cs typeface="B Zar" panose="00000400000000000000" pitchFamily="2" charset="-78"/>
              </a:rPr>
              <a:t>کاهش مقاومت).</a:t>
            </a:r>
          </a:p>
          <a:p>
            <a:pPr marL="342900" lvl="0" indent="-342900" algn="just" rtl="1">
              <a:lnSpc>
                <a:spcPct val="107000"/>
              </a:lnSpc>
              <a:spcAft>
                <a:spcPts val="800"/>
              </a:spcAft>
              <a:tabLst>
                <a:tab pos="457200" algn="l"/>
              </a:tabLst>
            </a:pPr>
            <a:endParaRPr lang="en-US" sz="25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tabLst>
                <a:tab pos="457200" algn="l"/>
              </a:tabLst>
            </a:pPr>
            <a:r>
              <a:rPr lang="fa-IR" sz="2500" dirty="0" smtClean="0">
                <a:latin typeface="Calibri" panose="020F0502020204030204" pitchFamily="34" charset="0"/>
                <a:ea typeface="Calibri" panose="020F0502020204030204" pitchFamily="34" charset="0"/>
                <a:cs typeface="B Zar" panose="00000400000000000000" pitchFamily="2" charset="-78"/>
              </a:rPr>
              <a:t>3) خوردگی </a:t>
            </a:r>
            <a:r>
              <a:rPr lang="fa-IR" sz="2500" dirty="0">
                <a:latin typeface="Calibri" panose="020F0502020204030204" pitchFamily="34" charset="0"/>
                <a:ea typeface="Calibri" panose="020F0502020204030204" pitchFamily="34" charset="0"/>
                <a:cs typeface="B Zar" panose="00000400000000000000" pitchFamily="2" charset="-78"/>
              </a:rPr>
              <a:t>و زوال تدریجی میلگرد </a:t>
            </a:r>
            <a:r>
              <a:rPr lang="fa-IR" sz="2500" dirty="0" smtClean="0">
                <a:latin typeface="Calibri" panose="020F0502020204030204" pitchFamily="34" charset="0"/>
                <a:ea typeface="Calibri" panose="020F0502020204030204" pitchFamily="34" charset="0"/>
                <a:cs typeface="B Zar" panose="00000400000000000000" pitchFamily="2" charset="-78"/>
              </a:rPr>
              <a:t>ها</a:t>
            </a:r>
          </a:p>
          <a:p>
            <a:pPr marL="342900" lvl="0" indent="-342900" algn="just" rtl="1">
              <a:lnSpc>
                <a:spcPct val="107000"/>
              </a:lnSpc>
              <a:spcAft>
                <a:spcPts val="800"/>
              </a:spcAft>
              <a:tabLst>
                <a:tab pos="457200" algn="l"/>
              </a:tabLst>
            </a:pP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marL="342900" lvl="0" indent="-342900" algn="just" rtl="1">
              <a:lnSpc>
                <a:spcPct val="107000"/>
              </a:lnSpc>
              <a:spcAft>
                <a:spcPts val="800"/>
              </a:spcAft>
              <a:tabLst>
                <a:tab pos="457200" algn="l"/>
              </a:tabLst>
            </a:pPr>
            <a:r>
              <a:rPr lang="fa-IR" sz="2500" dirty="0">
                <a:latin typeface="Calibri" panose="020F0502020204030204" pitchFamily="34" charset="0"/>
                <a:ea typeface="Calibri" panose="020F0502020204030204" pitchFamily="34" charset="0"/>
                <a:cs typeface="B Zar" panose="00000400000000000000" pitchFamily="2" charset="-78"/>
              </a:rPr>
              <a:t>4</a:t>
            </a:r>
            <a:r>
              <a:rPr lang="fa-IR" sz="2500" dirty="0" smtClean="0">
                <a:latin typeface="Calibri" panose="020F0502020204030204" pitchFamily="34" charset="0"/>
                <a:ea typeface="Calibri" panose="020F0502020204030204" pitchFamily="34" charset="0"/>
                <a:cs typeface="B Zar" panose="00000400000000000000" pitchFamily="2" charset="-78"/>
              </a:rPr>
              <a:t>) ایجاد لکه  روی سطح بتن بخصوص </a:t>
            </a:r>
            <a:r>
              <a:rPr lang="fa-IR" sz="2500" dirty="0">
                <a:latin typeface="Calibri" panose="020F0502020204030204" pitchFamily="34" charset="0"/>
                <a:ea typeface="Calibri" panose="020F0502020204030204" pitchFamily="34" charset="0"/>
                <a:cs typeface="B Zar" panose="00000400000000000000" pitchFamily="2" charset="-78"/>
              </a:rPr>
              <a:t>در بتن هایی که سطح آن ها در نما قرار می گیرد </a:t>
            </a:r>
            <a:r>
              <a:rPr lang="fa-IR" sz="2500" dirty="0" smtClean="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582261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6681" y="1631957"/>
            <a:ext cx="9182637" cy="4617931"/>
          </a:xfrm>
          <a:prstGeom prst="rect">
            <a:avLst/>
          </a:prstGeom>
        </p:spPr>
        <p:txBody>
          <a:bodyPr wrap="square">
            <a:spAutoFit/>
          </a:bodyPr>
          <a:lstStyle/>
          <a:p>
            <a:pPr algn="just" rtl="1">
              <a:lnSpc>
                <a:spcPct val="107000"/>
              </a:lnSpc>
              <a:spcAft>
                <a:spcPts val="800"/>
              </a:spcAft>
            </a:pPr>
            <a:r>
              <a:rPr lang="fa-IR" sz="2500" dirty="0" smtClean="0">
                <a:latin typeface="Calibri" panose="020F0502020204030204" pitchFamily="34" charset="0"/>
                <a:ea typeface="Calibri" panose="020F0502020204030204" pitchFamily="34" charset="0"/>
                <a:cs typeface="B Zar" panose="00000400000000000000" pitchFamily="2" charset="-78"/>
              </a:rPr>
              <a:t>1)</a:t>
            </a:r>
            <a:r>
              <a:rPr lang="en-US" sz="2500" dirty="0">
                <a:latin typeface="Calibri" panose="020F0502020204030204" pitchFamily="34" charset="0"/>
                <a:ea typeface="Calibri" panose="020F0502020204030204" pitchFamily="34" charset="0"/>
                <a:cs typeface="B Zar" panose="00000400000000000000" pitchFamily="2" charset="-78"/>
              </a:rPr>
              <a:t> </a:t>
            </a:r>
            <a:r>
              <a:rPr lang="fa-IR" sz="2500" dirty="0" smtClean="0">
                <a:latin typeface="Calibri" panose="020F0502020204030204" pitchFamily="34" charset="0"/>
                <a:ea typeface="Calibri" panose="020F0502020204030204" pitchFamily="34" charset="0"/>
                <a:cs typeface="B Zar" panose="00000400000000000000" pitchFamily="2" charset="-78"/>
              </a:rPr>
              <a:t>اسیدی </a:t>
            </a:r>
            <a:r>
              <a:rPr lang="fa-IR" sz="2500" dirty="0">
                <a:latin typeface="Calibri" panose="020F0502020204030204" pitchFamily="34" charset="0"/>
                <a:ea typeface="Calibri" panose="020F0502020204030204" pitchFamily="34" charset="0"/>
                <a:cs typeface="B Zar" panose="00000400000000000000" pitchFamily="2" charset="-78"/>
              </a:rPr>
              <a:t>و بازی نباشد (</a:t>
            </a:r>
            <a:r>
              <a:rPr lang="en-US" sz="2500" dirty="0">
                <a:latin typeface="Calibri" panose="020F0502020204030204" pitchFamily="34" charset="0"/>
                <a:ea typeface="Calibri" panose="020F0502020204030204" pitchFamily="34" charset="0"/>
                <a:cs typeface="B Zar" panose="00000400000000000000" pitchFamily="2" charset="-78"/>
              </a:rPr>
              <a:t>pH </a:t>
            </a:r>
            <a:r>
              <a:rPr lang="en-US" sz="2500" dirty="0">
                <a:latin typeface="B Zar" panose="00000400000000000000" pitchFamily="2" charset="-78"/>
                <a:ea typeface="Calibri" panose="020F0502020204030204" pitchFamily="34" charset="0"/>
                <a:cs typeface="Arial" panose="020B0604020202020204" pitchFamily="34" charset="0"/>
              </a:rPr>
              <a:t> </a:t>
            </a:r>
            <a:r>
              <a:rPr lang="fa-IR" sz="2500" dirty="0">
                <a:latin typeface="B Zar" panose="00000400000000000000" pitchFamily="2" charset="-78"/>
                <a:ea typeface="Calibri" panose="020F0502020204030204" pitchFamily="34" charset="0"/>
                <a:cs typeface="Arial" panose="020B0604020202020204" pitchFamily="34" charset="0"/>
              </a:rPr>
              <a:t>بین 6 تا 8</a:t>
            </a:r>
            <a:r>
              <a:rPr lang="fa-IR" sz="2500" dirty="0" smtClean="0">
                <a:latin typeface="B Zar" panose="00000400000000000000" pitchFamily="2" charset="-78"/>
                <a:ea typeface="Calibri" panose="020F0502020204030204" pitchFamily="34" charset="0"/>
                <a:cs typeface="Arial" panose="020B0604020202020204" pitchFamily="34" charset="0"/>
              </a:rPr>
              <a:t>)</a:t>
            </a:r>
          </a:p>
          <a:p>
            <a:pPr marL="457200" lvl="0" indent="-457200" algn="just" rtl="1">
              <a:lnSpc>
                <a:spcPct val="107000"/>
              </a:lnSpc>
              <a:spcAft>
                <a:spcPts val="800"/>
              </a:spcAft>
              <a:buAutoNum type="arabicParenR"/>
              <a:tabLst>
                <a:tab pos="457200" algn="l"/>
              </a:tabLst>
            </a:pPr>
            <a:endParaRPr lang="en-US" sz="25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tabLst>
                <a:tab pos="457200" algn="l"/>
              </a:tabLst>
            </a:pPr>
            <a:r>
              <a:rPr lang="fa-IR" sz="2500" dirty="0" smtClean="0">
                <a:latin typeface="Calibri" panose="020F0502020204030204" pitchFamily="34" charset="0"/>
                <a:ea typeface="Calibri" panose="020F0502020204030204" pitchFamily="34" charset="0"/>
                <a:cs typeface="B Zar" panose="00000400000000000000" pitchFamily="2" charset="-78"/>
              </a:rPr>
              <a:t>2) درصد </a:t>
            </a:r>
            <a:r>
              <a:rPr lang="fa-IR" sz="2500" dirty="0">
                <a:latin typeface="Calibri" panose="020F0502020204030204" pitchFamily="34" charset="0"/>
                <a:ea typeface="Calibri" panose="020F0502020204030204" pitchFamily="34" charset="0"/>
                <a:cs typeface="B Zar" panose="00000400000000000000" pitchFamily="2" charset="-78"/>
              </a:rPr>
              <a:t>کربنات هایش کمتر از 0.1 درصد باشد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marL="342900" lvl="0" indent="-342900" algn="just" rtl="1">
              <a:lnSpc>
                <a:spcPct val="107000"/>
              </a:lnSpc>
              <a:spcAft>
                <a:spcPts val="800"/>
              </a:spcAft>
              <a:tabLst>
                <a:tab pos="457200" algn="l"/>
              </a:tabLst>
            </a:pPr>
            <a:endParaRPr lang="en-US" sz="25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tabLst>
                <a:tab pos="457200" algn="l"/>
              </a:tabLst>
            </a:pPr>
            <a:r>
              <a:rPr lang="fa-IR" sz="2500" dirty="0" smtClean="0">
                <a:latin typeface="Calibri" panose="020F0502020204030204" pitchFamily="34" charset="0"/>
                <a:ea typeface="Calibri" panose="020F0502020204030204" pitchFamily="34" charset="0"/>
                <a:cs typeface="B Zar" panose="00000400000000000000" pitchFamily="2" charset="-78"/>
              </a:rPr>
              <a:t>3) درصد </a:t>
            </a:r>
            <a:r>
              <a:rPr lang="fa-IR" sz="2500" dirty="0">
                <a:latin typeface="Calibri" panose="020F0502020204030204" pitchFamily="34" charset="0"/>
                <a:ea typeface="Calibri" panose="020F0502020204030204" pitchFamily="34" charset="0"/>
                <a:cs typeface="B Zar" panose="00000400000000000000" pitchFamily="2" charset="-78"/>
              </a:rPr>
              <a:t>جامدات (ذرات معلق) در آن (مانند سیلت) کمتر از 0.1 درصد </a:t>
            </a:r>
            <a:r>
              <a:rPr lang="fa-IR" sz="2500" dirty="0" smtClean="0">
                <a:latin typeface="Calibri" panose="020F0502020204030204" pitchFamily="34" charset="0"/>
                <a:ea typeface="Calibri" panose="020F0502020204030204" pitchFamily="34" charset="0"/>
                <a:cs typeface="B Zar" panose="00000400000000000000" pitchFamily="2" charset="-78"/>
              </a:rPr>
              <a:t>باشد.</a:t>
            </a:r>
          </a:p>
          <a:p>
            <a:pPr marL="342900" lvl="0" indent="-342900" algn="just" rtl="1">
              <a:lnSpc>
                <a:spcPct val="107000"/>
              </a:lnSpc>
              <a:spcAft>
                <a:spcPts val="800"/>
              </a:spcAft>
              <a:tabLst>
                <a:tab pos="457200" algn="l"/>
              </a:tabLst>
            </a:pPr>
            <a:endParaRPr lang="en-US" sz="2500" dirty="0" smtClean="0">
              <a:latin typeface="Calibri" panose="020F0502020204030204" pitchFamily="34" charset="0"/>
              <a:ea typeface="Calibri" panose="020F0502020204030204" pitchFamily="34" charset="0"/>
              <a:cs typeface="B Zar" panose="00000400000000000000" pitchFamily="2" charset="-78"/>
            </a:endParaRPr>
          </a:p>
          <a:p>
            <a:pPr marL="342900" lvl="0" indent="-342900" algn="just" rtl="1">
              <a:lnSpc>
                <a:spcPct val="107000"/>
              </a:lnSpc>
              <a:spcAft>
                <a:spcPts val="800"/>
              </a:spcAft>
              <a:tabLst>
                <a:tab pos="457200" algn="l"/>
              </a:tabLst>
            </a:pPr>
            <a:r>
              <a:rPr lang="fa-IR" sz="2500" dirty="0" smtClean="0">
                <a:latin typeface="Calibri" panose="020F0502020204030204" pitchFamily="34" charset="0"/>
                <a:ea typeface="Calibri" panose="020F0502020204030204" pitchFamily="34" charset="0"/>
                <a:cs typeface="B Zar" panose="00000400000000000000" pitchFamily="2" charset="-78"/>
              </a:rPr>
              <a:t>4) درصد </a:t>
            </a:r>
            <a:r>
              <a:rPr lang="fa-IR" sz="2500" dirty="0">
                <a:latin typeface="Calibri" panose="020F0502020204030204" pitchFamily="34" charset="0"/>
                <a:ea typeface="Calibri" panose="020F0502020204030204" pitchFamily="34" charset="0"/>
                <a:cs typeface="B Zar" panose="00000400000000000000" pitchFamily="2" charset="-78"/>
              </a:rPr>
              <a:t>کلرور هایش کمتر از 0.05 درصد باشد</a:t>
            </a:r>
            <a:r>
              <a:rPr lang="en-US" sz="2500" dirty="0" smtClean="0">
                <a:latin typeface="Calibri" panose="020F0502020204030204" pitchFamily="34" charset="0"/>
                <a:ea typeface="Calibri" panose="020F0502020204030204" pitchFamily="34" charset="0"/>
                <a:cs typeface="B Zar" panose="00000400000000000000" pitchFamily="2" charset="-78"/>
              </a:rPr>
              <a:t>.</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marL="342900" lvl="0" indent="-342900" algn="just" rtl="1">
              <a:lnSpc>
                <a:spcPct val="107000"/>
              </a:lnSpc>
              <a:spcAft>
                <a:spcPts val="800"/>
              </a:spcAft>
              <a:tabLst>
                <a:tab pos="457200" algn="l"/>
              </a:tabLst>
            </a:pPr>
            <a:endParaRPr lang="en-US" sz="25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tabLst>
                <a:tab pos="457200" algn="l"/>
              </a:tabLst>
            </a:pPr>
            <a:r>
              <a:rPr lang="fa-IR" sz="2500" dirty="0" smtClean="0">
                <a:latin typeface="Calibri" panose="020F0502020204030204" pitchFamily="34" charset="0"/>
                <a:ea typeface="Calibri" panose="020F0502020204030204" pitchFamily="34" charset="0"/>
                <a:cs typeface="B Zar" panose="00000400000000000000" pitchFamily="2" charset="-78"/>
              </a:rPr>
              <a:t>5) درصد </a:t>
            </a:r>
            <a:r>
              <a:rPr lang="fa-IR" sz="2500" dirty="0">
                <a:latin typeface="Calibri" panose="020F0502020204030204" pitchFamily="34" charset="0"/>
                <a:ea typeface="Calibri" panose="020F0502020204030204" pitchFamily="34" charset="0"/>
                <a:cs typeface="B Zar" panose="00000400000000000000" pitchFamily="2" charset="-78"/>
              </a:rPr>
              <a:t>سولفات هایش کمتر از 0.1 درصد باشد</a:t>
            </a:r>
            <a:r>
              <a:rPr lang="en-US" sz="2500" dirty="0">
                <a:latin typeface="Calibri" panose="020F0502020204030204" pitchFamily="34" charset="0"/>
                <a:ea typeface="Calibri" panose="020F0502020204030204" pitchFamily="34" charset="0"/>
                <a:cs typeface="B Zar" panose="00000400000000000000" pitchFamily="2" charset="-78"/>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4426993" y="700509"/>
            <a:ext cx="4033476" cy="586314"/>
          </a:xfrm>
          <a:prstGeom prst="rect">
            <a:avLst/>
          </a:prstGeom>
        </p:spPr>
        <p:txBody>
          <a:bodyPr wrap="none">
            <a:spAutoFit/>
          </a:bodyPr>
          <a:lstStyle/>
          <a:p>
            <a:pPr algn="just" rtl="1">
              <a:lnSpc>
                <a:spcPct val="107000"/>
              </a:lnSpc>
              <a:spcAft>
                <a:spcPts val="0"/>
              </a:spcAft>
            </a:pPr>
            <a:r>
              <a:rPr lang="fa-IR" sz="3000" b="1" dirty="0" smtClean="0">
                <a:solidFill>
                  <a:schemeClr val="accent1"/>
                </a:solidFill>
                <a:latin typeface="B Zar" panose="00000400000000000000" pitchFamily="2" charset="-78"/>
                <a:ea typeface="Calibri" panose="020F0502020204030204" pitchFamily="34" charset="0"/>
                <a:cs typeface="B Zar" panose="00000400000000000000" pitchFamily="2" charset="-78"/>
              </a:rPr>
              <a:t>آب مناسب برای ساخت بتن</a:t>
            </a:r>
            <a:endParaRPr lang="fa-IR" sz="3000" b="1" dirty="0">
              <a:solidFill>
                <a:schemeClr val="accent1"/>
              </a:solidFill>
              <a:latin typeface="B Zar" panose="00000400000000000000" pitchFamily="2" charset="-78"/>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452417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643" y="501447"/>
            <a:ext cx="10444766" cy="5133457"/>
          </a:xfrm>
          <a:prstGeom prst="rect">
            <a:avLst/>
          </a:prstGeom>
        </p:spPr>
        <p:txBody>
          <a:bodyPr wrap="square">
            <a:spAutoFit/>
          </a:bodyPr>
          <a:lstStyle/>
          <a:p>
            <a:pPr algn="just" rtl="1">
              <a:lnSpc>
                <a:spcPct val="107000"/>
              </a:lnSpc>
              <a:spcAft>
                <a:spcPts val="800"/>
              </a:spcAft>
            </a:pPr>
            <a:r>
              <a:rPr lang="en-US" sz="2500" dirty="0">
                <a:latin typeface="Times New Roman" panose="02020603050405020304" pitchFamily="18" charset="0"/>
                <a:ea typeface="Calibri" panose="020F0502020204030204" pitchFamily="34" charset="0"/>
                <a:cs typeface="B Zar" panose="00000400000000000000" pitchFamily="2" charset="-78"/>
              </a:rPr>
              <a:t> </a:t>
            </a:r>
          </a:p>
          <a:p>
            <a:pPr algn="r"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4- سرعت اجرای سازه های بتنی به مراتب کمتر از سازه های فولادی است</a:t>
            </a:r>
            <a:r>
              <a:rPr lang="fa-IR" sz="2500" dirty="0" smtClean="0">
                <a:latin typeface="Times New Roman" panose="02020603050405020304" pitchFamily="18" charset="0"/>
                <a:ea typeface="Calibri" panose="020F0502020204030204" pitchFamily="34" charset="0"/>
                <a:cs typeface="B Zar" panose="00000400000000000000" pitchFamily="2" charset="-78"/>
              </a:rPr>
              <a:t>.</a:t>
            </a:r>
          </a:p>
          <a:p>
            <a:pPr algn="r"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5- نیاز به ماشین آلات بتن ساز و حمل بتن و وسایل دیگر مانند ویبره و ... </a:t>
            </a:r>
            <a:r>
              <a:rPr lang="fa-IR" sz="2500" dirty="0" smtClean="0">
                <a:latin typeface="Times New Roman" panose="02020603050405020304" pitchFamily="18" charset="0"/>
                <a:ea typeface="Calibri" panose="020F0502020204030204" pitchFamily="34" charset="0"/>
                <a:cs typeface="B Zar" panose="00000400000000000000" pitchFamily="2" charset="-78"/>
              </a:rPr>
              <a:t>اگر </a:t>
            </a:r>
            <a:r>
              <a:rPr lang="fa-IR" sz="2500" dirty="0">
                <a:latin typeface="Times New Roman" panose="02020603050405020304" pitchFamily="18" charset="0"/>
                <a:ea typeface="Calibri" panose="020F0502020204030204" pitchFamily="34" charset="0"/>
                <a:cs typeface="B Zar" panose="00000400000000000000" pitchFamily="2" charset="-78"/>
              </a:rPr>
              <a:t>در هنگام بتن ریزی هر یک از وسایل ساخت ، حمل و ریختن بتن خراب شود علاوه بر تعطیل شدن امکان خراب شدن بتن ساخته شده را نیز در پی دارند</a:t>
            </a:r>
            <a:r>
              <a:rPr lang="en-US" sz="2500" dirty="0" smtClean="0">
                <a:latin typeface="Times New Roman" panose="02020603050405020304" pitchFamily="18" charset="0"/>
                <a:ea typeface="Calibri" panose="020F0502020204030204" pitchFamily="34" charset="0"/>
                <a:cs typeface="B Zar" panose="00000400000000000000" pitchFamily="2" charset="-78"/>
              </a:rPr>
              <a:t>.</a:t>
            </a:r>
            <a:endParaRPr lang="fa-IR" sz="2500" dirty="0" smtClean="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endParaRPr lang="en-US" sz="2500" dirty="0">
              <a:latin typeface="Times New Roman" panose="02020603050405020304" pitchFamily="18" charset="0"/>
              <a:ea typeface="Calibri" panose="020F0502020204030204" pitchFamily="34" charset="0"/>
              <a:cs typeface="B Zar" panose="00000400000000000000" pitchFamily="2" charset="-78"/>
            </a:endParaRPr>
          </a:p>
          <a:p>
            <a:pPr algn="just" rtl="1">
              <a:lnSpc>
                <a:spcPct val="107000"/>
              </a:lnSpc>
              <a:spcAft>
                <a:spcPts val="800"/>
              </a:spcAft>
            </a:pPr>
            <a:r>
              <a:rPr lang="fa-IR" sz="2500" dirty="0">
                <a:latin typeface="Times New Roman" panose="02020603050405020304" pitchFamily="18" charset="0"/>
                <a:ea typeface="Calibri" panose="020F0502020204030204" pitchFamily="34" charset="0"/>
                <a:cs typeface="B Zar" panose="00000400000000000000" pitchFamily="2" charset="-78"/>
              </a:rPr>
              <a:t>6- نیاز به مراقبت بتن : بتن بعد از ساختن باید سریع استفاده شده و اجرا گردد و اگر تا 2 ساعت بعد از ساخت این امر میسر نشود ، فاسد و غیر قابل استفاده می­شود. همچنین بتن تا 7 روز پس از ریخته شدن نیاز به مراقبت جدی از حیث عمل آوری داشته و تا 28 روز که مقاومت اصلی خود را بدست آورد باید تحت مراقبت پیوسته باشد</a:t>
            </a:r>
            <a:r>
              <a:rPr lang="en-US" sz="2500" dirty="0">
                <a:latin typeface="Times New Roman" panose="02020603050405020304" pitchFamily="18" charset="0"/>
                <a:ea typeface="Calibri" panose="020F0502020204030204" pitchFamily="34" charset="0"/>
                <a:cs typeface="B Zar" panose="00000400000000000000" pitchFamily="2" charset="-78"/>
              </a:rPr>
              <a:t>.</a:t>
            </a:r>
            <a:endParaRPr lang="en-US" sz="2500" dirty="0">
              <a:effectLst/>
              <a:latin typeface="Times New Roman" panose="02020603050405020304" pitchFamily="18" charset="0"/>
              <a:ea typeface="Calibri" panose="020F0502020204030204" pitchFamily="34" charset="0"/>
              <a:cs typeface="B Zar" panose="00000400000000000000" pitchFamily="2" charset="-78"/>
            </a:endParaRPr>
          </a:p>
        </p:txBody>
      </p:sp>
    </p:spTree>
    <p:extLst>
      <p:ext uri="{BB962C8B-B14F-4D97-AF65-F5344CB8AC3E}">
        <p14:creationId xmlns:p14="http://schemas.microsoft.com/office/powerpoint/2010/main" val="34153347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526"/>
          <a:stretch/>
        </p:blipFill>
        <p:spPr>
          <a:xfrm>
            <a:off x="4128478" y="-45072"/>
            <a:ext cx="4745065" cy="6903072"/>
          </a:xfrm>
          <a:prstGeom prst="rect">
            <a:avLst/>
          </a:prstGeom>
        </p:spPr>
      </p:pic>
    </p:spTree>
    <p:extLst>
      <p:ext uri="{BB962C8B-B14F-4D97-AF65-F5344CB8AC3E}">
        <p14:creationId xmlns:p14="http://schemas.microsoft.com/office/powerpoint/2010/main" val="38428437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67658" y="906571"/>
            <a:ext cx="3627917" cy="586314"/>
          </a:xfrm>
          <a:prstGeom prst="rect">
            <a:avLst/>
          </a:prstGeom>
        </p:spPr>
        <p:txBody>
          <a:bodyPr wrap="none">
            <a:spAutoFit/>
          </a:bodyPr>
          <a:lstStyle/>
          <a:p>
            <a:pPr algn="just" rtl="1">
              <a:lnSpc>
                <a:spcPct val="107000"/>
              </a:lnSpc>
              <a:spcAft>
                <a:spcPts val="0"/>
              </a:spcAft>
            </a:pPr>
            <a:r>
              <a:rPr lang="fa-IR" sz="3000" b="1" dirty="0" smtClean="0">
                <a:solidFill>
                  <a:schemeClr val="accent1"/>
                </a:solidFill>
                <a:latin typeface="B Zar" panose="00000400000000000000" pitchFamily="2" charset="-78"/>
                <a:ea typeface="Calibri" panose="020F0502020204030204" pitchFamily="34" charset="0"/>
                <a:cs typeface="B Zar" panose="00000400000000000000" pitchFamily="2" charset="-78"/>
              </a:rPr>
              <a:t>محدودیت کلراید در آب</a:t>
            </a:r>
            <a:endParaRPr lang="fa-IR" sz="3000" b="1" dirty="0">
              <a:solidFill>
                <a:schemeClr val="accent1"/>
              </a:solidFill>
              <a:latin typeface="B Zar" panose="00000400000000000000" pitchFamily="2" charset="-78"/>
              <a:ea typeface="Calibri" panose="020F0502020204030204" pitchFamily="34" charset="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98" y="1600062"/>
            <a:ext cx="8917574" cy="4723464"/>
          </a:xfrm>
          <a:prstGeom prst="rect">
            <a:avLst/>
          </a:prstGeom>
        </p:spPr>
      </p:pic>
    </p:spTree>
    <p:extLst>
      <p:ext uri="{BB962C8B-B14F-4D97-AF65-F5344CB8AC3E}">
        <p14:creationId xmlns:p14="http://schemas.microsoft.com/office/powerpoint/2010/main" val="15530936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0918" y="909345"/>
            <a:ext cx="10187188" cy="3385542"/>
          </a:xfrm>
          <a:prstGeom prst="rect">
            <a:avLst/>
          </a:prstGeom>
        </p:spPr>
        <p:txBody>
          <a:bodyPr wrap="square">
            <a:spAutoFit/>
          </a:bodyPr>
          <a:lstStyle/>
          <a:p>
            <a:pPr algn="r" rtl="1">
              <a:lnSpc>
                <a:spcPct val="107000"/>
              </a:lnSpc>
              <a:spcAft>
                <a:spcPts val="0"/>
              </a:spcAft>
            </a:pPr>
            <a:r>
              <a:rPr lang="fa-IR" sz="2500" b="1" dirty="0">
                <a:latin typeface="Calibri" panose="020F0502020204030204" pitchFamily="34" charset="0"/>
                <a:ea typeface="Calibri" panose="020F0502020204030204" pitchFamily="34" charset="0"/>
                <a:cs typeface="B Zar" panose="00000400000000000000" pitchFamily="2" charset="-78"/>
              </a:rPr>
              <a:t>آزمایشهای </a:t>
            </a:r>
            <a:r>
              <a:rPr lang="fa-IR" sz="2500" b="1" dirty="0" smtClean="0">
                <a:latin typeface="Calibri" panose="020F0502020204030204" pitchFamily="34" charset="0"/>
                <a:ea typeface="Calibri" panose="020F0502020204030204" pitchFamily="34" charset="0"/>
                <a:cs typeface="B Zar" panose="00000400000000000000" pitchFamily="2" charset="-78"/>
              </a:rPr>
              <a:t>آب</a:t>
            </a:r>
          </a:p>
          <a:p>
            <a:pPr algn="r" rtl="1">
              <a:lnSpc>
                <a:spcPct val="107000"/>
              </a:lnSpc>
              <a:spcAft>
                <a:spcPts val="0"/>
              </a:spcAft>
            </a:pP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r>
              <a:rPr lang="fa-IR" sz="2500" dirty="0" smtClean="0">
                <a:latin typeface="Calibri" panose="020F0502020204030204" pitchFamily="34" charset="0"/>
                <a:ea typeface="Calibri" panose="020F0502020204030204" pitchFamily="34" charset="0"/>
                <a:cs typeface="B Zar" panose="00000400000000000000" pitchFamily="2" charset="-78"/>
              </a:rPr>
              <a:t>مقایسه </a:t>
            </a:r>
            <a:r>
              <a:rPr lang="fa-IR" sz="2500" dirty="0">
                <a:latin typeface="Calibri" panose="020F0502020204030204" pitchFamily="34" charset="0"/>
                <a:ea typeface="Calibri" panose="020F0502020204030204" pitchFamily="34" charset="0"/>
                <a:cs typeface="B Zar" panose="00000400000000000000" pitchFamily="2" charset="-78"/>
              </a:rPr>
              <a:t>زمان گیرش سیمان و مقاومت نمونه های مکعبی ملات های ساخته شده با آب مشکوک و آب مناسب بتن ریزی </a:t>
            </a:r>
            <a:endParaRPr lang="fa-IR" sz="2500" dirty="0" smtClean="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endParaRPr lang="fa-IR" sz="2500" dirty="0">
              <a:latin typeface="Calibri" panose="020F0502020204030204" pitchFamily="34" charset="0"/>
              <a:ea typeface="Calibri" panose="020F0502020204030204" pitchFamily="34" charset="0"/>
              <a:cs typeface="B Zar" panose="00000400000000000000" pitchFamily="2" charset="-78"/>
            </a:endParaRPr>
          </a:p>
          <a:p>
            <a:pPr algn="r" rtl="1">
              <a:lnSpc>
                <a:spcPct val="107000"/>
              </a:lnSpc>
              <a:spcAft>
                <a:spcPts val="0"/>
              </a:spcAft>
            </a:pPr>
            <a:r>
              <a:rPr lang="fa-IR" sz="2500" dirty="0" smtClean="0">
                <a:latin typeface="Calibri" panose="020F0502020204030204" pitchFamily="34" charset="0"/>
                <a:ea typeface="Calibri" panose="020F0502020204030204" pitchFamily="34" charset="0"/>
                <a:cs typeface="B Zar" panose="00000400000000000000" pitchFamily="2" charset="-78"/>
              </a:rPr>
              <a:t>استاندارد </a:t>
            </a:r>
            <a:r>
              <a:rPr lang="en-US" sz="2500" dirty="0">
                <a:latin typeface="Calibri" panose="020F0502020204030204" pitchFamily="34" charset="0"/>
                <a:ea typeface="Calibri" panose="020F0502020204030204" pitchFamily="34" charset="0"/>
                <a:cs typeface="B Zar" panose="00000400000000000000" pitchFamily="2" charset="-78"/>
              </a:rPr>
              <a:t>BS 3148</a:t>
            </a:r>
            <a:r>
              <a:rPr lang="fa-IR" sz="2500" dirty="0">
                <a:latin typeface="Calibri" panose="020F0502020204030204" pitchFamily="34" charset="0"/>
                <a:ea typeface="Calibri" panose="020F0502020204030204" pitchFamily="34" charset="0"/>
                <a:cs typeface="Cambria" panose="02040503050406030204" pitchFamily="18" charset="0"/>
              </a:rPr>
              <a:t>  </a:t>
            </a:r>
            <a:r>
              <a:rPr lang="fa-IR" sz="2500" dirty="0">
                <a:latin typeface="Calibri" panose="020F0502020204030204" pitchFamily="34" charset="0"/>
                <a:ea typeface="Calibri" panose="020F0502020204030204" pitchFamily="34" charset="0"/>
                <a:cs typeface="B Zar" panose="00000400000000000000" pitchFamily="2" charset="-78"/>
              </a:rPr>
              <a:t> تغییر و افت مقاومت تا 10 درصد را در آزمایش بالا مجاز می داند</a:t>
            </a:r>
            <a:r>
              <a:rPr lang="fa-IR" sz="2500" dirty="0" smtClean="0">
                <a:latin typeface="Calibri" panose="020F0502020204030204" pitchFamily="34" charset="0"/>
                <a:ea typeface="Calibri" panose="020F0502020204030204" pitchFamily="34" charset="0"/>
                <a:cs typeface="B Zar" panose="00000400000000000000" pitchFamily="2" charset="-78"/>
              </a:rPr>
              <a:t>.</a:t>
            </a:r>
          </a:p>
          <a:p>
            <a:pPr algn="r" rtl="1">
              <a:lnSpc>
                <a:spcPct val="107000"/>
              </a:lnSpc>
              <a:spcAft>
                <a:spcPts val="0"/>
              </a:spcAft>
            </a:pPr>
            <a:endParaRPr lang="fa-IR" sz="2500" dirty="0">
              <a:latin typeface="Calibri" panose="020F0502020204030204" pitchFamily="34" charset="0"/>
              <a:ea typeface="Calibri" panose="020F0502020204030204" pitchFamily="34" charset="0"/>
              <a:cs typeface="B Zar" panose="00000400000000000000" pitchFamily="2" charset="-78"/>
            </a:endParaRPr>
          </a:p>
          <a:p>
            <a:pPr algn="just" rtl="1">
              <a:lnSpc>
                <a:spcPct val="107000"/>
              </a:lnSpc>
              <a:spcAft>
                <a:spcPts val="800"/>
              </a:spcAft>
            </a:pPr>
            <a:r>
              <a:rPr lang="en-US" sz="2500" dirty="0">
                <a:latin typeface="Calibri" panose="020F0502020204030204" pitchFamily="34" charset="0"/>
                <a:ea typeface="Calibri" panose="020F0502020204030204" pitchFamily="34" charset="0"/>
                <a:cs typeface="B Zar" panose="00000400000000000000" pitchFamily="2" charset="-78"/>
              </a:rPr>
              <a:t> </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3442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95889" y="368923"/>
            <a:ext cx="2539477" cy="586314"/>
          </a:xfrm>
          <a:prstGeom prst="rect">
            <a:avLst/>
          </a:prstGeom>
        </p:spPr>
        <p:txBody>
          <a:bodyPr wrap="none">
            <a:spAutoFit/>
          </a:bodyPr>
          <a:lstStyle/>
          <a:p>
            <a:pPr algn="just" rtl="1">
              <a:lnSpc>
                <a:spcPct val="107000"/>
              </a:lnSpc>
              <a:spcAft>
                <a:spcPts val="0"/>
              </a:spcAft>
            </a:pPr>
            <a:r>
              <a:rPr lang="fa-IR" sz="3000" b="1" dirty="0" smtClean="0">
                <a:solidFill>
                  <a:schemeClr val="accent1"/>
                </a:solidFill>
                <a:latin typeface="B Zar" panose="00000400000000000000" pitchFamily="2" charset="-78"/>
                <a:ea typeface="Calibri" panose="020F0502020204030204" pitchFamily="34" charset="0"/>
                <a:cs typeface="B Zar" panose="00000400000000000000" pitchFamily="2" charset="-78"/>
              </a:rPr>
              <a:t>مواد افزودنی بتن</a:t>
            </a:r>
            <a:endParaRPr lang="fa-IR" sz="3000" b="1" dirty="0">
              <a:solidFill>
                <a:schemeClr val="accent1"/>
              </a:solidFill>
              <a:latin typeface="B Zar" panose="00000400000000000000" pitchFamily="2" charset="-78"/>
              <a:ea typeface="Calibri" panose="020F0502020204030204" pitchFamily="34" charset="0"/>
              <a:cs typeface="B Zar" panose="00000400000000000000" pitchFamily="2" charset="-78"/>
            </a:endParaRPr>
          </a:p>
        </p:txBody>
      </p:sp>
      <p:sp>
        <p:nvSpPr>
          <p:cNvPr id="11" name="Freeform 2"/>
          <p:cNvSpPr>
            <a:spLocks noEditPoints="1"/>
          </p:cNvSpPr>
          <p:nvPr/>
        </p:nvSpPr>
        <p:spPr bwMode="gray">
          <a:xfrm rot="-1358056">
            <a:off x="2588944" y="2165999"/>
            <a:ext cx="6853237" cy="2803525"/>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solidFill>
            <a:srgbClr val="FFC000"/>
          </a:solidFill>
          <a:ln w="0">
            <a:noFill/>
            <a:prstDash val="solid"/>
            <a:round/>
            <a:headEnd/>
            <a:tailEnd/>
          </a:ln>
        </p:spPr>
        <p:txBody>
          <a:bodyPr/>
          <a:lstStyle/>
          <a:p>
            <a:endParaRPr lang="en-US" dirty="0">
              <a:solidFill>
                <a:srgbClr val="00B0F0"/>
              </a:solidFill>
            </a:endParaRPr>
          </a:p>
        </p:txBody>
      </p:sp>
      <p:sp>
        <p:nvSpPr>
          <p:cNvPr id="12" name="Text Box 19"/>
          <p:cNvSpPr txBox="1">
            <a:spLocks noChangeArrowheads="1"/>
          </p:cNvSpPr>
          <p:nvPr/>
        </p:nvSpPr>
        <p:spPr bwMode="auto">
          <a:xfrm>
            <a:off x="4781273" y="3204224"/>
            <a:ext cx="2749558" cy="707886"/>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ctr" eaLnBrk="0" hangingPunct="0"/>
            <a:r>
              <a:rPr lang="fa-IR" sz="4000" dirty="0" smtClean="0">
                <a:effectLst>
                  <a:outerShdw blurRad="38100" dist="38100" dir="2700000" algn="tl">
                    <a:srgbClr val="000000">
                      <a:alpha val="43137"/>
                    </a:srgbClr>
                  </a:outerShdw>
                </a:effectLst>
                <a:cs typeface="B Koodak" pitchFamily="2" charset="-78"/>
              </a:rPr>
              <a:t>بتن</a:t>
            </a:r>
            <a:endParaRPr lang="en-US" sz="4000" dirty="0">
              <a:effectLst>
                <a:outerShdw blurRad="38100" dist="38100" dir="2700000" algn="tl">
                  <a:srgbClr val="000000">
                    <a:alpha val="43137"/>
                  </a:srgbClr>
                </a:outerShdw>
              </a:effectLst>
              <a:cs typeface="B Koodak" pitchFamily="2" charset="-78"/>
            </a:endParaRPr>
          </a:p>
        </p:txBody>
      </p:sp>
      <p:sp>
        <p:nvSpPr>
          <p:cNvPr id="13" name="Oval 12"/>
          <p:cNvSpPr/>
          <p:nvPr/>
        </p:nvSpPr>
        <p:spPr>
          <a:xfrm>
            <a:off x="5113063" y="1510899"/>
            <a:ext cx="1524000" cy="1024987"/>
          </a:xfrm>
          <a:prstGeom prst="ellipse">
            <a:avLst/>
          </a:prstGeom>
          <a:solidFill>
            <a:schemeClr val="accent2">
              <a:lumMod val="60000"/>
              <a:lumOff val="40000"/>
            </a:schemeClr>
          </a:solidFill>
          <a:ln w="38100">
            <a:solidFill>
              <a:srgbClr val="FFFFFF"/>
            </a:solidFill>
            <a:round/>
            <a:headEnd/>
            <a:tailEnd/>
          </a:ln>
          <a:effectLst>
            <a:outerShdw blurRad="76200" dir="18900000" sy="23000" kx="-1200000" algn="bl" rotWithShape="0">
              <a:srgbClr val="00B0F0">
                <a:alpha val="20000"/>
              </a:srgbClr>
            </a:outerShdw>
          </a:effectLst>
        </p:spPr>
        <p:txBody>
          <a:bodyPr wrap="none" rtlCol="0" anchor="ctr"/>
          <a:lstStyle/>
          <a:p>
            <a:pPr algn="ctr"/>
            <a:r>
              <a:rPr lang="fa-IR" sz="2400" dirty="0">
                <a:solidFill>
                  <a:srgbClr val="C00000"/>
                </a:solidFill>
                <a:latin typeface="Arial" pitchFamily="34" charset="0"/>
                <a:cs typeface="B Koodak" pitchFamily="2" charset="-78"/>
              </a:rPr>
              <a:t>سیمان</a:t>
            </a:r>
            <a:endParaRPr lang="en-US" sz="2400" dirty="0">
              <a:solidFill>
                <a:srgbClr val="C00000"/>
              </a:solidFill>
              <a:latin typeface="Arial" pitchFamily="34" charset="0"/>
              <a:cs typeface="B Koodak" pitchFamily="2" charset="-78"/>
            </a:endParaRPr>
          </a:p>
        </p:txBody>
      </p:sp>
      <p:sp>
        <p:nvSpPr>
          <p:cNvPr id="14" name="Oval 13"/>
          <p:cNvSpPr/>
          <p:nvPr/>
        </p:nvSpPr>
        <p:spPr>
          <a:xfrm>
            <a:off x="8057881" y="1700349"/>
            <a:ext cx="1524000" cy="1024987"/>
          </a:xfrm>
          <a:prstGeom prst="ellipse">
            <a:avLst/>
          </a:prstGeom>
          <a:solidFill>
            <a:srgbClr val="7DDCFF"/>
          </a:solidFill>
          <a:ln w="38100">
            <a:solidFill>
              <a:srgbClr val="FFFFFF"/>
            </a:solidFill>
            <a:round/>
            <a:headEnd/>
            <a:tailEnd/>
          </a:ln>
          <a:effectLst>
            <a:outerShdw blurRad="76200" dir="18900000" sy="23000" kx="-1200000" algn="bl" rotWithShape="0">
              <a:srgbClr val="00B0F0">
                <a:alpha val="20000"/>
              </a:srgbClr>
            </a:outerShdw>
          </a:effectLst>
        </p:spPr>
        <p:txBody>
          <a:bodyPr wrap="none" rtlCol="0" anchor="ctr"/>
          <a:lstStyle/>
          <a:p>
            <a:pPr algn="ctr"/>
            <a:r>
              <a:rPr lang="fa-IR" sz="2400" dirty="0" smtClean="0">
                <a:solidFill>
                  <a:srgbClr val="C00000"/>
                </a:solidFill>
                <a:latin typeface="Arial" pitchFamily="34" charset="0"/>
                <a:cs typeface="B Koodak" pitchFamily="2" charset="-78"/>
              </a:rPr>
              <a:t>آب</a:t>
            </a:r>
            <a:endParaRPr lang="en-US" sz="2400" dirty="0" smtClean="0">
              <a:solidFill>
                <a:srgbClr val="C00000"/>
              </a:solidFill>
              <a:latin typeface="Arial" pitchFamily="34" charset="0"/>
              <a:cs typeface="B Koodak" pitchFamily="2" charset="-78"/>
            </a:endParaRPr>
          </a:p>
        </p:txBody>
      </p:sp>
      <p:sp>
        <p:nvSpPr>
          <p:cNvPr id="15" name="Oval 14"/>
          <p:cNvSpPr/>
          <p:nvPr/>
        </p:nvSpPr>
        <p:spPr>
          <a:xfrm>
            <a:off x="7067281" y="3481223"/>
            <a:ext cx="1524000" cy="1024987"/>
          </a:xfrm>
          <a:prstGeom prst="ellipse">
            <a:avLst/>
          </a:prstGeom>
          <a:solidFill>
            <a:schemeClr val="bg1">
              <a:lumMod val="65000"/>
              <a:lumOff val="35000"/>
            </a:schemeClr>
          </a:solidFill>
          <a:ln w="38100">
            <a:solidFill>
              <a:srgbClr val="FFFFFF"/>
            </a:solidFill>
            <a:round/>
            <a:headEnd/>
            <a:tailEnd/>
          </a:ln>
          <a:effectLst>
            <a:outerShdw blurRad="76200" dir="18900000" sy="23000" kx="-1200000" algn="bl" rotWithShape="0">
              <a:srgbClr val="00B0F0">
                <a:alpha val="20000"/>
              </a:srgbClr>
            </a:outerShdw>
          </a:effectLst>
        </p:spPr>
        <p:txBody>
          <a:bodyPr wrap="none" rtlCol="0" anchor="ctr"/>
          <a:lstStyle/>
          <a:p>
            <a:pPr algn="ctr"/>
            <a:r>
              <a:rPr lang="fa-IR" sz="2400" dirty="0" smtClean="0">
                <a:solidFill>
                  <a:srgbClr val="C00000"/>
                </a:solidFill>
                <a:latin typeface="Arial" pitchFamily="34" charset="0"/>
                <a:cs typeface="B Koodak" pitchFamily="2" charset="-78"/>
              </a:rPr>
              <a:t>سنگدانه</a:t>
            </a:r>
            <a:endParaRPr lang="en-US" sz="2400" dirty="0" smtClean="0">
              <a:solidFill>
                <a:srgbClr val="C00000"/>
              </a:solidFill>
              <a:latin typeface="Arial" pitchFamily="34" charset="0"/>
              <a:cs typeface="B Koodak" pitchFamily="2" charset="-78"/>
            </a:endParaRPr>
          </a:p>
        </p:txBody>
      </p:sp>
      <p:sp>
        <p:nvSpPr>
          <p:cNvPr id="16" name="Oval 15"/>
          <p:cNvSpPr/>
          <p:nvPr/>
        </p:nvSpPr>
        <p:spPr>
          <a:xfrm>
            <a:off x="4389163" y="4580586"/>
            <a:ext cx="1524000" cy="1024987"/>
          </a:xfrm>
          <a:prstGeom prst="ellipse">
            <a:avLst/>
          </a:prstGeom>
          <a:solidFill>
            <a:srgbClr val="F4E59C"/>
          </a:solidFill>
          <a:ln w="38100">
            <a:solidFill>
              <a:srgbClr val="FFFFFF"/>
            </a:solidFill>
            <a:round/>
            <a:headEnd/>
            <a:tailEnd/>
          </a:ln>
          <a:effectLst>
            <a:outerShdw blurRad="76200" dir="18900000" sy="23000" kx="-1200000" algn="bl" rotWithShape="0">
              <a:srgbClr val="00B0F0">
                <a:alpha val="20000"/>
              </a:srgbClr>
            </a:outerShdw>
          </a:effectLst>
        </p:spPr>
        <p:txBody>
          <a:bodyPr wrap="none" rtlCol="0" anchor="ctr"/>
          <a:lstStyle/>
          <a:p>
            <a:pPr algn="ctr"/>
            <a:r>
              <a:rPr lang="fa-IR" sz="2400" dirty="0" smtClean="0">
                <a:solidFill>
                  <a:srgbClr val="C00000"/>
                </a:solidFill>
                <a:latin typeface="Arial" pitchFamily="34" charset="0"/>
                <a:cs typeface="B Koodak" pitchFamily="2" charset="-78"/>
              </a:rPr>
              <a:t>پوزولان</a:t>
            </a:r>
            <a:endParaRPr lang="en-US" sz="2400" dirty="0">
              <a:solidFill>
                <a:srgbClr val="C00000"/>
              </a:solidFill>
              <a:latin typeface="Arial" pitchFamily="34" charset="0"/>
              <a:cs typeface="B Koodak" pitchFamily="2" charset="-78"/>
            </a:endParaRPr>
          </a:p>
        </p:txBody>
      </p:sp>
      <p:sp>
        <p:nvSpPr>
          <p:cNvPr id="17" name="Oval 16"/>
          <p:cNvSpPr/>
          <p:nvPr/>
        </p:nvSpPr>
        <p:spPr>
          <a:xfrm>
            <a:off x="2313396" y="3361386"/>
            <a:ext cx="1524000" cy="1024987"/>
          </a:xfrm>
          <a:prstGeom prst="ellipse">
            <a:avLst/>
          </a:prstGeom>
          <a:solidFill>
            <a:srgbClr val="FFFFFF"/>
          </a:solidFill>
          <a:ln w="38100">
            <a:solidFill>
              <a:srgbClr val="FFFFFF"/>
            </a:solidFill>
            <a:round/>
            <a:headEnd/>
            <a:tailEnd/>
          </a:ln>
          <a:effectLst>
            <a:outerShdw blurRad="76200" dir="18900000" sy="23000" kx="-1200000" algn="bl" rotWithShape="0">
              <a:srgbClr val="00B0F0">
                <a:alpha val="20000"/>
              </a:srgbClr>
            </a:outerShdw>
          </a:effectLst>
        </p:spPr>
        <p:txBody>
          <a:bodyPr wrap="none" rtlCol="0" anchor="ctr"/>
          <a:lstStyle/>
          <a:p>
            <a:pPr algn="ctr"/>
            <a:r>
              <a:rPr lang="fa-IR" sz="3000" b="1" dirty="0" smtClean="0">
                <a:solidFill>
                  <a:srgbClr val="C00000"/>
                </a:solidFill>
                <a:latin typeface="Arial" pitchFamily="34" charset="0"/>
                <a:cs typeface="B Koodak" pitchFamily="2" charset="-78"/>
              </a:rPr>
              <a:t>افزودنی</a:t>
            </a:r>
            <a:endParaRPr lang="en-US" sz="3000" b="1" dirty="0">
              <a:solidFill>
                <a:srgbClr val="C00000"/>
              </a:solidFill>
              <a:latin typeface="Arial" pitchFamily="34" charset="0"/>
              <a:cs typeface="B Koodak" pitchFamily="2" charset="-78"/>
            </a:endParaRPr>
          </a:p>
        </p:txBody>
      </p:sp>
    </p:spTree>
    <p:extLst>
      <p:ext uri="{BB962C8B-B14F-4D97-AF65-F5344CB8AC3E}">
        <p14:creationId xmlns:p14="http://schemas.microsoft.com/office/powerpoint/2010/main" val="42596969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342" y="455356"/>
            <a:ext cx="9813702" cy="3170099"/>
          </a:xfrm>
          <a:prstGeom prst="rect">
            <a:avLst/>
          </a:prstGeom>
        </p:spPr>
        <p:txBody>
          <a:bodyPr wrap="square">
            <a:spAutoFit/>
          </a:bodyPr>
          <a:lstStyle/>
          <a:p>
            <a:pPr algn="r" rtl="1"/>
            <a:r>
              <a:rPr lang="fa-IR" sz="2500" b="1" dirty="0">
                <a:solidFill>
                  <a:srgbClr val="C00000"/>
                </a:solidFill>
                <a:latin typeface="BLotus"/>
                <a:cs typeface="B Zar" panose="00000400000000000000" pitchFamily="2" charset="-78"/>
              </a:rPr>
              <a:t>مواد </a:t>
            </a:r>
            <a:r>
              <a:rPr lang="fa-IR" sz="2500" b="1" dirty="0" smtClean="0">
                <a:solidFill>
                  <a:srgbClr val="C00000"/>
                </a:solidFill>
                <a:latin typeface="BLotus"/>
                <a:cs typeface="B Zar" panose="00000400000000000000" pitchFamily="2" charset="-78"/>
              </a:rPr>
              <a:t>افزودنی:</a:t>
            </a:r>
          </a:p>
          <a:p>
            <a:pPr algn="r" rtl="1"/>
            <a:endParaRPr lang="fa-IR" sz="2500" b="1" dirty="0" smtClean="0">
              <a:solidFill>
                <a:srgbClr val="C00000"/>
              </a:solidFill>
              <a:latin typeface="BLotus"/>
              <a:cs typeface="B Zar" panose="00000400000000000000" pitchFamily="2" charset="-78"/>
            </a:endParaRPr>
          </a:p>
          <a:p>
            <a:pPr algn="r" rtl="1"/>
            <a:r>
              <a:rPr lang="fa-IR" sz="2500" dirty="0" smtClean="0">
                <a:latin typeface="BLotus"/>
                <a:cs typeface="B Zar" panose="00000400000000000000" pitchFamily="2" charset="-78"/>
              </a:rPr>
              <a:t> </a:t>
            </a:r>
            <a:r>
              <a:rPr lang="fa-IR" sz="2500" dirty="0">
                <a:latin typeface="BLotus"/>
                <a:cs typeface="B Zar" panose="00000400000000000000" pitchFamily="2" charset="-78"/>
              </a:rPr>
              <a:t>مواد </a:t>
            </a:r>
            <a:r>
              <a:rPr lang="fa-IR" sz="2500" dirty="0" smtClean="0">
                <a:latin typeface="BLotus"/>
                <a:cs typeface="B Zar" panose="00000400000000000000" pitchFamily="2" charset="-78"/>
              </a:rPr>
              <a:t>افزودنی شيميايى كه </a:t>
            </a:r>
            <a:r>
              <a:rPr lang="fa-IR" sz="2500" dirty="0">
                <a:latin typeface="BLotus"/>
                <a:cs typeface="B Zar" panose="00000400000000000000" pitchFamily="2" charset="-78"/>
              </a:rPr>
              <a:t>به صورت محلول و يا پودر عرضه مى </a:t>
            </a:r>
            <a:r>
              <a:rPr lang="fa-IR" sz="2500" dirty="0" smtClean="0">
                <a:latin typeface="BLotus"/>
                <a:cs typeface="B Zar" panose="00000400000000000000" pitchFamily="2" charset="-78"/>
              </a:rPr>
              <a:t>شوند</a:t>
            </a:r>
            <a:r>
              <a:rPr lang="fa-IR" sz="2500" dirty="0">
                <a:latin typeface="BLotus"/>
                <a:cs typeface="B Zar" panose="00000400000000000000" pitchFamily="2" charset="-78"/>
              </a:rPr>
              <a:t> </a:t>
            </a:r>
            <a:r>
              <a:rPr lang="fa-IR" sz="2500" dirty="0" smtClean="0">
                <a:latin typeface="BLotus"/>
                <a:cs typeface="B Zar" panose="00000400000000000000" pitchFamily="2" charset="-78"/>
              </a:rPr>
              <a:t>(حداکثر 5 درصد وزنی سیمان)</a:t>
            </a:r>
          </a:p>
          <a:p>
            <a:pPr algn="r" rtl="1"/>
            <a:endParaRPr lang="fa-IR" sz="2500" dirty="0" smtClean="0">
              <a:latin typeface="BLotus"/>
              <a:cs typeface="B Zar" panose="00000400000000000000" pitchFamily="2" charset="-78"/>
            </a:endParaRPr>
          </a:p>
          <a:p>
            <a:pPr algn="r" rtl="1"/>
            <a:r>
              <a:rPr lang="fa-IR" sz="2500" dirty="0" smtClean="0">
                <a:latin typeface="BLotus"/>
                <a:cs typeface="B Zar" panose="00000400000000000000" pitchFamily="2" charset="-78"/>
              </a:rPr>
              <a:t>مواد مضاف معدنی مثل پوزالان ها که به صورت طبیعی یافت می شوند (حداقل 5 درصد وزنی سیمان)</a:t>
            </a:r>
          </a:p>
          <a:p>
            <a:pPr algn="r" rtl="1"/>
            <a:endParaRPr lang="fa-IR" sz="2500" dirty="0" smtClean="0">
              <a:latin typeface="BLotus"/>
              <a:cs typeface="B Zar" panose="00000400000000000000" pitchFamily="2" charset="-78"/>
            </a:endParaRPr>
          </a:p>
          <a:p>
            <a:pPr algn="r" rtl="1"/>
            <a:endParaRPr lang="fa-IR" sz="2500" dirty="0" smtClean="0">
              <a:latin typeface="BLotus"/>
              <a:cs typeface="B Zar" panose="00000400000000000000" pitchFamily="2" charset="-78"/>
            </a:endParaRPr>
          </a:p>
          <a:p>
            <a:pPr algn="r" rtl="1"/>
            <a:r>
              <a:rPr lang="fa-IR" sz="2500" dirty="0" smtClean="0">
                <a:latin typeface="BLotus"/>
                <a:cs typeface="B Zar" panose="00000400000000000000" pitchFamily="2" charset="-78"/>
              </a:rPr>
              <a:t>مواد افزودنی </a:t>
            </a:r>
            <a:r>
              <a:rPr lang="fa-IR" sz="2500" dirty="0">
                <a:latin typeface="BLotus"/>
                <a:cs typeface="B Zar" panose="00000400000000000000" pitchFamily="2" charset="-78"/>
              </a:rPr>
              <a:t>به بتن افزوده مى شود تا بعضى از ويژگى هاى بتن تازه يا سخت شده را تغيير </a:t>
            </a:r>
            <a:r>
              <a:rPr lang="fa-IR" sz="2500" dirty="0" smtClean="0">
                <a:latin typeface="BLotus"/>
                <a:cs typeface="B Zar" panose="00000400000000000000" pitchFamily="2" charset="-78"/>
              </a:rPr>
              <a:t>دهند</a:t>
            </a:r>
            <a:r>
              <a:rPr lang="fa-IR" sz="2500" dirty="0">
                <a:latin typeface="BLotus"/>
                <a:cs typeface="B Zar" panose="00000400000000000000" pitchFamily="2" charset="-78"/>
              </a:rPr>
              <a:t>.</a:t>
            </a:r>
            <a:endParaRPr lang="fa-IR" sz="2500" dirty="0">
              <a:cs typeface="B Za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688" y="3818757"/>
            <a:ext cx="6194738" cy="2852683"/>
          </a:xfrm>
          <a:prstGeom prst="rect">
            <a:avLst/>
          </a:prstGeom>
        </p:spPr>
      </p:pic>
    </p:spTree>
    <p:extLst>
      <p:ext uri="{BB962C8B-B14F-4D97-AF65-F5344CB8AC3E}">
        <p14:creationId xmlns:p14="http://schemas.microsoft.com/office/powerpoint/2010/main" val="6448617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81879" y="1817590"/>
            <a:ext cx="11211270" cy="3602549"/>
            <a:chOff x="1774825" y="2904267"/>
            <a:chExt cx="20820063" cy="6657063"/>
          </a:xfrm>
        </p:grpSpPr>
        <p:sp>
          <p:nvSpPr>
            <p:cNvPr id="13" name="Freeform 3"/>
            <p:cNvSpPr>
              <a:spLocks/>
            </p:cNvSpPr>
            <p:nvPr/>
          </p:nvSpPr>
          <p:spPr bwMode="auto">
            <a:xfrm rot="10800000">
              <a:off x="8412163" y="7724592"/>
              <a:ext cx="1933575" cy="1235075"/>
            </a:xfrm>
            <a:custGeom>
              <a:avLst/>
              <a:gdLst>
                <a:gd name="T0" fmla="*/ 0 w 21600"/>
                <a:gd name="T1" fmla="*/ 1235075 h 21600"/>
                <a:gd name="T2" fmla="*/ 511413 w 21600"/>
                <a:gd name="T3" fmla="*/ 0 h 21600"/>
                <a:gd name="T4" fmla="*/ 1933575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5713" y="0"/>
                  </a:lnTo>
                  <a:lnTo>
                    <a:pt x="21600" y="0"/>
                  </a:lnTo>
                </a:path>
              </a:pathLst>
            </a:custGeom>
            <a:noFill/>
            <a:ln w="76200" cap="flat">
              <a:solidFill>
                <a:srgbClr val="EA8928"/>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2500">
                <a:cs typeface="B Zar" panose="00000400000000000000" pitchFamily="2" charset="-78"/>
              </a:endParaRPr>
            </a:p>
          </p:txBody>
        </p:sp>
        <p:sp>
          <p:nvSpPr>
            <p:cNvPr id="14" name="Freeform 4"/>
            <p:cNvSpPr>
              <a:spLocks/>
            </p:cNvSpPr>
            <p:nvPr/>
          </p:nvSpPr>
          <p:spPr bwMode="auto">
            <a:xfrm flipH="1">
              <a:off x="8412163" y="3760605"/>
              <a:ext cx="1933575" cy="1233487"/>
            </a:xfrm>
            <a:custGeom>
              <a:avLst/>
              <a:gdLst>
                <a:gd name="T0" fmla="*/ 0 w 21600"/>
                <a:gd name="T1" fmla="*/ 1233487 h 21600"/>
                <a:gd name="T2" fmla="*/ 511413 w 21600"/>
                <a:gd name="T3" fmla="*/ 0 h 21600"/>
                <a:gd name="T4" fmla="*/ 1933575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5713" y="0"/>
                  </a:lnTo>
                  <a:lnTo>
                    <a:pt x="21600" y="0"/>
                  </a:lnTo>
                </a:path>
              </a:pathLst>
            </a:custGeom>
            <a:noFill/>
            <a:ln w="76200" cap="flat">
              <a:solidFill>
                <a:srgbClr val="7F9595"/>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2500">
                <a:cs typeface="B Zar" panose="00000400000000000000" pitchFamily="2" charset="-78"/>
              </a:endParaRPr>
            </a:p>
          </p:txBody>
        </p:sp>
        <p:sp>
          <p:nvSpPr>
            <p:cNvPr id="15" name="Freeform 6"/>
            <p:cNvSpPr>
              <a:spLocks/>
            </p:cNvSpPr>
            <p:nvPr/>
          </p:nvSpPr>
          <p:spPr bwMode="auto">
            <a:xfrm rot="10800000" flipH="1">
              <a:off x="13987463" y="7748405"/>
              <a:ext cx="1935162" cy="1235075"/>
            </a:xfrm>
            <a:custGeom>
              <a:avLst/>
              <a:gdLst>
                <a:gd name="T0" fmla="*/ 0 w 21600"/>
                <a:gd name="T1" fmla="*/ 1235075 h 21600"/>
                <a:gd name="T2" fmla="*/ 511832 w 21600"/>
                <a:gd name="T3" fmla="*/ 0 h 21600"/>
                <a:gd name="T4" fmla="*/ 1935162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5713" y="0"/>
                  </a:lnTo>
                  <a:lnTo>
                    <a:pt x="21600" y="0"/>
                  </a:lnTo>
                </a:path>
              </a:pathLst>
            </a:custGeom>
            <a:noFill/>
            <a:ln w="76200" cap="flat">
              <a:solidFill>
                <a:srgbClr val="F4BF2B"/>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2500">
                <a:cs typeface="B Zar" panose="00000400000000000000" pitchFamily="2" charset="-78"/>
              </a:endParaRPr>
            </a:p>
          </p:txBody>
        </p:sp>
        <p:sp>
          <p:nvSpPr>
            <p:cNvPr id="16" name="Freeform 7"/>
            <p:cNvSpPr>
              <a:spLocks/>
            </p:cNvSpPr>
            <p:nvPr/>
          </p:nvSpPr>
          <p:spPr bwMode="auto">
            <a:xfrm>
              <a:off x="13990638" y="3787592"/>
              <a:ext cx="1933575" cy="1235075"/>
            </a:xfrm>
            <a:custGeom>
              <a:avLst/>
              <a:gdLst>
                <a:gd name="T0" fmla="*/ 0 w 21600"/>
                <a:gd name="T1" fmla="*/ 1235075 h 21600"/>
                <a:gd name="T2" fmla="*/ 511413 w 21600"/>
                <a:gd name="T3" fmla="*/ 0 h 21600"/>
                <a:gd name="T4" fmla="*/ 1933575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5713" y="0"/>
                  </a:lnTo>
                  <a:lnTo>
                    <a:pt x="21600" y="0"/>
                  </a:lnTo>
                </a:path>
              </a:pathLst>
            </a:custGeom>
            <a:noFill/>
            <a:ln w="76200" cap="flat">
              <a:solidFill>
                <a:srgbClr val="CB182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2500">
                <a:cs typeface="B Zar" panose="00000400000000000000" pitchFamily="2" charset="-78"/>
              </a:endParaRPr>
            </a:p>
          </p:txBody>
        </p:sp>
        <p:sp>
          <p:nvSpPr>
            <p:cNvPr id="17" name="AutoShape 9"/>
            <p:cNvSpPr>
              <a:spLocks/>
            </p:cNvSpPr>
            <p:nvPr/>
          </p:nvSpPr>
          <p:spPr bwMode="auto">
            <a:xfrm>
              <a:off x="9271000" y="3436755"/>
              <a:ext cx="5791199" cy="5780087"/>
            </a:xfrm>
            <a:custGeom>
              <a:avLst/>
              <a:gdLst>
                <a:gd name="T0" fmla="*/ 16797 w 19678"/>
                <a:gd name="T1" fmla="*/ 2885 h 19678"/>
                <a:gd name="T2" fmla="*/ 16800 w 19678"/>
                <a:gd name="T3" fmla="*/ 16799 h 19678"/>
                <a:gd name="T4" fmla="*/ 2885 w 19678"/>
                <a:gd name="T5" fmla="*/ 16797 h 19678"/>
                <a:gd name="T6" fmla="*/ 2883 w 19678"/>
                <a:gd name="T7" fmla="*/ 2883 h 19678"/>
                <a:gd name="T8" fmla="*/ 16797 w 19678"/>
                <a:gd name="T9" fmla="*/ 2885 h 19678"/>
              </a:gdLst>
              <a:ahLst/>
              <a:cxnLst>
                <a:cxn ang="0">
                  <a:pos x="T0" y="T1"/>
                </a:cxn>
                <a:cxn ang="0">
                  <a:pos x="T2" y="T3"/>
                </a:cxn>
                <a:cxn ang="0">
                  <a:pos x="T4" y="T5"/>
                </a:cxn>
                <a:cxn ang="0">
                  <a:pos x="T6" y="T7"/>
                </a:cxn>
                <a:cxn ang="0">
                  <a:pos x="T8" y="T9"/>
                </a:cxn>
              </a:cxnLst>
              <a:rect l="0" t="0" r="r" b="b"/>
              <a:pathLst>
                <a:path w="19678" h="19678">
                  <a:moveTo>
                    <a:pt x="16797" y="2885"/>
                  </a:moveTo>
                  <a:cubicBezTo>
                    <a:pt x="20640" y="6728"/>
                    <a:pt x="20641" y="12958"/>
                    <a:pt x="16800" y="16799"/>
                  </a:cubicBezTo>
                  <a:cubicBezTo>
                    <a:pt x="12958" y="20641"/>
                    <a:pt x="6728" y="20640"/>
                    <a:pt x="2885" y="16797"/>
                  </a:cubicBezTo>
                  <a:cubicBezTo>
                    <a:pt x="-958" y="12954"/>
                    <a:pt x="-959" y="6724"/>
                    <a:pt x="2883" y="2883"/>
                  </a:cubicBezTo>
                  <a:cubicBezTo>
                    <a:pt x="6724" y="-959"/>
                    <a:pt x="12954" y="-958"/>
                    <a:pt x="16797" y="2885"/>
                  </a:cubicBezTo>
                </a:path>
              </a:pathLst>
            </a:custGeom>
            <a:solidFill>
              <a:srgbClr val="E6ECED"/>
            </a:solidFill>
            <a:ln>
              <a:noFill/>
            </a:ln>
            <a:extLst>
              <a:ext uri="{91240B29-F687-4f45-9708-019B960494DF}">
                <a14:hiddenLine xmlns="" xmlns:a14="http://schemas.microsoft.com/office/drawing/2010/main" w="63500" cap="flat">
                  <a:solidFill>
                    <a:srgbClr val="439874"/>
                  </a:solidFill>
                  <a:miter lim="800000"/>
                  <a:headEnd type="none" w="med" len="med"/>
                  <a:tailEnd type="none" w="med" len="med"/>
                </a14:hiddenLine>
              </a:ext>
            </a:extLst>
          </p:spPr>
          <p:txBody>
            <a:bodyPr lIns="0" tIns="0" rIns="0" bIns="0"/>
            <a:lstStyle/>
            <a:p>
              <a:pPr algn="ctr"/>
              <a:endParaRPr lang="en-US" sz="2500" dirty="0" smtClean="0">
                <a:cs typeface="B Zar" panose="00000400000000000000" pitchFamily="2" charset="-78"/>
              </a:endParaRPr>
            </a:p>
            <a:p>
              <a:pPr algn="ctr"/>
              <a:endParaRPr lang="en-US" sz="2500" dirty="0">
                <a:cs typeface="B Zar" panose="00000400000000000000" pitchFamily="2" charset="-78"/>
              </a:endParaRPr>
            </a:p>
            <a:p>
              <a:pPr algn="ctr"/>
              <a:endParaRPr lang="en-US" sz="2500" dirty="0" smtClean="0">
                <a:cs typeface="B Zar" panose="00000400000000000000" pitchFamily="2" charset="-78"/>
              </a:endParaRPr>
            </a:p>
            <a:p>
              <a:pPr algn="ctr"/>
              <a:endParaRPr lang="en-US" sz="2500" dirty="0">
                <a:cs typeface="B Zar" panose="00000400000000000000" pitchFamily="2" charset="-78"/>
              </a:endParaRPr>
            </a:p>
            <a:p>
              <a:pPr algn="ctr"/>
              <a:r>
                <a:rPr lang="fa-IR" sz="2500" b="1" dirty="0" smtClean="0">
                  <a:cs typeface="B Zar" panose="00000400000000000000" pitchFamily="2" charset="-78"/>
                </a:rPr>
                <a:t>انواع افزودنی ها</a:t>
              </a:r>
              <a:endParaRPr lang="en-US" sz="2500" b="1" dirty="0">
                <a:cs typeface="B Zar" panose="00000400000000000000" pitchFamily="2" charset="-78"/>
              </a:endParaRPr>
            </a:p>
          </p:txBody>
        </p:sp>
        <p:sp>
          <p:nvSpPr>
            <p:cNvPr id="18" name="AutoShape 11"/>
            <p:cNvSpPr>
              <a:spLocks/>
            </p:cNvSpPr>
            <p:nvPr/>
          </p:nvSpPr>
          <p:spPr bwMode="auto">
            <a:xfrm>
              <a:off x="15381288" y="2904267"/>
              <a:ext cx="7213600" cy="1778000"/>
            </a:xfrm>
            <a:prstGeom prst="roundRect">
              <a:avLst>
                <a:gd name="adj" fmla="val 50000"/>
              </a:avLst>
            </a:prstGeom>
            <a:solidFill>
              <a:srgbClr val="CB1821"/>
            </a:solidFill>
            <a:ln w="25400">
              <a:solidFill>
                <a:schemeClr val="tx1">
                  <a:alpha val="0"/>
                </a:schemeClr>
              </a:solidFill>
              <a:miter lim="800000"/>
              <a:headEnd/>
              <a:tailEnd/>
            </a:ln>
          </p:spPr>
          <p:txBody>
            <a:bodyPr lIns="0" tIns="0" rIns="0" bIns="0" anchor="ctr"/>
            <a:lstStyle/>
            <a:p>
              <a:pPr algn="ctr"/>
              <a:r>
                <a:rPr lang="fa-IR" sz="2500" dirty="0" smtClean="0">
                  <a:solidFill>
                    <a:srgbClr val="FFFFFF"/>
                  </a:solidFill>
                  <a:latin typeface="B Yekan+" panose="02000503030000020004" pitchFamily="2" charset="-78"/>
                  <a:ea typeface="ＭＳ Ｐゴシック" charset="0"/>
                  <a:cs typeface="B Zar" panose="00000400000000000000" pitchFamily="2" charset="-78"/>
                  <a:sym typeface="Nexa Bold" charset="0"/>
                </a:rPr>
                <a:t>افزودنی های تندگیرکننده و کندگیرکننده</a:t>
              </a:r>
              <a:endParaRPr lang="en-US" sz="2500" dirty="0">
                <a:solidFill>
                  <a:srgbClr val="343434"/>
                </a:solidFill>
                <a:latin typeface="B Yekan+" panose="02000503030000020004" pitchFamily="2" charset="-78"/>
                <a:ea typeface="ＭＳ Ｐゴシック" charset="0"/>
                <a:cs typeface="B Zar" panose="00000400000000000000" pitchFamily="2" charset="-78"/>
                <a:sym typeface="Nexa Bold" charset="0"/>
              </a:endParaRPr>
            </a:p>
          </p:txBody>
        </p:sp>
        <p:sp>
          <p:nvSpPr>
            <p:cNvPr id="19" name="AutoShape 13"/>
            <p:cNvSpPr>
              <a:spLocks/>
            </p:cNvSpPr>
            <p:nvPr/>
          </p:nvSpPr>
          <p:spPr bwMode="auto">
            <a:xfrm>
              <a:off x="15355888" y="8380230"/>
              <a:ext cx="7048500" cy="1181100"/>
            </a:xfrm>
            <a:prstGeom prst="roundRect">
              <a:avLst>
                <a:gd name="adj" fmla="val 50000"/>
              </a:avLst>
            </a:prstGeom>
            <a:solidFill>
              <a:srgbClr val="F4BF2B"/>
            </a:soli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ctr"/>
            <a:lstStyle/>
            <a:p>
              <a:pPr algn="ctr"/>
              <a:r>
                <a:rPr lang="fa-IR" sz="2500" dirty="0" smtClean="0">
                  <a:solidFill>
                    <a:srgbClr val="FFFFFF"/>
                  </a:solidFill>
                  <a:latin typeface="B Yekan+" panose="02000503030000020004" pitchFamily="2" charset="-78"/>
                  <a:ea typeface="ＭＳ Ｐゴシック" charset="0"/>
                  <a:cs typeface="B Zar" panose="00000400000000000000" pitchFamily="2" charset="-78"/>
                  <a:sym typeface="Nexa Bold" charset="0"/>
                </a:rPr>
                <a:t>فوق روان کننده</a:t>
              </a:r>
              <a:endParaRPr lang="en-US" sz="2500" dirty="0">
                <a:solidFill>
                  <a:srgbClr val="343434"/>
                </a:solidFill>
                <a:latin typeface="B Yekan+" panose="02000503030000020004" pitchFamily="2" charset="-78"/>
                <a:ea typeface="ＭＳ Ｐゴシック" charset="0"/>
                <a:cs typeface="B Zar" panose="00000400000000000000" pitchFamily="2" charset="-78"/>
                <a:sym typeface="Nexa Bold" charset="0"/>
              </a:endParaRPr>
            </a:p>
          </p:txBody>
        </p:sp>
        <p:sp>
          <p:nvSpPr>
            <p:cNvPr id="20" name="AutoShape 14"/>
            <p:cNvSpPr>
              <a:spLocks/>
            </p:cNvSpPr>
            <p:nvPr/>
          </p:nvSpPr>
          <p:spPr bwMode="auto">
            <a:xfrm>
              <a:off x="1800225" y="3170055"/>
              <a:ext cx="7213600" cy="1181100"/>
            </a:xfrm>
            <a:prstGeom prst="roundRect">
              <a:avLst>
                <a:gd name="adj" fmla="val 50000"/>
              </a:avLst>
            </a:prstGeom>
            <a:solidFill>
              <a:schemeClr val="accent1"/>
            </a:solidFill>
            <a:ln w="25400">
              <a:solidFill>
                <a:schemeClr val="tx1">
                  <a:alpha val="0"/>
                </a:schemeClr>
              </a:solidFill>
              <a:miter lim="800000"/>
              <a:headEnd/>
              <a:tailEnd/>
            </a:ln>
          </p:spPr>
          <p:txBody>
            <a:bodyPr lIns="0" tIns="0" rIns="0" bIns="0" anchor="ctr"/>
            <a:lstStyle/>
            <a:p>
              <a:pPr algn="ctr"/>
              <a:r>
                <a:rPr lang="fa-IR" sz="2500" dirty="0" smtClean="0">
                  <a:solidFill>
                    <a:srgbClr val="FFFFFF"/>
                  </a:solidFill>
                  <a:latin typeface="B Yekan+" panose="02000503030000020004" pitchFamily="2" charset="-78"/>
                  <a:ea typeface="ＭＳ Ｐゴシック" charset="0"/>
                  <a:cs typeface="B Zar" panose="00000400000000000000" pitchFamily="2" charset="-78"/>
                  <a:sym typeface="Nexa Bold" charset="0"/>
                </a:rPr>
                <a:t>افزودنی حباب زا</a:t>
              </a:r>
              <a:endParaRPr lang="en-US" sz="2500" dirty="0">
                <a:solidFill>
                  <a:srgbClr val="1A1A1A"/>
                </a:solidFill>
                <a:latin typeface="B Yekan+" panose="02000503030000020004" pitchFamily="2" charset="-78"/>
                <a:ea typeface="ＭＳ Ｐゴシック" charset="0"/>
                <a:cs typeface="B Zar" panose="00000400000000000000" pitchFamily="2" charset="-78"/>
                <a:sym typeface="Nexa Bold" charset="0"/>
              </a:endParaRPr>
            </a:p>
          </p:txBody>
        </p:sp>
        <p:sp>
          <p:nvSpPr>
            <p:cNvPr id="21" name="AutoShape 16"/>
            <p:cNvSpPr>
              <a:spLocks/>
            </p:cNvSpPr>
            <p:nvPr/>
          </p:nvSpPr>
          <p:spPr bwMode="auto">
            <a:xfrm>
              <a:off x="1774825" y="8380230"/>
              <a:ext cx="7239000" cy="1181100"/>
            </a:xfrm>
            <a:prstGeom prst="roundRect">
              <a:avLst>
                <a:gd name="adj" fmla="val 50000"/>
              </a:avLst>
            </a:prstGeom>
            <a:solidFill>
              <a:srgbClr val="EA8928"/>
            </a:soli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ctr"/>
            <a:lstStyle/>
            <a:p>
              <a:pPr algn="ctr"/>
              <a:r>
                <a:rPr lang="fa-IR" sz="2500" dirty="0">
                  <a:solidFill>
                    <a:srgbClr val="FFFFFF"/>
                  </a:solidFill>
                  <a:latin typeface="B Yekan+" panose="02000503030000020004" pitchFamily="2" charset="-78"/>
                  <a:ea typeface="ＭＳ Ｐゴシック" charset="0"/>
                  <a:cs typeface="B Zar" panose="00000400000000000000" pitchFamily="2" charset="-78"/>
                  <a:sym typeface="Nexa Bold" charset="0"/>
                </a:rPr>
                <a:t>افزودنی کاهنده آب</a:t>
              </a:r>
              <a:endParaRPr lang="en-US" sz="2500" dirty="0">
                <a:solidFill>
                  <a:srgbClr val="1A1A1A"/>
                </a:solidFill>
                <a:latin typeface="B Yekan+" panose="02000503030000020004" pitchFamily="2" charset="-78"/>
                <a:ea typeface="ＭＳ Ｐゴシック" charset="0"/>
                <a:cs typeface="B Zar" panose="00000400000000000000" pitchFamily="2" charset="-78"/>
                <a:sym typeface="Nexa Bold"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7864" y="3579357"/>
              <a:ext cx="2437251" cy="2182813"/>
            </a:xfrm>
            <a:prstGeom prst="rect">
              <a:avLst/>
            </a:prstGeom>
          </p:spPr>
        </p:pic>
      </p:grpSp>
    </p:spTree>
    <p:extLst>
      <p:ext uri="{BB962C8B-B14F-4D97-AF65-F5344CB8AC3E}">
        <p14:creationId xmlns:p14="http://schemas.microsoft.com/office/powerpoint/2010/main" val="10461227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2901" y="359054"/>
            <a:ext cx="7585656" cy="5863144"/>
          </a:xfrm>
          <a:prstGeom prst="rect">
            <a:avLst/>
          </a:prstGeom>
        </p:spPr>
        <p:txBody>
          <a:bodyPr wrap="square">
            <a:spAutoFit/>
          </a:bodyPr>
          <a:lstStyle/>
          <a:p>
            <a:pPr algn="r" rtl="1"/>
            <a:r>
              <a:rPr lang="fa-IR" sz="2500" b="1" dirty="0" smtClean="0">
                <a:solidFill>
                  <a:srgbClr val="C00000"/>
                </a:solidFill>
                <a:cs typeface="B Zar" panose="00000400000000000000" pitchFamily="2" charset="-78"/>
              </a:rPr>
              <a:t>استاندارد</a:t>
            </a:r>
            <a:r>
              <a:rPr lang="fa-IR" sz="2500" b="1" dirty="0">
                <a:solidFill>
                  <a:srgbClr val="C00000"/>
                </a:solidFill>
                <a:cs typeface="B Zar" panose="00000400000000000000" pitchFamily="2" charset="-78"/>
              </a:rPr>
              <a:t> </a:t>
            </a:r>
            <a:r>
              <a:rPr lang="en-US" sz="2500" b="1" dirty="0" smtClean="0">
                <a:solidFill>
                  <a:srgbClr val="C00000"/>
                </a:solidFill>
                <a:cs typeface="B Zar" panose="00000400000000000000" pitchFamily="2" charset="-78"/>
              </a:rPr>
              <a:t> ASTM-C-494-81 </a:t>
            </a:r>
            <a:r>
              <a:rPr lang="fa-IR" sz="2500" b="1" dirty="0" smtClean="0">
                <a:solidFill>
                  <a:srgbClr val="C00000"/>
                </a:solidFill>
                <a:cs typeface="B Zar" panose="00000400000000000000" pitchFamily="2" charset="-78"/>
              </a:rPr>
              <a:t>برای طبقه </a:t>
            </a:r>
            <a:r>
              <a:rPr lang="fa-IR" sz="2500" b="1" dirty="0">
                <a:solidFill>
                  <a:srgbClr val="C00000"/>
                </a:solidFill>
                <a:cs typeface="B Zar" panose="00000400000000000000" pitchFamily="2" charset="-78"/>
              </a:rPr>
              <a:t>بندی </a:t>
            </a:r>
            <a:r>
              <a:rPr lang="fa-IR" sz="2500" b="1" dirty="0" smtClean="0">
                <a:solidFill>
                  <a:srgbClr val="C00000"/>
                </a:solidFill>
                <a:cs typeface="B Zar" panose="00000400000000000000" pitchFamily="2" charset="-78"/>
              </a:rPr>
              <a:t>مواد مضاف بتن:</a:t>
            </a:r>
          </a:p>
          <a:p>
            <a:pPr algn="r" rtl="1"/>
            <a:endParaRPr lang="fa-IR" sz="2500" dirty="0">
              <a:cs typeface="B Zar" panose="00000400000000000000" pitchFamily="2" charset="-78"/>
            </a:endParaRPr>
          </a:p>
          <a:p>
            <a:pPr algn="r" rtl="1">
              <a:buFont typeface="Arial" panose="020B0604020202020204" pitchFamily="34" charset="0"/>
              <a:buChar char="•"/>
            </a:pPr>
            <a:r>
              <a:rPr lang="fa-IR" sz="2500" dirty="0" smtClean="0">
                <a:cs typeface="B Zar" panose="00000400000000000000" pitchFamily="2" charset="-78"/>
              </a:rPr>
              <a:t>    نوع </a:t>
            </a:r>
            <a:r>
              <a:rPr lang="en-US" sz="2500" dirty="0">
                <a:cs typeface="B Zar" panose="00000400000000000000" pitchFamily="2" charset="-78"/>
              </a:rPr>
              <a:t>A، </a:t>
            </a:r>
            <a:r>
              <a:rPr lang="fa-IR" sz="2500" dirty="0">
                <a:cs typeface="B Zar" panose="00000400000000000000" pitchFamily="2" charset="-78"/>
              </a:rPr>
              <a:t>روان </a:t>
            </a:r>
            <a:r>
              <a:rPr lang="fa-IR" sz="2500" dirty="0" smtClean="0">
                <a:cs typeface="B Zar" panose="00000400000000000000" pitchFamily="2" charset="-78"/>
              </a:rPr>
              <a:t>کننده‌ها</a:t>
            </a:r>
          </a:p>
          <a:p>
            <a:pPr algn="r" rtl="1">
              <a:buFont typeface="Arial" panose="020B0604020202020204" pitchFamily="34" charset="0"/>
              <a:buChar char="•"/>
            </a:pPr>
            <a:endParaRPr lang="fa-IR" sz="2500" dirty="0">
              <a:cs typeface="B Zar" panose="00000400000000000000" pitchFamily="2" charset="-78"/>
            </a:endParaRPr>
          </a:p>
          <a:p>
            <a:pPr algn="r" rtl="1">
              <a:buFont typeface="Arial" panose="020B0604020202020204" pitchFamily="34" charset="0"/>
              <a:buChar char="•"/>
            </a:pPr>
            <a:r>
              <a:rPr lang="fa-IR" sz="2500" dirty="0" smtClean="0">
                <a:cs typeface="B Zar" panose="00000400000000000000" pitchFamily="2" charset="-78"/>
              </a:rPr>
              <a:t>    نوع </a:t>
            </a:r>
            <a:r>
              <a:rPr lang="en-US" sz="2500" dirty="0">
                <a:cs typeface="B Zar" panose="00000400000000000000" pitchFamily="2" charset="-78"/>
              </a:rPr>
              <a:t>B، </a:t>
            </a:r>
            <a:r>
              <a:rPr lang="fa-IR" sz="2500" dirty="0">
                <a:cs typeface="B Zar" panose="00000400000000000000" pitchFamily="2" charset="-78"/>
              </a:rPr>
              <a:t>دیرگیر </a:t>
            </a:r>
            <a:r>
              <a:rPr lang="fa-IR" sz="2500" dirty="0" smtClean="0">
                <a:cs typeface="B Zar" panose="00000400000000000000" pitchFamily="2" charset="-78"/>
              </a:rPr>
              <a:t>کننده‌ها</a:t>
            </a:r>
          </a:p>
          <a:p>
            <a:pPr algn="r" rtl="1">
              <a:buFont typeface="Arial" panose="020B0604020202020204" pitchFamily="34" charset="0"/>
              <a:buChar char="•"/>
            </a:pPr>
            <a:endParaRPr lang="fa-IR" sz="2500" dirty="0">
              <a:cs typeface="B Zar" panose="00000400000000000000" pitchFamily="2" charset="-78"/>
            </a:endParaRPr>
          </a:p>
          <a:p>
            <a:pPr algn="r" rtl="1">
              <a:buFont typeface="Arial" panose="020B0604020202020204" pitchFamily="34" charset="0"/>
              <a:buChar char="•"/>
            </a:pPr>
            <a:r>
              <a:rPr lang="fa-IR" sz="2500" dirty="0" smtClean="0">
                <a:cs typeface="B Zar" panose="00000400000000000000" pitchFamily="2" charset="-78"/>
              </a:rPr>
              <a:t>    نوع </a:t>
            </a:r>
            <a:r>
              <a:rPr lang="en-US" sz="2500" dirty="0">
                <a:cs typeface="B Zar" panose="00000400000000000000" pitchFamily="2" charset="-78"/>
              </a:rPr>
              <a:t>C، </a:t>
            </a:r>
            <a:r>
              <a:rPr lang="fa-IR" sz="2500" dirty="0" smtClean="0">
                <a:cs typeface="B Zar" panose="00000400000000000000" pitchFamily="2" charset="-78"/>
              </a:rPr>
              <a:t>زودگیرکننده‌ها</a:t>
            </a:r>
          </a:p>
          <a:p>
            <a:pPr algn="r" rtl="1">
              <a:buFont typeface="Arial" panose="020B0604020202020204" pitchFamily="34" charset="0"/>
              <a:buChar char="•"/>
            </a:pPr>
            <a:endParaRPr lang="fa-IR" sz="2500" dirty="0">
              <a:cs typeface="B Zar" panose="00000400000000000000" pitchFamily="2" charset="-78"/>
            </a:endParaRPr>
          </a:p>
          <a:p>
            <a:pPr algn="r" rtl="1">
              <a:buFont typeface="Arial" panose="020B0604020202020204" pitchFamily="34" charset="0"/>
              <a:buChar char="•"/>
            </a:pPr>
            <a:r>
              <a:rPr lang="fa-IR" sz="2500" dirty="0" smtClean="0">
                <a:cs typeface="B Zar" panose="00000400000000000000" pitchFamily="2" charset="-78"/>
              </a:rPr>
              <a:t>    نوع </a:t>
            </a:r>
            <a:r>
              <a:rPr lang="en-US" sz="2500" dirty="0">
                <a:cs typeface="B Zar" panose="00000400000000000000" pitchFamily="2" charset="-78"/>
              </a:rPr>
              <a:t>D، </a:t>
            </a:r>
            <a:r>
              <a:rPr lang="fa-IR" sz="2500" dirty="0">
                <a:cs typeface="B Zar" panose="00000400000000000000" pitchFamily="2" charset="-78"/>
              </a:rPr>
              <a:t>روان کننده‌های توام با اثر دیرگیر </a:t>
            </a:r>
            <a:r>
              <a:rPr lang="fa-IR" sz="2500" dirty="0" smtClean="0">
                <a:cs typeface="B Zar" panose="00000400000000000000" pitchFamily="2" charset="-78"/>
              </a:rPr>
              <a:t>کننده</a:t>
            </a:r>
          </a:p>
          <a:p>
            <a:pPr algn="r" rtl="1">
              <a:buFont typeface="Arial" panose="020B0604020202020204" pitchFamily="34" charset="0"/>
              <a:buChar char="•"/>
            </a:pPr>
            <a:endParaRPr lang="fa-IR" sz="2500" dirty="0">
              <a:cs typeface="B Zar" panose="00000400000000000000" pitchFamily="2" charset="-78"/>
            </a:endParaRPr>
          </a:p>
          <a:p>
            <a:pPr algn="r" rtl="1">
              <a:buFont typeface="Arial" panose="020B0604020202020204" pitchFamily="34" charset="0"/>
              <a:buChar char="•"/>
            </a:pPr>
            <a:r>
              <a:rPr lang="fa-IR" sz="2500" dirty="0" smtClean="0">
                <a:cs typeface="B Zar" panose="00000400000000000000" pitchFamily="2" charset="-78"/>
              </a:rPr>
              <a:t>     نوع </a:t>
            </a:r>
            <a:r>
              <a:rPr lang="en-US" sz="2500" dirty="0">
                <a:cs typeface="B Zar" panose="00000400000000000000" pitchFamily="2" charset="-78"/>
              </a:rPr>
              <a:t>E، </a:t>
            </a:r>
            <a:r>
              <a:rPr lang="fa-IR" sz="2500" dirty="0">
                <a:cs typeface="B Zar" panose="00000400000000000000" pitchFamily="2" charset="-78"/>
              </a:rPr>
              <a:t>روان کننده های توام با اثر زودگیر </a:t>
            </a:r>
            <a:r>
              <a:rPr lang="fa-IR" sz="2500" dirty="0" smtClean="0">
                <a:cs typeface="B Zar" panose="00000400000000000000" pitchFamily="2" charset="-78"/>
              </a:rPr>
              <a:t>کننده</a:t>
            </a:r>
          </a:p>
          <a:p>
            <a:pPr algn="r" rtl="1">
              <a:buFont typeface="Arial" panose="020B0604020202020204" pitchFamily="34" charset="0"/>
              <a:buChar char="•"/>
            </a:pPr>
            <a:endParaRPr lang="fa-IR" sz="2500" dirty="0">
              <a:cs typeface="B Zar" panose="00000400000000000000" pitchFamily="2" charset="-78"/>
            </a:endParaRPr>
          </a:p>
          <a:p>
            <a:pPr algn="r" rtl="1">
              <a:buFont typeface="Arial" panose="020B0604020202020204" pitchFamily="34" charset="0"/>
              <a:buChar char="•"/>
            </a:pPr>
            <a:r>
              <a:rPr lang="fa-IR" sz="2500" dirty="0" smtClean="0">
                <a:cs typeface="B Zar" panose="00000400000000000000" pitchFamily="2" charset="-78"/>
              </a:rPr>
              <a:t>     نوع </a:t>
            </a:r>
            <a:r>
              <a:rPr lang="en-US" sz="2500" dirty="0">
                <a:cs typeface="B Zar" panose="00000400000000000000" pitchFamily="2" charset="-78"/>
              </a:rPr>
              <a:t>F، </a:t>
            </a:r>
            <a:r>
              <a:rPr lang="fa-IR" sz="2500" dirty="0">
                <a:cs typeface="B Zar" panose="00000400000000000000" pitchFamily="2" charset="-78"/>
              </a:rPr>
              <a:t>روان کننده‌های </a:t>
            </a:r>
            <a:r>
              <a:rPr lang="fa-IR" sz="2500" dirty="0" smtClean="0">
                <a:cs typeface="B Zar" panose="00000400000000000000" pitchFamily="2" charset="-78"/>
              </a:rPr>
              <a:t>قوی</a:t>
            </a:r>
          </a:p>
          <a:p>
            <a:pPr algn="r" rtl="1">
              <a:buFont typeface="Arial" panose="020B0604020202020204" pitchFamily="34" charset="0"/>
              <a:buChar char="•"/>
            </a:pPr>
            <a:endParaRPr lang="fa-IR" sz="2500" dirty="0">
              <a:cs typeface="B Zar" panose="00000400000000000000" pitchFamily="2" charset="-78"/>
            </a:endParaRPr>
          </a:p>
          <a:p>
            <a:pPr algn="r" rtl="1">
              <a:buFont typeface="Arial" panose="020B0604020202020204" pitchFamily="34" charset="0"/>
              <a:buChar char="•"/>
            </a:pPr>
            <a:r>
              <a:rPr lang="fa-IR" sz="2500" dirty="0" smtClean="0">
                <a:cs typeface="B Zar" panose="00000400000000000000" pitchFamily="2" charset="-78"/>
              </a:rPr>
              <a:t>    نوع </a:t>
            </a:r>
            <a:r>
              <a:rPr lang="en-US" sz="2500" dirty="0">
                <a:cs typeface="B Zar" panose="00000400000000000000" pitchFamily="2" charset="-78"/>
              </a:rPr>
              <a:t>G، </a:t>
            </a:r>
            <a:r>
              <a:rPr lang="fa-IR" sz="2500" dirty="0">
                <a:cs typeface="B Zar" panose="00000400000000000000" pitchFamily="2" charset="-78"/>
              </a:rPr>
              <a:t>روان کننده‌های قوی با اثر دیرگیر کننده</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01" y="3869744"/>
            <a:ext cx="2360692" cy="27541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322" y="3869744"/>
            <a:ext cx="2390257" cy="27886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0762" y="1028456"/>
            <a:ext cx="2262170" cy="2262170"/>
          </a:xfrm>
          <a:prstGeom prst="rect">
            <a:avLst/>
          </a:prstGeom>
        </p:spPr>
      </p:pic>
    </p:spTree>
    <p:extLst>
      <p:ext uri="{BB962C8B-B14F-4D97-AF65-F5344CB8AC3E}">
        <p14:creationId xmlns:p14="http://schemas.microsoft.com/office/powerpoint/2010/main" val="4974438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7888" y="3718849"/>
            <a:ext cx="10290219" cy="861774"/>
          </a:xfrm>
          <a:prstGeom prst="rect">
            <a:avLst/>
          </a:prstGeom>
        </p:spPr>
        <p:txBody>
          <a:bodyPr wrap="square">
            <a:spAutoFit/>
          </a:bodyPr>
          <a:lstStyle/>
          <a:p>
            <a:pPr algn="r" rtl="1"/>
            <a:r>
              <a:rPr lang="fa-IR" sz="2500" dirty="0" smtClean="0">
                <a:cs typeface="B Zar" panose="00000400000000000000" pitchFamily="2" charset="-78"/>
              </a:rPr>
              <a:t>براي تسریع در گیرش بتن و کسب مقاومت زود رس بخصوص در سرما و یخ بندان </a:t>
            </a:r>
            <a:r>
              <a:rPr lang="fa-IR" sz="2500" dirty="0">
                <a:latin typeface="Calibri" panose="020F0502020204030204" pitchFamily="34" charset="0"/>
                <a:cs typeface="B Zar" panose="00000400000000000000" pitchFamily="2" charset="-78"/>
              </a:rPr>
              <a:t>یا در مواقعی که کسب مقاومت بتن باید سریع انجام </a:t>
            </a:r>
            <a:r>
              <a:rPr lang="fa-IR" sz="2500" dirty="0" smtClean="0">
                <a:latin typeface="Calibri" panose="020F0502020204030204" pitchFamily="34" charset="0"/>
                <a:cs typeface="B Zar" panose="00000400000000000000" pitchFamily="2" charset="-78"/>
              </a:rPr>
              <a:t>شود. </a:t>
            </a:r>
          </a:p>
        </p:txBody>
      </p:sp>
      <p:sp>
        <p:nvSpPr>
          <p:cNvPr id="4" name="Rectangle 3"/>
          <p:cNvSpPr/>
          <p:nvPr/>
        </p:nvSpPr>
        <p:spPr>
          <a:xfrm>
            <a:off x="4573945" y="289610"/>
            <a:ext cx="5998758" cy="553998"/>
          </a:xfrm>
          <a:prstGeom prst="rect">
            <a:avLst/>
          </a:prstGeom>
        </p:spPr>
        <p:txBody>
          <a:bodyPr wrap="none">
            <a:spAutoFit/>
          </a:bodyPr>
          <a:lstStyle/>
          <a:p>
            <a:pPr algn="r" rtl="1"/>
            <a:r>
              <a:rPr lang="fa-IR" sz="3000" b="1" dirty="0">
                <a:solidFill>
                  <a:srgbClr val="C00000"/>
                </a:solidFill>
                <a:latin typeface="BLotus"/>
                <a:cs typeface="B Zar" panose="00000400000000000000" pitchFamily="2" charset="-78"/>
              </a:rPr>
              <a:t> مواد افزودني تندگير </a:t>
            </a:r>
            <a:r>
              <a:rPr lang="fa-IR" sz="3000" b="1" dirty="0" smtClean="0">
                <a:solidFill>
                  <a:srgbClr val="C00000"/>
                </a:solidFill>
                <a:latin typeface="BLotus"/>
                <a:cs typeface="B Zar" panose="00000400000000000000" pitchFamily="2" charset="-78"/>
              </a:rPr>
              <a:t>كننده (تسریع کننده)</a:t>
            </a:r>
            <a:endParaRPr lang="fa-IR" sz="3000" b="1" dirty="0">
              <a:solidFill>
                <a:srgbClr val="C00000"/>
              </a:solidFill>
              <a:latin typeface="BLotus"/>
              <a:cs typeface="B Zar" panose="00000400000000000000" pitchFamily="2" charset="-78"/>
            </a:endParaRPr>
          </a:p>
        </p:txBody>
      </p:sp>
      <p:sp>
        <p:nvSpPr>
          <p:cNvPr id="5" name="Rectangle 4"/>
          <p:cNvSpPr/>
          <p:nvPr/>
        </p:nvSpPr>
        <p:spPr>
          <a:xfrm>
            <a:off x="4346617" y="1380853"/>
            <a:ext cx="6453413" cy="861774"/>
          </a:xfrm>
          <a:prstGeom prst="rect">
            <a:avLst/>
          </a:prstGeom>
        </p:spPr>
        <p:txBody>
          <a:bodyPr wrap="square">
            <a:spAutoFit/>
          </a:bodyPr>
          <a:lstStyle/>
          <a:p>
            <a:pPr algn="r" rtl="1"/>
            <a:r>
              <a:rPr lang="fa-IR" sz="2500" dirty="0">
                <a:latin typeface="BNazanin"/>
                <a:cs typeface="B Zar" panose="00000400000000000000" pitchFamily="2" charset="-78"/>
              </a:rPr>
              <a:t>افزودنی هایی </a:t>
            </a:r>
            <a:r>
              <a:rPr lang="fa-IR" sz="2500" dirty="0" smtClean="0">
                <a:latin typeface="BNazanin"/>
                <a:cs typeface="B Zar" panose="00000400000000000000" pitchFamily="2" charset="-78"/>
              </a:rPr>
              <a:t>که </a:t>
            </a:r>
            <a:r>
              <a:rPr lang="fa-IR" sz="2500" dirty="0">
                <a:latin typeface="BNazanin"/>
                <a:cs typeface="B Zar" panose="00000400000000000000" pitchFamily="2" charset="-78"/>
              </a:rPr>
              <a:t>سخت شدگی بتن را تسریع می </a:t>
            </a:r>
            <a:r>
              <a:rPr lang="fa-IR" sz="2500" dirty="0" smtClean="0">
                <a:latin typeface="BNazanin"/>
                <a:cs typeface="B Zar" panose="00000400000000000000" pitchFamily="2" charset="-78"/>
              </a:rPr>
              <a:t>بخشند. </a:t>
            </a:r>
          </a:p>
          <a:p>
            <a:pPr algn="r" rtl="1"/>
            <a:r>
              <a:rPr lang="fa-IR" sz="2500" dirty="0" smtClean="0">
                <a:latin typeface="BNazanin"/>
                <a:cs typeface="B Zar" panose="00000400000000000000" pitchFamily="2" charset="-78"/>
              </a:rPr>
              <a:t>(واکنش شیمیایی بین آب و سیمان را افزایش می دهند.)</a:t>
            </a:r>
            <a:endParaRPr lang="fa-IR" sz="2500" dirty="0">
              <a:cs typeface="B Zar" panose="00000400000000000000" pitchFamily="2" charset="-78"/>
            </a:endParaRPr>
          </a:p>
        </p:txBody>
      </p:sp>
      <p:sp>
        <p:nvSpPr>
          <p:cNvPr id="2" name="Rectangle 1"/>
          <p:cNvSpPr/>
          <p:nvPr/>
        </p:nvSpPr>
        <p:spPr>
          <a:xfrm>
            <a:off x="10572703" y="3164174"/>
            <a:ext cx="1005404" cy="477054"/>
          </a:xfrm>
          <a:prstGeom prst="rect">
            <a:avLst/>
          </a:prstGeom>
        </p:spPr>
        <p:txBody>
          <a:bodyPr wrap="none">
            <a:spAutoFit/>
          </a:bodyPr>
          <a:lstStyle/>
          <a:p>
            <a:pPr algn="r" rtl="1"/>
            <a:r>
              <a:rPr lang="fa-IR" sz="2500" b="1" dirty="0">
                <a:solidFill>
                  <a:srgbClr val="0070C0"/>
                </a:solidFill>
                <a:cs typeface="B Zar" panose="00000400000000000000" pitchFamily="2" charset="-78"/>
              </a:rPr>
              <a:t>کاربرد:</a:t>
            </a:r>
          </a:p>
        </p:txBody>
      </p:sp>
      <p:sp>
        <p:nvSpPr>
          <p:cNvPr id="6" name="Rectangle 5"/>
          <p:cNvSpPr/>
          <p:nvPr/>
        </p:nvSpPr>
        <p:spPr>
          <a:xfrm>
            <a:off x="1815921" y="5796953"/>
            <a:ext cx="9762186" cy="477054"/>
          </a:xfrm>
          <a:prstGeom prst="rect">
            <a:avLst/>
          </a:prstGeom>
        </p:spPr>
        <p:txBody>
          <a:bodyPr wrap="square">
            <a:spAutoFit/>
          </a:bodyPr>
          <a:lstStyle/>
          <a:p>
            <a:pPr algn="r" rtl="1"/>
            <a:r>
              <a:rPr lang="fa-IR" sz="2500" dirty="0">
                <a:cs typeface="B Zar" panose="00000400000000000000" pitchFamily="2" charset="-78"/>
              </a:rPr>
              <a:t>نمونه هاي دیگر هیدروکسیتها و سولفاتهاي سدیم و کلسیم و دیگرزودگیر کننده ها می باشد.</a:t>
            </a:r>
          </a:p>
        </p:txBody>
      </p:sp>
      <p:sp>
        <p:nvSpPr>
          <p:cNvPr id="7" name="Rectangle 6"/>
          <p:cNvSpPr/>
          <p:nvPr/>
        </p:nvSpPr>
        <p:spPr>
          <a:xfrm>
            <a:off x="2034863" y="4735866"/>
            <a:ext cx="9543244" cy="861774"/>
          </a:xfrm>
          <a:prstGeom prst="rect">
            <a:avLst/>
          </a:prstGeom>
        </p:spPr>
        <p:txBody>
          <a:bodyPr wrap="square">
            <a:spAutoFit/>
          </a:bodyPr>
          <a:lstStyle/>
          <a:p>
            <a:pPr algn="r" rtl="1"/>
            <a:r>
              <a:rPr lang="fa-IR" sz="2500" dirty="0" smtClean="0">
                <a:latin typeface="Calibri" panose="020F0502020204030204" pitchFamily="34" charset="0"/>
                <a:cs typeface="B Zar" panose="00000400000000000000" pitchFamily="2" charset="-78"/>
              </a:rPr>
              <a:t>کلرید </a:t>
            </a:r>
            <a:r>
              <a:rPr lang="fa-IR" sz="2500" dirty="0">
                <a:latin typeface="Calibri" panose="020F0502020204030204" pitchFamily="34" charset="0"/>
                <a:cs typeface="B Zar" panose="00000400000000000000" pitchFamily="2" charset="-78"/>
              </a:rPr>
              <a:t>کلسیم </a:t>
            </a:r>
            <a:r>
              <a:rPr lang="en-US" sz="2500" dirty="0">
                <a:latin typeface="Calibri" panose="020F0502020204030204" pitchFamily="34" charset="0"/>
                <a:cs typeface="B Zar" panose="00000400000000000000" pitchFamily="2" charset="-78"/>
              </a:rPr>
              <a:t> CaCl2 </a:t>
            </a:r>
            <a:r>
              <a:rPr lang="fa-IR" sz="2500" dirty="0">
                <a:cs typeface="B Zar" panose="00000400000000000000" pitchFamily="2" charset="-78"/>
              </a:rPr>
              <a:t>به عنوان تندگیر کننده فقط بر بتن هاي غیر مسلح مجاز می باشد.</a:t>
            </a:r>
          </a:p>
          <a:p>
            <a:pPr algn="r" rtl="1"/>
            <a:r>
              <a:rPr lang="fa-IR" sz="2500" dirty="0">
                <a:cs typeface="B Zar" panose="00000400000000000000" pitchFamily="2" charset="-78"/>
              </a:rPr>
              <a:t> ( به علت خوردگی آرماتورها) </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2610" t="-985" r="-11668" b="985"/>
          <a:stretch/>
        </p:blipFill>
        <p:spPr>
          <a:xfrm>
            <a:off x="437883" y="204925"/>
            <a:ext cx="4620124" cy="2615184"/>
          </a:xfrm>
          <a:prstGeom prst="rect">
            <a:avLst/>
          </a:prstGeom>
        </p:spPr>
      </p:pic>
    </p:spTree>
    <p:extLst>
      <p:ext uri="{BB962C8B-B14F-4D97-AF65-F5344CB8AC3E}">
        <p14:creationId xmlns:p14="http://schemas.microsoft.com/office/powerpoint/2010/main" val="3042724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3194" y="2500321"/>
            <a:ext cx="9259910" cy="3554819"/>
          </a:xfrm>
          <a:prstGeom prst="rect">
            <a:avLst/>
          </a:prstGeom>
        </p:spPr>
        <p:txBody>
          <a:bodyPr wrap="square">
            <a:spAutoFit/>
          </a:bodyPr>
          <a:lstStyle/>
          <a:p>
            <a:pPr algn="r" rtl="1"/>
            <a:r>
              <a:rPr lang="fa-IR" sz="2500" b="1" dirty="0" smtClean="0">
                <a:solidFill>
                  <a:srgbClr val="0070C0"/>
                </a:solidFill>
                <a:cs typeface="B Zar" panose="00000400000000000000" pitchFamily="2" charset="-78"/>
              </a:rPr>
              <a:t>کاربرد: </a:t>
            </a:r>
          </a:p>
          <a:p>
            <a:pPr algn="r" rtl="1"/>
            <a:endParaRPr lang="fa-IR" sz="2500" b="1" dirty="0" smtClean="0">
              <a:solidFill>
                <a:srgbClr val="0070C0"/>
              </a:solidFill>
              <a:cs typeface="B Zar" panose="00000400000000000000" pitchFamily="2" charset="-78"/>
            </a:endParaRPr>
          </a:p>
          <a:p>
            <a:pPr algn="r" rtl="1"/>
            <a:r>
              <a:rPr lang="fa-IR" sz="2500" dirty="0" smtClean="0">
                <a:cs typeface="B Zar" panose="00000400000000000000" pitchFamily="2" charset="-78"/>
              </a:rPr>
              <a:t>براي </a:t>
            </a:r>
            <a:r>
              <a:rPr lang="fa-IR" sz="2500" dirty="0">
                <a:cs typeface="B Zar" panose="00000400000000000000" pitchFamily="2" charset="-78"/>
              </a:rPr>
              <a:t>بتن ریزي در هواي گرم </a:t>
            </a:r>
          </a:p>
          <a:p>
            <a:pPr algn="r" rtl="1"/>
            <a:endParaRPr lang="fa-IR" sz="2500" dirty="0">
              <a:cs typeface="B Zar" panose="00000400000000000000" pitchFamily="2" charset="-78"/>
            </a:endParaRPr>
          </a:p>
          <a:p>
            <a:pPr algn="r" rtl="1"/>
            <a:r>
              <a:rPr lang="fa-IR" sz="2500" dirty="0">
                <a:cs typeface="B Zar" panose="00000400000000000000" pitchFamily="2" charset="-78"/>
              </a:rPr>
              <a:t>طولانی کردن زمان گیرش در کارهای حجیم مانند سدهای بزرگ بتنی</a:t>
            </a:r>
          </a:p>
          <a:p>
            <a:pPr algn="r" rtl="1"/>
            <a:endParaRPr lang="fa-IR" sz="2500" dirty="0">
              <a:cs typeface="B Zar" panose="00000400000000000000" pitchFamily="2" charset="-78"/>
            </a:endParaRPr>
          </a:p>
          <a:p>
            <a:pPr algn="r" rtl="1"/>
            <a:r>
              <a:rPr lang="fa-IR" sz="2500" dirty="0">
                <a:cs typeface="B Zar" panose="00000400000000000000" pitchFamily="2" charset="-78"/>
              </a:rPr>
              <a:t>جلوگیري از به وجود آمدن ترکهاي ناشی از گیرش در بتن ریزي هاي </a:t>
            </a:r>
            <a:r>
              <a:rPr lang="fa-IR" sz="2500" dirty="0" smtClean="0">
                <a:cs typeface="B Zar" panose="00000400000000000000" pitchFamily="2" charset="-78"/>
              </a:rPr>
              <a:t>متوالی</a:t>
            </a:r>
            <a:endParaRPr lang="fa-IR" sz="2500" dirty="0">
              <a:cs typeface="B Zar" panose="00000400000000000000" pitchFamily="2" charset="-78"/>
            </a:endParaRPr>
          </a:p>
          <a:p>
            <a:pPr algn="r" rtl="1"/>
            <a:endParaRPr lang="fa-IR" sz="2500" dirty="0">
              <a:cs typeface="B Zar" panose="00000400000000000000" pitchFamily="2" charset="-78"/>
            </a:endParaRPr>
          </a:p>
          <a:p>
            <a:pPr algn="r" rtl="1"/>
            <a:r>
              <a:rPr lang="fa-IR" sz="2500" dirty="0">
                <a:cs typeface="B Zar" panose="00000400000000000000" pitchFamily="2" charset="-78"/>
              </a:rPr>
              <a:t>پمپ کردن بتن در فواصل زیاد یا حمل بتن آماده در مسافتهای دور بکار میرود</a:t>
            </a:r>
            <a:r>
              <a:rPr lang="fa-IR" sz="2500" dirty="0" smtClean="0">
                <a:cs typeface="B Zar" panose="00000400000000000000" pitchFamily="2" charset="-78"/>
              </a:rPr>
              <a:t>.</a:t>
            </a:r>
            <a:endParaRPr lang="fa-IR" sz="2500" dirty="0">
              <a:cs typeface="B Zar" panose="00000400000000000000" pitchFamily="2" charset="-78"/>
            </a:endParaRPr>
          </a:p>
        </p:txBody>
      </p:sp>
      <p:sp>
        <p:nvSpPr>
          <p:cNvPr id="3" name="Rectangle 2"/>
          <p:cNvSpPr/>
          <p:nvPr/>
        </p:nvSpPr>
        <p:spPr>
          <a:xfrm>
            <a:off x="4706115" y="414653"/>
            <a:ext cx="4071949" cy="553998"/>
          </a:xfrm>
          <a:prstGeom prst="rect">
            <a:avLst/>
          </a:prstGeom>
        </p:spPr>
        <p:txBody>
          <a:bodyPr wrap="none">
            <a:spAutoFit/>
          </a:bodyPr>
          <a:lstStyle/>
          <a:p>
            <a:pPr algn="r" rtl="1"/>
            <a:r>
              <a:rPr lang="fa-IR" sz="3000" b="1" dirty="0">
                <a:solidFill>
                  <a:srgbClr val="C00000"/>
                </a:solidFill>
                <a:latin typeface="BLotus"/>
                <a:cs typeface="B Zar" panose="00000400000000000000" pitchFamily="2" charset="-78"/>
              </a:rPr>
              <a:t> مواد افزودني </a:t>
            </a:r>
            <a:r>
              <a:rPr lang="fa-IR" sz="3000" b="1" dirty="0" smtClean="0">
                <a:solidFill>
                  <a:srgbClr val="C00000"/>
                </a:solidFill>
                <a:latin typeface="BLotus"/>
                <a:cs typeface="B Zar" panose="00000400000000000000" pitchFamily="2" charset="-78"/>
              </a:rPr>
              <a:t>کندگير كننده</a:t>
            </a:r>
            <a:endParaRPr lang="fa-IR" sz="3000" b="1" dirty="0">
              <a:solidFill>
                <a:srgbClr val="C00000"/>
              </a:solidFill>
              <a:latin typeface="BLotus"/>
              <a:cs typeface="B Zar" panose="00000400000000000000" pitchFamily="2" charset="-78"/>
            </a:endParaRPr>
          </a:p>
        </p:txBody>
      </p:sp>
      <p:sp>
        <p:nvSpPr>
          <p:cNvPr id="4" name="Rectangle 3"/>
          <p:cNvSpPr/>
          <p:nvPr/>
        </p:nvSpPr>
        <p:spPr>
          <a:xfrm>
            <a:off x="6391418" y="1365154"/>
            <a:ext cx="4972836" cy="477054"/>
          </a:xfrm>
          <a:prstGeom prst="rect">
            <a:avLst/>
          </a:prstGeom>
        </p:spPr>
        <p:txBody>
          <a:bodyPr wrap="none">
            <a:spAutoFit/>
          </a:bodyPr>
          <a:lstStyle/>
          <a:p>
            <a:pPr algn="ctr" rtl="1"/>
            <a:r>
              <a:rPr lang="fa-IR" sz="2500" dirty="0">
                <a:cs typeface="B Zar" panose="00000400000000000000" pitchFamily="2" charset="-78"/>
              </a:rPr>
              <a:t>مواد مضافی که باعث تاخیر در گیرش بتن می شود.</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035"/>
          <a:stretch/>
        </p:blipFill>
        <p:spPr>
          <a:xfrm>
            <a:off x="167425" y="691652"/>
            <a:ext cx="4204415" cy="2743200"/>
          </a:xfrm>
          <a:prstGeom prst="rect">
            <a:avLst/>
          </a:prstGeom>
        </p:spPr>
      </p:pic>
    </p:spTree>
    <p:extLst>
      <p:ext uri="{BB962C8B-B14F-4D97-AF65-F5344CB8AC3E}">
        <p14:creationId xmlns:p14="http://schemas.microsoft.com/office/powerpoint/2010/main" val="11749820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519" y="2471396"/>
            <a:ext cx="10702344" cy="3939540"/>
          </a:xfrm>
          <a:prstGeom prst="rect">
            <a:avLst/>
          </a:prstGeom>
        </p:spPr>
        <p:txBody>
          <a:bodyPr wrap="square">
            <a:spAutoFit/>
          </a:bodyPr>
          <a:lstStyle/>
          <a:p>
            <a:pPr algn="r" rtl="1"/>
            <a:endParaRPr lang="fa-IR" sz="2500" dirty="0">
              <a:cs typeface="B Zar" panose="00000400000000000000" pitchFamily="2" charset="-78"/>
            </a:endParaRPr>
          </a:p>
          <a:p>
            <a:pPr algn="r" rtl="1"/>
            <a:r>
              <a:rPr lang="fa-IR" sz="2500" b="1" dirty="0">
                <a:solidFill>
                  <a:srgbClr val="0070C0"/>
                </a:solidFill>
                <a:cs typeface="B Zar" panose="00000400000000000000" pitchFamily="2" charset="-78"/>
              </a:rPr>
              <a:t>انواع کندگیر کننده</a:t>
            </a:r>
            <a:r>
              <a:rPr lang="fa-IR" sz="2500" b="1" dirty="0" smtClean="0">
                <a:solidFill>
                  <a:srgbClr val="0070C0"/>
                </a:solidFill>
                <a:cs typeface="B Zar" panose="00000400000000000000" pitchFamily="2" charset="-78"/>
              </a:rPr>
              <a:t>:</a:t>
            </a:r>
          </a:p>
          <a:p>
            <a:pPr algn="r" rtl="1"/>
            <a:endParaRPr lang="fa-IR" sz="2500" b="1" dirty="0" smtClean="0">
              <a:solidFill>
                <a:srgbClr val="0070C0"/>
              </a:solidFill>
              <a:cs typeface="B Zar" panose="00000400000000000000" pitchFamily="2" charset="-78"/>
            </a:endParaRPr>
          </a:p>
          <a:p>
            <a:pPr marL="342900" indent="-342900" algn="r" rtl="1">
              <a:buFont typeface="Arial" panose="020B0604020202020204" pitchFamily="34" charset="0"/>
              <a:buChar char="•"/>
            </a:pPr>
            <a:r>
              <a:rPr lang="fa-IR" sz="2500" dirty="0">
                <a:cs typeface="B Zar" panose="00000400000000000000" pitchFamily="2" charset="-78"/>
              </a:rPr>
              <a:t>معمولترین کندگیرکننده ها سولفات کلسیم است </a:t>
            </a:r>
            <a:r>
              <a:rPr lang="fa-IR" sz="2500" dirty="0" smtClean="0">
                <a:cs typeface="B Zar" panose="00000400000000000000" pitchFamily="2" charset="-78"/>
              </a:rPr>
              <a:t>(تنظیم </a:t>
            </a:r>
            <a:r>
              <a:rPr lang="fa-IR" sz="2500" dirty="0">
                <a:cs typeface="B Zar" panose="00000400000000000000" pitchFamily="2" charset="-78"/>
              </a:rPr>
              <a:t>زمان گیرش  سیمان در موقع آسیاب کردن </a:t>
            </a:r>
            <a:r>
              <a:rPr lang="fa-IR" sz="2500" dirty="0" smtClean="0">
                <a:cs typeface="B Zar" panose="00000400000000000000" pitchFamily="2" charset="-78"/>
              </a:rPr>
              <a:t>کلینگر)</a:t>
            </a: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شکر : استفاده از شکر به میزان 0/2 درصد وزنی سیمان باعث تاخیر در گیرش سیمان تا 72 ساعت می شود</a:t>
            </a:r>
          </a:p>
          <a:p>
            <a:pPr algn="r" rtl="1"/>
            <a:r>
              <a:rPr lang="fa-IR" sz="2500" dirty="0" smtClean="0">
                <a:cs typeface="B Zar" panose="00000400000000000000" pitchFamily="2" charset="-78"/>
              </a:rPr>
              <a:t> </a:t>
            </a:r>
          </a:p>
          <a:p>
            <a:pPr marL="342900" indent="-342900" algn="r" rtl="1">
              <a:buFont typeface="Arial" panose="020B0604020202020204" pitchFamily="34" charset="0"/>
              <a:buChar char="•"/>
            </a:pPr>
            <a:r>
              <a:rPr lang="fa-IR" sz="2500" dirty="0" smtClean="0">
                <a:cs typeface="B Zar" panose="00000400000000000000" pitchFamily="2" charset="-78"/>
              </a:rPr>
              <a:t>نشاسته</a:t>
            </a:r>
          </a:p>
          <a:p>
            <a:pPr marL="342900" indent="-342900" algn="r" rtl="1">
              <a:buFont typeface="Arial" panose="020B0604020202020204" pitchFamily="34" charset="0"/>
              <a:buChar char="•"/>
            </a:pPr>
            <a:endParaRPr lang="fa-IR" sz="2500" dirty="0">
              <a:cs typeface="B Zar" panose="00000400000000000000" pitchFamily="2" charset="-78"/>
            </a:endParaRPr>
          </a:p>
          <a:p>
            <a:pPr marL="342900" indent="-342900" algn="r" rtl="1">
              <a:buFont typeface="Arial" panose="020B0604020202020204" pitchFamily="34" charset="0"/>
              <a:buChar char="•"/>
            </a:pPr>
            <a:r>
              <a:rPr lang="fa-IR" sz="2500" dirty="0" smtClean="0">
                <a:cs typeface="B Zar" panose="00000400000000000000" pitchFamily="2" charset="-78"/>
              </a:rPr>
              <a:t>کلر </a:t>
            </a:r>
            <a:r>
              <a:rPr lang="fa-IR" sz="2500" dirty="0">
                <a:cs typeface="B Zar" panose="00000400000000000000" pitchFamily="2" charset="-78"/>
              </a:rPr>
              <a:t>ورهاي آلومینیوم و آهن</a:t>
            </a:r>
          </a:p>
        </p:txBody>
      </p:sp>
      <p:sp>
        <p:nvSpPr>
          <p:cNvPr id="3" name="Rectangle 2"/>
          <p:cNvSpPr/>
          <p:nvPr/>
        </p:nvSpPr>
        <p:spPr>
          <a:xfrm>
            <a:off x="1854557" y="609348"/>
            <a:ext cx="9504609" cy="1862048"/>
          </a:xfrm>
          <a:prstGeom prst="rect">
            <a:avLst/>
          </a:prstGeom>
        </p:spPr>
        <p:txBody>
          <a:bodyPr wrap="square">
            <a:spAutoFit/>
          </a:bodyPr>
          <a:lstStyle/>
          <a:p>
            <a:pPr algn="r" rtl="1"/>
            <a:r>
              <a:rPr lang="fa-IR" sz="2500" dirty="0">
                <a:cs typeface="B Zar" panose="00000400000000000000" pitchFamily="2" charset="-78"/>
              </a:rPr>
              <a:t>مصرف </a:t>
            </a:r>
            <a:r>
              <a:rPr lang="fa-IR" sz="2500" dirty="0" smtClean="0">
                <a:cs typeface="B Zar" panose="00000400000000000000" pitchFamily="2" charset="-78"/>
              </a:rPr>
              <a:t>مواد کندگیرکننده معمولا </a:t>
            </a:r>
            <a:r>
              <a:rPr lang="fa-IR" sz="2500" dirty="0">
                <a:cs typeface="B Zar" panose="00000400000000000000" pitchFamily="2" charset="-78"/>
              </a:rPr>
              <a:t>موجب کاهش مقاومت اولیه بتن </a:t>
            </a:r>
            <a:r>
              <a:rPr lang="fa-IR" sz="2500" dirty="0" smtClean="0">
                <a:cs typeface="B Zar" panose="00000400000000000000" pitchFamily="2" charset="-78"/>
              </a:rPr>
              <a:t>می شود.</a:t>
            </a:r>
          </a:p>
          <a:p>
            <a:pPr algn="r" rtl="1"/>
            <a:r>
              <a:rPr lang="fa-IR" sz="2500" dirty="0" smtClean="0">
                <a:cs typeface="B Zar" panose="00000400000000000000" pitchFamily="2" charset="-78"/>
              </a:rPr>
              <a:t> </a:t>
            </a:r>
            <a:endParaRPr lang="fa-IR" sz="1500" dirty="0" smtClean="0">
              <a:cs typeface="B Zar" panose="00000400000000000000" pitchFamily="2" charset="-78"/>
            </a:endParaRPr>
          </a:p>
          <a:p>
            <a:pPr algn="r" rtl="1"/>
            <a:r>
              <a:rPr lang="fa-IR" sz="2500" dirty="0" smtClean="0">
                <a:cs typeface="B Zar" panose="00000400000000000000" pitchFamily="2" charset="-78"/>
              </a:rPr>
              <a:t>اغلب </a:t>
            </a:r>
            <a:r>
              <a:rPr lang="fa-IR" sz="2500" dirty="0">
                <a:cs typeface="B Zar" panose="00000400000000000000" pitchFamily="2" charset="-78"/>
              </a:rPr>
              <a:t>کندگیرکننده ها روان کننده یا عامل کاهنده ی آب بتن نیز هستند. </a:t>
            </a:r>
            <a:endParaRPr lang="fa-IR" sz="2500" dirty="0" smtClean="0">
              <a:cs typeface="B Zar" panose="00000400000000000000" pitchFamily="2" charset="-78"/>
            </a:endParaRPr>
          </a:p>
          <a:p>
            <a:pPr algn="r" rtl="1"/>
            <a:endParaRPr lang="fa-IR" sz="1500" dirty="0" smtClean="0">
              <a:cs typeface="B Zar" panose="00000400000000000000" pitchFamily="2" charset="-78"/>
            </a:endParaRPr>
          </a:p>
          <a:p>
            <a:pPr algn="r" rtl="1"/>
            <a:r>
              <a:rPr lang="fa-IR" sz="2500" dirty="0" smtClean="0">
                <a:cs typeface="B Zar" panose="00000400000000000000" pitchFamily="2" charset="-78"/>
              </a:rPr>
              <a:t>در </a:t>
            </a:r>
            <a:r>
              <a:rPr lang="fa-IR" sz="2500" dirty="0">
                <a:cs typeface="B Zar" panose="00000400000000000000" pitchFamily="2" charset="-78"/>
              </a:rPr>
              <a:t>برخی از آنها حباب هوا نیز ایجاد </a:t>
            </a:r>
            <a:r>
              <a:rPr lang="fa-IR" sz="2500" dirty="0" smtClean="0">
                <a:cs typeface="B Zar" panose="00000400000000000000" pitchFamily="2" charset="-78"/>
              </a:rPr>
              <a:t>می شود</a:t>
            </a:r>
            <a:r>
              <a:rPr lang="fa-IR" sz="2500" dirty="0">
                <a:cs typeface="B Zar" panose="00000400000000000000" pitchFamily="2" charset="-78"/>
              </a:rPr>
              <a:t>. </a:t>
            </a:r>
            <a:endParaRPr lang="fa-IR" sz="2500" dirty="0" smtClean="0">
              <a:cs typeface="B Zar" panose="00000400000000000000" pitchFamily="2" charset="-78"/>
            </a:endParaRPr>
          </a:p>
        </p:txBody>
      </p:sp>
    </p:spTree>
    <p:extLst>
      <p:ext uri="{BB962C8B-B14F-4D97-AF65-F5344CB8AC3E}">
        <p14:creationId xmlns:p14="http://schemas.microsoft.com/office/powerpoint/2010/main" val="2607487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2290</TotalTime>
  <Words>12183</Words>
  <Application>Microsoft Office PowerPoint</Application>
  <PresentationFormat>Widescreen</PresentationFormat>
  <Paragraphs>1625</Paragraphs>
  <Slides>229</Slides>
  <Notes>0</Notes>
  <HiddenSlides>0</HiddenSlides>
  <MMClips>0</MMClips>
  <ScaleCrop>false</ScaleCrop>
  <HeadingPairs>
    <vt:vector size="8" baseType="variant">
      <vt:variant>
        <vt:lpstr>Fonts Used</vt:lpstr>
      </vt:variant>
      <vt:variant>
        <vt:i4>31</vt:i4>
      </vt:variant>
      <vt:variant>
        <vt:lpstr>Theme</vt:lpstr>
      </vt:variant>
      <vt:variant>
        <vt:i4>1</vt:i4>
      </vt:variant>
      <vt:variant>
        <vt:lpstr>Embedded OLE Servers</vt:lpstr>
      </vt:variant>
      <vt:variant>
        <vt:i4>1</vt:i4>
      </vt:variant>
      <vt:variant>
        <vt:lpstr>Slide Titles</vt:lpstr>
      </vt:variant>
      <vt:variant>
        <vt:i4>229</vt:i4>
      </vt:variant>
    </vt:vector>
  </HeadingPairs>
  <TitlesOfParts>
    <vt:vector size="262" baseType="lpstr">
      <vt:lpstr>ＭＳ Ｐゴシック</vt:lpstr>
      <vt:lpstr>Arial</vt:lpstr>
      <vt:lpstr>B Kodak</vt:lpstr>
      <vt:lpstr>B Koodak</vt:lpstr>
      <vt:lpstr>B Mitra</vt:lpstr>
      <vt:lpstr>B Nazanin</vt:lpstr>
      <vt:lpstr>B Nazanin,Bold</vt:lpstr>
      <vt:lpstr>B Titr</vt:lpstr>
      <vt:lpstr>B Yekan+</vt:lpstr>
      <vt:lpstr>B Zar</vt:lpstr>
      <vt:lpstr>B Zar,Bold</vt:lpstr>
      <vt:lpstr>BLotus</vt:lpstr>
      <vt:lpstr>BNazanin</vt:lpstr>
      <vt:lpstr>BZar</vt:lpstr>
      <vt:lpstr>BZarBold</vt:lpstr>
      <vt:lpstr>Calibri</vt:lpstr>
      <vt:lpstr>Cambria</vt:lpstr>
      <vt:lpstr>Century Gothic</vt:lpstr>
      <vt:lpstr>Impact</vt:lpstr>
      <vt:lpstr>Nexa Bold</vt:lpstr>
      <vt:lpstr>Rockwell</vt:lpstr>
      <vt:lpstr>Sakkal Majalla</vt:lpstr>
      <vt:lpstr>Symbol</vt:lpstr>
      <vt:lpstr>Tahoma</vt:lpstr>
      <vt:lpstr>Tahoma</vt:lpstr>
      <vt:lpstr>Times</vt:lpstr>
      <vt:lpstr>Times New Roman</vt:lpstr>
      <vt:lpstr>Verdana</vt:lpstr>
      <vt:lpstr>Wingdings</vt:lpstr>
      <vt:lpstr>Wingdings 3</vt:lpstr>
      <vt:lpstr>Zapf Dingbats</vt:lpstr>
      <vt:lpstr>Wisp</vt:lpstr>
      <vt:lpstr>Equation</vt:lpstr>
      <vt:lpstr>تکنولوژی بتن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تکنولوژی بتن</dc:title>
  <dc:creator>D!akov RePack</dc:creator>
  <cp:lastModifiedBy>Zahra</cp:lastModifiedBy>
  <cp:revision>332</cp:revision>
  <dcterms:created xsi:type="dcterms:W3CDTF">2018-02-12T21:12:23Z</dcterms:created>
  <dcterms:modified xsi:type="dcterms:W3CDTF">2018-05-22T03:40:00Z</dcterms:modified>
</cp:coreProperties>
</file>