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59" r:id="rId4"/>
    <p:sldId id="260" r:id="rId5"/>
    <p:sldId id="261" r:id="rId6"/>
    <p:sldId id="262" r:id="rId7"/>
    <p:sldId id="264" r:id="rId8"/>
    <p:sldId id="277" r:id="rId9"/>
    <p:sldId id="276" r:id="rId10"/>
    <p:sldId id="308" r:id="rId11"/>
    <p:sldId id="265" r:id="rId12"/>
    <p:sldId id="296" r:id="rId13"/>
    <p:sldId id="297" r:id="rId14"/>
    <p:sldId id="298" r:id="rId15"/>
    <p:sldId id="299" r:id="rId16"/>
    <p:sldId id="309" r:id="rId17"/>
    <p:sldId id="295" r:id="rId18"/>
    <p:sldId id="266" r:id="rId19"/>
    <p:sldId id="267" r:id="rId20"/>
    <p:sldId id="268" r:id="rId21"/>
    <p:sldId id="269" r:id="rId22"/>
    <p:sldId id="270" r:id="rId23"/>
    <p:sldId id="272" r:id="rId24"/>
    <p:sldId id="300" r:id="rId25"/>
    <p:sldId id="310" r:id="rId26"/>
    <p:sldId id="271" r:id="rId27"/>
    <p:sldId id="275" r:id="rId28"/>
    <p:sldId id="279" r:id="rId29"/>
    <p:sldId id="280" r:id="rId30"/>
    <p:sldId id="281" r:id="rId31"/>
    <p:sldId id="282" r:id="rId32"/>
    <p:sldId id="283" r:id="rId33"/>
    <p:sldId id="284" r:id="rId34"/>
    <p:sldId id="263" r:id="rId35"/>
    <p:sldId id="285" r:id="rId36"/>
    <p:sldId id="286" r:id="rId37"/>
    <p:sldId id="304" r:id="rId38"/>
    <p:sldId id="305" r:id="rId39"/>
    <p:sldId id="306" r:id="rId40"/>
    <p:sldId id="307" r:id="rId41"/>
    <p:sldId id="292" r:id="rId42"/>
    <p:sldId id="291" r:id="rId43"/>
    <p:sldId id="302" r:id="rId44"/>
    <p:sldId id="311" r:id="rId45"/>
    <p:sldId id="312" r:id="rId46"/>
    <p:sldId id="303" r:id="rId47"/>
    <p:sldId id="289" r:id="rId48"/>
    <p:sldId id="294" r:id="rId49"/>
    <p:sldId id="288" r:id="rId50"/>
    <p:sldId id="301" r:id="rId51"/>
    <p:sldId id="29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7" d="100"/>
          <a:sy n="77" d="100"/>
        </p:scale>
        <p:origin x="-117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6A2E0-74E9-4E80-920B-C415D9E9FFF4}" type="datetimeFigureOut">
              <a:rPr lang="en-US" smtClean="0"/>
              <a:t>4/13/2019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3803C-B747-43BB-9AD3-9407F8099816}" type="slidenum">
              <a:rPr lang="en-US" smtClean="0"/>
              <a:t>‹#›</a:t>
            </a:fld>
            <a:endParaRPr lang="en-US"/>
          </a:p>
        </p:txBody>
      </p:sp>
    </p:spTree>
    <p:extLst>
      <p:ext uri="{BB962C8B-B14F-4D97-AF65-F5344CB8AC3E}">
        <p14:creationId xmlns:p14="http://schemas.microsoft.com/office/powerpoint/2010/main" val="291476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3803C-B747-43BB-9AD3-9407F8099816}" type="slidenum">
              <a:rPr lang="en-US" smtClean="0"/>
              <a:t>9</a:t>
            </a:fld>
            <a:endParaRPr lang="en-US"/>
          </a:p>
        </p:txBody>
      </p:sp>
    </p:spTree>
    <p:extLst>
      <p:ext uri="{BB962C8B-B14F-4D97-AF65-F5344CB8AC3E}">
        <p14:creationId xmlns:p14="http://schemas.microsoft.com/office/powerpoint/2010/main" val="184753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4/13/2019</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4/13/2019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buFont typeface="Courier New" pitchFamily="49" charset="0"/>
              <a:buChar char="o"/>
            </a:pPr>
            <a:r>
              <a:rPr lang="fa-IR" b="1" dirty="0" smtClean="0">
                <a:cs typeface="B Nazanin" pitchFamily="2" charset="-78"/>
              </a:rPr>
              <a:t>آبکاری الکتریکی (</a:t>
            </a:r>
            <a:r>
              <a:rPr lang="en-US" b="1" dirty="0" smtClean="0">
                <a:cs typeface="B Nazanin" pitchFamily="2" charset="-78"/>
              </a:rPr>
              <a:t>Electroplating</a:t>
            </a:r>
            <a:r>
              <a:rPr lang="fa-IR" b="1" dirty="0" smtClean="0">
                <a:cs typeface="B Nazanin" pitchFamily="2" charset="-78"/>
              </a:rPr>
              <a:t>): احیای کاتیون فلزی توسط جریان </a:t>
            </a:r>
            <a:r>
              <a:rPr lang="fa-IR" b="1" dirty="0">
                <a:cs typeface="B Nazanin" pitchFamily="2" charset="-78"/>
              </a:rPr>
              <a:t>الکتریکی و نشاندن آن بصورت یک لایه روی ماده‌ای </a:t>
            </a:r>
            <a:r>
              <a:rPr lang="fa-IR" b="1" dirty="0" smtClean="0">
                <a:cs typeface="B Nazanin" pitchFamily="2" charset="-78"/>
              </a:rPr>
              <a:t>دیگر</a:t>
            </a:r>
          </a:p>
          <a:p>
            <a:pPr algn="just" rtl="1">
              <a:buFont typeface="Courier New" pitchFamily="49" charset="0"/>
              <a:buChar char="o"/>
            </a:pPr>
            <a:endParaRPr lang="fa-IR" b="1" dirty="0">
              <a:cs typeface="B Nazanin" pitchFamily="2" charset="-78"/>
            </a:endParaRPr>
          </a:p>
          <a:p>
            <a:pPr marL="114300" indent="0" algn="just" rtl="1">
              <a:buNone/>
            </a:pPr>
            <a:endParaRPr lang="en-US" b="1" dirty="0" smtClean="0">
              <a:cs typeface="B Nazanin" pitchFamily="2" charset="-78"/>
            </a:endParaRPr>
          </a:p>
          <a:p>
            <a:pPr algn="just" rtl="1">
              <a:buFont typeface="Courier New" pitchFamily="49" charset="0"/>
              <a:buChar char="o"/>
            </a:pPr>
            <a:endParaRPr lang="fa-IR" b="1" dirty="0" smtClean="0">
              <a:cs typeface="B Nazanin" pitchFamily="2" charset="-78"/>
            </a:endParaRPr>
          </a:p>
        </p:txBody>
      </p:sp>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Plating and Electroplating</a:t>
            </a:r>
            <a:endParaRPr lang="en-US" sz="3600" b="1" dirty="0">
              <a:solidFill>
                <a:srgbClr val="7030A0"/>
              </a:solidFill>
            </a:endParaRPr>
          </a:p>
        </p:txBody>
      </p:sp>
      <p:pic>
        <p:nvPicPr>
          <p:cNvPr id="1028" name="Picture 4" descr="Image result for electroplating process"/>
          <p:cNvPicPr>
            <a:picLocks noChangeAspect="1" noChangeArrowheads="1"/>
          </p:cNvPicPr>
          <p:nvPr/>
        </p:nvPicPr>
        <p:blipFill rotWithShape="1">
          <a:blip r:embed="rId2">
            <a:extLst>
              <a:ext uri="{28A0092B-C50C-407E-A947-70E740481C1C}">
                <a14:useLocalDpi xmlns:a14="http://schemas.microsoft.com/office/drawing/2010/main" val="0"/>
              </a:ext>
            </a:extLst>
          </a:blip>
          <a:srcRect t="9367"/>
          <a:stretch/>
        </p:blipFill>
        <p:spPr bwMode="auto">
          <a:xfrm>
            <a:off x="533400" y="2514600"/>
            <a:ext cx="7448764" cy="400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620000" cy="1143000"/>
          </a:xfrm>
        </p:spPr>
        <p:txBody>
          <a:bodyPr/>
          <a:lstStyle/>
          <a:p>
            <a:pPr algn="ctr" rtl="1"/>
            <a:r>
              <a:rPr lang="fa-IR" sz="3600" b="1" dirty="0" smtClean="0">
                <a:solidFill>
                  <a:srgbClr val="7030A0"/>
                </a:solidFill>
                <a:cs typeface="B Titr" pitchFamily="2" charset="-78"/>
              </a:rPr>
              <a:t>توان پرتاب</a:t>
            </a:r>
            <a:endParaRPr lang="en-US" sz="3600" b="1" dirty="0">
              <a:solidFill>
                <a:srgbClr val="7030A0"/>
              </a:solidFill>
            </a:endParaRPr>
          </a:p>
        </p:txBody>
      </p:sp>
      <mc:AlternateContent xmlns:mc="http://schemas.openxmlformats.org/markup-compatibility/2006" xmlns:a14="http://schemas.microsoft.com/office/drawing/2010/main">
        <mc:Choice Requires="a14">
          <p:sp>
            <p:nvSpPr>
              <p:cNvPr id="2" name="TextBox 1"/>
              <p:cNvSpPr txBox="1"/>
              <p:nvPr/>
            </p:nvSpPr>
            <p:spPr>
              <a:xfrm>
                <a:off x="1140608" y="5927810"/>
                <a:ext cx="6167458" cy="369332"/>
              </a:xfrm>
              <a:prstGeom prst="rect">
                <a:avLst/>
              </a:prstGeom>
              <a:noFill/>
            </p:spPr>
            <p:txBody>
              <a:bodyPr wrap="none" rtlCol="0">
                <a:spAutoFit/>
              </a:bodyPr>
              <a:lstStyle/>
              <a:p>
                <a:r>
                  <a:rPr lang="en-US" i="1" dirty="0" smtClean="0"/>
                  <a:t>Electroplating-</a:t>
                </a:r>
                <a:r>
                  <a:rPr lang="en-US" i="1" dirty="0"/>
                  <a:t>Basic</a:t>
                </a:r>
                <a:r>
                  <a:rPr lang="en-US" i="1" dirty="0" smtClean="0"/>
                  <a:t>-</a:t>
                </a:r>
                <a:r>
                  <a:rPr lang="en-US" i="1" dirty="0"/>
                  <a:t>Principles-Processes-and-Practice</a:t>
                </a:r>
                <a:r>
                  <a:rPr lang="en-US" i="1" dirty="0" smtClean="0"/>
                  <a:t>,</a:t>
                </a:r>
                <a14:m>
                  <m:oMath xmlns:m="http://schemas.openxmlformats.org/officeDocument/2006/math">
                    <m:r>
                      <a:rPr lang="en-US" b="0" i="1" smtClean="0">
                        <a:latin typeface="Cambria Math"/>
                      </a:rPr>
                      <m:t> </m:t>
                    </m:r>
                    <m:r>
                      <a:rPr lang="en-US" b="0" i="1" smtClean="0">
                        <a:latin typeface="Cambria Math"/>
                      </a:rPr>
                      <m:t>𝑃𝑎𝑔𝑒</m:t>
                    </m:r>
                    <m:r>
                      <a:rPr lang="en-US" b="0" i="1" smtClean="0">
                        <a:latin typeface="Cambria Math"/>
                      </a:rPr>
                      <m:t>:</m:t>
                    </m:r>
                    <m:r>
                      <a:rPr lang="en-US" b="0" i="1" smtClean="0">
                        <a:latin typeface="Cambria Math"/>
                      </a:rPr>
                      <m:t>74</m:t>
                    </m:r>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140608" y="5927810"/>
                <a:ext cx="6167458" cy="369332"/>
              </a:xfrm>
              <a:prstGeom prst="rect">
                <a:avLst/>
              </a:prstGeom>
              <a:blipFill rotWithShape="1">
                <a:blip r:embed="rId2"/>
                <a:stretch>
                  <a:fillRect l="-791" t="-8197" b="-2459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84486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243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pic>
        <p:nvPicPr>
          <p:cNvPr id="2" name="Picture 2" descr="Copper pl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76250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pper electroplating"/>
          <p:cNvPicPr>
            <a:picLocks noChangeAspect="1" noChangeArrowheads="1"/>
          </p:cNvPicPr>
          <p:nvPr/>
        </p:nvPicPr>
        <p:blipFill rotWithShape="1">
          <a:blip r:embed="rId3">
            <a:extLst>
              <a:ext uri="{28A0092B-C50C-407E-A947-70E740481C1C}">
                <a14:useLocalDpi xmlns:a14="http://schemas.microsoft.com/office/drawing/2010/main" val="0"/>
              </a:ext>
            </a:extLst>
          </a:blip>
          <a:srcRect l="15549" t="10136" r="7715" b="17130"/>
          <a:stretch/>
        </p:blipFill>
        <p:spPr bwMode="auto">
          <a:xfrm>
            <a:off x="5390866" y="1787857"/>
            <a:ext cx="3289110" cy="311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974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pic>
        <p:nvPicPr>
          <p:cNvPr id="1032" name="Picture 8" descr="Image result for copper electropl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99580"/>
            <a:ext cx="3581400" cy="521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98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26" y="1389354"/>
            <a:ext cx="7822474" cy="53162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5861014" y="1992868"/>
                <a:ext cx="25971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𝑂</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𝑂</m:t>
                          </m:r>
                        </m:e>
                        <m:sub>
                          <m:r>
                            <a:rPr lang="en-US" b="0" i="1" smtClean="0">
                              <a:latin typeface="Cambria Math"/>
                              <a:ea typeface="Cambria Math"/>
                            </a:rPr>
                            <m:t>2</m:t>
                          </m:r>
                        </m:sub>
                      </m:sSub>
                      <m:r>
                        <a:rPr lang="en-US" b="0" i="1" smtClean="0">
                          <a:latin typeface="Cambria Math"/>
                          <a:ea typeface="Cambria Math"/>
                        </a:rPr>
                        <m:t>+</m:t>
                      </m:r>
                      <m:r>
                        <a:rPr lang="en-US" b="0" i="1" smtClean="0">
                          <a:latin typeface="Cambria Math"/>
                          <a:ea typeface="Cambria Math"/>
                        </a:rPr>
                        <m:t>4</m:t>
                      </m:r>
                      <m:sSup>
                        <m:sSupPr>
                          <m:ctrlPr>
                            <a:rPr lang="en-US" b="0" i="1" smtClean="0">
                              <a:latin typeface="Cambria Math"/>
                              <a:ea typeface="Cambria Math"/>
                            </a:rPr>
                          </m:ctrlPr>
                        </m:sSupPr>
                        <m:e>
                          <m:r>
                            <a:rPr lang="en-US" b="0" i="1" smtClean="0">
                              <a:latin typeface="Cambria Math"/>
                              <a:ea typeface="Cambria Math"/>
                            </a:rPr>
                            <m:t>𝐻</m:t>
                          </m:r>
                        </m:e>
                        <m:sup>
                          <m:r>
                            <a:rPr lang="en-US" b="0" i="1" smtClean="0">
                              <a:latin typeface="Cambria Math"/>
                              <a:ea typeface="Cambria Math"/>
                            </a:rPr>
                            <m:t>+</m:t>
                          </m:r>
                        </m:sup>
                      </m:sSup>
                      <m:r>
                        <a:rPr lang="en-US" b="0" i="1" smtClean="0">
                          <a:latin typeface="Cambria Math"/>
                          <a:ea typeface="Cambria Math"/>
                        </a:rPr>
                        <m:t>+</m:t>
                      </m:r>
                      <m:r>
                        <a:rPr lang="en-US" b="0" i="1" smtClean="0">
                          <a:latin typeface="Cambria Math"/>
                          <a:ea typeface="Cambria Math"/>
                        </a:rPr>
                        <m:t>4</m:t>
                      </m:r>
                      <m:r>
                        <a:rPr lang="en-US" b="0" i="1" smtClean="0">
                          <a:latin typeface="Cambria Math"/>
                          <a:ea typeface="Cambria Math"/>
                        </a:rPr>
                        <m:t>𝑒</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861014" y="1992868"/>
                <a:ext cx="259718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852985" y="2234514"/>
                <a:ext cx="27526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4</m:t>
                      </m:r>
                      <m:sSup>
                        <m:sSupPr>
                          <m:ctrlPr>
                            <a:rPr lang="en-US" b="0" i="1" smtClean="0">
                              <a:latin typeface="Cambria Math"/>
                            </a:rPr>
                          </m:ctrlPr>
                        </m:sSupPr>
                        <m:e>
                          <m:r>
                            <a:rPr lang="en-US" b="0" i="1" smtClean="0">
                              <a:latin typeface="Cambria Math"/>
                            </a:rPr>
                            <m:t>𝑂𝐻</m:t>
                          </m:r>
                        </m:e>
                        <m:sup>
                          <m:r>
                            <a:rPr lang="en-US" b="0" i="1" smtClean="0">
                              <a:latin typeface="Cambria Math"/>
                            </a:rPr>
                            <m:t>−</m:t>
                          </m:r>
                        </m:sup>
                      </m:sSup>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𝑂</m:t>
                          </m:r>
                        </m:e>
                        <m:sub>
                          <m:r>
                            <a:rPr lang="en-US" b="0" i="1" smtClean="0">
                              <a:latin typeface="Cambria Math"/>
                              <a:ea typeface="Cambria Math"/>
                            </a:rPr>
                            <m:t>2</m:t>
                          </m:r>
                        </m:sub>
                      </m:sSub>
                      <m:r>
                        <a:rPr lang="en-US" b="0" i="1" smtClean="0">
                          <a:latin typeface="Cambria Math"/>
                          <a:ea typeface="Cambria Math"/>
                        </a:rPr>
                        <m:t>+</m:t>
                      </m:r>
                      <m:r>
                        <a:rPr lang="en-US" b="0" i="1" smtClean="0">
                          <a:latin typeface="Cambria Math"/>
                          <a:ea typeface="Cambria Math"/>
                        </a:rPr>
                        <m:t>2</m:t>
                      </m:r>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2</m:t>
                          </m:r>
                        </m:sub>
                      </m:sSub>
                      <m:r>
                        <a:rPr lang="en-US" b="0" i="1" smtClean="0">
                          <a:latin typeface="Cambria Math"/>
                          <a:ea typeface="Cambria Math"/>
                        </a:rPr>
                        <m:t>𝑂</m:t>
                      </m:r>
                      <m:r>
                        <a:rPr lang="en-US" b="0" i="1" smtClean="0">
                          <a:latin typeface="Cambria Math"/>
                          <a:ea typeface="Cambria Math"/>
                        </a:rPr>
                        <m:t>+</m:t>
                      </m:r>
                      <m:r>
                        <a:rPr lang="en-US" b="0" i="1" smtClean="0">
                          <a:latin typeface="Cambria Math"/>
                          <a:ea typeface="Cambria Math"/>
                        </a:rPr>
                        <m:t>4</m:t>
                      </m:r>
                      <m:r>
                        <a:rPr lang="en-US" b="0" i="1" smtClean="0">
                          <a:latin typeface="Cambria Math"/>
                          <a:ea typeface="Cambria Math"/>
                        </a:rPr>
                        <m:t>𝑒</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852985" y="2234514"/>
                <a:ext cx="275267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75571" y="2502243"/>
                <a:ext cx="2336794"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𝑆</m:t>
                      </m:r>
                      <m:sSubSup>
                        <m:sSubSupPr>
                          <m:ctrlPr>
                            <a:rPr lang="en-US" b="0" i="1" smtClean="0">
                              <a:latin typeface="Cambria Math"/>
                            </a:rPr>
                          </m:ctrlPr>
                        </m:sSubSupPr>
                        <m:e>
                          <m:r>
                            <a:rPr lang="en-US" b="0" i="1" smtClean="0">
                              <a:latin typeface="Cambria Math"/>
                            </a:rPr>
                            <m:t>𝑂</m:t>
                          </m:r>
                        </m:e>
                        <m:sub>
                          <m:r>
                            <a:rPr lang="en-US" b="0" i="1" smtClean="0">
                              <a:latin typeface="Cambria Math"/>
                            </a:rPr>
                            <m:t>4</m:t>
                          </m:r>
                        </m:sub>
                        <m:sup>
                          <m:r>
                            <a:rPr lang="en-US" b="0" i="1" smtClean="0">
                              <a:latin typeface="Cambria Math"/>
                            </a:rPr>
                            <m:t>−</m:t>
                          </m:r>
                          <m:r>
                            <a:rPr lang="en-US" b="0" i="1" smtClean="0">
                              <a:latin typeface="Cambria Math"/>
                            </a:rPr>
                            <m:t>2</m:t>
                          </m:r>
                        </m:sup>
                      </m:sSubSup>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𝑆</m:t>
                          </m:r>
                        </m:e>
                        <m:sub>
                          <m:r>
                            <a:rPr lang="en-US" b="0" i="1" smtClean="0">
                              <a:latin typeface="Cambria Math"/>
                              <a:ea typeface="Cambria Math"/>
                            </a:rPr>
                            <m:t>2</m:t>
                          </m:r>
                        </m:sub>
                      </m:sSub>
                      <m:sSubSup>
                        <m:sSubSupPr>
                          <m:ctrlPr>
                            <a:rPr lang="en-US" b="0" i="1" smtClean="0">
                              <a:latin typeface="Cambria Math"/>
                              <a:ea typeface="Cambria Math"/>
                            </a:rPr>
                          </m:ctrlPr>
                        </m:sSubSupPr>
                        <m:e>
                          <m:r>
                            <a:rPr lang="en-US" b="0" i="1" smtClean="0">
                              <a:latin typeface="Cambria Math"/>
                              <a:ea typeface="Cambria Math"/>
                            </a:rPr>
                            <m:t>𝑂</m:t>
                          </m:r>
                        </m:e>
                        <m:sub>
                          <m:r>
                            <a:rPr lang="en-US" b="0" i="1" smtClean="0">
                              <a:latin typeface="Cambria Math"/>
                              <a:ea typeface="Cambria Math"/>
                            </a:rPr>
                            <m:t>8</m:t>
                          </m:r>
                        </m:sub>
                        <m:sup>
                          <m:r>
                            <a:rPr lang="en-US" b="0" i="1" smtClean="0">
                              <a:latin typeface="Cambria Math"/>
                              <a:ea typeface="Cambria Math"/>
                            </a:rPr>
                            <m:t>−</m:t>
                          </m:r>
                          <m:r>
                            <a:rPr lang="en-US" b="0" i="1" smtClean="0">
                              <a:latin typeface="Cambria Math"/>
                              <a:ea typeface="Cambria Math"/>
                            </a:rPr>
                            <m:t>2</m:t>
                          </m:r>
                        </m:sup>
                      </m:sSubSup>
                      <m:r>
                        <a:rPr lang="en-US" b="0" i="1" smtClean="0">
                          <a:latin typeface="Cambria Math"/>
                          <a:ea typeface="Cambria Math"/>
                        </a:rPr>
                        <m:t>+</m:t>
                      </m:r>
                      <m:r>
                        <a:rPr lang="en-US" b="0" i="1" smtClean="0">
                          <a:latin typeface="Cambria Math"/>
                          <a:ea typeface="Cambria Math"/>
                        </a:rPr>
                        <m:t>2</m:t>
                      </m:r>
                      <m:r>
                        <a:rPr lang="en-US" b="0" i="1" smtClean="0">
                          <a:latin typeface="Cambria Math"/>
                          <a:ea typeface="Cambria Math"/>
                        </a:rPr>
                        <m:t>𝑒</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875571" y="2502243"/>
                <a:ext cx="2336794" cy="37491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972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pic>
        <p:nvPicPr>
          <p:cNvPr id="2050" name="Picture 2" descr="Image result for copper electroplating 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5" y="1676400"/>
            <a:ext cx="8755557"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844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620000" cy="762000"/>
          </a:xfrm>
        </p:spPr>
        <p:txBody>
          <a:bodyPr/>
          <a:lstStyle/>
          <a:p>
            <a:pPr algn="ctr" rtl="1"/>
            <a:r>
              <a:rPr lang="en-US" sz="4400" b="1" dirty="0" smtClean="0">
                <a:solidFill>
                  <a:srgbClr val="7030A0"/>
                </a:solidFill>
                <a:latin typeface="Academy Engraved LET" pitchFamily="2" charset="0"/>
                <a:cs typeface="B Titr" pitchFamily="2" charset="-78"/>
              </a:rPr>
              <a:t>Copper Electroplating</a:t>
            </a:r>
            <a:endParaRPr lang="en-US" sz="4400" b="1" dirty="0">
              <a:solidFill>
                <a:srgbClr val="7030A0"/>
              </a:solidFill>
              <a:latin typeface="Academy Engraved LET"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85800"/>
            <a:ext cx="4267200" cy="285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4314825" cy="287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68" y="4209535"/>
            <a:ext cx="4235657" cy="253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6111" r="8240"/>
          <a:stretch/>
        </p:blipFill>
        <p:spPr bwMode="auto">
          <a:xfrm>
            <a:off x="4785122" y="4191000"/>
            <a:ext cx="4282678" cy="251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32747" y="3542061"/>
            <a:ext cx="4235053" cy="646331"/>
          </a:xfrm>
          <a:prstGeom prst="rect">
            <a:avLst/>
          </a:prstGeom>
          <a:solidFill>
            <a:schemeClr val="accent2"/>
          </a:solidFill>
        </p:spPr>
        <p:txBody>
          <a:bodyPr wrap="square" rtlCol="0">
            <a:spAutoFit/>
          </a:bodyPr>
          <a:lstStyle/>
          <a:p>
            <a:pPr algn="r" rtl="1"/>
            <a:r>
              <a:rPr lang="fa-IR" b="1" dirty="0" smtClean="0">
                <a:solidFill>
                  <a:srgbClr val="FF0000"/>
                </a:solidFill>
                <a:cs typeface="B Nazanin" pitchFamily="2" charset="-78"/>
              </a:rPr>
              <a:t>ساختار ستونی تولید شده در حمام سولفات بدون افزودنی </a:t>
            </a:r>
            <a:endParaRPr lang="en-US" b="1" dirty="0">
              <a:solidFill>
                <a:srgbClr val="FF0000"/>
              </a:solidFill>
              <a:cs typeface="B Nazanin" pitchFamily="2" charset="-78"/>
            </a:endParaRPr>
          </a:p>
        </p:txBody>
      </p:sp>
      <p:sp>
        <p:nvSpPr>
          <p:cNvPr id="9" name="TextBox 8"/>
          <p:cNvSpPr txBox="1"/>
          <p:nvPr/>
        </p:nvSpPr>
        <p:spPr>
          <a:xfrm>
            <a:off x="228600" y="3265062"/>
            <a:ext cx="4314825" cy="923330"/>
          </a:xfrm>
          <a:prstGeom prst="rect">
            <a:avLst/>
          </a:prstGeom>
          <a:solidFill>
            <a:schemeClr val="accent2"/>
          </a:solidFill>
        </p:spPr>
        <p:txBody>
          <a:bodyPr wrap="square" rtlCol="0">
            <a:spAutoFit/>
          </a:bodyPr>
          <a:lstStyle/>
          <a:p>
            <a:pPr algn="r" rtl="1"/>
            <a:r>
              <a:rPr lang="fa-IR" b="1" dirty="0" smtClean="0">
                <a:solidFill>
                  <a:srgbClr val="FF0000"/>
                </a:solidFill>
                <a:cs typeface="B Nazanin" pitchFamily="2" charset="-78"/>
              </a:rPr>
              <a:t>ساختار فیبری با افزدونی موادی مانند ژلاتین، اسید فنول سولفونیک (این ساختار 15-20% سخت تر از مس ستونی است)</a:t>
            </a:r>
            <a:endParaRPr lang="en-US" b="1" dirty="0">
              <a:solidFill>
                <a:srgbClr val="FF0000"/>
              </a:solidFill>
              <a:cs typeface="B Nazanin" pitchFamily="2" charset="-78"/>
            </a:endParaRPr>
          </a:p>
        </p:txBody>
      </p:sp>
      <p:sp>
        <p:nvSpPr>
          <p:cNvPr id="10" name="TextBox 9"/>
          <p:cNvSpPr txBox="1"/>
          <p:nvPr/>
        </p:nvSpPr>
        <p:spPr>
          <a:xfrm>
            <a:off x="320729" y="5897109"/>
            <a:ext cx="4235053" cy="923330"/>
          </a:xfrm>
          <a:prstGeom prst="rect">
            <a:avLst/>
          </a:prstGeom>
          <a:solidFill>
            <a:schemeClr val="accent2"/>
          </a:solidFill>
        </p:spPr>
        <p:txBody>
          <a:bodyPr wrap="square" rtlCol="0">
            <a:spAutoFit/>
          </a:bodyPr>
          <a:lstStyle/>
          <a:p>
            <a:pPr algn="r" rtl="1"/>
            <a:r>
              <a:rPr lang="fa-IR" b="1" dirty="0" smtClean="0">
                <a:solidFill>
                  <a:srgbClr val="FF0000"/>
                </a:solidFill>
                <a:cs typeface="B Nazanin" pitchFamily="2" charset="-78"/>
              </a:rPr>
              <a:t>دانه های هم محور تولید شده در حمام  سیانید در دمای بالا (</a:t>
            </a:r>
            <a:r>
              <a:rPr lang="en-US" b="1" dirty="0" smtClean="0">
                <a:solidFill>
                  <a:srgbClr val="FF0000"/>
                </a:solidFill>
                <a:cs typeface="B Nazanin" pitchFamily="2" charset="-78"/>
              </a:rPr>
              <a:t>°C</a:t>
            </a:r>
            <a:r>
              <a:rPr lang="fa-IR" b="1" dirty="0" smtClean="0">
                <a:solidFill>
                  <a:srgbClr val="FF0000"/>
                </a:solidFill>
                <a:cs typeface="B Nazanin" pitchFamily="2" charset="-78"/>
              </a:rPr>
              <a:t>80-70)،  حمام پیروفسفات، حمام سولفات حاوی آمین ها</a:t>
            </a:r>
            <a:endParaRPr lang="en-US" b="1" dirty="0">
              <a:solidFill>
                <a:srgbClr val="FF0000"/>
              </a:solidFill>
              <a:cs typeface="B Nazanin" pitchFamily="2" charset="-78"/>
            </a:endParaRPr>
          </a:p>
        </p:txBody>
      </p:sp>
      <p:sp>
        <p:nvSpPr>
          <p:cNvPr id="11" name="TextBox 10"/>
          <p:cNvSpPr txBox="1"/>
          <p:nvPr/>
        </p:nvSpPr>
        <p:spPr>
          <a:xfrm>
            <a:off x="4832746" y="6177888"/>
            <a:ext cx="4235053" cy="646331"/>
          </a:xfrm>
          <a:prstGeom prst="rect">
            <a:avLst/>
          </a:prstGeom>
          <a:solidFill>
            <a:schemeClr val="accent2"/>
          </a:solidFill>
        </p:spPr>
        <p:txBody>
          <a:bodyPr wrap="square" rtlCol="0">
            <a:spAutoFit/>
          </a:bodyPr>
          <a:lstStyle/>
          <a:p>
            <a:pPr algn="r" rtl="1"/>
            <a:r>
              <a:rPr lang="fa-IR" b="1" dirty="0" smtClean="0">
                <a:solidFill>
                  <a:srgbClr val="FF0000"/>
                </a:solidFill>
                <a:cs typeface="B Nazanin" pitchFamily="2" charset="-78"/>
              </a:rPr>
              <a:t>ساختار لایه ای با استفاده از جریان معکوس</a:t>
            </a:r>
            <a:r>
              <a:rPr lang="fa-IR" b="1" dirty="0">
                <a:solidFill>
                  <a:srgbClr val="FF0000"/>
                </a:solidFill>
                <a:cs typeface="B Nazanin" pitchFamily="2" charset="-78"/>
              </a:rPr>
              <a:t> </a:t>
            </a:r>
            <a:r>
              <a:rPr lang="fa-IR" b="1" dirty="0" smtClean="0">
                <a:solidFill>
                  <a:srgbClr val="FF0000"/>
                </a:solidFill>
                <a:cs typeface="B Nazanin" pitchFamily="2" charset="-78"/>
              </a:rPr>
              <a:t>در حمام سیانید حاوی برایتنر</a:t>
            </a:r>
            <a:endParaRPr lang="en-US" b="1" dirty="0">
              <a:solidFill>
                <a:srgbClr val="FF0000"/>
              </a:solidFill>
              <a:cs typeface="B Nazanin" pitchFamily="2" charset="-78"/>
            </a:endParaRPr>
          </a:p>
        </p:txBody>
      </p:sp>
    </p:spTree>
    <p:extLst>
      <p:ext uri="{BB962C8B-B14F-4D97-AF65-F5344CB8AC3E}">
        <p14:creationId xmlns:p14="http://schemas.microsoft.com/office/powerpoint/2010/main" val="221855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713"/>
            <a:ext cx="7620000" cy="684087"/>
          </a:xfrm>
        </p:spPr>
        <p:txBody>
          <a:bodyPr/>
          <a:lstStyle/>
          <a:p>
            <a:pPr algn="ctr" rtl="1"/>
            <a:r>
              <a:rPr lang="en-US" sz="4000" b="1" dirty="0" smtClean="0">
                <a:solidFill>
                  <a:srgbClr val="7030A0"/>
                </a:solidFill>
                <a:latin typeface="Academy Engraved LET" pitchFamily="2" charset="0"/>
                <a:cs typeface="B Titr" pitchFamily="2" charset="-78"/>
              </a:rPr>
              <a:t>Copper Electroplating</a:t>
            </a:r>
            <a:endParaRPr lang="en-US" sz="4000" b="1" dirty="0">
              <a:solidFill>
                <a:srgbClr val="7030A0"/>
              </a:solidFill>
              <a:latin typeface="Academy Engraved LET"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5013"/>
            <a:ext cx="9119068"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703296"/>
            <a:ext cx="8153400" cy="923330"/>
          </a:xfrm>
          <a:prstGeom prst="rect">
            <a:avLst/>
          </a:prstGeom>
          <a:noFill/>
        </p:spPr>
        <p:txBody>
          <a:bodyPr wrap="square" rtlCol="0">
            <a:spAutoFit/>
          </a:bodyPr>
          <a:lstStyle/>
          <a:p>
            <a:pPr marL="285750" indent="-285750" algn="r" rtl="1">
              <a:buFont typeface="Wingdings" pitchFamily="2" charset="2"/>
              <a:buChar char="q"/>
            </a:pPr>
            <a:r>
              <a:rPr lang="fa-IR" b="1" dirty="0" smtClean="0">
                <a:cs typeface="B Nazanin" pitchFamily="2" charset="-78"/>
              </a:rPr>
              <a:t>مس رسوب داده شده</a:t>
            </a:r>
            <a:r>
              <a:rPr lang="en-US" b="1" dirty="0" smtClean="0">
                <a:cs typeface="B Nazanin" pitchFamily="2" charset="-78"/>
              </a:rPr>
              <a:t> </a:t>
            </a:r>
            <a:r>
              <a:rPr lang="fa-IR" b="1" dirty="0" smtClean="0">
                <a:cs typeface="B Nazanin" pitchFamily="2" charset="-78"/>
              </a:rPr>
              <a:t>به روش آبکاری الکتریکی برای کاربردهای مختلفی تولید شده و خواص فیزیکی و مکانیکی متنوعی دارد</a:t>
            </a:r>
            <a:endParaRPr lang="en-US" b="1" dirty="0" smtClean="0">
              <a:cs typeface="B Nazanin" pitchFamily="2" charset="-78"/>
            </a:endParaRPr>
          </a:p>
          <a:p>
            <a:pPr marL="285750" indent="-285750" algn="r" rtl="1">
              <a:buFont typeface="Wingdings" pitchFamily="2" charset="2"/>
              <a:buChar char="q"/>
            </a:pPr>
            <a:r>
              <a:rPr lang="fa-IR" b="1" dirty="0" smtClean="0">
                <a:cs typeface="B Nazanin" pitchFamily="2" charset="-78"/>
              </a:rPr>
              <a:t>کاربرد: آبکاری روی سطح پلاستیک ها، سپر اتومبیل، </a:t>
            </a:r>
            <a:endParaRPr lang="en-US" b="1" dirty="0">
              <a:cs typeface="B Nazanin" pitchFamily="2" charset="-78"/>
            </a:endParaRPr>
          </a:p>
        </p:txBody>
      </p:sp>
    </p:spTree>
    <p:extLst>
      <p:ext uri="{BB962C8B-B14F-4D97-AF65-F5344CB8AC3E}">
        <p14:creationId xmlns:p14="http://schemas.microsoft.com/office/powerpoint/2010/main" val="1348488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1" y="1752600"/>
            <a:ext cx="91440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477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3525"/>
            <a:ext cx="8915399"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457200" y="274638"/>
            <a:ext cx="7620000" cy="1143000"/>
          </a:xfrm>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spTree>
    <p:extLst>
      <p:ext uri="{BB962C8B-B14F-4D97-AF65-F5344CB8AC3E}">
        <p14:creationId xmlns:p14="http://schemas.microsoft.com/office/powerpoint/2010/main" val="1868586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6086475" cy="599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457200" y="-228600"/>
            <a:ext cx="7620000" cy="1143000"/>
          </a:xfrm>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spTree>
    <p:extLst>
      <p:ext uri="{BB962C8B-B14F-4D97-AF65-F5344CB8AC3E}">
        <p14:creationId xmlns:p14="http://schemas.microsoft.com/office/powerpoint/2010/main" val="186858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buFont typeface="Courier New" pitchFamily="49" charset="0"/>
              <a:buChar char="o"/>
            </a:pPr>
            <a:r>
              <a:rPr lang="fa-IR" b="1" dirty="0" smtClean="0">
                <a:cs typeface="B Nazanin" pitchFamily="2" charset="-78"/>
              </a:rPr>
              <a:t>آبکاری الکترولس (</a:t>
            </a:r>
            <a:r>
              <a:rPr lang="en-US" b="1" dirty="0" err="1" smtClean="0">
                <a:cs typeface="B Nazanin" pitchFamily="2" charset="-78"/>
              </a:rPr>
              <a:t>Electroless</a:t>
            </a:r>
            <a:r>
              <a:rPr lang="en-US" b="1" dirty="0" smtClean="0">
                <a:cs typeface="B Nazanin" pitchFamily="2" charset="-78"/>
              </a:rPr>
              <a:t> Plating</a:t>
            </a:r>
            <a:r>
              <a:rPr lang="fa-IR" b="1" dirty="0">
                <a:cs typeface="B Nazanin" pitchFamily="2" charset="-78"/>
              </a:rPr>
              <a:t>): </a:t>
            </a:r>
            <a:r>
              <a:rPr lang="fa-IR" b="1" dirty="0" smtClean="0">
                <a:cs typeface="B Nazanin" pitchFamily="2" charset="-78"/>
              </a:rPr>
              <a:t>ایجاد </a:t>
            </a:r>
            <a:r>
              <a:rPr lang="fa-IR" b="1" dirty="0">
                <a:cs typeface="B Nazanin" pitchFamily="2" charset="-78"/>
              </a:rPr>
              <a:t>پوشش </a:t>
            </a:r>
            <a:r>
              <a:rPr lang="fa-IR" b="1" dirty="0" smtClean="0">
                <a:cs typeface="B Nazanin" pitchFamily="2" charset="-78"/>
              </a:rPr>
              <a:t>فلزی بدون </a:t>
            </a:r>
            <a:r>
              <a:rPr lang="fa-IR" b="1" dirty="0">
                <a:cs typeface="B Nazanin" pitchFamily="2" charset="-78"/>
              </a:rPr>
              <a:t>اعمال جریان </a:t>
            </a:r>
            <a:r>
              <a:rPr lang="fa-IR" b="1" dirty="0" smtClean="0">
                <a:cs typeface="B Nazanin" pitchFamily="2" charset="-78"/>
              </a:rPr>
              <a:t>خارجی. </a:t>
            </a:r>
            <a:r>
              <a:rPr lang="fa-IR" b="1" dirty="0">
                <a:cs typeface="B Nazanin" pitchFamily="2" charset="-78"/>
              </a:rPr>
              <a:t>الکترون مورد نیاز </a:t>
            </a:r>
            <a:r>
              <a:rPr lang="fa-IR" b="1" dirty="0" smtClean="0">
                <a:cs typeface="B Nazanin" pitchFamily="2" charset="-78"/>
              </a:rPr>
              <a:t>توسط واکنش‌های </a:t>
            </a:r>
            <a:r>
              <a:rPr lang="fa-IR" b="1" dirty="0">
                <a:cs typeface="B Nazanin" pitchFamily="2" charset="-78"/>
              </a:rPr>
              <a:t>شیمیایی درون حمام تأمین </a:t>
            </a:r>
            <a:r>
              <a:rPr lang="fa-IR" b="1" dirty="0" smtClean="0">
                <a:cs typeface="B Nazanin" pitchFamily="2" charset="-78"/>
              </a:rPr>
              <a:t>می‌شود.</a:t>
            </a:r>
          </a:p>
          <a:p>
            <a:pPr algn="just" rtl="1">
              <a:buFont typeface="Courier New" pitchFamily="49" charset="0"/>
              <a:buChar char="o"/>
            </a:pPr>
            <a:endParaRPr lang="fa-IR" b="1" dirty="0" smtClean="0">
              <a:cs typeface="B Nazanin" pitchFamily="2" charset="-78"/>
            </a:endParaRPr>
          </a:p>
        </p:txBody>
      </p:sp>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Plating and Electroplating</a:t>
            </a:r>
            <a:endParaRPr lang="en-US" sz="3600" b="1" dirty="0">
              <a:solidFill>
                <a:srgbClr val="7030A0"/>
              </a:solidFill>
            </a:endParaRPr>
          </a:p>
        </p:txBody>
      </p:sp>
    </p:spTree>
    <p:extLst>
      <p:ext uri="{BB962C8B-B14F-4D97-AF65-F5344CB8AC3E}">
        <p14:creationId xmlns:p14="http://schemas.microsoft.com/office/powerpoint/2010/main" val="12348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5888"/>
            <a:ext cx="736282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457200" y="-2286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sp>
        <p:nvSpPr>
          <p:cNvPr id="2" name="TextBox 1"/>
          <p:cNvSpPr txBox="1"/>
          <p:nvPr/>
        </p:nvSpPr>
        <p:spPr>
          <a:xfrm>
            <a:off x="7217249" y="4572000"/>
            <a:ext cx="685800" cy="400110"/>
          </a:xfrm>
          <a:prstGeom prst="rect">
            <a:avLst/>
          </a:prstGeom>
          <a:solidFill>
            <a:schemeClr val="bg1"/>
          </a:solidFill>
        </p:spPr>
        <p:txBody>
          <a:bodyPr wrap="square" rtlCol="0">
            <a:spAutoFit/>
          </a:bodyPr>
          <a:lstStyle/>
          <a:p>
            <a:r>
              <a:rPr lang="en-US" sz="2000" dirty="0" err="1" smtClean="0">
                <a:latin typeface="Times New Roman" pitchFamily="18" charset="0"/>
                <a:cs typeface="Times New Roman" pitchFamily="18" charset="0"/>
              </a:rPr>
              <a:t>ETP</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868586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72675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a:spLocks noGrp="1"/>
          </p:cNvSpPr>
          <p:nvPr>
            <p:ph type="title"/>
          </p:nvPr>
        </p:nvSpPr>
        <p:spPr>
          <a:xfrm>
            <a:off x="457200" y="-228600"/>
            <a:ext cx="7620000" cy="1143000"/>
          </a:xfrm>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spTree>
    <p:extLst>
      <p:ext uri="{BB962C8B-B14F-4D97-AF65-F5344CB8AC3E}">
        <p14:creationId xmlns:p14="http://schemas.microsoft.com/office/powerpoint/2010/main" val="4398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72009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a:spLocks noGrp="1"/>
          </p:cNvSpPr>
          <p:nvPr>
            <p:ph type="title"/>
          </p:nvPr>
        </p:nvSpPr>
        <p:spPr>
          <a:xfrm>
            <a:off x="457200" y="-228600"/>
            <a:ext cx="7620000" cy="1143000"/>
          </a:xfrm>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spTree>
    <p:extLst>
      <p:ext uri="{BB962C8B-B14F-4D97-AF65-F5344CB8AC3E}">
        <p14:creationId xmlns:p14="http://schemas.microsoft.com/office/powerpoint/2010/main" val="205757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458"/>
            <a:ext cx="73628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457200" y="-228600"/>
            <a:ext cx="7620000" cy="1143000"/>
          </a:xfrm>
        </p:spPr>
        <p:txBody>
          <a:bodyPr/>
          <a:lstStyle/>
          <a:p>
            <a:pPr algn="ctr" rtl="1"/>
            <a:r>
              <a:rPr lang="en-US" sz="6000" b="1" dirty="0" smtClean="0">
                <a:solidFill>
                  <a:srgbClr val="7030A0"/>
                </a:solidFill>
                <a:latin typeface="Academy Engraved LET" pitchFamily="2" charset="0"/>
                <a:cs typeface="B Titr" pitchFamily="2" charset="-78"/>
              </a:rPr>
              <a:t>Copper Electroplating</a:t>
            </a:r>
            <a:endParaRPr lang="en-US" sz="6000" b="1" dirty="0">
              <a:solidFill>
                <a:srgbClr val="7030A0"/>
              </a:solidFill>
              <a:latin typeface="Academy Engraved LET" pitchFamily="2" charset="0"/>
            </a:endParaRPr>
          </a:p>
        </p:txBody>
      </p:sp>
    </p:spTree>
    <p:extLst>
      <p:ext uri="{BB962C8B-B14F-4D97-AF65-F5344CB8AC3E}">
        <p14:creationId xmlns:p14="http://schemas.microsoft.com/office/powerpoint/2010/main" val="2193610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609600" y="-2286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7030A0"/>
                </a:solidFill>
                <a:latin typeface="Academy Engraved LET" pitchFamily="2" charset="0"/>
                <a:cs typeface="B Titr" pitchFamily="2" charset="-78"/>
              </a:rPr>
              <a:t>Nickel Electroplating</a:t>
            </a:r>
            <a:endParaRPr lang="en-US" sz="6000" b="1" dirty="0">
              <a:solidFill>
                <a:srgbClr val="7030A0"/>
              </a:solidFill>
              <a:latin typeface="Academy Engraved LET" pitchFamily="2" charset="0"/>
            </a:endParaRPr>
          </a:p>
        </p:txBody>
      </p:sp>
      <p:pic>
        <p:nvPicPr>
          <p:cNvPr id="3074" name="Picture 2" descr="Image result for nickel electropl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843" y="967848"/>
            <a:ext cx="47625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ikljan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 y="967848"/>
            <a:ext cx="2278039" cy="30373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ikljanj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000500"/>
            <a:ext cx="420537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ikljanj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152900"/>
            <a:ext cx="28575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385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609600" y="-2286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7030A0"/>
                </a:solidFill>
                <a:latin typeface="Academy Engraved LET" pitchFamily="2" charset="0"/>
                <a:cs typeface="B Titr" pitchFamily="2" charset="-78"/>
              </a:rPr>
              <a:t>Nickel Electroplating</a:t>
            </a:r>
            <a:endParaRPr lang="en-US" sz="6000" b="1" dirty="0">
              <a:solidFill>
                <a:srgbClr val="7030A0"/>
              </a:solidFill>
              <a:latin typeface="Academy Engraved LET" pitchFamily="2" charset="0"/>
            </a:endParaRPr>
          </a:p>
        </p:txBody>
      </p:sp>
      <p:sp>
        <p:nvSpPr>
          <p:cNvPr id="7" name="TextBox 6"/>
          <p:cNvSpPr txBox="1"/>
          <p:nvPr/>
        </p:nvSpPr>
        <p:spPr>
          <a:xfrm>
            <a:off x="323335" y="1240342"/>
            <a:ext cx="8153400" cy="3788858"/>
          </a:xfrm>
          <a:prstGeom prst="rect">
            <a:avLst/>
          </a:prstGeom>
          <a:noFill/>
        </p:spPr>
        <p:txBody>
          <a:bodyPr wrap="square" rtlCol="0">
            <a:spAutoFit/>
          </a:bodyPr>
          <a:lstStyle/>
          <a:p>
            <a:pPr marL="285750" indent="-285750" algn="r" rtl="1">
              <a:lnSpc>
                <a:spcPct val="150000"/>
              </a:lnSpc>
              <a:buFont typeface="Wingdings" pitchFamily="2" charset="2"/>
              <a:buChar char="q"/>
            </a:pPr>
            <a:r>
              <a:rPr lang="fa-IR" b="1" dirty="0" smtClean="0">
                <a:cs typeface="B Nazanin" pitchFamily="2" charset="-78"/>
              </a:rPr>
              <a:t>مقدار نیکل مصرفی برای فرایندهای آبکاری بیش از 100000 تن در سال است.</a:t>
            </a:r>
          </a:p>
          <a:p>
            <a:pPr marL="285750" indent="-285750" algn="r" rtl="1">
              <a:lnSpc>
                <a:spcPct val="150000"/>
              </a:lnSpc>
              <a:buFont typeface="Wingdings" pitchFamily="2" charset="2"/>
              <a:buChar char="q"/>
            </a:pPr>
            <a:r>
              <a:rPr lang="fa-IR" b="1" dirty="0" smtClean="0">
                <a:cs typeface="B Nazanin" pitchFamily="2" charset="-78"/>
              </a:rPr>
              <a:t>کاربرد آبکاری نیکل را می توان در سه شاخه اصلی درنظر گرفت: کاربردهای زینتی، صنعتی و شکل دهی الکتریکی</a:t>
            </a:r>
          </a:p>
          <a:p>
            <a:pPr marL="285750" indent="-285750" algn="r" rtl="1">
              <a:lnSpc>
                <a:spcPct val="150000"/>
              </a:lnSpc>
              <a:buFont typeface="Wingdings" pitchFamily="2" charset="2"/>
              <a:buChar char="q"/>
            </a:pPr>
            <a:r>
              <a:rPr lang="fa-IR" b="1" dirty="0" smtClean="0">
                <a:cs typeface="B Nazanin" pitchFamily="2" charset="-78"/>
              </a:rPr>
              <a:t>در کاربردهای زینتی، آبکاری نیکل معمولا همراه با کروم انجام می شود. آبکاری نیکل و سپس کروم (برای جلوگیری از تیره شدن سطح)</a:t>
            </a:r>
          </a:p>
          <a:p>
            <a:pPr marL="285750" indent="-285750" algn="r" rtl="1">
              <a:lnSpc>
                <a:spcPct val="150000"/>
              </a:lnSpc>
              <a:buFont typeface="Wingdings" pitchFamily="2" charset="2"/>
              <a:buChar char="q"/>
            </a:pPr>
            <a:r>
              <a:rPr lang="fa-IR" b="1" dirty="0" smtClean="0">
                <a:cs typeface="B Nazanin" pitchFamily="2" charset="-78"/>
              </a:rPr>
              <a:t>کاربردهای صنعتی: به منظور حفاظت سطح در برابر سایش و خوردگی</a:t>
            </a:r>
          </a:p>
          <a:p>
            <a:pPr algn="r" rtl="1">
              <a:lnSpc>
                <a:spcPct val="150000"/>
              </a:lnSpc>
            </a:pPr>
            <a:endParaRPr lang="fa-IR" b="1" dirty="0" smtClean="0">
              <a:cs typeface="B Nazanin" pitchFamily="2" charset="-78"/>
            </a:endParaRPr>
          </a:p>
          <a:p>
            <a:pPr marL="285750" indent="-285750" algn="r" rtl="1">
              <a:lnSpc>
                <a:spcPct val="150000"/>
              </a:lnSpc>
              <a:buFont typeface="Wingdings" pitchFamily="2" charset="2"/>
              <a:buChar char="q"/>
            </a:pPr>
            <a:endParaRPr lang="fa-IR" b="1" dirty="0" smtClean="0">
              <a:cs typeface="B Nazanin" pitchFamily="2" charset="-78"/>
            </a:endParaRPr>
          </a:p>
          <a:p>
            <a:pPr marL="285750" indent="-285750" algn="r" rtl="1">
              <a:lnSpc>
                <a:spcPct val="150000"/>
              </a:lnSpc>
              <a:buFont typeface="Wingdings" pitchFamily="2" charset="2"/>
              <a:buChar char="q"/>
            </a:pPr>
            <a:endParaRPr lang="en-US" b="1" dirty="0">
              <a:cs typeface="B Nazanin" pitchFamily="2" charset="-78"/>
            </a:endParaRPr>
          </a:p>
        </p:txBody>
      </p:sp>
    </p:spTree>
    <p:extLst>
      <p:ext uri="{BB962C8B-B14F-4D97-AF65-F5344CB8AC3E}">
        <p14:creationId xmlns:p14="http://schemas.microsoft.com/office/powerpoint/2010/main" val="1729325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458"/>
            <a:ext cx="73628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
            <a:ext cx="9143999"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a:off x="152400" y="6414448"/>
            <a:ext cx="624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itle 3"/>
          <p:cNvSpPr txBox="1">
            <a:spLocks/>
          </p:cNvSpPr>
          <p:nvPr/>
        </p:nvSpPr>
        <p:spPr>
          <a:xfrm>
            <a:off x="609600" y="-2286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7030A0"/>
                </a:solidFill>
                <a:latin typeface="Academy Engraved LET" pitchFamily="2" charset="0"/>
                <a:cs typeface="B Titr" pitchFamily="2" charset="-78"/>
              </a:rPr>
              <a:t>Nickel Electroplating</a:t>
            </a:r>
            <a:endParaRPr lang="en-US" sz="6000" b="1" dirty="0">
              <a:solidFill>
                <a:srgbClr val="7030A0"/>
              </a:solidFill>
              <a:latin typeface="Academy Engraved LET" pitchFamily="2" charset="0"/>
            </a:endParaRPr>
          </a:p>
        </p:txBody>
      </p:sp>
    </p:spTree>
    <p:extLst>
      <p:ext uri="{BB962C8B-B14F-4D97-AF65-F5344CB8AC3E}">
        <p14:creationId xmlns:p14="http://schemas.microsoft.com/office/powerpoint/2010/main" val="3526062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0"/>
            <a:ext cx="7863840" cy="680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307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7924800" cy="55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657671"/>
            <a:ext cx="8458200" cy="646331"/>
          </a:xfrm>
          <a:prstGeom prst="rect">
            <a:avLst/>
          </a:prstGeom>
        </p:spPr>
        <p:txBody>
          <a:bodyPr wrap="square">
            <a:spAutoFit/>
          </a:bodyPr>
          <a:lstStyle/>
          <a:p>
            <a:r>
              <a:rPr lang="en-US" b="1" dirty="0">
                <a:latin typeface="Times New Roman" pitchFamily="18" charset="0"/>
                <a:cs typeface="Times New Roman" pitchFamily="18" charset="0"/>
              </a:rPr>
              <a:t>FIGURE 3.2 Influence of pH on the internal stress, tensile strength, ductility, and hardness of nickel electrodeposited from </a:t>
            </a:r>
            <a:r>
              <a:rPr lang="en-US" b="1" dirty="0" smtClean="0">
                <a:latin typeface="Times New Roman" pitchFamily="18" charset="0"/>
                <a:cs typeface="Times New Roman" pitchFamily="18" charset="0"/>
              </a:rPr>
              <a:t>a </a:t>
            </a:r>
            <a:r>
              <a:rPr lang="en-US" b="1" u="sng" dirty="0" smtClean="0">
                <a:latin typeface="Times New Roman" pitchFamily="18" charset="0"/>
                <a:cs typeface="Times New Roman" pitchFamily="18" charset="0"/>
              </a:rPr>
              <a:t>Watts</a:t>
            </a:r>
            <a:r>
              <a:rPr lang="en-US" b="1" dirty="0" smtClean="0">
                <a:latin typeface="Times New Roman" pitchFamily="18" charset="0"/>
                <a:cs typeface="Times New Roman" pitchFamily="18" charset="0"/>
              </a:rPr>
              <a:t> solution at </a:t>
            </a:r>
            <a:r>
              <a:rPr lang="en-US" b="1" dirty="0" err="1">
                <a:latin typeface="Times New Roman" pitchFamily="18" charset="0"/>
                <a:cs typeface="Times New Roman" pitchFamily="18" charset="0"/>
              </a:rPr>
              <a:t>55C</a:t>
            </a:r>
            <a:r>
              <a:rPr lang="en-US" b="1" dirty="0">
                <a:latin typeface="Times New Roman" pitchFamily="18" charset="0"/>
                <a:cs typeface="Times New Roman" pitchFamily="18" charset="0"/>
              </a:rPr>
              <a:t> and </a:t>
            </a:r>
            <a:r>
              <a:rPr lang="en-US" b="1" dirty="0" err="1" smtClean="0">
                <a:latin typeface="Times New Roman" pitchFamily="18" charset="0"/>
                <a:cs typeface="Times New Roman" pitchFamily="18" charset="0"/>
              </a:rPr>
              <a:t>5Adm2</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[80].</a:t>
            </a:r>
          </a:p>
        </p:txBody>
      </p:sp>
    </p:spTree>
    <p:extLst>
      <p:ext uri="{BB962C8B-B14F-4D97-AF65-F5344CB8AC3E}">
        <p14:creationId xmlns:p14="http://schemas.microsoft.com/office/powerpoint/2010/main" val="3289163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399"/>
            <a:ext cx="7924800" cy="573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906869"/>
            <a:ext cx="8229600" cy="646331"/>
          </a:xfrm>
          <a:prstGeom prst="rect">
            <a:avLst/>
          </a:prstGeom>
        </p:spPr>
        <p:txBody>
          <a:bodyPr wrap="square">
            <a:spAutoFit/>
          </a:bodyPr>
          <a:lstStyle/>
          <a:p>
            <a:r>
              <a:rPr lang="en-US" b="1" dirty="0">
                <a:latin typeface="Times New Roman" pitchFamily="18" charset="0"/>
                <a:cs typeface="Times New Roman" pitchFamily="18" charset="0"/>
              </a:rPr>
              <a:t>FIGURE 3.3 Influence of current density on the internal stress and hardness of nickel electrodeposited from a Watts solution at </a:t>
            </a:r>
            <a:r>
              <a:rPr lang="en-US" b="1" dirty="0" err="1" smtClean="0">
                <a:latin typeface="Times New Roman" pitchFamily="18" charset="0"/>
                <a:cs typeface="Times New Roman" pitchFamily="18" charset="0"/>
              </a:rPr>
              <a:t>55C</a:t>
            </a:r>
            <a:r>
              <a:rPr lang="en-US" b="1" dirty="0" smtClean="0">
                <a:latin typeface="Times New Roman" pitchFamily="18" charset="0"/>
                <a:cs typeface="Times New Roman" pitchFamily="18" charset="0"/>
              </a:rPr>
              <a:t> and </a:t>
            </a:r>
            <a:r>
              <a:rPr lang="en-US" b="1" dirty="0">
                <a:latin typeface="Times New Roman" pitchFamily="18" charset="0"/>
                <a:cs typeface="Times New Roman" pitchFamily="18" charset="0"/>
              </a:rPr>
              <a:t>pH 3.0 [80].</a:t>
            </a:r>
          </a:p>
        </p:txBody>
      </p:sp>
    </p:spTree>
    <p:extLst>
      <p:ext uri="{BB962C8B-B14F-4D97-AF65-F5344CB8AC3E}">
        <p14:creationId xmlns:p14="http://schemas.microsoft.com/office/powerpoint/2010/main" val="4292790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buFont typeface="Courier New" pitchFamily="49" charset="0"/>
              <a:buChar char="o"/>
            </a:pPr>
            <a:r>
              <a:rPr lang="fa-IR" b="1" dirty="0" smtClean="0">
                <a:cs typeface="B Nazanin" pitchFamily="2" charset="-78"/>
              </a:rPr>
              <a:t>به این فرایند </a:t>
            </a:r>
            <a:r>
              <a:rPr lang="en-US" b="1" dirty="0" smtClean="0">
                <a:cs typeface="B Nazanin" pitchFamily="2" charset="-78"/>
              </a:rPr>
              <a:t>electrochemical plating</a:t>
            </a:r>
            <a:r>
              <a:rPr lang="fa-IR" b="1" dirty="0" smtClean="0">
                <a:cs typeface="B Nazanin" pitchFamily="2" charset="-78"/>
              </a:rPr>
              <a:t> نیز گفته می شود.</a:t>
            </a:r>
          </a:p>
          <a:p>
            <a:pPr algn="just" rtl="1">
              <a:buFont typeface="Courier New" pitchFamily="49" charset="0"/>
              <a:buChar char="o"/>
            </a:pPr>
            <a:r>
              <a:rPr lang="fa-IR" b="1" dirty="0" smtClean="0">
                <a:cs typeface="B Nazanin" pitchFamily="2" charset="-78"/>
              </a:rPr>
              <a:t>قطعه مورد نظر کاتد واقع می شود.</a:t>
            </a:r>
          </a:p>
          <a:p>
            <a:pPr algn="just" rtl="1">
              <a:buFont typeface="Courier New" pitchFamily="49" charset="0"/>
              <a:buChar char="o"/>
            </a:pPr>
            <a:r>
              <a:rPr lang="fa-IR" b="1" dirty="0" smtClean="0">
                <a:cs typeface="B Nazanin" pitchFamily="2" charset="-78"/>
              </a:rPr>
              <a:t>آند معمولا از جنس پوشش بوده و به عنوان یک منبع فلز پوشش عمل می کند.</a:t>
            </a:r>
          </a:p>
          <a:p>
            <a:pPr algn="just" rtl="1">
              <a:buFont typeface="Courier New" pitchFamily="49" charset="0"/>
              <a:buChar char="o"/>
            </a:pPr>
            <a:r>
              <a:rPr lang="fa-IR" b="1" dirty="0" smtClean="0">
                <a:cs typeface="B Nazanin" pitchFamily="2" charset="-78"/>
              </a:rPr>
              <a:t>الکترولیت می تواند اسید، باز یا نمک باشد.</a:t>
            </a:r>
          </a:p>
          <a:p>
            <a:pPr algn="just" rtl="1">
              <a:buFont typeface="Courier New" pitchFamily="49" charset="0"/>
              <a:buChar char="o"/>
            </a:pPr>
            <a:r>
              <a:rPr lang="fa-IR" b="1" dirty="0">
                <a:cs typeface="B Nazanin" pitchFamily="2" charset="-78"/>
              </a:rPr>
              <a:t> یک وان الکترولیت وجود دارد که حاوی یون ماده پوششی می باشد.</a:t>
            </a:r>
          </a:p>
          <a:p>
            <a:pPr algn="just" rtl="1">
              <a:buFont typeface="Courier New" pitchFamily="49" charset="0"/>
              <a:buChar char="o"/>
            </a:pPr>
            <a:r>
              <a:rPr lang="fa-IR" b="1" dirty="0" smtClean="0">
                <a:cs typeface="B Nazanin" pitchFamily="2" charset="-78"/>
              </a:rPr>
              <a:t>هرچه </a:t>
            </a:r>
            <a:r>
              <a:rPr lang="fa-IR" b="1" dirty="0">
                <a:cs typeface="B Nazanin" pitchFamily="2" charset="-78"/>
              </a:rPr>
              <a:t>فلز ما فعال تر </a:t>
            </a:r>
            <a:r>
              <a:rPr lang="fa-IR" b="1" dirty="0" smtClean="0">
                <a:cs typeface="B Nazanin" pitchFamily="2" charset="-78"/>
              </a:rPr>
              <a:t>باشد، شانس </a:t>
            </a:r>
            <a:r>
              <a:rPr lang="fa-IR" b="1" dirty="0">
                <a:cs typeface="B Nazanin" pitchFamily="2" charset="-78"/>
              </a:rPr>
              <a:t>احیاء هیدروژن نیز در سطح قطعه کار وجود دارد. </a:t>
            </a:r>
          </a:p>
          <a:p>
            <a:pPr algn="just" rtl="1">
              <a:buFont typeface="Courier New" pitchFamily="49" charset="0"/>
              <a:buChar char="o"/>
            </a:pPr>
            <a:r>
              <a:rPr lang="fa-IR" b="1" dirty="0">
                <a:cs typeface="B Nazanin" pitchFamily="2" charset="-78"/>
              </a:rPr>
              <a:t> با حرکت به سمت پتانسیل های منفی، آبکاری </a:t>
            </a:r>
            <a:r>
              <a:rPr lang="fa-IR" b="1" dirty="0" smtClean="0">
                <a:cs typeface="B Nazanin" pitchFamily="2" charset="-78"/>
              </a:rPr>
              <a:t>مشکل </a:t>
            </a:r>
            <a:r>
              <a:rPr lang="fa-IR" b="1" dirty="0">
                <a:cs typeface="B Nazanin" pitchFamily="2" charset="-78"/>
              </a:rPr>
              <a:t>می شود و نهایت آن </a:t>
            </a:r>
            <a:r>
              <a:rPr lang="en-US" b="1" dirty="0">
                <a:cs typeface="B Nazanin" pitchFamily="2" charset="-78"/>
              </a:rPr>
              <a:t>Zn </a:t>
            </a:r>
            <a:r>
              <a:rPr lang="fa-IR" b="1" dirty="0" smtClean="0">
                <a:cs typeface="B Nazanin" pitchFamily="2" charset="-78"/>
              </a:rPr>
              <a:t> می </a:t>
            </a:r>
            <a:r>
              <a:rPr lang="fa-IR" b="1" dirty="0">
                <a:cs typeface="B Nazanin" pitchFamily="2" charset="-78"/>
              </a:rPr>
              <a:t>باشد و در پایین تر از آن مشکل ایجاد می شود.</a:t>
            </a:r>
          </a:p>
          <a:p>
            <a:pPr algn="just" rtl="1">
              <a:buFont typeface="Courier New" pitchFamily="49" charset="0"/>
              <a:buChar char="o"/>
            </a:pPr>
            <a:endParaRPr lang="fa-IR" b="1" dirty="0" smtClean="0">
              <a:cs typeface="B Nazanin" pitchFamily="2" charset="-78"/>
            </a:endParaRPr>
          </a:p>
          <a:p>
            <a:pPr algn="just" rtl="1">
              <a:buFont typeface="Courier New" pitchFamily="49" charset="0"/>
              <a:buChar char="o"/>
            </a:pPr>
            <a:endParaRPr lang="fa-IR" b="1" dirty="0" smtClean="0">
              <a:cs typeface="B Nazanin" pitchFamily="2" charset="-78"/>
            </a:endParaRPr>
          </a:p>
          <a:p>
            <a:pPr algn="just" rtl="1">
              <a:buFont typeface="Courier New" pitchFamily="49" charset="0"/>
              <a:buChar char="o"/>
            </a:pPr>
            <a:endParaRPr lang="fa-IR" b="1" dirty="0" smtClean="0">
              <a:cs typeface="B Nazanin" pitchFamily="2" charset="-78"/>
            </a:endParaRPr>
          </a:p>
        </p:txBody>
      </p:sp>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Electroplating</a:t>
            </a:r>
            <a:endParaRPr lang="en-US" sz="3600" b="1" dirty="0">
              <a:solidFill>
                <a:srgbClr val="7030A0"/>
              </a:solidFill>
            </a:endParaRPr>
          </a:p>
        </p:txBody>
      </p:sp>
    </p:spTree>
    <p:extLst>
      <p:ext uri="{BB962C8B-B14F-4D97-AF65-F5344CB8AC3E}">
        <p14:creationId xmlns:p14="http://schemas.microsoft.com/office/powerpoint/2010/main" val="243624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
            <a:ext cx="6400800" cy="662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117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7543800" cy="591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657671"/>
            <a:ext cx="8458200" cy="923330"/>
          </a:xfrm>
          <a:prstGeom prst="rect">
            <a:avLst/>
          </a:prstGeom>
        </p:spPr>
        <p:txBody>
          <a:bodyPr wrap="square">
            <a:spAutoFit/>
          </a:bodyPr>
          <a:lstStyle/>
          <a:p>
            <a:r>
              <a:rPr lang="en-US" dirty="0">
                <a:latin typeface="Times New Roman" pitchFamily="18" charset="0"/>
                <a:cs typeface="Times New Roman" pitchFamily="18" charset="0"/>
              </a:rPr>
              <a:t>FIGURE 3.5 Influence of chloride concentration on the elongation, internal stress, hardness, and tensile strength of nickel </a:t>
            </a:r>
            <a:r>
              <a:rPr lang="en-US" dirty="0" smtClean="0">
                <a:latin typeface="Times New Roman" pitchFamily="18" charset="0"/>
                <a:cs typeface="Times New Roman" pitchFamily="18" charset="0"/>
              </a:rPr>
              <a:t>electrodeposited from </a:t>
            </a:r>
            <a:r>
              <a:rPr lang="en-US" dirty="0">
                <a:latin typeface="Times New Roman" pitchFamily="18" charset="0"/>
                <a:cs typeface="Times New Roman" pitchFamily="18" charset="0"/>
              </a:rPr>
              <a:t>Watts-type solutions at pH 3.0, </a:t>
            </a:r>
            <a:r>
              <a:rPr lang="en-US" dirty="0" err="1">
                <a:latin typeface="Times New Roman" pitchFamily="18" charset="0"/>
                <a:cs typeface="Times New Roman" pitchFamily="18" charset="0"/>
              </a:rPr>
              <a:t>55C</a:t>
            </a:r>
            <a:r>
              <a:rPr lang="en-US" dirty="0">
                <a:latin typeface="Times New Roman" pitchFamily="18" charset="0"/>
                <a:cs typeface="Times New Roman" pitchFamily="18" charset="0"/>
              </a:rPr>
              <a:t>, and </a:t>
            </a:r>
            <a:r>
              <a:rPr lang="en-US" dirty="0" smtClean="0">
                <a:latin typeface="Times New Roman" pitchFamily="18" charset="0"/>
                <a:cs typeface="Times New Roman" pitchFamily="18" charset="0"/>
              </a:rPr>
              <a:t>5 </a:t>
            </a:r>
            <a:r>
              <a:rPr lang="en-US" dirty="0" err="1" smtClean="0">
                <a:latin typeface="Times New Roman" pitchFamily="18" charset="0"/>
                <a:cs typeface="Times New Roman" pitchFamily="18" charset="0"/>
              </a:rPr>
              <a:t>Adm2</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[80].</a:t>
            </a:r>
          </a:p>
        </p:txBody>
      </p:sp>
    </p:spTree>
    <p:extLst>
      <p:ext uri="{BB962C8B-B14F-4D97-AF65-F5344CB8AC3E}">
        <p14:creationId xmlns:p14="http://schemas.microsoft.com/office/powerpoint/2010/main" val="2358149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847"/>
            <a:ext cx="7010400" cy="627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211669"/>
            <a:ext cx="8458200" cy="646331"/>
          </a:xfrm>
          <a:prstGeom prst="rect">
            <a:avLst/>
          </a:prstGeom>
        </p:spPr>
        <p:txBody>
          <a:bodyPr wrap="square">
            <a:spAutoFit/>
          </a:bodyPr>
          <a:lstStyle/>
          <a:p>
            <a:r>
              <a:rPr lang="en-US" dirty="0">
                <a:latin typeface="Times New Roman" pitchFamily="18" charset="0"/>
                <a:cs typeface="Times New Roman" pitchFamily="18" charset="0"/>
              </a:rPr>
              <a:t>FIGURE 3.6 Qualitative effects of operating conditions on the properties of nickel electrodeposited from Watts and </a:t>
            </a:r>
            <a:r>
              <a:rPr lang="en-US" dirty="0" err="1">
                <a:latin typeface="Times New Roman" pitchFamily="18" charset="0"/>
                <a:cs typeface="Times New Roman" pitchFamily="18" charset="0"/>
              </a:rPr>
              <a:t>sulfamate</a:t>
            </a:r>
            <a:r>
              <a:rPr lang="en-US" dirty="0">
                <a:latin typeface="Times New Roman" pitchFamily="18" charset="0"/>
                <a:cs typeface="Times New Roman" pitchFamily="18" charset="0"/>
              </a:rPr>
              <a:t> solutions.</a:t>
            </a:r>
          </a:p>
        </p:txBody>
      </p:sp>
    </p:spTree>
    <p:extLst>
      <p:ext uri="{BB962C8B-B14F-4D97-AF65-F5344CB8AC3E}">
        <p14:creationId xmlns:p14="http://schemas.microsoft.com/office/powerpoint/2010/main" val="3806855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52400" y="-228600"/>
            <a:ext cx="8077200" cy="1143000"/>
          </a:xfrm>
          <a:prstGeom prst="rect">
            <a:avLst/>
          </a:prstGeom>
          <a:effectLst>
            <a:outerShdw blurRad="50800" dist="88900" dir="13500000" algn="br" rotWithShape="0">
              <a:schemeClr val="tx1">
                <a:lumMod val="90000"/>
                <a:lumOff val="10000"/>
                <a:alpha val="41000"/>
              </a:schemeClr>
            </a:outerShdw>
          </a:effectLst>
          <a:scene3d>
            <a:camera prst="orthographicFront"/>
            <a:lightRig rig="threePt" dir="t"/>
          </a:scene3d>
          <a:sp3d extrusionH="76200" prstMaterial="softEdge">
            <a:bevelT w="101600" prst="artDeco"/>
            <a:bevelB/>
            <a:extrusionClr>
              <a:srgbClr val="FF0000"/>
            </a:extrusionClr>
          </a:sp3d>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3333FF"/>
                </a:solidFill>
                <a:latin typeface="Academy Engraved LET" pitchFamily="2" charset="0"/>
                <a:cs typeface="B Titr" pitchFamily="2" charset="-78"/>
              </a:rPr>
              <a:t>Chromium Electroplating</a:t>
            </a:r>
            <a:endParaRPr lang="en-US" sz="6000" b="1" dirty="0">
              <a:solidFill>
                <a:srgbClr val="3333FF"/>
              </a:solidFill>
              <a:latin typeface="Academy Engraved LET" pitchFamily="2" charset="0"/>
            </a:endParaRPr>
          </a:p>
        </p:txBody>
      </p:sp>
      <p:pic>
        <p:nvPicPr>
          <p:cNvPr id="3074" name="Picture 2" descr="Image result for chrome pl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404812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rd 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64" y="1381528"/>
            <a:ext cx="3871306" cy="25808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ecorative chrome pla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23161"/>
            <a:ext cx="4048125" cy="286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12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6129188"/>
              </p:ext>
            </p:extLst>
          </p:nvPr>
        </p:nvGraphicFramePr>
        <p:xfrm>
          <a:off x="1905000" y="533400"/>
          <a:ext cx="4738255" cy="4883728"/>
        </p:xfrm>
        <a:graphic>
          <a:graphicData uri="http://schemas.openxmlformats.org/drawingml/2006/table">
            <a:tbl>
              <a:tblPr/>
              <a:tblGrid>
                <a:gridCol w="1895302"/>
                <a:gridCol w="1895302"/>
                <a:gridCol w="947651"/>
              </a:tblGrid>
              <a:tr h="224444">
                <a:tc gridSpan="3">
                  <a:txBody>
                    <a:bodyPr/>
                    <a:lstStyle/>
                    <a:p>
                      <a:r>
                        <a:rPr lang="fa-IR" sz="1500">
                          <a:cs typeface="B Nazanin" pitchFamily="2" charset="-78"/>
                        </a:rPr>
                        <a:t>جدول ۱ – نمونه ای از ضخامت توصیه شده پوشش کرم سخت قطعات معین</a:t>
                      </a:r>
                    </a:p>
                  </a:txBody>
                  <a:tcPr marL="0" marR="0" marT="0" marB="0" anchor="ctr"/>
                </a:tc>
                <a:tc hMerge="1">
                  <a:txBody>
                    <a:bodyPr/>
                    <a:lstStyle/>
                    <a:p>
                      <a:endParaRPr lang="en-US"/>
                    </a:p>
                  </a:txBody>
                  <a:tcPr/>
                </a:tc>
                <a:tc hMerge="1">
                  <a:txBody>
                    <a:bodyPr/>
                    <a:lstStyle/>
                    <a:p>
                      <a:endParaRPr lang="en-US"/>
                    </a:p>
                  </a:txBody>
                  <a:tcPr/>
                </a:tc>
              </a:tr>
              <a:tr h="604751">
                <a:tc>
                  <a:txBody>
                    <a:bodyPr/>
                    <a:lstStyle/>
                    <a:p>
                      <a:pPr algn="ctr"/>
                      <a:r>
                        <a:rPr lang="fa-IR" sz="1500">
                          <a:effectLst/>
                          <a:cs typeface="B Nazanin" pitchFamily="2" charset="-78"/>
                        </a:rPr>
                        <a:t>قطعه</a:t>
                      </a:r>
                    </a:p>
                  </a:txBody>
                  <a:tcPr marL="77932" marR="77932" marT="77932" marB="77932"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B w="9525" cap="flat" cmpd="sng" algn="ctr">
                      <a:solidFill>
                        <a:srgbClr val="E5E5E5"/>
                      </a:solidFill>
                      <a:prstDash val="solid"/>
                      <a:round/>
                      <a:headEnd type="none" w="med" len="med"/>
                      <a:tailEnd type="none" w="med" len="med"/>
                    </a:lnB>
                    <a:solidFill>
                      <a:srgbClr val="FFFFFF"/>
                    </a:solidFill>
                  </a:tcPr>
                </a:tc>
                <a:tc>
                  <a:txBody>
                    <a:bodyPr/>
                    <a:lstStyle/>
                    <a:p>
                      <a:pPr algn="ctr"/>
                      <a:r>
                        <a:rPr lang="fa-IR" sz="1500">
                          <a:effectLst/>
                          <a:cs typeface="B Nazanin" pitchFamily="2" charset="-78"/>
                        </a:rPr>
                        <a:t>فلز پایه</a:t>
                      </a:r>
                    </a:p>
                  </a:txBody>
                  <a:tcPr marL="77932" marR="77932" marT="77932" marB="77932"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a:r>
                        <a:rPr lang="fa-IR" sz="1500">
                          <a:effectLst/>
                          <a:cs typeface="B Nazanin" pitchFamily="2" charset="-78"/>
                        </a:rPr>
                        <a:t>ضخامت پوشش</a:t>
                      </a:r>
                    </a:p>
                  </a:txBody>
                  <a:tcPr marL="77932" marR="77932" marT="77932" marB="77932"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r>
              <a:tr h="3971405">
                <a:tc>
                  <a:txBody>
                    <a:bodyPr/>
                    <a:lstStyle/>
                    <a:p>
                      <a:pPr algn="r" rtl="1"/>
                      <a:r>
                        <a:rPr lang="fa-IR" sz="1500">
                          <a:effectLst/>
                          <a:cs typeface="B Nazanin" pitchFamily="2" charset="-78"/>
                        </a:rPr>
                        <a:t>چاپگر کامپیوتر</a:t>
                      </a:r>
                      <a:br>
                        <a:rPr lang="fa-IR" sz="1500">
                          <a:effectLst/>
                          <a:cs typeface="B Nazanin" pitchFamily="2" charset="-78"/>
                        </a:rPr>
                      </a:br>
                      <a:r>
                        <a:rPr lang="fa-IR" sz="1500">
                          <a:effectLst/>
                          <a:cs typeface="B Nazanin" pitchFamily="2" charset="-78"/>
                        </a:rPr>
                        <a:t>قطعات موتورهای جت</a:t>
                      </a:r>
                      <a:br>
                        <a:rPr lang="fa-IR" sz="1500">
                          <a:effectLst/>
                          <a:cs typeface="B Nazanin" pitchFamily="2" charset="-78"/>
                        </a:rPr>
                      </a:br>
                      <a:r>
                        <a:rPr lang="fa-IR" sz="1500">
                          <a:effectLst/>
                          <a:cs typeface="B Nazanin" pitchFamily="2" charset="-78"/>
                        </a:rPr>
                        <a:t>قالبهای پلاستیک</a:t>
                      </a:r>
                      <a:br>
                        <a:rPr lang="fa-IR" sz="1500">
                          <a:effectLst/>
                          <a:cs typeface="B Nazanin" pitchFamily="2" charset="-78"/>
                        </a:rPr>
                      </a:br>
                      <a:r>
                        <a:rPr lang="fa-IR" sz="1500">
                          <a:effectLst/>
                          <a:cs typeface="B Nazanin" pitchFamily="2" charset="-78"/>
                        </a:rPr>
                        <a:t>راهنما و غلطک های نساجی</a:t>
                      </a:r>
                      <a:br>
                        <a:rPr lang="fa-IR" sz="1500">
                          <a:effectLst/>
                          <a:cs typeface="B Nazanin" pitchFamily="2" charset="-78"/>
                        </a:rPr>
                      </a:br>
                      <a:r>
                        <a:rPr lang="fa-IR" sz="1500">
                          <a:effectLst/>
                          <a:cs typeface="B Nazanin" pitchFamily="2" charset="-78"/>
                        </a:rPr>
                        <a:t>رینگ پیستون</a:t>
                      </a:r>
                      <a:br>
                        <a:rPr lang="fa-IR" sz="1500">
                          <a:effectLst/>
                          <a:cs typeface="B Nazanin" pitchFamily="2" charset="-78"/>
                        </a:rPr>
                      </a:br>
                      <a:r>
                        <a:rPr lang="fa-IR" sz="1500">
                          <a:effectLst/>
                          <a:cs typeface="B Nazanin" pitchFamily="2" charset="-78"/>
                        </a:rPr>
                        <a:t>ساچمه ها و سوپاپ های ساچمه ای</a:t>
                      </a:r>
                      <a:br>
                        <a:rPr lang="fa-IR" sz="1500">
                          <a:effectLst/>
                          <a:cs typeface="B Nazanin" pitchFamily="2" charset="-78"/>
                        </a:rPr>
                      </a:br>
                      <a:r>
                        <a:rPr lang="fa-IR" sz="1500">
                          <a:effectLst/>
                          <a:cs typeface="B Nazanin" pitchFamily="2" charset="-78"/>
                        </a:rPr>
                        <a:t>ریز سنجها</a:t>
                      </a:r>
                      <a:br>
                        <a:rPr lang="fa-IR" sz="1500">
                          <a:effectLst/>
                          <a:cs typeface="B Nazanin" pitchFamily="2" charset="-78"/>
                        </a:rPr>
                      </a:br>
                      <a:r>
                        <a:rPr lang="fa-IR" sz="1500">
                          <a:effectLst/>
                          <a:cs typeface="B Nazanin" pitchFamily="2" charset="-78"/>
                        </a:rPr>
                        <a:t>سیلندر</a:t>
                      </a:r>
                      <a:br>
                        <a:rPr lang="fa-IR" sz="1500">
                          <a:effectLst/>
                          <a:cs typeface="B Nazanin" pitchFamily="2" charset="-78"/>
                        </a:rPr>
                      </a:br>
                      <a:r>
                        <a:rPr lang="fa-IR" sz="1500">
                          <a:effectLst/>
                          <a:cs typeface="B Nazanin" pitchFamily="2" charset="-78"/>
                        </a:rPr>
                        <a:t>میل لنگ</a:t>
                      </a:r>
                      <a:br>
                        <a:rPr lang="fa-IR" sz="1500">
                          <a:effectLst/>
                          <a:cs typeface="B Nazanin" pitchFamily="2" charset="-78"/>
                        </a:rPr>
                      </a:br>
                      <a:r>
                        <a:rPr lang="fa-IR" sz="1500">
                          <a:effectLst/>
                          <a:cs typeface="B Nazanin" pitchFamily="2" charset="-78"/>
                        </a:rPr>
                        <a:t>ابزارهای برش</a:t>
                      </a:r>
                      <a:br>
                        <a:rPr lang="fa-IR" sz="1500">
                          <a:effectLst/>
                          <a:cs typeface="B Nazanin" pitchFamily="2" charset="-78"/>
                        </a:rPr>
                      </a:br>
                      <a:r>
                        <a:rPr lang="fa-IR" sz="1500">
                          <a:effectLst/>
                          <a:cs typeface="B Nazanin" pitchFamily="2" charset="-78"/>
                        </a:rPr>
                        <a:t>قالبهای شکل دهی و کششی</a:t>
                      </a:r>
                      <a:br>
                        <a:rPr lang="fa-IR" sz="1500">
                          <a:effectLst/>
                          <a:cs typeface="B Nazanin" pitchFamily="2" charset="-78"/>
                        </a:rPr>
                      </a:br>
                      <a:r>
                        <a:rPr lang="fa-IR" sz="1500">
                          <a:effectLst/>
                          <a:cs typeface="B Nazanin" pitchFamily="2" charset="-78"/>
                        </a:rPr>
                        <a:t>گیج</a:t>
                      </a:r>
                      <a:br>
                        <a:rPr lang="fa-IR" sz="1500">
                          <a:effectLst/>
                          <a:cs typeface="B Nazanin" pitchFamily="2" charset="-78"/>
                        </a:rPr>
                      </a:br>
                      <a:r>
                        <a:rPr lang="fa-IR" sz="1500">
                          <a:effectLst/>
                          <a:cs typeface="B Nazanin" pitchFamily="2" charset="-78"/>
                        </a:rPr>
                        <a:t>لوله های تفنگ</a:t>
                      </a:r>
                      <a:br>
                        <a:rPr lang="fa-IR" sz="1500">
                          <a:effectLst/>
                          <a:cs typeface="B Nazanin" pitchFamily="2" charset="-78"/>
                        </a:rPr>
                      </a:br>
                      <a:r>
                        <a:rPr lang="fa-IR" sz="1500">
                          <a:effectLst/>
                          <a:cs typeface="B Nazanin" pitchFamily="2" charset="-78"/>
                        </a:rPr>
                        <a:t>سیلندرهای هیدرولیکی</a:t>
                      </a:r>
                      <a:br>
                        <a:rPr lang="fa-IR" sz="1500">
                          <a:effectLst/>
                          <a:cs typeface="B Nazanin" pitchFamily="2" charset="-78"/>
                        </a:rPr>
                      </a:br>
                      <a:r>
                        <a:rPr lang="fa-IR" sz="1500">
                          <a:effectLst/>
                          <a:cs typeface="B Nazanin" pitchFamily="2" charset="-78"/>
                        </a:rPr>
                        <a:t>پین</a:t>
                      </a:r>
                      <a:br>
                        <a:rPr lang="fa-IR" sz="1500">
                          <a:effectLst/>
                          <a:cs typeface="B Nazanin" pitchFamily="2" charset="-78"/>
                        </a:rPr>
                      </a:br>
                      <a:r>
                        <a:rPr lang="fa-IR" sz="1500">
                          <a:effectLst/>
                          <a:cs typeface="B Nazanin" pitchFamily="2" charset="-78"/>
                        </a:rPr>
                        <a:t> غلتکها</a:t>
                      </a:r>
                    </a:p>
                  </a:txBody>
                  <a:tcPr marL="77932" marR="77932" marT="77932" marB="77932"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r" rtl="1"/>
                      <a:r>
                        <a:rPr lang="fa-IR" sz="1500">
                          <a:effectLst/>
                          <a:cs typeface="B Nazanin" pitchFamily="2" charset="-78"/>
                        </a:rPr>
                        <a:t>فولاد کربنی</a:t>
                      </a:r>
                      <a:br>
                        <a:rPr lang="fa-IR" sz="1500">
                          <a:effectLst/>
                          <a:cs typeface="B Nazanin" pitchFamily="2" charset="-78"/>
                        </a:rPr>
                      </a:br>
                      <a:r>
                        <a:rPr lang="fa-IR" sz="1500">
                          <a:effectLst/>
                          <a:cs typeface="B Nazanin" pitchFamily="2" charset="-78"/>
                        </a:rPr>
                        <a:t>آلیاژهای پایه نیکل، فولادهای مقاوم</a:t>
                      </a:r>
                      <a:br>
                        <a:rPr lang="fa-IR" sz="1500">
                          <a:effectLst/>
                          <a:cs typeface="B Nazanin" pitchFamily="2" charset="-78"/>
                        </a:rPr>
                      </a:br>
                      <a:r>
                        <a:rPr lang="fa-IR" sz="1500">
                          <a:effectLst/>
                          <a:cs typeface="B Nazanin" pitchFamily="2" charset="-78"/>
                        </a:rPr>
                        <a:t>فولاد ابزاری</a:t>
                      </a:r>
                      <a:br>
                        <a:rPr lang="fa-IR" sz="1500">
                          <a:effectLst/>
                          <a:cs typeface="B Nazanin" pitchFamily="2" charset="-78"/>
                        </a:rPr>
                      </a:br>
                      <a:r>
                        <a:rPr lang="fa-IR" sz="1500">
                          <a:effectLst/>
                          <a:cs typeface="B Nazanin" pitchFamily="2" charset="-78"/>
                        </a:rPr>
                        <a:t>فولاد</a:t>
                      </a:r>
                      <a:br>
                        <a:rPr lang="fa-IR" sz="1500">
                          <a:effectLst/>
                          <a:cs typeface="B Nazanin" pitchFamily="2" charset="-78"/>
                        </a:rPr>
                      </a:br>
                      <a:r>
                        <a:rPr lang="fa-IR" sz="1500">
                          <a:effectLst/>
                          <a:cs typeface="B Nazanin" pitchFamily="2" charset="-78"/>
                        </a:rPr>
                        <a:t>فولاد یا چدن</a:t>
                      </a:r>
                      <a:br>
                        <a:rPr lang="fa-IR" sz="1500">
                          <a:effectLst/>
                          <a:cs typeface="B Nazanin" pitchFamily="2" charset="-78"/>
                        </a:rPr>
                      </a:br>
                      <a:r>
                        <a:rPr lang="fa-IR" sz="1500">
                          <a:effectLst/>
                          <a:cs typeface="B Nazanin" pitchFamily="2" charset="-78"/>
                        </a:rPr>
                        <a:t>برنج یا فولاد</a:t>
                      </a:r>
                      <a:br>
                        <a:rPr lang="fa-IR" sz="1500">
                          <a:effectLst/>
                          <a:cs typeface="B Nazanin" pitchFamily="2" charset="-78"/>
                        </a:rPr>
                      </a:br>
                      <a:r>
                        <a:rPr lang="fa-IR" sz="1500">
                          <a:effectLst/>
                          <a:cs typeface="B Nazanin" pitchFamily="2" charset="-78"/>
                        </a:rPr>
                        <a:t>فولاد</a:t>
                      </a:r>
                      <a:br>
                        <a:rPr lang="fa-IR" sz="1500">
                          <a:effectLst/>
                          <a:cs typeface="B Nazanin" pitchFamily="2" charset="-78"/>
                        </a:rPr>
                      </a:br>
                      <a:r>
                        <a:rPr lang="fa-IR" sz="1500">
                          <a:effectLst/>
                          <a:cs typeface="B Nazanin" pitchFamily="2" charset="-78"/>
                        </a:rPr>
                        <a:t>چدن</a:t>
                      </a:r>
                      <a:br>
                        <a:rPr lang="fa-IR" sz="1500">
                          <a:effectLst/>
                          <a:cs typeface="B Nazanin" pitchFamily="2" charset="-78"/>
                        </a:rPr>
                      </a:br>
                      <a:r>
                        <a:rPr lang="fa-IR" sz="1500">
                          <a:effectLst/>
                          <a:cs typeface="B Nazanin" pitchFamily="2" charset="-78"/>
                        </a:rPr>
                        <a:t>فولاد</a:t>
                      </a:r>
                      <a:br>
                        <a:rPr lang="fa-IR" sz="1500">
                          <a:effectLst/>
                          <a:cs typeface="B Nazanin" pitchFamily="2" charset="-78"/>
                        </a:rPr>
                      </a:br>
                      <a:r>
                        <a:rPr lang="fa-IR" sz="1500">
                          <a:effectLst/>
                          <a:cs typeface="B Nazanin" pitchFamily="2" charset="-78"/>
                        </a:rPr>
                        <a:t>فولاد ابزاری</a:t>
                      </a:r>
                      <a:br>
                        <a:rPr lang="fa-IR" sz="1500">
                          <a:effectLst/>
                          <a:cs typeface="B Nazanin" pitchFamily="2" charset="-78"/>
                        </a:rPr>
                      </a:br>
                      <a:r>
                        <a:rPr lang="fa-IR" sz="1500">
                          <a:effectLst/>
                          <a:cs typeface="B Nazanin" pitchFamily="2" charset="-78"/>
                        </a:rPr>
                        <a:t>فولاد</a:t>
                      </a:r>
                      <a:br>
                        <a:rPr lang="fa-IR" sz="1500">
                          <a:effectLst/>
                          <a:cs typeface="B Nazanin" pitchFamily="2" charset="-78"/>
                        </a:rPr>
                      </a:br>
                      <a:r>
                        <a:rPr lang="fa-IR" sz="1500">
                          <a:effectLst/>
                          <a:cs typeface="B Nazanin" pitchFamily="2" charset="-78"/>
                        </a:rPr>
                        <a:t>فولاد</a:t>
                      </a:r>
                      <a:br>
                        <a:rPr lang="fa-IR" sz="1500">
                          <a:effectLst/>
                          <a:cs typeface="B Nazanin" pitchFamily="2" charset="-78"/>
                        </a:rPr>
                      </a:br>
                      <a:r>
                        <a:rPr lang="fa-IR" sz="1500">
                          <a:effectLst/>
                          <a:cs typeface="B Nazanin" pitchFamily="2" charset="-78"/>
                        </a:rPr>
                        <a:t>فولاد</a:t>
                      </a:r>
                      <a:br>
                        <a:rPr lang="fa-IR" sz="1500">
                          <a:effectLst/>
                          <a:cs typeface="B Nazanin" pitchFamily="2" charset="-78"/>
                        </a:rPr>
                      </a:br>
                      <a:r>
                        <a:rPr lang="fa-IR" sz="1500">
                          <a:effectLst/>
                          <a:cs typeface="B Nazanin" pitchFamily="2" charset="-78"/>
                        </a:rPr>
                        <a:t>فولاد</a:t>
                      </a:r>
                      <a:br>
                        <a:rPr lang="fa-IR" sz="1500">
                          <a:effectLst/>
                          <a:cs typeface="B Nazanin" pitchFamily="2" charset="-78"/>
                        </a:rPr>
                      </a:br>
                      <a:r>
                        <a:rPr lang="fa-IR" sz="1500">
                          <a:effectLst/>
                          <a:cs typeface="B Nazanin" pitchFamily="2" charset="-78"/>
                        </a:rPr>
                        <a:t>فولاد</a:t>
                      </a:r>
                      <a:br>
                        <a:rPr lang="fa-IR" sz="1500">
                          <a:effectLst/>
                          <a:cs typeface="B Nazanin" pitchFamily="2" charset="-78"/>
                        </a:rPr>
                      </a:br>
                      <a:r>
                        <a:rPr lang="fa-IR" sz="1500">
                          <a:effectLst/>
                          <a:cs typeface="B Nazanin" pitchFamily="2" charset="-78"/>
                        </a:rPr>
                        <a:t> فولاد</a:t>
                      </a:r>
                    </a:p>
                  </a:txBody>
                  <a:tcPr marL="77932" marR="77932" marT="77932" marB="77932"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c>
                  <a:txBody>
                    <a:bodyPr/>
                    <a:lstStyle/>
                    <a:p>
                      <a:pPr algn="r" rtl="1"/>
                      <a:r>
                        <a:rPr lang="fa-IR" sz="1500" dirty="0">
                          <a:effectLst/>
                          <a:cs typeface="B Nazanin" pitchFamily="2" charset="-78"/>
                        </a:rPr>
                        <a:t>۲۵</a:t>
                      </a:r>
                      <a:br>
                        <a:rPr lang="fa-IR" sz="1500" dirty="0">
                          <a:effectLst/>
                          <a:cs typeface="B Nazanin" pitchFamily="2" charset="-78"/>
                        </a:rPr>
                      </a:br>
                      <a:r>
                        <a:rPr lang="fa-IR" sz="1500" dirty="0">
                          <a:effectLst/>
                          <a:cs typeface="B Nazanin" pitchFamily="2" charset="-78"/>
                        </a:rPr>
                        <a:t>۱۸۰ – ۷۵</a:t>
                      </a:r>
                      <a:br>
                        <a:rPr lang="fa-IR" sz="1500" dirty="0">
                          <a:effectLst/>
                          <a:cs typeface="B Nazanin" pitchFamily="2" charset="-78"/>
                        </a:rPr>
                      </a:br>
                      <a:r>
                        <a:rPr lang="fa-IR" sz="1500" dirty="0">
                          <a:effectLst/>
                          <a:cs typeface="B Nazanin" pitchFamily="2" charset="-78"/>
                        </a:rPr>
                        <a:t>۱۳ – ۵</a:t>
                      </a:r>
                      <a:br>
                        <a:rPr lang="fa-IR" sz="1500" dirty="0">
                          <a:effectLst/>
                          <a:cs typeface="B Nazanin" pitchFamily="2" charset="-78"/>
                        </a:rPr>
                      </a:br>
                      <a:r>
                        <a:rPr lang="fa-IR" sz="1500" dirty="0">
                          <a:effectLst/>
                          <a:cs typeface="B Nazanin" pitchFamily="2" charset="-78"/>
                        </a:rPr>
                        <a:t>۱۰۰ – ۵</a:t>
                      </a:r>
                      <a:br>
                        <a:rPr lang="fa-IR" sz="1500" dirty="0">
                          <a:effectLst/>
                          <a:cs typeface="B Nazanin" pitchFamily="2" charset="-78"/>
                        </a:rPr>
                      </a:br>
                      <a:r>
                        <a:rPr lang="fa-IR" sz="1500" dirty="0">
                          <a:effectLst/>
                          <a:cs typeface="B Nazanin" pitchFamily="2" charset="-78"/>
                        </a:rPr>
                        <a:t>۲۵۰ – ۱۵۰</a:t>
                      </a:r>
                      <a:br>
                        <a:rPr lang="fa-IR" sz="1500" dirty="0">
                          <a:effectLst/>
                          <a:cs typeface="B Nazanin" pitchFamily="2" charset="-78"/>
                        </a:rPr>
                      </a:br>
                      <a:r>
                        <a:rPr lang="fa-IR" sz="1500" dirty="0">
                          <a:effectLst/>
                          <a:cs typeface="B Nazanin" pitchFamily="2" charset="-78"/>
                        </a:rPr>
                        <a:t>۱۳ – ۷٫۵</a:t>
                      </a:r>
                      <a:br>
                        <a:rPr lang="fa-IR" sz="1500" dirty="0">
                          <a:effectLst/>
                          <a:cs typeface="B Nazanin" pitchFamily="2" charset="-78"/>
                        </a:rPr>
                      </a:br>
                      <a:r>
                        <a:rPr lang="fa-IR" sz="1500" dirty="0">
                          <a:effectLst/>
                          <a:cs typeface="B Nazanin" pitchFamily="2" charset="-78"/>
                        </a:rPr>
                        <a:t>۱۳-۷٫۵</a:t>
                      </a:r>
                      <a:br>
                        <a:rPr lang="fa-IR" sz="1500" dirty="0">
                          <a:effectLst/>
                          <a:cs typeface="B Nazanin" pitchFamily="2" charset="-78"/>
                        </a:rPr>
                      </a:br>
                      <a:r>
                        <a:rPr lang="fa-IR" sz="1500" dirty="0">
                          <a:effectLst/>
                          <a:cs typeface="B Nazanin" pitchFamily="2" charset="-78"/>
                        </a:rPr>
                        <a:t>۲۵۰</a:t>
                      </a:r>
                      <a:br>
                        <a:rPr lang="fa-IR" sz="1500" dirty="0">
                          <a:effectLst/>
                          <a:cs typeface="B Nazanin" pitchFamily="2" charset="-78"/>
                        </a:rPr>
                      </a:br>
                      <a:r>
                        <a:rPr lang="fa-IR" sz="1500" dirty="0">
                          <a:effectLst/>
                          <a:cs typeface="B Nazanin" pitchFamily="2" charset="-78"/>
                        </a:rPr>
                        <a:t>۲۵۰</a:t>
                      </a:r>
                      <a:br>
                        <a:rPr lang="fa-IR" sz="1500" dirty="0">
                          <a:effectLst/>
                          <a:cs typeface="B Nazanin" pitchFamily="2" charset="-78"/>
                        </a:rPr>
                      </a:br>
                      <a:r>
                        <a:rPr lang="fa-IR" sz="1500" dirty="0">
                          <a:effectLst/>
                          <a:cs typeface="B Nazanin" pitchFamily="2" charset="-78"/>
                        </a:rPr>
                        <a:t>۱٫۳</a:t>
                      </a:r>
                      <a:br>
                        <a:rPr lang="fa-IR" sz="1500" dirty="0">
                          <a:effectLst/>
                          <a:cs typeface="B Nazanin" pitchFamily="2" charset="-78"/>
                        </a:rPr>
                      </a:br>
                      <a:r>
                        <a:rPr lang="fa-IR" sz="1500" dirty="0">
                          <a:effectLst/>
                          <a:cs typeface="B Nazanin" pitchFamily="2" charset="-78"/>
                        </a:rPr>
                        <a:t>۲٫۵</a:t>
                      </a:r>
                      <a:br>
                        <a:rPr lang="fa-IR" sz="1500" dirty="0">
                          <a:effectLst/>
                          <a:cs typeface="B Nazanin" pitchFamily="2" charset="-78"/>
                        </a:rPr>
                      </a:br>
                      <a:r>
                        <a:rPr lang="fa-IR" sz="1500" dirty="0">
                          <a:effectLst/>
                          <a:cs typeface="B Nazanin" pitchFamily="2" charset="-78"/>
                        </a:rPr>
                        <a:t>۱۲۵</a:t>
                      </a:r>
                      <a:br>
                        <a:rPr lang="fa-IR" sz="1500" dirty="0">
                          <a:effectLst/>
                          <a:cs typeface="B Nazanin" pitchFamily="2" charset="-78"/>
                        </a:rPr>
                      </a:br>
                      <a:r>
                        <a:rPr lang="fa-IR" sz="1500" dirty="0">
                          <a:effectLst/>
                          <a:cs typeface="B Nazanin" pitchFamily="2" charset="-78"/>
                        </a:rPr>
                        <a:t>۲۵</a:t>
                      </a:r>
                      <a:br>
                        <a:rPr lang="fa-IR" sz="1500" dirty="0">
                          <a:effectLst/>
                          <a:cs typeface="B Nazanin" pitchFamily="2" charset="-78"/>
                        </a:rPr>
                      </a:br>
                      <a:r>
                        <a:rPr lang="fa-IR" sz="1500" dirty="0">
                          <a:effectLst/>
                          <a:cs typeface="B Nazanin" pitchFamily="2" charset="-78"/>
                        </a:rPr>
                        <a:t>۱۳</a:t>
                      </a:r>
                      <a:br>
                        <a:rPr lang="fa-IR" sz="1500" dirty="0">
                          <a:effectLst/>
                          <a:cs typeface="B Nazanin" pitchFamily="2" charset="-78"/>
                        </a:rPr>
                      </a:br>
                      <a:r>
                        <a:rPr lang="fa-IR" sz="1500" dirty="0">
                          <a:effectLst/>
                          <a:cs typeface="B Nazanin" pitchFamily="2" charset="-78"/>
                        </a:rPr>
                        <a:t>۱۳</a:t>
                      </a:r>
                      <a:br>
                        <a:rPr lang="fa-IR" sz="1500" dirty="0">
                          <a:effectLst/>
                          <a:cs typeface="B Nazanin" pitchFamily="2" charset="-78"/>
                        </a:rPr>
                      </a:br>
                      <a:r>
                        <a:rPr lang="fa-IR" sz="1500" dirty="0">
                          <a:effectLst/>
                          <a:cs typeface="B Nazanin" pitchFamily="2" charset="-78"/>
                        </a:rPr>
                        <a:t> ۲۵۰-۱۳</a:t>
                      </a:r>
                    </a:p>
                  </a:txBody>
                  <a:tcPr marL="77932" marR="77932" marT="77932" marB="77932"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tcPr>
                </a:tc>
              </a:tr>
            </a:tbl>
          </a:graphicData>
        </a:graphic>
      </p:graphicFrame>
      <p:sp>
        <p:nvSpPr>
          <p:cNvPr id="3" name="Rectangle 2"/>
          <p:cNvSpPr/>
          <p:nvPr/>
        </p:nvSpPr>
        <p:spPr>
          <a:xfrm>
            <a:off x="838200" y="5562600"/>
            <a:ext cx="7315200" cy="1477328"/>
          </a:xfrm>
          <a:prstGeom prst="rect">
            <a:avLst/>
          </a:prstGeom>
        </p:spPr>
        <p:txBody>
          <a:bodyPr wrap="square">
            <a:spAutoFit/>
          </a:bodyPr>
          <a:lstStyle/>
          <a:p>
            <a:pPr marL="285750" indent="-285750" algn="r" rtl="1">
              <a:buFont typeface="Wingdings" pitchFamily="2" charset="2"/>
              <a:buChar char="q"/>
            </a:pPr>
            <a:r>
              <a:rPr lang="fa-IR" b="1" dirty="0">
                <a:cs typeface="B Nazanin" pitchFamily="2" charset="-78"/>
              </a:rPr>
              <a:t>محلول : اسید کرمیک ، آب ، اسید سولفوریک (نسبت اسید کرومیک به اسید سوفلوریک صد به یک است )</a:t>
            </a:r>
          </a:p>
          <a:p>
            <a:pPr marL="285750" indent="-285750" algn="r" rtl="1">
              <a:buFont typeface="Wingdings" pitchFamily="2" charset="2"/>
              <a:buChar char="q"/>
            </a:pPr>
            <a:r>
              <a:rPr lang="fa-IR" b="1" dirty="0" smtClean="0">
                <a:cs typeface="B Nazanin" pitchFamily="2" charset="-78"/>
              </a:rPr>
              <a:t>آند </a:t>
            </a:r>
            <a:r>
              <a:rPr lang="fa-IR" b="1" dirty="0">
                <a:cs typeface="B Nazanin" pitchFamily="2" charset="-78"/>
              </a:rPr>
              <a:t>: از جنس سرب آنتیموان (۹۳ درصد سرب ، ۷ درصد آنتیموان ) یا آلیاژ سرب – قلع (۹۳ درصد سرب ، ۷ درصد </a:t>
            </a:r>
            <a:r>
              <a:rPr lang="fa-IR" b="1" dirty="0" smtClean="0">
                <a:cs typeface="B Nazanin" pitchFamily="2" charset="-78"/>
              </a:rPr>
              <a:t>قلع)</a:t>
            </a:r>
            <a:endParaRPr lang="en-US" b="1" dirty="0" smtClean="0">
              <a:cs typeface="B Nazanin" pitchFamily="2" charset="-78"/>
            </a:endParaRPr>
          </a:p>
          <a:p>
            <a:pPr marL="285750" indent="-285750" algn="r" rtl="1">
              <a:buFont typeface="Wingdings" pitchFamily="2" charset="2"/>
              <a:buChar char="q"/>
            </a:pPr>
            <a:endParaRPr lang="fa-IR" dirty="0">
              <a:cs typeface="B Nazanin" pitchFamily="2" charset="-78"/>
            </a:endParaRPr>
          </a:p>
        </p:txBody>
      </p:sp>
    </p:spTree>
    <p:extLst>
      <p:ext uri="{BB962C8B-B14F-4D97-AF65-F5344CB8AC3E}">
        <p14:creationId xmlns:p14="http://schemas.microsoft.com/office/powerpoint/2010/main" val="1660028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509" y="1"/>
            <a:ext cx="568149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226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52400" y="-228600"/>
            <a:ext cx="8077200" cy="1143000"/>
          </a:xfrm>
          <a:prstGeom prst="rect">
            <a:avLst/>
          </a:prstGeom>
          <a:effectLst>
            <a:outerShdw blurRad="50800" dist="88900" dir="13500000" algn="br" rotWithShape="0">
              <a:schemeClr val="tx1">
                <a:lumMod val="90000"/>
                <a:lumOff val="10000"/>
                <a:alpha val="41000"/>
              </a:schemeClr>
            </a:outerShdw>
          </a:effectLst>
          <a:scene3d>
            <a:camera prst="orthographicFront"/>
            <a:lightRig rig="threePt" dir="t"/>
          </a:scene3d>
          <a:sp3d extrusionH="76200" prstMaterial="softEdge">
            <a:bevelT w="101600" prst="artDeco"/>
            <a:bevelB/>
            <a:extrusionClr>
              <a:srgbClr val="FF0000"/>
            </a:extrusionClr>
          </a:sp3d>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3333FF"/>
                </a:solidFill>
                <a:latin typeface="Academy Engraved LET" pitchFamily="2" charset="0"/>
                <a:cs typeface="B Titr" pitchFamily="2" charset="-78"/>
              </a:rPr>
              <a:t>Chromium Electroplating</a:t>
            </a:r>
            <a:endParaRPr lang="en-US" sz="6000" b="1" dirty="0">
              <a:solidFill>
                <a:srgbClr val="3333FF"/>
              </a:solidFill>
              <a:latin typeface="Academy Engraved LET" pitchFamily="2" charset="0"/>
            </a:endParaRPr>
          </a:p>
        </p:txBody>
      </p:sp>
      <p:pic>
        <p:nvPicPr>
          <p:cNvPr id="17410" name="Picture 2" descr="1-2"/>
          <p:cNvPicPr>
            <a:picLocks noChangeAspect="1" noChangeArrowheads="1"/>
          </p:cNvPicPr>
          <p:nvPr/>
        </p:nvPicPr>
        <p:blipFill>
          <a:blip r:embed="rId2">
            <a:extLst>
              <a:ext uri="{28A0092B-C50C-407E-A947-70E740481C1C}">
                <a14:useLocalDpi xmlns:a14="http://schemas.microsoft.com/office/drawing/2010/main" val="0"/>
              </a:ext>
            </a:extLst>
          </a:blip>
          <a:srcRect r="18990"/>
          <a:stretch>
            <a:fillRect/>
          </a:stretch>
        </p:blipFill>
        <p:spPr bwMode="auto">
          <a:xfrm>
            <a:off x="76200" y="1219200"/>
            <a:ext cx="408478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Untitl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857" y="1219200"/>
            <a:ext cx="403874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 y="5916543"/>
            <a:ext cx="8153400" cy="707886"/>
          </a:xfrm>
          <a:prstGeom prst="rect">
            <a:avLst/>
          </a:prstGeom>
        </p:spPr>
        <p:txBody>
          <a:bodyPr wrap="square">
            <a:spAutoFit/>
          </a:bodyPr>
          <a:lstStyle/>
          <a:p>
            <a:pPr algn="r" rtl="1"/>
            <a:r>
              <a:rPr lang="fa-IR" sz="2000" b="1" dirty="0" smtClean="0">
                <a:cs typeface="B Nazanin" pitchFamily="2" charset="-78"/>
              </a:rPr>
              <a:t>حمام حاوی </a:t>
            </a:r>
            <a:r>
              <a:rPr lang="fa-IR" sz="2000" b="1" dirty="0">
                <a:cs typeface="B Nazanin" pitchFamily="2" charset="-78"/>
              </a:rPr>
              <a:t>محلول</a:t>
            </a:r>
            <a:r>
              <a:rPr lang="en-US" sz="2000" b="1" dirty="0" err="1" smtClean="0">
                <a:cs typeface="B Nazanin" pitchFamily="2" charset="-78"/>
              </a:rPr>
              <a:t>CrO</a:t>
            </a:r>
            <a:r>
              <a:rPr lang="en-US" sz="2000" b="1" baseline="-25000" dirty="0" err="1" smtClean="0">
                <a:cs typeface="B Nazanin" pitchFamily="2" charset="-78"/>
              </a:rPr>
              <a:t>3</a:t>
            </a:r>
            <a:r>
              <a:rPr lang="en-US" sz="2000" b="1" baseline="-25000" dirty="0" smtClean="0">
                <a:cs typeface="B Nazanin" pitchFamily="2" charset="-78"/>
              </a:rPr>
              <a:t> </a:t>
            </a:r>
            <a:r>
              <a:rPr lang="en-US" sz="2000" b="1" dirty="0" smtClean="0">
                <a:cs typeface="B Nazanin" pitchFamily="2" charset="-78"/>
              </a:rPr>
              <a:t>(</a:t>
            </a:r>
            <a:r>
              <a:rPr lang="en-US" sz="2000" b="1" dirty="0" err="1">
                <a:cs typeface="B Nazanin" pitchFamily="2" charset="-78"/>
              </a:rPr>
              <a:t>180gr</a:t>
            </a:r>
            <a:r>
              <a:rPr lang="en-US" sz="2000" b="1" dirty="0">
                <a:cs typeface="B Nazanin" pitchFamily="2" charset="-78"/>
              </a:rPr>
              <a:t>/lit</a:t>
            </a:r>
            <a:r>
              <a:rPr lang="en-US" sz="2000" b="1" dirty="0" smtClean="0">
                <a:cs typeface="B Nazanin" pitchFamily="2" charset="-78"/>
              </a:rPr>
              <a:t>) + </a:t>
            </a:r>
            <a:r>
              <a:rPr lang="en-US" sz="2000" b="1" dirty="0" err="1" smtClean="0">
                <a:cs typeface="B Nazanin" pitchFamily="2" charset="-78"/>
              </a:rPr>
              <a:t>H</a:t>
            </a:r>
            <a:r>
              <a:rPr lang="en-US" sz="2000" b="1" baseline="-25000" dirty="0" err="1" smtClean="0">
                <a:cs typeface="B Nazanin" pitchFamily="2" charset="-78"/>
              </a:rPr>
              <a:t>2</a:t>
            </a:r>
            <a:r>
              <a:rPr lang="en-US" sz="2000" b="1" dirty="0" err="1" smtClean="0">
                <a:cs typeface="B Nazanin" pitchFamily="2" charset="-78"/>
              </a:rPr>
              <a:t>SO</a:t>
            </a:r>
            <a:r>
              <a:rPr lang="en-US" sz="2000" b="1" baseline="-25000" dirty="0" err="1" smtClean="0">
                <a:cs typeface="B Nazanin" pitchFamily="2" charset="-78"/>
              </a:rPr>
              <a:t>4</a:t>
            </a:r>
            <a:r>
              <a:rPr lang="en-US" sz="2000" b="1" dirty="0" smtClean="0">
                <a:cs typeface="B Nazanin" pitchFamily="2" charset="-78"/>
              </a:rPr>
              <a:t>(</a:t>
            </a:r>
            <a:r>
              <a:rPr lang="en-US" sz="2000" b="1" dirty="0" err="1" smtClean="0">
                <a:cs typeface="B Nazanin" pitchFamily="2" charset="-78"/>
              </a:rPr>
              <a:t>10gr</a:t>
            </a:r>
            <a:r>
              <a:rPr lang="en-US" sz="2000" b="1" dirty="0" smtClean="0">
                <a:cs typeface="B Nazanin" pitchFamily="2" charset="-78"/>
              </a:rPr>
              <a:t>/lit) +</a:t>
            </a:r>
            <a:r>
              <a:rPr lang="en-US" sz="2000" b="1" dirty="0">
                <a:cs typeface="B Nazanin" pitchFamily="2" charset="-78"/>
              </a:rPr>
              <a:t>H</a:t>
            </a:r>
            <a:r>
              <a:rPr lang="en-US" sz="2000" b="1" baseline="-25000" dirty="0">
                <a:cs typeface="B Nazanin" pitchFamily="2" charset="-78"/>
              </a:rPr>
              <a:t>2</a:t>
            </a:r>
            <a:r>
              <a:rPr lang="en-US" sz="2000" b="1" dirty="0">
                <a:cs typeface="B Nazanin" pitchFamily="2" charset="-78"/>
              </a:rPr>
              <a:t>O </a:t>
            </a:r>
            <a:r>
              <a:rPr lang="en-US" sz="2000" b="1" dirty="0" smtClean="0">
                <a:cs typeface="B Nazanin" pitchFamily="2" charset="-78"/>
              </a:rPr>
              <a:t> </a:t>
            </a:r>
            <a:r>
              <a:rPr lang="fa-IR" sz="2000" b="1" dirty="0" smtClean="0">
                <a:cs typeface="B Nazanin" pitchFamily="2" charset="-78"/>
              </a:rPr>
              <a:t> با دانسیته </a:t>
            </a:r>
            <a:r>
              <a:rPr lang="fa-IR" sz="2000" b="1" dirty="0">
                <a:cs typeface="B Nazanin" pitchFamily="2" charset="-78"/>
              </a:rPr>
              <a:t>جریان </a:t>
            </a:r>
            <a:r>
              <a:rPr lang="en-US" sz="2000" b="1" dirty="0" smtClean="0">
                <a:cs typeface="B Nazanin" pitchFamily="2" charset="-78"/>
              </a:rPr>
              <a:t>A/</a:t>
            </a:r>
            <a:r>
              <a:rPr lang="en-US" sz="2000" b="1" dirty="0" err="1" smtClean="0">
                <a:cs typeface="B Nazanin" pitchFamily="2" charset="-78"/>
              </a:rPr>
              <a:t>dm</a:t>
            </a:r>
            <a:r>
              <a:rPr lang="en-US" sz="2000" b="1" baseline="30000" dirty="0" err="1" smtClean="0">
                <a:cs typeface="B Nazanin" pitchFamily="2" charset="-78"/>
              </a:rPr>
              <a:t>2</a:t>
            </a:r>
            <a:r>
              <a:rPr lang="fa-IR" sz="2000" b="1" baseline="30000" dirty="0" smtClean="0">
                <a:cs typeface="B Nazanin" pitchFamily="2" charset="-78"/>
              </a:rPr>
              <a:t> </a:t>
            </a:r>
            <a:r>
              <a:rPr lang="fa-IR" sz="2000" b="1" dirty="0" smtClean="0">
                <a:cs typeface="B Nazanin" pitchFamily="2" charset="-78"/>
              </a:rPr>
              <a:t>25 </a:t>
            </a:r>
            <a:r>
              <a:rPr lang="fa-IR" sz="2000" b="1" dirty="0">
                <a:cs typeface="B Nazanin" pitchFamily="2" charset="-78"/>
              </a:rPr>
              <a:t>در </a:t>
            </a:r>
            <a:r>
              <a:rPr lang="fa-IR" sz="2000" b="1" dirty="0" smtClean="0">
                <a:cs typeface="B Nazanin" pitchFamily="2" charset="-78"/>
              </a:rPr>
              <a:t>دمای  </a:t>
            </a:r>
            <a:r>
              <a:rPr lang="en-US" sz="2000" b="1" dirty="0">
                <a:cs typeface="B Nazanin" pitchFamily="2" charset="-78"/>
              </a:rPr>
              <a:t>C</a:t>
            </a:r>
            <a:r>
              <a:rPr lang="fa-IR" sz="2000" b="1" dirty="0">
                <a:cs typeface="B Nazanin" pitchFamily="2" charset="-78"/>
              </a:rPr>
              <a:t>˚60-55 به مدت یک ساعت</a:t>
            </a:r>
            <a:endParaRPr lang="en-US" sz="2000" b="1" dirty="0">
              <a:cs typeface="B Nazanin" pitchFamily="2" charset="-78"/>
            </a:endParaRPr>
          </a:p>
        </p:txBody>
      </p:sp>
    </p:spTree>
    <p:extLst>
      <p:ext uri="{BB962C8B-B14F-4D97-AF65-F5344CB8AC3E}">
        <p14:creationId xmlns:p14="http://schemas.microsoft.com/office/powerpoint/2010/main" val="1903123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8832" y="8238"/>
            <a:ext cx="8077200" cy="1143000"/>
          </a:xfrm>
          <a:prstGeom prst="rect">
            <a:avLst/>
          </a:prstGeom>
          <a:effectLst>
            <a:outerShdw blurRad="50800" dist="88900" dir="13500000" algn="br" rotWithShape="0">
              <a:schemeClr val="tx1">
                <a:lumMod val="90000"/>
                <a:lumOff val="10000"/>
                <a:alpha val="41000"/>
              </a:schemeClr>
            </a:outerShdw>
          </a:effectLst>
          <a:scene3d>
            <a:camera prst="orthographicFront"/>
            <a:lightRig rig="threePt" dir="t"/>
          </a:scene3d>
          <a:sp3d extrusionH="76200" prstMaterial="softEdge">
            <a:bevelT w="101600" prst="artDeco"/>
            <a:bevelB/>
            <a:extrusionClr>
              <a:srgbClr val="FF0000"/>
            </a:extrusionClr>
          </a:sp3d>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FFC000"/>
                </a:solidFill>
                <a:latin typeface="Academy Engraved LET" pitchFamily="2" charset="0"/>
                <a:cs typeface="B Titr" pitchFamily="2" charset="-78"/>
              </a:rPr>
              <a:t>Gold Electroplating</a:t>
            </a:r>
            <a:endParaRPr lang="en-US" sz="6000" b="1" dirty="0">
              <a:solidFill>
                <a:srgbClr val="FFC000"/>
              </a:solidFill>
              <a:latin typeface="Academy Engraved LET"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376" y="1600200"/>
            <a:ext cx="696202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1163595"/>
            <a:ext cx="8153400" cy="400110"/>
          </a:xfrm>
          <a:prstGeom prst="rect">
            <a:avLst/>
          </a:prstGeom>
        </p:spPr>
        <p:txBody>
          <a:bodyPr wrap="square">
            <a:spAutoFit/>
          </a:bodyPr>
          <a:lstStyle/>
          <a:p>
            <a:pPr algn="r" rtl="1"/>
            <a:r>
              <a:rPr lang="fa-IR" sz="2000" b="1" dirty="0" smtClean="0">
                <a:cs typeface="B Nazanin" pitchFamily="2" charset="-78"/>
              </a:rPr>
              <a:t>مصارف طلا در صنایع مختلف</a:t>
            </a:r>
            <a:endParaRPr lang="en-US" sz="2000" b="1" dirty="0">
              <a:cs typeface="B Nazanin" pitchFamily="2" charset="-78"/>
            </a:endParaRPr>
          </a:p>
        </p:txBody>
      </p:sp>
    </p:spTree>
    <p:extLst>
      <p:ext uri="{BB962C8B-B14F-4D97-AF65-F5344CB8AC3E}">
        <p14:creationId xmlns:p14="http://schemas.microsoft.com/office/powerpoint/2010/main" val="4001272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02835"/>
            <a:ext cx="8153400" cy="1323439"/>
          </a:xfrm>
          <a:prstGeom prst="rect">
            <a:avLst/>
          </a:prstGeom>
        </p:spPr>
        <p:txBody>
          <a:bodyPr wrap="square">
            <a:spAutoFit/>
          </a:bodyPr>
          <a:lstStyle/>
          <a:p>
            <a:pPr algn="r" rtl="1"/>
            <a:r>
              <a:rPr lang="fa-IR" sz="2000" b="1" dirty="0" smtClean="0">
                <a:cs typeface="B Nazanin" pitchFamily="2" charset="-78"/>
              </a:rPr>
              <a:t>طلا کاربرد زیادی در صنایع الکترونیک دارد:</a:t>
            </a:r>
          </a:p>
          <a:p>
            <a:pPr marL="342900" indent="-342900" algn="r" rtl="1">
              <a:buFont typeface="Arial" pitchFamily="34" charset="0"/>
              <a:buChar char="•"/>
            </a:pPr>
            <a:r>
              <a:rPr lang="fa-IR" sz="2000" b="1" dirty="0" smtClean="0">
                <a:cs typeface="B Nazanin" pitchFamily="2" charset="-78"/>
              </a:rPr>
              <a:t>هدایت الکتریکی و حرارتی بالا</a:t>
            </a:r>
          </a:p>
          <a:p>
            <a:pPr marL="342900" indent="-342900" algn="r" rtl="1">
              <a:buFont typeface="Arial" pitchFamily="34" charset="0"/>
              <a:buChar char="•"/>
            </a:pPr>
            <a:r>
              <a:rPr lang="fa-IR" sz="2000" b="1" dirty="0" smtClean="0">
                <a:cs typeface="B Nazanin" pitchFamily="2" charset="-78"/>
              </a:rPr>
              <a:t>مقاومت در برابر سایش</a:t>
            </a:r>
          </a:p>
          <a:p>
            <a:pPr marL="342900" indent="-342900" algn="r" rtl="1">
              <a:buFont typeface="Arial" pitchFamily="34" charset="0"/>
              <a:buChar char="•"/>
            </a:pPr>
            <a:r>
              <a:rPr lang="fa-IR" sz="2000" b="1" dirty="0" smtClean="0">
                <a:cs typeface="B Nazanin" pitchFamily="2" charset="-78"/>
              </a:rPr>
              <a:t>نجیب بودن آن مانع از تشکیل لایه اکسیدی روی سطح می شود</a:t>
            </a:r>
            <a:endParaRPr lang="en-US" sz="2000" b="1" dirty="0">
              <a:cs typeface="B Nazanin" pitchFamily="2" charset="-78"/>
            </a:endParaRPr>
          </a:p>
        </p:txBody>
      </p:sp>
      <p:sp>
        <p:nvSpPr>
          <p:cNvPr id="6" name="Title 3"/>
          <p:cNvSpPr txBox="1">
            <a:spLocks/>
          </p:cNvSpPr>
          <p:nvPr/>
        </p:nvSpPr>
        <p:spPr>
          <a:xfrm>
            <a:off x="28832" y="8238"/>
            <a:ext cx="8077200" cy="1143000"/>
          </a:xfrm>
          <a:prstGeom prst="rect">
            <a:avLst/>
          </a:prstGeom>
          <a:effectLst>
            <a:outerShdw blurRad="50800" dist="88900" dir="13500000" algn="br" rotWithShape="0">
              <a:schemeClr val="tx1">
                <a:lumMod val="90000"/>
                <a:lumOff val="10000"/>
                <a:alpha val="41000"/>
              </a:schemeClr>
            </a:outerShdw>
          </a:effectLst>
          <a:scene3d>
            <a:camera prst="orthographicFront"/>
            <a:lightRig rig="threePt" dir="t"/>
          </a:scene3d>
          <a:sp3d extrusionH="76200" prstMaterial="softEdge">
            <a:bevelT w="101600" prst="artDeco"/>
            <a:bevelB/>
            <a:extrusionClr>
              <a:srgbClr val="FF0000"/>
            </a:extrusionClr>
          </a:sp3d>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FFC000"/>
                </a:solidFill>
                <a:latin typeface="Academy Engraved LET" pitchFamily="2" charset="0"/>
                <a:cs typeface="B Titr" pitchFamily="2" charset="-78"/>
              </a:rPr>
              <a:t>Gold Electroplating</a:t>
            </a:r>
            <a:endParaRPr lang="en-US" sz="6000" b="1" dirty="0">
              <a:solidFill>
                <a:srgbClr val="FFC000"/>
              </a:solidFill>
              <a:latin typeface="Academy Engraved LET" pitchFamily="2" charset="0"/>
            </a:endParaRPr>
          </a:p>
        </p:txBody>
      </p:sp>
    </p:spTree>
    <p:extLst>
      <p:ext uri="{BB962C8B-B14F-4D97-AF65-F5344CB8AC3E}">
        <p14:creationId xmlns:p14="http://schemas.microsoft.com/office/powerpoint/2010/main" val="909996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37503"/>
            <a:ext cx="485775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28832" y="8238"/>
            <a:ext cx="8077200" cy="1143000"/>
          </a:xfrm>
          <a:prstGeom prst="rect">
            <a:avLst/>
          </a:prstGeom>
          <a:effectLst>
            <a:outerShdw blurRad="50800" dist="88900" dir="13500000" algn="br" rotWithShape="0">
              <a:schemeClr val="tx1">
                <a:lumMod val="90000"/>
                <a:lumOff val="10000"/>
                <a:alpha val="41000"/>
              </a:schemeClr>
            </a:outerShdw>
          </a:effectLst>
          <a:scene3d>
            <a:camera prst="orthographicFront"/>
            <a:lightRig rig="threePt" dir="t"/>
          </a:scene3d>
          <a:sp3d extrusionH="76200" prstMaterial="softEdge">
            <a:bevelT w="101600" prst="artDeco"/>
            <a:bevelB/>
            <a:extrusionClr>
              <a:srgbClr val="FF0000"/>
            </a:extrusionClr>
          </a:sp3d>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FFC000"/>
                </a:solidFill>
                <a:latin typeface="Academy Engraved LET" pitchFamily="2" charset="0"/>
                <a:cs typeface="B Titr" pitchFamily="2" charset="-78"/>
              </a:rPr>
              <a:t>Gold Electroplating</a:t>
            </a:r>
            <a:endParaRPr lang="en-US" sz="6000" b="1" dirty="0">
              <a:solidFill>
                <a:srgbClr val="FFC000"/>
              </a:solidFill>
              <a:latin typeface="Academy Engraved LET" pitchFamily="2" charset="0"/>
            </a:endParaRPr>
          </a:p>
        </p:txBody>
      </p:sp>
    </p:spTree>
    <p:extLst>
      <p:ext uri="{BB962C8B-B14F-4D97-AF65-F5344CB8AC3E}">
        <p14:creationId xmlns:p14="http://schemas.microsoft.com/office/powerpoint/2010/main" val="3347923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Electroplating</a:t>
            </a:r>
            <a:endParaRPr lang="en-US" sz="3600" b="1" dirty="0">
              <a:solidFill>
                <a:srgbClr val="7030A0"/>
              </a:solidFill>
            </a:endParaRPr>
          </a:p>
        </p:txBody>
      </p:sp>
      <p:pic>
        <p:nvPicPr>
          <p:cNvPr id="2050" name="Picture 2" descr="Image result for emf series"/>
          <p:cNvPicPr>
            <a:picLocks noChangeAspect="1" noChangeArrowheads="1"/>
          </p:cNvPicPr>
          <p:nvPr/>
        </p:nvPicPr>
        <p:blipFill rotWithShape="1">
          <a:blip r:embed="rId2">
            <a:extLst>
              <a:ext uri="{28A0092B-C50C-407E-A947-70E740481C1C}">
                <a14:useLocalDpi xmlns:a14="http://schemas.microsoft.com/office/drawing/2010/main" val="0"/>
              </a:ext>
            </a:extLst>
          </a:blip>
          <a:srcRect l="8460" t="5180" r="9621"/>
          <a:stretch/>
        </p:blipFill>
        <p:spPr bwMode="auto">
          <a:xfrm>
            <a:off x="609600" y="1143000"/>
            <a:ext cx="743902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19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911882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28832" y="8238"/>
            <a:ext cx="8077200" cy="1143000"/>
          </a:xfrm>
          <a:prstGeom prst="rect">
            <a:avLst/>
          </a:prstGeom>
          <a:effectLst>
            <a:outerShdw blurRad="50800" dist="88900" dir="13500000" algn="br" rotWithShape="0">
              <a:schemeClr val="tx1">
                <a:lumMod val="90000"/>
                <a:lumOff val="10000"/>
                <a:alpha val="41000"/>
              </a:schemeClr>
            </a:outerShdw>
          </a:effectLst>
          <a:scene3d>
            <a:camera prst="orthographicFront"/>
            <a:lightRig rig="threePt" dir="t"/>
          </a:scene3d>
          <a:sp3d extrusionH="76200" prstMaterial="softEdge">
            <a:bevelT w="101600" prst="artDeco"/>
            <a:bevelB/>
            <a:extrusionClr>
              <a:srgbClr val="FF0000"/>
            </a:extrusionClr>
          </a:sp3d>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en-US" sz="6000" b="1" dirty="0" smtClean="0">
                <a:solidFill>
                  <a:srgbClr val="FFC000"/>
                </a:solidFill>
                <a:latin typeface="Academy Engraved LET" pitchFamily="2" charset="0"/>
                <a:cs typeface="B Titr" pitchFamily="2" charset="-78"/>
              </a:rPr>
              <a:t>Gold Electroplating</a:t>
            </a:r>
            <a:endParaRPr lang="en-US" sz="6000" b="1" dirty="0">
              <a:solidFill>
                <a:srgbClr val="FFC000"/>
              </a:solidFill>
              <a:latin typeface="Academy Engraved LET" pitchFamily="2" charset="0"/>
            </a:endParaRPr>
          </a:p>
        </p:txBody>
      </p:sp>
    </p:spTree>
    <p:extLst>
      <p:ext uri="{BB962C8B-B14F-4D97-AF65-F5344CB8AC3E}">
        <p14:creationId xmlns:p14="http://schemas.microsoft.com/office/powerpoint/2010/main" val="631369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err="1" smtClean="0">
                <a:solidFill>
                  <a:srgbClr val="3333FF"/>
                </a:solidFill>
                <a:latin typeface="Academy Engraved LET" pitchFamily="2" charset="0"/>
                <a:cs typeface="B Titr" pitchFamily="2" charset="-78"/>
              </a:rPr>
              <a:t>Electroless</a:t>
            </a:r>
            <a:r>
              <a:rPr lang="en-US" sz="5400" b="1" dirty="0" smtClean="0">
                <a:solidFill>
                  <a:srgbClr val="3333FF"/>
                </a:solidFill>
                <a:latin typeface="Academy Engraved LET" pitchFamily="2" charset="0"/>
                <a:cs typeface="B Titr" pitchFamily="2" charset="-78"/>
              </a:rPr>
              <a:t> plating</a:t>
            </a:r>
            <a:r>
              <a:rPr lang="en-US" sz="5400" b="1" dirty="0">
                <a:solidFill>
                  <a:srgbClr val="3333FF"/>
                </a:solidFill>
                <a:latin typeface="Academy Engraved LET" pitchFamily="2" charset="0"/>
              </a:rPr>
              <a:t/>
            </a:r>
            <a:br>
              <a:rPr lang="en-US" sz="5400" b="1" dirty="0">
                <a:solidFill>
                  <a:srgbClr val="3333FF"/>
                </a:solidFill>
                <a:latin typeface="Academy Engraved LET" pitchFamily="2" charset="0"/>
              </a:rPr>
            </a:br>
            <a:endParaRPr lang="en-US"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57288"/>
            <a:ext cx="771525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120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57163"/>
            <a:ext cx="706755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502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47800"/>
            <a:ext cx="7616708" cy="5078313"/>
          </a:xfrm>
          <a:prstGeom prst="rect">
            <a:avLst/>
          </a:prstGeom>
        </p:spPr>
        <p:txBody>
          <a:bodyPr wrap="square">
            <a:spAutoFit/>
          </a:bodyPr>
          <a:lstStyle/>
          <a:p>
            <a:pPr marL="342900" indent="-342900" algn="just" rtl="1">
              <a:buFont typeface="Wingdings" pitchFamily="2" charset="2"/>
              <a:buChar char="q"/>
            </a:pPr>
            <a:r>
              <a:rPr lang="fa-IR" sz="2400" b="1" dirty="0">
                <a:cs typeface="B Nazanin" pitchFamily="2" charset="-78"/>
              </a:rPr>
              <a:t>عوامل تشکیل دهندة حمام های الکترولس </a:t>
            </a:r>
            <a:r>
              <a:rPr lang="fa-IR" sz="2400" b="1" dirty="0" smtClean="0">
                <a:cs typeface="B Nazanin" pitchFamily="2" charset="-78"/>
              </a:rPr>
              <a:t>نیکل</a:t>
            </a:r>
          </a:p>
          <a:p>
            <a:pPr algn="just" rtl="1"/>
            <a:endParaRPr lang="fa-IR" sz="2000" b="1" dirty="0" smtClean="0">
              <a:cs typeface="B Nazanin" pitchFamily="2" charset="-78"/>
            </a:endParaRPr>
          </a:p>
          <a:p>
            <a:pPr algn="just" rtl="1"/>
            <a:r>
              <a:rPr lang="fa-IR" sz="2000" b="1" dirty="0" smtClean="0">
                <a:cs typeface="B Nazanin" pitchFamily="2" charset="-78"/>
              </a:rPr>
              <a:t>1- منبع </a:t>
            </a:r>
            <a:r>
              <a:rPr lang="fa-IR" sz="2000" b="1" dirty="0">
                <a:cs typeface="B Nazanin" pitchFamily="2" charset="-78"/>
              </a:rPr>
              <a:t>تامین کننده یون </a:t>
            </a:r>
            <a:r>
              <a:rPr lang="fa-IR" sz="2000" b="1" dirty="0" smtClean="0">
                <a:cs typeface="B Nazanin" pitchFamily="2" charset="-78"/>
              </a:rPr>
              <a:t>نیکل</a:t>
            </a:r>
            <a:r>
              <a:rPr lang="fa-IR" sz="2000" b="1" dirty="0">
                <a:cs typeface="B Nazanin" pitchFamily="2" charset="-78"/>
              </a:rPr>
              <a:t>: کلرید نیکل، سولفات نیکل </a:t>
            </a:r>
            <a:r>
              <a:rPr lang="fa-IR" sz="2000" b="1" dirty="0" smtClean="0">
                <a:cs typeface="B Nazanin" pitchFamily="2" charset="-78"/>
              </a:rPr>
              <a:t>و استات نیکل (</a:t>
            </a:r>
            <a:r>
              <a:rPr lang="en-US" sz="2000" b="1" dirty="0" smtClean="0">
                <a:cs typeface="B Nazanin" pitchFamily="2" charset="-78"/>
              </a:rPr>
              <a:t>Ni(</a:t>
            </a:r>
            <a:r>
              <a:rPr lang="en-US" sz="2000" b="1" dirty="0" err="1" smtClean="0">
                <a:cs typeface="B Nazanin" pitchFamily="2" charset="-78"/>
              </a:rPr>
              <a:t>CH</a:t>
            </a:r>
            <a:r>
              <a:rPr lang="en-US" sz="2000" b="1" baseline="-25000" dirty="0" err="1" smtClean="0">
                <a:cs typeface="B Nazanin" pitchFamily="2" charset="-78"/>
              </a:rPr>
              <a:t>3</a:t>
            </a:r>
            <a:r>
              <a:rPr lang="en-US" sz="2000" b="1" dirty="0" err="1" smtClean="0">
                <a:cs typeface="B Nazanin" pitchFamily="2" charset="-78"/>
              </a:rPr>
              <a:t>CO</a:t>
            </a:r>
            <a:r>
              <a:rPr lang="en-US" sz="2000" b="1" baseline="-25000" dirty="0" err="1" smtClean="0">
                <a:cs typeface="B Nazanin" pitchFamily="2" charset="-78"/>
              </a:rPr>
              <a:t>2</a:t>
            </a:r>
            <a:r>
              <a:rPr lang="en-US" sz="2000" b="1" dirty="0" smtClean="0">
                <a:cs typeface="B Nazanin" pitchFamily="2" charset="-78"/>
              </a:rPr>
              <a:t>)</a:t>
            </a:r>
            <a:r>
              <a:rPr lang="en-US" sz="2000" b="1" baseline="-25000" dirty="0" smtClean="0">
                <a:cs typeface="B Nazanin" pitchFamily="2" charset="-78"/>
              </a:rPr>
              <a:t>2</a:t>
            </a:r>
            <a:r>
              <a:rPr lang="fa-IR" sz="2000" b="1" dirty="0" smtClean="0">
                <a:cs typeface="B Nazanin" pitchFamily="2" charset="-78"/>
              </a:rPr>
              <a:t>)</a:t>
            </a:r>
          </a:p>
          <a:p>
            <a:pPr algn="just" rtl="1"/>
            <a:endParaRPr lang="fa-IR" sz="2000" b="1" dirty="0">
              <a:cs typeface="B Nazanin" pitchFamily="2" charset="-78"/>
            </a:endParaRPr>
          </a:p>
          <a:p>
            <a:pPr algn="just" rtl="1"/>
            <a:r>
              <a:rPr lang="fa-IR" sz="2000" b="1" dirty="0" smtClean="0">
                <a:cs typeface="B Nazanin" pitchFamily="2" charset="-78"/>
              </a:rPr>
              <a:t>2- عامل </a:t>
            </a:r>
            <a:r>
              <a:rPr lang="fa-IR" sz="2000" b="1" dirty="0">
                <a:cs typeface="B Nazanin" pitchFamily="2" charset="-78"/>
              </a:rPr>
              <a:t>احیاء کننده: تامین الکترون های لازم برای احیاء نیکل: آمینو بوران، بوروهیدرید سدیم, هیدرازین و هیپو فسفیت سدیم </a:t>
            </a:r>
            <a:r>
              <a:rPr lang="en-US" sz="2000" b="1" dirty="0" err="1" smtClean="0">
                <a:cs typeface="B Nazanin" pitchFamily="2" charset="-78"/>
              </a:rPr>
              <a:t>NaH2PO2</a:t>
            </a:r>
            <a:endParaRPr lang="fa-IR" sz="2000" b="1" dirty="0" smtClean="0">
              <a:cs typeface="B Nazanin" pitchFamily="2" charset="-78"/>
            </a:endParaRPr>
          </a:p>
          <a:p>
            <a:pPr algn="just" rtl="1"/>
            <a:endParaRPr lang="fa-IR" sz="2000" b="1" dirty="0" smtClean="0">
              <a:cs typeface="B Nazanin" pitchFamily="2" charset="-78"/>
            </a:endParaRPr>
          </a:p>
          <a:p>
            <a:pPr algn="just"/>
            <a:r>
              <a:rPr lang="en-US" sz="2000" b="1" dirty="0" smtClean="0">
                <a:cs typeface="B Nazanin" pitchFamily="2" charset="-78"/>
              </a:rPr>
              <a:t>1. Sodium </a:t>
            </a:r>
            <a:r>
              <a:rPr lang="en-US" sz="2000" b="1" dirty="0" err="1">
                <a:cs typeface="B Nazanin" pitchFamily="2" charset="-78"/>
              </a:rPr>
              <a:t>borohydride</a:t>
            </a:r>
            <a:r>
              <a:rPr lang="en-US" sz="2000" b="1" dirty="0">
                <a:cs typeface="B Nazanin" pitchFamily="2" charset="-78"/>
              </a:rPr>
              <a:t>, </a:t>
            </a:r>
            <a:r>
              <a:rPr lang="en-US" sz="2000" b="1" dirty="0" err="1">
                <a:cs typeface="B Nazanin" pitchFamily="2" charset="-78"/>
              </a:rPr>
              <a:t>NaBH4</a:t>
            </a:r>
            <a:r>
              <a:rPr lang="en-US" sz="2000" b="1" dirty="0">
                <a:cs typeface="B Nazanin" pitchFamily="2" charset="-78"/>
              </a:rPr>
              <a:t>—in the bath pH </a:t>
            </a:r>
            <a:r>
              <a:rPr lang="en-US" sz="2000" b="1" dirty="0" smtClean="0">
                <a:cs typeface="B Nazanin" pitchFamily="2" charset="-78"/>
              </a:rPr>
              <a:t>range</a:t>
            </a:r>
            <a:r>
              <a:rPr lang="fa-IR" sz="2000" b="1" dirty="0" smtClean="0">
                <a:cs typeface="B Nazanin" pitchFamily="2" charset="-78"/>
              </a:rPr>
              <a:t> </a:t>
            </a:r>
            <a:r>
              <a:rPr lang="en-US" sz="2000" b="1" dirty="0" smtClean="0">
                <a:cs typeface="B Nazanin" pitchFamily="2" charset="-78"/>
              </a:rPr>
              <a:t>of </a:t>
            </a:r>
            <a:r>
              <a:rPr lang="en-US" sz="2000" b="1" dirty="0">
                <a:cs typeface="B Nazanin" pitchFamily="2" charset="-78"/>
              </a:rPr>
              <a:t>12–14</a:t>
            </a:r>
          </a:p>
          <a:p>
            <a:pPr algn="just"/>
            <a:r>
              <a:rPr lang="en-US" sz="2000" b="1" dirty="0">
                <a:cs typeface="B Nazanin" pitchFamily="2" charset="-78"/>
              </a:rPr>
              <a:t>2. </a:t>
            </a:r>
            <a:r>
              <a:rPr lang="en-US" sz="2000" b="1" dirty="0" err="1">
                <a:cs typeface="B Nazanin" pitchFamily="2" charset="-78"/>
              </a:rPr>
              <a:t>Dimethylamine</a:t>
            </a:r>
            <a:r>
              <a:rPr lang="en-US" sz="2000" b="1" dirty="0">
                <a:cs typeface="B Nazanin" pitchFamily="2" charset="-78"/>
              </a:rPr>
              <a:t> </a:t>
            </a:r>
            <a:r>
              <a:rPr lang="en-US" sz="2000" b="1" dirty="0" err="1">
                <a:cs typeface="B Nazanin" pitchFamily="2" charset="-78"/>
              </a:rPr>
              <a:t>borane</a:t>
            </a:r>
            <a:r>
              <a:rPr lang="en-US" sz="2000" b="1" dirty="0">
                <a:cs typeface="B Nazanin" pitchFamily="2" charset="-78"/>
              </a:rPr>
              <a:t>, (</a:t>
            </a:r>
            <a:r>
              <a:rPr lang="en-US" sz="2000" b="1" dirty="0" err="1">
                <a:cs typeface="B Nazanin" pitchFamily="2" charset="-78"/>
              </a:rPr>
              <a:t>DMAB</a:t>
            </a:r>
            <a:r>
              <a:rPr lang="en-US" sz="2000" b="1" dirty="0">
                <a:cs typeface="B Nazanin" pitchFamily="2" charset="-78"/>
              </a:rPr>
              <a:t>) (</a:t>
            </a:r>
            <a:r>
              <a:rPr lang="en-US" sz="2000" b="1" dirty="0" err="1" smtClean="0">
                <a:cs typeface="B Nazanin" pitchFamily="2" charset="-78"/>
              </a:rPr>
              <a:t>CH3</a:t>
            </a:r>
            <a:r>
              <a:rPr lang="en-US" sz="2000" b="1" dirty="0" smtClean="0">
                <a:cs typeface="B Nazanin" pitchFamily="2" charset="-78"/>
              </a:rPr>
              <a:t>)</a:t>
            </a:r>
            <a:r>
              <a:rPr lang="en-US" sz="2000" b="1" dirty="0" err="1" smtClean="0">
                <a:cs typeface="B Nazanin" pitchFamily="2" charset="-78"/>
              </a:rPr>
              <a:t>2NHBH3</a:t>
            </a:r>
            <a:r>
              <a:rPr lang="en-US" sz="2000" b="1" dirty="0" smtClean="0">
                <a:cs typeface="B Nazanin" pitchFamily="2" charset="-78"/>
              </a:rPr>
              <a:t>—in</a:t>
            </a:r>
            <a:r>
              <a:rPr lang="fa-IR" sz="2000" b="1" dirty="0" smtClean="0">
                <a:cs typeface="B Nazanin" pitchFamily="2" charset="-78"/>
              </a:rPr>
              <a:t> </a:t>
            </a:r>
            <a:r>
              <a:rPr lang="en-US" sz="2000" b="1" dirty="0" smtClean="0">
                <a:cs typeface="B Nazanin" pitchFamily="2" charset="-78"/>
              </a:rPr>
              <a:t>the </a:t>
            </a:r>
            <a:r>
              <a:rPr lang="en-US" sz="2000" b="1" dirty="0">
                <a:cs typeface="B Nazanin" pitchFamily="2" charset="-78"/>
              </a:rPr>
              <a:t>pH range of 6–10</a:t>
            </a:r>
          </a:p>
          <a:p>
            <a:pPr algn="just"/>
            <a:r>
              <a:rPr lang="en-US" sz="2000" b="1" dirty="0">
                <a:cs typeface="B Nazanin" pitchFamily="2" charset="-78"/>
              </a:rPr>
              <a:t>3. Hydrazine, </a:t>
            </a:r>
            <a:r>
              <a:rPr lang="en-US" sz="2000" b="1" dirty="0" err="1" smtClean="0">
                <a:cs typeface="B Nazanin" pitchFamily="2" charset="-78"/>
              </a:rPr>
              <a:t>N2H4.H2O</a:t>
            </a:r>
            <a:r>
              <a:rPr lang="en-US" sz="2000" b="1" dirty="0" smtClean="0">
                <a:cs typeface="B Nazanin" pitchFamily="2" charset="-78"/>
              </a:rPr>
              <a:t>—in </a:t>
            </a:r>
            <a:r>
              <a:rPr lang="en-US" sz="2000" b="1" dirty="0">
                <a:cs typeface="B Nazanin" pitchFamily="2" charset="-78"/>
              </a:rPr>
              <a:t>the pH range of </a:t>
            </a:r>
            <a:r>
              <a:rPr lang="en-US" sz="2000" b="1" dirty="0" smtClean="0">
                <a:cs typeface="B Nazanin" pitchFamily="2" charset="-78"/>
              </a:rPr>
              <a:t>8–11</a:t>
            </a:r>
            <a:endParaRPr lang="fa-IR" sz="2000" b="1" dirty="0" smtClean="0">
              <a:cs typeface="B Nazanin" pitchFamily="2" charset="-78"/>
            </a:endParaRPr>
          </a:p>
          <a:p>
            <a:pPr algn="just" rtl="1"/>
            <a:endParaRPr lang="en-US" sz="2000" b="1" dirty="0" smtClean="0">
              <a:cs typeface="B Nazanin" pitchFamily="2" charset="-78"/>
            </a:endParaRPr>
          </a:p>
          <a:p>
            <a:pPr algn="just" rtl="1"/>
            <a:r>
              <a:rPr lang="fa-IR" sz="2000" b="1" dirty="0" smtClean="0">
                <a:cs typeface="B Nazanin" pitchFamily="2" charset="-78"/>
              </a:rPr>
              <a:t>موارد 1 و2: تولید پوشش </a:t>
            </a:r>
            <a:r>
              <a:rPr lang="en-US" sz="2000" b="1" dirty="0" smtClean="0">
                <a:cs typeface="B Nazanin" pitchFamily="2" charset="-78"/>
              </a:rPr>
              <a:t>Ni-B</a:t>
            </a:r>
            <a:endParaRPr lang="fa-IR" sz="2000" b="1" dirty="0" smtClean="0">
              <a:cs typeface="B Nazanin" pitchFamily="2" charset="-78"/>
            </a:endParaRPr>
          </a:p>
          <a:p>
            <a:pPr algn="just" rtl="1"/>
            <a:r>
              <a:rPr lang="fa-IR" sz="2000" b="1" dirty="0" smtClean="0">
                <a:cs typeface="B Nazanin" pitchFamily="2" charset="-78"/>
              </a:rPr>
              <a:t>مورد 3: تولید پوشش </a:t>
            </a:r>
            <a:r>
              <a:rPr lang="en-US" sz="2000" b="1" dirty="0" smtClean="0">
                <a:cs typeface="B Nazanin" pitchFamily="2" charset="-78"/>
              </a:rPr>
              <a:t>Ni-N</a:t>
            </a:r>
            <a:endParaRPr lang="fa-IR" sz="2000" b="1" dirty="0" smtClean="0">
              <a:cs typeface="B Nazanin" pitchFamily="2" charset="-78"/>
            </a:endParaRPr>
          </a:p>
          <a:p>
            <a:pPr algn="just" rtl="1"/>
            <a:endParaRPr lang="fa-IR" sz="2000" b="1" dirty="0" smtClean="0">
              <a:cs typeface="B Nazanin" pitchFamily="2" charset="-78"/>
            </a:endParaRPr>
          </a:p>
        </p:txBody>
      </p:sp>
      <p:sp>
        <p:nvSpPr>
          <p:cNvPr id="5" name="Title 1"/>
          <p:cNvSpPr>
            <a:spLocks noGrp="1"/>
          </p:cNvSpPr>
          <p:nvPr>
            <p:ph type="title"/>
          </p:nvPr>
        </p:nvSpPr>
        <p:spPr>
          <a:xfrm>
            <a:off x="457200" y="274638"/>
            <a:ext cx="7620000" cy="1143000"/>
          </a:xfrm>
        </p:spPr>
        <p:txBody>
          <a:bodyPr/>
          <a:lstStyle/>
          <a:p>
            <a:pPr algn="ctr"/>
            <a:r>
              <a:rPr lang="en-US" sz="5400" b="1" dirty="0" err="1" smtClean="0">
                <a:solidFill>
                  <a:srgbClr val="3333FF"/>
                </a:solidFill>
                <a:latin typeface="Academy Engraved LET" pitchFamily="2" charset="0"/>
                <a:cs typeface="B Titr" pitchFamily="2" charset="-78"/>
              </a:rPr>
              <a:t>Electroless</a:t>
            </a:r>
            <a:r>
              <a:rPr lang="en-US" sz="5400" b="1" dirty="0" smtClean="0">
                <a:solidFill>
                  <a:srgbClr val="3333FF"/>
                </a:solidFill>
                <a:latin typeface="Academy Engraved LET" pitchFamily="2" charset="0"/>
                <a:cs typeface="B Titr" pitchFamily="2" charset="-78"/>
              </a:rPr>
              <a:t> plating</a:t>
            </a:r>
            <a:r>
              <a:rPr lang="en-US" sz="5400" b="1" dirty="0">
                <a:solidFill>
                  <a:srgbClr val="3333FF"/>
                </a:solidFill>
                <a:latin typeface="Academy Engraved LET" pitchFamily="2" charset="0"/>
              </a:rPr>
              <a:t/>
            </a:r>
            <a:br>
              <a:rPr lang="en-US" sz="5400" b="1" dirty="0">
                <a:solidFill>
                  <a:srgbClr val="3333FF"/>
                </a:solidFill>
                <a:latin typeface="Academy Engraved LET" pitchFamily="2" charset="0"/>
              </a:rPr>
            </a:br>
            <a:endParaRPr lang="en-US" sz="4800" dirty="0"/>
          </a:p>
        </p:txBody>
      </p:sp>
    </p:spTree>
    <p:extLst>
      <p:ext uri="{BB962C8B-B14F-4D97-AF65-F5344CB8AC3E}">
        <p14:creationId xmlns:p14="http://schemas.microsoft.com/office/powerpoint/2010/main" val="1118995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620000" cy="1143000"/>
          </a:xfrm>
        </p:spPr>
        <p:txBody>
          <a:bodyPr/>
          <a:lstStyle/>
          <a:p>
            <a:pPr algn="ctr"/>
            <a:r>
              <a:rPr lang="en-US" sz="5400" b="1" dirty="0" err="1" smtClean="0">
                <a:solidFill>
                  <a:srgbClr val="3333FF"/>
                </a:solidFill>
                <a:latin typeface="Academy Engraved LET" pitchFamily="2" charset="0"/>
                <a:cs typeface="B Titr" pitchFamily="2" charset="-78"/>
              </a:rPr>
              <a:t>Electroless</a:t>
            </a:r>
            <a:r>
              <a:rPr lang="en-US" sz="5400" b="1" dirty="0" smtClean="0">
                <a:solidFill>
                  <a:srgbClr val="3333FF"/>
                </a:solidFill>
                <a:latin typeface="Academy Engraved LET" pitchFamily="2" charset="0"/>
                <a:cs typeface="B Titr" pitchFamily="2" charset="-78"/>
              </a:rPr>
              <a:t> plating</a:t>
            </a:r>
            <a:r>
              <a:rPr lang="en-US" sz="5400" b="1" dirty="0">
                <a:solidFill>
                  <a:srgbClr val="3333FF"/>
                </a:solidFill>
                <a:latin typeface="Academy Engraved LET" pitchFamily="2" charset="0"/>
              </a:rPr>
              <a:t/>
            </a:r>
            <a:br>
              <a:rPr lang="en-US" sz="5400" b="1" dirty="0">
                <a:solidFill>
                  <a:srgbClr val="3333FF"/>
                </a:solidFill>
                <a:latin typeface="Academy Engraved LET" pitchFamily="2" charset="0"/>
              </a:rPr>
            </a:br>
            <a:endParaRPr lang="en-US"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05187"/>
            <a:ext cx="6165488" cy="337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370000"/>
            <a:ext cx="8382000" cy="2135200"/>
          </a:xfrm>
          <a:prstGeom prst="rect">
            <a:avLst/>
          </a:prstGeom>
        </p:spPr>
        <p:txBody>
          <a:bodyPr wrap="square">
            <a:spAutoFit/>
          </a:bodyPr>
          <a:lstStyle/>
          <a:p>
            <a:pPr algn="just" rtl="1">
              <a:lnSpc>
                <a:spcPct val="150000"/>
              </a:lnSpc>
            </a:pPr>
            <a:r>
              <a:rPr lang="fa-IR" b="1" dirty="0" smtClean="0">
                <a:cs typeface="B Nazanin" pitchFamily="2" charset="-78"/>
              </a:rPr>
              <a:t>3- عامل </a:t>
            </a:r>
            <a:r>
              <a:rPr lang="fa-IR" b="1" dirty="0">
                <a:cs typeface="B Nazanin" pitchFamily="2" charset="-78"/>
              </a:rPr>
              <a:t>کمپلکس کننده: حمام های الکترولس پایداری کمی دارند. بنابراین با توجه به قیمت بالای آن ها و جلوگیری از تجزیه محلول آبکاری و همچنین کنترل واکنش بطوریکه واکنش فقط بر روی سطح فعال زیرلایه صورت گیرد (جلوگیری از افزایش یون نیکل در محلول) از کمپلکس کننده ها استفاده می شود: اسیدهای آلی مانند سیتریک (</a:t>
            </a:r>
            <a:r>
              <a:rPr lang="en-US" b="1" dirty="0" err="1">
                <a:cs typeface="B Nazanin" pitchFamily="2" charset="-78"/>
              </a:rPr>
              <a:t>C6H8O7</a:t>
            </a:r>
            <a:r>
              <a:rPr lang="fa-IR" b="1" dirty="0">
                <a:cs typeface="B Nazanin" pitchFamily="2" charset="-78"/>
              </a:rPr>
              <a:t>)</a:t>
            </a:r>
            <a:r>
              <a:rPr lang="en-US" b="1" dirty="0">
                <a:cs typeface="B Nazanin" pitchFamily="2" charset="-78"/>
              </a:rPr>
              <a:t>، </a:t>
            </a:r>
            <a:r>
              <a:rPr lang="fa-IR" b="1" dirty="0">
                <a:cs typeface="B Nazanin" pitchFamily="2" charset="-78"/>
              </a:rPr>
              <a:t>استیک</a:t>
            </a:r>
            <a:r>
              <a:rPr lang="en-US" b="1" dirty="0">
                <a:cs typeface="B Nazanin" pitchFamily="2" charset="-78"/>
              </a:rPr>
              <a:t>، </a:t>
            </a:r>
            <a:r>
              <a:rPr lang="fa-IR" b="1" dirty="0">
                <a:cs typeface="B Nazanin" pitchFamily="2" charset="-78"/>
              </a:rPr>
              <a:t>لاکتیک،</a:t>
            </a:r>
            <a:r>
              <a:rPr lang="en-US" b="1" dirty="0">
                <a:cs typeface="B Nazanin" pitchFamily="2" charset="-78"/>
              </a:rPr>
              <a:t> </a:t>
            </a:r>
            <a:r>
              <a:rPr lang="fa-IR" b="1" dirty="0">
                <a:cs typeface="B Nazanin" pitchFamily="2" charset="-78"/>
              </a:rPr>
              <a:t>گلیکولیک </a:t>
            </a:r>
            <a:r>
              <a:rPr lang="en-US" b="1" dirty="0">
                <a:cs typeface="B Nazanin" pitchFamily="2" charset="-78"/>
              </a:rPr>
              <a:t> </a:t>
            </a:r>
            <a:r>
              <a:rPr lang="fa-IR" b="1" dirty="0">
                <a:cs typeface="B Nazanin" pitchFamily="2" charset="-78"/>
              </a:rPr>
              <a:t>و ترکیباتی مانند گلیسین </a:t>
            </a:r>
            <a:r>
              <a:rPr lang="en-US" b="1" dirty="0">
                <a:cs typeface="B Nazanin" pitchFamily="2" charset="-78"/>
              </a:rPr>
              <a:t> </a:t>
            </a:r>
            <a:r>
              <a:rPr lang="fa-IR" b="1" dirty="0">
                <a:cs typeface="B Nazanin" pitchFamily="2" charset="-78"/>
              </a:rPr>
              <a:t>و نمک های سدیم </a:t>
            </a:r>
          </a:p>
        </p:txBody>
      </p:sp>
      <p:sp>
        <p:nvSpPr>
          <p:cNvPr id="3" name="Rectangle 2"/>
          <p:cNvSpPr/>
          <p:nvPr/>
        </p:nvSpPr>
        <p:spPr>
          <a:xfrm>
            <a:off x="4242220" y="882134"/>
            <a:ext cx="4262705" cy="369332"/>
          </a:xfrm>
          <a:prstGeom prst="rect">
            <a:avLst/>
          </a:prstGeom>
        </p:spPr>
        <p:txBody>
          <a:bodyPr wrap="none">
            <a:spAutoFit/>
          </a:bodyPr>
          <a:lstStyle/>
          <a:p>
            <a:pPr marL="342900" indent="-342900" algn="just" rtl="1">
              <a:buFont typeface="Wingdings" pitchFamily="2" charset="2"/>
              <a:buChar char="q"/>
            </a:pPr>
            <a:r>
              <a:rPr lang="fa-IR" b="1" dirty="0">
                <a:cs typeface="B Nazanin" pitchFamily="2" charset="-78"/>
              </a:rPr>
              <a:t>عوامل تشکیل دهندة حمام های الکترولس نیکل</a:t>
            </a:r>
          </a:p>
        </p:txBody>
      </p:sp>
    </p:spTree>
    <p:extLst>
      <p:ext uri="{BB962C8B-B14F-4D97-AF65-F5344CB8AC3E}">
        <p14:creationId xmlns:p14="http://schemas.microsoft.com/office/powerpoint/2010/main" val="2895517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7616708" cy="1015663"/>
          </a:xfrm>
          <a:prstGeom prst="rect">
            <a:avLst/>
          </a:prstGeom>
        </p:spPr>
        <p:txBody>
          <a:bodyPr wrap="square">
            <a:spAutoFit/>
          </a:bodyPr>
          <a:lstStyle/>
          <a:p>
            <a:pPr algn="just" rtl="1"/>
            <a:endParaRPr lang="fa-IR" sz="2000" b="1" dirty="0" smtClean="0">
              <a:cs typeface="B Nazanin" pitchFamily="2" charset="-78"/>
            </a:endParaRPr>
          </a:p>
          <a:p>
            <a:pPr algn="just" rtl="1"/>
            <a:r>
              <a:rPr lang="fa-IR" sz="2000" b="1" dirty="0" smtClean="0">
                <a:cs typeface="B Nazanin" pitchFamily="2" charset="-78"/>
              </a:rPr>
              <a:t>4- ترکیب بافری</a:t>
            </a:r>
            <a:r>
              <a:rPr lang="fa-IR" sz="2000" b="1" dirty="0">
                <a:cs typeface="B Nazanin" pitchFamily="2" charset="-78"/>
              </a:rPr>
              <a:t>: برای جلوگیری از تغییرات </a:t>
            </a:r>
            <a:r>
              <a:rPr lang="en-US" sz="2000" b="1" dirty="0">
                <a:cs typeface="B Nazanin" pitchFamily="2" charset="-78"/>
              </a:rPr>
              <a:t>pH </a:t>
            </a:r>
            <a:r>
              <a:rPr lang="fa-IR" sz="2000" b="1" dirty="0" smtClean="0">
                <a:cs typeface="B Nazanin" pitchFamily="2" charset="-78"/>
              </a:rPr>
              <a:t> و </a:t>
            </a:r>
            <a:r>
              <a:rPr lang="fa-IR" sz="2000" b="1" dirty="0">
                <a:cs typeface="B Nazanin" pitchFamily="2" charset="-78"/>
              </a:rPr>
              <a:t>ثابت نگه داشتن شرایط کاری و خواص </a:t>
            </a:r>
            <a:r>
              <a:rPr lang="fa-IR" sz="2000" b="1" dirty="0" smtClean="0">
                <a:cs typeface="B Nazanin" pitchFamily="2" charset="-78"/>
              </a:rPr>
              <a:t>پوشش</a:t>
            </a:r>
            <a:r>
              <a:rPr lang="fa-IR" sz="2000" b="1" dirty="0">
                <a:cs typeface="B Nazanin" pitchFamily="2" charset="-78"/>
              </a:rPr>
              <a:t>: نمک های سدیم  یا پتاسیم، اسید استیک </a:t>
            </a:r>
            <a:endParaRPr lang="fa-IR" sz="2000" b="1" dirty="0" smtClean="0">
              <a:cs typeface="B Nazanin" pitchFamily="2" charset="-78"/>
            </a:endParaRPr>
          </a:p>
        </p:txBody>
      </p:sp>
      <p:sp>
        <p:nvSpPr>
          <p:cNvPr id="5" name="Title 1"/>
          <p:cNvSpPr>
            <a:spLocks noGrp="1"/>
          </p:cNvSpPr>
          <p:nvPr>
            <p:ph type="title"/>
          </p:nvPr>
        </p:nvSpPr>
        <p:spPr>
          <a:xfrm>
            <a:off x="457200" y="274638"/>
            <a:ext cx="7620000" cy="1143000"/>
          </a:xfrm>
        </p:spPr>
        <p:txBody>
          <a:bodyPr/>
          <a:lstStyle/>
          <a:p>
            <a:pPr algn="ctr"/>
            <a:r>
              <a:rPr lang="en-US" sz="5400" b="1" dirty="0" err="1" smtClean="0">
                <a:solidFill>
                  <a:srgbClr val="3333FF"/>
                </a:solidFill>
                <a:latin typeface="Academy Engraved LET" pitchFamily="2" charset="0"/>
                <a:cs typeface="B Titr" pitchFamily="2" charset="-78"/>
              </a:rPr>
              <a:t>Electroless</a:t>
            </a:r>
            <a:r>
              <a:rPr lang="en-US" sz="5400" b="1" dirty="0" smtClean="0">
                <a:solidFill>
                  <a:srgbClr val="3333FF"/>
                </a:solidFill>
                <a:latin typeface="Academy Engraved LET" pitchFamily="2" charset="0"/>
                <a:cs typeface="B Titr" pitchFamily="2" charset="-78"/>
              </a:rPr>
              <a:t> plating</a:t>
            </a:r>
            <a:r>
              <a:rPr lang="en-US" sz="5400" b="1" dirty="0">
                <a:solidFill>
                  <a:srgbClr val="3333FF"/>
                </a:solidFill>
                <a:latin typeface="Academy Engraved LET" pitchFamily="2" charset="0"/>
              </a:rPr>
              <a:t/>
            </a:r>
            <a:br>
              <a:rPr lang="en-US" sz="5400" b="1" dirty="0">
                <a:solidFill>
                  <a:srgbClr val="3333FF"/>
                </a:solidFill>
                <a:latin typeface="Academy Engraved LET" pitchFamily="2" charset="0"/>
              </a:rPr>
            </a:br>
            <a:endParaRPr lang="en-US"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77" y="2743200"/>
            <a:ext cx="7943850" cy="388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1200" y="5029200"/>
            <a:ext cx="840295" cy="369332"/>
          </a:xfrm>
          <a:prstGeom prst="rect">
            <a:avLst/>
          </a:prstGeom>
        </p:spPr>
        <p:txBody>
          <a:bodyPr wrap="none">
            <a:spAutoFit/>
          </a:bodyPr>
          <a:lstStyle/>
          <a:p>
            <a:r>
              <a:rPr lang="en-US" dirty="0" err="1"/>
              <a:t>C</a:t>
            </a:r>
            <a:r>
              <a:rPr lang="en-US" baseline="-25000" dirty="0" err="1"/>
              <a:t>5</a:t>
            </a:r>
            <a:r>
              <a:rPr lang="en-US" dirty="0" err="1"/>
              <a:t>H</a:t>
            </a:r>
            <a:r>
              <a:rPr lang="en-US" baseline="-25000" dirty="0" err="1"/>
              <a:t>8</a:t>
            </a:r>
            <a:r>
              <a:rPr lang="en-US" dirty="0" err="1"/>
              <a:t>O</a:t>
            </a:r>
            <a:r>
              <a:rPr lang="en-US" baseline="-25000" dirty="0" err="1"/>
              <a:t>4</a:t>
            </a:r>
            <a:endParaRPr lang="en-US" dirty="0"/>
          </a:p>
        </p:txBody>
      </p:sp>
      <p:sp>
        <p:nvSpPr>
          <p:cNvPr id="3" name="Rectangle 2"/>
          <p:cNvSpPr/>
          <p:nvPr/>
        </p:nvSpPr>
        <p:spPr>
          <a:xfrm>
            <a:off x="1902654" y="6019800"/>
            <a:ext cx="918841" cy="369332"/>
          </a:xfrm>
          <a:prstGeom prst="rect">
            <a:avLst/>
          </a:prstGeom>
        </p:spPr>
        <p:txBody>
          <a:bodyPr wrap="none">
            <a:spAutoFit/>
          </a:bodyPr>
          <a:lstStyle/>
          <a:p>
            <a:r>
              <a:rPr lang="en-US" dirty="0" err="1"/>
              <a:t>C</a:t>
            </a:r>
            <a:r>
              <a:rPr lang="en-US" baseline="-25000" dirty="0" err="1"/>
              <a:t>6</a:t>
            </a:r>
            <a:r>
              <a:rPr lang="en-US" dirty="0" err="1"/>
              <a:t>H</a:t>
            </a:r>
            <a:r>
              <a:rPr lang="en-US" baseline="-25000" dirty="0" err="1"/>
              <a:t>10</a:t>
            </a:r>
            <a:r>
              <a:rPr lang="en-US" dirty="0" err="1"/>
              <a:t>O</a:t>
            </a:r>
            <a:r>
              <a:rPr lang="en-US" baseline="-25000" dirty="0" err="1"/>
              <a:t>4</a:t>
            </a:r>
            <a:endParaRPr lang="en-US" dirty="0"/>
          </a:p>
        </p:txBody>
      </p:sp>
      <p:sp>
        <p:nvSpPr>
          <p:cNvPr id="6" name="Rectangle 5"/>
          <p:cNvSpPr/>
          <p:nvPr/>
        </p:nvSpPr>
        <p:spPr>
          <a:xfrm>
            <a:off x="1902654" y="4126468"/>
            <a:ext cx="1101135" cy="369332"/>
          </a:xfrm>
          <a:prstGeom prst="rect">
            <a:avLst/>
          </a:prstGeom>
        </p:spPr>
        <p:txBody>
          <a:bodyPr wrap="none">
            <a:spAutoFit/>
          </a:bodyPr>
          <a:lstStyle/>
          <a:p>
            <a:r>
              <a:rPr lang="en-US" dirty="0" err="1"/>
              <a:t>CH</a:t>
            </a:r>
            <a:r>
              <a:rPr lang="en-US" baseline="-25000" dirty="0" err="1"/>
              <a:t>3</a:t>
            </a:r>
            <a:r>
              <a:rPr lang="en-US" dirty="0" err="1"/>
              <a:t>COOH</a:t>
            </a:r>
            <a:endParaRPr lang="en-US" dirty="0"/>
          </a:p>
        </p:txBody>
      </p:sp>
      <p:sp>
        <p:nvSpPr>
          <p:cNvPr id="7" name="Rectangle 6"/>
          <p:cNvSpPr/>
          <p:nvPr/>
        </p:nvSpPr>
        <p:spPr>
          <a:xfrm>
            <a:off x="2280097" y="4500185"/>
            <a:ext cx="1447384" cy="369332"/>
          </a:xfrm>
          <a:prstGeom prst="rect">
            <a:avLst/>
          </a:prstGeom>
        </p:spPr>
        <p:txBody>
          <a:bodyPr wrap="none">
            <a:spAutoFit/>
          </a:bodyPr>
          <a:lstStyle/>
          <a:p>
            <a:r>
              <a:rPr lang="en-US" dirty="0" err="1"/>
              <a:t>CH</a:t>
            </a:r>
            <a:r>
              <a:rPr lang="en-US" baseline="-25000" dirty="0" err="1"/>
              <a:t>3</a:t>
            </a:r>
            <a:r>
              <a:rPr lang="en-US" dirty="0" err="1"/>
              <a:t>CH</a:t>
            </a:r>
            <a:r>
              <a:rPr lang="en-US" baseline="-25000" dirty="0" err="1"/>
              <a:t>2</a:t>
            </a:r>
            <a:r>
              <a:rPr lang="en-US" dirty="0" err="1"/>
              <a:t>COOH</a:t>
            </a:r>
            <a:endParaRPr lang="en-US" dirty="0"/>
          </a:p>
        </p:txBody>
      </p:sp>
      <p:sp>
        <p:nvSpPr>
          <p:cNvPr id="8" name="Rectangle 7"/>
          <p:cNvSpPr/>
          <p:nvPr/>
        </p:nvSpPr>
        <p:spPr>
          <a:xfrm>
            <a:off x="2128483" y="5486400"/>
            <a:ext cx="840295" cy="369332"/>
          </a:xfrm>
          <a:prstGeom prst="rect">
            <a:avLst/>
          </a:prstGeom>
        </p:spPr>
        <p:txBody>
          <a:bodyPr wrap="none">
            <a:spAutoFit/>
          </a:bodyPr>
          <a:lstStyle/>
          <a:p>
            <a:r>
              <a:rPr lang="en-US" dirty="0" err="1"/>
              <a:t>C</a:t>
            </a:r>
            <a:r>
              <a:rPr lang="en-US" baseline="-25000" dirty="0" err="1"/>
              <a:t>4</a:t>
            </a:r>
            <a:r>
              <a:rPr lang="en-US" dirty="0" err="1"/>
              <a:t>H</a:t>
            </a:r>
            <a:r>
              <a:rPr lang="en-US" baseline="-25000" dirty="0" err="1"/>
              <a:t>6</a:t>
            </a:r>
            <a:r>
              <a:rPr lang="en-US" dirty="0" err="1"/>
              <a:t>O</a:t>
            </a:r>
            <a:r>
              <a:rPr lang="en-US" baseline="-25000" dirty="0" err="1"/>
              <a:t>4</a:t>
            </a:r>
            <a:endParaRPr lang="en-US" dirty="0"/>
          </a:p>
        </p:txBody>
      </p:sp>
      <p:sp>
        <p:nvSpPr>
          <p:cNvPr id="9" name="Rectangle 8"/>
          <p:cNvSpPr/>
          <p:nvPr/>
        </p:nvSpPr>
        <p:spPr>
          <a:xfrm>
            <a:off x="3881225" y="990600"/>
            <a:ext cx="4262705" cy="369332"/>
          </a:xfrm>
          <a:prstGeom prst="rect">
            <a:avLst/>
          </a:prstGeom>
        </p:spPr>
        <p:txBody>
          <a:bodyPr wrap="none">
            <a:spAutoFit/>
          </a:bodyPr>
          <a:lstStyle/>
          <a:p>
            <a:pPr marL="342900" indent="-342900" algn="just" rtl="1">
              <a:buFont typeface="Wingdings" pitchFamily="2" charset="2"/>
              <a:buChar char="q"/>
            </a:pPr>
            <a:r>
              <a:rPr lang="fa-IR" b="1" dirty="0">
                <a:cs typeface="B Nazanin" pitchFamily="2" charset="-78"/>
              </a:rPr>
              <a:t>عوامل تشکیل دهندة حمام های الکترولس نیکل</a:t>
            </a:r>
          </a:p>
        </p:txBody>
      </p:sp>
    </p:spTree>
    <p:extLst>
      <p:ext uri="{BB962C8B-B14F-4D97-AF65-F5344CB8AC3E}">
        <p14:creationId xmlns:p14="http://schemas.microsoft.com/office/powerpoint/2010/main" val="1875920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8458200" cy="6309420"/>
          </a:xfrm>
          <a:prstGeom prst="rect">
            <a:avLst/>
          </a:prstGeom>
        </p:spPr>
        <p:txBody>
          <a:bodyPr wrap="square">
            <a:spAutoFit/>
          </a:bodyPr>
          <a:lstStyle/>
          <a:p>
            <a:pPr marL="342900" indent="-342900" algn="just" rtl="1">
              <a:buFont typeface="Wingdings" pitchFamily="2" charset="2"/>
              <a:buChar char="q"/>
            </a:pPr>
            <a:r>
              <a:rPr lang="fa-IR" sz="2400" b="1" dirty="0">
                <a:cs typeface="B Nazanin" pitchFamily="2" charset="-78"/>
              </a:rPr>
              <a:t>عوامل تشکیل دهندة حمام های الکترولس </a:t>
            </a:r>
            <a:r>
              <a:rPr lang="fa-IR" sz="2400" b="1" dirty="0" smtClean="0">
                <a:cs typeface="B Nazanin" pitchFamily="2" charset="-78"/>
              </a:rPr>
              <a:t>نیکل</a:t>
            </a:r>
          </a:p>
          <a:p>
            <a:pPr algn="just" rtl="1"/>
            <a:endParaRPr lang="fa-IR" sz="2000" b="1" dirty="0" smtClean="0">
              <a:cs typeface="B Nazanin" pitchFamily="2" charset="-78"/>
            </a:endParaRPr>
          </a:p>
          <a:p>
            <a:pPr algn="just" rtl="1"/>
            <a:r>
              <a:rPr lang="fa-IR" sz="2000" b="1" dirty="0" smtClean="0">
                <a:cs typeface="B Nazanin" pitchFamily="2" charset="-78"/>
              </a:rPr>
              <a:t>5- پایدار </a:t>
            </a:r>
            <a:r>
              <a:rPr lang="fa-IR" sz="2000" b="1" dirty="0">
                <a:cs typeface="B Nazanin" pitchFamily="2" charset="-78"/>
              </a:rPr>
              <a:t>کننده </a:t>
            </a:r>
            <a:r>
              <a:rPr lang="fa-IR" sz="2000" b="1" dirty="0" smtClean="0">
                <a:cs typeface="B Nazanin" pitchFamily="2" charset="-78"/>
              </a:rPr>
              <a:t>ها</a:t>
            </a:r>
            <a:r>
              <a:rPr lang="fa-IR" sz="2000" b="1" dirty="0">
                <a:cs typeface="B Nazanin" pitchFamily="2" charset="-78"/>
              </a:rPr>
              <a:t>: </a:t>
            </a:r>
            <a:r>
              <a:rPr lang="fa-IR" sz="2000" b="1" dirty="0" smtClean="0">
                <a:cs typeface="B Nazanin" pitchFamily="2" charset="-78"/>
              </a:rPr>
              <a:t>جهت </a:t>
            </a:r>
            <a:r>
              <a:rPr lang="fa-IR" sz="2000" b="1" dirty="0">
                <a:cs typeface="B Nazanin" pitchFamily="2" charset="-78"/>
              </a:rPr>
              <a:t>کنترل سرعت آبکاری بر روی سطوح فعال استفاده می شوند. گاهی در اثر وجود ذرات جامد کلوئیدی مثل غبار و یا افزایش غلظت ارتوفسفید به بیش از حد حلالیت، محلول الکترولس تجزیه می شود. جهت جلوگیری از این امر، به محلول پایدار کننده افزوده می شود. این مواد جذب سطح ذرات کلوئیدی شده و از احیاء نیکل بر سطح آنها جلوگیری می کنند. مانند نمک فلزات سنگین </a:t>
            </a:r>
            <a:r>
              <a:rPr lang="fa-IR" sz="2000" b="1" dirty="0" smtClean="0">
                <a:cs typeface="B Nazanin" pitchFamily="2" charset="-78"/>
              </a:rPr>
              <a:t>سرب</a:t>
            </a:r>
            <a:r>
              <a:rPr lang="fa-IR" sz="2000" b="1" dirty="0">
                <a:cs typeface="B Nazanin" pitchFamily="2" charset="-78"/>
              </a:rPr>
              <a:t>، بیسموت، قلع و کادمیم و یا آنیون های آلی مانند مولیبدات ها و بورات ها و یا ترکیبات گوگرد </a:t>
            </a:r>
          </a:p>
          <a:p>
            <a:pPr algn="just" rtl="1"/>
            <a:endParaRPr lang="fa-IR" sz="2000" dirty="0" smtClean="0">
              <a:cs typeface="B Nazanin" pitchFamily="2" charset="-78"/>
            </a:endParaRPr>
          </a:p>
          <a:p>
            <a:pPr algn="just" rtl="1"/>
            <a:r>
              <a:rPr lang="fa-IR" sz="2000" b="1" dirty="0" smtClean="0">
                <a:cs typeface="B Nazanin" pitchFamily="2" charset="-78"/>
              </a:rPr>
              <a:t>6- تنظیم کننده </a:t>
            </a:r>
            <a:r>
              <a:rPr lang="en-US" sz="2000" b="1" dirty="0" smtClean="0">
                <a:cs typeface="B Nazanin" pitchFamily="2" charset="-78"/>
              </a:rPr>
              <a:t>pH</a:t>
            </a:r>
            <a:r>
              <a:rPr lang="fa-IR" sz="2000" b="1" dirty="0" smtClean="0">
                <a:cs typeface="B Nazanin" pitchFamily="2" charset="-78"/>
              </a:rPr>
              <a:t>: اسیدسولفوریک، آمونیاک، سود</a:t>
            </a:r>
          </a:p>
          <a:p>
            <a:pPr algn="just" rtl="1"/>
            <a:endParaRPr lang="fa-IR" sz="2000" b="1" dirty="0" smtClean="0">
              <a:cs typeface="B Nazanin" pitchFamily="2" charset="-78"/>
            </a:endParaRPr>
          </a:p>
          <a:p>
            <a:pPr algn="just" rtl="1"/>
            <a:r>
              <a:rPr lang="fa-IR" sz="2000" b="1" dirty="0" smtClean="0">
                <a:cs typeface="B Nazanin" pitchFamily="2" charset="-78"/>
              </a:rPr>
              <a:t>7- شتاب </a:t>
            </a:r>
            <a:r>
              <a:rPr lang="fa-IR" sz="2000" b="1" dirty="0">
                <a:cs typeface="B Nazanin" pitchFamily="2" charset="-78"/>
              </a:rPr>
              <a:t>دهنده </a:t>
            </a:r>
            <a:r>
              <a:rPr lang="fa-IR" sz="2000" b="1" dirty="0" smtClean="0">
                <a:cs typeface="B Nazanin" pitchFamily="2" charset="-78"/>
              </a:rPr>
              <a:t>ها: با تضعیف باند </a:t>
            </a:r>
            <a:r>
              <a:rPr lang="fa-IR" sz="2000" b="1" dirty="0">
                <a:cs typeface="B Nazanin" pitchFamily="2" charset="-78"/>
              </a:rPr>
              <a:t>بین هیدروژن و فسفر در مولکول هیپوفسفیت </a:t>
            </a:r>
            <a:r>
              <a:rPr lang="fa-IR" sz="2000" b="1" dirty="0" smtClean="0">
                <a:cs typeface="B Nazanin" pitchFamily="2" charset="-78"/>
              </a:rPr>
              <a:t>امکان </a:t>
            </a:r>
            <a:r>
              <a:rPr lang="fa-IR" sz="2000" b="1" dirty="0">
                <a:cs typeface="B Nazanin" pitchFamily="2" charset="-78"/>
              </a:rPr>
              <a:t>رها شدن و جذب آن را بر سطح زیرلایه فعال فراهم می سازند و در نتیجه به فرایند رسوب الکترولس شتاب بیشتری می </a:t>
            </a:r>
            <a:r>
              <a:rPr lang="fa-IR" sz="2000" b="1" dirty="0" smtClean="0">
                <a:cs typeface="B Nazanin" pitchFamily="2" charset="-78"/>
              </a:rPr>
              <a:t>دهند. مانند سوکسینیک اسید (</a:t>
            </a:r>
            <a:r>
              <a:rPr lang="en-US" sz="2000" dirty="0" err="1"/>
              <a:t>C4H6O4</a:t>
            </a:r>
            <a:r>
              <a:rPr lang="fa-IR" sz="2000" b="1" dirty="0" smtClean="0">
                <a:cs typeface="B Nazanin" pitchFamily="2" charset="-78"/>
              </a:rPr>
              <a:t>)</a:t>
            </a:r>
          </a:p>
          <a:p>
            <a:pPr algn="just" rtl="1"/>
            <a:endParaRPr lang="fa-IR" sz="2000" b="1" dirty="0">
              <a:cs typeface="B Nazanin" pitchFamily="2" charset="-78"/>
            </a:endParaRPr>
          </a:p>
          <a:p>
            <a:pPr algn="just" rtl="1"/>
            <a:r>
              <a:rPr lang="fa-IR" sz="2000" b="1" dirty="0" smtClean="0">
                <a:cs typeface="B Nazanin" pitchFamily="2" charset="-78"/>
              </a:rPr>
              <a:t>8- مواد افزودنی: </a:t>
            </a:r>
          </a:p>
          <a:p>
            <a:pPr algn="just" rtl="1"/>
            <a:r>
              <a:rPr lang="fa-IR" sz="2000" b="1" dirty="0" smtClean="0">
                <a:cs typeface="B Nazanin" pitchFamily="2" charset="-78"/>
              </a:rPr>
              <a:t>ترکننده ها (تسهیل ازاد شدن حبابب هیدروژن از روی سطح)، براق کننده ها، افزایش سرعت پوشش دهی، افزایش سختی پوشش و ...</a:t>
            </a:r>
          </a:p>
          <a:p>
            <a:pPr algn="just" rtl="1"/>
            <a:endParaRPr lang="fa-IR" sz="2000" b="1" dirty="0" smtClean="0">
              <a:cs typeface="B Nazanin" pitchFamily="2" charset="-78"/>
            </a:endParaRPr>
          </a:p>
          <a:p>
            <a:pPr algn="just" rtl="1"/>
            <a:endParaRPr lang="en-US" sz="2000" dirty="0">
              <a:cs typeface="B Nazanin" pitchFamily="2" charset="-78"/>
            </a:endParaRPr>
          </a:p>
        </p:txBody>
      </p:sp>
      <p:sp>
        <p:nvSpPr>
          <p:cNvPr id="5" name="Title 1"/>
          <p:cNvSpPr>
            <a:spLocks noGrp="1"/>
          </p:cNvSpPr>
          <p:nvPr>
            <p:ph type="title"/>
          </p:nvPr>
        </p:nvSpPr>
        <p:spPr>
          <a:xfrm>
            <a:off x="457200" y="274638"/>
            <a:ext cx="7620000" cy="1143000"/>
          </a:xfrm>
        </p:spPr>
        <p:txBody>
          <a:bodyPr/>
          <a:lstStyle/>
          <a:p>
            <a:pPr algn="ctr"/>
            <a:r>
              <a:rPr lang="en-US" sz="5400" b="1" dirty="0" err="1" smtClean="0">
                <a:solidFill>
                  <a:srgbClr val="3333FF"/>
                </a:solidFill>
                <a:latin typeface="Academy Engraved LET" pitchFamily="2" charset="0"/>
                <a:cs typeface="B Titr" pitchFamily="2" charset="-78"/>
              </a:rPr>
              <a:t>Electroless</a:t>
            </a:r>
            <a:r>
              <a:rPr lang="en-US" sz="5400" b="1" dirty="0" smtClean="0">
                <a:solidFill>
                  <a:srgbClr val="3333FF"/>
                </a:solidFill>
                <a:latin typeface="Academy Engraved LET" pitchFamily="2" charset="0"/>
                <a:cs typeface="B Titr" pitchFamily="2" charset="-78"/>
              </a:rPr>
              <a:t> plating</a:t>
            </a:r>
            <a:r>
              <a:rPr lang="en-US" sz="5400" b="1" dirty="0">
                <a:solidFill>
                  <a:srgbClr val="3333FF"/>
                </a:solidFill>
                <a:latin typeface="Academy Engraved LET" pitchFamily="2" charset="0"/>
              </a:rPr>
              <a:t/>
            </a:r>
            <a:br>
              <a:rPr lang="en-US" sz="5400" b="1" dirty="0">
                <a:solidFill>
                  <a:srgbClr val="3333FF"/>
                </a:solidFill>
                <a:latin typeface="Academy Engraved LET" pitchFamily="2" charset="0"/>
              </a:rPr>
            </a:br>
            <a:endParaRPr lang="en-US" sz="4800" dirty="0"/>
          </a:p>
        </p:txBody>
      </p:sp>
    </p:spTree>
    <p:extLst>
      <p:ext uri="{BB962C8B-B14F-4D97-AF65-F5344CB8AC3E}">
        <p14:creationId xmlns:p14="http://schemas.microsoft.com/office/powerpoint/2010/main" val="2117180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9282601"/>
              </p:ext>
            </p:extLst>
          </p:nvPr>
        </p:nvGraphicFramePr>
        <p:xfrm>
          <a:off x="685800" y="1905000"/>
          <a:ext cx="7125335" cy="3686048"/>
        </p:xfrm>
        <a:graphic>
          <a:graphicData uri="http://schemas.openxmlformats.org/drawingml/2006/table">
            <a:tbl>
              <a:tblPr rtl="1" firstRow="1" firstCol="1" bandRow="1">
                <a:tableStyleId>{5C22544A-7EE6-4342-B048-85BDC9FD1C3A}</a:tableStyleId>
              </a:tblPr>
              <a:tblGrid>
                <a:gridCol w="7125335"/>
              </a:tblGrid>
              <a:tr h="0">
                <a:tc>
                  <a:txBody>
                    <a:bodyPr/>
                    <a:lstStyle/>
                    <a:p>
                      <a:pPr algn="l" rtl="1">
                        <a:lnSpc>
                          <a:spcPct val="150000"/>
                        </a:lnSpc>
                        <a:spcAft>
                          <a:spcPts val="0"/>
                        </a:spcAft>
                      </a:pP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2</a:t>
                      </a:r>
                      <a:r>
                        <a:rPr lang="en-US" sz="2800" dirty="0" err="1">
                          <a:effectLst/>
                          <a:latin typeface="Times New Roman" pitchFamily="18" charset="0"/>
                          <a:cs typeface="Times New Roman" pitchFamily="18" charset="0"/>
                        </a:rPr>
                        <a:t>PO</a:t>
                      </a:r>
                      <a:r>
                        <a:rPr lang="en-US" sz="2800" baseline="-25000" dirty="0" err="1">
                          <a:effectLst/>
                          <a:latin typeface="Times New Roman" pitchFamily="18" charset="0"/>
                          <a:cs typeface="Times New Roman" pitchFamily="18" charset="0"/>
                        </a:rPr>
                        <a:t>2</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H</a:t>
                      </a:r>
                      <a:r>
                        <a:rPr lang="en-US" sz="2800" baseline="-25000" dirty="0">
                          <a:effectLst/>
                          <a:latin typeface="Times New Roman" pitchFamily="18" charset="0"/>
                          <a:cs typeface="Times New Roman" pitchFamily="18" charset="0"/>
                        </a:rPr>
                        <a:t>2</a:t>
                      </a:r>
                      <a:r>
                        <a:rPr lang="en-US" sz="2800" dirty="0">
                          <a:effectLst/>
                          <a:latin typeface="Times New Roman" pitchFamily="18" charset="0"/>
                          <a:cs typeface="Times New Roman" pitchFamily="18" charset="0"/>
                        </a:rPr>
                        <a:t>O ⟷ </a:t>
                      </a: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2</a:t>
                      </a:r>
                      <a:r>
                        <a:rPr lang="en-US" sz="2800" dirty="0" err="1">
                          <a:effectLst/>
                          <a:latin typeface="Times New Roman" pitchFamily="18" charset="0"/>
                          <a:cs typeface="Times New Roman" pitchFamily="18" charset="0"/>
                        </a:rPr>
                        <a:t>PO</a:t>
                      </a:r>
                      <a:r>
                        <a:rPr lang="en-US" sz="2800" baseline="-25000" dirty="0" err="1">
                          <a:effectLst/>
                          <a:latin typeface="Times New Roman" pitchFamily="18" charset="0"/>
                          <a:cs typeface="Times New Roman" pitchFamily="18" charset="0"/>
                        </a:rPr>
                        <a:t>3</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a:t>
                      </a:r>
                      <a:r>
                        <a:rPr lang="en-US" sz="2800" dirty="0" err="1">
                          <a:effectLst/>
                          <a:latin typeface="Times New Roman" pitchFamily="18" charset="0"/>
                          <a:cs typeface="Times New Roman" pitchFamily="18" charset="0"/>
                        </a:rPr>
                        <a:t>2H</a:t>
                      </a:r>
                      <a:r>
                        <a:rPr lang="en-US" sz="2800" baseline="-25000" dirty="0" err="1">
                          <a:effectLst/>
                          <a:latin typeface="Times New Roman" pitchFamily="18" charset="0"/>
                          <a:cs typeface="Times New Roman" pitchFamily="18" charset="0"/>
                        </a:rPr>
                        <a:t>ads</a:t>
                      </a:r>
                      <a:r>
                        <a:rPr lang="en-US" sz="28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r>
              <a:tr h="0">
                <a:tc>
                  <a:txBody>
                    <a:bodyPr/>
                    <a:lstStyle/>
                    <a:p>
                      <a:pPr algn="l" rtl="1">
                        <a:lnSpc>
                          <a:spcPct val="150000"/>
                        </a:lnSpc>
                        <a:spcAft>
                          <a:spcPts val="0"/>
                        </a:spcAft>
                      </a:pPr>
                      <a:r>
                        <a:rPr lang="en-US" sz="2800" dirty="0" err="1">
                          <a:effectLst/>
                          <a:latin typeface="Times New Roman" pitchFamily="18" charset="0"/>
                          <a:cs typeface="Times New Roman" pitchFamily="18" charset="0"/>
                        </a:rPr>
                        <a:t>Ni</a:t>
                      </a:r>
                      <a:r>
                        <a:rPr lang="en-US" sz="2800" baseline="30000" dirty="0" err="1">
                          <a:effectLst/>
                          <a:latin typeface="Times New Roman" pitchFamily="18" charset="0"/>
                          <a:cs typeface="Times New Roman" pitchFamily="18" charset="0"/>
                        </a:rPr>
                        <a:t>2</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a:t>
                      </a:r>
                      <a:r>
                        <a:rPr lang="en-US" sz="2800" dirty="0" err="1">
                          <a:effectLst/>
                          <a:latin typeface="Times New Roman" pitchFamily="18" charset="0"/>
                          <a:cs typeface="Times New Roman" pitchFamily="18" charset="0"/>
                        </a:rPr>
                        <a:t>2H</a:t>
                      </a:r>
                      <a:r>
                        <a:rPr lang="en-US" sz="2800" baseline="-25000" dirty="0" err="1">
                          <a:effectLst/>
                          <a:latin typeface="Times New Roman" pitchFamily="18" charset="0"/>
                          <a:cs typeface="Times New Roman" pitchFamily="18" charset="0"/>
                        </a:rPr>
                        <a:t>ads</a:t>
                      </a:r>
                      <a:r>
                        <a:rPr lang="en-US" sz="2800" dirty="0">
                          <a:effectLst/>
                          <a:latin typeface="Times New Roman" pitchFamily="18" charset="0"/>
                          <a:cs typeface="Times New Roman" pitchFamily="18" charset="0"/>
                        </a:rPr>
                        <a:t> ⟷ Ni° + </a:t>
                      </a:r>
                      <a:r>
                        <a:rPr lang="en-US" sz="2800" dirty="0" err="1">
                          <a:effectLst/>
                          <a:latin typeface="Times New Roman" pitchFamily="18" charset="0"/>
                          <a:cs typeface="Times New Roman" pitchFamily="18" charset="0"/>
                        </a:rPr>
                        <a:t>2H</a:t>
                      </a:r>
                      <a:r>
                        <a:rPr lang="en-US" sz="2800" baseline="300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68580" marR="68580" marT="0" marB="0"/>
                </a:tc>
              </a:tr>
              <a:tr h="0">
                <a:tc>
                  <a:txBody>
                    <a:bodyPr/>
                    <a:lstStyle/>
                    <a:p>
                      <a:pPr algn="l" rtl="1">
                        <a:lnSpc>
                          <a:spcPct val="150000"/>
                        </a:lnSpc>
                        <a:spcAft>
                          <a:spcPts val="0"/>
                        </a:spcAft>
                      </a:pPr>
                      <a:r>
                        <a:rPr lang="en-US" sz="2800" dirty="0" err="1">
                          <a:effectLst/>
                          <a:latin typeface="Times New Roman" pitchFamily="18" charset="0"/>
                          <a:cs typeface="Times New Roman" pitchFamily="18" charset="0"/>
                        </a:rPr>
                        <a:t>2H</a:t>
                      </a:r>
                      <a:r>
                        <a:rPr lang="en-US" sz="2800" baseline="-25000" dirty="0" err="1">
                          <a:effectLst/>
                          <a:latin typeface="Times New Roman" pitchFamily="18" charset="0"/>
                          <a:cs typeface="Times New Roman" pitchFamily="18" charset="0"/>
                        </a:rPr>
                        <a:t>ads</a:t>
                      </a:r>
                      <a:r>
                        <a:rPr lang="en-US" sz="2800" dirty="0">
                          <a:effectLst/>
                          <a:latin typeface="Times New Roman" pitchFamily="18" charset="0"/>
                          <a:cs typeface="Times New Roman" pitchFamily="18" charset="0"/>
                        </a:rPr>
                        <a:t> ⟷ </a:t>
                      </a: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2</a:t>
                      </a:r>
                      <a:r>
                        <a:rPr lang="en-US" sz="28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r>
              <a:tr h="0">
                <a:tc>
                  <a:txBody>
                    <a:bodyPr/>
                    <a:lstStyle/>
                    <a:p>
                      <a:pPr algn="l" rtl="1">
                        <a:lnSpc>
                          <a:spcPct val="150000"/>
                        </a:lnSpc>
                        <a:spcAft>
                          <a:spcPts val="0"/>
                        </a:spcAft>
                      </a:pP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2</a:t>
                      </a:r>
                      <a:r>
                        <a:rPr lang="en-US" sz="2800" dirty="0" err="1">
                          <a:effectLst/>
                          <a:latin typeface="Times New Roman" pitchFamily="18" charset="0"/>
                          <a:cs typeface="Times New Roman" pitchFamily="18" charset="0"/>
                        </a:rPr>
                        <a:t>PO</a:t>
                      </a:r>
                      <a:r>
                        <a:rPr lang="en-US" sz="2800" baseline="-25000" dirty="0" err="1">
                          <a:effectLst/>
                          <a:latin typeface="Times New Roman" pitchFamily="18" charset="0"/>
                          <a:cs typeface="Times New Roman" pitchFamily="18" charset="0"/>
                        </a:rPr>
                        <a:t>2</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H</a:t>
                      </a:r>
                      <a:r>
                        <a:rPr lang="en-US" sz="2800" baseline="-25000" dirty="0">
                          <a:effectLst/>
                          <a:latin typeface="Times New Roman" pitchFamily="18" charset="0"/>
                          <a:cs typeface="Times New Roman" pitchFamily="18" charset="0"/>
                        </a:rPr>
                        <a:t>2</a:t>
                      </a:r>
                      <a:r>
                        <a:rPr lang="en-US" sz="2800" dirty="0">
                          <a:effectLst/>
                          <a:latin typeface="Times New Roman" pitchFamily="18" charset="0"/>
                          <a:cs typeface="Times New Roman" pitchFamily="18" charset="0"/>
                        </a:rPr>
                        <a:t>O ⟷ </a:t>
                      </a: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2</a:t>
                      </a:r>
                      <a:r>
                        <a:rPr lang="en-US" sz="2800" dirty="0" err="1">
                          <a:effectLst/>
                          <a:latin typeface="Times New Roman" pitchFamily="18" charset="0"/>
                          <a:cs typeface="Times New Roman" pitchFamily="18" charset="0"/>
                        </a:rPr>
                        <a:t>PO</a:t>
                      </a:r>
                      <a:r>
                        <a:rPr lang="en-US" sz="2800" baseline="-25000" dirty="0" err="1">
                          <a:effectLst/>
                          <a:latin typeface="Times New Roman" pitchFamily="18" charset="0"/>
                          <a:cs typeface="Times New Roman" pitchFamily="18" charset="0"/>
                        </a:rPr>
                        <a:t>3</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a:t>
                      </a: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2</a:t>
                      </a:r>
                      <a:endParaRPr lang="en-US" sz="2400" dirty="0">
                        <a:effectLst/>
                        <a:latin typeface="Times New Roman" pitchFamily="18" charset="0"/>
                        <a:ea typeface="Calibri"/>
                        <a:cs typeface="Times New Roman" pitchFamily="18" charset="0"/>
                      </a:endParaRPr>
                    </a:p>
                  </a:txBody>
                  <a:tcPr marL="68580" marR="68580" marT="0" marB="0"/>
                </a:tc>
              </a:tr>
              <a:tr h="0">
                <a:tc>
                  <a:txBody>
                    <a:bodyPr/>
                    <a:lstStyle/>
                    <a:p>
                      <a:pPr algn="l" rtl="1">
                        <a:lnSpc>
                          <a:spcPct val="150000"/>
                        </a:lnSpc>
                        <a:spcAft>
                          <a:spcPts val="0"/>
                        </a:spcAft>
                      </a:pP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2</a:t>
                      </a:r>
                      <a:r>
                        <a:rPr lang="en-US" sz="2800" dirty="0" err="1">
                          <a:effectLst/>
                          <a:latin typeface="Times New Roman" pitchFamily="18" charset="0"/>
                          <a:cs typeface="Times New Roman" pitchFamily="18" charset="0"/>
                        </a:rPr>
                        <a:t>PO</a:t>
                      </a:r>
                      <a:r>
                        <a:rPr lang="en-US" sz="2800" baseline="-25000" dirty="0" err="1">
                          <a:effectLst/>
                          <a:latin typeface="Times New Roman" pitchFamily="18" charset="0"/>
                          <a:cs typeface="Times New Roman" pitchFamily="18" charset="0"/>
                        </a:rPr>
                        <a:t>2</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a:t>
                      </a: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ads</a:t>
                      </a:r>
                      <a:r>
                        <a:rPr lang="en-US" sz="2800" dirty="0">
                          <a:effectLst/>
                          <a:latin typeface="Times New Roman" pitchFamily="18" charset="0"/>
                          <a:cs typeface="Times New Roman" pitchFamily="18" charset="0"/>
                        </a:rPr>
                        <a:t> ⟷ H</a:t>
                      </a:r>
                      <a:r>
                        <a:rPr lang="en-US" sz="2800" baseline="-25000" dirty="0">
                          <a:effectLst/>
                          <a:latin typeface="Times New Roman" pitchFamily="18" charset="0"/>
                          <a:cs typeface="Times New Roman" pitchFamily="18" charset="0"/>
                        </a:rPr>
                        <a:t>2</a:t>
                      </a:r>
                      <a:r>
                        <a:rPr lang="en-US" sz="2800" dirty="0">
                          <a:effectLst/>
                          <a:latin typeface="Times New Roman" pitchFamily="18" charset="0"/>
                          <a:cs typeface="Times New Roman" pitchFamily="18" charset="0"/>
                        </a:rPr>
                        <a:t>O + OH</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a:t>
                      </a:r>
                      <a:r>
                        <a:rPr lang="en-US" sz="2800" dirty="0">
                          <a:solidFill>
                            <a:srgbClr val="FFFF00"/>
                          </a:solidFill>
                          <a:effectLst/>
                          <a:latin typeface="Times New Roman" pitchFamily="18" charset="0"/>
                          <a:cs typeface="Times New Roman" pitchFamily="18" charset="0"/>
                        </a:rPr>
                        <a:t>P</a:t>
                      </a:r>
                      <a:endParaRPr lang="en-US" sz="2400" dirty="0">
                        <a:solidFill>
                          <a:srgbClr val="FFFF00"/>
                        </a:solidFill>
                        <a:effectLst/>
                        <a:latin typeface="Times New Roman" pitchFamily="18" charset="0"/>
                        <a:ea typeface="Calibri"/>
                        <a:cs typeface="Times New Roman" pitchFamily="18" charset="0"/>
                      </a:endParaRPr>
                    </a:p>
                  </a:txBody>
                  <a:tcPr marL="68580" marR="68580" marT="0" marB="0"/>
                </a:tc>
              </a:tr>
              <a:tr h="0">
                <a:tc>
                  <a:txBody>
                    <a:bodyPr/>
                    <a:lstStyle/>
                    <a:p>
                      <a:pPr algn="l" rtl="1">
                        <a:lnSpc>
                          <a:spcPct val="150000"/>
                        </a:lnSpc>
                        <a:spcAft>
                          <a:spcPts val="0"/>
                        </a:spcAft>
                      </a:pPr>
                      <a:r>
                        <a:rPr lang="en-US" sz="2800" dirty="0" err="1">
                          <a:effectLst/>
                          <a:latin typeface="Times New Roman" pitchFamily="18" charset="0"/>
                          <a:cs typeface="Times New Roman" pitchFamily="18" charset="0"/>
                        </a:rPr>
                        <a:t>3H</a:t>
                      </a:r>
                      <a:r>
                        <a:rPr lang="en-US" sz="2800" baseline="-25000" dirty="0" err="1">
                          <a:effectLst/>
                          <a:latin typeface="Times New Roman" pitchFamily="18" charset="0"/>
                          <a:cs typeface="Times New Roman" pitchFamily="18" charset="0"/>
                        </a:rPr>
                        <a:t>2</a:t>
                      </a:r>
                      <a:r>
                        <a:rPr lang="en-US" sz="2800" dirty="0" err="1">
                          <a:effectLst/>
                          <a:latin typeface="Times New Roman" pitchFamily="18" charset="0"/>
                          <a:cs typeface="Times New Roman" pitchFamily="18" charset="0"/>
                        </a:rPr>
                        <a:t>PO</a:t>
                      </a:r>
                      <a:r>
                        <a:rPr lang="en-US" sz="2800" baseline="-25000" dirty="0" err="1">
                          <a:effectLst/>
                          <a:latin typeface="Times New Roman" pitchFamily="18" charset="0"/>
                          <a:cs typeface="Times New Roman" pitchFamily="18" charset="0"/>
                        </a:rPr>
                        <a:t>2</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a:t>
                      </a:r>
                      <a:r>
                        <a:rPr lang="en-US" sz="2800" dirty="0" err="1">
                          <a:effectLst/>
                          <a:latin typeface="Times New Roman" pitchFamily="18" charset="0"/>
                          <a:cs typeface="Times New Roman" pitchFamily="18" charset="0"/>
                        </a:rPr>
                        <a:t>H</a:t>
                      </a:r>
                      <a:r>
                        <a:rPr lang="en-US" sz="2800" baseline="-25000" dirty="0" err="1">
                          <a:effectLst/>
                          <a:latin typeface="Times New Roman" pitchFamily="18" charset="0"/>
                          <a:cs typeface="Times New Roman" pitchFamily="18" charset="0"/>
                        </a:rPr>
                        <a:t>2</a:t>
                      </a:r>
                      <a:r>
                        <a:rPr lang="en-US" sz="2800" dirty="0" err="1">
                          <a:effectLst/>
                          <a:latin typeface="Times New Roman" pitchFamily="18" charset="0"/>
                          <a:cs typeface="Times New Roman" pitchFamily="18" charset="0"/>
                        </a:rPr>
                        <a:t>PO</a:t>
                      </a:r>
                      <a:r>
                        <a:rPr lang="en-US" sz="2800" baseline="-25000" dirty="0" err="1">
                          <a:effectLst/>
                          <a:latin typeface="Times New Roman" pitchFamily="18" charset="0"/>
                          <a:cs typeface="Times New Roman" pitchFamily="18" charset="0"/>
                        </a:rPr>
                        <a:t>3</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a:t>
                      </a:r>
                      <a:r>
                        <a:rPr lang="en-US" sz="2800" dirty="0" err="1">
                          <a:effectLst/>
                          <a:latin typeface="Times New Roman" pitchFamily="18" charset="0"/>
                          <a:cs typeface="Times New Roman" pitchFamily="18" charset="0"/>
                        </a:rPr>
                        <a:t>2OH</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 </a:t>
                      </a:r>
                      <a:r>
                        <a:rPr lang="en-US" sz="2800" dirty="0" err="1">
                          <a:solidFill>
                            <a:srgbClr val="FFFF00"/>
                          </a:solidFill>
                          <a:effectLst/>
                          <a:latin typeface="Times New Roman" pitchFamily="18" charset="0"/>
                          <a:cs typeface="Times New Roman" pitchFamily="18" charset="0"/>
                        </a:rPr>
                        <a:t>2P</a:t>
                      </a:r>
                      <a:endParaRPr lang="en-US" sz="2400" dirty="0">
                        <a:solidFill>
                          <a:srgbClr val="FFFF00"/>
                        </a:solidFill>
                        <a:effectLst/>
                        <a:latin typeface="Times New Roman" pitchFamily="18" charset="0"/>
                        <a:ea typeface="Calibri"/>
                        <a:cs typeface="Times New Roman" pitchFamily="18" charset="0"/>
                      </a:endParaRPr>
                    </a:p>
                  </a:txBody>
                  <a:tcPr marL="68580" marR="68580" marT="0" marB="0"/>
                </a:tc>
              </a:tr>
            </a:tbl>
          </a:graphicData>
        </a:graphic>
      </p:graphicFrame>
      <p:sp>
        <p:nvSpPr>
          <p:cNvPr id="5" name="Rectangle 4"/>
          <p:cNvSpPr/>
          <p:nvPr/>
        </p:nvSpPr>
        <p:spPr>
          <a:xfrm>
            <a:off x="4495800" y="1419255"/>
            <a:ext cx="3292889" cy="400110"/>
          </a:xfrm>
          <a:prstGeom prst="rect">
            <a:avLst/>
          </a:prstGeom>
        </p:spPr>
        <p:txBody>
          <a:bodyPr wrap="none">
            <a:spAutoFit/>
          </a:bodyPr>
          <a:lstStyle/>
          <a:p>
            <a:pPr marL="342900" indent="-342900" algn="r" rtl="1">
              <a:buFont typeface="Wingdings" pitchFamily="2" charset="2"/>
              <a:buChar char="q"/>
            </a:pPr>
            <a:r>
              <a:rPr lang="fa-IR" sz="2000" b="1" dirty="0">
                <a:cs typeface="B Nazanin" pitchFamily="2" charset="-78"/>
              </a:rPr>
              <a:t>واکنش های جزئی </a:t>
            </a:r>
            <a:r>
              <a:rPr lang="fa-IR" sz="2000" b="1" dirty="0" smtClean="0">
                <a:cs typeface="B Nazanin" pitchFamily="2" charset="-78"/>
              </a:rPr>
              <a:t>فرایند رسوب</a:t>
            </a:r>
            <a:endParaRPr lang="en-US" sz="2000" b="1" dirty="0">
              <a:cs typeface="B Nazanin" pitchFamily="2" charset="-78"/>
            </a:endParaRPr>
          </a:p>
        </p:txBody>
      </p:sp>
      <p:sp>
        <p:nvSpPr>
          <p:cNvPr id="6" name="Title 1"/>
          <p:cNvSpPr>
            <a:spLocks noGrp="1"/>
          </p:cNvSpPr>
          <p:nvPr>
            <p:ph type="title"/>
          </p:nvPr>
        </p:nvSpPr>
        <p:spPr>
          <a:xfrm>
            <a:off x="304800" y="381000"/>
            <a:ext cx="7620000" cy="792162"/>
          </a:xfrm>
        </p:spPr>
        <p:txBody>
          <a:bodyPr/>
          <a:lstStyle/>
          <a:p>
            <a:pPr algn="ctr"/>
            <a:r>
              <a:rPr lang="en-US" sz="5400" b="1" dirty="0" err="1" smtClean="0">
                <a:solidFill>
                  <a:srgbClr val="3333FF"/>
                </a:solidFill>
                <a:latin typeface="Academy Engraved LET" pitchFamily="2" charset="0"/>
                <a:cs typeface="B Titr" pitchFamily="2" charset="-78"/>
              </a:rPr>
              <a:t>Electroless</a:t>
            </a:r>
            <a:r>
              <a:rPr lang="en-US" sz="5400" b="1" dirty="0" smtClean="0">
                <a:solidFill>
                  <a:srgbClr val="3333FF"/>
                </a:solidFill>
                <a:latin typeface="Academy Engraved LET" pitchFamily="2" charset="0"/>
                <a:cs typeface="B Titr" pitchFamily="2" charset="-78"/>
              </a:rPr>
              <a:t> plating</a:t>
            </a:r>
            <a:r>
              <a:rPr lang="en-US" sz="5400" b="1" dirty="0">
                <a:solidFill>
                  <a:srgbClr val="3333FF"/>
                </a:solidFill>
                <a:latin typeface="Academy Engraved LET" pitchFamily="2" charset="0"/>
              </a:rPr>
              <a:t/>
            </a:r>
            <a:br>
              <a:rPr lang="en-US" sz="5400" b="1" dirty="0">
                <a:solidFill>
                  <a:srgbClr val="3333FF"/>
                </a:solidFill>
                <a:latin typeface="Academy Engraved LET" pitchFamily="2" charset="0"/>
              </a:rPr>
            </a:br>
            <a:endParaRPr lang="en-US" sz="4800" dirty="0"/>
          </a:p>
        </p:txBody>
      </p:sp>
    </p:spTree>
    <p:extLst>
      <p:ext uri="{BB962C8B-B14F-4D97-AF65-F5344CB8AC3E}">
        <p14:creationId xmlns:p14="http://schemas.microsoft.com/office/powerpoint/2010/main" val="2113519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C:\Users\ELMehdi\Desktop\thesis work\aks\XRD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
            <a:ext cx="42767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819400"/>
            <a:ext cx="7924800" cy="646331"/>
          </a:xfrm>
          <a:prstGeom prst="rect">
            <a:avLst/>
          </a:prstGeom>
        </p:spPr>
        <p:txBody>
          <a:bodyPr wrap="square">
            <a:spAutoFit/>
          </a:bodyPr>
          <a:lstStyle/>
          <a:p>
            <a:pPr algn="ctr" rtl="1"/>
            <a:r>
              <a:rPr lang="ar-SA" b="1" dirty="0">
                <a:cs typeface="B Nazanin" pitchFamily="2" charset="-78"/>
              </a:rPr>
              <a:t>الگوی پراش پرتو ایکس  پوشش الکترولس کامپوزیتی </a:t>
            </a:r>
            <a:r>
              <a:rPr lang="en-US" dirty="0">
                <a:cs typeface="B Nazanin" pitchFamily="2" charset="-78"/>
              </a:rPr>
              <a:t>Ni-P-(</a:t>
            </a:r>
            <a:r>
              <a:rPr lang="en-US" dirty="0" err="1">
                <a:cs typeface="B Nazanin" pitchFamily="2" charset="-78"/>
              </a:rPr>
              <a:t>4g</a:t>
            </a:r>
            <a:r>
              <a:rPr lang="en-US" dirty="0">
                <a:cs typeface="B Nazanin" pitchFamily="2" charset="-78"/>
              </a:rPr>
              <a:t>/l)</a:t>
            </a:r>
            <a:r>
              <a:rPr lang="en-US" dirty="0" err="1">
                <a:cs typeface="B Nazanin" pitchFamily="2" charset="-78"/>
              </a:rPr>
              <a:t>B</a:t>
            </a:r>
            <a:r>
              <a:rPr lang="en-US" baseline="-25000" dirty="0" err="1">
                <a:cs typeface="B Nazanin" pitchFamily="2" charset="-78"/>
              </a:rPr>
              <a:t>4</a:t>
            </a:r>
            <a:r>
              <a:rPr lang="en-US" dirty="0" err="1">
                <a:cs typeface="B Nazanin" pitchFamily="2" charset="-78"/>
              </a:rPr>
              <a:t>C</a:t>
            </a:r>
            <a:r>
              <a:rPr lang="en-US" b="1" dirty="0">
                <a:cs typeface="B Nazanin" pitchFamily="2" charset="-78"/>
              </a:rPr>
              <a:t>  </a:t>
            </a:r>
            <a:r>
              <a:rPr lang="ar-SA" b="1" dirty="0">
                <a:cs typeface="B Nazanin" pitchFamily="2" charset="-78"/>
              </a:rPr>
              <a:t>با متوسط اندازه ذره 1 میکرومتر قبل</a:t>
            </a:r>
            <a:r>
              <a:rPr lang="en-US" dirty="0">
                <a:cs typeface="B Nazanin" pitchFamily="2" charset="-78"/>
              </a:rPr>
              <a:t> </a:t>
            </a:r>
            <a:r>
              <a:rPr lang="ar-SA" b="1" dirty="0">
                <a:cs typeface="B Nazanin" pitchFamily="2" charset="-78"/>
              </a:rPr>
              <a:t>از</a:t>
            </a:r>
            <a:r>
              <a:rPr lang="en-US" dirty="0">
                <a:cs typeface="B Nazanin" pitchFamily="2" charset="-78"/>
              </a:rPr>
              <a:t> </a:t>
            </a:r>
            <a:r>
              <a:rPr lang="ar-SA" b="1" dirty="0">
                <a:cs typeface="B Nazanin" pitchFamily="2" charset="-78"/>
              </a:rPr>
              <a:t>عملیات</a:t>
            </a:r>
            <a:r>
              <a:rPr lang="en-US" dirty="0">
                <a:cs typeface="B Nazanin" pitchFamily="2" charset="-78"/>
              </a:rPr>
              <a:t> </a:t>
            </a:r>
            <a:r>
              <a:rPr lang="ar-SA" b="1" dirty="0">
                <a:cs typeface="B Nazanin" pitchFamily="2" charset="-78"/>
              </a:rPr>
              <a:t>حرارتی.</a:t>
            </a:r>
            <a:endParaRPr lang="en-US" dirty="0">
              <a:cs typeface="B Nazanin" pitchFamily="2" charset="-78"/>
            </a:endParaRPr>
          </a:p>
        </p:txBody>
      </p:sp>
      <p:pic>
        <p:nvPicPr>
          <p:cNvPr id="3074" name="Picture 25" descr="Al2O3 1micron heat treatment cop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4419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8078" y="6203792"/>
            <a:ext cx="7620000" cy="646331"/>
          </a:xfrm>
          <a:prstGeom prst="rect">
            <a:avLst/>
          </a:prstGeom>
        </p:spPr>
        <p:txBody>
          <a:bodyPr wrap="square">
            <a:spAutoFit/>
          </a:bodyPr>
          <a:lstStyle/>
          <a:p>
            <a:pPr algn="ctr" rtl="1"/>
            <a:r>
              <a:rPr lang="ar-SA" b="1" dirty="0">
                <a:cs typeface="B Nazanin" pitchFamily="2" charset="-78"/>
              </a:rPr>
              <a:t>الگوی پراش پرتو ایکس پوشش الکترولس کامپوزیتی </a:t>
            </a:r>
            <a:r>
              <a:rPr lang="en-US" dirty="0">
                <a:cs typeface="B Nazanin" pitchFamily="2" charset="-78"/>
              </a:rPr>
              <a:t>Ni-P-(</a:t>
            </a:r>
            <a:r>
              <a:rPr lang="en-US" dirty="0" err="1">
                <a:cs typeface="B Nazanin" pitchFamily="2" charset="-78"/>
              </a:rPr>
              <a:t>4g</a:t>
            </a:r>
            <a:r>
              <a:rPr lang="en-US" dirty="0">
                <a:cs typeface="B Nazanin" pitchFamily="2" charset="-78"/>
              </a:rPr>
              <a:t>/l)</a:t>
            </a:r>
            <a:r>
              <a:rPr lang="en-US" dirty="0" err="1">
                <a:cs typeface="B Nazanin" pitchFamily="2" charset="-78"/>
              </a:rPr>
              <a:t>B</a:t>
            </a:r>
            <a:r>
              <a:rPr lang="en-US" baseline="-25000" dirty="0" err="1">
                <a:cs typeface="B Nazanin" pitchFamily="2" charset="-78"/>
              </a:rPr>
              <a:t>4</a:t>
            </a:r>
            <a:r>
              <a:rPr lang="en-US" dirty="0" err="1">
                <a:cs typeface="B Nazanin" pitchFamily="2" charset="-78"/>
              </a:rPr>
              <a:t>C</a:t>
            </a:r>
            <a:r>
              <a:rPr lang="en-US" b="1" dirty="0">
                <a:cs typeface="B Nazanin" pitchFamily="2" charset="-78"/>
              </a:rPr>
              <a:t>  </a:t>
            </a:r>
            <a:r>
              <a:rPr lang="ar-SA" b="1" dirty="0">
                <a:cs typeface="B Nazanin" pitchFamily="2" charset="-78"/>
              </a:rPr>
              <a:t>با متوسط اندازه ذره 1 میکرومتر پس از عملیات حرارتی به مدت یک ساعت و در دمای </a:t>
            </a:r>
            <a:r>
              <a:rPr lang="en-US" dirty="0">
                <a:cs typeface="B Nazanin" pitchFamily="2" charset="-78"/>
              </a:rPr>
              <a:t>ºC</a:t>
            </a:r>
            <a:r>
              <a:rPr lang="fa-IR" dirty="0">
                <a:cs typeface="B Nazanin" pitchFamily="2" charset="-78"/>
              </a:rPr>
              <a:t> 400</a:t>
            </a:r>
            <a:r>
              <a:rPr lang="ar-SA" b="1" dirty="0">
                <a:cs typeface="B Nazanin" pitchFamily="2" charset="-78"/>
              </a:rPr>
              <a:t>.</a:t>
            </a:r>
            <a:endParaRPr lang="en-US"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845650471"/>
              </p:ext>
            </p:extLst>
          </p:nvPr>
        </p:nvGraphicFramePr>
        <p:xfrm>
          <a:off x="228600" y="572452"/>
          <a:ext cx="1687830" cy="1836420"/>
        </p:xfrm>
        <a:graphic>
          <a:graphicData uri="http://schemas.openxmlformats.org/drawingml/2006/table">
            <a:tbl>
              <a:tblPr rtl="1" firstRow="1" firstCol="1" bandRow="1">
                <a:tableStyleId>{5C22544A-7EE6-4342-B048-85BDC9FD1C3A}</a:tableStyleId>
              </a:tblPr>
              <a:tblGrid>
                <a:gridCol w="843915"/>
                <a:gridCol w="843915"/>
              </a:tblGrid>
              <a:tr h="459105">
                <a:tc>
                  <a:txBody>
                    <a:bodyPr/>
                    <a:lstStyle/>
                    <a:p>
                      <a:pPr algn="ctr" rtl="1">
                        <a:spcAft>
                          <a:spcPts val="0"/>
                        </a:spcAft>
                      </a:pPr>
                      <a:r>
                        <a:rPr lang="en-US" sz="1400">
                          <a:effectLst/>
                        </a:rPr>
                        <a:t>Wt %</a:t>
                      </a:r>
                      <a:endParaRPr lang="en-US" sz="1200">
                        <a:effectLst/>
                        <a:latin typeface="Times New Roman"/>
                        <a:ea typeface="Times New Roman"/>
                      </a:endParaRPr>
                    </a:p>
                  </a:txBody>
                  <a:tcPr marL="68580" marR="68580" marT="0" marB="0"/>
                </a:tc>
                <a:tc>
                  <a:txBody>
                    <a:bodyPr/>
                    <a:lstStyle/>
                    <a:p>
                      <a:pPr algn="ctr" rtl="1">
                        <a:spcAft>
                          <a:spcPts val="0"/>
                        </a:spcAft>
                      </a:pPr>
                      <a:r>
                        <a:rPr lang="en-US" sz="1400">
                          <a:effectLst/>
                        </a:rPr>
                        <a:t>Element</a:t>
                      </a:r>
                      <a:endParaRPr lang="en-US" sz="1200">
                        <a:effectLst/>
                        <a:latin typeface="Times New Roman"/>
                        <a:ea typeface="Times New Roman"/>
                      </a:endParaRPr>
                    </a:p>
                  </a:txBody>
                  <a:tcPr marL="68580" marR="68580" marT="0" marB="0"/>
                </a:tc>
              </a:tr>
              <a:tr h="459105">
                <a:tc>
                  <a:txBody>
                    <a:bodyPr/>
                    <a:lstStyle/>
                    <a:p>
                      <a:pPr algn="ctr" rtl="1">
                        <a:spcAft>
                          <a:spcPts val="0"/>
                        </a:spcAft>
                      </a:pPr>
                      <a:r>
                        <a:rPr lang="en-US" sz="1400">
                          <a:effectLst/>
                        </a:rPr>
                        <a:t>90.07</a:t>
                      </a:r>
                      <a:endParaRPr lang="en-US" sz="1200">
                        <a:effectLst/>
                        <a:latin typeface="Times New Roman"/>
                        <a:ea typeface="Times New Roman"/>
                      </a:endParaRPr>
                    </a:p>
                  </a:txBody>
                  <a:tcPr marL="68580" marR="68580" marT="0" marB="0"/>
                </a:tc>
                <a:tc>
                  <a:txBody>
                    <a:bodyPr/>
                    <a:lstStyle/>
                    <a:p>
                      <a:pPr algn="ctr" rtl="1">
                        <a:spcAft>
                          <a:spcPts val="0"/>
                        </a:spcAft>
                      </a:pPr>
                      <a:r>
                        <a:rPr lang="en-US" sz="1400">
                          <a:effectLst/>
                        </a:rPr>
                        <a:t>Ni </a:t>
                      </a:r>
                      <a:endParaRPr lang="en-US" sz="1200">
                        <a:effectLst/>
                        <a:latin typeface="Times New Roman"/>
                        <a:ea typeface="Times New Roman"/>
                      </a:endParaRPr>
                    </a:p>
                  </a:txBody>
                  <a:tcPr marL="68580" marR="68580" marT="0" marB="0"/>
                </a:tc>
              </a:tr>
              <a:tr h="459105">
                <a:tc>
                  <a:txBody>
                    <a:bodyPr/>
                    <a:lstStyle/>
                    <a:p>
                      <a:pPr algn="ctr" rtl="1">
                        <a:spcAft>
                          <a:spcPts val="0"/>
                        </a:spcAft>
                      </a:pPr>
                      <a:r>
                        <a:rPr lang="en-US" sz="1400">
                          <a:effectLst/>
                        </a:rPr>
                        <a:t>9.93</a:t>
                      </a:r>
                      <a:endParaRPr lang="en-US" sz="1200">
                        <a:effectLst/>
                        <a:latin typeface="Times New Roman"/>
                        <a:ea typeface="Times New Roman"/>
                      </a:endParaRPr>
                    </a:p>
                  </a:txBody>
                  <a:tcPr marL="68580" marR="68580" marT="0" marB="0"/>
                </a:tc>
                <a:tc>
                  <a:txBody>
                    <a:bodyPr/>
                    <a:lstStyle/>
                    <a:p>
                      <a:pPr algn="ctr" rtl="1">
                        <a:spcAft>
                          <a:spcPts val="0"/>
                        </a:spcAft>
                      </a:pPr>
                      <a:r>
                        <a:rPr lang="en-US" sz="1400">
                          <a:effectLst/>
                        </a:rPr>
                        <a:t>P  </a:t>
                      </a:r>
                      <a:endParaRPr lang="en-US" sz="1200">
                        <a:effectLst/>
                        <a:latin typeface="Times New Roman"/>
                        <a:ea typeface="Times New Roman"/>
                      </a:endParaRPr>
                    </a:p>
                  </a:txBody>
                  <a:tcPr marL="68580" marR="68580" marT="0" marB="0"/>
                </a:tc>
              </a:tr>
              <a:tr h="459105">
                <a:tc>
                  <a:txBody>
                    <a:bodyPr/>
                    <a:lstStyle/>
                    <a:p>
                      <a:pPr algn="ctr" rtl="1">
                        <a:spcAft>
                          <a:spcPts val="0"/>
                        </a:spcAft>
                      </a:pPr>
                      <a:r>
                        <a:rPr lang="en-US" sz="1400">
                          <a:effectLst/>
                        </a:rPr>
                        <a:t>100.00</a:t>
                      </a:r>
                      <a:endParaRPr lang="en-US" sz="1200">
                        <a:effectLst/>
                        <a:latin typeface="Times New Roman"/>
                        <a:ea typeface="Times New Roman"/>
                      </a:endParaRPr>
                    </a:p>
                  </a:txBody>
                  <a:tcPr marL="68580" marR="68580" marT="0" marB="0"/>
                </a:tc>
                <a:tc>
                  <a:txBody>
                    <a:bodyPr/>
                    <a:lstStyle/>
                    <a:p>
                      <a:pPr algn="ctr" rtl="1">
                        <a:spcAft>
                          <a:spcPts val="0"/>
                        </a:spcAft>
                      </a:pPr>
                      <a:r>
                        <a:rPr lang="en-US" sz="1400" dirty="0">
                          <a:effectLst/>
                        </a:rPr>
                        <a:t>Total</a:t>
                      </a:r>
                      <a:endParaRPr lang="en-US" sz="1200" dirty="0">
                        <a:effectLst/>
                        <a:latin typeface="Times New Roman"/>
                        <a:ea typeface="Times New Roman"/>
                      </a:endParaRPr>
                    </a:p>
                  </a:txBody>
                  <a:tcPr marL="68580" marR="68580" marT="0" marB="0"/>
                </a:tc>
              </a:tr>
            </a:tbl>
          </a:graphicData>
        </a:graphic>
      </p:graphicFrame>
      <p:sp>
        <p:nvSpPr>
          <p:cNvPr id="7" name="Rectangle 6"/>
          <p:cNvSpPr/>
          <p:nvPr/>
        </p:nvSpPr>
        <p:spPr>
          <a:xfrm>
            <a:off x="7239562" y="381000"/>
            <a:ext cx="1156086" cy="400110"/>
          </a:xfrm>
          <a:prstGeom prst="rect">
            <a:avLst/>
          </a:prstGeom>
        </p:spPr>
        <p:txBody>
          <a:bodyPr wrap="none">
            <a:spAutoFit/>
          </a:bodyPr>
          <a:lstStyle/>
          <a:p>
            <a:pPr marL="342900" indent="-342900" algn="r" rtl="1">
              <a:buFont typeface="Wingdings" pitchFamily="2" charset="2"/>
              <a:buChar char="q"/>
            </a:pPr>
            <a:r>
              <a:rPr lang="fa-IR" sz="2000" b="1" dirty="0" smtClean="0">
                <a:cs typeface="B Nazanin" pitchFamily="2" charset="-78"/>
              </a:rPr>
              <a:t>ساختار</a:t>
            </a:r>
            <a:endParaRPr lang="en-US" sz="2000" b="1" dirty="0">
              <a:cs typeface="B Nazanin" pitchFamily="2" charset="-78"/>
            </a:endParaRPr>
          </a:p>
        </p:txBody>
      </p:sp>
    </p:spTree>
    <p:extLst>
      <p:ext uri="{BB962C8B-B14F-4D97-AF65-F5344CB8AC3E}">
        <p14:creationId xmlns:p14="http://schemas.microsoft.com/office/powerpoint/2010/main" val="2740751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20000" cy="1143000"/>
          </a:xfrm>
        </p:spPr>
        <p:txBody>
          <a:bodyPr/>
          <a:lstStyle/>
          <a:p>
            <a:pPr algn="r" rtl="1"/>
            <a:r>
              <a:rPr lang="fa-IR" sz="2000" b="1" dirty="0">
                <a:cs typeface="B Nazanin" pitchFamily="2" charset="-78"/>
              </a:rPr>
              <a:t>حمام های الکترولس </a:t>
            </a:r>
            <a:r>
              <a:rPr lang="en-US" sz="2000" b="1" dirty="0" smtClean="0">
                <a:cs typeface="B Nazanin" pitchFamily="2" charset="-78"/>
              </a:rPr>
              <a:t>Ni-P</a:t>
            </a:r>
            <a:r>
              <a:rPr lang="fa-IR" sz="2000" b="1" dirty="0" smtClean="0">
                <a:cs typeface="B Nazanin" pitchFamily="2" charset="-78"/>
              </a:rPr>
              <a:t>:  1</a:t>
            </a:r>
            <a:r>
              <a:rPr lang="fa-IR" sz="2000" b="1" dirty="0">
                <a:cs typeface="B Nazanin" pitchFamily="2" charset="-78"/>
              </a:rPr>
              <a:t>. حمام های </a:t>
            </a:r>
            <a:r>
              <a:rPr lang="fa-IR" sz="2000" b="1" dirty="0" smtClean="0">
                <a:cs typeface="B Nazanin" pitchFamily="2" charset="-78"/>
              </a:rPr>
              <a:t>اسیدی،    2</a:t>
            </a:r>
            <a:r>
              <a:rPr lang="fa-IR" sz="2000" b="1" dirty="0">
                <a:cs typeface="B Nazanin" pitchFamily="2" charset="-78"/>
              </a:rPr>
              <a:t>. حمام های </a:t>
            </a:r>
            <a:r>
              <a:rPr lang="fa-IR" sz="2000" b="1" dirty="0" smtClean="0">
                <a:cs typeface="B Nazanin" pitchFamily="2" charset="-78"/>
              </a:rPr>
              <a:t>قلیایی</a:t>
            </a:r>
            <a:endParaRPr lang="en-US" sz="2000" b="1" dirty="0">
              <a:cs typeface="B 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1"/>
            <a:ext cx="9182294"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21243" y="2947086"/>
            <a:ext cx="228600" cy="338554"/>
          </a:xfrm>
          <a:prstGeom prst="rect">
            <a:avLst/>
          </a:prstGeom>
          <a:noFill/>
        </p:spPr>
        <p:txBody>
          <a:bodyPr wrap="square" rtlCol="0">
            <a:spAutoFit/>
          </a:bodyPr>
          <a:lstStyle/>
          <a:p>
            <a:r>
              <a:rPr lang="en-US" sz="1600" dirty="0" smtClean="0"/>
              <a:t>2</a:t>
            </a:r>
            <a:endParaRPr lang="en-US" sz="1600" dirty="0"/>
          </a:p>
        </p:txBody>
      </p:sp>
      <p:sp>
        <p:nvSpPr>
          <p:cNvPr id="4" name="TextBox 3"/>
          <p:cNvSpPr txBox="1"/>
          <p:nvPr/>
        </p:nvSpPr>
        <p:spPr>
          <a:xfrm>
            <a:off x="1447800" y="4114800"/>
            <a:ext cx="1143000" cy="369332"/>
          </a:xfrm>
          <a:prstGeom prst="rect">
            <a:avLst/>
          </a:prstGeom>
          <a:noFill/>
        </p:spPr>
        <p:txBody>
          <a:bodyPr wrap="square" rtlCol="0">
            <a:spAutoFit/>
          </a:bodyPr>
          <a:lstStyle/>
          <a:p>
            <a:pPr algn="r" rtl="1"/>
            <a:r>
              <a:rPr lang="fa-IR" dirty="0" smtClean="0">
                <a:cs typeface="B Nazanin" pitchFamily="2" charset="-78"/>
              </a:rPr>
              <a:t>شتاب دهنده</a:t>
            </a:r>
            <a:endParaRPr lang="en-US" dirty="0">
              <a:cs typeface="B Nazanin" pitchFamily="2" charset="-78"/>
            </a:endParaRPr>
          </a:p>
        </p:txBody>
      </p:sp>
      <p:sp>
        <p:nvSpPr>
          <p:cNvPr id="6" name="TextBox 5"/>
          <p:cNvSpPr txBox="1"/>
          <p:nvPr/>
        </p:nvSpPr>
        <p:spPr>
          <a:xfrm>
            <a:off x="1437502" y="4673603"/>
            <a:ext cx="1305698" cy="369332"/>
          </a:xfrm>
          <a:prstGeom prst="rect">
            <a:avLst/>
          </a:prstGeom>
          <a:noFill/>
        </p:spPr>
        <p:txBody>
          <a:bodyPr wrap="square" rtlCol="0">
            <a:spAutoFit/>
          </a:bodyPr>
          <a:lstStyle/>
          <a:p>
            <a:pPr algn="r" rtl="1"/>
            <a:r>
              <a:rPr lang="fa-IR" dirty="0" smtClean="0">
                <a:cs typeface="B Nazanin" pitchFamily="2" charset="-78"/>
              </a:rPr>
              <a:t>کمپلکس کننده</a:t>
            </a:r>
            <a:endParaRPr lang="en-US" dirty="0">
              <a:cs typeface="B Nazanin" pitchFamily="2" charset="-78"/>
            </a:endParaRPr>
          </a:p>
        </p:txBody>
      </p:sp>
      <p:sp>
        <p:nvSpPr>
          <p:cNvPr id="7" name="TextBox 6"/>
          <p:cNvSpPr txBox="1"/>
          <p:nvPr/>
        </p:nvSpPr>
        <p:spPr>
          <a:xfrm>
            <a:off x="1066800" y="5867400"/>
            <a:ext cx="1143000" cy="369332"/>
          </a:xfrm>
          <a:prstGeom prst="rect">
            <a:avLst/>
          </a:prstGeom>
          <a:noFill/>
        </p:spPr>
        <p:txBody>
          <a:bodyPr wrap="square" rtlCol="0">
            <a:spAutoFit/>
          </a:bodyPr>
          <a:lstStyle/>
          <a:p>
            <a:pPr algn="r" rtl="1"/>
            <a:r>
              <a:rPr lang="fa-IR" dirty="0" smtClean="0">
                <a:cs typeface="B Nazanin" pitchFamily="2" charset="-78"/>
              </a:rPr>
              <a:t>پایدارکننده</a:t>
            </a:r>
            <a:endParaRPr lang="en-US" dirty="0">
              <a:cs typeface="B Nazanin" pitchFamily="2" charset="-78"/>
            </a:endParaRPr>
          </a:p>
        </p:txBody>
      </p:sp>
      <p:sp>
        <p:nvSpPr>
          <p:cNvPr id="8" name="TextBox 7"/>
          <p:cNvSpPr txBox="1"/>
          <p:nvPr/>
        </p:nvSpPr>
        <p:spPr>
          <a:xfrm>
            <a:off x="3429000" y="3150456"/>
            <a:ext cx="1305698" cy="307777"/>
          </a:xfrm>
          <a:prstGeom prst="rect">
            <a:avLst/>
          </a:prstGeom>
          <a:noFill/>
        </p:spPr>
        <p:txBody>
          <a:bodyPr wrap="square" rtlCol="0">
            <a:spAutoFit/>
          </a:bodyPr>
          <a:lstStyle/>
          <a:p>
            <a:pPr algn="r" rtl="1"/>
            <a:r>
              <a:rPr lang="fa-IR" sz="1400" b="1" dirty="0" smtClean="0">
                <a:cs typeface="B Nazanin" pitchFamily="2" charset="-78"/>
              </a:rPr>
              <a:t>کمپلکس کننده</a:t>
            </a:r>
            <a:endParaRPr lang="en-US" sz="1400" b="1" dirty="0">
              <a:cs typeface="B Nazanin" pitchFamily="2" charset="-78"/>
            </a:endParaRPr>
          </a:p>
        </p:txBody>
      </p:sp>
      <p:sp>
        <p:nvSpPr>
          <p:cNvPr id="9" name="TextBox 8"/>
          <p:cNvSpPr txBox="1"/>
          <p:nvPr/>
        </p:nvSpPr>
        <p:spPr>
          <a:xfrm>
            <a:off x="2019300" y="3510349"/>
            <a:ext cx="1305698" cy="338554"/>
          </a:xfrm>
          <a:prstGeom prst="rect">
            <a:avLst/>
          </a:prstGeom>
          <a:noFill/>
        </p:spPr>
        <p:txBody>
          <a:bodyPr wrap="square" rtlCol="0">
            <a:spAutoFit/>
          </a:bodyPr>
          <a:lstStyle/>
          <a:p>
            <a:pPr algn="r" rtl="1"/>
            <a:r>
              <a:rPr lang="fa-IR" sz="1600" b="1" dirty="0" smtClean="0">
                <a:cs typeface="B Nazanin" pitchFamily="2" charset="-78"/>
              </a:rPr>
              <a:t>کمپلکس کننده</a:t>
            </a:r>
            <a:endParaRPr lang="en-US" sz="1600" b="1" dirty="0">
              <a:cs typeface="B Nazanin" pitchFamily="2" charset="-78"/>
            </a:endParaRPr>
          </a:p>
        </p:txBody>
      </p:sp>
      <p:sp>
        <p:nvSpPr>
          <p:cNvPr id="10" name="TextBox 9"/>
          <p:cNvSpPr txBox="1"/>
          <p:nvPr/>
        </p:nvSpPr>
        <p:spPr>
          <a:xfrm>
            <a:off x="1905000" y="3773558"/>
            <a:ext cx="1305698" cy="338554"/>
          </a:xfrm>
          <a:prstGeom prst="rect">
            <a:avLst/>
          </a:prstGeom>
          <a:noFill/>
        </p:spPr>
        <p:txBody>
          <a:bodyPr wrap="square" rtlCol="0">
            <a:spAutoFit/>
          </a:bodyPr>
          <a:lstStyle/>
          <a:p>
            <a:pPr algn="r" rtl="1"/>
            <a:r>
              <a:rPr lang="fa-IR" sz="1600" b="1" dirty="0" smtClean="0">
                <a:cs typeface="B Nazanin" pitchFamily="2" charset="-78"/>
              </a:rPr>
              <a:t>کمپلکس کننده</a:t>
            </a:r>
            <a:endParaRPr lang="en-US" sz="1600" b="1" dirty="0">
              <a:cs typeface="B Nazanin" pitchFamily="2" charset="-78"/>
            </a:endParaRPr>
          </a:p>
        </p:txBody>
      </p:sp>
      <p:sp>
        <p:nvSpPr>
          <p:cNvPr id="11" name="TextBox 10"/>
          <p:cNvSpPr txBox="1"/>
          <p:nvPr/>
        </p:nvSpPr>
        <p:spPr>
          <a:xfrm>
            <a:off x="2123302" y="5528846"/>
            <a:ext cx="1305698" cy="338554"/>
          </a:xfrm>
          <a:prstGeom prst="rect">
            <a:avLst/>
          </a:prstGeom>
          <a:noFill/>
        </p:spPr>
        <p:txBody>
          <a:bodyPr wrap="square" rtlCol="0">
            <a:spAutoFit/>
          </a:bodyPr>
          <a:lstStyle/>
          <a:p>
            <a:pPr algn="r" rtl="1"/>
            <a:r>
              <a:rPr lang="fa-IR" sz="1600" b="1" dirty="0" smtClean="0">
                <a:cs typeface="B Nazanin" pitchFamily="2" charset="-78"/>
              </a:rPr>
              <a:t>کمپلکس کننده</a:t>
            </a:r>
            <a:endParaRPr lang="en-US" sz="1600" b="1" dirty="0">
              <a:cs typeface="B Nazanin" pitchFamily="2" charset="-78"/>
            </a:endParaRPr>
          </a:p>
        </p:txBody>
      </p:sp>
      <p:sp>
        <p:nvSpPr>
          <p:cNvPr id="12" name="TextBox 11"/>
          <p:cNvSpPr txBox="1"/>
          <p:nvPr/>
        </p:nvSpPr>
        <p:spPr>
          <a:xfrm>
            <a:off x="1600200" y="4953000"/>
            <a:ext cx="624017" cy="369332"/>
          </a:xfrm>
          <a:prstGeom prst="rect">
            <a:avLst/>
          </a:prstGeom>
          <a:noFill/>
        </p:spPr>
        <p:txBody>
          <a:bodyPr wrap="square" rtlCol="0">
            <a:spAutoFit/>
          </a:bodyPr>
          <a:lstStyle/>
          <a:p>
            <a:pPr algn="r" rtl="1"/>
            <a:r>
              <a:rPr lang="fa-IR" dirty="0" smtClean="0">
                <a:cs typeface="B Nazanin" pitchFamily="2" charset="-78"/>
              </a:rPr>
              <a:t>بافر</a:t>
            </a:r>
            <a:endParaRPr lang="en-US" dirty="0">
              <a:cs typeface="B Nazanin" pitchFamily="2" charset="-78"/>
            </a:endParaRPr>
          </a:p>
        </p:txBody>
      </p:sp>
    </p:spTree>
    <p:extLst>
      <p:ext uri="{BB962C8B-B14F-4D97-AF65-F5344CB8AC3E}">
        <p14:creationId xmlns:p14="http://schemas.microsoft.com/office/powerpoint/2010/main" val="2653095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buFont typeface="Courier New" pitchFamily="49" charset="0"/>
              <a:buChar char="o"/>
            </a:pPr>
            <a:r>
              <a:rPr lang="fa-IR" b="1" dirty="0" smtClean="0">
                <a:cs typeface="B Nazanin" pitchFamily="2" charset="-78"/>
              </a:rPr>
              <a:t>رابطه فارادی</a:t>
            </a:r>
          </a:p>
          <a:p>
            <a:pPr algn="just" rtl="1">
              <a:buFont typeface="Courier New" pitchFamily="49" charset="0"/>
              <a:buChar char="o"/>
            </a:pPr>
            <a:endParaRPr lang="en-US" b="1" dirty="0" smtClean="0">
              <a:cs typeface="B Nazanin" pitchFamily="2" charset="-78"/>
            </a:endParaRPr>
          </a:p>
          <a:p>
            <a:pPr algn="just" rtl="1">
              <a:buFont typeface="Courier New" pitchFamily="49" charset="0"/>
              <a:buChar char="o"/>
            </a:pPr>
            <a:endParaRPr lang="en-US" b="1" dirty="0">
              <a:cs typeface="B Nazanin" pitchFamily="2" charset="-78"/>
            </a:endParaRPr>
          </a:p>
          <a:p>
            <a:pPr algn="just" rtl="1">
              <a:buFont typeface="Courier New" pitchFamily="49" charset="0"/>
              <a:buChar char="o"/>
            </a:pPr>
            <a:endParaRPr lang="en-US" b="1" dirty="0" smtClean="0">
              <a:cs typeface="B Nazanin" pitchFamily="2" charset="-78"/>
            </a:endParaRPr>
          </a:p>
          <a:p>
            <a:pPr algn="just" rtl="1">
              <a:buFont typeface="Courier New" pitchFamily="49" charset="0"/>
              <a:buChar char="o"/>
            </a:pPr>
            <a:endParaRPr lang="en-US" b="1" dirty="0">
              <a:cs typeface="B Nazanin" pitchFamily="2" charset="-78"/>
            </a:endParaRPr>
          </a:p>
          <a:p>
            <a:pPr algn="just" rtl="1">
              <a:buFont typeface="Courier New" pitchFamily="49" charset="0"/>
              <a:buChar char="o"/>
            </a:pPr>
            <a:r>
              <a:rPr lang="fa-IR" b="1" dirty="0" smtClean="0">
                <a:cs typeface="B Nazanin" pitchFamily="2" charset="-78"/>
              </a:rPr>
              <a:t>Δ</a:t>
            </a:r>
            <a:r>
              <a:rPr lang="en-US" b="1" dirty="0" smtClean="0">
                <a:cs typeface="B Nazanin" pitchFamily="2" charset="-78"/>
              </a:rPr>
              <a:t>m</a:t>
            </a:r>
            <a:r>
              <a:rPr lang="fa-IR" b="1" dirty="0" smtClean="0">
                <a:cs typeface="B Nazanin" pitchFamily="2" charset="-78"/>
              </a:rPr>
              <a:t>: تغییر وزن بر حسب گرم</a:t>
            </a:r>
          </a:p>
          <a:p>
            <a:pPr algn="just" rtl="1">
              <a:buFont typeface="Courier New" pitchFamily="49" charset="0"/>
              <a:buChar char="o"/>
            </a:pPr>
            <a:r>
              <a:rPr lang="en-US" b="1" dirty="0" smtClean="0">
                <a:cs typeface="B Nazanin" pitchFamily="2" charset="-78"/>
              </a:rPr>
              <a:t>I</a:t>
            </a:r>
            <a:r>
              <a:rPr lang="fa-IR" b="1" dirty="0" smtClean="0">
                <a:cs typeface="B Nazanin" pitchFamily="2" charset="-78"/>
              </a:rPr>
              <a:t>: جریان بر حسب آمپر</a:t>
            </a:r>
          </a:p>
          <a:p>
            <a:pPr algn="just" rtl="1">
              <a:buFont typeface="Courier New" pitchFamily="49" charset="0"/>
              <a:buChar char="o"/>
            </a:pPr>
            <a:r>
              <a:rPr lang="en-US" b="1" dirty="0" smtClean="0">
                <a:cs typeface="B Nazanin" pitchFamily="2" charset="-78"/>
              </a:rPr>
              <a:t>t</a:t>
            </a:r>
            <a:r>
              <a:rPr lang="fa-IR" b="1" dirty="0" smtClean="0">
                <a:cs typeface="B Nazanin" pitchFamily="2" charset="-78"/>
              </a:rPr>
              <a:t>: زمان بر حسب ثانیه</a:t>
            </a:r>
          </a:p>
          <a:p>
            <a:pPr algn="just" rtl="1">
              <a:buFont typeface="Courier New" pitchFamily="49" charset="0"/>
              <a:buChar char="o"/>
            </a:pPr>
            <a:r>
              <a:rPr lang="en-US" b="1" dirty="0" smtClean="0">
                <a:cs typeface="B Nazanin" pitchFamily="2" charset="-78"/>
              </a:rPr>
              <a:t>m</a:t>
            </a:r>
            <a:r>
              <a:rPr lang="fa-IR" b="1" dirty="0" smtClean="0">
                <a:cs typeface="B Nazanin" pitchFamily="2" charset="-78"/>
              </a:rPr>
              <a:t>: جرم مولی بر حسب گرم بر مول</a:t>
            </a:r>
          </a:p>
          <a:p>
            <a:pPr algn="just" rtl="1">
              <a:buFont typeface="Courier New" pitchFamily="49" charset="0"/>
              <a:buChar char="o"/>
            </a:pPr>
            <a:r>
              <a:rPr lang="en-US" b="1" dirty="0" smtClean="0">
                <a:cs typeface="B Nazanin" pitchFamily="2" charset="-78"/>
              </a:rPr>
              <a:t>n</a:t>
            </a:r>
            <a:r>
              <a:rPr lang="fa-IR" b="1" dirty="0" smtClean="0">
                <a:cs typeface="B Nazanin" pitchFamily="2" charset="-78"/>
              </a:rPr>
              <a:t>:تعداد الکترون در واکنش</a:t>
            </a:r>
          </a:p>
          <a:p>
            <a:pPr algn="just" rtl="1">
              <a:buFont typeface="Courier New" pitchFamily="49" charset="0"/>
              <a:buChar char="o"/>
            </a:pPr>
            <a:r>
              <a:rPr lang="en-US" b="1" dirty="0" smtClean="0">
                <a:cs typeface="B Nazanin" pitchFamily="2" charset="-78"/>
              </a:rPr>
              <a:t>F</a:t>
            </a:r>
            <a:r>
              <a:rPr lang="fa-IR" b="1" dirty="0" smtClean="0">
                <a:cs typeface="B Nazanin" pitchFamily="2" charset="-78"/>
              </a:rPr>
              <a:t>: ثابت فارادی ( </a:t>
            </a:r>
            <a:r>
              <a:rPr lang="en-US" b="1" dirty="0" smtClean="0">
                <a:cs typeface="B Nazanin" pitchFamily="2" charset="-78"/>
              </a:rPr>
              <a:t>C/</a:t>
            </a:r>
            <a:r>
              <a:rPr lang="en-US" b="1" dirty="0" err="1" smtClean="0">
                <a:cs typeface="B Nazanin" pitchFamily="2" charset="-78"/>
              </a:rPr>
              <a:t>mol</a:t>
            </a:r>
            <a:r>
              <a:rPr lang="fa-IR" b="1" dirty="0" smtClean="0">
                <a:cs typeface="B Nazanin" pitchFamily="2" charset="-78"/>
              </a:rPr>
              <a:t> 96485)</a:t>
            </a:r>
          </a:p>
          <a:p>
            <a:pPr algn="just" rtl="1">
              <a:buFont typeface="Courier New" pitchFamily="49" charset="0"/>
              <a:buChar char="o"/>
            </a:pPr>
            <a:endParaRPr lang="fa-IR" b="1" dirty="0" smtClean="0">
              <a:cs typeface="B Nazanin" pitchFamily="2" charset="-78"/>
            </a:endParaRPr>
          </a:p>
          <a:p>
            <a:pPr algn="just" rtl="1">
              <a:buFont typeface="Courier New" pitchFamily="49" charset="0"/>
              <a:buChar char="o"/>
            </a:pPr>
            <a:endParaRPr lang="fa-IR" b="1" dirty="0" smtClean="0">
              <a:cs typeface="B Nazanin" pitchFamily="2" charset="-78"/>
            </a:endParaRPr>
          </a:p>
        </p:txBody>
      </p:sp>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Electroplating</a:t>
            </a:r>
            <a:endParaRPr lang="en-US" sz="3600" b="1" dirty="0">
              <a:solidFill>
                <a:srgbClr val="7030A0"/>
              </a:solidFill>
            </a:endParaRPr>
          </a:p>
        </p:txBody>
      </p:sp>
      <mc:AlternateContent xmlns:mc="http://schemas.openxmlformats.org/markup-compatibility/2006" xmlns:a14="http://schemas.microsoft.com/office/drawing/2010/main">
        <mc:Choice Requires="a14">
          <p:sp>
            <p:nvSpPr>
              <p:cNvPr id="2" name="TextBox 1"/>
              <p:cNvSpPr txBox="1"/>
              <p:nvPr/>
            </p:nvSpPr>
            <p:spPr>
              <a:xfrm>
                <a:off x="2971800" y="2133600"/>
                <a:ext cx="1846659" cy="8989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m:t>
                      </m:r>
                      <m:r>
                        <a:rPr lang="en-US" sz="2800" b="0" i="1" smtClean="0">
                          <a:latin typeface="Cambria Math"/>
                          <a:ea typeface="Cambria Math"/>
                        </a:rPr>
                        <m:t>𝑚</m:t>
                      </m:r>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𝐼𝑡𝑀</m:t>
                          </m:r>
                        </m:num>
                        <m:den>
                          <m:r>
                            <a:rPr lang="en-US" sz="2800" b="0" i="1" smtClean="0">
                              <a:latin typeface="Cambria Math"/>
                              <a:ea typeface="Cambria Math"/>
                            </a:rPr>
                            <m:t>𝑛𝐹</m:t>
                          </m:r>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2971800" y="2133600"/>
                <a:ext cx="1846659" cy="89890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54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620000" cy="4800600"/>
          </a:xfrm>
        </p:spPr>
        <p:txBody>
          <a:bodyPr>
            <a:normAutofit fontScale="92500" lnSpcReduction="10000"/>
          </a:bodyPr>
          <a:lstStyle/>
          <a:p>
            <a:pPr algn="r" rtl="1"/>
            <a:r>
              <a:rPr lang="fa-IR" b="1" dirty="0">
                <a:cs typeface="B Nazanin" pitchFamily="2" charset="-78"/>
              </a:rPr>
              <a:t>حمام های قلیایی </a:t>
            </a:r>
            <a:r>
              <a:rPr lang="en-US" b="1" dirty="0" smtClean="0">
                <a:cs typeface="B Nazanin" pitchFamily="2" charset="-78"/>
              </a:rPr>
              <a:t>Ni-P</a:t>
            </a:r>
            <a:endParaRPr lang="fa-IR" b="1" dirty="0" smtClean="0">
              <a:cs typeface="B Nazanin" pitchFamily="2" charset="-78"/>
            </a:endParaRPr>
          </a:p>
          <a:p>
            <a:pPr marL="457200" algn="r" rtl="1">
              <a:buFont typeface="Wingdings" pitchFamily="2" charset="2"/>
              <a:buChar char="q"/>
            </a:pPr>
            <a:r>
              <a:rPr lang="fa-IR" dirty="0" smtClean="0">
                <a:cs typeface="B Nazanin" pitchFamily="2" charset="-78"/>
              </a:rPr>
              <a:t>پایداری بیشتر </a:t>
            </a:r>
            <a:r>
              <a:rPr lang="fa-IR" dirty="0">
                <a:cs typeface="B Nazanin" pitchFamily="2" charset="-78"/>
              </a:rPr>
              <a:t>نسبت به حمام های </a:t>
            </a:r>
            <a:r>
              <a:rPr lang="fa-IR" dirty="0" smtClean="0">
                <a:cs typeface="B Nazanin" pitchFamily="2" charset="-78"/>
              </a:rPr>
              <a:t>اسیدی</a:t>
            </a:r>
          </a:p>
          <a:p>
            <a:pPr marL="457200" algn="r" rtl="1">
              <a:buFont typeface="Wingdings" pitchFamily="2" charset="2"/>
              <a:buChar char="q"/>
            </a:pPr>
            <a:r>
              <a:rPr lang="fa-IR" dirty="0" smtClean="0">
                <a:cs typeface="B Nazanin" pitchFamily="2" charset="-78"/>
              </a:rPr>
              <a:t>سرعت </a:t>
            </a:r>
            <a:r>
              <a:rPr lang="fa-IR" dirty="0">
                <a:cs typeface="B Nazanin" pitchFamily="2" charset="-78"/>
              </a:rPr>
              <a:t>پوشش دهی </a:t>
            </a:r>
            <a:r>
              <a:rPr lang="fa-IR" dirty="0" smtClean="0">
                <a:cs typeface="B Nazanin" pitchFamily="2" charset="-78"/>
              </a:rPr>
              <a:t>پایین</a:t>
            </a:r>
          </a:p>
          <a:p>
            <a:pPr marL="457200" algn="r" rtl="1">
              <a:buFont typeface="Wingdings" pitchFamily="2" charset="2"/>
              <a:buChar char="q"/>
            </a:pPr>
            <a:r>
              <a:rPr lang="fa-IR" dirty="0" smtClean="0">
                <a:cs typeface="B Nazanin" pitchFamily="2" charset="-78"/>
              </a:rPr>
              <a:t>دمای پایین پوشش دهی</a:t>
            </a:r>
          </a:p>
          <a:p>
            <a:pPr algn="r" rtl="1"/>
            <a:endParaRPr lang="fa-IR" dirty="0">
              <a:cs typeface="B Nazanin" pitchFamily="2" charset="-78"/>
            </a:endParaRPr>
          </a:p>
          <a:p>
            <a:pPr algn="r" rtl="1"/>
            <a:endParaRPr lang="fa-IR" dirty="0" smtClean="0">
              <a:cs typeface="B Nazanin" pitchFamily="2" charset="-78"/>
            </a:endParaRPr>
          </a:p>
          <a:p>
            <a:pPr algn="r" rtl="1"/>
            <a:r>
              <a:rPr lang="fa-IR" b="1" dirty="0">
                <a:cs typeface="B Nazanin" pitchFamily="2" charset="-78"/>
              </a:rPr>
              <a:t>حمام های </a:t>
            </a:r>
            <a:r>
              <a:rPr lang="fa-IR" b="1" dirty="0" smtClean="0">
                <a:cs typeface="B Nazanin" pitchFamily="2" charset="-78"/>
              </a:rPr>
              <a:t>اسیدی </a:t>
            </a:r>
            <a:r>
              <a:rPr lang="en-US" b="1" dirty="0" smtClean="0">
                <a:cs typeface="B Nazanin" pitchFamily="2" charset="-78"/>
              </a:rPr>
              <a:t>Ni-P</a:t>
            </a:r>
            <a:endParaRPr lang="fa-IR" b="1" dirty="0">
              <a:cs typeface="B Nazanin" pitchFamily="2" charset="-78"/>
            </a:endParaRPr>
          </a:p>
          <a:p>
            <a:pPr algn="r" rtl="1"/>
            <a:endParaRPr lang="fa-IR" dirty="0">
              <a:cs typeface="B Nazanin" pitchFamily="2" charset="-78"/>
            </a:endParaRPr>
          </a:p>
          <a:p>
            <a:pPr marL="457200" algn="r" rtl="1">
              <a:buFont typeface="Wingdings" pitchFamily="2" charset="2"/>
              <a:buChar char="q"/>
            </a:pPr>
            <a:r>
              <a:rPr lang="fa-IR" dirty="0">
                <a:cs typeface="B Nazanin" pitchFamily="2" charset="-78"/>
              </a:rPr>
              <a:t>میزان فسفر </a:t>
            </a:r>
            <a:r>
              <a:rPr lang="fa-IR" dirty="0" smtClean="0">
                <a:cs typeface="B Nazanin" pitchFamily="2" charset="-78"/>
              </a:rPr>
              <a:t>پوشش </a:t>
            </a:r>
            <a:r>
              <a:rPr lang="fa-IR" dirty="0">
                <a:cs typeface="B Nazanin" pitchFamily="2" charset="-78"/>
              </a:rPr>
              <a:t>های حمام های </a:t>
            </a:r>
            <a:r>
              <a:rPr lang="fa-IR" dirty="0" smtClean="0">
                <a:cs typeface="B Nazanin" pitchFamily="2" charset="-78"/>
              </a:rPr>
              <a:t>اسیدی بیشتر </a:t>
            </a:r>
            <a:r>
              <a:rPr lang="fa-IR" dirty="0">
                <a:cs typeface="B Nazanin" pitchFamily="2" charset="-78"/>
              </a:rPr>
              <a:t>از حمام های قلیایی </a:t>
            </a:r>
            <a:r>
              <a:rPr lang="fa-IR" dirty="0" smtClean="0">
                <a:cs typeface="B Nazanin" pitchFamily="2" charset="-78"/>
              </a:rPr>
              <a:t>است. </a:t>
            </a:r>
            <a:r>
              <a:rPr lang="fa-IR" dirty="0">
                <a:cs typeface="B Nazanin" pitchFamily="2" charset="-78"/>
              </a:rPr>
              <a:t>در نتیجه حمام های اسیدی نسبت به حمام های قلیایی مقاومت به خوردگی بهتری </a:t>
            </a:r>
            <a:r>
              <a:rPr lang="fa-IR" dirty="0" smtClean="0">
                <a:cs typeface="B Nazanin" pitchFamily="2" charset="-78"/>
              </a:rPr>
              <a:t>دارند.</a:t>
            </a:r>
          </a:p>
          <a:p>
            <a:pPr marL="457200" algn="r" rtl="1">
              <a:buFont typeface="Wingdings" pitchFamily="2" charset="2"/>
              <a:buChar char="q"/>
            </a:pPr>
            <a:r>
              <a:rPr lang="fa-IR" dirty="0" smtClean="0">
                <a:cs typeface="B Nazanin" pitchFamily="2" charset="-78"/>
              </a:rPr>
              <a:t>در </a:t>
            </a:r>
            <a:r>
              <a:rPr lang="fa-IR" dirty="0">
                <a:cs typeface="B Nazanin" pitchFamily="2" charset="-78"/>
              </a:rPr>
              <a:t>اکثر این حمام ها دمای مورد نیاز برای پوشش دهی بهینه حدود </a:t>
            </a:r>
            <a:r>
              <a:rPr lang="en-US" dirty="0">
                <a:cs typeface="B Nazanin" pitchFamily="2" charset="-78"/>
              </a:rPr>
              <a:t>C</a:t>
            </a:r>
            <a:r>
              <a:rPr lang="fa-IR" dirty="0">
                <a:cs typeface="B Nazanin" pitchFamily="2" charset="-78"/>
              </a:rPr>
              <a:t>° 90 است، از این رو نگهداری این حمام ها نسبتاً مشکل است</a:t>
            </a:r>
            <a:r>
              <a:rPr lang="fa-IR" dirty="0" smtClean="0">
                <a:cs typeface="B Nazanin" pitchFamily="2" charset="-78"/>
              </a:rPr>
              <a:t>.</a:t>
            </a:r>
          </a:p>
          <a:p>
            <a:pPr marL="457200" algn="r" rtl="1">
              <a:buFont typeface="Wingdings" pitchFamily="2" charset="2"/>
              <a:buChar char="q"/>
            </a:pPr>
            <a:r>
              <a:rPr lang="fa-IR" dirty="0" smtClean="0">
                <a:cs typeface="B Nazanin" pitchFamily="2" charset="-78"/>
              </a:rPr>
              <a:t>تبخیر </a:t>
            </a:r>
            <a:r>
              <a:rPr lang="fa-IR" dirty="0">
                <a:cs typeface="B Nazanin" pitchFamily="2" charset="-78"/>
              </a:rPr>
              <a:t>محتویات حمام به دلیل دمای زیاد حمام و عدم توانایی در پوشش دادن برخی از مواد </a:t>
            </a:r>
            <a:r>
              <a:rPr lang="fa-IR" dirty="0" smtClean="0">
                <a:cs typeface="B Nazanin" pitchFamily="2" charset="-78"/>
              </a:rPr>
              <a:t>پلیمری</a:t>
            </a:r>
            <a:endParaRPr lang="en-US" dirty="0">
              <a:cs typeface="B Nazanin" pitchFamily="2" charset="-78"/>
            </a:endParaRPr>
          </a:p>
        </p:txBody>
      </p:sp>
      <p:sp>
        <p:nvSpPr>
          <p:cNvPr id="4" name="Title 1"/>
          <p:cNvSpPr>
            <a:spLocks noGrp="1"/>
          </p:cNvSpPr>
          <p:nvPr>
            <p:ph type="title"/>
          </p:nvPr>
        </p:nvSpPr>
        <p:spPr/>
        <p:txBody>
          <a:bodyPr/>
          <a:lstStyle/>
          <a:p>
            <a:pPr algn="ctr"/>
            <a:r>
              <a:rPr lang="en-US" sz="5400" b="1" dirty="0" err="1" smtClean="0">
                <a:solidFill>
                  <a:srgbClr val="3333FF"/>
                </a:solidFill>
                <a:latin typeface="Academy Engraved LET" pitchFamily="2" charset="0"/>
                <a:cs typeface="B Titr" pitchFamily="2" charset="-78"/>
              </a:rPr>
              <a:t>Electroless</a:t>
            </a:r>
            <a:r>
              <a:rPr lang="en-US" sz="5400" b="1" dirty="0" smtClean="0">
                <a:solidFill>
                  <a:srgbClr val="3333FF"/>
                </a:solidFill>
                <a:latin typeface="Academy Engraved LET" pitchFamily="2" charset="0"/>
                <a:cs typeface="B Titr" pitchFamily="2" charset="-78"/>
              </a:rPr>
              <a:t> plating</a:t>
            </a:r>
            <a:r>
              <a:rPr lang="en-US" sz="5400" b="1" dirty="0">
                <a:solidFill>
                  <a:srgbClr val="3333FF"/>
                </a:solidFill>
                <a:latin typeface="Academy Engraved LET" pitchFamily="2" charset="0"/>
              </a:rPr>
              <a:t/>
            </a:r>
            <a:br>
              <a:rPr lang="en-US" sz="5400" b="1" dirty="0">
                <a:solidFill>
                  <a:srgbClr val="3333FF"/>
                </a:solidFill>
                <a:latin typeface="Academy Engraved LET" pitchFamily="2" charset="0"/>
              </a:rPr>
            </a:br>
            <a:endParaRPr lang="en-US" sz="4800" dirty="0"/>
          </a:p>
        </p:txBody>
      </p:sp>
    </p:spTree>
    <p:extLst>
      <p:ext uri="{BB962C8B-B14F-4D97-AF65-F5344CB8AC3E}">
        <p14:creationId xmlns:p14="http://schemas.microsoft.com/office/powerpoint/2010/main" val="2899336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0"/>
            <a:ext cx="91440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3276600"/>
            <a:ext cx="8991599"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79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buFont typeface="Courier New" pitchFamily="49" charset="0"/>
              <a:buChar char="o"/>
            </a:pPr>
            <a:r>
              <a:rPr lang="fa-IR" b="1" dirty="0" smtClean="0">
                <a:cs typeface="B Nazanin" pitchFamily="2" charset="-78"/>
              </a:rPr>
              <a:t>در عمل وزن پوششی که تولید می شود کمتر از مقدار بدست آمده از رابطه فارادی است.</a:t>
            </a:r>
          </a:p>
          <a:p>
            <a:pPr algn="just" rtl="1">
              <a:buFont typeface="Courier New" pitchFamily="49" charset="0"/>
              <a:buChar char="o"/>
            </a:pPr>
            <a:r>
              <a:rPr lang="fa-IR" b="1" dirty="0" smtClean="0">
                <a:cs typeface="B Nazanin" pitchFamily="2" charset="-78"/>
              </a:rPr>
              <a:t>جریان اعمالی علاوه بر احیای یون های فلزی، منجر به احیای یون های هیدروژن نیز می شود. </a:t>
            </a:r>
          </a:p>
          <a:p>
            <a:pPr algn="just" rtl="1">
              <a:buFont typeface="Courier New" pitchFamily="49" charset="0"/>
              <a:buChar char="o"/>
            </a:pPr>
            <a:endParaRPr lang="fa-IR" b="1" dirty="0" smtClean="0">
              <a:cs typeface="B Nazanin" pitchFamily="2" charset="-78"/>
            </a:endParaRPr>
          </a:p>
          <a:p>
            <a:pPr marL="114300" indent="0" algn="just" rtl="1">
              <a:buNone/>
            </a:pPr>
            <a:r>
              <a:rPr lang="fa-IR" b="1" dirty="0" smtClean="0">
                <a:cs typeface="B Nazanin" pitchFamily="2" charset="-78"/>
              </a:rPr>
              <a:t> </a:t>
            </a:r>
            <a:r>
              <a:rPr lang="en-US" b="1" dirty="0" smtClean="0">
                <a:cs typeface="B Nazanin" pitchFamily="2" charset="-78"/>
              </a:rPr>
              <a:t>R</a:t>
            </a:r>
            <a:r>
              <a:rPr lang="fa-IR" b="1" dirty="0" smtClean="0">
                <a:cs typeface="B Nazanin" pitchFamily="2" charset="-78"/>
              </a:rPr>
              <a:t>: راندمان پوشش</a:t>
            </a:r>
          </a:p>
          <a:p>
            <a:pPr marL="114300" indent="0" algn="just" rtl="1">
              <a:buNone/>
            </a:pPr>
            <a:r>
              <a:rPr lang="en-US" b="1" dirty="0" smtClean="0">
                <a:cs typeface="B Nazanin" pitchFamily="2" charset="-78"/>
              </a:rPr>
              <a:t>m’</a:t>
            </a:r>
            <a:r>
              <a:rPr lang="fa-IR" b="1" dirty="0" smtClean="0">
                <a:cs typeface="B Nazanin" pitchFamily="2" charset="-78"/>
              </a:rPr>
              <a:t>: جرم رسوب واقعی</a:t>
            </a:r>
          </a:p>
          <a:p>
            <a:pPr marL="114300" indent="0" algn="just" rtl="1">
              <a:buNone/>
            </a:pPr>
            <a:r>
              <a:rPr lang="en-US" b="1" dirty="0" smtClean="0">
                <a:cs typeface="B Nazanin" pitchFamily="2" charset="-78"/>
              </a:rPr>
              <a:t>m</a:t>
            </a:r>
            <a:r>
              <a:rPr lang="fa-IR" b="1" dirty="0" smtClean="0">
                <a:cs typeface="B Nazanin" pitchFamily="2" charset="-78"/>
              </a:rPr>
              <a:t>: جرم رسوب تئوری</a:t>
            </a:r>
          </a:p>
        </p:txBody>
      </p:sp>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Electroplating</a:t>
            </a:r>
            <a:endParaRPr lang="en-US" sz="3600" b="1" dirty="0">
              <a:solidFill>
                <a:srgbClr val="7030A0"/>
              </a:solidFill>
            </a:endParaRPr>
          </a:p>
        </p:txBody>
      </p:sp>
      <mc:AlternateContent xmlns:mc="http://schemas.openxmlformats.org/markup-compatibility/2006" xmlns:a14="http://schemas.microsoft.com/office/drawing/2010/main">
        <mc:Choice Requires="a14">
          <p:sp>
            <p:nvSpPr>
              <p:cNvPr id="2" name="TextBox 1"/>
              <p:cNvSpPr txBox="1"/>
              <p:nvPr/>
            </p:nvSpPr>
            <p:spPr>
              <a:xfrm>
                <a:off x="2438400" y="3502696"/>
                <a:ext cx="1535613" cy="10549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𝑅</m:t>
                      </m:r>
                      <m:r>
                        <a:rPr lang="en-US" sz="3200" b="0" i="1" smtClean="0">
                          <a:latin typeface="Cambria Math"/>
                        </a:rPr>
                        <m:t>=</m:t>
                      </m:r>
                      <m:f>
                        <m:fPr>
                          <m:ctrlPr>
                            <a:rPr lang="en-US" sz="3200" b="0" i="1" smtClean="0">
                              <a:latin typeface="Cambria Math"/>
                            </a:rPr>
                          </m:ctrlPr>
                        </m:fPr>
                        <m:num>
                          <m:r>
                            <a:rPr lang="en-US" sz="3200" b="0" i="1" smtClean="0">
                              <a:latin typeface="Cambria Math"/>
                            </a:rPr>
                            <m:t>𝑚</m:t>
                          </m:r>
                          <m:r>
                            <a:rPr lang="en-US" sz="3200" b="0" i="1" smtClean="0">
                              <a:latin typeface="Cambria Math"/>
                            </a:rPr>
                            <m:t>′</m:t>
                          </m:r>
                        </m:num>
                        <m:den>
                          <m:r>
                            <a:rPr lang="en-US" sz="3200" b="0" i="1" smtClean="0">
                              <a:latin typeface="Cambria Math"/>
                            </a:rPr>
                            <m:t>𝑚</m:t>
                          </m:r>
                        </m:den>
                      </m:f>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2438400" y="3502696"/>
                <a:ext cx="1535613" cy="105496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797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Electroplating</a:t>
            </a:r>
            <a:endParaRPr lang="en-US" sz="3600" b="1" dirty="0">
              <a:solidFill>
                <a:srgbClr val="7030A0"/>
              </a:solidFill>
            </a:endParaRPr>
          </a:p>
        </p:txBody>
      </p:sp>
      <p:pic>
        <p:nvPicPr>
          <p:cNvPr id="2050" name="Picture 2" descr="Image result for hydrogen overvoltage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11916"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54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Electroplating</a:t>
            </a:r>
            <a:endParaRPr lang="en-US" sz="3600" b="1" dirty="0">
              <a:solidFill>
                <a:srgbClr val="7030A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4425"/>
            <a:ext cx="855345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2473090" y="6096000"/>
                <a:ext cx="360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𝑀𝑜𝑑𝑒𝑟𝑛</m:t>
                      </m:r>
                      <m:r>
                        <a:rPr lang="en-US" b="0" i="1" smtClean="0">
                          <a:latin typeface="Cambria Math"/>
                        </a:rPr>
                        <m:t> </m:t>
                      </m:r>
                      <m:r>
                        <a:rPr lang="en-US" b="0" i="1" smtClean="0">
                          <a:latin typeface="Cambria Math"/>
                        </a:rPr>
                        <m:t>𝐸𝑙𝑒𝑐𝑡𝑟𝑜𝑝𝑙𝑎𝑡𝑖𝑛𝑔</m:t>
                      </m:r>
                      <m:r>
                        <a:rPr lang="en-US" b="0" i="1" smtClean="0">
                          <a:latin typeface="Cambria Math"/>
                        </a:rPr>
                        <m:t>, </m:t>
                      </m:r>
                      <m:r>
                        <a:rPr lang="en-US" b="0" i="1" smtClean="0">
                          <a:latin typeface="Cambria Math"/>
                        </a:rPr>
                        <m:t>𝑃𝑎𝑔𝑒</m:t>
                      </m:r>
                      <m:r>
                        <a:rPr lang="en-US" b="0" i="1" smtClean="0">
                          <a:latin typeface="Cambria Math"/>
                        </a:rPr>
                        <m:t>:</m:t>
                      </m:r>
                      <m:r>
                        <a:rPr lang="en-US" b="0" i="1" smtClean="0">
                          <a:latin typeface="Cambria Math"/>
                        </a:rPr>
                        <m:t>18</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473090" y="6096000"/>
                <a:ext cx="3607270" cy="369332"/>
              </a:xfrm>
              <a:prstGeom prst="rect">
                <a:avLst/>
              </a:prstGeom>
              <a:blipFill rotWithShape="1">
                <a:blip r:embed="rId3"/>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259911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a:r>
              <a:rPr lang="en-US" sz="3600" b="1" dirty="0" smtClean="0">
                <a:solidFill>
                  <a:srgbClr val="7030A0"/>
                </a:solidFill>
                <a:cs typeface="B Titr" pitchFamily="2" charset="-78"/>
              </a:rPr>
              <a:t>Electroplating</a:t>
            </a:r>
            <a:endParaRPr lang="en-US" sz="3600" b="1" dirty="0">
              <a:solidFill>
                <a:srgbClr val="7030A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5" y="1295400"/>
            <a:ext cx="9079186"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1752600"/>
            <a:ext cx="3429000" cy="707886"/>
          </a:xfrm>
          <a:prstGeom prst="rect">
            <a:avLst/>
          </a:prstGeom>
          <a:noFill/>
        </p:spPr>
        <p:txBody>
          <a:bodyPr wrap="square" rtlCol="0">
            <a:spAutoFit/>
          </a:bodyPr>
          <a:lstStyle/>
          <a:p>
            <a:pPr marL="285750" indent="-285750" algn="r" rtl="1">
              <a:buFont typeface="Wingdings" pitchFamily="2" charset="2"/>
              <a:buChar char="q"/>
            </a:pPr>
            <a:r>
              <a:rPr lang="fa-IR" sz="2000" b="1" dirty="0" smtClean="0">
                <a:cs typeface="B Nazanin" pitchFamily="2" charset="-78"/>
              </a:rPr>
              <a:t>افزایش دانسیته جریان حدی</a:t>
            </a:r>
          </a:p>
          <a:p>
            <a:pPr marL="285750" indent="-285750" algn="r" rtl="1">
              <a:buFont typeface="Wingdings" pitchFamily="2" charset="2"/>
              <a:buChar char="q"/>
            </a:pPr>
            <a:r>
              <a:rPr lang="fa-IR" sz="2000" b="1" dirty="0" smtClean="0">
                <a:cs typeface="B Nazanin" pitchFamily="2" charset="-78"/>
              </a:rPr>
              <a:t>کاهش پلاریزاسیون</a:t>
            </a:r>
            <a:endParaRPr lang="en-US" sz="2000" b="1" dirty="0">
              <a:cs typeface="B Nazanin" pitchFamily="2" charset="-78"/>
            </a:endParaRPr>
          </a:p>
        </p:txBody>
      </p:sp>
    </p:spTree>
    <p:extLst>
      <p:ext uri="{BB962C8B-B14F-4D97-AF65-F5344CB8AC3E}">
        <p14:creationId xmlns:p14="http://schemas.microsoft.com/office/powerpoint/2010/main" val="4176403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19124</TotalTime>
  <Words>1412</Words>
  <Application>Microsoft Office PowerPoint</Application>
  <PresentationFormat>On-screen Show (4:3)</PresentationFormat>
  <Paragraphs>179</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Adjacency</vt:lpstr>
      <vt:lpstr>Plating and Electroplating</vt:lpstr>
      <vt:lpstr>Plating and Electroplating</vt:lpstr>
      <vt:lpstr>Electroplating</vt:lpstr>
      <vt:lpstr>Electroplating</vt:lpstr>
      <vt:lpstr>Electroplating</vt:lpstr>
      <vt:lpstr>Electroplating</vt:lpstr>
      <vt:lpstr>Electroplating</vt:lpstr>
      <vt:lpstr>Electroplating</vt:lpstr>
      <vt:lpstr>Electroplating</vt:lpstr>
      <vt:lpstr>توان پرتاب</vt:lpstr>
      <vt:lpstr>Copper Electroplating</vt:lpstr>
      <vt:lpstr>Copper Electroplating</vt:lpstr>
      <vt:lpstr>Copper Electroplating</vt:lpstr>
      <vt:lpstr>Copper Electroplating</vt:lpstr>
      <vt:lpstr>Copper Electroplating</vt:lpstr>
      <vt:lpstr>Copper Electroplating</vt:lpstr>
      <vt:lpstr>Copper Electroplating</vt:lpstr>
      <vt:lpstr>Copper Electroplating</vt:lpstr>
      <vt:lpstr>Copper Electroplating</vt:lpstr>
      <vt:lpstr>PowerPoint Presentation</vt:lpstr>
      <vt:lpstr>Copper Electroplating</vt:lpstr>
      <vt:lpstr>Copper Electroplating</vt:lpstr>
      <vt:lpstr>Copper Electroplating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Electroless plating </vt:lpstr>
      <vt:lpstr>PowerPoint Presentation</vt:lpstr>
      <vt:lpstr>Electroless plating </vt:lpstr>
      <vt:lpstr>Electroless plating </vt:lpstr>
      <vt:lpstr>Electroless plating </vt:lpstr>
      <vt:lpstr>Electroless plating </vt:lpstr>
      <vt:lpstr>Electroless plating </vt:lpstr>
      <vt:lpstr>PowerPoint Presentation</vt:lpstr>
      <vt:lpstr>حمام های الکترولس Ni-P:  1. حمام های اسیدی،    2. حمام های قلیایی</vt:lpstr>
      <vt:lpstr>Electroless plating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های پوشش دهی</dc:title>
  <dc:creator>MRZ</dc:creator>
  <cp:lastModifiedBy>MRZ</cp:lastModifiedBy>
  <cp:revision>267</cp:revision>
  <dcterms:created xsi:type="dcterms:W3CDTF">2006-08-16T00:00:00Z</dcterms:created>
  <dcterms:modified xsi:type="dcterms:W3CDTF">2019-04-13T09:21:17Z</dcterms:modified>
</cp:coreProperties>
</file>