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20" r:id="rId2"/>
    <p:sldId id="264" r:id="rId3"/>
    <p:sldId id="305" r:id="rId4"/>
    <p:sldId id="262" r:id="rId5"/>
    <p:sldId id="261" r:id="rId6"/>
    <p:sldId id="256" r:id="rId7"/>
    <p:sldId id="260" r:id="rId8"/>
    <p:sldId id="263" r:id="rId9"/>
    <p:sldId id="257" r:id="rId10"/>
    <p:sldId id="259" r:id="rId11"/>
    <p:sldId id="258" r:id="rId12"/>
    <p:sldId id="270" r:id="rId13"/>
    <p:sldId id="266" r:id="rId14"/>
    <p:sldId id="267" r:id="rId15"/>
    <p:sldId id="271" r:id="rId16"/>
    <p:sldId id="268" r:id="rId17"/>
    <p:sldId id="269" r:id="rId18"/>
    <p:sldId id="281" r:id="rId19"/>
    <p:sldId id="272" r:id="rId20"/>
    <p:sldId id="280" r:id="rId21"/>
    <p:sldId id="273" r:id="rId22"/>
    <p:sldId id="275" r:id="rId23"/>
    <p:sldId id="283" r:id="rId24"/>
    <p:sldId id="277" r:id="rId25"/>
    <p:sldId id="282" r:id="rId26"/>
    <p:sldId id="276" r:id="rId27"/>
    <p:sldId id="278" r:id="rId28"/>
    <p:sldId id="284" r:id="rId29"/>
    <p:sldId id="274" r:id="rId30"/>
    <p:sldId id="288" r:id="rId31"/>
    <p:sldId id="287" r:id="rId32"/>
    <p:sldId id="286" r:id="rId33"/>
    <p:sldId id="289" r:id="rId34"/>
    <p:sldId id="290" r:id="rId35"/>
    <p:sldId id="291" r:id="rId36"/>
    <p:sldId id="292" r:id="rId37"/>
    <p:sldId id="299" r:id="rId38"/>
    <p:sldId id="265" r:id="rId39"/>
    <p:sldId id="306" r:id="rId40"/>
    <p:sldId id="294" r:id="rId41"/>
    <p:sldId id="293" r:id="rId42"/>
    <p:sldId id="316" r:id="rId43"/>
    <p:sldId id="315" r:id="rId44"/>
    <p:sldId id="317" r:id="rId45"/>
    <p:sldId id="318" r:id="rId46"/>
    <p:sldId id="301" r:id="rId47"/>
    <p:sldId id="295" r:id="rId48"/>
    <p:sldId id="319" r:id="rId49"/>
    <p:sldId id="303" r:id="rId50"/>
    <p:sldId id="300" r:id="rId51"/>
    <p:sldId id="302" r:id="rId52"/>
    <p:sldId id="304" r:id="rId53"/>
    <p:sldId id="298" r:id="rId54"/>
    <p:sldId id="307" r:id="rId55"/>
    <p:sldId id="308" r:id="rId56"/>
    <p:sldId id="311" r:id="rId57"/>
    <p:sldId id="312" r:id="rId58"/>
    <p:sldId id="313" r:id="rId59"/>
    <p:sldId id="309" r:id="rId60"/>
    <p:sldId id="321" r:id="rId61"/>
    <p:sldId id="310" r:id="rId62"/>
    <p:sldId id="314" r:id="rId6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gif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 rtl="1">
              <a:buNone/>
            </a:pPr>
            <a:r>
              <a:rPr lang="fa-IR" sz="4400" b="1" dirty="0" smtClean="0">
                <a:cs typeface="B Nazanin" pitchFamily="2" charset="-78"/>
              </a:rPr>
              <a:t>جوشکاری و اتصال مواد</a:t>
            </a:r>
          </a:p>
          <a:p>
            <a:pPr marL="0" indent="0" algn="ctr" rtl="1">
              <a:buNone/>
            </a:pPr>
            <a:endParaRPr lang="en-US" sz="3600" b="1" dirty="0" smtClean="0">
              <a:cs typeface="B Nazanin" pitchFamily="2" charset="-78"/>
            </a:endParaRPr>
          </a:p>
          <a:p>
            <a:pPr marL="0" indent="0" algn="ctr" rtl="1">
              <a:buNone/>
            </a:pPr>
            <a:r>
              <a:rPr lang="en-US" sz="3600" b="1" dirty="0" smtClean="0">
                <a:cs typeface="B Nazanin" pitchFamily="2" charset="-78"/>
              </a:rPr>
              <a:t>Welding and Joining of Materials</a:t>
            </a:r>
          </a:p>
          <a:p>
            <a:pPr marL="0" indent="0" algn="ctr" rtl="1">
              <a:buNone/>
            </a:pPr>
            <a:endParaRPr lang="fa-IR" sz="3600" b="1" dirty="0" smtClean="0">
              <a:cs typeface="B Nazanin" pitchFamily="2" charset="-78"/>
            </a:endParaRPr>
          </a:p>
          <a:p>
            <a:pPr marL="0" indent="0" algn="ctr" rtl="1">
              <a:buNone/>
            </a:pPr>
            <a:r>
              <a:rPr lang="fa-IR" sz="3600" b="1" dirty="0" smtClean="0">
                <a:cs typeface="B Nazanin" pitchFamily="2" charset="-78"/>
              </a:rPr>
              <a:t>بخش اول: فرایندها</a:t>
            </a:r>
          </a:p>
          <a:p>
            <a:pPr marL="0" indent="0" algn="ctr" rtl="1">
              <a:buNone/>
            </a:pPr>
            <a:r>
              <a:rPr lang="fa-IR" sz="3600" b="1" dirty="0" smtClean="0">
                <a:cs typeface="B Nazanin" pitchFamily="2" charset="-78"/>
              </a:rPr>
              <a:t>بخش دوم: متالورژی جوشکاری</a:t>
            </a:r>
            <a:endParaRPr lang="en-US" sz="3600" b="1" dirty="0"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541544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63" y="661988"/>
            <a:ext cx="7762875" cy="553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021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62" r="19326" b="11517"/>
          <a:stretch/>
        </p:blipFill>
        <p:spPr bwMode="auto">
          <a:xfrm>
            <a:off x="533400" y="0"/>
            <a:ext cx="4994080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606"/>
          <a:stretch/>
        </p:blipFill>
        <p:spPr bwMode="auto">
          <a:xfrm>
            <a:off x="533400" y="6019800"/>
            <a:ext cx="5744536" cy="769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 descr="https://upload.wikimedia.org/wikipedia/commons/6/63/Butt_Weld_Geometry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77967"/>
            <a:ext cx="3283060" cy="5032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947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96962"/>
          </a:xfrm>
        </p:spPr>
        <p:txBody>
          <a:bodyPr>
            <a:normAutofit fontScale="90000"/>
          </a:bodyPr>
          <a:lstStyle/>
          <a:p>
            <a:r>
              <a:rPr lang="en-US" sz="3600" dirty="0">
                <a:cs typeface="B Nazanin" pitchFamily="2" charset="-78"/>
              </a:rPr>
              <a:t>continuous coated electrode arc </a:t>
            </a:r>
            <a:r>
              <a:rPr lang="en-US" sz="3600" dirty="0" smtClean="0">
                <a:cs typeface="B Nazanin" pitchFamily="2" charset="-78"/>
              </a:rPr>
              <a:t>welding</a:t>
            </a:r>
            <a:br>
              <a:rPr lang="en-US" sz="3600" dirty="0" smtClean="0">
                <a:cs typeface="B Nazanin" pitchFamily="2" charset="-78"/>
              </a:rPr>
            </a:br>
            <a:r>
              <a:rPr lang="fa-IR" sz="3600" dirty="0" smtClean="0">
                <a:cs typeface="B Nazanin" pitchFamily="2" charset="-78"/>
              </a:rPr>
              <a:t>جوشکاری قوس الکترود روپوش دار پیوسته</a:t>
            </a:r>
            <a:endParaRPr lang="en-US" sz="3600" dirty="0">
              <a:cs typeface="B Nazanin" pitchFamily="2" charset="-78"/>
            </a:endParaRPr>
          </a:p>
        </p:txBody>
      </p:sp>
      <p:pic>
        <p:nvPicPr>
          <p:cNvPr id="1026" name="Picture 2" descr="https://encrypted-tbn0.gstatic.com/images?q=tbn:ANd9GcS1mW8dhPs8bGXJYFGkVJ78QNCjlIfWqHb25YOKndi-lMyF6UwpN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999" y="2514600"/>
            <a:ext cx="6450413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6688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066800"/>
            <a:ext cx="6848681" cy="594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-1" y="0"/>
            <a:ext cx="9117727" cy="1143000"/>
          </a:xfrm>
          <a:prstGeom prst="rect">
            <a:avLst/>
          </a:prstGeom>
          <a:gradFill flip="none" rotWithShape="1">
            <a:gsLst>
              <a:gs pos="0">
                <a:srgbClr val="0070C0"/>
              </a:gs>
              <a:gs pos="17000">
                <a:srgbClr val="E6E6E6"/>
              </a:gs>
              <a:gs pos="32001">
                <a:schemeClr val="bg1"/>
              </a:gs>
              <a:gs pos="79000">
                <a:srgbClr val="E6E6E6"/>
              </a:gs>
              <a:gs pos="88000">
                <a:srgbClr val="7D8496"/>
              </a:gs>
              <a:gs pos="96000">
                <a:schemeClr val="accent5">
                  <a:lumMod val="60000"/>
                  <a:lumOff val="40000"/>
                </a:schemeClr>
              </a:gs>
            </a:gsLst>
            <a:lin ang="18900000" scaled="0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/>
              <a:t>Flux-Cored Arc Welding (</a:t>
            </a:r>
            <a:r>
              <a:rPr lang="en-US" b="1" dirty="0" err="1" smtClean="0"/>
              <a:t>FCAW</a:t>
            </a:r>
            <a:r>
              <a:rPr lang="en-US" b="1" dirty="0" smtClean="0"/>
              <a:t>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778010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070224"/>
            <a:ext cx="6810375" cy="578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-1" y="0"/>
            <a:ext cx="9117727" cy="1143000"/>
          </a:xfrm>
          <a:prstGeom prst="rect">
            <a:avLst/>
          </a:prstGeom>
          <a:gradFill flip="none" rotWithShape="1">
            <a:gsLst>
              <a:gs pos="0">
                <a:srgbClr val="00B050"/>
              </a:gs>
              <a:gs pos="14000">
                <a:srgbClr val="E6E6E6"/>
              </a:gs>
              <a:gs pos="32000">
                <a:schemeClr val="bg1"/>
              </a:gs>
              <a:gs pos="39000">
                <a:srgbClr val="E6E6E6"/>
              </a:gs>
              <a:gs pos="75000">
                <a:srgbClr val="7D8496"/>
              </a:gs>
              <a:gs pos="93000">
                <a:srgbClr val="E6E6E6"/>
              </a:gs>
            </a:gsLst>
            <a:lin ang="18900000" scaled="0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/>
              <a:t>Submerged Arc Welding (SAW)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173231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saw welding strip electrod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744218"/>
            <a:ext cx="6629400" cy="6113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-1" y="0"/>
            <a:ext cx="9117727" cy="744218"/>
          </a:xfrm>
          <a:prstGeom prst="rect">
            <a:avLst/>
          </a:prstGeom>
          <a:gradFill flip="none" rotWithShape="1">
            <a:gsLst>
              <a:gs pos="0">
                <a:srgbClr val="FFFFFF"/>
              </a:gs>
              <a:gs pos="21000">
                <a:srgbClr val="E6E6E6"/>
              </a:gs>
              <a:gs pos="32001">
                <a:srgbClr val="7D8496"/>
              </a:gs>
              <a:gs pos="61000">
                <a:srgbClr val="E6E6E6"/>
              </a:gs>
              <a:gs pos="75000">
                <a:srgbClr val="7D8496"/>
              </a:gs>
              <a:gs pos="93000">
                <a:srgbClr val="E6E6E6"/>
              </a:gs>
            </a:gsLst>
            <a:lin ang="18900000" scaled="0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/>
              <a:t>Submerged Arc Welding (SAW)-Strip Electrode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575376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102178"/>
            <a:ext cx="8001000" cy="55843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-1" y="0"/>
            <a:ext cx="9117727" cy="838200"/>
          </a:xfrm>
          <a:prstGeom prst="rect">
            <a:avLst/>
          </a:prstGeom>
          <a:gradFill flip="none" rotWithShape="1">
            <a:gsLst>
              <a:gs pos="0">
                <a:srgbClr val="00B050"/>
              </a:gs>
              <a:gs pos="14000">
                <a:srgbClr val="E6E6E6"/>
              </a:gs>
              <a:gs pos="32000">
                <a:schemeClr val="bg1"/>
              </a:gs>
              <a:gs pos="39000">
                <a:srgbClr val="E6E6E6"/>
              </a:gs>
              <a:gs pos="75000">
                <a:srgbClr val="7D8496"/>
              </a:gs>
              <a:gs pos="93000">
                <a:srgbClr val="E6E6E6"/>
              </a:gs>
            </a:gsLst>
            <a:lin ang="18900000" scaled="0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/>
              <a:t>Submerged Arc Welding (SAW)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206758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333625"/>
            <a:ext cx="9067800" cy="2054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21269"/>
            <a:ext cx="9144000" cy="2055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-1" y="0"/>
            <a:ext cx="9117727" cy="762000"/>
          </a:xfrm>
          <a:prstGeom prst="rect">
            <a:avLst/>
          </a:prstGeom>
          <a:gradFill flip="none" rotWithShape="1">
            <a:gsLst>
              <a:gs pos="0">
                <a:srgbClr val="00B050"/>
              </a:gs>
              <a:gs pos="14000">
                <a:srgbClr val="E6E6E6"/>
              </a:gs>
              <a:gs pos="32000">
                <a:schemeClr val="bg1"/>
              </a:gs>
              <a:gs pos="39000">
                <a:srgbClr val="E6E6E6"/>
              </a:gs>
              <a:gs pos="75000">
                <a:srgbClr val="7D8496"/>
              </a:gs>
              <a:gs pos="93000">
                <a:srgbClr val="E6E6E6"/>
              </a:gs>
            </a:gsLst>
            <a:lin ang="18900000" scaled="0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/>
              <a:t>Submerged Arc Welding (SAW)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277577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-1" y="0"/>
            <a:ext cx="9117727" cy="762000"/>
          </a:xfrm>
          <a:prstGeom prst="rect">
            <a:avLst/>
          </a:prstGeom>
          <a:gradFill flip="none" rotWithShape="1">
            <a:gsLst>
              <a:gs pos="0">
                <a:srgbClr val="00B050"/>
              </a:gs>
              <a:gs pos="14000">
                <a:srgbClr val="E6E6E6"/>
              </a:gs>
              <a:gs pos="32000">
                <a:schemeClr val="bg1"/>
              </a:gs>
              <a:gs pos="39000">
                <a:srgbClr val="E6E6E6"/>
              </a:gs>
              <a:gs pos="75000">
                <a:srgbClr val="7D8496"/>
              </a:gs>
              <a:gs pos="93000">
                <a:srgbClr val="E6E6E6"/>
              </a:gs>
            </a:gsLst>
            <a:lin ang="18900000" scaled="0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/>
              <a:t>Submerged Arc Welding (SAW)</a:t>
            </a:r>
            <a:endParaRPr lang="en-US" b="1" dirty="0"/>
          </a:p>
        </p:txBody>
      </p:sp>
      <p:pic>
        <p:nvPicPr>
          <p:cNvPr id="1026" name="Picture 2" descr="https://meta-vs.com/sites/default/files/ID-head-welding-1-520x39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277" y="990600"/>
            <a:ext cx="6705598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963229" y="6248400"/>
            <a:ext cx="27656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“tandem” operation</a:t>
            </a:r>
          </a:p>
        </p:txBody>
      </p:sp>
    </p:spTree>
    <p:extLst>
      <p:ext uri="{BB962C8B-B14F-4D97-AF65-F5344CB8AC3E}">
        <p14:creationId xmlns:p14="http://schemas.microsoft.com/office/powerpoint/2010/main" val="1062774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5636" y="1176120"/>
            <a:ext cx="4876800" cy="5566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-1" y="0"/>
            <a:ext cx="9117727" cy="914400"/>
          </a:xfrm>
          <a:prstGeom prst="rect">
            <a:avLst/>
          </a:prstGeom>
          <a:gradFill flip="none" rotWithShape="1">
            <a:gsLst>
              <a:gs pos="0">
                <a:srgbClr val="FFFF00"/>
              </a:gs>
              <a:gs pos="31000">
                <a:srgbClr val="E6E6E6"/>
              </a:gs>
              <a:gs pos="44000">
                <a:srgbClr val="7D8496"/>
              </a:gs>
              <a:gs pos="61000">
                <a:srgbClr val="E6E6E6"/>
              </a:gs>
              <a:gs pos="75000">
                <a:srgbClr val="7D8496"/>
              </a:gs>
              <a:gs pos="93000">
                <a:srgbClr val="E6E6E6"/>
              </a:gs>
            </a:gsLst>
            <a:lin ang="18900000" scaled="0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err="1" smtClean="0"/>
              <a:t>Electroslag</a:t>
            </a:r>
            <a:r>
              <a:rPr lang="en-US" b="1" dirty="0" smtClean="0"/>
              <a:t> Welding (</a:t>
            </a:r>
            <a:r>
              <a:rPr lang="en-US" b="1" dirty="0" err="1" smtClean="0"/>
              <a:t>ESW</a:t>
            </a:r>
            <a:r>
              <a:rPr lang="en-US" b="1" dirty="0" smtClean="0"/>
              <a:t>)</a:t>
            </a:r>
            <a:endParaRPr lang="en-US" b="1" dirty="0"/>
          </a:p>
        </p:txBody>
      </p:sp>
      <p:sp>
        <p:nvSpPr>
          <p:cNvPr id="4" name="Rectangle 3"/>
          <p:cNvSpPr/>
          <p:nvPr/>
        </p:nvSpPr>
        <p:spPr>
          <a:xfrm>
            <a:off x="7644" y="144780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b="1" dirty="0">
                <a:latin typeface="Times New Roman" pitchFamily="18" charset="0"/>
                <a:cs typeface="Times New Roman" pitchFamily="18" charset="0"/>
              </a:rPr>
              <a:t>joins metals by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heating them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with a pool of molten slag held between the metals and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continuously feeding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a filler wire electrode into it</a:t>
            </a:r>
          </a:p>
        </p:txBody>
      </p:sp>
      <p:pic>
        <p:nvPicPr>
          <p:cNvPr id="1029" name="Picture 5" descr="http://www.typesofweldingprocess.com/wpimages/wpf4d15eaa_05_0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145" y="3810000"/>
            <a:ext cx="4152900" cy="2524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151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i="1" dirty="0"/>
              <a:t>Fusion Welding Processes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1143000"/>
            <a:ext cx="82296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Fusion welding is a joining process that uses fusion of the base metal to </a:t>
            </a:r>
            <a:r>
              <a:rPr lang="en-US" dirty="0" smtClean="0"/>
              <a:t>make the </a:t>
            </a:r>
            <a:r>
              <a:rPr lang="en-US" dirty="0"/>
              <a:t>weld. The three major types of fusion welding processes are as follows:</a:t>
            </a:r>
          </a:p>
          <a:p>
            <a:endParaRPr lang="en-US" b="1" dirty="0"/>
          </a:p>
          <a:p>
            <a:r>
              <a:rPr lang="en-US" b="1" dirty="0"/>
              <a:t>1</a:t>
            </a:r>
            <a:r>
              <a:rPr lang="en-US" b="1" dirty="0" smtClean="0"/>
              <a:t>. Arc </a:t>
            </a:r>
            <a:r>
              <a:rPr lang="en-US" b="1" dirty="0"/>
              <a:t>welding:</a:t>
            </a:r>
          </a:p>
          <a:p>
            <a:r>
              <a:rPr lang="en-US" b="1" dirty="0"/>
              <a:t>Shielded metal arc welding (</a:t>
            </a:r>
            <a:r>
              <a:rPr lang="en-US" b="1" dirty="0" err="1"/>
              <a:t>SMAW</a:t>
            </a:r>
            <a:r>
              <a:rPr lang="en-US" b="1" dirty="0" smtClean="0"/>
              <a:t>)</a:t>
            </a:r>
          </a:p>
          <a:p>
            <a:r>
              <a:rPr lang="en-US" b="1" dirty="0"/>
              <a:t>Flux-cored arc welding (</a:t>
            </a:r>
            <a:r>
              <a:rPr lang="en-US" b="1" dirty="0" err="1"/>
              <a:t>FCAW</a:t>
            </a:r>
            <a:r>
              <a:rPr lang="en-US" b="1" dirty="0"/>
              <a:t>)</a:t>
            </a:r>
          </a:p>
          <a:p>
            <a:r>
              <a:rPr lang="en-US" b="1" dirty="0" smtClean="0"/>
              <a:t>Submerged arc welding (SAW)</a:t>
            </a:r>
          </a:p>
          <a:p>
            <a:r>
              <a:rPr lang="en-US" b="1" dirty="0" err="1" smtClean="0"/>
              <a:t>Electroslag</a:t>
            </a:r>
            <a:r>
              <a:rPr lang="en-US" b="1" dirty="0" smtClean="0"/>
              <a:t> </a:t>
            </a:r>
            <a:r>
              <a:rPr lang="en-US" b="1" dirty="0"/>
              <a:t>welding (</a:t>
            </a:r>
            <a:r>
              <a:rPr lang="en-US" b="1" dirty="0" err="1"/>
              <a:t>ESW</a:t>
            </a:r>
            <a:r>
              <a:rPr lang="en-US" b="1" dirty="0"/>
              <a:t>)</a:t>
            </a:r>
          </a:p>
          <a:p>
            <a:r>
              <a:rPr lang="en-US" b="1" dirty="0" smtClean="0"/>
              <a:t>Gas–tungsten </a:t>
            </a:r>
            <a:r>
              <a:rPr lang="en-US" b="1" dirty="0"/>
              <a:t>arc welding (</a:t>
            </a:r>
            <a:r>
              <a:rPr lang="en-US" b="1" dirty="0" err="1"/>
              <a:t>GTAW</a:t>
            </a:r>
            <a:r>
              <a:rPr lang="en-US" b="1" dirty="0"/>
              <a:t>)</a:t>
            </a:r>
          </a:p>
          <a:p>
            <a:r>
              <a:rPr lang="en-US" b="1" dirty="0" smtClean="0"/>
              <a:t>Gas–metal </a:t>
            </a:r>
            <a:r>
              <a:rPr lang="en-US" b="1" dirty="0"/>
              <a:t>arc welding (</a:t>
            </a:r>
            <a:r>
              <a:rPr lang="en-US" b="1" dirty="0" err="1"/>
              <a:t>GMAW</a:t>
            </a:r>
            <a:r>
              <a:rPr lang="en-US" b="1" dirty="0" smtClean="0"/>
              <a:t>)</a:t>
            </a:r>
          </a:p>
          <a:p>
            <a:r>
              <a:rPr lang="en-US" b="1" dirty="0"/>
              <a:t>Plasma arc welding (PAW</a:t>
            </a:r>
            <a:r>
              <a:rPr lang="en-US" b="1" dirty="0" smtClean="0"/>
              <a:t>)</a:t>
            </a:r>
          </a:p>
          <a:p>
            <a:endParaRPr lang="en-US" b="1" dirty="0" smtClean="0"/>
          </a:p>
          <a:p>
            <a:r>
              <a:rPr lang="en-US" b="1" dirty="0" smtClean="0"/>
              <a:t>2. Resistance Welding</a:t>
            </a:r>
          </a:p>
          <a:p>
            <a:endParaRPr lang="en-US" b="1" dirty="0" smtClean="0"/>
          </a:p>
          <a:p>
            <a:r>
              <a:rPr lang="en-US" b="1" dirty="0"/>
              <a:t>3</a:t>
            </a:r>
            <a:r>
              <a:rPr lang="en-US" b="1" dirty="0" smtClean="0"/>
              <a:t>. Gas welding</a:t>
            </a:r>
            <a:endParaRPr lang="en-US" b="1" dirty="0"/>
          </a:p>
          <a:p>
            <a:r>
              <a:rPr lang="en-US" b="1" dirty="0"/>
              <a:t>Oxyacetylene welding (</a:t>
            </a:r>
            <a:r>
              <a:rPr lang="en-US" b="1" dirty="0" err="1"/>
              <a:t>OAW</a:t>
            </a:r>
            <a:r>
              <a:rPr lang="en-US" b="1" dirty="0"/>
              <a:t>)</a:t>
            </a:r>
          </a:p>
          <a:p>
            <a:endParaRPr lang="en-US" b="1" dirty="0"/>
          </a:p>
          <a:p>
            <a:r>
              <a:rPr lang="en-US" b="1" dirty="0"/>
              <a:t>3</a:t>
            </a:r>
            <a:r>
              <a:rPr lang="en-US" b="1" dirty="0" smtClean="0"/>
              <a:t>. High-energy </a:t>
            </a:r>
            <a:r>
              <a:rPr lang="en-US" b="1" dirty="0"/>
              <a:t>beam welding:</a:t>
            </a:r>
          </a:p>
          <a:p>
            <a:r>
              <a:rPr lang="en-US" b="1" dirty="0"/>
              <a:t>Electron beam welding (</a:t>
            </a:r>
            <a:r>
              <a:rPr lang="en-US" b="1" dirty="0" err="1"/>
              <a:t>EBW</a:t>
            </a:r>
            <a:r>
              <a:rPr lang="en-US" b="1" dirty="0"/>
              <a:t>)</a:t>
            </a:r>
          </a:p>
          <a:p>
            <a:r>
              <a:rPr lang="en-US" b="1" dirty="0"/>
              <a:t>Laser beam welding (LBW)</a:t>
            </a:r>
          </a:p>
        </p:txBody>
      </p:sp>
      <p:sp>
        <p:nvSpPr>
          <p:cNvPr id="3" name="Right Brace 2"/>
          <p:cNvSpPr/>
          <p:nvPr/>
        </p:nvSpPr>
        <p:spPr>
          <a:xfrm>
            <a:off x="4038600" y="2286000"/>
            <a:ext cx="228600" cy="990600"/>
          </a:xfrm>
          <a:prstGeom prst="rightBrac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274127" y="2596634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7030A0"/>
                </a:solidFill>
              </a:rPr>
              <a:t>Flux-shielded Arc Welding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01836" y="3549134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7030A0"/>
                </a:solidFill>
              </a:rPr>
              <a:t>Gas-shielded Arc Welding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7" name="Right Brace 6"/>
          <p:cNvSpPr/>
          <p:nvPr/>
        </p:nvSpPr>
        <p:spPr>
          <a:xfrm>
            <a:off x="4042064" y="3352800"/>
            <a:ext cx="228600" cy="762000"/>
          </a:xfrm>
          <a:prstGeom prst="rightBrac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267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99" r="23843" b="29946"/>
          <a:stretch/>
        </p:blipFill>
        <p:spPr bwMode="auto">
          <a:xfrm>
            <a:off x="1752600" y="775855"/>
            <a:ext cx="5320146" cy="181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20782" y="2590800"/>
            <a:ext cx="8915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Figure 11.38 Effect of weld depth–width ratio on centerline cracking: (a) ratio </a:t>
            </a:r>
            <a:r>
              <a:rPr lang="en-US" dirty="0" smtClean="0"/>
              <a:t>too </a:t>
            </a:r>
            <a:r>
              <a:rPr lang="en-US" dirty="0" smtClean="0"/>
              <a:t>high; </a:t>
            </a:r>
            <a:r>
              <a:rPr lang="en-US" dirty="0"/>
              <a:t>(b) ratio correct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237131"/>
            <a:ext cx="4826170" cy="3433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27709" y="4029165"/>
            <a:ext cx="39346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Figure 11.23 </a:t>
            </a:r>
            <a:r>
              <a:rPr lang="en-US" dirty="0" smtClean="0"/>
              <a:t>centerline </a:t>
            </a:r>
            <a:r>
              <a:rPr lang="en-US" dirty="0"/>
              <a:t>cracking in a coarse-grain 310 stainless steel weld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-1" y="0"/>
            <a:ext cx="9117727" cy="609600"/>
          </a:xfrm>
          <a:prstGeom prst="rect">
            <a:avLst/>
          </a:prstGeom>
          <a:gradFill flip="none" rotWithShape="1">
            <a:gsLst>
              <a:gs pos="0">
                <a:srgbClr val="FFFF00"/>
              </a:gs>
              <a:gs pos="31000">
                <a:srgbClr val="E6E6E6"/>
              </a:gs>
              <a:gs pos="44000">
                <a:srgbClr val="7D8496"/>
              </a:gs>
              <a:gs pos="61000">
                <a:srgbClr val="E6E6E6"/>
              </a:gs>
              <a:gs pos="75000">
                <a:srgbClr val="7D8496"/>
              </a:gs>
              <a:gs pos="93000">
                <a:srgbClr val="E6E6E6"/>
              </a:gs>
            </a:gsLst>
            <a:lin ang="18900000" scaled="0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err="1" smtClean="0"/>
              <a:t>Electroslag</a:t>
            </a:r>
            <a:r>
              <a:rPr lang="en-US" b="1" dirty="0" smtClean="0"/>
              <a:t> Welding (</a:t>
            </a:r>
            <a:r>
              <a:rPr lang="en-US" b="1" dirty="0" err="1" smtClean="0"/>
              <a:t>ESW</a:t>
            </a:r>
            <a:r>
              <a:rPr lang="en-US" b="1" dirty="0" smtClean="0"/>
              <a:t>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533552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35094"/>
            <a:ext cx="7315200" cy="6309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-1" y="0"/>
            <a:ext cx="9117727" cy="914400"/>
          </a:xfrm>
          <a:prstGeom prst="rect">
            <a:avLst/>
          </a:prstGeom>
          <a:gradFill flip="none" rotWithShape="1">
            <a:gsLst>
              <a:gs pos="0">
                <a:srgbClr val="FFFF00"/>
              </a:gs>
              <a:gs pos="31000">
                <a:srgbClr val="E6E6E6"/>
              </a:gs>
              <a:gs pos="44000">
                <a:srgbClr val="7D8496"/>
              </a:gs>
              <a:gs pos="61000">
                <a:srgbClr val="E6E6E6"/>
              </a:gs>
              <a:gs pos="75000">
                <a:srgbClr val="7D8496"/>
              </a:gs>
              <a:gs pos="93000">
                <a:srgbClr val="E6E6E6"/>
              </a:gs>
            </a:gsLst>
            <a:lin ang="18900000" scaled="0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err="1" smtClean="0"/>
              <a:t>Electroslag</a:t>
            </a:r>
            <a:r>
              <a:rPr lang="en-US" b="1" dirty="0" smtClean="0"/>
              <a:t> Welding (</a:t>
            </a:r>
            <a:r>
              <a:rPr lang="en-US" b="1" dirty="0" err="1" smtClean="0"/>
              <a:t>ESW</a:t>
            </a:r>
            <a:r>
              <a:rPr lang="en-US" b="1" dirty="0" smtClean="0"/>
              <a:t>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278050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731792"/>
            <a:ext cx="7315200" cy="6126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-1" y="0"/>
            <a:ext cx="9117727" cy="914400"/>
          </a:xfrm>
          <a:prstGeom prst="rect">
            <a:avLst/>
          </a:prstGeom>
          <a:gradFill flip="none" rotWithShape="1">
            <a:gsLst>
              <a:gs pos="51000">
                <a:schemeClr val="accent6">
                  <a:lumMod val="40000"/>
                  <a:lumOff val="60000"/>
                </a:schemeClr>
              </a:gs>
              <a:gs pos="21000">
                <a:schemeClr val="accent3">
                  <a:lumMod val="60000"/>
                  <a:lumOff val="40000"/>
                </a:schemeClr>
              </a:gs>
              <a:gs pos="44000">
                <a:srgbClr val="7D8496"/>
              </a:gs>
              <a:gs pos="61000">
                <a:srgbClr val="E6E6E6"/>
              </a:gs>
              <a:gs pos="75000">
                <a:srgbClr val="7D8496"/>
              </a:gs>
              <a:gs pos="93000">
                <a:srgbClr val="E6E6E6"/>
              </a:gs>
            </a:gsLst>
            <a:lin ang="18900000" scaled="0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/>
              <a:t>Gas Tungsten Arc Welding (</a:t>
            </a:r>
            <a:r>
              <a:rPr lang="en-US" b="1" dirty="0" err="1" smtClean="0"/>
              <a:t>GTAW</a:t>
            </a:r>
            <a:r>
              <a:rPr lang="en-US" b="1" dirty="0" smtClean="0"/>
              <a:t>)</a:t>
            </a:r>
          </a:p>
          <a:p>
            <a:r>
              <a:rPr lang="en-US" b="1" dirty="0" smtClean="0"/>
              <a:t>Tungsten Inert Gas Welding (</a:t>
            </a:r>
            <a:r>
              <a:rPr lang="en-US" b="1" dirty="0" err="1"/>
              <a:t>T</a:t>
            </a:r>
            <a:r>
              <a:rPr lang="en-US" b="1" dirty="0" err="1" smtClean="0"/>
              <a:t>IG</a:t>
            </a:r>
            <a:r>
              <a:rPr lang="en-US" b="1" dirty="0" smtClean="0"/>
              <a:t>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488649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-1" y="0"/>
            <a:ext cx="9117727" cy="914400"/>
          </a:xfrm>
          <a:prstGeom prst="rect">
            <a:avLst/>
          </a:prstGeom>
          <a:gradFill flip="none" rotWithShape="1">
            <a:gsLst>
              <a:gs pos="51000">
                <a:schemeClr val="accent6">
                  <a:lumMod val="40000"/>
                  <a:lumOff val="60000"/>
                </a:schemeClr>
              </a:gs>
              <a:gs pos="21000">
                <a:schemeClr val="accent3">
                  <a:lumMod val="60000"/>
                  <a:lumOff val="40000"/>
                </a:schemeClr>
              </a:gs>
              <a:gs pos="44000">
                <a:srgbClr val="7D8496"/>
              </a:gs>
              <a:gs pos="61000">
                <a:srgbClr val="E6E6E6"/>
              </a:gs>
              <a:gs pos="75000">
                <a:srgbClr val="7D8496"/>
              </a:gs>
              <a:gs pos="93000">
                <a:srgbClr val="E6E6E6"/>
              </a:gs>
            </a:gsLst>
            <a:lin ang="18900000" scaled="0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/>
              <a:t>Gas Tungsten Arc Welding (</a:t>
            </a:r>
            <a:r>
              <a:rPr lang="en-US" b="1" dirty="0" err="1" smtClean="0"/>
              <a:t>GTAW</a:t>
            </a:r>
            <a:r>
              <a:rPr lang="en-US" b="1" dirty="0" smtClean="0"/>
              <a:t>)</a:t>
            </a:r>
          </a:p>
          <a:p>
            <a:r>
              <a:rPr lang="en-US" b="1" dirty="0" smtClean="0"/>
              <a:t>Tungsten Inert Gas Welding (</a:t>
            </a:r>
            <a:r>
              <a:rPr lang="en-US" b="1" dirty="0" err="1"/>
              <a:t>T</a:t>
            </a:r>
            <a:r>
              <a:rPr lang="en-US" b="1" dirty="0" err="1" smtClean="0"/>
              <a:t>IG</a:t>
            </a:r>
            <a:r>
              <a:rPr lang="en-US" b="1" dirty="0" smtClean="0"/>
              <a:t>)</a:t>
            </a:r>
            <a:endParaRPr lang="en-US" b="1" dirty="0"/>
          </a:p>
        </p:txBody>
      </p:sp>
      <p:pic>
        <p:nvPicPr>
          <p:cNvPr id="2050" name="Picture 2" descr="Ù¾Ø±ÙÙØ¯Ù:GTAW-f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4675" y="3448050"/>
            <a:ext cx="5953125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5.imimg.com/data5/HV/JO/MY-4122561/esab-welding-torches-500x5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1028700"/>
            <a:ext cx="3390900" cy="339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7673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075" y="1190625"/>
            <a:ext cx="7181850" cy="447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-1" y="0"/>
            <a:ext cx="9117727" cy="914400"/>
          </a:xfrm>
          <a:prstGeom prst="rect">
            <a:avLst/>
          </a:prstGeom>
          <a:gradFill flip="none" rotWithShape="1">
            <a:gsLst>
              <a:gs pos="51000">
                <a:schemeClr val="accent6">
                  <a:lumMod val="40000"/>
                  <a:lumOff val="60000"/>
                </a:schemeClr>
              </a:gs>
              <a:gs pos="21000">
                <a:schemeClr val="accent3">
                  <a:lumMod val="60000"/>
                  <a:lumOff val="40000"/>
                </a:schemeClr>
              </a:gs>
              <a:gs pos="44000">
                <a:srgbClr val="7D8496"/>
              </a:gs>
              <a:gs pos="61000">
                <a:srgbClr val="E6E6E6"/>
              </a:gs>
              <a:gs pos="75000">
                <a:srgbClr val="7D8496"/>
              </a:gs>
              <a:gs pos="93000">
                <a:srgbClr val="E6E6E6"/>
              </a:gs>
            </a:gsLst>
            <a:lin ang="18900000" scaled="0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/>
              <a:t>Gas Tungsten Arc Welding (</a:t>
            </a:r>
            <a:r>
              <a:rPr lang="en-US" b="1" dirty="0" err="1" smtClean="0"/>
              <a:t>GTAW</a:t>
            </a:r>
            <a:r>
              <a:rPr lang="en-US" b="1" dirty="0" smtClean="0"/>
              <a:t>)</a:t>
            </a:r>
          </a:p>
          <a:p>
            <a:r>
              <a:rPr lang="en-US" b="1" dirty="0" smtClean="0"/>
              <a:t>Tungsten Inert Gas Welding (</a:t>
            </a:r>
            <a:r>
              <a:rPr lang="en-US" b="1" dirty="0" err="1"/>
              <a:t>T</a:t>
            </a:r>
            <a:r>
              <a:rPr lang="en-US" b="1" dirty="0" err="1" smtClean="0"/>
              <a:t>IG</a:t>
            </a:r>
            <a:r>
              <a:rPr lang="en-US" b="1" dirty="0" smtClean="0"/>
              <a:t>)</a:t>
            </a:r>
            <a:endParaRPr lang="en-US" b="1" dirty="0"/>
          </a:p>
        </p:txBody>
      </p:sp>
      <p:sp>
        <p:nvSpPr>
          <p:cNvPr id="2" name="TextBox 1"/>
          <p:cNvSpPr txBox="1"/>
          <p:nvPr/>
        </p:nvSpPr>
        <p:spPr>
          <a:xfrm>
            <a:off x="1524000" y="1005959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DCSP</a:t>
            </a:r>
            <a:r>
              <a:rPr lang="en-US" dirty="0" smtClean="0"/>
              <a:t>/</a:t>
            </a:r>
            <a:r>
              <a:rPr lang="en-US" dirty="0" err="1" smtClean="0"/>
              <a:t>DCEN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9133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30" y="808909"/>
            <a:ext cx="8982770" cy="6049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-1" y="0"/>
            <a:ext cx="9117727" cy="914400"/>
          </a:xfrm>
          <a:prstGeom prst="rect">
            <a:avLst/>
          </a:prstGeom>
          <a:gradFill flip="none" rotWithShape="1">
            <a:gsLst>
              <a:gs pos="51000">
                <a:schemeClr val="accent6">
                  <a:lumMod val="40000"/>
                  <a:lumOff val="60000"/>
                </a:schemeClr>
              </a:gs>
              <a:gs pos="21000">
                <a:schemeClr val="accent3">
                  <a:lumMod val="60000"/>
                  <a:lumOff val="40000"/>
                </a:schemeClr>
              </a:gs>
              <a:gs pos="44000">
                <a:srgbClr val="7D8496"/>
              </a:gs>
              <a:gs pos="61000">
                <a:srgbClr val="E6E6E6"/>
              </a:gs>
              <a:gs pos="75000">
                <a:srgbClr val="7D8496"/>
              </a:gs>
              <a:gs pos="93000">
                <a:srgbClr val="E6E6E6"/>
              </a:gs>
            </a:gsLst>
            <a:lin ang="18900000" scaled="0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/>
              <a:t>Gas Tungsten Arc Welding (</a:t>
            </a:r>
            <a:r>
              <a:rPr lang="en-US" b="1" dirty="0" err="1" smtClean="0"/>
              <a:t>GTAW</a:t>
            </a:r>
            <a:r>
              <a:rPr lang="en-US" b="1" dirty="0" smtClean="0"/>
              <a:t>)</a:t>
            </a:r>
          </a:p>
          <a:p>
            <a:r>
              <a:rPr lang="en-US" b="1" dirty="0" smtClean="0"/>
              <a:t>Tungsten Inert Gas Welding (</a:t>
            </a:r>
            <a:r>
              <a:rPr lang="en-US" b="1" dirty="0" err="1"/>
              <a:t>T</a:t>
            </a:r>
            <a:r>
              <a:rPr lang="en-US" b="1" dirty="0" err="1" smtClean="0"/>
              <a:t>IG</a:t>
            </a:r>
            <a:r>
              <a:rPr lang="en-US" b="1" dirty="0" smtClean="0"/>
              <a:t>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375530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3" y="1057275"/>
            <a:ext cx="8639175" cy="474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-1" y="0"/>
            <a:ext cx="9117727" cy="914400"/>
          </a:xfrm>
          <a:prstGeom prst="rect">
            <a:avLst/>
          </a:prstGeom>
          <a:gradFill flip="none" rotWithShape="1">
            <a:gsLst>
              <a:gs pos="51000">
                <a:schemeClr val="accent6">
                  <a:lumMod val="40000"/>
                  <a:lumOff val="60000"/>
                </a:schemeClr>
              </a:gs>
              <a:gs pos="21000">
                <a:schemeClr val="accent3">
                  <a:lumMod val="60000"/>
                  <a:lumOff val="40000"/>
                </a:schemeClr>
              </a:gs>
              <a:gs pos="44000">
                <a:srgbClr val="7D8496"/>
              </a:gs>
              <a:gs pos="61000">
                <a:srgbClr val="E6E6E6"/>
              </a:gs>
              <a:gs pos="75000">
                <a:srgbClr val="7D8496"/>
              </a:gs>
              <a:gs pos="93000">
                <a:srgbClr val="E6E6E6"/>
              </a:gs>
            </a:gsLst>
            <a:lin ang="18900000" scaled="0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/>
              <a:t>Gas Tungsten Arc Welding (</a:t>
            </a:r>
            <a:r>
              <a:rPr lang="en-US" b="1" dirty="0" err="1" smtClean="0"/>
              <a:t>GTAW</a:t>
            </a:r>
            <a:r>
              <a:rPr lang="en-US" b="1" dirty="0" smtClean="0"/>
              <a:t>)</a:t>
            </a:r>
          </a:p>
          <a:p>
            <a:r>
              <a:rPr lang="en-US" b="1" dirty="0" smtClean="0"/>
              <a:t>Tungsten Inert Gas Welding (</a:t>
            </a:r>
            <a:r>
              <a:rPr lang="en-US" b="1" dirty="0" err="1"/>
              <a:t>T</a:t>
            </a:r>
            <a:r>
              <a:rPr lang="en-US" b="1" dirty="0" err="1" smtClean="0"/>
              <a:t>IG</a:t>
            </a:r>
            <a:r>
              <a:rPr lang="en-US" b="1" dirty="0" smtClean="0"/>
              <a:t>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759385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3039"/>
            <a:ext cx="8958296" cy="3662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-1" y="0"/>
            <a:ext cx="9117727" cy="914400"/>
          </a:xfrm>
          <a:prstGeom prst="rect">
            <a:avLst/>
          </a:prstGeom>
          <a:gradFill flip="none" rotWithShape="1">
            <a:gsLst>
              <a:gs pos="51000">
                <a:schemeClr val="accent6">
                  <a:lumMod val="40000"/>
                  <a:lumOff val="60000"/>
                </a:schemeClr>
              </a:gs>
              <a:gs pos="21000">
                <a:schemeClr val="accent3">
                  <a:lumMod val="60000"/>
                  <a:lumOff val="40000"/>
                </a:schemeClr>
              </a:gs>
              <a:gs pos="44000">
                <a:srgbClr val="7D8496"/>
              </a:gs>
              <a:gs pos="61000">
                <a:srgbClr val="E6E6E6"/>
              </a:gs>
              <a:gs pos="75000">
                <a:srgbClr val="7D8496"/>
              </a:gs>
              <a:gs pos="93000">
                <a:srgbClr val="E6E6E6"/>
              </a:gs>
            </a:gsLst>
            <a:lin ang="18900000" scaled="0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/>
              <a:t>Gas Tungsten Arc Welding (</a:t>
            </a:r>
            <a:r>
              <a:rPr lang="en-US" b="1" dirty="0" err="1" smtClean="0"/>
              <a:t>GTAW</a:t>
            </a:r>
            <a:r>
              <a:rPr lang="en-US" b="1" dirty="0" smtClean="0"/>
              <a:t>)</a:t>
            </a:r>
          </a:p>
          <a:p>
            <a:r>
              <a:rPr lang="en-US" b="1" dirty="0" smtClean="0"/>
              <a:t>Tungsten Inert Gas Welding (</a:t>
            </a:r>
            <a:r>
              <a:rPr lang="en-US" b="1" dirty="0" err="1"/>
              <a:t>T</a:t>
            </a:r>
            <a:r>
              <a:rPr lang="en-US" b="1" dirty="0" err="1" smtClean="0"/>
              <a:t>IG</a:t>
            </a:r>
            <a:r>
              <a:rPr lang="en-US" b="1" dirty="0" smtClean="0"/>
              <a:t>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20145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143000"/>
          </a:xfrm>
        </p:spPr>
        <p:txBody>
          <a:bodyPr/>
          <a:lstStyle/>
          <a:p>
            <a:r>
              <a:rPr lang="en-US" dirty="0" err="1" smtClean="0"/>
              <a:t>AWS</a:t>
            </a:r>
            <a:r>
              <a:rPr lang="en-US" dirty="0" smtClean="0"/>
              <a:t> Standard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33400" y="2157948"/>
            <a:ext cx="84582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r" rtl="1" fontAlgn="base">
              <a:buFont typeface="Arial" pitchFamily="34" charset="0"/>
              <a:buChar char="•"/>
            </a:pPr>
            <a:r>
              <a:rPr lang="fa-IR" sz="2400" b="1" dirty="0">
                <a:cs typeface="B Nazanin" pitchFamily="2" charset="-78"/>
              </a:rPr>
              <a:t>سیم جوش های مورد استفاده برای مس و آلیاژهای مس </a:t>
            </a:r>
            <a:r>
              <a:rPr lang="en-US" sz="2400" b="1" dirty="0" err="1">
                <a:cs typeface="B Nazanin" pitchFamily="2" charset="-78"/>
              </a:rPr>
              <a:t>A5.7</a:t>
            </a:r>
            <a:endParaRPr lang="en-US" sz="2400" b="1" dirty="0">
              <a:cs typeface="B Nazanin" pitchFamily="2" charset="-78"/>
            </a:endParaRPr>
          </a:p>
          <a:p>
            <a:pPr marL="342900" indent="-342900" algn="r" rtl="1" fontAlgn="base">
              <a:buFont typeface="Arial" pitchFamily="34" charset="0"/>
              <a:buChar char="•"/>
            </a:pPr>
            <a:r>
              <a:rPr lang="fa-IR" sz="2400" b="1" dirty="0">
                <a:cs typeface="B Nazanin" pitchFamily="2" charset="-78"/>
              </a:rPr>
              <a:t>سیم جوش های مورد استفاده برای فولادهای کرم دار و کرم نیکل دار مقاوم به خوردگی </a:t>
            </a:r>
            <a:r>
              <a:rPr lang="en-US" sz="2400" b="1" dirty="0" err="1">
                <a:cs typeface="B Nazanin" pitchFamily="2" charset="-78"/>
              </a:rPr>
              <a:t>A5.9</a:t>
            </a:r>
            <a:endParaRPr lang="en-US" sz="2400" b="1" dirty="0">
              <a:cs typeface="B Nazanin" pitchFamily="2" charset="-78"/>
            </a:endParaRPr>
          </a:p>
          <a:p>
            <a:pPr marL="342900" indent="-342900" algn="r" rtl="1" fontAlgn="base">
              <a:buFont typeface="Arial" pitchFamily="34" charset="0"/>
              <a:buChar char="•"/>
            </a:pPr>
            <a:r>
              <a:rPr lang="fa-IR" sz="2400" b="1" dirty="0">
                <a:cs typeface="B Nazanin" pitchFamily="2" charset="-78"/>
              </a:rPr>
              <a:t>سیم جوش های مورد استفاده برای آلومینیوم و آلیاژ آلومینیوم </a:t>
            </a:r>
            <a:r>
              <a:rPr lang="en-US" sz="2400" b="1" dirty="0" err="1">
                <a:cs typeface="B Nazanin" pitchFamily="2" charset="-78"/>
              </a:rPr>
              <a:t>A5.10</a:t>
            </a:r>
            <a:endParaRPr lang="en-US" sz="2400" b="1" dirty="0">
              <a:cs typeface="B Nazanin" pitchFamily="2" charset="-78"/>
            </a:endParaRPr>
          </a:p>
          <a:p>
            <a:pPr marL="342900" indent="-342900" algn="r" rtl="1" fontAlgn="base">
              <a:buFont typeface="Arial" pitchFamily="34" charset="0"/>
              <a:buChar char="•"/>
            </a:pPr>
            <a:r>
              <a:rPr lang="fa-IR" sz="2400" b="1" dirty="0">
                <a:cs typeface="B Nazanin" pitchFamily="2" charset="-78"/>
              </a:rPr>
              <a:t>سیم جوش های مورد استفاده برای عملیات سطحی </a:t>
            </a:r>
            <a:r>
              <a:rPr lang="en-US" sz="2400" b="1" dirty="0" err="1">
                <a:cs typeface="B Nazanin" pitchFamily="2" charset="-78"/>
              </a:rPr>
              <a:t>A5.13</a:t>
            </a:r>
            <a:endParaRPr lang="en-US" sz="2400" b="1" dirty="0">
              <a:cs typeface="B Nazanin" pitchFamily="2" charset="-78"/>
            </a:endParaRPr>
          </a:p>
          <a:p>
            <a:pPr marL="342900" indent="-342900" algn="r" rtl="1" fontAlgn="base">
              <a:buFont typeface="Arial" pitchFamily="34" charset="0"/>
              <a:buChar char="•"/>
            </a:pPr>
            <a:r>
              <a:rPr lang="fa-IR" sz="2400" b="1" dirty="0">
                <a:cs typeface="B Nazanin" pitchFamily="2" charset="-78"/>
              </a:rPr>
              <a:t>سیم جوش های مورد استفاده برای نیکل و آلیاژهای نیکل </a:t>
            </a:r>
            <a:r>
              <a:rPr lang="en-US" sz="2400" b="1" dirty="0" err="1">
                <a:cs typeface="B Nazanin" pitchFamily="2" charset="-78"/>
              </a:rPr>
              <a:t>A5.14</a:t>
            </a:r>
            <a:endParaRPr lang="en-US" sz="2400" b="1" dirty="0">
              <a:cs typeface="B Nazanin" pitchFamily="2" charset="-78"/>
            </a:endParaRPr>
          </a:p>
          <a:p>
            <a:pPr marL="342900" indent="-342900" algn="r" rtl="1" fontAlgn="base">
              <a:buFont typeface="Arial" pitchFamily="34" charset="0"/>
              <a:buChar char="•"/>
            </a:pPr>
            <a:r>
              <a:rPr lang="fa-IR" sz="2400" b="1" dirty="0">
                <a:cs typeface="B Nazanin" pitchFamily="2" charset="-78"/>
              </a:rPr>
              <a:t>سیم جوش های مورد استفاده برای تیتانیوم و آلیاژهای تیتانیوم </a:t>
            </a:r>
            <a:r>
              <a:rPr lang="en-US" sz="2400" b="1" dirty="0" err="1">
                <a:cs typeface="B Nazanin" pitchFamily="2" charset="-78"/>
              </a:rPr>
              <a:t>A5.16</a:t>
            </a:r>
            <a:endParaRPr lang="en-US" sz="2400" b="1" dirty="0">
              <a:cs typeface="B Nazanin" pitchFamily="2" charset="-78"/>
            </a:endParaRPr>
          </a:p>
          <a:p>
            <a:pPr marL="342900" indent="-342900" algn="r" rtl="1" fontAlgn="base">
              <a:buFont typeface="Arial" pitchFamily="34" charset="0"/>
              <a:buChar char="•"/>
            </a:pPr>
            <a:r>
              <a:rPr lang="fa-IR" sz="2400" b="1" dirty="0">
                <a:cs typeface="B Nazanin" pitchFamily="2" charset="-78"/>
              </a:rPr>
              <a:t>سیم جوش های مورد استفاده برای فولادهای کربنی </a:t>
            </a:r>
            <a:r>
              <a:rPr lang="en-US" sz="2400" b="1" dirty="0" err="1">
                <a:cs typeface="B Nazanin" pitchFamily="2" charset="-78"/>
              </a:rPr>
              <a:t>A5.18</a:t>
            </a:r>
            <a:endParaRPr lang="en-US" sz="2400" b="1" dirty="0">
              <a:cs typeface="B Nazanin" pitchFamily="2" charset="-78"/>
            </a:endParaRPr>
          </a:p>
          <a:p>
            <a:pPr marL="342900" indent="-342900" algn="r" rtl="1" fontAlgn="base">
              <a:buFont typeface="Arial" pitchFamily="34" charset="0"/>
              <a:buChar char="•"/>
            </a:pPr>
            <a:r>
              <a:rPr lang="fa-IR" sz="2400" b="1" dirty="0">
                <a:cs typeface="B Nazanin" pitchFamily="2" charset="-78"/>
              </a:rPr>
              <a:t>سیم جوش های مورد استفاده برای آلیاژهای منیزیم </a:t>
            </a:r>
            <a:r>
              <a:rPr lang="en-US" sz="2400" b="1" dirty="0" err="1">
                <a:cs typeface="B Nazanin" pitchFamily="2" charset="-78"/>
              </a:rPr>
              <a:t>A5.19</a:t>
            </a:r>
            <a:endParaRPr lang="en-US" sz="2400" b="1" dirty="0">
              <a:cs typeface="B Nazanin" pitchFamily="2" charset="-78"/>
            </a:endParaRPr>
          </a:p>
          <a:p>
            <a:pPr marL="342900" indent="-342900" algn="r" rtl="1" fontAlgn="base">
              <a:buFont typeface="Arial" pitchFamily="34" charset="0"/>
              <a:buChar char="•"/>
            </a:pPr>
            <a:r>
              <a:rPr lang="fa-IR" sz="2400" b="1" dirty="0">
                <a:cs typeface="B Nazanin" pitchFamily="2" charset="-78"/>
              </a:rPr>
              <a:t>سیم جوش های مورد استفاده برای آلیاژهای زیرکونیم </a:t>
            </a:r>
            <a:r>
              <a:rPr lang="en-US" sz="2400" b="1" dirty="0" err="1">
                <a:cs typeface="B Nazanin" pitchFamily="2" charset="-78"/>
              </a:rPr>
              <a:t>A5.24</a:t>
            </a:r>
            <a:endParaRPr lang="en-US" sz="2400" b="1" dirty="0">
              <a:cs typeface="B Nazanin" pitchFamily="2" charset="-78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-1" y="0"/>
            <a:ext cx="9117727" cy="914400"/>
          </a:xfrm>
          <a:prstGeom prst="rect">
            <a:avLst/>
          </a:prstGeom>
          <a:gradFill flip="none" rotWithShape="1">
            <a:gsLst>
              <a:gs pos="51000">
                <a:schemeClr val="accent6">
                  <a:lumMod val="40000"/>
                  <a:lumOff val="60000"/>
                </a:schemeClr>
              </a:gs>
              <a:gs pos="21000">
                <a:schemeClr val="accent3">
                  <a:lumMod val="60000"/>
                  <a:lumOff val="40000"/>
                </a:schemeClr>
              </a:gs>
              <a:gs pos="44000">
                <a:srgbClr val="7D8496"/>
              </a:gs>
              <a:gs pos="61000">
                <a:srgbClr val="E6E6E6"/>
              </a:gs>
              <a:gs pos="75000">
                <a:srgbClr val="7D8496"/>
              </a:gs>
              <a:gs pos="93000">
                <a:srgbClr val="E6E6E6"/>
              </a:gs>
            </a:gsLst>
            <a:lin ang="18900000" scaled="0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/>
              <a:t>Gas Tungsten Arc Welding (</a:t>
            </a:r>
            <a:r>
              <a:rPr lang="en-US" b="1" dirty="0" err="1" smtClean="0"/>
              <a:t>GTAW</a:t>
            </a:r>
            <a:r>
              <a:rPr lang="en-US" b="1" dirty="0" smtClean="0"/>
              <a:t>)</a:t>
            </a:r>
          </a:p>
          <a:p>
            <a:r>
              <a:rPr lang="en-US" b="1" dirty="0" smtClean="0"/>
              <a:t>Tungsten Inert Gas Welding (</a:t>
            </a:r>
            <a:r>
              <a:rPr lang="en-US" b="1" dirty="0" err="1"/>
              <a:t>T</a:t>
            </a:r>
            <a:r>
              <a:rPr lang="en-US" b="1" dirty="0" err="1" smtClean="0"/>
              <a:t>IG</a:t>
            </a:r>
            <a:r>
              <a:rPr lang="en-US" b="1" dirty="0" smtClean="0"/>
              <a:t>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366957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037403"/>
            <a:ext cx="7086600" cy="5827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-1" y="0"/>
            <a:ext cx="9117727" cy="914400"/>
          </a:xfrm>
          <a:prstGeom prst="rect">
            <a:avLst/>
          </a:prstGeom>
          <a:gradFill flip="none" rotWithShape="1">
            <a:gsLst>
              <a:gs pos="0">
                <a:srgbClr val="FF0000"/>
              </a:gs>
              <a:gs pos="21000">
                <a:srgbClr val="E6E6E6"/>
              </a:gs>
              <a:gs pos="32001">
                <a:srgbClr val="7D8496"/>
              </a:gs>
              <a:gs pos="61000">
                <a:srgbClr val="E6E6E6"/>
              </a:gs>
              <a:gs pos="75000">
                <a:srgbClr val="7D8496"/>
              </a:gs>
              <a:gs pos="93000">
                <a:srgbClr val="E6E6E6"/>
              </a:gs>
            </a:gsLst>
            <a:lin ang="18900000" scaled="0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/>
              <a:t>Gas Metal Arc Welding (</a:t>
            </a:r>
            <a:r>
              <a:rPr lang="en-US" b="1" dirty="0" err="1" smtClean="0"/>
              <a:t>GMAW</a:t>
            </a:r>
            <a:r>
              <a:rPr lang="en-US" b="1" dirty="0" smtClean="0"/>
              <a:t>)</a:t>
            </a:r>
          </a:p>
          <a:p>
            <a:r>
              <a:rPr lang="en-US" b="1" dirty="0" smtClean="0"/>
              <a:t>Metal Inert Gas (</a:t>
            </a:r>
            <a:r>
              <a:rPr lang="en-US" b="1" dirty="0" err="1" smtClean="0"/>
              <a:t>MIG</a:t>
            </a:r>
            <a:r>
              <a:rPr lang="en-US" b="1" dirty="0" smtClean="0"/>
              <a:t>), Metal Active Gas (MAG)</a:t>
            </a:r>
            <a:endParaRPr lang="en-US" b="1" dirty="0"/>
          </a:p>
        </p:txBody>
      </p:sp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4071" y="1295400"/>
            <a:ext cx="22098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Related im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9" name="Picture 5" descr="C:\Users\MRZ\Desktop\e00fba8c-0506-065a-1d81-ab8a332cfc7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498274"/>
            <a:ext cx="2819400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9641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0"/>
            <a:ext cx="9117727" cy="6858000"/>
          </a:xfrm>
          <a:gradFill flip="none" rotWithShape="1">
            <a:gsLst>
              <a:gs pos="0">
                <a:srgbClr val="FFFFFF"/>
              </a:gs>
              <a:gs pos="21000">
                <a:srgbClr val="E6E6E6"/>
              </a:gs>
              <a:gs pos="32001">
                <a:srgbClr val="7D8496"/>
              </a:gs>
              <a:gs pos="61000">
                <a:srgbClr val="E6E6E6"/>
              </a:gs>
              <a:gs pos="75000">
                <a:srgbClr val="7D8496"/>
              </a:gs>
              <a:gs pos="93000">
                <a:srgbClr val="E6E6E6"/>
              </a:gs>
            </a:gsLst>
            <a:lin ang="18900000" scaled="0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r>
              <a:rPr lang="en-US" sz="8800" b="1" dirty="0" smtClean="0"/>
              <a:t>Arc Welding</a:t>
            </a:r>
            <a:endParaRPr lang="en-US" sz="8800" b="1" dirty="0"/>
          </a:p>
        </p:txBody>
      </p:sp>
    </p:spTree>
    <p:extLst>
      <p:ext uri="{BB962C8B-B14F-4D97-AF65-F5344CB8AC3E}">
        <p14:creationId xmlns:p14="http://schemas.microsoft.com/office/powerpoint/2010/main" val="2615879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-1" y="0"/>
            <a:ext cx="9117727" cy="914400"/>
          </a:xfrm>
          <a:prstGeom prst="rect">
            <a:avLst/>
          </a:prstGeom>
          <a:gradFill flip="none" rotWithShape="1">
            <a:gsLst>
              <a:gs pos="0">
                <a:srgbClr val="FF0000"/>
              </a:gs>
              <a:gs pos="21000">
                <a:srgbClr val="E6E6E6"/>
              </a:gs>
              <a:gs pos="32001">
                <a:srgbClr val="7D8496"/>
              </a:gs>
              <a:gs pos="61000">
                <a:srgbClr val="E6E6E6"/>
              </a:gs>
              <a:gs pos="75000">
                <a:srgbClr val="7D8496"/>
              </a:gs>
              <a:gs pos="93000">
                <a:srgbClr val="E6E6E6"/>
              </a:gs>
            </a:gsLst>
            <a:lin ang="18900000" scaled="0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/>
              <a:t>Gas Metal Arc Welding (</a:t>
            </a:r>
            <a:r>
              <a:rPr lang="en-US" b="1" dirty="0" err="1" smtClean="0"/>
              <a:t>GMAW</a:t>
            </a:r>
            <a:r>
              <a:rPr lang="en-US" b="1" dirty="0" smtClean="0"/>
              <a:t>)</a:t>
            </a:r>
          </a:p>
          <a:p>
            <a:r>
              <a:rPr lang="en-US" b="1" dirty="0" smtClean="0"/>
              <a:t>Metal Inert Gas (</a:t>
            </a:r>
            <a:r>
              <a:rPr lang="en-US" b="1" dirty="0" err="1" smtClean="0"/>
              <a:t>MIG</a:t>
            </a:r>
            <a:r>
              <a:rPr lang="en-US" b="1" dirty="0" smtClean="0"/>
              <a:t>), Metal Active Gas (MAG)</a:t>
            </a:r>
            <a:endParaRPr lang="en-US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952244"/>
            <a:ext cx="7696200" cy="5817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1066800" y="2057400"/>
            <a:ext cx="17750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globular transfer</a:t>
            </a:r>
            <a:endParaRPr lang="en-US" b="1" dirty="0"/>
          </a:p>
        </p:txBody>
      </p:sp>
      <p:sp>
        <p:nvSpPr>
          <p:cNvPr id="3" name="Rectangle 2"/>
          <p:cNvSpPr/>
          <p:nvPr/>
        </p:nvSpPr>
        <p:spPr>
          <a:xfrm>
            <a:off x="1374000" y="4267200"/>
            <a:ext cx="14981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spray transfer</a:t>
            </a:r>
          </a:p>
        </p:txBody>
      </p:sp>
      <p:sp>
        <p:nvSpPr>
          <p:cNvPr id="6" name="Rectangle 5"/>
          <p:cNvSpPr/>
          <p:nvPr/>
        </p:nvSpPr>
        <p:spPr>
          <a:xfrm>
            <a:off x="2994238" y="1066800"/>
            <a:ext cx="9060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</a:rPr>
              <a:t>180 A</a:t>
            </a:r>
            <a:endParaRPr lang="en-US" sz="2400" b="1" dirty="0">
              <a:solidFill>
                <a:srgbClr val="FFFF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945948" y="3276600"/>
            <a:ext cx="9060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FFFF00"/>
                </a:solidFill>
              </a:rPr>
              <a:t>220 A</a:t>
            </a:r>
            <a:endParaRPr lang="en-US" sz="2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1626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-1" y="0"/>
            <a:ext cx="9117727" cy="914400"/>
          </a:xfrm>
          <a:prstGeom prst="rect">
            <a:avLst/>
          </a:prstGeom>
          <a:gradFill flip="none" rotWithShape="1">
            <a:gsLst>
              <a:gs pos="0">
                <a:srgbClr val="FF0000"/>
              </a:gs>
              <a:gs pos="21000">
                <a:srgbClr val="E6E6E6"/>
              </a:gs>
              <a:gs pos="32001">
                <a:srgbClr val="7D8496"/>
              </a:gs>
              <a:gs pos="61000">
                <a:srgbClr val="E6E6E6"/>
              </a:gs>
              <a:gs pos="75000">
                <a:srgbClr val="7D8496"/>
              </a:gs>
              <a:gs pos="93000">
                <a:srgbClr val="E6E6E6"/>
              </a:gs>
            </a:gsLst>
            <a:lin ang="18900000" scaled="0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/>
              <a:t>Gas Metal Arc Welding (</a:t>
            </a:r>
            <a:r>
              <a:rPr lang="en-US" b="1" dirty="0" err="1" smtClean="0"/>
              <a:t>GMAW</a:t>
            </a:r>
            <a:r>
              <a:rPr lang="en-US" b="1" dirty="0" smtClean="0"/>
              <a:t>)</a:t>
            </a:r>
          </a:p>
          <a:p>
            <a:r>
              <a:rPr lang="en-US" b="1" dirty="0" smtClean="0"/>
              <a:t>Metal Inert Gas (</a:t>
            </a:r>
            <a:r>
              <a:rPr lang="en-US" b="1" dirty="0" err="1" smtClean="0"/>
              <a:t>MIG</a:t>
            </a:r>
            <a:r>
              <a:rPr lang="en-US" b="1" dirty="0" smtClean="0"/>
              <a:t>), Metal Active Gas (MAG)</a:t>
            </a:r>
            <a:endParaRPr lang="en-US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6788" y="1143000"/>
            <a:ext cx="5046211" cy="5687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7228932" y="1295400"/>
            <a:ext cx="14285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fa-IR" b="1" dirty="0" smtClean="0">
                <a:cs typeface="B Nazanin" pitchFamily="2" charset="-78"/>
              </a:rPr>
              <a:t>انتقال مداربسته</a:t>
            </a:r>
            <a:endParaRPr lang="en-US" b="1" dirty="0"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011626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-1" y="0"/>
            <a:ext cx="9117727" cy="914400"/>
          </a:xfrm>
          <a:prstGeom prst="rect">
            <a:avLst/>
          </a:prstGeom>
          <a:gradFill flip="none" rotWithShape="1">
            <a:gsLst>
              <a:gs pos="0">
                <a:srgbClr val="FF0000"/>
              </a:gs>
              <a:gs pos="21000">
                <a:srgbClr val="E6E6E6"/>
              </a:gs>
              <a:gs pos="32001">
                <a:srgbClr val="7D8496"/>
              </a:gs>
              <a:gs pos="61000">
                <a:srgbClr val="E6E6E6"/>
              </a:gs>
              <a:gs pos="75000">
                <a:srgbClr val="7D8496"/>
              </a:gs>
              <a:gs pos="93000">
                <a:srgbClr val="E6E6E6"/>
              </a:gs>
            </a:gsLst>
            <a:lin ang="18900000" scaled="0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/>
              <a:t>Gas Metal Arc Welding (</a:t>
            </a:r>
            <a:r>
              <a:rPr lang="en-US" b="1" dirty="0" err="1" smtClean="0"/>
              <a:t>GMAW</a:t>
            </a:r>
            <a:r>
              <a:rPr lang="en-US" b="1" dirty="0" smtClean="0"/>
              <a:t>)</a:t>
            </a:r>
          </a:p>
          <a:p>
            <a:r>
              <a:rPr lang="en-US" b="1" dirty="0" smtClean="0"/>
              <a:t>Metal Inert Gas (</a:t>
            </a:r>
            <a:r>
              <a:rPr lang="en-US" b="1" dirty="0" err="1" smtClean="0"/>
              <a:t>MIG</a:t>
            </a:r>
            <a:r>
              <a:rPr lang="en-US" b="1" dirty="0" smtClean="0"/>
              <a:t>), Metal Active Gas (MAG)</a:t>
            </a:r>
            <a:endParaRPr lang="en-US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4299" y="914400"/>
            <a:ext cx="4429125" cy="56900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4495800" y="3124200"/>
            <a:ext cx="104708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fa-IR" sz="1600" b="1" dirty="0" smtClean="0">
                <a:cs typeface="B Nazanin" pitchFamily="2" charset="-78"/>
              </a:rPr>
              <a:t>ریزش شدید</a:t>
            </a:r>
            <a:endParaRPr lang="en-US" sz="1600" b="1" dirty="0">
              <a:cs typeface="B Nazanin" pitchFamily="2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48105" y="3131127"/>
            <a:ext cx="94769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fa-IR" sz="1600" b="1" dirty="0" smtClean="0">
                <a:cs typeface="B Nazanin" pitchFamily="2" charset="-78"/>
              </a:rPr>
              <a:t>دفع کردنی</a:t>
            </a:r>
            <a:endParaRPr lang="en-US" sz="1600" b="1" dirty="0">
              <a:cs typeface="B Nazanin" pitchFamily="2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715000" y="3221185"/>
            <a:ext cx="65114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fa-IR" sz="1600" b="1" dirty="0" smtClean="0">
                <a:cs typeface="B Nazanin" pitchFamily="2" charset="-78"/>
              </a:rPr>
              <a:t>اسپری</a:t>
            </a:r>
            <a:endParaRPr lang="en-US" sz="1600" b="1" dirty="0">
              <a:cs typeface="B Nazanin" pitchFamily="2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43569" y="3204308"/>
            <a:ext cx="77457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fa-IR" sz="1600" b="1" dirty="0" smtClean="0">
                <a:cs typeface="B Nazanin" pitchFamily="2" charset="-78"/>
              </a:rPr>
              <a:t>گلوله ای</a:t>
            </a:r>
            <a:endParaRPr lang="en-US" sz="1600" b="1" dirty="0"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98428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-1" y="0"/>
            <a:ext cx="9117727" cy="914400"/>
          </a:xfrm>
          <a:prstGeom prst="rect">
            <a:avLst/>
          </a:prstGeom>
          <a:gradFill flip="none" rotWithShape="1">
            <a:gsLst>
              <a:gs pos="0">
                <a:srgbClr val="FF0000"/>
              </a:gs>
              <a:gs pos="21000">
                <a:srgbClr val="E6E6E6"/>
              </a:gs>
              <a:gs pos="32001">
                <a:srgbClr val="7D8496"/>
              </a:gs>
              <a:gs pos="61000">
                <a:srgbClr val="E6E6E6"/>
              </a:gs>
              <a:gs pos="75000">
                <a:srgbClr val="7D8496"/>
              </a:gs>
              <a:gs pos="93000">
                <a:srgbClr val="E6E6E6"/>
              </a:gs>
            </a:gsLst>
            <a:lin ang="18900000" scaled="0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/>
              <a:t>Gas Metal Arc Welding (</a:t>
            </a:r>
            <a:r>
              <a:rPr lang="en-US" b="1" dirty="0" err="1" smtClean="0"/>
              <a:t>GMAW</a:t>
            </a:r>
            <a:r>
              <a:rPr lang="en-US" b="1" dirty="0" smtClean="0"/>
              <a:t>)</a:t>
            </a:r>
          </a:p>
          <a:p>
            <a:r>
              <a:rPr lang="en-US" b="1" dirty="0" smtClean="0"/>
              <a:t>Metal Inert Gas (</a:t>
            </a:r>
            <a:r>
              <a:rPr lang="en-US" b="1" dirty="0" err="1" smtClean="0"/>
              <a:t>MIG</a:t>
            </a:r>
            <a:r>
              <a:rPr lang="en-US" b="1" dirty="0" smtClean="0"/>
              <a:t>), Metal Active Gas (MAG)</a:t>
            </a:r>
            <a:endParaRPr lang="en-US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283" y="1676400"/>
            <a:ext cx="8363158" cy="3357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2088221" y="3429000"/>
            <a:ext cx="4796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 smtClean="0">
                <a:solidFill>
                  <a:srgbClr val="FFFF00"/>
                </a:solidFill>
              </a:rPr>
              <a:t>Ar</a:t>
            </a:r>
            <a:endParaRPr lang="en-US" sz="2400" b="1" dirty="0">
              <a:solidFill>
                <a:srgbClr val="FFFF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724400" y="3429000"/>
            <a:ext cx="9829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 smtClean="0">
                <a:solidFill>
                  <a:srgbClr val="FFFF00"/>
                </a:solidFill>
              </a:rPr>
              <a:t>Ar+He</a:t>
            </a:r>
            <a:endParaRPr lang="en-US" sz="2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6518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912752"/>
            <a:ext cx="6411295" cy="5945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-1" y="0"/>
            <a:ext cx="9117727" cy="914400"/>
          </a:xfrm>
          <a:prstGeom prst="rect">
            <a:avLst/>
          </a:prstGeom>
          <a:gradFill flip="none" rotWithShape="1">
            <a:gsLst>
              <a:gs pos="51000">
                <a:schemeClr val="accent6">
                  <a:lumMod val="40000"/>
                  <a:lumOff val="60000"/>
                </a:schemeClr>
              </a:gs>
              <a:gs pos="12000">
                <a:srgbClr val="7030A0"/>
              </a:gs>
              <a:gs pos="19000">
                <a:schemeClr val="bg1"/>
              </a:gs>
              <a:gs pos="61000">
                <a:srgbClr val="E6E6E6"/>
              </a:gs>
              <a:gs pos="75000">
                <a:srgbClr val="7D8496"/>
              </a:gs>
              <a:gs pos="93000">
                <a:srgbClr val="E6E6E6"/>
              </a:gs>
            </a:gsLst>
            <a:lin ang="18900000" scaled="0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/>
              <a:t>Plasma Arc Welding (PAW)</a:t>
            </a:r>
          </a:p>
        </p:txBody>
      </p:sp>
    </p:spTree>
    <p:extLst>
      <p:ext uri="{BB962C8B-B14F-4D97-AF65-F5344CB8AC3E}">
        <p14:creationId xmlns:p14="http://schemas.microsoft.com/office/powerpoint/2010/main" val="2692545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-1" y="0"/>
            <a:ext cx="9117727" cy="914400"/>
          </a:xfrm>
          <a:prstGeom prst="rect">
            <a:avLst/>
          </a:prstGeom>
          <a:gradFill flip="none" rotWithShape="1">
            <a:gsLst>
              <a:gs pos="51000">
                <a:schemeClr val="accent6">
                  <a:lumMod val="40000"/>
                  <a:lumOff val="60000"/>
                </a:schemeClr>
              </a:gs>
              <a:gs pos="12000">
                <a:srgbClr val="7030A0"/>
              </a:gs>
              <a:gs pos="19000">
                <a:schemeClr val="bg1"/>
              </a:gs>
              <a:gs pos="61000">
                <a:srgbClr val="E6E6E6"/>
              </a:gs>
              <a:gs pos="75000">
                <a:srgbClr val="7D8496"/>
              </a:gs>
              <a:gs pos="93000">
                <a:srgbClr val="E6E6E6"/>
              </a:gs>
            </a:gsLst>
            <a:lin ang="18900000" scaled="0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/>
              <a:t>Plasma Arc Welding (PAW)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669" y="914401"/>
            <a:ext cx="7190919" cy="594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1065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-1" y="0"/>
            <a:ext cx="9117727" cy="914400"/>
          </a:xfrm>
          <a:prstGeom prst="rect">
            <a:avLst/>
          </a:prstGeom>
          <a:gradFill flip="none" rotWithShape="1">
            <a:gsLst>
              <a:gs pos="51000">
                <a:schemeClr val="accent6">
                  <a:lumMod val="40000"/>
                  <a:lumOff val="60000"/>
                </a:schemeClr>
              </a:gs>
              <a:gs pos="12000">
                <a:srgbClr val="7030A0"/>
              </a:gs>
              <a:gs pos="19000">
                <a:schemeClr val="bg1"/>
              </a:gs>
              <a:gs pos="61000">
                <a:srgbClr val="E6E6E6"/>
              </a:gs>
              <a:gs pos="75000">
                <a:srgbClr val="7D8496"/>
              </a:gs>
              <a:gs pos="93000">
                <a:srgbClr val="E6E6E6"/>
              </a:gs>
            </a:gsLst>
            <a:lin ang="18900000" scaled="0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/>
              <a:t>Plasma Arc Welding (PAW)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914400"/>
            <a:ext cx="6562725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861567"/>
            <a:ext cx="6410325" cy="2996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3236948" y="5943600"/>
            <a:ext cx="17652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fa-IR" b="1" dirty="0" smtClean="0">
                <a:solidFill>
                  <a:srgbClr val="FFFF00"/>
                </a:solidFill>
                <a:cs typeface="B Nazanin" pitchFamily="2" charset="-78"/>
              </a:rPr>
              <a:t>جوش سوراخ کلیدی</a:t>
            </a:r>
            <a:endParaRPr lang="en-US" b="1" dirty="0">
              <a:solidFill>
                <a:srgbClr val="FFFF00"/>
              </a:solidFill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199676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-1" y="0"/>
            <a:ext cx="9117727" cy="914400"/>
          </a:xfrm>
          <a:prstGeom prst="rect">
            <a:avLst/>
          </a:prstGeom>
          <a:gradFill flip="none" rotWithShape="1">
            <a:gsLst>
              <a:gs pos="51000">
                <a:schemeClr val="accent6">
                  <a:lumMod val="40000"/>
                  <a:lumOff val="60000"/>
                </a:schemeClr>
              </a:gs>
              <a:gs pos="12000">
                <a:srgbClr val="7030A0"/>
              </a:gs>
              <a:gs pos="19000">
                <a:schemeClr val="bg1"/>
              </a:gs>
              <a:gs pos="61000">
                <a:srgbClr val="E6E6E6"/>
              </a:gs>
              <a:gs pos="75000">
                <a:srgbClr val="7D8496"/>
              </a:gs>
              <a:gs pos="93000">
                <a:srgbClr val="E6E6E6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/>
              <a:t>Arc Stud Welding</a:t>
            </a:r>
          </a:p>
        </p:txBody>
      </p:sp>
      <p:pic>
        <p:nvPicPr>
          <p:cNvPr id="1026" name="Picture 2" descr="Image result for arc stud weld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19200"/>
            <a:ext cx="8096250" cy="286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www.artechengg.com/prd/drawn-arc-studs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4343400"/>
            <a:ext cx="3105150" cy="2295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6020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525972" y="-757045"/>
            <a:ext cx="6098982" cy="9137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8554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0"/>
            <a:ext cx="9117727" cy="6858000"/>
          </a:xfrm>
          <a:gradFill flip="none" rotWithShape="1">
            <a:gsLst>
              <a:gs pos="0">
                <a:srgbClr val="FFFFFF"/>
              </a:gs>
              <a:gs pos="21000">
                <a:srgbClr val="E6E6E6"/>
              </a:gs>
              <a:gs pos="32001">
                <a:srgbClr val="7D8496"/>
              </a:gs>
              <a:gs pos="61000">
                <a:srgbClr val="E6E6E6"/>
              </a:gs>
              <a:gs pos="75000">
                <a:srgbClr val="7D8496"/>
              </a:gs>
              <a:gs pos="93000">
                <a:srgbClr val="E6E6E6"/>
              </a:gs>
            </a:gsLst>
            <a:lin ang="18900000" scaled="0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r>
              <a:rPr lang="en-US" sz="8800" b="1" dirty="0" smtClean="0"/>
              <a:t>Resistance Welding</a:t>
            </a:r>
            <a:endParaRPr lang="en-US" sz="8800" b="1" dirty="0"/>
          </a:p>
        </p:txBody>
      </p:sp>
    </p:spTree>
    <p:extLst>
      <p:ext uri="{BB962C8B-B14F-4D97-AF65-F5344CB8AC3E}">
        <p14:creationId xmlns:p14="http://schemas.microsoft.com/office/powerpoint/2010/main" val="179141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0"/>
            <a:ext cx="9117727" cy="1219200"/>
          </a:xfrm>
          <a:gradFill flip="none" rotWithShape="1">
            <a:gsLst>
              <a:gs pos="0">
                <a:srgbClr val="FFFFFF"/>
              </a:gs>
              <a:gs pos="21000">
                <a:srgbClr val="E6E6E6"/>
              </a:gs>
              <a:gs pos="32001">
                <a:srgbClr val="7D8496"/>
              </a:gs>
              <a:gs pos="61000">
                <a:srgbClr val="E6E6E6"/>
              </a:gs>
              <a:gs pos="75000">
                <a:srgbClr val="7D8496"/>
              </a:gs>
              <a:gs pos="93000">
                <a:srgbClr val="E6E6E6"/>
              </a:gs>
            </a:gsLst>
            <a:lin ang="18900000" scaled="0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r>
              <a:rPr lang="en-US" sz="3600" b="1" dirty="0" smtClean="0"/>
              <a:t>Manual </a:t>
            </a:r>
            <a:r>
              <a:rPr lang="en-US" sz="3600" b="1" dirty="0"/>
              <a:t>Metal Arc Welding </a:t>
            </a:r>
            <a:r>
              <a:rPr lang="en-US" sz="3600" b="1" dirty="0" smtClean="0"/>
              <a:t>(</a:t>
            </a:r>
            <a:r>
              <a:rPr lang="en-US" sz="3600" b="1" dirty="0" err="1" smtClean="0"/>
              <a:t>MMA</a:t>
            </a:r>
            <a:r>
              <a:rPr lang="en-US" sz="3600" b="1" dirty="0" smtClean="0"/>
              <a:t>)</a:t>
            </a:r>
            <a:r>
              <a:rPr lang="en-US" sz="3600" b="1" dirty="0"/>
              <a:t/>
            </a:r>
            <a:br>
              <a:rPr lang="en-US" sz="3600" b="1" dirty="0"/>
            </a:br>
            <a:r>
              <a:rPr lang="en-US" sz="3600" b="1" dirty="0"/>
              <a:t>Shielded metal arc welding (</a:t>
            </a:r>
            <a:r>
              <a:rPr lang="en-US" sz="3600" b="1" dirty="0" err="1"/>
              <a:t>SMAW</a:t>
            </a:r>
            <a:r>
              <a:rPr lang="en-US" sz="3600" b="1" dirty="0" smtClean="0"/>
              <a:t>)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199" y="1724890"/>
            <a:ext cx="9193926" cy="3380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0678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-1" y="0"/>
            <a:ext cx="9117727" cy="914400"/>
          </a:xfrm>
          <a:prstGeom prst="rect">
            <a:avLst/>
          </a:prstGeom>
          <a:gradFill flip="none" rotWithShape="1">
            <a:gsLst>
              <a:gs pos="51000">
                <a:schemeClr val="accent6">
                  <a:lumMod val="40000"/>
                  <a:lumOff val="60000"/>
                </a:schemeClr>
              </a:gs>
              <a:gs pos="12000">
                <a:srgbClr val="7030A0"/>
              </a:gs>
              <a:gs pos="19000">
                <a:schemeClr val="bg1"/>
              </a:gs>
              <a:gs pos="61000">
                <a:srgbClr val="E6E6E6"/>
              </a:gs>
              <a:gs pos="75000">
                <a:srgbClr val="7D8496"/>
              </a:gs>
              <a:gs pos="93000">
                <a:srgbClr val="E6E6E6"/>
              </a:gs>
            </a:gsLst>
            <a:lin ang="18900000" scaled="0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/>
              <a:t>Resistance Welding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981075"/>
            <a:ext cx="8965326" cy="5682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6734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943364"/>
            <a:ext cx="5410200" cy="5949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-1" y="0"/>
            <a:ext cx="9117727" cy="914400"/>
          </a:xfrm>
          <a:prstGeom prst="rect">
            <a:avLst/>
          </a:prstGeom>
          <a:gradFill flip="none" rotWithShape="1">
            <a:gsLst>
              <a:gs pos="51000">
                <a:schemeClr val="accent6">
                  <a:lumMod val="40000"/>
                  <a:lumOff val="60000"/>
                </a:schemeClr>
              </a:gs>
              <a:gs pos="12000">
                <a:srgbClr val="7030A0"/>
              </a:gs>
              <a:gs pos="19000">
                <a:schemeClr val="bg1"/>
              </a:gs>
              <a:gs pos="61000">
                <a:srgbClr val="E6E6E6"/>
              </a:gs>
              <a:gs pos="75000">
                <a:srgbClr val="7D8496"/>
              </a:gs>
              <a:gs pos="93000">
                <a:srgbClr val="E6E6E6"/>
              </a:gs>
            </a:gsLst>
            <a:lin ang="18900000" scaled="0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/>
              <a:t>Resistance Welding</a:t>
            </a:r>
          </a:p>
        </p:txBody>
      </p:sp>
    </p:spTree>
    <p:extLst>
      <p:ext uri="{BB962C8B-B14F-4D97-AF65-F5344CB8AC3E}">
        <p14:creationId xmlns:p14="http://schemas.microsoft.com/office/powerpoint/2010/main" val="1481986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-1" y="0"/>
            <a:ext cx="9117727" cy="914400"/>
          </a:xfrm>
          <a:prstGeom prst="rect">
            <a:avLst/>
          </a:prstGeom>
          <a:gradFill flip="none" rotWithShape="1">
            <a:gsLst>
              <a:gs pos="51000">
                <a:schemeClr val="accent6">
                  <a:lumMod val="40000"/>
                  <a:lumOff val="60000"/>
                </a:schemeClr>
              </a:gs>
              <a:gs pos="12000">
                <a:srgbClr val="7030A0"/>
              </a:gs>
              <a:gs pos="19000">
                <a:schemeClr val="bg1"/>
              </a:gs>
              <a:gs pos="61000">
                <a:srgbClr val="E6E6E6"/>
              </a:gs>
              <a:gs pos="75000">
                <a:srgbClr val="7D8496"/>
              </a:gs>
              <a:gs pos="93000">
                <a:srgbClr val="E6E6E6"/>
              </a:gs>
            </a:gsLst>
            <a:lin ang="18900000" scaled="0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/>
              <a:t>Resistance Spot Welding</a:t>
            </a:r>
          </a:p>
        </p:txBody>
      </p:sp>
      <p:pic>
        <p:nvPicPr>
          <p:cNvPr id="1028" name="Picture 4" descr="Setup and Process Details of Resistance Spot Weld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838200"/>
            <a:ext cx="4996804" cy="6013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8921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-1" y="0"/>
            <a:ext cx="9117727" cy="914400"/>
          </a:xfrm>
          <a:prstGeom prst="rect">
            <a:avLst/>
          </a:prstGeom>
          <a:gradFill flip="none" rotWithShape="1">
            <a:gsLst>
              <a:gs pos="51000">
                <a:schemeClr val="accent6">
                  <a:lumMod val="40000"/>
                  <a:lumOff val="60000"/>
                </a:schemeClr>
              </a:gs>
              <a:gs pos="12000">
                <a:srgbClr val="7030A0"/>
              </a:gs>
              <a:gs pos="19000">
                <a:schemeClr val="bg1"/>
              </a:gs>
              <a:gs pos="61000">
                <a:srgbClr val="E6E6E6"/>
              </a:gs>
              <a:gs pos="75000">
                <a:srgbClr val="7D8496"/>
              </a:gs>
              <a:gs pos="93000">
                <a:srgbClr val="E6E6E6"/>
              </a:gs>
            </a:gsLst>
            <a:lin ang="18900000" scaled="0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/>
              <a:t>Resistance Spot Welding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438400" y="1600200"/>
            <a:ext cx="6400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 rtl="1">
              <a:buFont typeface="Wingdings" pitchFamily="2" charset="2"/>
              <a:buChar char="q"/>
            </a:pPr>
            <a:r>
              <a:rPr lang="fa-IR" sz="2000" b="1" dirty="0" smtClean="0">
                <a:cs typeface="B Nazanin" pitchFamily="2" charset="-78"/>
              </a:rPr>
              <a:t>با افزایش دما، مقاومت الکتریکی فلزات افزایش می یابد.</a:t>
            </a:r>
            <a:endParaRPr lang="en-US" sz="2000" b="1" dirty="0">
              <a:cs typeface="B Nazanin" pitchFamily="2" charset="-78"/>
            </a:endParaRPr>
          </a:p>
        </p:txBody>
      </p:sp>
      <p:pic>
        <p:nvPicPr>
          <p:cNvPr id="1026" name="Picture 2" descr="Image result for metal electrical resistance tempera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493475"/>
            <a:ext cx="6096000" cy="3983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074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-1" y="0"/>
            <a:ext cx="9117727" cy="914400"/>
          </a:xfrm>
          <a:prstGeom prst="rect">
            <a:avLst/>
          </a:prstGeom>
          <a:gradFill flip="none" rotWithShape="1">
            <a:gsLst>
              <a:gs pos="51000">
                <a:schemeClr val="accent6">
                  <a:lumMod val="40000"/>
                  <a:lumOff val="60000"/>
                </a:schemeClr>
              </a:gs>
              <a:gs pos="12000">
                <a:srgbClr val="7030A0"/>
              </a:gs>
              <a:gs pos="19000">
                <a:schemeClr val="bg1"/>
              </a:gs>
              <a:gs pos="61000">
                <a:srgbClr val="E6E6E6"/>
              </a:gs>
              <a:gs pos="75000">
                <a:srgbClr val="7D8496"/>
              </a:gs>
              <a:gs pos="93000">
                <a:srgbClr val="E6E6E6"/>
              </a:gs>
            </a:gsLst>
            <a:lin ang="18900000" scaled="0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/>
              <a:t>Resistance Spot Welding</a:t>
            </a:r>
          </a:p>
        </p:txBody>
      </p:sp>
      <p:pic>
        <p:nvPicPr>
          <p:cNvPr id="2050" name="Picture 2" descr="Different Tip Designs for Spot Welding Electrod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2769" y="2743200"/>
            <a:ext cx="5932185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438400" y="1676400"/>
            <a:ext cx="6400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 rtl="1">
              <a:buFont typeface="Wingdings" pitchFamily="2" charset="2"/>
              <a:buChar char="q"/>
            </a:pPr>
            <a:r>
              <a:rPr lang="fa-IR" sz="2000" b="1" dirty="0" smtClean="0">
                <a:cs typeface="B Nazanin" pitchFamily="2" charset="-78"/>
              </a:rPr>
              <a:t>شکل های مختلف الکترود در جوشکاری مقاومتی نقطه ای</a:t>
            </a:r>
            <a:endParaRPr lang="en-US" sz="2000" b="1" dirty="0"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11199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-1" y="0"/>
            <a:ext cx="9117727" cy="914400"/>
          </a:xfrm>
          <a:prstGeom prst="rect">
            <a:avLst/>
          </a:prstGeom>
          <a:gradFill flip="none" rotWithShape="1">
            <a:gsLst>
              <a:gs pos="51000">
                <a:schemeClr val="accent6">
                  <a:lumMod val="40000"/>
                  <a:lumOff val="60000"/>
                </a:schemeClr>
              </a:gs>
              <a:gs pos="12000">
                <a:srgbClr val="7030A0"/>
              </a:gs>
              <a:gs pos="19000">
                <a:schemeClr val="bg1"/>
              </a:gs>
              <a:gs pos="61000">
                <a:srgbClr val="E6E6E6"/>
              </a:gs>
              <a:gs pos="75000">
                <a:srgbClr val="7D8496"/>
              </a:gs>
              <a:gs pos="93000">
                <a:srgbClr val="E6E6E6"/>
              </a:gs>
            </a:gsLst>
            <a:lin ang="18900000" scaled="0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/>
              <a:t>Resistance Spot Welding</a:t>
            </a:r>
          </a:p>
        </p:txBody>
      </p:sp>
      <p:pic>
        <p:nvPicPr>
          <p:cNvPr id="3074" name="Picture 2" descr="http://cdn.yourarticlelibrary.com/wp-content/uploads/2017/01/clip_image015-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36" y="1314449"/>
            <a:ext cx="5029200" cy="5543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267200" y="1676400"/>
            <a:ext cx="45720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 rtl="1">
              <a:buFont typeface="Wingdings" pitchFamily="2" charset="2"/>
              <a:buChar char="q"/>
            </a:pPr>
            <a:r>
              <a:rPr lang="fa-IR" sz="2000" b="1" dirty="0" smtClean="0">
                <a:cs typeface="B Nazanin" pitchFamily="2" charset="-78"/>
              </a:rPr>
              <a:t>اتصال ورق نازک به ضخیم:</a:t>
            </a:r>
          </a:p>
          <a:p>
            <a:pPr marL="342900" indent="-342900" algn="just" rtl="1">
              <a:buFont typeface="Arial" pitchFamily="34" charset="0"/>
              <a:buChar char="•"/>
            </a:pPr>
            <a:r>
              <a:rPr lang="fa-IR" sz="2000" b="1" dirty="0" smtClean="0">
                <a:cs typeface="B Nazanin" pitchFamily="2" charset="-78"/>
              </a:rPr>
              <a:t>ورق ضخیم طول بیشتر (</a:t>
            </a:r>
            <a:r>
              <a:rPr lang="en-US" sz="2000" b="1" dirty="0" smtClean="0">
                <a:cs typeface="B Nazanin" pitchFamily="2" charset="-78"/>
              </a:rPr>
              <a:t>l</a:t>
            </a:r>
            <a:r>
              <a:rPr lang="fa-IR" sz="2000" b="1" dirty="0" smtClean="0">
                <a:cs typeface="B Nazanin" pitchFamily="2" charset="-78"/>
              </a:rPr>
              <a:t>) و مقاومت بالاتری داشته و درنتیجه حرارتی بیشتری در آن تولید می شود.</a:t>
            </a:r>
          </a:p>
          <a:p>
            <a:pPr marL="342900" indent="-342900" algn="just" rtl="1">
              <a:buFont typeface="Arial" pitchFamily="34" charset="0"/>
              <a:buChar char="•"/>
            </a:pPr>
            <a:r>
              <a:rPr lang="fa-IR" sz="2000" b="1" dirty="0" smtClean="0">
                <a:cs typeface="B Nazanin" pitchFamily="2" charset="-78"/>
              </a:rPr>
              <a:t>با افزایش سطح مقطع الکترود (</a:t>
            </a:r>
            <a:r>
              <a:rPr lang="en-US" sz="2000" b="1" dirty="0" smtClean="0">
                <a:cs typeface="B Nazanin" pitchFamily="2" charset="-78"/>
              </a:rPr>
              <a:t>A</a:t>
            </a:r>
            <a:r>
              <a:rPr lang="fa-IR" sz="2000" b="1" dirty="0" smtClean="0">
                <a:cs typeface="B Nazanin" pitchFamily="2" charset="-78"/>
              </a:rPr>
              <a:t>) مقدار </a:t>
            </a:r>
            <a:r>
              <a:rPr lang="en-US" sz="2000" b="1" dirty="0" smtClean="0">
                <a:cs typeface="B Nazanin" pitchFamily="2" charset="-78"/>
              </a:rPr>
              <a:t>R</a:t>
            </a:r>
            <a:r>
              <a:rPr lang="fa-IR" sz="2000" b="1" dirty="0" smtClean="0">
                <a:cs typeface="B Nazanin" pitchFamily="2" charset="-78"/>
              </a:rPr>
              <a:t> در دو ورق برابر شده و دو ورق به یک اندازه گرم می شوند.</a:t>
            </a:r>
          </a:p>
          <a:p>
            <a:pPr marL="342900" indent="-342900" algn="just" rtl="1">
              <a:buFont typeface="Arial" pitchFamily="34" charset="0"/>
              <a:buChar char="•"/>
            </a:pPr>
            <a:r>
              <a:rPr lang="fa-IR" sz="2000" b="1" dirty="0">
                <a:cs typeface="B Nazanin" pitchFamily="2" charset="-78"/>
              </a:rPr>
              <a:t> </a:t>
            </a:r>
            <a:r>
              <a:rPr lang="fa-IR" sz="2000" b="1" dirty="0" smtClean="0">
                <a:cs typeface="B Nazanin" pitchFamily="2" charset="-78"/>
              </a:rPr>
              <a:t>با استفاده از الکترود با مقاومت بیشتردر سمت ورق نازک هم می توان این مشکل را کاهش داد</a:t>
            </a:r>
          </a:p>
          <a:p>
            <a:pPr marL="342900" indent="-342900" algn="just" rtl="1">
              <a:buFont typeface="Wingdings" pitchFamily="2" charset="2"/>
              <a:buChar char="q"/>
            </a:pPr>
            <a:endParaRPr lang="en-US" sz="2000" b="1" dirty="0"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20374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-1" y="0"/>
            <a:ext cx="9117727" cy="914400"/>
          </a:xfrm>
          <a:prstGeom prst="rect">
            <a:avLst/>
          </a:prstGeom>
          <a:gradFill flip="none" rotWithShape="1">
            <a:gsLst>
              <a:gs pos="51000">
                <a:schemeClr val="accent6">
                  <a:lumMod val="40000"/>
                  <a:lumOff val="60000"/>
                </a:schemeClr>
              </a:gs>
              <a:gs pos="12000">
                <a:srgbClr val="7030A0"/>
              </a:gs>
              <a:gs pos="19000">
                <a:schemeClr val="bg1"/>
              </a:gs>
              <a:gs pos="61000">
                <a:srgbClr val="E6E6E6"/>
              </a:gs>
              <a:gs pos="75000">
                <a:srgbClr val="7D8496"/>
              </a:gs>
              <a:gs pos="93000">
                <a:srgbClr val="E6E6E6"/>
              </a:gs>
            </a:gsLst>
            <a:lin ang="18900000" scaled="0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/>
              <a:t>Resistance Welding</a:t>
            </a:r>
          </a:p>
        </p:txBody>
      </p:sp>
      <p:pic>
        <p:nvPicPr>
          <p:cNvPr id="3074" name="Picture 2" descr="Single spot welding&#10;Single and Multiple Spot Welding&#10;Multiple Spot Welding&#10; 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63" r="6037" b="17676"/>
          <a:stretch/>
        </p:blipFill>
        <p:spPr bwMode="auto">
          <a:xfrm>
            <a:off x="76200" y="1219200"/>
            <a:ext cx="9009365" cy="556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7847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-1" y="0"/>
            <a:ext cx="9117727" cy="914400"/>
          </a:xfrm>
          <a:prstGeom prst="rect">
            <a:avLst/>
          </a:prstGeom>
          <a:gradFill flip="none" rotWithShape="1">
            <a:gsLst>
              <a:gs pos="51000">
                <a:schemeClr val="accent6">
                  <a:lumMod val="40000"/>
                  <a:lumOff val="60000"/>
                </a:schemeClr>
              </a:gs>
              <a:gs pos="12000">
                <a:srgbClr val="7030A0"/>
              </a:gs>
              <a:gs pos="19000">
                <a:schemeClr val="bg1"/>
              </a:gs>
              <a:gs pos="61000">
                <a:srgbClr val="E6E6E6"/>
              </a:gs>
              <a:gs pos="75000">
                <a:srgbClr val="7D8496"/>
              </a:gs>
              <a:gs pos="93000">
                <a:srgbClr val="E6E6E6"/>
              </a:gs>
            </a:gsLst>
            <a:lin ang="18900000" scaled="0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/>
              <a:t>Resistance Spot Welding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921327"/>
            <a:ext cx="4794708" cy="596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486400" y="1676400"/>
            <a:ext cx="33528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 rtl="1">
              <a:buFont typeface="Wingdings" pitchFamily="2" charset="2"/>
              <a:buChar char="q"/>
            </a:pPr>
            <a:r>
              <a:rPr lang="fa-IR" sz="2000" b="1" dirty="0" smtClean="0">
                <a:cs typeface="B Nazanin" pitchFamily="2" charset="-78"/>
              </a:rPr>
              <a:t>در جوشکاری نقطه ای معمولا باید به دو سمت قطعه دسترسی داشته باشیم، اما می توان از تکنیک جوش سری نیز استفاده کرد </a:t>
            </a:r>
            <a:endParaRPr lang="en-US" sz="2000" b="1" dirty="0"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537898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-1" y="0"/>
            <a:ext cx="9117727" cy="914400"/>
          </a:xfrm>
          <a:prstGeom prst="rect">
            <a:avLst/>
          </a:prstGeom>
          <a:gradFill flip="none" rotWithShape="1">
            <a:gsLst>
              <a:gs pos="51000">
                <a:schemeClr val="accent6">
                  <a:lumMod val="40000"/>
                  <a:lumOff val="60000"/>
                </a:schemeClr>
              </a:gs>
              <a:gs pos="12000">
                <a:srgbClr val="7030A0"/>
              </a:gs>
              <a:gs pos="19000">
                <a:schemeClr val="bg1"/>
              </a:gs>
              <a:gs pos="61000">
                <a:srgbClr val="E6E6E6"/>
              </a:gs>
              <a:gs pos="75000">
                <a:srgbClr val="7D8496"/>
              </a:gs>
              <a:gs pos="93000">
                <a:srgbClr val="E6E6E6"/>
              </a:gs>
            </a:gsLst>
            <a:lin ang="18900000" scaled="0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/>
              <a:t>Resistance Spot Welding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9200"/>
            <a:ext cx="9148034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936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-1" y="0"/>
            <a:ext cx="9117727" cy="914400"/>
          </a:xfrm>
          <a:prstGeom prst="rect">
            <a:avLst/>
          </a:prstGeom>
          <a:gradFill flip="none" rotWithShape="1">
            <a:gsLst>
              <a:gs pos="51000">
                <a:schemeClr val="accent6">
                  <a:lumMod val="40000"/>
                  <a:lumOff val="60000"/>
                </a:schemeClr>
              </a:gs>
              <a:gs pos="12000">
                <a:srgbClr val="7030A0"/>
              </a:gs>
              <a:gs pos="19000">
                <a:schemeClr val="bg1"/>
              </a:gs>
              <a:gs pos="61000">
                <a:srgbClr val="E6E6E6"/>
              </a:gs>
              <a:gs pos="75000">
                <a:srgbClr val="7D8496"/>
              </a:gs>
              <a:gs pos="93000">
                <a:srgbClr val="E6E6E6"/>
              </a:gs>
            </a:gsLst>
            <a:lin ang="18900000" scaled="0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/>
              <a:t>Resistance Projection Welding</a:t>
            </a:r>
          </a:p>
        </p:txBody>
      </p:sp>
      <p:pic>
        <p:nvPicPr>
          <p:cNvPr id="5122" name="Picture 2" descr="Related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12"/>
          <a:stretch/>
        </p:blipFill>
        <p:spPr bwMode="auto">
          <a:xfrm>
            <a:off x="671945" y="1676400"/>
            <a:ext cx="7696200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9488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43100"/>
            <a:ext cx="9167446" cy="262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3063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-1" y="0"/>
            <a:ext cx="9117727" cy="914400"/>
          </a:xfrm>
          <a:prstGeom prst="rect">
            <a:avLst/>
          </a:prstGeom>
          <a:gradFill flip="none" rotWithShape="1">
            <a:gsLst>
              <a:gs pos="51000">
                <a:schemeClr val="accent6">
                  <a:lumMod val="40000"/>
                  <a:lumOff val="60000"/>
                </a:schemeClr>
              </a:gs>
              <a:gs pos="12000">
                <a:srgbClr val="7030A0"/>
              </a:gs>
              <a:gs pos="19000">
                <a:schemeClr val="bg1"/>
              </a:gs>
              <a:gs pos="61000">
                <a:srgbClr val="E6E6E6"/>
              </a:gs>
              <a:gs pos="75000">
                <a:srgbClr val="7D8496"/>
              </a:gs>
              <a:gs pos="93000">
                <a:srgbClr val="E6E6E6"/>
              </a:gs>
            </a:gsLst>
            <a:lin ang="18900000" scaled="0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smtClean="0"/>
              <a:t>Resistance Seam Welding</a:t>
            </a:r>
          </a:p>
        </p:txBody>
      </p:sp>
      <p:pic>
        <p:nvPicPr>
          <p:cNvPr id="2052" name="Picture 4" descr="Seam Welding is high speed and clean process, which is used when&#10;continuous tight weld is required (fuel tanks, drums, dom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31" t="2778" r="12642" b="16667"/>
          <a:stretch/>
        </p:blipFill>
        <p:spPr bwMode="auto">
          <a:xfrm>
            <a:off x="0" y="1177229"/>
            <a:ext cx="9117726" cy="5680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2779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-1" y="0"/>
            <a:ext cx="9117727" cy="914400"/>
          </a:xfrm>
          <a:prstGeom prst="rect">
            <a:avLst/>
          </a:prstGeom>
          <a:gradFill flip="none" rotWithShape="1">
            <a:gsLst>
              <a:gs pos="51000">
                <a:schemeClr val="accent6">
                  <a:lumMod val="40000"/>
                  <a:lumOff val="60000"/>
                </a:schemeClr>
              </a:gs>
              <a:gs pos="12000">
                <a:srgbClr val="7030A0"/>
              </a:gs>
              <a:gs pos="19000">
                <a:schemeClr val="bg1"/>
              </a:gs>
              <a:gs pos="61000">
                <a:srgbClr val="E6E6E6"/>
              </a:gs>
              <a:gs pos="75000">
                <a:srgbClr val="7D8496"/>
              </a:gs>
              <a:gs pos="93000">
                <a:srgbClr val="E6E6E6"/>
              </a:gs>
            </a:gsLst>
            <a:lin ang="18900000" scaled="0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/>
              <a:t>High Frequency Resistance Welding</a:t>
            </a:r>
          </a:p>
        </p:txBody>
      </p:sp>
      <p:pic>
        <p:nvPicPr>
          <p:cNvPr id="4098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590800"/>
            <a:ext cx="4768825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0129" y="1074003"/>
            <a:ext cx="91038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400" b="1" dirty="0" smtClean="0">
                <a:cs typeface="B Nazanin" pitchFamily="2" charset="-78"/>
              </a:rPr>
              <a:t>جوشکاری مقاومتی با فرکانس بالا</a:t>
            </a:r>
            <a:r>
              <a:rPr lang="fa-IR" sz="2400" dirty="0" smtClean="0">
                <a:cs typeface="B Nazanin" pitchFamily="2" charset="-78"/>
              </a:rPr>
              <a:t>: عبور جریان الکتریکی فرکانس بالا (</a:t>
            </a:r>
            <a:r>
              <a:rPr lang="en-US" sz="2400" dirty="0" smtClean="0">
                <a:cs typeface="B Nazanin" pitchFamily="2" charset="-78"/>
              </a:rPr>
              <a:t>kHz</a:t>
            </a:r>
            <a:r>
              <a:rPr lang="fa-IR" sz="2400" dirty="0" smtClean="0">
                <a:cs typeface="B Nazanin" pitchFamily="2" charset="-78"/>
              </a:rPr>
              <a:t> 450) توسط دو کفشک و در نتیجه تولید لایه نازک مذاب در محل تماس دو لبه</a:t>
            </a:r>
            <a:endParaRPr lang="en-US" sz="2400" dirty="0"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67438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-1" y="0"/>
            <a:ext cx="9117727" cy="914400"/>
          </a:xfrm>
          <a:prstGeom prst="rect">
            <a:avLst/>
          </a:prstGeom>
          <a:gradFill flip="none" rotWithShape="1">
            <a:gsLst>
              <a:gs pos="51000">
                <a:schemeClr val="accent6">
                  <a:lumMod val="40000"/>
                  <a:lumOff val="60000"/>
                </a:schemeClr>
              </a:gs>
              <a:gs pos="12000">
                <a:srgbClr val="7030A0"/>
              </a:gs>
              <a:gs pos="19000">
                <a:schemeClr val="bg1"/>
              </a:gs>
              <a:gs pos="61000">
                <a:srgbClr val="E6E6E6"/>
              </a:gs>
              <a:gs pos="75000">
                <a:srgbClr val="7D8496"/>
              </a:gs>
              <a:gs pos="93000">
                <a:srgbClr val="E6E6E6"/>
              </a:gs>
            </a:gsLst>
            <a:lin ang="18900000" scaled="0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/>
              <a:t>High Frequency Induction Welding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0129" y="1074003"/>
            <a:ext cx="91038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400" b="1" dirty="0" smtClean="0">
                <a:cs typeface="B Nazanin" pitchFamily="2" charset="-78"/>
              </a:rPr>
              <a:t>جوشکاری فرکانس بالای القایی (غیر تماسی)</a:t>
            </a:r>
            <a:r>
              <a:rPr lang="fa-IR" sz="2400" dirty="0" smtClean="0">
                <a:cs typeface="B Nazanin" pitchFamily="2" charset="-78"/>
              </a:rPr>
              <a:t>: القای جریان توسط حلقه سیم پیچ</a:t>
            </a:r>
            <a:endParaRPr lang="en-US" sz="2400" dirty="0">
              <a:cs typeface="B Nazanin" pitchFamily="2" charset="-78"/>
            </a:endParaRPr>
          </a:p>
        </p:txBody>
      </p:sp>
      <p:pic>
        <p:nvPicPr>
          <p:cNvPr id="4100" name="Picture 4" descr="Image result for resistance induction weld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777" y="2590800"/>
            <a:ext cx="5306170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6082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-1" y="0"/>
            <a:ext cx="9117727" cy="914400"/>
          </a:xfrm>
          <a:prstGeom prst="rect">
            <a:avLst/>
          </a:prstGeom>
          <a:gradFill flip="none" rotWithShape="1">
            <a:gsLst>
              <a:gs pos="51000">
                <a:schemeClr val="accent6">
                  <a:lumMod val="40000"/>
                  <a:lumOff val="60000"/>
                </a:schemeClr>
              </a:gs>
              <a:gs pos="12000">
                <a:srgbClr val="7030A0"/>
              </a:gs>
              <a:gs pos="19000">
                <a:schemeClr val="bg1"/>
              </a:gs>
              <a:gs pos="61000">
                <a:srgbClr val="E6E6E6"/>
              </a:gs>
              <a:gs pos="75000">
                <a:srgbClr val="7D8496"/>
              </a:gs>
              <a:gs pos="93000">
                <a:srgbClr val="E6E6E6"/>
              </a:gs>
            </a:gsLst>
            <a:lin ang="18900000" scaled="0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/>
              <a:t>Resistance Welding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43025"/>
            <a:ext cx="8965326" cy="488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961209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400" b="1" dirty="0" smtClean="0">
                <a:cs typeface="B Nazanin" pitchFamily="2" charset="-78"/>
              </a:rPr>
              <a:t>جوشکاری نقطه ای</a:t>
            </a:r>
            <a:endParaRPr lang="en-US" sz="2400" dirty="0">
              <a:cs typeface="B Nazanin" pitchFamily="2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95600" y="928256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400" b="1" dirty="0" smtClean="0">
                <a:cs typeface="B Nazanin" pitchFamily="2" charset="-78"/>
              </a:rPr>
              <a:t>جوشکاری نواری</a:t>
            </a:r>
            <a:endParaRPr lang="en-US" sz="2400" dirty="0">
              <a:cs typeface="B Nazanin" pitchFamily="2" charset="-7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48400" y="961209"/>
            <a:ext cx="2750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400" b="1" dirty="0" smtClean="0">
                <a:cs typeface="B Nazanin" pitchFamily="2" charset="-78"/>
              </a:rPr>
              <a:t>جوشکاری پیش طرحی</a:t>
            </a:r>
            <a:endParaRPr lang="en-US" sz="2400" dirty="0"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642298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0"/>
            <a:ext cx="9117727" cy="6858000"/>
          </a:xfrm>
          <a:gradFill flip="none" rotWithShape="1">
            <a:gsLst>
              <a:gs pos="0">
                <a:srgbClr val="FFFFFF"/>
              </a:gs>
              <a:gs pos="21000">
                <a:srgbClr val="E6E6E6"/>
              </a:gs>
              <a:gs pos="32001">
                <a:srgbClr val="7D8496"/>
              </a:gs>
              <a:gs pos="61000">
                <a:srgbClr val="E6E6E6"/>
              </a:gs>
              <a:gs pos="75000">
                <a:srgbClr val="7D8496"/>
              </a:gs>
              <a:gs pos="93000">
                <a:srgbClr val="E6E6E6"/>
              </a:gs>
            </a:gsLst>
            <a:lin ang="18900000" scaled="0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Autofit/>
          </a:bodyPr>
          <a:lstStyle/>
          <a:p>
            <a:r>
              <a:rPr lang="en-US" sz="8800" b="1" dirty="0" smtClean="0"/>
              <a:t>Thermo-Chemical Welding</a:t>
            </a:r>
            <a:endParaRPr lang="en-US" sz="8800" b="1" dirty="0"/>
          </a:p>
        </p:txBody>
      </p:sp>
    </p:spTree>
    <p:extLst>
      <p:ext uri="{BB962C8B-B14F-4D97-AF65-F5344CB8AC3E}">
        <p14:creationId xmlns:p14="http://schemas.microsoft.com/office/powerpoint/2010/main" val="179141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-1" y="0"/>
            <a:ext cx="9117727" cy="914400"/>
          </a:xfrm>
          <a:prstGeom prst="rect">
            <a:avLst/>
          </a:prstGeom>
          <a:gradFill flip="none" rotWithShape="1">
            <a:gsLst>
              <a:gs pos="51000">
                <a:schemeClr val="accent3">
                  <a:lumMod val="40000"/>
                  <a:lumOff val="60000"/>
                </a:schemeClr>
              </a:gs>
              <a:gs pos="5000">
                <a:schemeClr val="accent3"/>
              </a:gs>
              <a:gs pos="19000">
                <a:schemeClr val="bg1"/>
              </a:gs>
              <a:gs pos="61000">
                <a:srgbClr val="E6E6E6"/>
              </a:gs>
              <a:gs pos="75000">
                <a:schemeClr val="accent3">
                  <a:lumMod val="60000"/>
                  <a:lumOff val="40000"/>
                </a:schemeClr>
              </a:gs>
              <a:gs pos="93000">
                <a:srgbClr val="E6E6E6"/>
              </a:gs>
            </a:gsLst>
            <a:lin ang="16200000" scaled="1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/>
              <a:t>Oxyacetylene W</a:t>
            </a:r>
            <a:r>
              <a:rPr lang="en-US" b="1" dirty="0" smtClean="0"/>
              <a:t>elding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371600"/>
            <a:ext cx="6257925" cy="567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AutoShape 4" descr="Image result for gas regulato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0" name="Picture 2" descr="Image result for oxy acetylene weldi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4806" y="1600200"/>
            <a:ext cx="3522920" cy="4312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172200" y="4210050"/>
            <a:ext cx="4923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O2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016332" y="3571648"/>
            <a:ext cx="6798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C2H2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8063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-1" y="0"/>
            <a:ext cx="9117727" cy="914400"/>
          </a:xfrm>
          <a:prstGeom prst="rect">
            <a:avLst/>
          </a:prstGeom>
          <a:gradFill flip="none" rotWithShape="1">
            <a:gsLst>
              <a:gs pos="51000">
                <a:schemeClr val="accent3">
                  <a:lumMod val="40000"/>
                  <a:lumOff val="60000"/>
                </a:schemeClr>
              </a:gs>
              <a:gs pos="5000">
                <a:schemeClr val="accent3"/>
              </a:gs>
              <a:gs pos="19000">
                <a:schemeClr val="bg1"/>
              </a:gs>
              <a:gs pos="61000">
                <a:srgbClr val="E6E6E6"/>
              </a:gs>
              <a:gs pos="75000">
                <a:schemeClr val="accent3">
                  <a:lumMod val="60000"/>
                  <a:lumOff val="40000"/>
                </a:schemeClr>
              </a:gs>
              <a:gs pos="93000">
                <a:srgbClr val="E6E6E6"/>
              </a:gs>
            </a:gsLst>
            <a:lin ang="16200000" scaled="1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/>
              <a:t>Oxyacetylene W</a:t>
            </a:r>
            <a:r>
              <a:rPr lang="en-US" b="1" dirty="0" smtClean="0"/>
              <a:t>elding</a:t>
            </a:r>
          </a:p>
        </p:txBody>
      </p:sp>
      <p:sp>
        <p:nvSpPr>
          <p:cNvPr id="2" name="AutoShape 4" descr="Image result for gas regulato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197" name="Picture 5" descr="C:\Users\MRZ\Desktop\New-Argon-Regulato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2209800"/>
            <a:ext cx="5112327" cy="5112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Image result for oxyacetylene welding torch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4" name="Picture 2" descr="Image result for oxy acetylene weld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265093"/>
            <a:ext cx="5257800" cy="325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5787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-1" y="0"/>
            <a:ext cx="9117727" cy="914400"/>
          </a:xfrm>
          <a:prstGeom prst="rect">
            <a:avLst/>
          </a:prstGeom>
          <a:gradFill flip="none" rotWithShape="1">
            <a:gsLst>
              <a:gs pos="51000">
                <a:schemeClr val="accent3">
                  <a:lumMod val="40000"/>
                  <a:lumOff val="60000"/>
                </a:schemeClr>
              </a:gs>
              <a:gs pos="5000">
                <a:schemeClr val="accent3"/>
              </a:gs>
              <a:gs pos="19000">
                <a:schemeClr val="bg1"/>
              </a:gs>
              <a:gs pos="61000">
                <a:srgbClr val="E6E6E6"/>
              </a:gs>
              <a:gs pos="75000">
                <a:schemeClr val="accent3">
                  <a:lumMod val="60000"/>
                  <a:lumOff val="40000"/>
                </a:schemeClr>
              </a:gs>
              <a:gs pos="93000">
                <a:srgbClr val="E6E6E6"/>
              </a:gs>
            </a:gsLst>
            <a:lin ang="16200000" scaled="1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/>
              <a:t>Oxyacetylene W</a:t>
            </a:r>
            <a:r>
              <a:rPr lang="en-US" b="1" dirty="0" smtClean="0"/>
              <a:t>elding</a:t>
            </a:r>
          </a:p>
        </p:txBody>
      </p:sp>
      <p:sp>
        <p:nvSpPr>
          <p:cNvPr id="2" name="AutoShape 4" descr="Image result for gas regulato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2" descr="Image result for oxyacetylene welding torch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291" name="Picture 3" descr="C:\Users\MRZ\Desktop\p345-001-l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44140"/>
            <a:ext cx="9144000" cy="2766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9990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-1" y="0"/>
            <a:ext cx="9117727" cy="914400"/>
          </a:xfrm>
          <a:prstGeom prst="rect">
            <a:avLst/>
          </a:prstGeom>
          <a:gradFill flip="none" rotWithShape="1">
            <a:gsLst>
              <a:gs pos="51000">
                <a:schemeClr val="accent3">
                  <a:lumMod val="40000"/>
                  <a:lumOff val="60000"/>
                </a:schemeClr>
              </a:gs>
              <a:gs pos="5000">
                <a:schemeClr val="accent3"/>
              </a:gs>
              <a:gs pos="19000">
                <a:schemeClr val="bg1"/>
              </a:gs>
              <a:gs pos="61000">
                <a:srgbClr val="E6E6E6"/>
              </a:gs>
              <a:gs pos="75000">
                <a:schemeClr val="accent3">
                  <a:lumMod val="60000"/>
                  <a:lumOff val="40000"/>
                </a:schemeClr>
              </a:gs>
              <a:gs pos="93000">
                <a:srgbClr val="E6E6E6"/>
              </a:gs>
            </a:gsLst>
            <a:lin ang="16200000" scaled="1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/>
              <a:t>Oxyacetylene W</a:t>
            </a:r>
            <a:r>
              <a:rPr lang="en-US" b="1" dirty="0" smtClean="0"/>
              <a:t>elding</a:t>
            </a:r>
          </a:p>
        </p:txBody>
      </p:sp>
      <p:sp>
        <p:nvSpPr>
          <p:cNvPr id="2" name="AutoShape 4" descr="Image result for gas regulato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2" descr="Image result for oxyacetylene welding torch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53"/>
          <a:stretch/>
        </p:blipFill>
        <p:spPr bwMode="auto">
          <a:xfrm>
            <a:off x="963038" y="1052945"/>
            <a:ext cx="7037962" cy="5805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7122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-1" y="0"/>
            <a:ext cx="9117727" cy="914400"/>
          </a:xfrm>
          <a:prstGeom prst="rect">
            <a:avLst/>
          </a:prstGeom>
          <a:gradFill flip="none" rotWithShape="1">
            <a:gsLst>
              <a:gs pos="51000">
                <a:schemeClr val="accent3">
                  <a:lumMod val="40000"/>
                  <a:lumOff val="60000"/>
                </a:schemeClr>
              </a:gs>
              <a:gs pos="5000">
                <a:schemeClr val="accent3"/>
              </a:gs>
              <a:gs pos="19000">
                <a:schemeClr val="bg1"/>
              </a:gs>
              <a:gs pos="61000">
                <a:srgbClr val="E6E6E6"/>
              </a:gs>
              <a:gs pos="75000">
                <a:schemeClr val="accent3">
                  <a:lumMod val="60000"/>
                  <a:lumOff val="40000"/>
                </a:schemeClr>
              </a:gs>
              <a:gs pos="93000">
                <a:srgbClr val="E6E6E6"/>
              </a:gs>
            </a:gsLst>
            <a:lin ang="16200000" scaled="1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/>
              <a:t>Oxyacetylene W</a:t>
            </a:r>
            <a:r>
              <a:rPr lang="en-US" b="1" dirty="0" smtClean="0"/>
              <a:t>elding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2" y="1381123"/>
            <a:ext cx="6231015" cy="3800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7736" y="990600"/>
            <a:ext cx="3096264" cy="5527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0720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00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3099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-1" y="0"/>
            <a:ext cx="9117727" cy="914400"/>
          </a:xfrm>
          <a:prstGeom prst="rect">
            <a:avLst/>
          </a:prstGeom>
          <a:gradFill flip="none" rotWithShape="1">
            <a:gsLst>
              <a:gs pos="51000">
                <a:schemeClr val="accent3">
                  <a:lumMod val="40000"/>
                  <a:lumOff val="60000"/>
                </a:schemeClr>
              </a:gs>
              <a:gs pos="5000">
                <a:schemeClr val="accent3"/>
              </a:gs>
              <a:gs pos="19000">
                <a:schemeClr val="bg1"/>
              </a:gs>
              <a:gs pos="61000">
                <a:srgbClr val="E6E6E6"/>
              </a:gs>
              <a:gs pos="75000">
                <a:schemeClr val="accent3">
                  <a:lumMod val="60000"/>
                  <a:lumOff val="40000"/>
                </a:schemeClr>
              </a:gs>
              <a:gs pos="93000">
                <a:srgbClr val="E6E6E6"/>
              </a:gs>
            </a:gsLst>
            <a:lin ang="16200000" scaled="1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/>
              <a:t>Oxyacetylene W</a:t>
            </a:r>
            <a:r>
              <a:rPr lang="en-US" b="1" dirty="0" smtClean="0"/>
              <a:t>elding</a:t>
            </a:r>
          </a:p>
        </p:txBody>
      </p:sp>
      <p:pic>
        <p:nvPicPr>
          <p:cNvPr id="1026" name="Picture 2" descr="https://slideplayer.com/slide/4235679/14/images/6/Secondary+Combustion+envelop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028699"/>
            <a:ext cx="7772400" cy="5829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8041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-1" y="0"/>
            <a:ext cx="9117727" cy="914400"/>
          </a:xfrm>
          <a:prstGeom prst="rect">
            <a:avLst/>
          </a:prstGeom>
          <a:gradFill flip="none" rotWithShape="1">
            <a:gsLst>
              <a:gs pos="51000">
                <a:schemeClr val="accent3">
                  <a:lumMod val="40000"/>
                  <a:lumOff val="60000"/>
                </a:schemeClr>
              </a:gs>
              <a:gs pos="5000">
                <a:schemeClr val="accent3"/>
              </a:gs>
              <a:gs pos="19000">
                <a:schemeClr val="bg1"/>
              </a:gs>
              <a:gs pos="61000">
                <a:srgbClr val="E6E6E6"/>
              </a:gs>
              <a:gs pos="75000">
                <a:schemeClr val="accent3">
                  <a:lumMod val="60000"/>
                  <a:lumOff val="40000"/>
                </a:schemeClr>
              </a:gs>
              <a:gs pos="93000">
                <a:srgbClr val="E6E6E6"/>
              </a:gs>
            </a:gsLst>
            <a:lin ang="16200000" scaled="1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/>
              <a:t>Oxyacetylene W</a:t>
            </a:r>
            <a:r>
              <a:rPr lang="en-US" b="1" dirty="0" smtClean="0"/>
              <a:t>elding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881554"/>
            <a:ext cx="8966200" cy="4138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0720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-1" y="0"/>
            <a:ext cx="9117727" cy="914400"/>
          </a:xfrm>
          <a:prstGeom prst="rect">
            <a:avLst/>
          </a:prstGeom>
          <a:gradFill flip="none" rotWithShape="1">
            <a:gsLst>
              <a:gs pos="51000">
                <a:schemeClr val="accent6">
                  <a:lumMod val="20000"/>
                  <a:lumOff val="80000"/>
                </a:schemeClr>
              </a:gs>
              <a:gs pos="5000">
                <a:schemeClr val="accent6"/>
              </a:gs>
              <a:gs pos="19000">
                <a:schemeClr val="bg1"/>
              </a:gs>
              <a:gs pos="61000">
                <a:srgbClr val="E6E6E6"/>
              </a:gs>
              <a:gs pos="75000">
                <a:schemeClr val="accent6">
                  <a:lumMod val="40000"/>
                  <a:lumOff val="60000"/>
                </a:schemeClr>
              </a:gs>
              <a:gs pos="93000">
                <a:srgbClr val="E6E6E6"/>
              </a:gs>
            </a:gsLst>
            <a:lin ang="16200000" scaled="1"/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err="1" smtClean="0"/>
              <a:t>Thermit</a:t>
            </a:r>
            <a:r>
              <a:rPr lang="en-US" b="1" dirty="0" smtClean="0"/>
              <a:t> Welding</a:t>
            </a:r>
          </a:p>
        </p:txBody>
      </p:sp>
      <p:sp>
        <p:nvSpPr>
          <p:cNvPr id="2" name="AutoShape 2" descr="http://www.mech4study.com/wp-content/uploads/2017/04/thermit-welding-nmk-3-63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1" name="Picture 3" descr="C:\Users\MRZ\Desktop\thermit-welding-nmk-3-6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990599"/>
            <a:ext cx="7500553" cy="411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MRZ\Desktop\downloa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8905" y="4295775"/>
            <a:ext cx="1781175" cy="2562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0608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50"/>
            <a:ext cx="8991600" cy="681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5619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https://5.imimg.com/data5/IG/TS/MY-11231738/weldstrong-e6013-welding-electrodes-500x5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7709"/>
            <a:ext cx="47625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Ø§ÙÙØ§Ø¹ Ø§ÙÚ©ØªØ±ÙØ¯ Ø¬ÙØ´Ú©Ø§Ø±Û Ù Ú©Ø§Ø±Ø¨Ø±Ø¯ Ø¢Ù ÙØ§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0" name="Picture 6" descr="Ø§ÙÙØ§Ø¹ Ø§ÙÚ©ØªØ±ÙØ¯ Ø¬ÙØ´Ú©Ø§Ø±Û Ù Ú©Ø§Ø±Ø¨Ø±Ø¯ Ø¢Ù ÙØ§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657600"/>
            <a:ext cx="4762500" cy="2714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510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0"/>
            <a:ext cx="5638582" cy="6905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320636" y="15240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Butt joint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905000" y="44958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Edge joint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724400" y="762000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Corner joint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572000" y="24384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Lap joint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876800" y="4701248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T joint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965183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3225</TotalTime>
  <Words>839</Words>
  <Application>Microsoft Office PowerPoint</Application>
  <PresentationFormat>On-screen Show (4:3)</PresentationFormat>
  <Paragraphs>138</Paragraphs>
  <Slides>62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62</vt:i4>
      </vt:variant>
    </vt:vector>
  </HeadingPairs>
  <TitlesOfParts>
    <vt:vector size="63" baseType="lpstr">
      <vt:lpstr>Office Theme</vt:lpstr>
      <vt:lpstr>PowerPoint Presentation</vt:lpstr>
      <vt:lpstr>Fusion Welding Processes</vt:lpstr>
      <vt:lpstr>Arc Welding</vt:lpstr>
      <vt:lpstr>Manual Metal Arc Welding (MMA) Shielded metal arc welding (SMAW)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continuous coated electrode arc welding جوشکاری قوس الکترود روپوش دار پیوسته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AWS Standard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Resistance Welding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Thermo-Chemical Welding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MRZ</dc:creator>
  <cp:lastModifiedBy>MRZ</cp:lastModifiedBy>
  <cp:revision>93</cp:revision>
  <dcterms:created xsi:type="dcterms:W3CDTF">2006-08-16T00:00:00Z</dcterms:created>
  <dcterms:modified xsi:type="dcterms:W3CDTF">2019-05-06T11:44:18Z</dcterms:modified>
</cp:coreProperties>
</file>