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75" r:id="rId2"/>
    <p:sldId id="257" r:id="rId3"/>
    <p:sldId id="258" r:id="rId4"/>
    <p:sldId id="259" r:id="rId5"/>
    <p:sldId id="267" r:id="rId6"/>
    <p:sldId id="265" r:id="rId7"/>
    <p:sldId id="273" r:id="rId8"/>
    <p:sldId id="274" r:id="rId9"/>
    <p:sldId id="276" r:id="rId10"/>
    <p:sldId id="266" r:id="rId11"/>
    <p:sldId id="261" r:id="rId12"/>
    <p:sldId id="268" r:id="rId13"/>
    <p:sldId id="296" r:id="rId14"/>
    <p:sldId id="269" r:id="rId15"/>
    <p:sldId id="270" r:id="rId16"/>
    <p:sldId id="271" r:id="rId17"/>
    <p:sldId id="272" r:id="rId18"/>
    <p:sldId id="289" r:id="rId19"/>
    <p:sldId id="260" r:id="rId20"/>
    <p:sldId id="290" r:id="rId21"/>
    <p:sldId id="277" r:id="rId22"/>
    <p:sldId id="287" r:id="rId23"/>
    <p:sldId id="281" r:id="rId24"/>
    <p:sldId id="279" r:id="rId25"/>
    <p:sldId id="292" r:id="rId26"/>
    <p:sldId id="280" r:id="rId27"/>
    <p:sldId id="282" r:id="rId28"/>
    <p:sldId id="288" r:id="rId29"/>
    <p:sldId id="283" r:id="rId30"/>
    <p:sldId id="262" r:id="rId31"/>
    <p:sldId id="284" r:id="rId32"/>
    <p:sldId id="285" r:id="rId33"/>
    <p:sldId id="286" r:id="rId34"/>
    <p:sldId id="291" r:id="rId35"/>
    <p:sldId id="293" r:id="rId36"/>
    <p:sldId id="294" r:id="rId37"/>
    <p:sldId id="295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A2E0-74E9-4E80-920B-C415D9E9FFF4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3803C-B747-43BB-9AD3-9407F8099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6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‫تخلخل آندایز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3716874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Image result for ‫تخلخل آندایز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3" y="1295400"/>
            <a:ext cx="4147312" cy="27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anodizing appl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49"/>
            <a:ext cx="79248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88530" y="338265"/>
            <a:ext cx="4083469" cy="971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6600" b="1" dirty="0" smtClean="0">
                <a:solidFill>
                  <a:srgbClr val="0B21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L" pitchFamily="18" charset="-128"/>
                <a:ea typeface="Kozuka Mincho Pro L" pitchFamily="18" charset="-128"/>
                <a:cs typeface="B Titr" pitchFamily="2" charset="-78"/>
              </a:rPr>
              <a:t>Anodizing</a:t>
            </a:r>
            <a:endParaRPr lang="en-US" sz="6600" b="1" dirty="0">
              <a:solidFill>
                <a:srgbClr val="0B21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zuka Mincho Pro L" pitchFamily="18" charset="-128"/>
              <a:ea typeface="Kozuka Mincho Pro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6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620000" cy="4800600"/>
          </a:xfrm>
        </p:spPr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تشکیل حفره ها: حمله تصادفی الکترولیت به نقاط معیوب در پوشش و متمرکزشدن انحلال (ناشی از میدان های الکتریکی) در این نواحی</a:t>
            </a:r>
          </a:p>
          <a:p>
            <a:pPr marL="114300" indent="0" algn="just" rtl="1">
              <a:buNone/>
            </a:pP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مکانیزم انحلال لایه:</a:t>
            </a:r>
          </a:p>
          <a:p>
            <a:pPr marL="114300" indent="0" algn="just">
              <a:buNone/>
            </a:pPr>
            <a:r>
              <a:rPr lang="en-US" b="1" dirty="0" smtClean="0">
                <a:cs typeface="B Nazanin" pitchFamily="2" charset="-78"/>
              </a:rPr>
              <a:t>Al(OH)</a:t>
            </a:r>
            <a:r>
              <a:rPr lang="en-US" b="1" baseline="-25000" dirty="0" smtClean="0">
                <a:cs typeface="B Nazanin" pitchFamily="2" charset="-78"/>
              </a:rPr>
              <a:t>3</a:t>
            </a:r>
            <a:r>
              <a:rPr lang="en-US" b="1" dirty="0" smtClean="0">
                <a:cs typeface="B Nazanin" pitchFamily="2" charset="-78"/>
              </a:rPr>
              <a:t>+ H</a:t>
            </a:r>
            <a:r>
              <a:rPr lang="en-US" b="1" baseline="30000" dirty="0" smtClean="0">
                <a:cs typeface="B Nazanin" pitchFamily="2" charset="-78"/>
              </a:rPr>
              <a:t>+</a:t>
            </a:r>
            <a:r>
              <a:rPr lang="en-US" b="1" dirty="0" smtClean="0">
                <a:cs typeface="B Nazanin" pitchFamily="2" charset="-78"/>
              </a:rPr>
              <a:t>=Al(OH)</a:t>
            </a:r>
            <a:r>
              <a:rPr lang="en-US" b="1" baseline="-25000" dirty="0" err="1" smtClean="0">
                <a:cs typeface="B Nazanin" pitchFamily="2" charset="-78"/>
              </a:rPr>
              <a:t>3</a:t>
            </a:r>
            <a:r>
              <a:rPr lang="en-US" b="1" dirty="0" err="1" smtClean="0">
                <a:cs typeface="B Nazanin" pitchFamily="2" charset="-78"/>
              </a:rPr>
              <a:t>H</a:t>
            </a:r>
            <a:r>
              <a:rPr lang="en-US" b="1" baseline="30000" dirty="0" smtClean="0">
                <a:cs typeface="B Nazanin" pitchFamily="2" charset="-78"/>
              </a:rPr>
              <a:t>+</a:t>
            </a:r>
          </a:p>
          <a:p>
            <a:pPr marL="114300" indent="0" algn="just">
              <a:buNone/>
            </a:pPr>
            <a:r>
              <a:rPr lang="en-US" b="1" dirty="0" smtClean="0">
                <a:cs typeface="B Nazanin" pitchFamily="2" charset="-78"/>
              </a:rPr>
              <a:t>Al(OH)</a:t>
            </a:r>
            <a:r>
              <a:rPr lang="en-US" b="1" baseline="-25000" dirty="0" err="1" smtClean="0">
                <a:cs typeface="B Nazanin" pitchFamily="2" charset="-78"/>
              </a:rPr>
              <a:t>3</a:t>
            </a:r>
            <a:r>
              <a:rPr lang="en-US" b="1" dirty="0" err="1" smtClean="0">
                <a:cs typeface="B Nazanin" pitchFamily="2" charset="-78"/>
              </a:rPr>
              <a:t>H</a:t>
            </a:r>
            <a:r>
              <a:rPr lang="en-US" b="1" baseline="30000" dirty="0" smtClean="0">
                <a:cs typeface="B Nazanin" pitchFamily="2" charset="-78"/>
              </a:rPr>
              <a:t>+</a:t>
            </a:r>
            <a:r>
              <a:rPr lang="en-US" b="1" dirty="0" smtClean="0">
                <a:cs typeface="B Nazanin" pitchFamily="2" charset="-78"/>
              </a:rPr>
              <a:t>=Al(OH)</a:t>
            </a:r>
            <a:r>
              <a:rPr lang="en-US" b="1" baseline="30000" dirty="0" smtClean="0">
                <a:cs typeface="B Nazanin" pitchFamily="2" charset="-78"/>
              </a:rPr>
              <a:t>++</a:t>
            </a:r>
            <a:r>
              <a:rPr lang="en-US" b="1" dirty="0" smtClean="0">
                <a:cs typeface="B Nazanin" pitchFamily="2" charset="-78"/>
              </a:rPr>
              <a:t> +OH</a:t>
            </a:r>
            <a:r>
              <a:rPr lang="en-US" b="1" baseline="30000" dirty="0" smtClean="0">
                <a:cs typeface="B Nazanin" pitchFamily="2" charset="-78"/>
              </a:rPr>
              <a:t>-</a:t>
            </a:r>
            <a:r>
              <a:rPr lang="en-US" b="1" dirty="0" smtClean="0">
                <a:cs typeface="B Nazanin" pitchFamily="2" charset="-78"/>
              </a:rPr>
              <a:t> +H</a:t>
            </a:r>
            <a:r>
              <a:rPr lang="en-US" b="1" baseline="-25000" dirty="0" smtClean="0">
                <a:cs typeface="B Nazanin" pitchFamily="2" charset="-78"/>
              </a:rPr>
              <a:t>2</a:t>
            </a:r>
            <a:r>
              <a:rPr lang="en-US" b="1" dirty="0" smtClean="0">
                <a:cs typeface="B Nazanin" pitchFamily="2" charset="-78"/>
              </a:rPr>
              <a:t>O</a:t>
            </a:r>
            <a:endParaRPr lang="fa-IR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قطر داخلی: </a:t>
            </a:r>
            <a:r>
              <a:rPr lang="fa-IR" dirty="0">
                <a:cs typeface="B Nazanin" pitchFamily="2" charset="-78"/>
              </a:rPr>
              <a:t>100 تا 250 آنگستروم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>
                <a:cs typeface="B Nazanin" pitchFamily="2" charset="-78"/>
              </a:rPr>
              <a:t>ضخامت دیواره: 100 تا 200 انگستروم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>
                <a:cs typeface="B Nazanin" pitchFamily="2" charset="-78"/>
              </a:rPr>
              <a:t>ارتفاع حفره (ضخامت پوشش):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>
                <a:cs typeface="B Nazanin" pitchFamily="2" charset="-78"/>
              </a:rPr>
              <a:t>5000 تا 25000 برابر قطر داخلی حفره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2292" name="Picture 4" descr="Image result for anodizing micro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" y="4263008"/>
            <a:ext cx="4598291" cy="22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انواع الکترولیت اسیدی: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اسید فسفریک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اسید کرومیک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اسید اگزالیک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اسید سولفوریک</a:t>
            </a: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اسید کرومیک</a:t>
            </a:r>
            <a:r>
              <a:rPr lang="fa-IR" b="1" dirty="0">
                <a:cs typeface="B Nazanin" pitchFamily="2" charset="-78"/>
              </a:rPr>
              <a:t> (</a:t>
            </a:r>
            <a:r>
              <a:rPr lang="en-US" dirty="0" err="1"/>
              <a:t>H</a:t>
            </a:r>
            <a:r>
              <a:rPr lang="en-US" baseline="-25000" dirty="0" err="1"/>
              <a:t>2</a:t>
            </a:r>
            <a:r>
              <a:rPr lang="en-US" dirty="0" err="1"/>
              <a:t>CrO</a:t>
            </a:r>
            <a:r>
              <a:rPr lang="en-US" baseline="-25000" dirty="0" err="1"/>
              <a:t>4</a:t>
            </a:r>
            <a:r>
              <a:rPr lang="fa-IR" b="1" dirty="0">
                <a:cs typeface="B Nazanin" pitchFamily="2" charset="-78"/>
              </a:rPr>
              <a:t>)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لایه ای خاکستری و شفاف تولید می شود که چندان قابل رویت نیست.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جنس کاتد: فولاد زنگ نزن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تشخیص ترک های مویی با رنگ زرد کرومات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برای قطعاتی که تولرانس ابعادی در آنها مهم است.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غلظت الکتروليت: 10-2 درصد </a:t>
            </a:r>
            <a:r>
              <a:rPr lang="fa-IR" b="1" dirty="0" smtClean="0">
                <a:cs typeface="B Nazanin" pitchFamily="2" charset="-78"/>
              </a:rPr>
              <a:t>وزني، دانسيته </a:t>
            </a:r>
            <a:r>
              <a:rPr lang="fa-IR" b="1" dirty="0">
                <a:cs typeface="B Nazanin" pitchFamily="2" charset="-78"/>
              </a:rPr>
              <a:t>جريان: </a:t>
            </a:r>
            <a:r>
              <a:rPr lang="fa-IR" b="1" dirty="0" smtClean="0">
                <a:cs typeface="B Nazanin" pitchFamily="2" charset="-78"/>
              </a:rPr>
              <a:t>0/3-1/8 </a:t>
            </a:r>
            <a:r>
              <a:rPr lang="fa-IR" b="1" dirty="0">
                <a:cs typeface="B Nazanin" pitchFamily="2" charset="-78"/>
              </a:rPr>
              <a:t>آمپر بر دسي متر </a:t>
            </a:r>
            <a:r>
              <a:rPr lang="fa-IR" b="1" dirty="0" smtClean="0">
                <a:cs typeface="B Nazanin" pitchFamily="2" charset="-78"/>
              </a:rPr>
              <a:t>مربع، ولتاژ</a:t>
            </a:r>
            <a:r>
              <a:rPr lang="fa-IR" b="1" dirty="0">
                <a:cs typeface="B Nazanin" pitchFamily="2" charset="-78"/>
              </a:rPr>
              <a:t>: 40-30 </a:t>
            </a:r>
            <a:r>
              <a:rPr lang="fa-IR" b="1" dirty="0" smtClean="0">
                <a:cs typeface="B Nazanin" pitchFamily="2" charset="-78"/>
              </a:rPr>
              <a:t>ولت و دمای  </a:t>
            </a:r>
            <a:r>
              <a:rPr lang="fa-IR" b="1" dirty="0">
                <a:cs typeface="B Nazanin" pitchFamily="2" charset="-78"/>
              </a:rPr>
              <a:t>40-30 درجه </a:t>
            </a:r>
            <a:r>
              <a:rPr lang="fa-IR" b="1" dirty="0" smtClean="0">
                <a:cs typeface="B Nazanin" pitchFamily="2" charset="-78"/>
              </a:rPr>
              <a:t>سانتيگراد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ضخامت: 5 تا 10 </a:t>
            </a:r>
            <a:r>
              <a:rPr lang="fa-IR" b="1" dirty="0">
                <a:cs typeface="B Nazanin" pitchFamily="2" charset="-78"/>
              </a:rPr>
              <a:t>میکرون (با افزایش غلظت </a:t>
            </a:r>
            <a:r>
              <a:rPr lang="fa-IR" b="1" dirty="0" smtClean="0">
                <a:cs typeface="B Nazanin" pitchFamily="2" charset="-78"/>
              </a:rPr>
              <a:t>اسید، </a:t>
            </a:r>
            <a:r>
              <a:rPr lang="fa-IR" b="1" dirty="0">
                <a:cs typeface="B Nazanin" pitchFamily="2" charset="-78"/>
              </a:rPr>
              <a:t>ضخامت لایه </a:t>
            </a:r>
            <a:r>
              <a:rPr lang="fa-IR" b="1" dirty="0" smtClean="0">
                <a:cs typeface="B Nazanin" pitchFamily="2" charset="-78"/>
              </a:rPr>
              <a:t>اکسیدی افزایش می یابد).</a:t>
            </a:r>
            <a:endParaRPr lang="fa-IR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تولید لایه نازک غیر متخلخل برای افزایش مقاومت در برابر خوردگی</a:t>
            </a: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4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609600"/>
            <a:ext cx="2895600" cy="381000"/>
          </a:xfrm>
        </p:spPr>
        <p:txBody>
          <a:bodyPr>
            <a:normAutofit fontScale="92500" lnSpcReduction="10000"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اسید کرومیک</a:t>
            </a:r>
            <a:r>
              <a:rPr lang="fa-IR" b="1" dirty="0">
                <a:cs typeface="B Nazanin" pitchFamily="2" charset="-78"/>
              </a:rPr>
              <a:t> (</a:t>
            </a:r>
            <a:r>
              <a:rPr lang="en-US" dirty="0" err="1"/>
              <a:t>H</a:t>
            </a:r>
            <a:r>
              <a:rPr lang="en-US" baseline="-25000" dirty="0" err="1"/>
              <a:t>2</a:t>
            </a:r>
            <a:r>
              <a:rPr lang="en-US" dirty="0" err="1"/>
              <a:t>CrO</a:t>
            </a:r>
            <a:r>
              <a:rPr lang="en-US" baseline="-25000" dirty="0" err="1"/>
              <a:t>4</a:t>
            </a:r>
            <a:r>
              <a:rPr lang="fa-IR" b="1" dirty="0" smtClean="0">
                <a:cs typeface="B Nazanin" pitchFamily="2" charset="-78"/>
              </a:rPr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9575" y="6178"/>
            <a:ext cx="7620000" cy="679622"/>
          </a:xfrm>
        </p:spPr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6" y="952500"/>
            <a:ext cx="8138184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37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اسید سولفوریک </a:t>
            </a:r>
            <a:endParaRPr lang="en-US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ایجاد سطوح آینه ای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کاتد: سرب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ضخامت تا 100 میکرون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الکترولیت با غلظت 10 تا 20 درصد اسید سولفوریک با چگالی جریان 1 تا 15 آمپر بر دسی متر مربع و ولتاژ 10 تا 20 ولت</a:t>
            </a: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0" y="2133600"/>
            <a:ext cx="828558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30939" y="1295400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sz="2400" b="1" dirty="0">
                <a:cs typeface="B Nazanin" pitchFamily="2" charset="-78"/>
              </a:rPr>
              <a:t>اسید سولفوریک </a:t>
            </a:r>
            <a:endParaRPr lang="en-US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92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اسید اگزالیک 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2</a:t>
            </a:r>
            <a:r>
              <a:rPr lang="en-US" dirty="0" err="1" smtClean="0"/>
              <a:t>H</a:t>
            </a:r>
            <a:r>
              <a:rPr lang="en-US" baseline="-25000" dirty="0" err="1" smtClean="0"/>
              <a:t>2</a:t>
            </a:r>
            <a:r>
              <a:rPr lang="en-US" dirty="0" err="1" smtClean="0"/>
              <a:t>O</a:t>
            </a:r>
            <a:r>
              <a:rPr lang="en-US" baseline="-25000" dirty="0" err="1" smtClean="0"/>
              <a:t>4</a:t>
            </a:r>
            <a:r>
              <a:rPr lang="fa-IR" b="1" dirty="0" smtClean="0">
                <a:cs typeface="B Nazanin" pitchFamily="2" charset="-78"/>
              </a:rPr>
              <a:t>)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تولید فیلم های عایق الکتریکی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کاتد: سرب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لایه ضخیم زردرنگ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محلول 3 تا 10 درصد اسید اگزالیک،چگالی جریان 1/1 تا 3/3 آمپر بر دسی متر مربع و ولتاژ 30 تا 60 ولت در دمای 30 تا 50 درجه سانتیگراد</a:t>
            </a: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اسید فسفریک: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پوشش های نازک با حفرات بزرگتر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به عنوان یک عملیات عمليات </a:t>
            </a:r>
            <a:r>
              <a:rPr lang="fa-IR" b="1" dirty="0">
                <a:cs typeface="B Nazanin" pitchFamily="2" charset="-78"/>
              </a:rPr>
              <a:t>قبل از پوششهايي نظير آبکاري يا مواد آلي(چسبهاي آلي) </a:t>
            </a:r>
            <a:r>
              <a:rPr lang="fa-IR" b="1" dirty="0" smtClean="0">
                <a:cs typeface="B Nazanin" pitchFamily="2" charset="-78"/>
              </a:rPr>
              <a:t>به علت </a:t>
            </a:r>
            <a:r>
              <a:rPr lang="fa-IR" b="1" dirty="0">
                <a:cs typeface="B Nazanin" pitchFamily="2" charset="-78"/>
              </a:rPr>
              <a:t>چسبندگي </a:t>
            </a:r>
            <a:r>
              <a:rPr lang="fa-IR" b="1" dirty="0" smtClean="0">
                <a:cs typeface="B Nazanin" pitchFamily="2" charset="-78"/>
              </a:rPr>
              <a:t>مناسب رنگ به آن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ضخامت: تا 6 میکرون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حمام 25 تا 30 درصد اسید فسفریک، چگالی جریان </a:t>
            </a:r>
            <a:r>
              <a:rPr lang="fa-IR" b="1" dirty="0">
                <a:cs typeface="B Nazanin" pitchFamily="2" charset="-78"/>
              </a:rPr>
              <a:t>1/1 تا </a:t>
            </a:r>
            <a:r>
              <a:rPr lang="fa-IR" b="1" dirty="0" smtClean="0">
                <a:cs typeface="B Nazanin" pitchFamily="2" charset="-78"/>
              </a:rPr>
              <a:t>2/2 آمپر </a:t>
            </a:r>
            <a:r>
              <a:rPr lang="fa-IR" b="1" dirty="0">
                <a:cs typeface="B Nazanin" pitchFamily="2" charset="-78"/>
              </a:rPr>
              <a:t>بر دسی متر مربع و ولتاژ 30 تا </a:t>
            </a:r>
            <a:r>
              <a:rPr lang="fa-IR" b="1" dirty="0" smtClean="0">
                <a:cs typeface="B Nazanin" pitchFamily="2" charset="-78"/>
              </a:rPr>
              <a:t>120 ولت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2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" y="1704975"/>
            <a:ext cx="8340498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0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عوامل موثر: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زمان آندایزینگ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دانسیته جریان و ولتاژ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درجه حرارت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غلظت الکترولیت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غلظت آلومینیم در الکترولیت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هم زدن الکترولیت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ترکیب شیمیایی زیرلایه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عملیاتی که در آن اکسید پسیو سطحی برخی فلزات توسط فرایندهای آندی در محلول های الکترولیتی ضخیم می شود. 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لایه های اکسیدی در برابر سایش و خوردگی مقاوم بوده  و می توان آنها را با استفاده از مواد رنگ، رنگدار نمود.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این روش روی آلیاژهای آلومینیم، تیتانیم و منیزیم انجام می شود.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مهمترین محصول آندایز شده، آلومینیم اکسترود شده است که در ساخت چارچوب در و پنجره ها استفاده می شود.</a:t>
            </a: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زمان آندایزینگ</a:t>
            </a:r>
          </a:p>
          <a:p>
            <a:pPr algn="just" rtl="1">
              <a:buFont typeface="Courier New" pitchFamily="49" charset="0"/>
              <a:buChar char="o"/>
            </a:pPr>
            <a:endParaRPr lang="fa-IR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4481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1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دانسیته جریان: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دانسیته جریان معمول برای آندایز آلومینیم: </a:t>
            </a:r>
            <a:r>
              <a:rPr lang="en-US" b="1" dirty="0">
                <a:cs typeface="B Nazanin" pitchFamily="2" charset="-78"/>
              </a:rPr>
              <a:t>A/</a:t>
            </a:r>
            <a:r>
              <a:rPr lang="en-US" b="1" dirty="0" err="1">
                <a:cs typeface="B Nazanin" pitchFamily="2" charset="-78"/>
              </a:rPr>
              <a:t>dm</a:t>
            </a:r>
            <a:r>
              <a:rPr lang="en-US" b="1" baseline="30000" dirty="0" err="1">
                <a:cs typeface="B Nazanin" pitchFamily="2" charset="-78"/>
              </a:rPr>
              <a:t>2</a:t>
            </a:r>
            <a:r>
              <a:rPr lang="fa-IR" b="1" dirty="0">
                <a:cs typeface="B Nazanin" pitchFamily="2" charset="-78"/>
              </a:rPr>
              <a:t> 2-1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شدت </a:t>
            </a:r>
            <a:r>
              <a:rPr lang="fa-IR" b="1" dirty="0">
                <a:cs typeface="B Nazanin" pitchFamily="2" charset="-78"/>
              </a:rPr>
              <a:t>جریات خیلی </a:t>
            </a:r>
            <a:r>
              <a:rPr lang="fa-IR" b="1" dirty="0" smtClean="0">
                <a:cs typeface="B Nazanin" pitchFamily="2" charset="-78"/>
              </a:rPr>
              <a:t>پائین: زمان آندایز طولانی شده و حمله </a:t>
            </a:r>
            <a:r>
              <a:rPr lang="fa-IR" b="1" dirty="0">
                <a:cs typeface="B Nazanin" pitchFamily="2" charset="-78"/>
              </a:rPr>
              <a:t>الکترولیت به لایه اکسیدی بیشتر شده و تخلخل سطح اکسید افزایش یافته، کیفیت آن کاهش می یابد</a:t>
            </a:r>
            <a:r>
              <a:rPr lang="fa-IR" b="1" dirty="0" smtClean="0">
                <a:cs typeface="B Nazanin" pitchFamily="2" charset="-78"/>
              </a:rPr>
              <a:t>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دانسيته جريان </a:t>
            </a:r>
            <a:r>
              <a:rPr lang="fa-IR" b="1" dirty="0" smtClean="0">
                <a:cs typeface="B Nazanin" pitchFamily="2" charset="-78"/>
              </a:rPr>
              <a:t>بالا: </a:t>
            </a:r>
            <a:r>
              <a:rPr lang="fa-IR" b="1" dirty="0">
                <a:cs typeface="B Nazanin" pitchFamily="2" charset="-78"/>
              </a:rPr>
              <a:t>امکان گرم شدن ناحيه اي در سطح آلومينيوم را افزايش داده و باعث کاهش سختي، مقاومت سايشي و مقاومت به خوردگي لايه اکسيدي مي شود</a:t>
            </a:r>
            <a:r>
              <a:rPr lang="fa-IR" b="1" dirty="0" smtClean="0">
                <a:cs typeface="B Nazanin" pitchFamily="2" charset="-78"/>
              </a:rPr>
              <a:t>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ولتاژ: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در آندایزینگ معمولا جریان ثابت نگه داشته می شود و ولتاژ در طول فرایند تغییر می کند.</a:t>
            </a:r>
          </a:p>
          <a:p>
            <a:pPr algn="just" rtl="1">
              <a:buFont typeface="Courier New" pitchFamily="49" charset="0"/>
              <a:buChar char="o"/>
            </a:pPr>
            <a:endParaRPr lang="fa-IR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دانسیته جریان:</a:t>
            </a:r>
          </a:p>
          <a:p>
            <a:pPr algn="just" rtl="1">
              <a:buFont typeface="Courier New" pitchFamily="49" charset="0"/>
              <a:buChar char="o"/>
            </a:pPr>
            <a:endParaRPr lang="fa-IR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18" y="1981200"/>
            <a:ext cx="637988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4081" y="421210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تجمع موضعی جریان و گرم شدن بیش از حد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029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لایه نازک، متخلخل و نرم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22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درجه حرارت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افزایش دما منجر به افزایش نرخ انحلال لایه اکسیدی و تولید فیلم نازکتر و متخلخل تر با سختی کمتر می شود.</a:t>
            </a: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38765"/>
            <a:ext cx="596265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coatingclinic.ir/files/anodizing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" y="2809487"/>
            <a:ext cx="4372610" cy="407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6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50557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6467475"/>
            <a:ext cx="3531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breakdown caused by local heating</a:t>
            </a:r>
          </a:p>
        </p:txBody>
      </p:sp>
    </p:spTree>
    <p:extLst>
      <p:ext uri="{BB962C8B-B14F-4D97-AF65-F5344CB8AC3E}">
        <p14:creationId xmlns:p14="http://schemas.microsoft.com/office/powerpoint/2010/main" val="10453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800600"/>
          </a:xfrm>
        </p:spPr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sz="2000" b="1" dirty="0" smtClean="0">
                <a:cs typeface="B Nazanin" pitchFamily="2" charset="-78"/>
              </a:rPr>
              <a:t>غلظت الکترولیت: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sz="2000" b="1" dirty="0" smtClean="0">
                <a:cs typeface="B Nazanin" pitchFamily="2" charset="-78"/>
              </a:rPr>
              <a:t>تاثیر افزایش غلظت اسید مشابه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 تاثیر افزایش دما است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sz="2000" b="1" dirty="0" smtClean="0">
                <a:cs typeface="B Nazanin" pitchFamily="2" charset="-78"/>
              </a:rPr>
              <a:t>با افزایش غلظت، قدرت حل کنندگی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اسید افزایش یافته و در نتیجه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 ضخامت لایه اکسیدی کاهش می یباد.</a:t>
            </a: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9"/>
          <a:stretch/>
        </p:blipFill>
        <p:spPr bwMode="auto">
          <a:xfrm>
            <a:off x="85601" y="1600200"/>
            <a:ext cx="45625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47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غلظت آلومینیم در الکترولیت: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حمام تازه تهيه شده آندايز به دليل فقدان آلومينيوم در آن به خوبي کار </a:t>
            </a:r>
            <a:r>
              <a:rPr lang="fa-IR" b="1" dirty="0" smtClean="0">
                <a:cs typeface="B Nazanin" pitchFamily="2" charset="-78"/>
              </a:rPr>
              <a:t>نخواهد </a:t>
            </a:r>
            <a:r>
              <a:rPr lang="fa-IR" b="1" dirty="0">
                <a:cs typeface="B Nazanin" pitchFamily="2" charset="-78"/>
              </a:rPr>
              <a:t>کرد. وقتي حمام در شرايط </a:t>
            </a:r>
            <a:r>
              <a:rPr lang="fa-IR" b="1" dirty="0" smtClean="0">
                <a:cs typeface="B Nazanin" pitchFamily="2" charset="-78"/>
              </a:rPr>
              <a:t>ايده </a:t>
            </a:r>
            <a:r>
              <a:rPr lang="fa-IR" b="1" dirty="0">
                <a:cs typeface="B Nazanin" pitchFamily="2" charset="-78"/>
              </a:rPr>
              <a:t>ال قراردارد که ميزان آلومنيوم آن حدود 12-8 گرم برليتر باشد</a:t>
            </a:r>
            <a:r>
              <a:rPr lang="fa-IR" b="1" dirty="0" smtClean="0">
                <a:cs typeface="B Nazanin" pitchFamily="2" charset="-78"/>
              </a:rPr>
              <a:t>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وجود آلومینیم بالارفتن موضعی دما (</a:t>
            </a:r>
            <a:r>
              <a:rPr lang="en-US" b="1" dirty="0" smtClean="0">
                <a:cs typeface="B Nazanin" pitchFamily="2" charset="-78"/>
              </a:rPr>
              <a:t>Burning</a:t>
            </a:r>
            <a:r>
              <a:rPr lang="fa-IR" b="1" dirty="0" smtClean="0">
                <a:cs typeface="B Nazanin" pitchFamily="2" charset="-78"/>
              </a:rPr>
              <a:t>) را کاهش می دهد.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اگر مقدار آلومينیم </a:t>
            </a:r>
            <a:r>
              <a:rPr lang="fa-IR" b="1" dirty="0">
                <a:cs typeface="B Nazanin" pitchFamily="2" charset="-78"/>
              </a:rPr>
              <a:t>به حدود 15گرم بر ليتر رسيد، حمام بايد اصلاح شود. زيرا افزايش </a:t>
            </a:r>
            <a:r>
              <a:rPr lang="fa-IR" b="1" dirty="0" smtClean="0">
                <a:cs typeface="B Nazanin" pitchFamily="2" charset="-78"/>
              </a:rPr>
              <a:t>آلومينيوم، </a:t>
            </a:r>
            <a:r>
              <a:rPr lang="fa-IR" b="1" dirty="0">
                <a:cs typeface="B Nazanin" pitchFamily="2" charset="-78"/>
              </a:rPr>
              <a:t>رسانايي الکتروليت را کاهش داده و ولتاژ مصرفي را افزايش مي دهد. با افزايش بيش از حد آلومينيوم در محيط حمام، يک هاله خاکستري رنگ </a:t>
            </a:r>
            <a:r>
              <a:rPr lang="fa-IR" b="1" dirty="0" smtClean="0">
                <a:cs typeface="B Nazanin" pitchFamily="2" charset="-78"/>
              </a:rPr>
              <a:t>(سولفات آلومینیم) روي </a:t>
            </a:r>
            <a:r>
              <a:rPr lang="fa-IR" b="1" dirty="0">
                <a:cs typeface="B Nazanin" pitchFamily="2" charset="-78"/>
              </a:rPr>
              <a:t>لايه اکسيدي ايجاد مي شود.</a:t>
            </a: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هم زدن الکترولیت: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داشتن تلاطم مناسب براي جلوگيري از حرارت موضعي ضروري است</a:t>
            </a: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coatingclinic.ir/files/anodizing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0353"/>
            <a:ext cx="5191125" cy="44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08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ترکیب شیمایی زیرلایه: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به طور کلی آلومینیم بهتر از آلیاژهای آن آندایز می شود.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پوشش آندی روی آلومینیم 99/99% شفاف و روشن است. وجود 0/08% آهن شفافیت آن را کاهش می دهد. 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در بین </a:t>
            </a:r>
            <a:r>
              <a:rPr lang="fa-IR" b="1" smtClean="0">
                <a:cs typeface="B Nazanin" pitchFamily="2" charset="-78"/>
              </a:rPr>
              <a:t>آلیاژهای آلومنیم، </a:t>
            </a:r>
            <a:r>
              <a:rPr lang="fa-IR" b="1" dirty="0" smtClean="0">
                <a:cs typeface="B Nazanin" pitchFamily="2" charset="-78"/>
              </a:rPr>
              <a:t>سری های 5000 و 6000 پوشش زینتی بهتری دارند. </a:t>
            </a: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3962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1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800600"/>
          </a:xfrm>
        </p:spPr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مراحل:</a:t>
            </a:r>
          </a:p>
          <a:p>
            <a:pPr marL="114300" indent="0" algn="just" rtl="1">
              <a:buNone/>
            </a:pPr>
            <a:r>
              <a:rPr lang="fa-IR" b="1" dirty="0" smtClean="0">
                <a:cs typeface="B Nazanin" pitchFamily="2" charset="-78"/>
              </a:rPr>
              <a:t>1- چربی گیری: معمولا در محلول های قلیایی</a:t>
            </a:r>
          </a:p>
          <a:p>
            <a:pPr marL="114300" indent="0" algn="just" rtl="1">
              <a:buNone/>
            </a:pPr>
            <a:r>
              <a:rPr lang="fa-IR" b="1" dirty="0" smtClean="0">
                <a:cs typeface="B Nazanin" pitchFamily="2" charset="-78"/>
              </a:rPr>
              <a:t>2- شستشو</a:t>
            </a:r>
          </a:p>
          <a:p>
            <a:pPr marL="114300" indent="0" algn="just" rtl="1">
              <a:buNone/>
            </a:pPr>
            <a:r>
              <a:rPr lang="fa-IR" b="1" dirty="0" smtClean="0">
                <a:cs typeface="B Nazanin" pitchFamily="2" charset="-78"/>
              </a:rPr>
              <a:t>3- اچ کردن: حذف لایه اکسیدی در محلول هیدروکسید سدیم 100=500 گرم بر لیتر</a:t>
            </a:r>
          </a:p>
          <a:p>
            <a:pPr marL="114300" indent="0" algn="just" rtl="1">
              <a:buNone/>
            </a:pPr>
            <a:endParaRPr lang="fa-IR" b="1" dirty="0" smtClean="0">
              <a:cs typeface="B Nazanin" pitchFamily="2" charset="-78"/>
            </a:endParaRPr>
          </a:p>
          <a:p>
            <a:pPr marL="114300" indent="0" algn="just" rtl="1">
              <a:buNone/>
            </a:pPr>
            <a:r>
              <a:rPr lang="fa-IR" b="1" dirty="0" smtClean="0">
                <a:cs typeface="B Nazanin" pitchFamily="2" charset="-78"/>
              </a:rPr>
              <a:t>4- برداشتن لایه سیاه (</a:t>
            </a:r>
            <a:r>
              <a:rPr lang="en-US" b="1" dirty="0" err="1" smtClean="0">
                <a:cs typeface="B Nazanin" pitchFamily="2" charset="-78"/>
              </a:rPr>
              <a:t>Desmutting</a:t>
            </a:r>
            <a:r>
              <a:rPr lang="fa-IR" b="1" dirty="0" smtClean="0">
                <a:cs typeface="B Nazanin" pitchFamily="2" charset="-78"/>
              </a:rPr>
              <a:t>): حذف ذرات اکسیدی و بین فلزی (لایه مات) که در محلول قلیایی نامحلول هستند و در مرحله اچ کردن روی سطح باقی می مانند. 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غوطه ور کردن در محلول اسید نیتریک</a:t>
            </a:r>
            <a:r>
              <a:rPr lang="fa-IR" b="1" dirty="0">
                <a:cs typeface="B Nazanin" pitchFamily="2" charset="-78"/>
              </a:rPr>
              <a:t>. مرحله </a:t>
            </a:r>
            <a:r>
              <a:rPr lang="en-US" b="1" dirty="0" err="1">
                <a:cs typeface="B Nazanin" pitchFamily="2" charset="-78"/>
              </a:rPr>
              <a:t>Desmutting</a:t>
            </a:r>
            <a:r>
              <a:rPr lang="en-US" b="1" dirty="0">
                <a:cs typeface="B Nazanin" pitchFamily="2" charset="-78"/>
              </a:rPr>
              <a:t>، </a:t>
            </a:r>
            <a:r>
              <a:rPr lang="fa-IR" b="1" dirty="0">
                <a:cs typeface="B Nazanin" pitchFamily="2" charset="-78"/>
              </a:rPr>
              <a:t>مرحله اکسيد زدايي يا خنثي سازي ويا خنثي کردن سود با اسيد نيتريک يا سولفوريک نيز ناميده مي شود. اين مرحله تأثيري در سطح آلومينيوم ندارد</a:t>
            </a:r>
            <a:r>
              <a:rPr lang="fa-IR" b="1" dirty="0" smtClean="0">
                <a:cs typeface="B Nazanin" pitchFamily="2" charset="-78"/>
              </a:rPr>
              <a:t>.</a:t>
            </a: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en-US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روش الکتروشیمیایی که در آن آلومینیم به </a:t>
            </a:r>
            <a:r>
              <a:rPr lang="en-US" b="1" dirty="0" err="1" smtClean="0">
                <a:cs typeface="B Nazanin" pitchFamily="2" charset="-78"/>
              </a:rPr>
              <a:t>Al</a:t>
            </a:r>
            <a:r>
              <a:rPr lang="en-US" b="1" baseline="-25000" dirty="0" err="1" smtClean="0">
                <a:cs typeface="B Nazanin" pitchFamily="2" charset="-78"/>
              </a:rPr>
              <a:t>2</a:t>
            </a:r>
            <a:r>
              <a:rPr lang="en-US" b="1" dirty="0" err="1" smtClean="0">
                <a:cs typeface="B Nazanin" pitchFamily="2" charset="-78"/>
              </a:rPr>
              <a:t>O</a:t>
            </a:r>
            <a:r>
              <a:rPr lang="en-US" b="1" baseline="-25000" dirty="0" err="1" smtClean="0">
                <a:cs typeface="B Nazanin" pitchFamily="2" charset="-78"/>
              </a:rPr>
              <a:t>3</a:t>
            </a:r>
            <a:r>
              <a:rPr lang="fa-IR" b="1" dirty="0" smtClean="0">
                <a:cs typeface="B Nazanin" pitchFamily="2" charset="-78"/>
              </a:rPr>
              <a:t> اکسید می شود.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مهترین اسیدهای مورد استفاده: اسید سولفوریک و اسید کرومیک (</a:t>
            </a:r>
            <a:r>
              <a:rPr lang="en-US" b="1" dirty="0" err="1" smtClean="0">
                <a:cs typeface="B Nazanin" pitchFamily="2" charset="-78"/>
              </a:rPr>
              <a:t>CrO</a:t>
            </a:r>
            <a:r>
              <a:rPr lang="en-US" b="1" baseline="-25000" dirty="0" err="1" smtClean="0">
                <a:cs typeface="B Nazanin" pitchFamily="2" charset="-78"/>
              </a:rPr>
              <a:t>3</a:t>
            </a:r>
            <a:r>
              <a:rPr lang="fa-IR" b="1" dirty="0" smtClean="0">
                <a:cs typeface="B Nazanin" pitchFamily="2" charset="-78"/>
              </a:rPr>
              <a:t>)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رایج ترین الکترولیت مصرفی برای آندایز </a:t>
            </a:r>
            <a:r>
              <a:rPr lang="fa-IR" b="1" dirty="0" smtClean="0">
                <a:cs typeface="B Nazanin" pitchFamily="2" charset="-78"/>
              </a:rPr>
              <a:t>ساختمانی</a:t>
            </a:r>
            <a:r>
              <a:rPr lang="en-US" b="1" dirty="0" smtClean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اسید سولفوریک </a:t>
            </a:r>
            <a:r>
              <a:rPr lang="fa-IR" b="1" dirty="0" smtClean="0">
                <a:cs typeface="B Nazanin" pitchFamily="2" charset="-78"/>
              </a:rPr>
              <a:t>با غلظت 200-160 </a:t>
            </a:r>
            <a:r>
              <a:rPr lang="fa-IR" b="1" dirty="0">
                <a:cs typeface="B Nazanin" pitchFamily="2" charset="-78"/>
              </a:rPr>
              <a:t>گرم بر لیتر، درجه حرارت کاری معمولاً 22-18 درجه سانتیگراد </a:t>
            </a:r>
            <a:r>
              <a:rPr lang="fa-IR" b="1" dirty="0" smtClean="0">
                <a:cs typeface="B Nazanin" pitchFamily="2" charset="-78"/>
              </a:rPr>
              <a:t>و دانسیته </a:t>
            </a:r>
            <a:r>
              <a:rPr lang="fa-IR" b="1" dirty="0">
                <a:cs typeface="B Nazanin" pitchFamily="2" charset="-78"/>
              </a:rPr>
              <a:t>جریان بهینه برای </a:t>
            </a:r>
            <a:r>
              <a:rPr lang="fa-IR" b="1" dirty="0" smtClean="0">
                <a:cs typeface="B Nazanin" pitchFamily="2" charset="-78"/>
              </a:rPr>
              <a:t>عملیات 1/4- 1/8 آمپر </a:t>
            </a:r>
            <a:r>
              <a:rPr lang="fa-IR" b="1" dirty="0">
                <a:cs typeface="B Nazanin" pitchFamily="2" charset="-78"/>
              </a:rPr>
              <a:t>بر دسی متر مربع می باشد</a:t>
            </a:r>
            <a:r>
              <a:rPr lang="fa-IR" b="1" dirty="0" smtClean="0">
                <a:cs typeface="B Nazanin" pitchFamily="2" charset="-78"/>
              </a:rPr>
              <a:t>.</a:t>
            </a: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Image result for anodizing aluminum proc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5"/>
          <a:stretch/>
        </p:blipFill>
        <p:spPr bwMode="auto">
          <a:xfrm>
            <a:off x="457200" y="3889611"/>
            <a:ext cx="6934200" cy="298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800600"/>
          </a:xfrm>
        </p:spPr>
        <p:txBody>
          <a:bodyPr>
            <a:normAutofit/>
          </a:bodyPr>
          <a:lstStyle/>
          <a:p>
            <a:pPr marL="114300" indent="0" algn="just" rtl="1">
              <a:buNone/>
            </a:pPr>
            <a:r>
              <a:rPr lang="fa-IR" b="1" dirty="0" smtClean="0">
                <a:cs typeface="B Nazanin" pitchFamily="2" charset="-78"/>
              </a:rPr>
              <a:t>5- رنگ کردن شامل سه روش:</a:t>
            </a:r>
          </a:p>
          <a:p>
            <a:pPr marL="114300" indent="0" algn="just" rtl="1">
              <a:buNone/>
            </a:pPr>
            <a:r>
              <a:rPr lang="fa-IR" b="1" dirty="0" smtClean="0">
                <a:cs typeface="B Nazanin" pitchFamily="2" charset="-78"/>
              </a:rPr>
              <a:t>5-1- رنگ </a:t>
            </a:r>
            <a:r>
              <a:rPr lang="fa-IR" b="1" dirty="0">
                <a:cs typeface="B Nazanin" pitchFamily="2" charset="-78"/>
              </a:rPr>
              <a:t>کردن </a:t>
            </a:r>
            <a:r>
              <a:rPr lang="fa-IR" b="1" dirty="0" smtClean="0">
                <a:cs typeface="B Nazanin" pitchFamily="2" charset="-78"/>
              </a:rPr>
              <a:t>یکپارچه یا تک مرحله ای (</a:t>
            </a:r>
            <a:r>
              <a:rPr lang="en-US" b="1" dirty="0">
                <a:cs typeface="B Nazanin" pitchFamily="2" charset="-78"/>
              </a:rPr>
              <a:t>integral </a:t>
            </a:r>
            <a:r>
              <a:rPr lang="en-US" b="1" dirty="0" err="1" smtClean="0">
                <a:cs typeface="B Nazanin" pitchFamily="2" charset="-78"/>
              </a:rPr>
              <a:t>colouring</a:t>
            </a:r>
            <a:r>
              <a:rPr lang="en-US" b="1" dirty="0" smtClean="0">
                <a:cs typeface="B Nazanin" pitchFamily="2" charset="-78"/>
              </a:rPr>
              <a:t>/self </a:t>
            </a:r>
            <a:r>
              <a:rPr lang="en-US" b="1" dirty="0" err="1" smtClean="0">
                <a:cs typeface="B Nazanin" pitchFamily="2" charset="-78"/>
              </a:rPr>
              <a:t>colouring</a:t>
            </a:r>
            <a:r>
              <a:rPr lang="fa-IR" b="1" dirty="0" smtClean="0">
                <a:cs typeface="B Nazanin" pitchFamily="2" charset="-78"/>
              </a:rPr>
              <a:t>)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رنگ در حين مرحله آندايز با استفاده از الکتروليت هاي برپايه اسيدهاي آلي توليد مي شود</a:t>
            </a:r>
            <a:endParaRPr lang="en-US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3076" name="Picture 4" descr="Image result for anodizing integral colour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15731" b="59860"/>
          <a:stretch/>
        </p:blipFill>
        <p:spPr bwMode="auto">
          <a:xfrm>
            <a:off x="-25021" y="4883624"/>
            <a:ext cx="9032126" cy="197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oatingclinic.ir/files/3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4" r="38038"/>
          <a:stretch/>
        </p:blipFill>
        <p:spPr bwMode="auto">
          <a:xfrm>
            <a:off x="4267200" y="2895600"/>
            <a:ext cx="135113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29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800600"/>
          </a:xfrm>
        </p:spPr>
        <p:txBody>
          <a:bodyPr>
            <a:normAutofit/>
          </a:bodyPr>
          <a:lstStyle/>
          <a:p>
            <a:pPr marL="114300" indent="0" algn="just" rtl="1">
              <a:buNone/>
            </a:pPr>
            <a:r>
              <a:rPr lang="fa-IR" b="1" dirty="0" smtClean="0">
                <a:cs typeface="B Nazanin" pitchFamily="2" charset="-78"/>
              </a:rPr>
              <a:t>5- رنگ کردن شامل سه روش:</a:t>
            </a:r>
          </a:p>
          <a:p>
            <a:pPr marL="114300" indent="0" algn="just" rtl="1">
              <a:buNone/>
            </a:pPr>
            <a:r>
              <a:rPr lang="fa-IR" b="1" dirty="0">
                <a:cs typeface="B Nazanin" pitchFamily="2" charset="-78"/>
              </a:rPr>
              <a:t>5-2- رنگ آميزي به وسيله رنگ دانه </a:t>
            </a:r>
            <a:r>
              <a:rPr lang="fa-IR" b="1" dirty="0" smtClean="0">
                <a:cs typeface="B Nazanin" pitchFamily="2" charset="-78"/>
              </a:rPr>
              <a:t>ها (</a:t>
            </a:r>
            <a:r>
              <a:rPr lang="en-US" b="1" dirty="0" smtClean="0">
                <a:cs typeface="B Nazanin" pitchFamily="2" charset="-78"/>
              </a:rPr>
              <a:t>Dyeing</a:t>
            </a:r>
            <a:r>
              <a:rPr lang="fa-IR" b="1" dirty="0" smtClean="0">
                <a:cs typeface="B Nazanin" pitchFamily="2" charset="-78"/>
              </a:rPr>
              <a:t>)</a:t>
            </a:r>
            <a:endParaRPr lang="en-US" b="1" dirty="0" smtClean="0">
              <a:cs typeface="B Nazanin" pitchFamily="2" charset="-78"/>
            </a:endParaRPr>
          </a:p>
          <a:p>
            <a:pPr marL="114300" indent="0" algn="just" rtl="1">
              <a:buNone/>
            </a:pPr>
            <a:r>
              <a:rPr lang="fa-IR" b="1" dirty="0">
                <a:cs typeface="B Nazanin" pitchFamily="2" charset="-78"/>
              </a:rPr>
              <a:t>غوطه وري قطعه در يک محلول رنگ بعد از مرحله آندايز و </a:t>
            </a:r>
            <a:r>
              <a:rPr lang="fa-IR" b="1" dirty="0" smtClean="0">
                <a:cs typeface="B Nazanin" pitchFamily="2" charset="-78"/>
              </a:rPr>
              <a:t>شستشو</a:t>
            </a: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1266" name="Picture 2" descr="http://coatingclinic.ir/files/3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35"/>
          <a:stretch/>
        </p:blipFill>
        <p:spPr bwMode="auto">
          <a:xfrm>
            <a:off x="3657600" y="2895599"/>
            <a:ext cx="128289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anodizing integral colour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2" t="37921" b="38938"/>
          <a:stretch/>
        </p:blipFill>
        <p:spPr bwMode="auto">
          <a:xfrm>
            <a:off x="0" y="5105400"/>
            <a:ext cx="7657918" cy="162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800600"/>
          </a:xfrm>
        </p:spPr>
        <p:txBody>
          <a:bodyPr>
            <a:normAutofit/>
          </a:bodyPr>
          <a:lstStyle/>
          <a:p>
            <a:pPr marL="114300" indent="0" algn="just" rtl="1">
              <a:buNone/>
            </a:pPr>
            <a:r>
              <a:rPr lang="fa-IR" b="1" dirty="0" smtClean="0">
                <a:cs typeface="B Nazanin" pitchFamily="2" charset="-78"/>
              </a:rPr>
              <a:t>5- رنگ کردن شامل سه روش:</a:t>
            </a:r>
          </a:p>
          <a:p>
            <a:pPr marL="114300" indent="0" algn="just" rtl="1">
              <a:buNone/>
            </a:pPr>
            <a:r>
              <a:rPr lang="fa-IR" b="1" dirty="0" smtClean="0">
                <a:cs typeface="B Nazanin" pitchFamily="2" charset="-78"/>
              </a:rPr>
              <a:t>5-3- رنگ </a:t>
            </a:r>
            <a:r>
              <a:rPr lang="fa-IR" b="1" dirty="0">
                <a:cs typeface="B Nazanin" pitchFamily="2" charset="-78"/>
              </a:rPr>
              <a:t>آميزي </a:t>
            </a:r>
            <a:r>
              <a:rPr lang="fa-IR" b="1" dirty="0" smtClean="0">
                <a:cs typeface="B Nazanin" pitchFamily="2" charset="-78"/>
              </a:rPr>
              <a:t>الکتروليتي (</a:t>
            </a:r>
            <a:r>
              <a:rPr lang="en-US" b="1" dirty="0">
                <a:cs typeface="B Nazanin" pitchFamily="2" charset="-78"/>
              </a:rPr>
              <a:t>Electrolytic </a:t>
            </a:r>
            <a:r>
              <a:rPr lang="en-US" b="1" dirty="0" err="1">
                <a:cs typeface="B Nazanin" pitchFamily="2" charset="-78"/>
              </a:rPr>
              <a:t>colouring</a:t>
            </a:r>
            <a:r>
              <a:rPr lang="fa-IR" b="1" dirty="0" smtClean="0">
                <a:cs typeface="B Nazanin" pitchFamily="2" charset="-78"/>
              </a:rPr>
              <a:t>)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غوطه </a:t>
            </a:r>
            <a:r>
              <a:rPr lang="fa-IR" b="1" dirty="0">
                <a:cs typeface="B Nazanin" pitchFamily="2" charset="-78"/>
              </a:rPr>
              <a:t>وري قطعه در وان رنگ بعد از مرحله آندايز و شستشو </a:t>
            </a:r>
            <a:r>
              <a:rPr lang="fa-IR" b="1" dirty="0" smtClean="0">
                <a:cs typeface="B Nazanin" pitchFamily="2" charset="-78"/>
              </a:rPr>
              <a:t>تحت جریان الکتریکی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1266" name="Picture 2" descr="http://coatingclinic.ir/files/3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3"/>
          <a:stretch/>
        </p:blipFill>
        <p:spPr bwMode="auto">
          <a:xfrm>
            <a:off x="3581400" y="2819400"/>
            <a:ext cx="1468414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anodizing integral colour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0" t="60494" b="14780"/>
          <a:stretch/>
        </p:blipFill>
        <p:spPr bwMode="auto">
          <a:xfrm>
            <a:off x="-80475" y="4966648"/>
            <a:ext cx="8614875" cy="19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3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800600"/>
          </a:xfrm>
        </p:spPr>
        <p:txBody>
          <a:bodyPr>
            <a:normAutofit fontScale="92500" lnSpcReduction="10000"/>
          </a:bodyPr>
          <a:lstStyle/>
          <a:p>
            <a:pPr marL="114300" indent="0" algn="just" rtl="1">
              <a:buNone/>
            </a:pPr>
            <a:r>
              <a:rPr lang="fa-IR" b="1" dirty="0" smtClean="0">
                <a:cs typeface="B Nazanin" pitchFamily="2" charset="-78"/>
              </a:rPr>
              <a:t>6- آب بندی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در صورت </a:t>
            </a:r>
            <a:r>
              <a:rPr lang="fa-IR" b="1" dirty="0" smtClean="0">
                <a:cs typeface="B Nazanin" pitchFamily="2" charset="-78"/>
              </a:rPr>
              <a:t>نیاز به رنگ </a:t>
            </a:r>
            <a:r>
              <a:rPr lang="fa-IR" b="1" dirty="0" smtClean="0">
                <a:cs typeface="B Nazanin" pitchFamily="2" charset="-78"/>
              </a:rPr>
              <a:t>کاری بعد از آندایز، نباید آنرا آب بندی کرد.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فرایند آب بندی معمولا در آب داغ دیونیزه انجام میشود. دما حدود 100 درجه سانتیگراد به مدت 2-3 دقیقه به ازای هر میکرون ضخامت پوشش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در پروسه </a:t>
            </a:r>
            <a:r>
              <a:rPr lang="fa-IR" b="1" dirty="0">
                <a:cs typeface="B Nazanin" pitchFamily="2" charset="-78"/>
              </a:rPr>
              <a:t>آب بندي، اکسيد </a:t>
            </a:r>
            <a:r>
              <a:rPr lang="fa-IR" b="1" dirty="0" smtClean="0">
                <a:cs typeface="B Nazanin" pitchFamily="2" charset="-78"/>
              </a:rPr>
              <a:t>آلومينيم </a:t>
            </a:r>
            <a:r>
              <a:rPr lang="fa-IR" b="1" dirty="0">
                <a:cs typeface="B Nazanin" pitchFamily="2" charset="-78"/>
              </a:rPr>
              <a:t>به هيدرات </a:t>
            </a:r>
            <a:r>
              <a:rPr lang="fa-IR" b="1" dirty="0" smtClean="0">
                <a:cs typeface="B Nazanin" pitchFamily="2" charset="-78"/>
              </a:rPr>
              <a:t>آلومينيم </a:t>
            </a:r>
            <a:r>
              <a:rPr lang="en-US" b="1" dirty="0" smtClean="0">
                <a:cs typeface="B Nazanin" pitchFamily="2" charset="-78"/>
              </a:rPr>
              <a:t>Al(OH)3</a:t>
            </a:r>
            <a:r>
              <a:rPr lang="fa-IR" b="1" dirty="0" smtClean="0">
                <a:cs typeface="B Nazanin" pitchFamily="2" charset="-78"/>
              </a:rPr>
              <a:t> (</a:t>
            </a:r>
            <a:r>
              <a:rPr lang="fa-IR" b="1" dirty="0">
                <a:cs typeface="B Nazanin" pitchFamily="2" charset="-78"/>
              </a:rPr>
              <a:t>بوهميت) تبديل مي شود. تبديل با افزايش حجم و بستن تخلخل سطح پوسته همراه است. شرح ساده اين مرحله اين است که اکسيد آلومينيوم، آب داغ را جذب کرده </a:t>
            </a:r>
            <a:r>
              <a:rPr lang="fa-IR" b="1" dirty="0" smtClean="0">
                <a:cs typeface="B Nazanin" pitchFamily="2" charset="-78"/>
              </a:rPr>
              <a:t>و </a:t>
            </a:r>
            <a:r>
              <a:rPr lang="fa-IR" b="1" dirty="0">
                <a:cs typeface="B Nazanin" pitchFamily="2" charset="-78"/>
              </a:rPr>
              <a:t>حجم افزايش مي يابد. </a:t>
            </a:r>
            <a:endParaRPr lang="fa-IR" b="1" dirty="0" smtClean="0">
              <a:cs typeface="B Nazanin" pitchFamily="2" charset="-78"/>
            </a:endParaRPr>
          </a:p>
          <a:p>
            <a:pPr marL="114300" indent="0" algn="ctr" rtl="1">
              <a:buNone/>
            </a:pPr>
            <a:r>
              <a:rPr lang="en-US" dirty="0" err="1"/>
              <a:t>Al2O3</a:t>
            </a:r>
            <a:r>
              <a:rPr lang="en-US" dirty="0"/>
              <a:t> + </a:t>
            </a:r>
            <a:r>
              <a:rPr lang="en-US" dirty="0" err="1"/>
              <a:t>3H2O</a:t>
            </a:r>
            <a:r>
              <a:rPr lang="en-US" dirty="0"/>
              <a:t> ==&gt; </a:t>
            </a:r>
            <a:r>
              <a:rPr lang="en-US" dirty="0" err="1" smtClean="0"/>
              <a:t>2Al</a:t>
            </a:r>
            <a:r>
              <a:rPr lang="en-US" dirty="0" smtClean="0"/>
              <a:t>(OH)3</a:t>
            </a: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تاثیر </a:t>
            </a:r>
            <a:r>
              <a:rPr lang="en-US" b="1" dirty="0" smtClean="0">
                <a:cs typeface="B Nazanin" pitchFamily="2" charset="-78"/>
              </a:rPr>
              <a:t>Sealing</a:t>
            </a:r>
            <a:r>
              <a:rPr lang="fa-IR" b="1" dirty="0" smtClean="0">
                <a:cs typeface="B Nazanin" pitchFamily="2" charset="-78"/>
              </a:rPr>
              <a:t>؟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افزایش مقاومت به خوردگی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افزایش امپدانس فیلم آندی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کاهش چسبندگی رنگ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کاهش سختی و مقاومت در برابر خراش</a:t>
            </a:r>
          </a:p>
          <a:p>
            <a:pPr marL="114300" indent="0" algn="just" rtl="1">
              <a:buNone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38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486400"/>
          </a:xfrm>
        </p:spPr>
        <p:txBody>
          <a:bodyPr>
            <a:normAutofit fontScale="92500"/>
          </a:bodyPr>
          <a:lstStyle/>
          <a:p>
            <a:pPr marL="114300" indent="0" algn="ctr">
              <a:buNone/>
            </a:pPr>
            <a:r>
              <a:rPr lang="en-US" sz="3000" b="1" dirty="0" smtClean="0">
                <a:cs typeface="B Nazanin" pitchFamily="2" charset="-78"/>
              </a:rPr>
              <a:t>Hard Anodizing /Type III Anodizing/ </a:t>
            </a:r>
            <a:r>
              <a:rPr lang="en-US" sz="3000" b="1" dirty="0" err="1" smtClean="0">
                <a:cs typeface="B Nazanin" pitchFamily="2" charset="-78"/>
              </a:rPr>
              <a:t>Hardcoating</a:t>
            </a:r>
            <a:endParaRPr lang="fa-IR" sz="3000" b="1" dirty="0" smtClean="0">
              <a:cs typeface="B Nazanin" pitchFamily="2" charset="-78"/>
            </a:endParaRPr>
          </a:p>
          <a:p>
            <a:pPr marL="114300" indent="0" algn="ctr">
              <a:buNone/>
            </a:pPr>
            <a:endParaRPr lang="en-US" sz="3000" b="1" dirty="0" smtClean="0">
              <a:cs typeface="B Nazanin" pitchFamily="2" charset="-78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dirty="0"/>
              <a:t>Type I is chromic acid </a:t>
            </a:r>
            <a:r>
              <a:rPr lang="en-US" dirty="0" err="1"/>
              <a:t>anodising</a:t>
            </a:r>
            <a:r>
              <a:rPr lang="en-US" dirty="0" smtClean="0"/>
              <a:t>,</a:t>
            </a:r>
          </a:p>
          <a:p>
            <a:pPr algn="just"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Type II is sulfuric acid </a:t>
            </a:r>
            <a:r>
              <a:rPr lang="en-US" dirty="0" err="1"/>
              <a:t>anodising</a:t>
            </a:r>
            <a:r>
              <a:rPr lang="en-US" dirty="0" smtClean="0"/>
              <a:t>,</a:t>
            </a:r>
          </a:p>
          <a:p>
            <a:pPr algn="just">
              <a:buFont typeface="Courier New" pitchFamily="49" charset="0"/>
              <a:buChar char="o"/>
            </a:pPr>
            <a:r>
              <a:rPr lang="en-US" dirty="0" smtClean="0"/>
              <a:t>Type </a:t>
            </a:r>
            <a:r>
              <a:rPr lang="en-US" dirty="0"/>
              <a:t>III is sulfuric acid hard </a:t>
            </a:r>
            <a:r>
              <a:rPr lang="en-US" dirty="0" err="1" smtClean="0"/>
              <a:t>anodising</a:t>
            </a:r>
            <a:endParaRPr lang="en-US" dirty="0" smtClean="0"/>
          </a:p>
          <a:p>
            <a:pPr algn="just">
              <a:buFont typeface="Courier New" pitchFamily="49" charset="0"/>
              <a:buChar char="o"/>
            </a:pPr>
            <a:endParaRPr lang="en-US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 آندایزینگ در اسید سولفوریک جهت تولید لایه اکسیدی ضخیم (20 تا 100 میکرومتر)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sz="2600" b="1" dirty="0" smtClean="0">
                <a:solidFill>
                  <a:srgbClr val="002060"/>
                </a:solidFill>
                <a:cs typeface="B Nazanin" pitchFamily="2" charset="-78"/>
              </a:rPr>
              <a:t>افزایش مقاومت به سایش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تفاوت اصلی آن با آندایزینگ معمولی دمای عملیات و ولتاژ و جریان اعمالی است.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دمای پایین تر فرایند: 2-4 درجه سانتیگراد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دانسیته </a:t>
            </a:r>
            <a:r>
              <a:rPr lang="fa-IR" b="1" dirty="0" smtClean="0">
                <a:cs typeface="B Nazanin" pitchFamily="2" charset="-78"/>
              </a:rPr>
              <a:t>جریان: </a:t>
            </a:r>
            <a:r>
              <a:rPr lang="fa-IR" b="1" dirty="0">
                <a:cs typeface="B Nazanin" pitchFamily="2" charset="-78"/>
              </a:rPr>
              <a:t>2-3/6 آمپر بر دسی متر مربع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نرخ </a:t>
            </a:r>
            <a:r>
              <a:rPr lang="fa-IR" b="1" dirty="0">
                <a:cs typeface="B Nazanin" pitchFamily="2" charset="-78"/>
              </a:rPr>
              <a:t>رشد لایه‌ی اکسید در آندایز سخت </a:t>
            </a:r>
            <a:r>
              <a:rPr lang="fa-IR" b="1" dirty="0" smtClean="0">
                <a:cs typeface="B Nazanin" pitchFamily="2" charset="-78"/>
              </a:rPr>
              <a:t>سریع‌تر </a:t>
            </a:r>
            <a:r>
              <a:rPr lang="fa-IR" b="1" dirty="0">
                <a:cs typeface="B Nazanin" pitchFamily="2" charset="-78"/>
              </a:rPr>
              <a:t>از نرخ رشد لایه اکسید در آندایز نرم </a:t>
            </a:r>
            <a:r>
              <a:rPr lang="fa-IR" b="1" dirty="0" smtClean="0">
                <a:cs typeface="B Nazanin" pitchFamily="2" charset="-78"/>
              </a:rPr>
              <a:t>است.</a:t>
            </a: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en-US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4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endParaRPr lang="en-US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99"/>
            <a:ext cx="7658100" cy="68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0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66" t="28125" r="19619" b="6250"/>
          <a:stretch/>
        </p:blipFill>
        <p:spPr bwMode="auto">
          <a:xfrm>
            <a:off x="0" y="19049"/>
            <a:ext cx="9144000" cy="682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1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14600"/>
            <a:ext cx="4876800" cy="1143000"/>
          </a:xfrm>
        </p:spPr>
        <p:txBody>
          <a:bodyPr/>
          <a:lstStyle/>
          <a:p>
            <a:pPr algn="ctr"/>
            <a:r>
              <a:rPr lang="en-US" sz="8800" b="1" dirty="0" smtClean="0">
                <a:solidFill>
                  <a:srgbClr val="0070C0"/>
                </a:solidFill>
                <a:latin typeface="BernhardFashion BT" pitchFamily="82" charset="0"/>
              </a:rPr>
              <a:t>The End</a:t>
            </a:r>
            <a:endParaRPr lang="en-US" sz="8800" b="1" dirty="0">
              <a:solidFill>
                <a:srgbClr val="0070C0"/>
              </a:solidFill>
              <a:latin typeface="BernhardFashion B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اکسید آندی با سرعتی حدود 1 میکرون درهر 3-2 دقیقه رشد می کند. برای ایجاد لایه آندایزی در حدود 20میکرون، حدود </a:t>
            </a:r>
            <a:r>
              <a:rPr lang="fa-IR" b="1" dirty="0" smtClean="0">
                <a:cs typeface="B Nazanin" pitchFamily="2" charset="-78"/>
              </a:rPr>
              <a:t>40دقیقه </a:t>
            </a:r>
            <a:r>
              <a:rPr lang="fa-IR" b="1" dirty="0">
                <a:cs typeface="B Nazanin" pitchFamily="2" charset="-78"/>
              </a:rPr>
              <a:t>زمان نیاز </a:t>
            </a:r>
            <a:r>
              <a:rPr lang="fa-IR" b="1" dirty="0" smtClean="0">
                <a:cs typeface="B Nazanin" pitchFamily="2" charset="-78"/>
              </a:rPr>
              <a:t>است</a:t>
            </a:r>
            <a:endParaRPr lang="en-US" b="1" dirty="0" smtClean="0">
              <a:cs typeface="B Nazanin" pitchFamily="2" charset="-78"/>
            </a:endParaRPr>
          </a:p>
          <a:p>
            <a:r>
              <a:rPr lang="pt-BR" dirty="0"/>
              <a:t>2 Al (metal) + 3H</a:t>
            </a:r>
            <a:r>
              <a:rPr lang="pt-BR" baseline="-25000" dirty="0"/>
              <a:t>2</a:t>
            </a:r>
            <a:r>
              <a:rPr lang="pt-BR" dirty="0"/>
              <a:t>O→Al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3</a:t>
            </a:r>
            <a:r>
              <a:rPr lang="pt-BR" dirty="0"/>
              <a:t> (oxide coating) + 6H</a:t>
            </a:r>
            <a:r>
              <a:rPr lang="pt-BR" baseline="30000" dirty="0"/>
              <a:t>+</a:t>
            </a:r>
            <a:r>
              <a:rPr lang="pt-BR" dirty="0"/>
              <a:t> + 6e</a:t>
            </a:r>
            <a:r>
              <a:rPr lang="pt-BR" baseline="30000" dirty="0"/>
              <a:t>-</a:t>
            </a:r>
            <a:endParaRPr lang="pt-BR" dirty="0"/>
          </a:p>
          <a:p>
            <a:r>
              <a:rPr lang="en-US" dirty="0" err="1"/>
              <a:t>6H</a:t>
            </a:r>
            <a:r>
              <a:rPr lang="en-US" baseline="30000" dirty="0"/>
              <a:t>+ </a:t>
            </a:r>
            <a:r>
              <a:rPr lang="en-US" dirty="0"/>
              <a:t>+</a:t>
            </a:r>
            <a:r>
              <a:rPr lang="en-US" dirty="0" err="1"/>
              <a:t>6e</a:t>
            </a:r>
            <a:r>
              <a:rPr lang="en-US" baseline="30000" dirty="0"/>
              <a:t>-</a:t>
            </a:r>
            <a:r>
              <a:rPr lang="en-US" dirty="0"/>
              <a:t> →</a:t>
            </a:r>
            <a:r>
              <a:rPr lang="en-US" dirty="0" err="1"/>
              <a:t>3H</a:t>
            </a:r>
            <a:r>
              <a:rPr lang="en-US" baseline="-25000" dirty="0" err="1"/>
              <a:t>2</a:t>
            </a:r>
            <a:r>
              <a:rPr lang="en-US" dirty="0"/>
              <a:t> (gas</a:t>
            </a:r>
            <a:r>
              <a:rPr lang="en-US" dirty="0" smtClean="0"/>
              <a:t>)</a:t>
            </a:r>
          </a:p>
          <a:p>
            <a:r>
              <a:rPr lang="pt-BR" dirty="0" smtClean="0"/>
              <a:t>2 </a:t>
            </a:r>
            <a:r>
              <a:rPr lang="pt-BR" dirty="0"/>
              <a:t>Al (metal) + 3H</a:t>
            </a:r>
            <a:r>
              <a:rPr lang="pt-BR" baseline="-25000" dirty="0"/>
              <a:t>2</a:t>
            </a:r>
            <a:r>
              <a:rPr lang="pt-BR" dirty="0"/>
              <a:t>O &gt; Al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3</a:t>
            </a:r>
            <a:r>
              <a:rPr lang="pt-BR" dirty="0"/>
              <a:t> (oxide coating) + 3H</a:t>
            </a:r>
            <a:r>
              <a:rPr lang="pt-BR" baseline="-25000" dirty="0"/>
              <a:t>2</a:t>
            </a:r>
            <a:r>
              <a:rPr lang="pt-BR" dirty="0"/>
              <a:t> (gas)</a:t>
            </a:r>
          </a:p>
          <a:p>
            <a:pPr marL="11430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://coatingclinic.ir/files/anodizing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3505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1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sz="2400" b="1" dirty="0" smtClean="0">
                <a:cs typeface="B Nazanin" pitchFamily="2" charset="-78"/>
              </a:rPr>
              <a:t>اهداف آندایزینگ: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افزایش مقاومت به خوردگی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بهبود ظاهر سطوح: همه پوشش های آندی ظاهری براق داشته و در برابر خراش مقاوم هستند.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افزایش مقاومت در برابر سایش و خراش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افزایش چسبندگی رنگ</a:t>
            </a:r>
            <a:r>
              <a:rPr lang="fa-IR" b="1" dirty="0">
                <a:cs typeface="B Nazanin" pitchFamily="2" charset="-78"/>
              </a:rPr>
              <a:t>: لايه اكسيدي آندي </a:t>
            </a:r>
            <a:r>
              <a:rPr lang="fa-IR" b="1" dirty="0" smtClean="0">
                <a:cs typeface="B Nazanin" pitchFamily="2" charset="-78"/>
              </a:rPr>
              <a:t>سبب به وجود آمدن سطح فعال می شود.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ایجاد عایق الکتریکی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یکی </a:t>
            </a:r>
            <a:r>
              <a:rPr lang="fa-IR" b="1" dirty="0" smtClean="0">
                <a:cs typeface="B Nazanin" pitchFamily="2" charset="-78"/>
              </a:rPr>
              <a:t>از مراحل آبکاری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بهبود روانکاری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افزایش جذب و تابش (ورق آندایزشده با رنگ سیاه)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sz="2400" b="1" dirty="0" smtClean="0">
                <a:cs typeface="B Nazanin" pitchFamily="2" charset="-78"/>
              </a:rPr>
              <a:t>ساختار: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در الکترولیت هایی که اکسید آلومینیم </a:t>
            </a:r>
            <a:r>
              <a:rPr lang="fa-IR" b="1" dirty="0" smtClean="0">
                <a:solidFill>
                  <a:srgbClr val="0070C0"/>
                </a:solidFill>
                <a:cs typeface="B Nazanin" pitchFamily="2" charset="-78"/>
              </a:rPr>
              <a:t>نامحلول</a:t>
            </a:r>
            <a:r>
              <a:rPr lang="fa-IR" b="1" dirty="0" smtClean="0">
                <a:cs typeface="B Nazanin" pitchFamily="2" charset="-78"/>
              </a:rPr>
              <a:t> است، فیلم عایق </a:t>
            </a:r>
            <a:r>
              <a:rPr lang="fa-IR" b="1" dirty="0" smtClean="0">
                <a:solidFill>
                  <a:srgbClr val="0070C0"/>
                </a:solidFill>
                <a:cs typeface="B Nazanin" pitchFamily="2" charset="-78"/>
              </a:rPr>
              <a:t>نازک و چسبنده</a:t>
            </a:r>
            <a:r>
              <a:rPr lang="fa-IR" b="1" dirty="0" smtClean="0">
                <a:cs typeface="B Nazanin" pitchFamily="2" charset="-78"/>
              </a:rPr>
              <a:t> تولید می شود.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این فیلم ها در محیط های خنثی و اسیدهای آلی همانند آمونیوم پنتابورات، دی هیدروژن فسفات، مولیبدات، تنگستات، تارتارات آمونیم، اسید سیتریک و اسید مالیک رشد می کنند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در الکترولیت هایی که اکسید آلومینیم حل می شود (</a:t>
            </a:r>
            <a:r>
              <a:rPr lang="fa-IR" b="1" dirty="0" smtClean="0">
                <a:solidFill>
                  <a:srgbClr val="0070C0"/>
                </a:solidFill>
                <a:cs typeface="B Nazanin" pitchFamily="2" charset="-78"/>
              </a:rPr>
              <a:t>محیط های اسیدی</a:t>
            </a:r>
            <a:r>
              <a:rPr lang="fa-IR" b="1" dirty="0" smtClean="0">
                <a:cs typeface="B Nazanin" pitchFamily="2" charset="-78"/>
              </a:rPr>
              <a:t>) فیلم اکسیدی </a:t>
            </a:r>
            <a:r>
              <a:rPr lang="fa-IR" b="1" dirty="0" smtClean="0">
                <a:solidFill>
                  <a:srgbClr val="0070C0"/>
                </a:solidFill>
                <a:cs typeface="B Nazanin" pitchFamily="2" charset="-78"/>
              </a:rPr>
              <a:t>متخلخل</a:t>
            </a:r>
            <a:r>
              <a:rPr lang="fa-IR" b="1" dirty="0" smtClean="0">
                <a:cs typeface="B Nazanin" pitchFamily="2" charset="-78"/>
              </a:rPr>
              <a:t> تشکیل می شود.</a:t>
            </a: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coatingclinic.ir/files/anodize2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393388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anodizing micro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85523" y="1181100"/>
            <a:ext cx="3124200" cy="4800600"/>
          </a:xfrm>
        </p:spPr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لایه اکسیدی شامل: </a:t>
            </a:r>
            <a:r>
              <a:rPr lang="en-US" b="1" dirty="0" err="1" smtClean="0">
                <a:cs typeface="B Nazanin" pitchFamily="2" charset="-78"/>
              </a:rPr>
              <a:t>Al</a:t>
            </a:r>
            <a:r>
              <a:rPr lang="en-US" b="1" baseline="-25000" dirty="0" err="1" smtClean="0">
                <a:cs typeface="B Nazanin" pitchFamily="2" charset="-78"/>
              </a:rPr>
              <a:t>2</a:t>
            </a:r>
            <a:r>
              <a:rPr lang="en-US" b="1" dirty="0" err="1" smtClean="0">
                <a:cs typeface="B Nazanin" pitchFamily="2" charset="-78"/>
              </a:rPr>
              <a:t>O</a:t>
            </a:r>
            <a:r>
              <a:rPr lang="en-US" b="1" baseline="-25000" dirty="0" err="1" smtClean="0">
                <a:cs typeface="B Nazanin" pitchFamily="2" charset="-78"/>
              </a:rPr>
              <a:t>3</a:t>
            </a:r>
            <a:r>
              <a:rPr lang="fa-IR" b="1" dirty="0" smtClean="0">
                <a:cs typeface="B Nazanin" pitchFamily="2" charset="-78"/>
              </a:rPr>
              <a:t>، </a:t>
            </a:r>
            <a:r>
              <a:rPr lang="en-US" b="1" dirty="0" smtClean="0">
                <a:cs typeface="B Nazanin" pitchFamily="2" charset="-78"/>
              </a:rPr>
              <a:t>Al(OH)</a:t>
            </a:r>
            <a:r>
              <a:rPr lang="en-US" b="1" baseline="-25000" dirty="0" smtClean="0">
                <a:cs typeface="B Nazanin" pitchFamily="2" charset="-78"/>
              </a:rPr>
              <a:t>3</a:t>
            </a:r>
            <a:r>
              <a:rPr lang="fa-IR" b="1" dirty="0" smtClean="0">
                <a:cs typeface="B Nazanin" pitchFamily="2" charset="-78"/>
              </a:rPr>
              <a:t>، </a:t>
            </a:r>
            <a:r>
              <a:rPr lang="en-US" b="1" dirty="0" err="1" smtClean="0">
                <a:cs typeface="B Nazanin" pitchFamily="2" charset="-78"/>
              </a:rPr>
              <a:t>AlOOH</a:t>
            </a:r>
            <a:r>
              <a:rPr lang="fa-IR" b="1" dirty="0" smtClean="0">
                <a:cs typeface="B Nazanin" pitchFamily="2" charset="-78"/>
              </a:rPr>
              <a:t>، </a:t>
            </a:r>
            <a:r>
              <a:rPr lang="en-US" b="1" dirty="0" smtClean="0">
                <a:cs typeface="B Nazanin" pitchFamily="2" charset="-78"/>
              </a:rPr>
              <a:t>Al</a:t>
            </a:r>
            <a:r>
              <a:rPr lang="fa-IR" b="1" dirty="0" smtClean="0">
                <a:cs typeface="B Nazanin" pitchFamily="2" charset="-78"/>
              </a:rPr>
              <a:t>، </a:t>
            </a:r>
            <a:r>
              <a:rPr lang="en-US" b="1" dirty="0" smtClean="0">
                <a:cs typeface="B Nazanin" pitchFamily="2" charset="-78"/>
              </a:rPr>
              <a:t>H</a:t>
            </a:r>
            <a:r>
              <a:rPr lang="en-US" b="1" baseline="-25000" dirty="0" smtClean="0">
                <a:cs typeface="B Nazanin" pitchFamily="2" charset="-78"/>
              </a:rPr>
              <a:t>2</a:t>
            </a:r>
            <a:r>
              <a:rPr lang="en-US" b="1" dirty="0" smtClean="0">
                <a:cs typeface="B Nazanin" pitchFamily="2" charset="-78"/>
              </a:rPr>
              <a:t>O</a:t>
            </a:r>
            <a:r>
              <a:rPr lang="fa-IR" b="1" dirty="0" smtClean="0">
                <a:cs typeface="B Nazanin" pitchFamily="2" charset="-78"/>
              </a:rPr>
              <a:t>، </a:t>
            </a:r>
            <a:r>
              <a:rPr lang="en-US" b="1" dirty="0" err="1" smtClean="0">
                <a:cs typeface="B Nazanin" pitchFamily="2" charset="-78"/>
              </a:rPr>
              <a:t>SO</a:t>
            </a:r>
            <a:r>
              <a:rPr lang="en-US" b="1" baseline="-25000" dirty="0" err="1" smtClean="0">
                <a:cs typeface="B Nazanin" pitchFamily="2" charset="-78"/>
              </a:rPr>
              <a:t>3</a:t>
            </a:r>
            <a:r>
              <a:rPr lang="fa-IR" b="1" dirty="0" smtClean="0">
                <a:cs typeface="B Nazanin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805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filereader.php?p1=main_1d665b9b1467944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38553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نظریه آندایزینگ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فیلم اکسیدی حاوی حفره های استوانه ای شکل است که در سلول های شش وجهی لانه زنبوری قرار دارند.</a:t>
            </a:r>
          </a:p>
          <a:p>
            <a:pPr marL="114300" indent="0" algn="just" rtl="1">
              <a:buNone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Aluminum Anodizing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3314" name="Picture 2" descr="Image result for anodizing microstru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76200" y="3350139"/>
            <a:ext cx="8610600" cy="21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57150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anodizing at (</a:t>
            </a:r>
            <a:r>
              <a:rPr lang="en-US" b="1" dirty="0" smtClean="0"/>
              <a:t>a) </a:t>
            </a:r>
            <a:r>
              <a:rPr lang="en-US" b="1" dirty="0"/>
              <a:t>40 V, (</a:t>
            </a:r>
            <a:r>
              <a:rPr lang="en-US" b="1" dirty="0" smtClean="0"/>
              <a:t>b) </a:t>
            </a:r>
            <a:r>
              <a:rPr lang="en-US" b="1" dirty="0"/>
              <a:t>60 V, (</a:t>
            </a:r>
            <a:r>
              <a:rPr lang="en-US" b="1" dirty="0" smtClean="0"/>
              <a:t>c) </a:t>
            </a:r>
            <a:r>
              <a:rPr lang="en-US" b="1" dirty="0"/>
              <a:t>100 V, and (</a:t>
            </a:r>
            <a:r>
              <a:rPr lang="en-US" b="1" dirty="0" smtClean="0"/>
              <a:t>d) </a:t>
            </a:r>
            <a:r>
              <a:rPr lang="en-US" b="1" dirty="0"/>
              <a:t>185 V. </a:t>
            </a:r>
          </a:p>
        </p:txBody>
      </p:sp>
    </p:spTree>
    <p:extLst>
      <p:ext uri="{BB962C8B-B14F-4D97-AF65-F5344CB8AC3E}">
        <p14:creationId xmlns:p14="http://schemas.microsoft.com/office/powerpoint/2010/main" val="238750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12849</TotalTime>
  <Words>1583</Words>
  <Application>Microsoft Office PowerPoint</Application>
  <PresentationFormat>On-screen Show (4:3)</PresentationFormat>
  <Paragraphs>193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Adjacency</vt:lpstr>
      <vt:lpstr>PowerPoint Presentation</vt:lpstr>
      <vt:lpstr>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Aluminum Anodizing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های پوشش دهی</dc:title>
  <dc:creator>MRZ</dc:creator>
  <cp:lastModifiedBy>MRZ</cp:lastModifiedBy>
  <cp:revision>189</cp:revision>
  <dcterms:created xsi:type="dcterms:W3CDTF">2006-08-16T00:00:00Z</dcterms:created>
  <dcterms:modified xsi:type="dcterms:W3CDTF">2019-05-10T11:25:43Z</dcterms:modified>
</cp:coreProperties>
</file>