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0" r:id="rId2"/>
    <p:sldId id="257" r:id="rId3"/>
    <p:sldId id="261" r:id="rId4"/>
    <p:sldId id="262" r:id="rId5"/>
    <p:sldId id="263" r:id="rId6"/>
    <p:sldId id="258" r:id="rId7"/>
    <p:sldId id="271" r:id="rId8"/>
    <p:sldId id="269" r:id="rId9"/>
    <p:sldId id="259" r:id="rId10"/>
    <p:sldId id="268" r:id="rId11"/>
    <p:sldId id="260" r:id="rId12"/>
    <p:sldId id="274" r:id="rId13"/>
    <p:sldId id="264" r:id="rId14"/>
    <p:sldId id="273" r:id="rId15"/>
    <p:sldId id="265" r:id="rId16"/>
    <p:sldId id="266" r:id="rId17"/>
    <p:sldId id="272" r:id="rId18"/>
    <p:sldId id="267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1" autoAdjust="0"/>
    <p:restoredTop sz="94671" autoAdjust="0"/>
  </p:normalViewPr>
  <p:slideViewPr>
    <p:cSldViewPr>
      <p:cViewPr>
        <p:scale>
          <a:sx n="77" d="100"/>
          <a:sy n="77" d="100"/>
        </p:scale>
        <p:origin x="-142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A2E0-74E9-4E80-920B-C415D9E9FFF4}" type="datetimeFigureOut">
              <a:rPr lang="en-US" smtClean="0"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3803C-B747-43BB-9AD3-9407F8099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66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mfinc.com/images/chromate-conversion-coating-large-img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28750"/>
            <a:ext cx="40894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chromate conversion co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57699"/>
            <a:ext cx="40005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 rtl="1"/>
            <a:r>
              <a:rPr lang="fa-IR" sz="3600" b="1" dirty="0" smtClean="0">
                <a:solidFill>
                  <a:srgbClr val="7030A0"/>
                </a:solidFill>
                <a:cs typeface="B Titr" pitchFamily="2" charset="-78"/>
              </a:rPr>
              <a:t>پوشش های تبدیلی/</a:t>
            </a:r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r>
              <a:rPr lang="fa-IR" sz="3600" b="1" dirty="0" smtClean="0">
                <a:solidFill>
                  <a:srgbClr val="7030A0"/>
                </a:solidFill>
                <a:cs typeface="B Titr" pitchFamily="2" charset="-78"/>
              </a:rPr>
              <a:t/>
            </a:r>
            <a:br>
              <a:rPr lang="fa-IR" sz="3600" b="1" dirty="0" smtClean="0">
                <a:solidFill>
                  <a:srgbClr val="7030A0"/>
                </a:solidFill>
                <a:cs typeface="B Titr" pitchFamily="2" charset="-78"/>
              </a:rPr>
            </a:br>
            <a:r>
              <a:rPr lang="fa-IR" sz="3600" b="1" dirty="0" smtClean="0">
                <a:solidFill>
                  <a:srgbClr val="7030A0"/>
                </a:solidFill>
                <a:cs typeface="B Titr" pitchFamily="2" charset="-78"/>
              </a:rPr>
              <a:t>فسفاته و کروماته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58200" cy="5257800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پوشش فسفات آهن روی سطح فولاد برای ایجاد سطح مناسب برای اتصال چوب و مواد  دیگر بکار می رود. 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اما کاربرد اصلی آن به عنوان یک زیرلایه برای رنگ است. پوشش فسفات آهن چسبندگی عالی با زیرلایه داشته و مانع از پوسته شدن رنگ می شود. مقاومت خوردگی کمتری نسبت به پوشش فسفات روی دارد.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در </a:t>
            </a:r>
            <a:r>
              <a:rPr lang="fa-IR" sz="2000" b="1" dirty="0">
                <a:cs typeface="B Nazanin" pitchFamily="2" charset="-78"/>
              </a:rPr>
              <a:t>م</a:t>
            </a:r>
            <a:r>
              <a:rPr lang="fa-IR" sz="2000" b="1" dirty="0" smtClean="0">
                <a:cs typeface="B Nazanin" pitchFamily="2" charset="-78"/>
              </a:rPr>
              <a:t>حدوده دمایی 25-65 درجه سانتیگراد به روش اسپری یا غوطه وری ایجاد می شود.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3 – پوشش های فسفات منگنز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روی سطح قطعات آهنی برای جلوگیری از چسبیدن (</a:t>
            </a:r>
            <a:r>
              <a:rPr lang="en-US" sz="2000" b="1" dirty="0" smtClean="0">
                <a:cs typeface="B Nazanin" pitchFamily="2" charset="-78"/>
              </a:rPr>
              <a:t>galling</a:t>
            </a:r>
            <a:r>
              <a:rPr lang="fa-IR" sz="2000" b="1" dirty="0" smtClean="0">
                <a:cs typeface="B Nazanin" pitchFamily="2" charset="-78"/>
              </a:rPr>
              <a:t>) ایجاد می شود (یاتاقان،  دنده و ...)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معمولا به رنگ خاکستری تیره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تنها به روش غوطه وری ایجاد می شوند. زمان 5-30 دقیقه و دمای 90-95 درجه سانتیگراد</a:t>
            </a:r>
          </a:p>
          <a:p>
            <a:pPr marL="114300" indent="0" algn="just">
              <a:buNone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95400"/>
            <a:ext cx="3505200" cy="533400"/>
          </a:xfrm>
        </p:spPr>
        <p:txBody>
          <a:bodyPr>
            <a:noAutofit/>
          </a:bodyPr>
          <a:lstStyle/>
          <a:p>
            <a:pPr algn="just" rtl="1">
              <a:buClr>
                <a:srgbClr val="FF0000"/>
              </a:buClr>
              <a:buSzPct val="120000"/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 پوشش های تبدیلی کروماته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s://www.anodics.com/wp-content/themes/va/images/chromate-conversion-coa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91" y="1752600"/>
            <a:ext cx="7507009" cy="49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Clr>
                <a:srgbClr val="FF0000"/>
              </a:buClr>
              <a:buSzPct val="120000"/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 پوشش های تبدیلی کروماته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این پوشش ها به روش شیمیایی یا الکتروشیمیایی روی سطح فلزات یا پوشش های فلزی درون محلول های حاوی کروم شش ظرفیتی ایجاد می شود.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در نتیجه یک پوشش آمورف تشکیل شده از زیرلایه، ترکیبات کروم و ترکیبات دیگر محلول تشکیل می شود.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معمولا به رنگ زرد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ضخامت 0/1 تا 10 میکرومتر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هدف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1- افزایش مقاومت به خوردگی سطح فلز 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2- بهبود چسبندگی رنگ و دیگر پوشش های آلی روی سطح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3- ایجاد سطوح فلزی با ظاهر زینتی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این پوشش روی سطح آلیاژهای آلومینیم، روی، فولادها، منیزیم، کادمیم، مس، قلع، نیکل و نقره ایجاد می شود.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Clr>
                <a:srgbClr val="FF0000"/>
              </a:buClr>
              <a:buSzPct val="120000"/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 کروماته کردن ورق گالوانیزه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620000" cy="1143000"/>
          </a:xfrm>
        </p:spPr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8" y="3281270"/>
            <a:ext cx="8465878" cy="35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s.globalsources.com/MAGAZINE/MACH/1602/IMAGES/AC_1602_HW_MC_NP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853"/>
            <a:ext cx="3058297" cy="30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8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</a:t>
            </a:r>
            <a:r>
              <a:rPr lang="fa-IR" sz="2000" b="1" dirty="0">
                <a:cs typeface="B Nazanin" pitchFamily="2" charset="-78"/>
              </a:rPr>
              <a:t> پوشش های تبدیلی </a:t>
            </a:r>
            <a:r>
              <a:rPr lang="fa-IR" sz="2000" b="1" dirty="0" smtClean="0">
                <a:cs typeface="B Nazanin" pitchFamily="2" charset="-78"/>
              </a:rPr>
              <a:t>کروماته معمولا به روش غوطه وری یا اسپری تولید می شود. سایر روش ها: فرچه، غلتک، رسوب آندی و ...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مراحل تولید پوشش: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1- تمیزکاری سطح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2- شستشو با آب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3- تولید پوشش در حمام مورد نظر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4- عملیات شستشوی بعدی یا رنگ کاری زینتی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5- خشک کردن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ممکن است مراحلی ماند اسیدشویی، براق نمودن و .. نیز استفاده شود</a:t>
            </a:r>
          </a:p>
          <a:p>
            <a:pPr marL="114300" indent="0" algn="just" rtl="1">
              <a:buNone/>
            </a:pPr>
            <a:endParaRPr lang="fa-IR" sz="2000" b="1" dirty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143000"/>
          </a:xfrm>
        </p:spPr>
        <p:txBody>
          <a:bodyPr>
            <a:noAutofit/>
          </a:bodyPr>
          <a:lstStyle/>
          <a:p>
            <a:pPr algn="just" rtl="1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مقاومت در برابر </a:t>
            </a:r>
            <a:r>
              <a:rPr lang="fa-IR" sz="2000" b="1" dirty="0">
                <a:cs typeface="B Nazanin" pitchFamily="2" charset="-78"/>
              </a:rPr>
              <a:t>خوردگی </a:t>
            </a:r>
            <a:r>
              <a:rPr lang="fa-IR" sz="2000" b="1" dirty="0" smtClean="0">
                <a:cs typeface="B Nazanin" pitchFamily="2" charset="-78"/>
              </a:rPr>
              <a:t>پوشش </a:t>
            </a:r>
            <a:r>
              <a:rPr lang="fa-IR" sz="2000" b="1" dirty="0">
                <a:cs typeface="B Nazanin" pitchFamily="2" charset="-78"/>
              </a:rPr>
              <a:t>های تبدیلی </a:t>
            </a:r>
            <a:r>
              <a:rPr lang="fa-IR" sz="2000" b="1" dirty="0" smtClean="0">
                <a:cs typeface="B Nazanin" pitchFamily="2" charset="-78"/>
              </a:rPr>
              <a:t>کروماته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پوشش های تبدیلی کروماته محافظت مناسبی در برابر خوردگی برای فلز بدون رنگ یا رنگ خورده ایجاد میکند.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53251"/>
            <a:ext cx="7467600" cy="409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4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1143000"/>
          </a:xfrm>
        </p:spPr>
        <p:txBody>
          <a:bodyPr>
            <a:noAutofit/>
          </a:bodyPr>
          <a:lstStyle/>
          <a:p>
            <a:pPr algn="just" rtl="1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 مقاومت در برابر خوردگی پوشش های تبدیلی </a:t>
            </a:r>
            <a:r>
              <a:rPr lang="fa-IR" sz="2000" b="1" dirty="0" smtClean="0">
                <a:cs typeface="B Nazanin" pitchFamily="2" charset="-78"/>
              </a:rPr>
              <a:t>کروماته</a:t>
            </a:r>
          </a:p>
          <a:p>
            <a:pPr marL="114300" indent="0" algn="just" rtl="1">
              <a:buNone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1557209"/>
            <a:ext cx="526732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6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مقاومت در برابر </a:t>
            </a:r>
            <a:r>
              <a:rPr lang="fa-IR" sz="2000" b="1" dirty="0">
                <a:cs typeface="B Nazanin" pitchFamily="2" charset="-78"/>
              </a:rPr>
              <a:t>خراش </a:t>
            </a:r>
            <a:r>
              <a:rPr lang="fa-IR" sz="2000" b="1" dirty="0" smtClean="0">
                <a:cs typeface="B Nazanin" pitchFamily="2" charset="-78"/>
              </a:rPr>
              <a:t>پوشش </a:t>
            </a:r>
            <a:r>
              <a:rPr lang="fa-IR" sz="2000" b="1" dirty="0">
                <a:cs typeface="B Nazanin" pitchFamily="2" charset="-78"/>
              </a:rPr>
              <a:t>های تبدیلی کروماته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q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سختی این پوشش ها به دمای عملیات و دمای خشک کردن انها بستگی دارد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پوشش های تازه تولید شده نرم بوده و به راحتی خراش می خورند. اما بعد از خشک شدن، سختی بالاتری داشته و می توان از آن استفاده کرد.</a:t>
            </a:r>
          </a:p>
          <a:p>
            <a:pPr algn="just" rtl="1">
              <a:buClr>
                <a:srgbClr val="FF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 ملاحظات ایمنی و سلامتی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ترکیبات کروم شش ظرفیتی سرطان زا بوده و دورریز محلول استفاده شده نیاز به عملیات خاصی دارد.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514600"/>
            <a:ext cx="4876800" cy="1143000"/>
          </a:xfrm>
        </p:spPr>
        <p:txBody>
          <a:bodyPr/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  <a:latin typeface="BernhardFashion BT" pitchFamily="82" charset="0"/>
              </a:rPr>
              <a:t>The End</a:t>
            </a:r>
            <a:endParaRPr lang="en-US" sz="8800" b="1" dirty="0">
              <a:solidFill>
                <a:srgbClr val="0070C0"/>
              </a:solidFill>
              <a:latin typeface="BernhardFashion B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فسفاته کردن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عملیاتی که در آن سطح چدن، فولاد، ورق گالوانیزه یا آلومینیم در محلول رقیق اسید فسفریک یا ترکیبات دیگر قرار گرفته تا سطح فلز با اسید فسفریک واکنش داده و تشکیل لایه محافظ کریستالی فسفات دهد. (کاربرد عمده برای فولادها)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a-IR" sz="2000" b="1" dirty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کاربردهای </a:t>
            </a:r>
            <a:r>
              <a:rPr lang="fa-IR" sz="2000" b="1" dirty="0">
                <a:cs typeface="B Nazanin" pitchFamily="2" charset="-78"/>
              </a:rPr>
              <a:t>پوشش های فسفاته:</a:t>
            </a:r>
          </a:p>
          <a:p>
            <a:pPr marL="365760" indent="0" algn="just" rtl="1">
              <a:buNone/>
            </a:pPr>
            <a:r>
              <a:rPr lang="fa-IR" sz="2000" b="1" dirty="0">
                <a:cs typeface="B Nazanin" pitchFamily="2" charset="-78"/>
              </a:rPr>
              <a:t>1- مهمترین کاربرد به عنوان زیرلایه رنگ</a:t>
            </a:r>
          </a:p>
          <a:p>
            <a:pPr marL="365760" indent="0" algn="just" rtl="1">
              <a:buNone/>
            </a:pPr>
            <a:r>
              <a:rPr lang="fa-IR" sz="2000" b="1" dirty="0">
                <a:cs typeface="B Nazanin" pitchFamily="2" charset="-78"/>
              </a:rPr>
              <a:t>2- آستر برای روغن و واکس یا دیگر مواد ضد غبار</a:t>
            </a:r>
          </a:p>
          <a:p>
            <a:pPr marL="365760" indent="0" algn="just" rtl="1">
              <a:buNone/>
            </a:pPr>
            <a:r>
              <a:rPr lang="fa-IR" sz="2000" b="1" dirty="0">
                <a:cs typeface="B Nazanin" pitchFamily="2" charset="-78"/>
              </a:rPr>
              <a:t>3- روانکار و جلوگیری از سایش و چسبندگی قطعات تماسی در حرکت</a:t>
            </a:r>
          </a:p>
          <a:p>
            <a:pPr marL="365760" indent="0" algn="just" rtl="1">
              <a:buNone/>
            </a:pPr>
            <a:r>
              <a:rPr lang="fa-IR" sz="2000" b="1" dirty="0">
                <a:cs typeface="B Nazanin" pitchFamily="2" charset="-78"/>
              </a:rPr>
              <a:t>4- تسهیل شکل دادن سرد</a:t>
            </a:r>
          </a:p>
          <a:p>
            <a:pPr marL="365760" indent="0" algn="just" rtl="1">
              <a:buNone/>
            </a:pPr>
            <a:r>
              <a:rPr lang="fa-IR" sz="2000" b="1" dirty="0">
                <a:cs typeface="B Nazanin" pitchFamily="2" charset="-78"/>
              </a:rPr>
              <a:t>5- مقاومت به خوردگی بصورت موقتی یا برای مدت زمان زمان کوتاه</a:t>
            </a:r>
          </a:p>
          <a:p>
            <a:pPr marL="365760" indent="0" algn="just" rtl="1">
              <a:buNone/>
            </a:pPr>
            <a:r>
              <a:rPr lang="fa-IR" sz="2000" b="1" dirty="0">
                <a:cs typeface="B Nazanin" pitchFamily="2" charset="-78"/>
              </a:rPr>
              <a:t>6- چسب واسط برای چسباندن پلاستیک روی فلز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8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Clr>
                <a:srgbClr val="00B0F0"/>
              </a:buClr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پوشش های تبدیلی فسفاته و محافظت در برابر خوردگی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تبدیل سطح فلز به یک پوشش فسفاتی نامحلول که سطح را در برابر رطوبت حفظ می کند.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میزان محافظت در برابر خوردگی پوشش های فسفاته به یکنواختی پوشش، ضخامت پوشش، چگالی، اندازه کریستال و عملیات سیل نهایی بستگی دارد.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بدلیل عدم استفاده از جریان الکتریکی، پوشش یکنواخت روی سطوح نامنظم ایجاد می شود.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معمولا نمونه ها بعد از پوشش فسفات در یک روغن حاوی بازدارنده های خوردگی غوطه ور می شوند تا مقاومت به خوردگی پوشش افزایش یابد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فسفات روی به اضافه روغن یا موم روی سطح قطعاتی مانند پیچ  و مهره ها و قطعات مشابه اعمال می شود.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cs typeface="B Nazanin" pitchFamily="2" charset="-78"/>
              </a:rPr>
              <a:t>Surface Engineering For Corrosion and Wear Resistance, </a:t>
            </a:r>
            <a:r>
              <a:rPr lang="en-US" sz="2000" b="1" dirty="0" err="1">
                <a:cs typeface="B Nazanin" pitchFamily="2" charset="-78"/>
              </a:rPr>
              <a:t>J.R</a:t>
            </a:r>
            <a:r>
              <a:rPr lang="en-US" sz="2000" b="1" dirty="0">
                <a:cs typeface="B Nazanin" pitchFamily="2" charset="-78"/>
              </a:rPr>
              <a:t>. Davis</a:t>
            </a: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1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Clr>
                <a:srgbClr val="00B0F0"/>
              </a:buClr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پوشش های تبدیلی فسفاته و تسهیل در شکل دادن فولاد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فشار تماسی در فرایندهای کشش عمیق، اصطکاک زیادی بین سطح فولاد و قالب ایجاد می کند. پوشش فسفاته روی فولاد به عنوان یک روانکار عمل کرده و باعث کاهش اصطکاک، افزایش سرعت فرایند، کاهش مصرف انرژی و افزایش عمر ابزار و قالب می شود.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marL="114300" indent="0" algn="just">
              <a:buNone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181600"/>
          </a:xfrm>
        </p:spPr>
        <p:txBody>
          <a:bodyPr>
            <a:noAutofit/>
          </a:bodyPr>
          <a:lstStyle/>
          <a:p>
            <a:pPr algn="just" rtl="1">
              <a:buClr>
                <a:srgbClr val="00B0F0"/>
              </a:buClr>
              <a:buFont typeface="Wingdings" pitchFamily="2" charset="2"/>
              <a:buChar char="v"/>
            </a:pPr>
            <a:r>
              <a:rPr lang="fa-IR" sz="2000" b="1" dirty="0" smtClean="0">
                <a:cs typeface="B Nazanin" pitchFamily="2" charset="-78"/>
              </a:rPr>
              <a:t>پوشش های فسفاته و مقاومت در برابر سایش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 برای کاهش سایش در قطعات نیز استفاده می شود. این موضوع به یکنواختی پوشش و میزان تمایل پوشش در جذب روغن بستگی دارد.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در سطوح در حال تماس پوشش های فسفاته از چسبیدن (</a:t>
            </a:r>
            <a:r>
              <a:rPr lang="en-US" sz="2000" b="1" dirty="0" smtClean="0">
                <a:cs typeface="B Nazanin" pitchFamily="2" charset="-78"/>
              </a:rPr>
              <a:t>galling</a:t>
            </a:r>
            <a:r>
              <a:rPr lang="fa-IR" sz="2000" b="1" dirty="0" smtClean="0">
                <a:cs typeface="B Nazanin" pitchFamily="2" charset="-78"/>
              </a:rPr>
              <a:t>) یا جوش سرد بین قطعات جلوگیری می کند. لازم نیست این پوشش ها دوام زیادی داشته باشند، چون اوایل حرکت تماسی دو جسم اهمیت زیادی دارد.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413"/>
            <a:ext cx="9144000" cy="308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7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روش های تولید پوشش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1- غوطه وری در محلول برای قطعات کوچک</a:t>
            </a: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2- اسپری محلول روی سطح نمونه برای قطعات بزرگ مثل بدنه اتومبیل یا یخچال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ورق های فولادی را می توان از طریق اسپری یا عبور پیوسته از محلول فسفاته پوشش داد.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ضخامت پوشش: 3 تا 50 میکرومتر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سه نوع اصلی پوشش فسفاته استفاده می شود: روی، آهن، منگنز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33466"/>
              </p:ext>
            </p:extLst>
          </p:nvPr>
        </p:nvGraphicFramePr>
        <p:xfrm>
          <a:off x="838200" y="3048000"/>
          <a:ext cx="7086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1409700"/>
                <a:gridCol w="1771650"/>
                <a:gridCol w="177165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وزن پوشش، </a:t>
                      </a:r>
                      <a:r>
                        <a:rPr lang="en-US" sz="1800" dirty="0" smtClean="0">
                          <a:cs typeface="B Nazanin" pitchFamily="2" charset="-78"/>
                        </a:rPr>
                        <a:t>mg/</a:t>
                      </a:r>
                      <a:r>
                        <a:rPr lang="en-US" sz="1800" dirty="0" err="1" smtClean="0">
                          <a:cs typeface="B Nazanin" pitchFamily="2" charset="-78"/>
                        </a:rPr>
                        <a:t>cm</a:t>
                      </a:r>
                      <a:r>
                        <a:rPr lang="en-US" sz="1800" baseline="30000" dirty="0" err="1" smtClean="0">
                          <a:cs typeface="B Nazanin" pitchFamily="2" charset="-78"/>
                        </a:rPr>
                        <a:t>2</a:t>
                      </a:r>
                      <a:endParaRPr lang="en-US" sz="1800" baseline="30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زمان، دقیقه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کاتالیزور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نوع فسفات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1-3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30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-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آهن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1-3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30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-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آهن/منگنز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0/8-3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15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نیترات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منگنز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0/3 -3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15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نیترات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dirty="0" smtClean="0">
                          <a:cs typeface="B Nazanin" pitchFamily="2" charset="-78"/>
                        </a:rPr>
                        <a:t>روی</a:t>
                      </a:r>
                      <a:endParaRPr lang="en-US" sz="2000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0" y="23622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b="1" dirty="0" smtClean="0">
                <a:cs typeface="B Nazanin" pitchFamily="2" charset="-78"/>
              </a:rPr>
              <a:t>مشخصه های برخی حمام های فسفاته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3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marL="114300" indent="0" algn="just" rtl="1">
              <a:buNone/>
            </a:pPr>
            <a:r>
              <a:rPr lang="fa-IR" sz="2000" b="1" dirty="0">
                <a:cs typeface="B Nazanin" pitchFamily="2" charset="-78"/>
              </a:rPr>
              <a:t>1</a:t>
            </a:r>
            <a:r>
              <a:rPr lang="fa-IR" sz="2000" b="1" dirty="0" smtClean="0">
                <a:cs typeface="B Nazanin" pitchFamily="2" charset="-78"/>
              </a:rPr>
              <a:t>- پوشش های فسفات روی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رنگ روشن تا تیره: با افزایش کربن فولاد، افزایش مقدار آهن پوشش، اضافه کردن یون های فلزات سنگین به محلول فسفاته و اسیدشویی فلز زیرلایه قبل از عملیات فسفاته کردن، پوشش تیره تری تولید می شود.</a:t>
            </a:r>
          </a:p>
          <a:p>
            <a:pPr algn="just" rtl="1">
              <a:buClr>
                <a:srgbClr val="C00000"/>
              </a:buClr>
              <a:buFont typeface="Wingdings" pitchFamily="2" charset="2"/>
              <a:buChar char="ü"/>
            </a:pPr>
            <a:r>
              <a:rPr lang="fa-IR" sz="2000" b="1" dirty="0" smtClean="0">
                <a:cs typeface="B Nazanin" pitchFamily="2" charset="-78"/>
              </a:rPr>
              <a:t>کاربردها: پایه رنگ، کمک به شکل دهی سرد، کشش لوله و سیم، افزایش مقاومت به سایش و زنگ زدگی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000" b="1" dirty="0">
                <a:cs typeface="B Nazanin" pitchFamily="2" charset="-78"/>
              </a:rPr>
              <a:t>Surface Engineering For Corrosion and Wear Resistance, </a:t>
            </a:r>
            <a:r>
              <a:rPr lang="en-US" sz="2000" b="1" dirty="0" err="1">
                <a:cs typeface="B Nazanin" pitchFamily="2" charset="-78"/>
              </a:rPr>
              <a:t>J.R</a:t>
            </a:r>
            <a:r>
              <a:rPr lang="en-US" sz="2000" b="1" dirty="0">
                <a:cs typeface="B Nazanin" pitchFamily="2" charset="-78"/>
              </a:rPr>
              <a:t>. Davis</a:t>
            </a: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458200" cy="5257800"/>
          </a:xfrm>
        </p:spPr>
        <p:txBody>
          <a:bodyPr>
            <a:normAutofit/>
          </a:bodyPr>
          <a:lstStyle/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marL="114300" indent="0" algn="just" rtl="1">
              <a:buNone/>
            </a:pPr>
            <a:r>
              <a:rPr lang="fa-IR" sz="2000" b="1" dirty="0" smtClean="0">
                <a:cs typeface="B Nazanin" pitchFamily="2" charset="-78"/>
              </a:rPr>
              <a:t>2- پوشش های فسفات آهن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محلول حاوی فسفات آهن/اسیدفسفریک است که در دماهای نزدیک دمای جوش استفاده می شود و تولید پوشش به رنگ خاکستری تیره می کند.  از محلول های فسفاته فلزی  در </a:t>
            </a:r>
            <a:r>
              <a:rPr lang="en-US" sz="2000" b="1" dirty="0" smtClean="0">
                <a:cs typeface="B Nazanin" pitchFamily="2" charset="-78"/>
              </a:rPr>
              <a:t>PH</a:t>
            </a:r>
            <a:r>
              <a:rPr lang="fa-IR" sz="2000" b="1" dirty="0" smtClean="0">
                <a:cs typeface="B Nazanin" pitchFamily="2" charset="-78"/>
              </a:rPr>
              <a:t> بین 4 تا 5 استفاده می شود که تولید کریستال های ریز می کند. </a:t>
            </a:r>
          </a:p>
          <a:p>
            <a:pPr algn="just" rtl="1">
              <a:buFont typeface="Courier New" pitchFamily="49" charset="0"/>
              <a:buChar char="o"/>
            </a:pPr>
            <a:r>
              <a:rPr lang="fa-IR" sz="2000" b="1" dirty="0" smtClean="0">
                <a:cs typeface="B Nazanin" pitchFamily="2" charset="-78"/>
              </a:rPr>
              <a:t> اسید باعث شروع تشکیل پوشش روی سطح فلز می شود. در اثر مصرف اسید حین فرایند، </a:t>
            </a:r>
            <a:r>
              <a:rPr lang="en-US" sz="2000" b="1" dirty="0" smtClean="0">
                <a:cs typeface="B Nazanin" pitchFamily="2" charset="-78"/>
              </a:rPr>
              <a:t>PH</a:t>
            </a:r>
            <a:r>
              <a:rPr lang="fa-IR" sz="2000" b="1" dirty="0" smtClean="0">
                <a:cs typeface="B Nazanin" pitchFamily="2" charset="-78"/>
              </a:rPr>
              <a:t> محلول افزایش می یابد. </a:t>
            </a: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>
              <a:cs typeface="B Nazanin" pitchFamily="2" charset="-78"/>
            </a:endParaRPr>
          </a:p>
          <a:p>
            <a:pPr algn="just" rtl="1">
              <a:buFont typeface="Courier New" pitchFamily="49" charset="0"/>
              <a:buChar char="o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en-US" sz="3600" b="1" dirty="0" smtClean="0">
                <a:solidFill>
                  <a:srgbClr val="7030A0"/>
                </a:solidFill>
                <a:cs typeface="B Titr" pitchFamily="2" charset="-78"/>
              </a:rPr>
              <a:t>Conversion Coatings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5924550" cy="223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4158734"/>
            <a:ext cx="478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r>
              <a:rPr lang="fa-IR" dirty="0" smtClean="0"/>
              <a:t> </a:t>
            </a:r>
            <a:r>
              <a:rPr lang="en-US" dirty="0" smtClean="0"/>
              <a:t>typical</a:t>
            </a:r>
            <a:r>
              <a:rPr lang="fa-IR" dirty="0" smtClean="0"/>
              <a:t> </a:t>
            </a:r>
            <a:r>
              <a:rPr lang="en-US" dirty="0" smtClean="0"/>
              <a:t>formulation</a:t>
            </a:r>
            <a:r>
              <a:rPr lang="fa-IR" dirty="0" smtClean="0"/>
              <a:t> </a:t>
            </a:r>
            <a:r>
              <a:rPr lang="en-US" dirty="0" smtClean="0"/>
              <a:t>for</a:t>
            </a:r>
            <a:r>
              <a:rPr lang="fa-IR" dirty="0" smtClean="0"/>
              <a:t> </a:t>
            </a:r>
            <a:r>
              <a:rPr lang="en-US" dirty="0" smtClean="0"/>
              <a:t>an</a:t>
            </a:r>
            <a:r>
              <a:rPr lang="fa-IR" dirty="0" smtClean="0"/>
              <a:t> </a:t>
            </a:r>
            <a:r>
              <a:rPr lang="en-US" dirty="0" smtClean="0"/>
              <a:t>iron</a:t>
            </a:r>
            <a:r>
              <a:rPr lang="fa-IR" dirty="0" smtClean="0"/>
              <a:t> </a:t>
            </a:r>
            <a:r>
              <a:rPr lang="en-US" dirty="0" smtClean="0"/>
              <a:t>phosphate</a:t>
            </a:r>
            <a:r>
              <a:rPr lang="fa-IR" dirty="0" smtClean="0"/>
              <a:t> </a:t>
            </a:r>
            <a:r>
              <a:rPr lang="en-US" dirty="0" smtClean="0"/>
              <a:t>bath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5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13009</TotalTime>
  <Words>1105</Words>
  <Application>Microsoft Office PowerPoint</Application>
  <PresentationFormat>On-screen Show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پوشش های تبدیلی/Conversion Coatings فسفاته و کروماته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Conversion Coatings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های پوشش دهی</dc:title>
  <dc:creator>MRZ</dc:creator>
  <cp:lastModifiedBy>MRZ</cp:lastModifiedBy>
  <cp:revision>219</cp:revision>
  <dcterms:created xsi:type="dcterms:W3CDTF">2006-08-16T00:00:00Z</dcterms:created>
  <dcterms:modified xsi:type="dcterms:W3CDTF">2019-05-11T07:54:31Z</dcterms:modified>
</cp:coreProperties>
</file>