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8" r:id="rId2"/>
    <p:sldId id="257" r:id="rId3"/>
    <p:sldId id="259" r:id="rId4"/>
    <p:sldId id="294" r:id="rId5"/>
    <p:sldId id="260" r:id="rId6"/>
    <p:sldId id="272" r:id="rId7"/>
    <p:sldId id="261" r:id="rId8"/>
    <p:sldId id="274" r:id="rId9"/>
    <p:sldId id="275" r:id="rId10"/>
    <p:sldId id="276" r:id="rId11"/>
    <p:sldId id="277" r:id="rId12"/>
    <p:sldId id="278" r:id="rId13"/>
    <p:sldId id="280" r:id="rId14"/>
    <p:sldId id="279" r:id="rId15"/>
    <p:sldId id="281" r:id="rId16"/>
    <p:sldId id="295" r:id="rId17"/>
    <p:sldId id="273" r:id="rId18"/>
    <p:sldId id="263" r:id="rId19"/>
    <p:sldId id="262" r:id="rId20"/>
    <p:sldId id="285" r:id="rId21"/>
    <p:sldId id="286" r:id="rId22"/>
    <p:sldId id="287" r:id="rId23"/>
    <p:sldId id="283" r:id="rId24"/>
    <p:sldId id="289" r:id="rId25"/>
    <p:sldId id="291" r:id="rId26"/>
    <p:sldId id="284" r:id="rId27"/>
    <p:sldId id="292" r:id="rId28"/>
    <p:sldId id="288" r:id="rId29"/>
    <p:sldId id="264" r:id="rId30"/>
    <p:sldId id="290" r:id="rId31"/>
    <p:sldId id="29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6A2E0-74E9-4E80-920B-C415D9E9FFF4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3803C-B747-43BB-9AD3-9407F8099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66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3803C-B747-43BB-9AD3-9407F809981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78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620000" cy="1143000"/>
          </a:xfrm>
        </p:spPr>
        <p:txBody>
          <a:bodyPr/>
          <a:lstStyle/>
          <a:p>
            <a:pPr algn="ctr"/>
            <a:r>
              <a:rPr lang="en-US" sz="3600" i="1" dirty="0"/>
              <a:t>Techniques of formation of technological</a:t>
            </a:r>
            <a:br>
              <a:rPr lang="en-US" sz="3600" i="1" dirty="0"/>
            </a:br>
            <a:r>
              <a:rPr lang="en-US" sz="3600" i="1" dirty="0"/>
              <a:t>surface layers</a:t>
            </a:r>
            <a:endParaRPr lang="en-US" sz="36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4800600"/>
          </a:xfrm>
        </p:spPr>
        <p:txBody>
          <a:bodyPr>
            <a:no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sz="2400" b="1" dirty="0">
                <a:cs typeface="B Nazanin" pitchFamily="2" charset="-78"/>
              </a:rPr>
              <a:t>Electrochemical Deposition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b="1" dirty="0" smtClean="0">
                <a:cs typeface="B Nazanin" pitchFamily="2" charset="-78"/>
              </a:rPr>
              <a:t>Conversion coating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b="1" dirty="0" smtClean="0">
                <a:cs typeface="B Nazanin" pitchFamily="2" charset="-78"/>
              </a:rPr>
              <a:t>Anodizing 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b="1" dirty="0" smtClean="0">
                <a:cs typeface="B Nazanin" pitchFamily="2" charset="-78"/>
              </a:rPr>
              <a:t>Hot </a:t>
            </a:r>
            <a:r>
              <a:rPr lang="en-US" sz="2400" b="1" dirty="0" smtClean="0">
                <a:cs typeface="B Nazanin" pitchFamily="2" charset="-78"/>
              </a:rPr>
              <a:t>Dip </a:t>
            </a:r>
            <a:r>
              <a:rPr lang="en-US" sz="2400" b="1" dirty="0" smtClean="0">
                <a:cs typeface="B Nazanin" pitchFamily="2" charset="-78"/>
              </a:rPr>
              <a:t>Coatings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b="1" dirty="0" smtClean="0">
                <a:cs typeface="B Nazanin" pitchFamily="2" charset="-78"/>
              </a:rPr>
              <a:t>Diffusion Hardening/ Metallizing</a:t>
            </a:r>
            <a:endParaRPr lang="en-US" sz="2400" b="1" dirty="0" smtClean="0">
              <a:cs typeface="B Nazanin" pitchFamily="2" charset="-78"/>
            </a:endParaRPr>
          </a:p>
          <a:p>
            <a:pPr marL="571500" indent="-457200">
              <a:buFont typeface="+mj-lt"/>
              <a:buAutoNum type="arabicPeriod"/>
            </a:pPr>
            <a:r>
              <a:rPr lang="en-US" sz="2400" b="1" dirty="0">
                <a:cs typeface="B Nazanin" pitchFamily="2" charset="-78"/>
              </a:rPr>
              <a:t>Thermal Spray Coatings</a:t>
            </a:r>
            <a:endParaRPr lang="fa-IR" sz="2400" b="1" dirty="0">
              <a:cs typeface="B Nazanin" pitchFamily="2" charset="-78"/>
            </a:endParaRPr>
          </a:p>
          <a:p>
            <a:pPr marL="571500" indent="-457200" algn="l">
              <a:buFont typeface="+mj-lt"/>
              <a:buAutoNum type="arabicPeriod"/>
            </a:pPr>
            <a:r>
              <a:rPr lang="en-US" sz="2400" b="1" dirty="0" smtClean="0"/>
              <a:t>Physical </a:t>
            </a:r>
            <a:r>
              <a:rPr lang="en-US" sz="2400" b="1" dirty="0" smtClean="0"/>
              <a:t>and Chemical Vapor Deposition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b="1" dirty="0">
                <a:cs typeface="B Nazanin" pitchFamily="2" charset="-78"/>
              </a:rPr>
              <a:t>Cladding</a:t>
            </a:r>
          </a:p>
        </p:txBody>
      </p:sp>
    </p:spTree>
    <p:extLst>
      <p:ext uri="{BB962C8B-B14F-4D97-AF65-F5344CB8AC3E}">
        <p14:creationId xmlns:p14="http://schemas.microsoft.com/office/powerpoint/2010/main" val="354877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Font typeface="Courier New" pitchFamily="49" charset="0"/>
              <a:buChar char="o"/>
            </a:pPr>
            <a:r>
              <a:rPr lang="fa-IR" dirty="0" smtClean="0">
                <a:cs typeface="B Nazanin" pitchFamily="2" charset="-78"/>
              </a:rPr>
              <a:t>مراحل کار:</a:t>
            </a:r>
          </a:p>
          <a:p>
            <a:pPr marL="114300" indent="0" algn="just" rtl="1">
              <a:buNone/>
            </a:pPr>
            <a:r>
              <a:rPr lang="fa-IR" b="1" dirty="0" smtClean="0">
                <a:cs typeface="B Nazanin" pitchFamily="2" charset="-78"/>
              </a:rPr>
              <a:t>1- چربی زدایی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dirty="0" smtClean="0">
                <a:cs typeface="B Nazanin" pitchFamily="2" charset="-78"/>
              </a:rPr>
              <a:t>در محلول های قلیایی، دمای حدود 90 درجه سانتیگراد و زمان یک تا بیست دقیقه.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dirty="0" smtClean="0">
                <a:cs typeface="B Nazanin" pitchFamily="2" charset="-78"/>
              </a:rPr>
              <a:t>بعد از چربی زدایی سطح قطعات با آب شستشو داده می شود.</a:t>
            </a:r>
          </a:p>
          <a:p>
            <a:pPr marL="114300" indent="0" algn="just" rtl="1">
              <a:buNone/>
            </a:pPr>
            <a:r>
              <a:rPr lang="fa-IR" b="1" dirty="0" smtClean="0">
                <a:cs typeface="B Nazanin" pitchFamily="2" charset="-78"/>
              </a:rPr>
              <a:t>2- اکسیدزدایی 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Pickling</a:t>
            </a:r>
            <a:r>
              <a:rPr lang="fa-IR" b="1" dirty="0" smtClean="0">
                <a:cs typeface="B Nazanin" pitchFamily="2" charset="-78"/>
              </a:rPr>
              <a:t>)</a:t>
            </a:r>
            <a:endParaRPr lang="en-US" b="1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r>
              <a:rPr lang="fa-IR" dirty="0" smtClean="0">
                <a:cs typeface="B Nazanin" pitchFamily="2" charset="-78"/>
              </a:rPr>
              <a:t>در محلول اسیدکلریدریک (دما 20 تا 40) یا اسیدسولفوریک گرم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dirty="0" smtClean="0">
                <a:cs typeface="B Nazanin" pitchFamily="2" charset="-78"/>
              </a:rPr>
              <a:t>کلر موجود در اسیدکلریدریک می تواند منجر به ایجاد حفره روی سطح شود. در این فرایند استفاده از بازدارنده (به عنوان مثال نمک آنتیموان) ضروری است. </a:t>
            </a:r>
          </a:p>
          <a:p>
            <a:pPr marL="114300" indent="0" algn="just" rtl="1">
              <a:buNone/>
            </a:pPr>
            <a:r>
              <a:rPr lang="fa-IR" b="1" dirty="0" smtClean="0">
                <a:cs typeface="B Nazanin" pitchFamily="2" charset="-78"/>
              </a:rPr>
              <a:t>3- روانسازی 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Flux Treatment</a:t>
            </a:r>
            <a:r>
              <a:rPr lang="fa-IR" b="1" dirty="0" smtClean="0">
                <a:cs typeface="B Nazanin" pitchFamily="2" charset="-78"/>
              </a:rPr>
              <a:t>):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dirty="0" smtClean="0">
                <a:cs typeface="B Nazanin" pitchFamily="2" charset="-78"/>
              </a:rPr>
              <a:t>به منظور برطرف کردن باقیمانده اکسیدها و آلودگی های سطحی، جلوگیری از اکسید شدن مجدد سطح و همچنین کمک به انجام واکنش های بین آهن و روی در حمام مذاب قطعات را داخل روانساز فرو می برند.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3600" dirty="0">
                <a:solidFill>
                  <a:srgbClr val="7030A0"/>
                </a:solidFill>
                <a:cs typeface="B Titr" pitchFamily="2" charset="-78"/>
              </a:rPr>
              <a:t>غوطه وری </a:t>
            </a:r>
            <a: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  <a:t>گرم </a:t>
            </a:r>
            <a:r>
              <a:rPr lang="en-US" sz="3600" dirty="0" smtClean="0">
                <a:solidFill>
                  <a:srgbClr val="7030A0"/>
                </a:solidFill>
                <a:cs typeface="B Titr" pitchFamily="2" charset="-78"/>
              </a:rPr>
              <a:t> </a:t>
            </a:r>
            <a: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  <a:t>روی</a:t>
            </a:r>
            <a:b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</a:br>
            <a:r>
              <a:rPr lang="en-US" sz="3600" dirty="0" smtClean="0">
                <a:solidFill>
                  <a:srgbClr val="7030A0"/>
                </a:solidFill>
                <a:cs typeface="B Titr" pitchFamily="2" charset="-78"/>
              </a:rPr>
              <a:t>Galvanized Coating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7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Font typeface="Courier New" pitchFamily="49" charset="0"/>
              <a:buChar char="o"/>
            </a:pPr>
            <a:r>
              <a:rPr lang="fa-IR" dirty="0" smtClean="0">
                <a:cs typeface="B Nazanin" pitchFamily="2" charset="-78"/>
              </a:rPr>
              <a:t>روانسازی به دو روش انجام می شود:</a:t>
            </a:r>
          </a:p>
          <a:p>
            <a:pPr marL="114300" indent="0" algn="just" rtl="1">
              <a:buNone/>
            </a:pPr>
            <a:r>
              <a:rPr lang="fa-IR" dirty="0" smtClean="0">
                <a:cs typeface="B Nazanin" pitchFamily="2" charset="-78"/>
              </a:rPr>
              <a:t>1- روش تر: در این روش پودر روانساز (کلرید روی و کلرید آمونیم به نسبت یک به سه) روی سطح حمام مذاب روی ریخته می شود که ذوب شده و بصورت کف روی مذاب باقی می ماند. </a:t>
            </a:r>
          </a:p>
          <a:p>
            <a:pPr marL="114300" indent="0" algn="just" rtl="1">
              <a:buNone/>
            </a:pPr>
            <a:r>
              <a:rPr lang="fa-IR" dirty="0" smtClean="0">
                <a:cs typeface="B Nazanin" pitchFamily="2" charset="-78"/>
              </a:rPr>
              <a:t>2- روش خشک 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pre-fluxing</a:t>
            </a:r>
            <a:r>
              <a:rPr lang="fa-IR" dirty="0" smtClean="0">
                <a:cs typeface="B Nazanin" pitchFamily="2" charset="-78"/>
              </a:rPr>
              <a:t>): بعد از اسید شویی نمونه داخل محلول آبی حاوی 500-600 گرم بر لیتر کلرید روی و 300-400 گرم بر لیتر کلرید آمونیم در دمای 40-50 درجه سانتیگراد وارد می شود. سپس در دمای حدود 150 درجه سانتیگراد خشک می شوند.</a:t>
            </a:r>
          </a:p>
          <a:p>
            <a:pPr algn="just" rtl="1">
              <a:buFont typeface="Courier New" pitchFamily="49" charset="0"/>
              <a:buChar char="o"/>
            </a:pPr>
            <a:endParaRPr lang="fa-IR" dirty="0" smtClean="0">
              <a:cs typeface="B Nazanin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3600" dirty="0">
                <a:solidFill>
                  <a:srgbClr val="7030A0"/>
                </a:solidFill>
                <a:cs typeface="B Titr" pitchFamily="2" charset="-78"/>
              </a:rPr>
              <a:t>غوطه وری </a:t>
            </a:r>
            <a: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  <a:t>گرم </a:t>
            </a:r>
            <a:r>
              <a:rPr lang="en-US" sz="3600" dirty="0" smtClean="0">
                <a:solidFill>
                  <a:srgbClr val="7030A0"/>
                </a:solidFill>
                <a:cs typeface="B Titr" pitchFamily="2" charset="-78"/>
              </a:rPr>
              <a:t> </a:t>
            </a:r>
            <a: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  <a:t>روی</a:t>
            </a:r>
            <a:b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</a:br>
            <a:r>
              <a:rPr lang="en-US" sz="3600" dirty="0" smtClean="0">
                <a:solidFill>
                  <a:srgbClr val="7030A0"/>
                </a:solidFill>
                <a:cs typeface="B Titr" pitchFamily="2" charset="-78"/>
              </a:rPr>
              <a:t>Galvanized Coating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65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 rtl="1">
              <a:buNone/>
            </a:pPr>
            <a:r>
              <a:rPr lang="fa-IR" b="1" dirty="0" smtClean="0">
                <a:cs typeface="B Nazanin" pitchFamily="2" charset="-78"/>
              </a:rPr>
              <a:t>4- غوطه وری در مذاب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dirty="0" smtClean="0">
                <a:cs typeface="B Nazanin" pitchFamily="2" charset="-78"/>
              </a:rPr>
              <a:t>عوامل موثر در این مرحله شامل: </a:t>
            </a:r>
            <a:r>
              <a:rPr lang="fa-IR" dirty="0" smtClean="0">
                <a:solidFill>
                  <a:srgbClr val="7030A0"/>
                </a:solidFill>
                <a:cs typeface="B Nazanin" pitchFamily="2" charset="-78"/>
              </a:rPr>
              <a:t>خلوص روی</a:t>
            </a:r>
            <a:r>
              <a:rPr lang="fa-IR" dirty="0" smtClean="0">
                <a:cs typeface="B Nazanin" pitchFamily="2" charset="-78"/>
              </a:rPr>
              <a:t>، </a:t>
            </a:r>
            <a:r>
              <a:rPr lang="fa-IR" dirty="0" smtClean="0">
                <a:solidFill>
                  <a:srgbClr val="7030A0"/>
                </a:solidFill>
                <a:cs typeface="B Nazanin" pitchFamily="2" charset="-78"/>
              </a:rPr>
              <a:t>دمای حمام</a:t>
            </a:r>
            <a:r>
              <a:rPr lang="fa-IR" dirty="0" smtClean="0">
                <a:cs typeface="B Nazanin" pitchFamily="2" charset="-78"/>
              </a:rPr>
              <a:t>، </a:t>
            </a:r>
            <a:r>
              <a:rPr lang="fa-IR" dirty="0" smtClean="0">
                <a:solidFill>
                  <a:srgbClr val="7030A0"/>
                </a:solidFill>
                <a:cs typeface="B Nazanin" pitchFamily="2" charset="-78"/>
              </a:rPr>
              <a:t>زمان غوطه وری </a:t>
            </a:r>
            <a:r>
              <a:rPr lang="fa-IR" dirty="0" smtClean="0">
                <a:cs typeface="B Nazanin" pitchFamily="2" charset="-78"/>
              </a:rPr>
              <a:t>و </a:t>
            </a:r>
            <a:r>
              <a:rPr lang="fa-IR" dirty="0" smtClean="0">
                <a:solidFill>
                  <a:srgbClr val="7030A0"/>
                </a:solidFill>
                <a:cs typeface="B Nazanin" pitchFamily="2" charset="-78"/>
              </a:rPr>
              <a:t>سرعت خروج قطعه از حمام مذاب </a:t>
            </a:r>
            <a:r>
              <a:rPr lang="fa-IR" dirty="0" smtClean="0">
                <a:cs typeface="B Nazanin" pitchFamily="2" charset="-78"/>
              </a:rPr>
              <a:t>است.</a:t>
            </a:r>
          </a:p>
          <a:p>
            <a:pPr algn="just" rtl="1">
              <a:buFont typeface="Wingdings" pitchFamily="2" charset="2"/>
              <a:buChar char="v"/>
            </a:pPr>
            <a:r>
              <a:rPr lang="fa-IR" b="1" dirty="0" smtClean="0">
                <a:cs typeface="B Nazanin" pitchFamily="2" charset="-78"/>
              </a:rPr>
              <a:t>خلوص روی: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dirty="0" smtClean="0">
                <a:cs typeface="B Nazanin" pitchFamily="2" charset="-78"/>
              </a:rPr>
              <a:t>روی مصرفی معمولا حدود یک درصد سرب دارد. سرب اضافه (بیش از حد حلالیت روی) در کف و روی بدنه محفظه جمع شده و از خسارت بدنه فولادی جلوگیری میکند. 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dirty="0" smtClean="0">
                <a:cs typeface="B Nazanin" pitchFamily="2" charset="-78"/>
              </a:rPr>
              <a:t>همچنین مذاب حدود 0/005 تا 0/02درصد وزنی آلومینیم دارد. آلومینیم باعث: 1- کاهش سرعت اکسید شدن </a:t>
            </a:r>
            <a:r>
              <a:rPr lang="fa-IR" dirty="0" smtClean="0">
                <a:cs typeface="B Nazanin" pitchFamily="2" charset="-78"/>
              </a:rPr>
              <a:t>روی (بدلیل تشکیل </a:t>
            </a:r>
            <a:r>
              <a:rPr lang="en-US" sz="2000" dirty="0" err="1" smtClean="0">
                <a:cs typeface="B Nazanin" pitchFamily="2" charset="-78"/>
              </a:rPr>
              <a:t>Al</a:t>
            </a:r>
            <a:r>
              <a:rPr lang="en-US" sz="2000" baseline="-25000" dirty="0" err="1" smtClean="0">
                <a:cs typeface="B Nazanin" pitchFamily="2" charset="-78"/>
              </a:rPr>
              <a:t>2</a:t>
            </a:r>
            <a:r>
              <a:rPr lang="en-US" sz="2000" dirty="0" err="1" smtClean="0">
                <a:cs typeface="B Nazanin" pitchFamily="2" charset="-78"/>
              </a:rPr>
              <a:t>O</a:t>
            </a:r>
            <a:r>
              <a:rPr lang="en-US" sz="2000" baseline="-25000" dirty="0" err="1" smtClean="0">
                <a:cs typeface="B Nazanin" pitchFamily="2" charset="-78"/>
              </a:rPr>
              <a:t>3</a:t>
            </a:r>
            <a:r>
              <a:rPr lang="fa-IR" dirty="0" smtClean="0">
                <a:cs typeface="B Nazanin" pitchFamily="2" charset="-78"/>
              </a:rPr>
              <a:t>)، </a:t>
            </a:r>
            <a:r>
              <a:rPr lang="fa-IR" dirty="0" smtClean="0">
                <a:cs typeface="B Nazanin" pitchFamily="2" charset="-78"/>
              </a:rPr>
              <a:t>2- شفاف شدن قطعه گالوانیزه، 3- یکنواختی پوشش 4- کاهش اندازه دانه پوشش 5- جلوگیری از تشکیل لایه ضخیم و پیوسته ترکیب بین فلزی آهن-روی زتا (</a:t>
            </a:r>
            <a:r>
              <a:rPr lang="en-US" dirty="0" err="1" smtClean="0">
                <a:cs typeface="B Nazanin" pitchFamily="2" charset="-78"/>
              </a:rPr>
              <a:t>FeZn13</a:t>
            </a:r>
            <a:r>
              <a:rPr lang="fa-IR" dirty="0" smtClean="0">
                <a:cs typeface="B Nazanin" pitchFamily="2" charset="-78"/>
              </a:rPr>
              <a:t>) می شود. 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dirty="0" smtClean="0">
                <a:cs typeface="B Nazanin" pitchFamily="2" charset="-78"/>
              </a:rPr>
              <a:t>ممکن است قلع (1 درصد) یا آنتیموان (0/1 درصد) نیز به حمام اضافه شوندکه منجر به ریزتر شدن دانه و گلدار شدن (</a:t>
            </a:r>
            <a:r>
              <a:rPr lang="en-US" dirty="0" smtClean="0">
                <a:cs typeface="B Nazanin" pitchFamily="2" charset="-78"/>
              </a:rPr>
              <a:t>Spangle</a:t>
            </a:r>
            <a:r>
              <a:rPr lang="fa-IR" dirty="0" smtClean="0">
                <a:cs typeface="B Nazanin" pitchFamily="2" charset="-78"/>
              </a:rPr>
              <a:t>) پوشش می شوند.</a:t>
            </a:r>
          </a:p>
          <a:p>
            <a:pPr algn="just" rtl="1">
              <a:buFont typeface="Courier New" pitchFamily="49" charset="0"/>
              <a:buChar char="o"/>
            </a:pPr>
            <a:endParaRPr lang="fa-IR" dirty="0" smtClean="0">
              <a:cs typeface="B Nazanin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3600" dirty="0">
                <a:solidFill>
                  <a:srgbClr val="7030A0"/>
                </a:solidFill>
                <a:cs typeface="B Titr" pitchFamily="2" charset="-78"/>
              </a:rPr>
              <a:t>غوطه وری </a:t>
            </a:r>
            <a: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  <a:t>گرم </a:t>
            </a:r>
            <a:r>
              <a:rPr lang="en-US" sz="3600" dirty="0" smtClean="0">
                <a:solidFill>
                  <a:srgbClr val="7030A0"/>
                </a:solidFill>
                <a:cs typeface="B Titr" pitchFamily="2" charset="-78"/>
              </a:rPr>
              <a:t> </a:t>
            </a:r>
            <a: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  <a:t>روی</a:t>
            </a:r>
            <a:b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</a:br>
            <a:r>
              <a:rPr lang="en-US" sz="3600" dirty="0" smtClean="0">
                <a:solidFill>
                  <a:srgbClr val="7030A0"/>
                </a:solidFill>
                <a:cs typeface="B Titr" pitchFamily="2" charset="-78"/>
              </a:rPr>
              <a:t>Galvanized Coating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56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3600" dirty="0">
                <a:solidFill>
                  <a:srgbClr val="7030A0"/>
                </a:solidFill>
                <a:cs typeface="B Titr" pitchFamily="2" charset="-78"/>
              </a:rPr>
              <a:t>غوطه وری </a:t>
            </a:r>
            <a: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  <a:t>گرم </a:t>
            </a:r>
            <a:r>
              <a:rPr lang="en-US" sz="3600" dirty="0" smtClean="0">
                <a:solidFill>
                  <a:srgbClr val="7030A0"/>
                </a:solidFill>
                <a:cs typeface="B Titr" pitchFamily="2" charset="-78"/>
              </a:rPr>
              <a:t> </a:t>
            </a:r>
            <a: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  <a:t>روی</a:t>
            </a:r>
            <a:b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</a:br>
            <a:r>
              <a:rPr lang="en-US" sz="3600" dirty="0" smtClean="0">
                <a:solidFill>
                  <a:srgbClr val="7030A0"/>
                </a:solidFill>
                <a:cs typeface="B Titr" pitchFamily="2" charset="-78"/>
              </a:rPr>
              <a:t>Galvanized Coating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4098" name="Picture 2" descr="Image result for spangle galvanized ste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146" y="0"/>
            <a:ext cx="9671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86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rtl="1">
              <a:buFont typeface="Wingdings" pitchFamily="2" charset="2"/>
              <a:buChar char="v"/>
            </a:pPr>
            <a:r>
              <a:rPr lang="fa-IR" b="1" dirty="0" smtClean="0">
                <a:cs typeface="B Nazanin" pitchFamily="2" charset="-78"/>
              </a:rPr>
              <a:t>دمای حمام: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dirty="0" smtClean="0">
                <a:cs typeface="B Nazanin" pitchFamily="2" charset="-78"/>
              </a:rPr>
              <a:t>دمای مذاب حدود 445-465 درجه سانتیگراد (نقطه ذوب روی 420 است).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dirty="0" smtClean="0">
                <a:cs typeface="B Nazanin" pitchFamily="2" charset="-78"/>
              </a:rPr>
              <a:t>دمای بالاتر: افزایش اکسیداسیون </a:t>
            </a:r>
            <a:r>
              <a:rPr lang="fa-IR" dirty="0" smtClean="0">
                <a:cs typeface="B Nazanin" pitchFamily="2" charset="-78"/>
              </a:rPr>
              <a:t>روی، </a:t>
            </a:r>
            <a:r>
              <a:rPr lang="fa-IR" dirty="0" smtClean="0">
                <a:cs typeface="B Nazanin" pitchFamily="2" charset="-78"/>
              </a:rPr>
              <a:t>پوشش تیره </a:t>
            </a:r>
            <a:r>
              <a:rPr lang="fa-IR" dirty="0" smtClean="0">
                <a:cs typeface="B Nazanin" pitchFamily="2" charset="-78"/>
              </a:rPr>
              <a:t>تر، </a:t>
            </a:r>
            <a:r>
              <a:rPr lang="fa-IR" dirty="0" smtClean="0">
                <a:cs typeface="B Nazanin" pitchFamily="2" charset="-78"/>
              </a:rPr>
              <a:t>انحلال سریع تر دیواره مخزن </a:t>
            </a:r>
            <a:r>
              <a:rPr lang="fa-IR" dirty="0" smtClean="0">
                <a:cs typeface="B Nazanin" pitchFamily="2" charset="-78"/>
              </a:rPr>
              <a:t>فولادی، </a:t>
            </a:r>
            <a:r>
              <a:rPr lang="fa-IR" dirty="0" smtClean="0">
                <a:cs typeface="B Nazanin" pitchFamily="2" charset="-78"/>
              </a:rPr>
              <a:t>افزایش تولید تفاله (</a:t>
            </a:r>
            <a:r>
              <a:rPr lang="en-US" dirty="0" err="1" smtClean="0">
                <a:cs typeface="B Nazanin" pitchFamily="2" charset="-78"/>
              </a:rPr>
              <a:t>FeZn13</a:t>
            </a:r>
            <a:r>
              <a:rPr lang="fa-IR" dirty="0" smtClean="0">
                <a:cs typeface="B Nazanin" pitchFamily="2" charset="-78"/>
              </a:rPr>
              <a:t>) و هدررفت روی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dirty="0" smtClean="0">
                <a:cs typeface="B Nazanin" pitchFamily="2" charset="-78"/>
              </a:rPr>
              <a:t>البته باید دما در حدی باشد که هنگام خروج قطعه از حمام، روی مذاب از آن چکه کند.</a:t>
            </a:r>
          </a:p>
          <a:p>
            <a:pPr algn="just" rtl="1">
              <a:buFont typeface="Wingdings" pitchFamily="2" charset="2"/>
              <a:buChar char="v"/>
            </a:pPr>
            <a:r>
              <a:rPr lang="fa-IR" b="1" dirty="0" smtClean="0">
                <a:cs typeface="B Nazanin" pitchFamily="2" charset="-78"/>
              </a:rPr>
              <a:t>زمان غوطه وری: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dirty="0" smtClean="0">
                <a:cs typeface="B Nazanin" pitchFamily="2" charset="-78"/>
              </a:rPr>
              <a:t>زمان بندی تابع شکل قطعه است و حدود 1 تا 5 دقیقه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dirty="0" smtClean="0">
                <a:cs typeface="B Nazanin" pitchFamily="2" charset="-78"/>
              </a:rPr>
              <a:t>در گالوانیزه کردن پیوسته زمان غوطه وری کمتر از یک دقیقه است.</a:t>
            </a:r>
          </a:p>
          <a:p>
            <a:pPr algn="just" rtl="1">
              <a:buFont typeface="Courier New" pitchFamily="49" charset="0"/>
              <a:buChar char="o"/>
            </a:pPr>
            <a:endParaRPr lang="fa-IR" dirty="0">
              <a:cs typeface="B Nazanin" pitchFamily="2" charset="-78"/>
            </a:endParaRPr>
          </a:p>
          <a:p>
            <a:pPr algn="just" rtl="1">
              <a:buFont typeface="Wingdings" pitchFamily="2" charset="2"/>
              <a:buChar char="v"/>
            </a:pPr>
            <a:r>
              <a:rPr lang="fa-IR" b="1" dirty="0" smtClean="0">
                <a:cs typeface="B Nazanin" pitchFamily="2" charset="-78"/>
              </a:rPr>
              <a:t>سرعت خروج قطعه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dirty="0" smtClean="0">
                <a:cs typeface="B Nazanin" pitchFamily="2" charset="-78"/>
              </a:rPr>
              <a:t>سرعت بهینه در حد 1/5 متر بر دقیقه است.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dirty="0" smtClean="0">
                <a:cs typeface="B Nazanin" pitchFamily="2" charset="-78"/>
              </a:rPr>
              <a:t>با افزایش سرعت خروج از مذاب وزن پوشش افزایش می </a:t>
            </a:r>
            <a:r>
              <a:rPr lang="fa-IR" dirty="0" smtClean="0">
                <a:cs typeface="B Nazanin" pitchFamily="2" charset="-78"/>
              </a:rPr>
              <a:t>یابد</a:t>
            </a:r>
            <a:r>
              <a:rPr lang="fa-IR" dirty="0">
                <a:cs typeface="B Nazanin" pitchFamily="2" charset="-78"/>
              </a:rPr>
              <a:t>؟</a:t>
            </a:r>
            <a:endParaRPr lang="fa-IR" dirty="0" smtClean="0">
              <a:cs typeface="B Nazanin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3600" dirty="0">
                <a:solidFill>
                  <a:srgbClr val="7030A0"/>
                </a:solidFill>
                <a:cs typeface="B Titr" pitchFamily="2" charset="-78"/>
              </a:rPr>
              <a:t>غوطه وری </a:t>
            </a:r>
            <a: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  <a:t>گرم </a:t>
            </a:r>
            <a:r>
              <a:rPr lang="en-US" sz="3600" dirty="0" smtClean="0">
                <a:solidFill>
                  <a:srgbClr val="7030A0"/>
                </a:solidFill>
                <a:cs typeface="B Titr" pitchFamily="2" charset="-78"/>
              </a:rPr>
              <a:t> </a:t>
            </a:r>
            <a: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  <a:t>روی</a:t>
            </a:r>
            <a:b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</a:br>
            <a:r>
              <a:rPr lang="en-US" sz="3600" dirty="0" smtClean="0">
                <a:solidFill>
                  <a:srgbClr val="7030A0"/>
                </a:solidFill>
                <a:cs typeface="B Titr" pitchFamily="2" charset="-78"/>
              </a:rPr>
              <a:t>Galvanized Coating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75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Font typeface="Courier New" pitchFamily="49" charset="0"/>
              <a:buChar char="o"/>
            </a:pPr>
            <a:r>
              <a:rPr lang="fa-IR" dirty="0" smtClean="0">
                <a:cs typeface="B Nazanin" pitchFamily="2" charset="-78"/>
              </a:rPr>
              <a:t>ساختار:</a:t>
            </a:r>
          </a:p>
          <a:p>
            <a:pPr algn="just" rtl="1">
              <a:buFont typeface="Courier New" pitchFamily="49" charset="0"/>
              <a:buChar char="o"/>
            </a:pPr>
            <a:endParaRPr lang="fa-IR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dirty="0" smtClean="0">
              <a:cs typeface="B Nazanin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3600" dirty="0">
                <a:solidFill>
                  <a:srgbClr val="7030A0"/>
                </a:solidFill>
                <a:cs typeface="B Titr" pitchFamily="2" charset="-78"/>
              </a:rPr>
              <a:t>غوطه وری </a:t>
            </a:r>
            <a: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  <a:t>گرم </a:t>
            </a:r>
            <a:r>
              <a:rPr lang="en-US" sz="3600" dirty="0" smtClean="0">
                <a:solidFill>
                  <a:srgbClr val="7030A0"/>
                </a:solidFill>
                <a:cs typeface="B Titr" pitchFamily="2" charset="-78"/>
              </a:rPr>
              <a:t> </a:t>
            </a:r>
            <a: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  <a:t>روی</a:t>
            </a:r>
            <a:b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</a:br>
            <a:r>
              <a:rPr lang="en-US" sz="3600" dirty="0" smtClean="0">
                <a:solidFill>
                  <a:srgbClr val="7030A0"/>
                </a:solidFill>
                <a:cs typeface="B Titr" pitchFamily="2" charset="-78"/>
              </a:rPr>
              <a:t>Galvanized Coating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9218" name="Picture 2" descr="https://tubingchina.com/images/Coating-Structu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0104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579120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buFont typeface="Courier New" pitchFamily="49" charset="0"/>
              <a:buChar char="o"/>
            </a:pPr>
            <a:endParaRPr lang="fa-IR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r>
              <a:rPr lang="fa-IR" dirty="0">
                <a:cs typeface="B Nazanin" pitchFamily="2" charset="-78"/>
              </a:rPr>
              <a:t>اگر سرعت سرد کردن قطعه خیلی پایین باشد، لایه آلیاژی تا سطح </a:t>
            </a:r>
            <a:r>
              <a:rPr lang="fa-IR" dirty="0" smtClean="0">
                <a:cs typeface="B Nazanin" pitchFamily="2" charset="-78"/>
              </a:rPr>
              <a:t>خارجی </a:t>
            </a:r>
            <a:r>
              <a:rPr lang="fa-IR" dirty="0">
                <a:cs typeface="B Nazanin" pitchFamily="2" charset="-78"/>
              </a:rPr>
              <a:t>قطعه ادامه پیدا کرده و سطح کدر می شود.</a:t>
            </a:r>
          </a:p>
        </p:txBody>
      </p:sp>
      <p:sp>
        <p:nvSpPr>
          <p:cNvPr id="5" name="Rectangle 4"/>
          <p:cNvSpPr/>
          <p:nvPr/>
        </p:nvSpPr>
        <p:spPr>
          <a:xfrm>
            <a:off x="-13660" y="6477000"/>
            <a:ext cx="3655744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>
            <a:spAutoFit/>
          </a:bodyPr>
          <a:lstStyle/>
          <a:p>
            <a:r>
              <a:rPr lang="en-US" dirty="0" err="1" smtClean="0"/>
              <a:t>DPN</a:t>
            </a:r>
            <a:r>
              <a:rPr lang="en-US" dirty="0" smtClean="0"/>
              <a:t>: Diamond </a:t>
            </a:r>
            <a:r>
              <a:rPr lang="en-US" dirty="0"/>
              <a:t>pyramid </a:t>
            </a:r>
            <a:r>
              <a:rPr lang="en-US" dirty="0" smtClean="0"/>
              <a:t>hardness/HV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15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620000" cy="4800600"/>
          </a:xfrm>
        </p:spPr>
        <p:txBody>
          <a:bodyPr>
            <a:normAutofit/>
          </a:bodyPr>
          <a:lstStyle/>
          <a:p>
            <a:pPr algn="just" rtl="1">
              <a:buFont typeface="Courier New" pitchFamily="49" charset="0"/>
              <a:buChar char="o"/>
            </a:pPr>
            <a:r>
              <a:rPr lang="fa-IR" dirty="0" smtClean="0">
                <a:cs typeface="B Nazanin" pitchFamily="2" charset="-78"/>
              </a:rPr>
              <a:t>ساختار:</a:t>
            </a:r>
          </a:p>
          <a:p>
            <a:pPr algn="just" rtl="1">
              <a:buFont typeface="Courier New" pitchFamily="49" charset="0"/>
              <a:buChar char="o"/>
            </a:pPr>
            <a:endParaRPr lang="fa-IR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dirty="0" smtClean="0">
              <a:cs typeface="B Nazanin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pPr algn="ctr" rtl="1"/>
            <a:r>
              <a:rPr lang="fa-IR" sz="3600" dirty="0">
                <a:solidFill>
                  <a:srgbClr val="7030A0"/>
                </a:solidFill>
                <a:cs typeface="B Titr" pitchFamily="2" charset="-78"/>
              </a:rPr>
              <a:t>غوطه وری </a:t>
            </a:r>
            <a: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  <a:t>گرم </a:t>
            </a:r>
            <a:r>
              <a:rPr lang="en-US" sz="3600" dirty="0" smtClean="0">
                <a:solidFill>
                  <a:srgbClr val="7030A0"/>
                </a:solidFill>
                <a:cs typeface="B Titr" pitchFamily="2" charset="-78"/>
              </a:rPr>
              <a:t> </a:t>
            </a:r>
            <a: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  <a:t>روی</a:t>
            </a:r>
            <a:b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</a:br>
            <a:r>
              <a:rPr lang="en-US" sz="3600" dirty="0" smtClean="0">
                <a:solidFill>
                  <a:srgbClr val="7030A0"/>
                </a:solidFill>
                <a:cs typeface="B Titr" pitchFamily="2" charset="-78"/>
              </a:rPr>
              <a:t>Galvanized Coating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80" y="1371600"/>
            <a:ext cx="7838020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05733" y="1395062"/>
            <a:ext cx="3063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)</a:t>
            </a:r>
            <a:r>
              <a:rPr lang="en-US" dirty="0" smtClean="0">
                <a:solidFill>
                  <a:schemeClr val="bg1"/>
                </a:solidFill>
              </a:rPr>
              <a:t>zinc </a:t>
            </a:r>
            <a:r>
              <a:rPr lang="en-US" dirty="0">
                <a:solidFill>
                  <a:schemeClr val="bg1"/>
                </a:solidFill>
              </a:rPr>
              <a:t>oxide and zinc </a:t>
            </a:r>
            <a:r>
              <a:rPr lang="en-US" dirty="0" smtClean="0">
                <a:solidFill>
                  <a:schemeClr val="bg1"/>
                </a:solidFill>
              </a:rPr>
              <a:t>hydroxide</a:t>
            </a:r>
            <a:r>
              <a:rPr lang="fa-IR" dirty="0" smtClean="0">
                <a:solidFill>
                  <a:schemeClr val="bg1"/>
                </a:solidFill>
              </a:rPr>
              <a:t>(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4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Font typeface="Courier New" pitchFamily="49" charset="0"/>
              <a:buChar char="o"/>
            </a:pPr>
            <a:r>
              <a:rPr lang="en-US" b="1" dirty="0" smtClean="0">
                <a:cs typeface="B Nazanin" pitchFamily="2" charset="-78"/>
              </a:rPr>
              <a:t>Zn </a:t>
            </a:r>
            <a:r>
              <a:rPr lang="fa-IR" b="1" dirty="0" smtClean="0">
                <a:cs typeface="B Nazanin" pitchFamily="2" charset="-78"/>
              </a:rPr>
              <a:t> روی سطح آهن یک </a:t>
            </a:r>
            <a:r>
              <a:rPr lang="fa-IR" b="1" dirty="0">
                <a:cs typeface="B Nazanin" pitchFamily="2" charset="-78"/>
              </a:rPr>
              <a:t>ترکیب بین فلزی </a:t>
            </a:r>
            <a:r>
              <a:rPr lang="fa-IR" b="1" dirty="0" smtClean="0">
                <a:cs typeface="B Nazanin" pitchFamily="2" charset="-78"/>
              </a:rPr>
              <a:t>در </a:t>
            </a:r>
            <a:r>
              <a:rPr lang="fa-IR" b="1" dirty="0">
                <a:cs typeface="B Nazanin" pitchFamily="2" charset="-78"/>
              </a:rPr>
              <a:t>فصل مشترک تشکیل می </a:t>
            </a:r>
            <a:r>
              <a:rPr lang="fa-IR" b="1" dirty="0" smtClean="0">
                <a:cs typeface="B Nazanin" pitchFamily="2" charset="-78"/>
              </a:rPr>
              <a:t>دهد (فاز زتا دارای  </a:t>
            </a:r>
            <a:r>
              <a:rPr lang="fa-IR" b="1" dirty="0">
                <a:cs typeface="B Nazanin" pitchFamily="2" charset="-78"/>
              </a:rPr>
              <a:t>6% </a:t>
            </a:r>
            <a:r>
              <a:rPr lang="fa-IR" b="1" dirty="0" smtClean="0">
                <a:cs typeface="B Nazanin" pitchFamily="2" charset="-78"/>
              </a:rPr>
              <a:t>آهن) </a:t>
            </a:r>
            <a:r>
              <a:rPr lang="fa-IR" b="1" dirty="0">
                <a:cs typeface="B Nazanin" pitchFamily="2" charset="-78"/>
              </a:rPr>
              <a:t>که چسبندگی لایه به زیر لایه را تضعیف می کند</a:t>
            </a:r>
            <a:r>
              <a:rPr lang="fa-IR" b="1" dirty="0" smtClean="0">
                <a:cs typeface="B Nazanin" pitchFamily="2" charset="-78"/>
              </a:rPr>
              <a:t>.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>
                <a:cs typeface="B Nazanin" pitchFamily="2" charset="-78"/>
              </a:rPr>
              <a:t> برای رفع این </a:t>
            </a:r>
            <a:r>
              <a:rPr lang="fa-IR" b="1" dirty="0" smtClean="0">
                <a:cs typeface="B Nazanin" pitchFamily="2" charset="-78"/>
              </a:rPr>
              <a:t>مشکل 0/1-0/02 درصد وزنی آلومینیم به </a:t>
            </a:r>
            <a:r>
              <a:rPr lang="fa-IR" b="1" dirty="0">
                <a:cs typeface="B Nazanin" pitchFamily="2" charset="-78"/>
              </a:rPr>
              <a:t>حمام مذاب اضافه </a:t>
            </a:r>
            <a:r>
              <a:rPr lang="fa-IR" b="1" dirty="0" smtClean="0">
                <a:cs typeface="B Nazanin" pitchFamily="2" charset="-78"/>
              </a:rPr>
              <a:t>میکنند</a:t>
            </a:r>
            <a:r>
              <a:rPr lang="fa-IR" b="1" dirty="0">
                <a:cs typeface="B Nazanin" pitchFamily="2" charset="-78"/>
              </a:rPr>
              <a:t>. </a:t>
            </a:r>
          </a:p>
          <a:p>
            <a:pPr algn="just" rtl="1">
              <a:buFont typeface="Courier New" pitchFamily="49" charset="0"/>
              <a:buChar char="o"/>
            </a:pPr>
            <a:endParaRPr lang="fa-IR" b="1" dirty="0" smtClean="0">
              <a:cs typeface="B Nazanin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3600" dirty="0">
                <a:solidFill>
                  <a:srgbClr val="7030A0"/>
                </a:solidFill>
                <a:cs typeface="B Titr" pitchFamily="2" charset="-78"/>
              </a:rPr>
              <a:t>غوطه وری </a:t>
            </a:r>
            <a: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  <a:t>گرم </a:t>
            </a:r>
            <a:r>
              <a:rPr lang="en-US" sz="3600" dirty="0" smtClean="0">
                <a:solidFill>
                  <a:srgbClr val="7030A0"/>
                </a:solidFill>
                <a:cs typeface="B Titr" pitchFamily="2" charset="-78"/>
              </a:rPr>
              <a:t> </a:t>
            </a:r>
            <a: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  <a:t>روی</a:t>
            </a:r>
            <a:b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</a:br>
            <a:r>
              <a:rPr lang="en-US" sz="3600" dirty="0" smtClean="0">
                <a:solidFill>
                  <a:srgbClr val="7030A0"/>
                </a:solidFill>
                <a:cs typeface="B Titr" pitchFamily="2" charset="-78"/>
              </a:rPr>
              <a:t>Galvanized Coating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96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Courier New" pitchFamily="49" charset="0"/>
              <a:buChar char="o"/>
            </a:pPr>
            <a:endParaRPr lang="fa-IR" dirty="0" smtClean="0">
              <a:cs typeface="B Nazanin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4400" dirty="0">
                <a:solidFill>
                  <a:srgbClr val="7030A0"/>
                </a:solidFill>
                <a:cs typeface="B Titr" pitchFamily="2" charset="-78"/>
              </a:rPr>
              <a:t>غوطه وری </a:t>
            </a:r>
            <a:r>
              <a:rPr lang="fa-IR" sz="4400" dirty="0" smtClean="0">
                <a:solidFill>
                  <a:srgbClr val="7030A0"/>
                </a:solidFill>
                <a:cs typeface="B Titr" pitchFamily="2" charset="-78"/>
              </a:rPr>
              <a:t>گرم (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Hot Dip</a:t>
            </a:r>
            <a:r>
              <a:rPr lang="fa-IR" sz="4400" dirty="0" smtClean="0">
                <a:solidFill>
                  <a:srgbClr val="7030A0"/>
                </a:solidFill>
                <a:cs typeface="B Titr" pitchFamily="2" charset="-78"/>
              </a:rPr>
              <a:t>)</a:t>
            </a:r>
            <a:r>
              <a:rPr lang="en-US" sz="4400" dirty="0" smtClean="0">
                <a:solidFill>
                  <a:srgbClr val="7030A0"/>
                </a:solidFill>
                <a:cs typeface="B Titr" pitchFamily="2" charset="-78"/>
              </a:rPr>
              <a:t> </a:t>
            </a:r>
            <a:endParaRPr lang="en-US" sz="4400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5576"/>
            <a:ext cx="7696200" cy="602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76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800600"/>
          </a:xfrm>
        </p:spPr>
        <p:txBody>
          <a:bodyPr>
            <a:normAutofit/>
          </a:bodyPr>
          <a:lstStyle/>
          <a:p>
            <a:pPr algn="r" rtl="1">
              <a:buFont typeface="Courier New" pitchFamily="49" charset="0"/>
              <a:buChar char="o"/>
            </a:pPr>
            <a:r>
              <a:rPr lang="fa-IR" dirty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پوشش های گالوانیل نوعی پوشش نفوذی هستند که با حرارت دادن فولاد گالوانیزه در دمای 500 درجه سانتیگراد به مدت 10 ثانیه بدست می </a:t>
            </a:r>
            <a:r>
              <a:rPr lang="fa-IR" dirty="0">
                <a:cs typeface="B Nazanin" pitchFamily="2" charset="-78"/>
              </a:rPr>
              <a:t>آ</a:t>
            </a:r>
            <a:r>
              <a:rPr lang="fa-IR" dirty="0" smtClean="0">
                <a:cs typeface="B Nazanin" pitchFamily="2" charset="-78"/>
              </a:rPr>
              <a:t>یند</a:t>
            </a:r>
            <a:r>
              <a:rPr lang="fa-IR" dirty="0" smtClean="0">
                <a:cs typeface="B Nazanin" pitchFamily="2" charset="-78"/>
              </a:rPr>
              <a:t>. این عملیات باعث </a:t>
            </a:r>
            <a:r>
              <a:rPr lang="fa-IR" dirty="0">
                <a:cs typeface="B Nazanin" pitchFamily="2" charset="-78"/>
              </a:rPr>
              <a:t>ترغیب نفوذ روی </a:t>
            </a:r>
            <a:r>
              <a:rPr lang="fa-IR" dirty="0" smtClean="0">
                <a:cs typeface="B Nazanin" pitchFamily="2" charset="-78"/>
              </a:rPr>
              <a:t>در آهن و تشکیل </a:t>
            </a:r>
            <a:r>
              <a:rPr lang="fa-IR" dirty="0">
                <a:cs typeface="B Nazanin" pitchFamily="2" charset="-78"/>
              </a:rPr>
              <a:t>ترکیب بین فلزی که </a:t>
            </a:r>
            <a:r>
              <a:rPr lang="fa-IR" dirty="0" smtClean="0">
                <a:cs typeface="B Nazanin" pitchFamily="2" charset="-78"/>
              </a:rPr>
              <a:t>9-12% آهن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دارد </a:t>
            </a:r>
            <a:r>
              <a:rPr lang="fa-IR" dirty="0" smtClean="0">
                <a:cs typeface="B Nazanin" pitchFamily="2" charset="-78"/>
              </a:rPr>
              <a:t>(فاز دلتا) </a:t>
            </a:r>
            <a:r>
              <a:rPr lang="fa-IR" dirty="0" smtClean="0">
                <a:cs typeface="B Nazanin" pitchFamily="2" charset="-78"/>
              </a:rPr>
              <a:t>می شود.</a:t>
            </a:r>
          </a:p>
          <a:p>
            <a:pPr algn="r" rtl="1">
              <a:buFont typeface="Courier New" pitchFamily="49" charset="0"/>
              <a:buChar char="o"/>
            </a:pPr>
            <a:r>
              <a:rPr lang="fa-IR" dirty="0" smtClean="0">
                <a:cs typeface="B Nazanin" pitchFamily="2" charset="-78"/>
              </a:rPr>
              <a:t>انواع پوشش های گالوانیل:</a:t>
            </a:r>
          </a:p>
          <a:p>
            <a:pPr algn="r" rtl="1">
              <a:buFont typeface="Courier New" pitchFamily="49" charset="0"/>
              <a:buChar char="o"/>
            </a:pPr>
            <a:r>
              <a:rPr lang="en-US" i="1" dirty="0">
                <a:cs typeface="B Nazanin" pitchFamily="2" charset="-78"/>
              </a:rPr>
              <a:t>Type </a:t>
            </a:r>
            <a:r>
              <a:rPr lang="en-US" i="1" dirty="0" smtClean="0">
                <a:cs typeface="B Nazanin" pitchFamily="2" charset="-78"/>
              </a:rPr>
              <a:t>0</a:t>
            </a:r>
            <a:r>
              <a:rPr lang="fa-IR" i="1" dirty="0" smtClean="0">
                <a:cs typeface="B Nazanin" pitchFamily="2" charset="-78"/>
              </a:rPr>
              <a:t>: پوشش آلیاژی نشده (</a:t>
            </a:r>
            <a:r>
              <a:rPr lang="en-US" i="1" dirty="0" err="1">
                <a:cs typeface="B Nazanin" pitchFamily="2" charset="-78"/>
              </a:rPr>
              <a:t>Underalloyed</a:t>
            </a:r>
            <a:r>
              <a:rPr lang="fa-IR" i="1" dirty="0" smtClean="0">
                <a:cs typeface="B Nazanin" pitchFamily="2" charset="-78"/>
              </a:rPr>
              <a:t>) عمدتا شامل فاز زتا</a:t>
            </a:r>
          </a:p>
          <a:p>
            <a:pPr algn="r" rtl="1">
              <a:buFont typeface="Courier New" pitchFamily="49" charset="0"/>
              <a:buChar char="o"/>
            </a:pPr>
            <a:r>
              <a:rPr lang="en-US" i="1" dirty="0" smtClean="0">
                <a:cs typeface="B Nazanin" pitchFamily="2" charset="-78"/>
              </a:rPr>
              <a:t>Type 1</a:t>
            </a:r>
            <a:r>
              <a:rPr lang="fa-IR" i="1" dirty="0" smtClean="0">
                <a:cs typeface="B Nazanin" pitchFamily="2" charset="-78"/>
              </a:rPr>
              <a:t>: پوشش آلیاژی بهینه شامل لایه میانی گاما با ضخامت</a:t>
            </a:r>
          </a:p>
          <a:p>
            <a:pPr marL="114300" indent="0" algn="r" rtl="1">
              <a:buNone/>
            </a:pPr>
            <a:r>
              <a:rPr lang="fa-IR" i="1" dirty="0" smtClean="0">
                <a:cs typeface="B Nazanin" pitchFamily="2" charset="-78"/>
              </a:rPr>
              <a:t> کمتر از یک میکرون و لایه رویی دلتا حاوی مقادیر کمی زتا</a:t>
            </a:r>
          </a:p>
          <a:p>
            <a:pPr algn="r" rtl="1">
              <a:buFont typeface="Courier New" pitchFamily="49" charset="0"/>
              <a:buChar char="o"/>
            </a:pPr>
            <a:r>
              <a:rPr lang="en-US" i="1" dirty="0" smtClean="0">
                <a:cs typeface="B Nazanin" pitchFamily="2" charset="-78"/>
              </a:rPr>
              <a:t>Type 2</a:t>
            </a:r>
            <a:r>
              <a:rPr lang="fa-IR" i="1" dirty="0" smtClean="0">
                <a:cs typeface="B Nazanin" pitchFamily="2" charset="-78"/>
              </a:rPr>
              <a:t>: پوشش اورآلیاژی (</a:t>
            </a:r>
            <a:r>
              <a:rPr lang="en-US" i="1" dirty="0" err="1">
                <a:cs typeface="B Nazanin" pitchFamily="2" charset="-78"/>
              </a:rPr>
              <a:t>Overalloyed</a:t>
            </a:r>
            <a:r>
              <a:rPr lang="fa-IR" i="1" dirty="0" smtClean="0">
                <a:cs typeface="B Nazanin" pitchFamily="2" charset="-78"/>
              </a:rPr>
              <a:t>) شامل فاز گاما با ضخامت</a:t>
            </a:r>
          </a:p>
          <a:p>
            <a:pPr marL="114300" indent="0" algn="r" rtl="1">
              <a:buNone/>
            </a:pPr>
            <a:r>
              <a:rPr lang="fa-IR" i="1" dirty="0" smtClean="0">
                <a:cs typeface="B Nazanin" pitchFamily="2" charset="-78"/>
              </a:rPr>
              <a:t>بیشتر از یک میکرون و یک لایه رویی دلتا ترک دار</a:t>
            </a:r>
            <a:endParaRPr lang="fa-IR" dirty="0" smtClean="0">
              <a:cs typeface="B Nazanin" pitchFamily="2" charset="-78"/>
            </a:endParaRPr>
          </a:p>
          <a:p>
            <a:pPr algn="r" rtl="1">
              <a:buFont typeface="Courier New" pitchFamily="49" charset="0"/>
              <a:buChar char="o"/>
            </a:pPr>
            <a:endParaRPr lang="en-US" dirty="0" smtClean="0">
              <a:cs typeface="B Nazanin" pitchFamily="2" charset="-78"/>
            </a:endParaRPr>
          </a:p>
          <a:p>
            <a:pPr algn="r" rtl="1">
              <a:buFont typeface="Courier New" pitchFamily="49" charset="0"/>
              <a:buChar char="o"/>
            </a:pPr>
            <a:endParaRPr lang="fa-IR" dirty="0">
              <a:cs typeface="B Nazanin" pitchFamily="2" charset="-78"/>
            </a:endParaRPr>
          </a:p>
          <a:p>
            <a:pPr algn="r" rtl="1">
              <a:buFont typeface="Courier New" pitchFamily="49" charset="0"/>
              <a:buChar char="o"/>
            </a:pPr>
            <a:r>
              <a:rPr lang="fa-IR" dirty="0" smtClean="0">
                <a:cs typeface="B Nazanin" pitchFamily="2" charset="-78"/>
              </a:rPr>
              <a:t>پوشش های گالوانیل رنگ </a:t>
            </a:r>
            <a:r>
              <a:rPr lang="fa-IR" dirty="0">
                <a:cs typeface="B Nazanin" pitchFamily="2" charset="-78"/>
              </a:rPr>
              <a:t>پذیری و جوشکاری </a:t>
            </a:r>
            <a:r>
              <a:rPr lang="fa-IR" dirty="0" smtClean="0">
                <a:cs typeface="B Nazanin" pitchFamily="2" charset="-78"/>
              </a:rPr>
              <a:t>بهتری نسبت </a:t>
            </a:r>
            <a:r>
              <a:rPr lang="fa-IR" dirty="0">
                <a:cs typeface="B Nazanin" pitchFamily="2" charset="-78"/>
              </a:rPr>
              <a:t>به روی خالص </a:t>
            </a:r>
            <a:r>
              <a:rPr lang="fa-IR" dirty="0" smtClean="0">
                <a:cs typeface="B Nazanin" pitchFamily="2" charset="-78"/>
              </a:rPr>
              <a:t>دارند.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3600" dirty="0">
                <a:solidFill>
                  <a:srgbClr val="7030A0"/>
                </a:solidFill>
                <a:cs typeface="B Titr" pitchFamily="2" charset="-78"/>
              </a:rPr>
              <a:t>غوطه وری </a:t>
            </a:r>
            <a: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  <a:t>گرم </a:t>
            </a:r>
            <a:r>
              <a:rPr lang="en-US" sz="3600" dirty="0" smtClean="0">
                <a:solidFill>
                  <a:srgbClr val="7030A0"/>
                </a:solidFill>
                <a:cs typeface="B Titr" pitchFamily="2" charset="-78"/>
              </a:rPr>
              <a:t> </a:t>
            </a:r>
            <a: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  <a:t>روی</a:t>
            </a:r>
            <a:b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</a:br>
            <a:r>
              <a:rPr lang="en-US" sz="3600" b="1" dirty="0" err="1" smtClean="0">
                <a:solidFill>
                  <a:srgbClr val="002060"/>
                </a:solidFill>
                <a:cs typeface="B Titr" pitchFamily="2" charset="-78"/>
              </a:rPr>
              <a:t>Galvaneal</a:t>
            </a:r>
            <a:r>
              <a:rPr lang="en-US" sz="3600" dirty="0" smtClean="0">
                <a:solidFill>
                  <a:srgbClr val="002060"/>
                </a:solidFill>
                <a:cs typeface="B Titr" pitchFamily="2" charset="-78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cs typeface="B Titr" pitchFamily="2" charset="-78"/>
              </a:rPr>
              <a:t>Coating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4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98" t="13533" b="11520"/>
          <a:stretch/>
        </p:blipFill>
        <p:spPr bwMode="auto">
          <a:xfrm>
            <a:off x="0" y="2895600"/>
            <a:ext cx="2114583" cy="294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76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Courier New" pitchFamily="49" charset="0"/>
              <a:buChar char="o"/>
            </a:pPr>
            <a:r>
              <a:rPr lang="fa-IR" b="1" dirty="0">
                <a:cs typeface="B Nazanin" pitchFamily="2" charset="-78"/>
              </a:rPr>
              <a:t> در این روش قطعه را در یک حمام مذاب قرار می دهند که بر اثر آن یک لایه مذاب روی قطعه می نشیند.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b="1" dirty="0">
                <a:cs typeface="B Nazanin" pitchFamily="2" charset="-78"/>
              </a:rPr>
              <a:t>  پس از خارج کردن </a:t>
            </a:r>
            <a:r>
              <a:rPr lang="fa-IR" b="1" dirty="0" smtClean="0">
                <a:cs typeface="B Nazanin" pitchFamily="2" charset="-78"/>
              </a:rPr>
              <a:t>قطعه، </a:t>
            </a:r>
            <a:r>
              <a:rPr lang="fa-IR" b="1" dirty="0">
                <a:cs typeface="B Nazanin" pitchFamily="2" charset="-78"/>
              </a:rPr>
              <a:t>لایه </a:t>
            </a:r>
            <a:r>
              <a:rPr lang="fa-IR" b="1" dirty="0" smtClean="0">
                <a:cs typeface="B Nazanin" pitchFamily="2" charset="-78"/>
              </a:rPr>
              <a:t>مذاب </a:t>
            </a:r>
            <a:r>
              <a:rPr lang="fa-IR" b="1" dirty="0">
                <a:cs typeface="B Nazanin" pitchFamily="2" charset="-78"/>
              </a:rPr>
              <a:t>منجمد شده و یک روکش روی قطعه ایجاد می شود.  </a:t>
            </a:r>
          </a:p>
          <a:p>
            <a:pPr algn="r" rtl="1">
              <a:buFont typeface="Courier New" pitchFamily="49" charset="0"/>
              <a:buChar char="o"/>
            </a:pPr>
            <a:r>
              <a:rPr lang="fa-IR" b="1" dirty="0">
                <a:cs typeface="B Nazanin" pitchFamily="2" charset="-78"/>
              </a:rPr>
              <a:t>  قبل ازغوطه وری گرم سطح قطعه باید کاملا ً تمیز باشد ( چربی زدایی، سند بلاست و... ). </a:t>
            </a:r>
          </a:p>
          <a:p>
            <a:pPr algn="r" rtl="1">
              <a:buFont typeface="Courier New" pitchFamily="49" charset="0"/>
              <a:buChar char="o"/>
            </a:pPr>
            <a:r>
              <a:rPr lang="fa-IR" b="1" dirty="0">
                <a:cs typeface="B Nazanin" pitchFamily="2" charset="-78"/>
              </a:rPr>
              <a:t>  پوشش های مورد استفاده در این روش </a:t>
            </a:r>
            <a:r>
              <a:rPr lang="fa-IR" b="1" dirty="0" smtClean="0">
                <a:cs typeface="B Nazanin" pitchFamily="2" charset="-78"/>
              </a:rPr>
              <a:t>عمدتاً روی (85%)، آلومینیم و سرب است</a:t>
            </a:r>
            <a:r>
              <a:rPr lang="fa-IR" b="1" dirty="0">
                <a:cs typeface="B Nazanin" pitchFamily="2" charset="-78"/>
              </a:rPr>
              <a:t>.</a:t>
            </a:r>
            <a:endParaRPr lang="fa-IR" b="1" dirty="0" smtClean="0">
              <a:cs typeface="B Nazanin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4400" dirty="0">
                <a:solidFill>
                  <a:srgbClr val="7030A0"/>
                </a:solidFill>
                <a:cs typeface="B Titr" pitchFamily="2" charset="-78"/>
              </a:rPr>
              <a:t>غوطه وری </a:t>
            </a:r>
            <a:r>
              <a:rPr lang="fa-IR" sz="4400" dirty="0" smtClean="0">
                <a:solidFill>
                  <a:srgbClr val="7030A0"/>
                </a:solidFill>
                <a:cs typeface="B Titr" pitchFamily="2" charset="-78"/>
              </a:rPr>
              <a:t>گرم (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Hot Dip</a:t>
            </a:r>
            <a:r>
              <a:rPr lang="fa-IR" sz="4400" dirty="0" smtClean="0">
                <a:solidFill>
                  <a:srgbClr val="7030A0"/>
                </a:solidFill>
                <a:cs typeface="B Titr" pitchFamily="2" charset="-78"/>
              </a:rPr>
              <a:t>)</a:t>
            </a:r>
            <a:r>
              <a:rPr lang="en-US" sz="4400" dirty="0" smtClean="0">
                <a:solidFill>
                  <a:srgbClr val="7030A0"/>
                </a:solidFill>
                <a:cs typeface="B Titr" pitchFamily="2" charset="-78"/>
              </a:rPr>
              <a:t> </a:t>
            </a:r>
            <a:endParaRPr lang="en-US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18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3600" dirty="0">
                <a:solidFill>
                  <a:srgbClr val="7030A0"/>
                </a:solidFill>
                <a:cs typeface="B Titr" pitchFamily="2" charset="-78"/>
              </a:rPr>
              <a:t>غوطه وری </a:t>
            </a:r>
            <a: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  <a:t>گرم </a:t>
            </a:r>
            <a:r>
              <a:rPr lang="en-US" sz="3600" dirty="0" smtClean="0">
                <a:solidFill>
                  <a:srgbClr val="7030A0"/>
                </a:solidFill>
                <a:cs typeface="B Titr" pitchFamily="2" charset="-78"/>
              </a:rPr>
              <a:t> </a:t>
            </a:r>
            <a: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  <a:t>روی</a:t>
            </a:r>
            <a:b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</a:br>
            <a:r>
              <a:rPr lang="en-US" sz="3600" b="1" dirty="0" err="1" smtClean="0">
                <a:solidFill>
                  <a:srgbClr val="002060"/>
                </a:solidFill>
                <a:cs typeface="B Titr" pitchFamily="2" charset="-78"/>
              </a:rPr>
              <a:t>Galvaneal</a:t>
            </a:r>
            <a:r>
              <a:rPr lang="en-US" sz="3600" dirty="0" smtClean="0">
                <a:solidFill>
                  <a:srgbClr val="002060"/>
                </a:solidFill>
                <a:cs typeface="B Titr" pitchFamily="2" charset="-78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cs typeface="B Titr" pitchFamily="2" charset="-78"/>
              </a:rPr>
              <a:t>Coating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500" y="152400"/>
            <a:ext cx="5847216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37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3600" dirty="0">
                <a:solidFill>
                  <a:srgbClr val="7030A0"/>
                </a:solidFill>
                <a:cs typeface="B Titr" pitchFamily="2" charset="-78"/>
              </a:rPr>
              <a:t>غوطه وری </a:t>
            </a:r>
            <a: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  <a:t>گرم </a:t>
            </a:r>
            <a:r>
              <a:rPr lang="en-US" sz="3600" dirty="0" smtClean="0">
                <a:solidFill>
                  <a:srgbClr val="7030A0"/>
                </a:solidFill>
                <a:cs typeface="B Titr" pitchFamily="2" charset="-78"/>
              </a:rPr>
              <a:t> </a:t>
            </a:r>
            <a: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  <a:t>روی</a:t>
            </a:r>
            <a:b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</a:br>
            <a:r>
              <a:rPr lang="en-US" sz="3600" b="1" dirty="0" err="1" smtClean="0">
                <a:solidFill>
                  <a:srgbClr val="002060"/>
                </a:solidFill>
                <a:cs typeface="B Titr" pitchFamily="2" charset="-78"/>
              </a:rPr>
              <a:t>Galvaneal</a:t>
            </a:r>
            <a:r>
              <a:rPr lang="en-US" sz="3600" dirty="0" smtClean="0">
                <a:solidFill>
                  <a:srgbClr val="002060"/>
                </a:solidFill>
                <a:cs typeface="B Titr" pitchFamily="2" charset="-78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cs typeface="B Titr" pitchFamily="2" charset="-78"/>
              </a:rPr>
              <a:t>Coating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119"/>
            <a:ext cx="6515100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56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3600" dirty="0">
                <a:solidFill>
                  <a:srgbClr val="7030A0"/>
                </a:solidFill>
                <a:cs typeface="B Titr" pitchFamily="2" charset="-78"/>
              </a:rPr>
              <a:t>غوطه وری </a:t>
            </a:r>
            <a: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  <a:t>گرم </a:t>
            </a:r>
            <a:r>
              <a:rPr lang="en-US" sz="3600" dirty="0" smtClean="0">
                <a:solidFill>
                  <a:srgbClr val="7030A0"/>
                </a:solidFill>
                <a:cs typeface="B Titr" pitchFamily="2" charset="-78"/>
              </a:rPr>
              <a:t> </a:t>
            </a:r>
            <a: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  <a:t>روی</a:t>
            </a:r>
            <a:b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</a:br>
            <a:r>
              <a:rPr lang="en-US" sz="3600" b="1" dirty="0" err="1" smtClean="0">
                <a:solidFill>
                  <a:srgbClr val="002060"/>
                </a:solidFill>
                <a:cs typeface="B Titr" pitchFamily="2" charset="-78"/>
              </a:rPr>
              <a:t>Galvaneal</a:t>
            </a:r>
            <a:r>
              <a:rPr lang="en-US" sz="3600" dirty="0" smtClean="0">
                <a:solidFill>
                  <a:srgbClr val="002060"/>
                </a:solidFill>
                <a:cs typeface="B Titr" pitchFamily="2" charset="-78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cs typeface="B Titr" pitchFamily="2" charset="-78"/>
              </a:rPr>
              <a:t>Coating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5122" name="Picture 2" descr="Image result for galvanneal coa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03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r" rtl="1">
              <a:buFont typeface="Courier New" pitchFamily="49" charset="0"/>
              <a:buChar char="o"/>
            </a:pPr>
            <a:r>
              <a:rPr lang="fa-IR" b="1" dirty="0">
                <a:cs typeface="B Nazanin" pitchFamily="2" charset="-78"/>
              </a:rPr>
              <a:t>سطح حمام مذاب </a:t>
            </a:r>
            <a:r>
              <a:rPr lang="fa-IR" b="1" dirty="0" smtClean="0">
                <a:cs typeface="B Nazanin" pitchFamily="2" charset="-78"/>
              </a:rPr>
              <a:t>آلومینیم باید </a:t>
            </a:r>
            <a:r>
              <a:rPr lang="fa-IR" b="1" dirty="0">
                <a:cs typeface="B Nazanin" pitchFamily="2" charset="-78"/>
              </a:rPr>
              <a:t>با فلاکس مناسب پوشیده شود.</a:t>
            </a:r>
          </a:p>
          <a:p>
            <a:pPr algn="r" rtl="1">
              <a:buFont typeface="Courier New" pitchFamily="49" charset="0"/>
              <a:buChar char="o"/>
            </a:pPr>
            <a:r>
              <a:rPr lang="fa-IR" b="1" dirty="0">
                <a:cs typeface="B Nazanin" pitchFamily="2" charset="-78"/>
              </a:rPr>
              <a:t>در این جا نیز برای جلوگیری از تشکیل ترکیبات بین فلزی </a:t>
            </a:r>
            <a:r>
              <a:rPr lang="fa-IR" b="1" dirty="0" smtClean="0">
                <a:cs typeface="B Nazanin" pitchFamily="2" charset="-78"/>
              </a:rPr>
              <a:t>5-11 درصد سیلیسیم به </a:t>
            </a:r>
            <a:r>
              <a:rPr lang="fa-IR" b="1" dirty="0">
                <a:cs typeface="B Nazanin" pitchFamily="2" charset="-78"/>
              </a:rPr>
              <a:t>حمام مذاب اضافه می کنند.</a:t>
            </a:r>
          </a:p>
          <a:p>
            <a:pPr algn="r" rtl="1">
              <a:buFont typeface="Courier New" pitchFamily="49" charset="0"/>
              <a:buChar char="o"/>
            </a:pPr>
            <a:r>
              <a:rPr lang="fa-IR" b="1" dirty="0">
                <a:cs typeface="B Nazanin" pitchFamily="2" charset="-78"/>
              </a:rPr>
              <a:t>مقاومت در برابر خوردگی اتمسفری آلومینیم بیشتر از  </a:t>
            </a:r>
            <a:r>
              <a:rPr lang="fa-IR" b="1" dirty="0" smtClean="0">
                <a:cs typeface="B Nazanin" pitchFamily="2" charset="-78"/>
              </a:rPr>
              <a:t>روی است.</a:t>
            </a:r>
            <a:endParaRPr lang="fa-IR" b="1" dirty="0">
              <a:cs typeface="B Nazanin" pitchFamily="2" charset="-78"/>
            </a:endParaRPr>
          </a:p>
          <a:p>
            <a:pPr algn="r" rtl="1">
              <a:buFont typeface="Courier New" pitchFamily="49" charset="0"/>
              <a:buChar char="o"/>
            </a:pPr>
            <a:r>
              <a:rPr lang="fa-IR" b="1" dirty="0">
                <a:cs typeface="B Nazanin" pitchFamily="2" charset="-78"/>
              </a:rPr>
              <a:t>آلومینیم مانند </a:t>
            </a:r>
            <a:r>
              <a:rPr lang="fa-IR" b="1" dirty="0" smtClean="0">
                <a:cs typeface="B Nazanin" pitchFamily="2" charset="-78"/>
              </a:rPr>
              <a:t>روی نقش </a:t>
            </a:r>
            <a:r>
              <a:rPr lang="fa-IR" b="1" dirty="0">
                <a:cs typeface="B Nazanin" pitchFamily="2" charset="-78"/>
              </a:rPr>
              <a:t>آند فداشونده ندارد.</a:t>
            </a:r>
          </a:p>
          <a:p>
            <a:pPr algn="r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دراینجا </a:t>
            </a:r>
            <a:r>
              <a:rPr lang="fa-IR" b="1" dirty="0">
                <a:cs typeface="B Nazanin" pitchFamily="2" charset="-78"/>
              </a:rPr>
              <a:t>دو نوع پوشش داریم:</a:t>
            </a:r>
          </a:p>
          <a:p>
            <a:pPr algn="r" rtl="1">
              <a:buFont typeface="Courier New" pitchFamily="49" charset="0"/>
              <a:buChar char="o"/>
            </a:pPr>
            <a:r>
              <a:rPr lang="en-US" b="1" dirty="0">
                <a:cs typeface="B Nazanin" pitchFamily="2" charset="-78"/>
              </a:rPr>
              <a:t>Type 1 : </a:t>
            </a:r>
            <a:r>
              <a:rPr lang="fa-IR" b="1" dirty="0" smtClean="0">
                <a:cs typeface="B Nazanin" pitchFamily="2" charset="-78"/>
              </a:rPr>
              <a:t>پوشش نازک</a:t>
            </a:r>
            <a:r>
              <a:rPr lang="en-US" b="1" dirty="0" smtClean="0">
                <a:cs typeface="B Nazanin" pitchFamily="2" charset="-78"/>
              </a:rPr>
              <a:t>Al-Si </a:t>
            </a:r>
            <a:r>
              <a:rPr lang="fa-IR" b="1" dirty="0" smtClean="0">
                <a:cs typeface="B Nazanin" pitchFamily="2" charset="-78"/>
              </a:rPr>
              <a:t> است (حاوی 5-11 درصد سیلیسیم). سیلیسیم از تشکیل ترکیبات بین </a:t>
            </a:r>
            <a:r>
              <a:rPr lang="fa-IR" b="1" dirty="0">
                <a:cs typeface="B Nazanin" pitchFamily="2" charset="-78"/>
              </a:rPr>
              <a:t>فلزی </a:t>
            </a:r>
            <a:r>
              <a:rPr lang="fa-IR" b="1" dirty="0" smtClean="0">
                <a:cs typeface="B Nazanin" pitchFamily="2" charset="-78"/>
              </a:rPr>
              <a:t>آلومینیم-آهن جلوگیری می کند.  </a:t>
            </a:r>
            <a:r>
              <a:rPr lang="fa-IR" b="1" dirty="0">
                <a:cs typeface="B Nazanin" pitchFamily="2" charset="-78"/>
              </a:rPr>
              <a:t>ضخامت </a:t>
            </a:r>
            <a:r>
              <a:rPr lang="fa-IR" b="1" dirty="0" smtClean="0">
                <a:cs typeface="B Nazanin" pitchFamily="2" charset="-78"/>
              </a:rPr>
              <a:t>20-25 </a:t>
            </a:r>
            <a:r>
              <a:rPr lang="fa-IR" b="1" dirty="0">
                <a:cs typeface="B Nazanin" pitchFamily="2" charset="-78"/>
              </a:rPr>
              <a:t>میکرومتر بوده و مقاومت دردماهای بالاتر </a:t>
            </a:r>
            <a:r>
              <a:rPr lang="fa-IR" b="1" dirty="0" smtClean="0">
                <a:cs typeface="B Nazanin" pitchFamily="2" charset="-78"/>
              </a:rPr>
              <a:t>(تا 500 درجه سانتیگراد) وجود </a:t>
            </a:r>
            <a:r>
              <a:rPr lang="fa-IR" b="1" dirty="0">
                <a:cs typeface="B Nazanin" pitchFamily="2" charset="-78"/>
              </a:rPr>
              <a:t>دارد.</a:t>
            </a:r>
          </a:p>
          <a:p>
            <a:pPr algn="r" rtl="1">
              <a:buFont typeface="Courier New" pitchFamily="49" charset="0"/>
              <a:buChar char="o"/>
            </a:pPr>
            <a:r>
              <a:rPr lang="fa-IR" b="1" dirty="0">
                <a:cs typeface="B Nazanin" pitchFamily="2" charset="-78"/>
              </a:rPr>
              <a:t>کاربرد: اگزوز اتومبیل </a:t>
            </a:r>
          </a:p>
          <a:p>
            <a:pPr algn="r" rtl="1">
              <a:buFont typeface="Courier New" pitchFamily="49" charset="0"/>
              <a:buChar char="o"/>
            </a:pPr>
            <a:r>
              <a:rPr lang="en-US" b="1" dirty="0">
                <a:cs typeface="B Nazanin" pitchFamily="2" charset="-78"/>
              </a:rPr>
              <a:t>Type 2 : </a:t>
            </a:r>
            <a:r>
              <a:rPr lang="fa-IR" b="1" dirty="0" smtClean="0">
                <a:cs typeface="B Nazanin" pitchFamily="2" charset="-78"/>
              </a:rPr>
              <a:t>پوشش ضخیم تر از جنس آلومینیم خالص است </a:t>
            </a:r>
            <a:r>
              <a:rPr lang="fa-IR" b="1" dirty="0">
                <a:cs typeface="B Nazanin" pitchFamily="2" charset="-78"/>
              </a:rPr>
              <a:t>و احتمال </a:t>
            </a:r>
            <a:r>
              <a:rPr lang="fa-IR" b="1" dirty="0" smtClean="0">
                <a:cs typeface="B Nazanin" pitchFamily="2" charset="-78"/>
              </a:rPr>
              <a:t>تشکیل ترکیبات </a:t>
            </a:r>
            <a:r>
              <a:rPr lang="fa-IR" b="1" dirty="0">
                <a:cs typeface="B Nazanin" pitchFamily="2" charset="-78"/>
              </a:rPr>
              <a:t>بین فلزی وجود دارد . ضخامت 30-50 میکرومتر است.</a:t>
            </a:r>
          </a:p>
          <a:p>
            <a:pPr algn="r" rtl="1">
              <a:buFont typeface="Courier New" pitchFamily="49" charset="0"/>
              <a:buChar char="o"/>
            </a:pPr>
            <a:r>
              <a:rPr lang="fa-IR" b="1" dirty="0">
                <a:cs typeface="B Nazanin" pitchFamily="2" charset="-78"/>
              </a:rPr>
              <a:t>کاربرد: در سقف ها و سیلوها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3600" dirty="0">
                <a:solidFill>
                  <a:srgbClr val="7030A0"/>
                </a:solidFill>
                <a:cs typeface="B Titr" pitchFamily="2" charset="-78"/>
              </a:rPr>
              <a:t>غوطه وری </a:t>
            </a:r>
            <a: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  <a:t>گرم </a:t>
            </a:r>
            <a:r>
              <a:rPr lang="en-US" sz="3600" dirty="0" smtClean="0">
                <a:solidFill>
                  <a:srgbClr val="7030A0"/>
                </a:solidFill>
                <a:cs typeface="B Titr" pitchFamily="2" charset="-78"/>
              </a:rPr>
              <a:t> </a:t>
            </a:r>
            <a: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  <a:t>آلومینیم </a:t>
            </a:r>
            <a:b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</a:br>
            <a: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  <a:t>(</a:t>
            </a:r>
            <a:r>
              <a:rPr lang="en-US" sz="3600" dirty="0">
                <a:solidFill>
                  <a:srgbClr val="7030A0"/>
                </a:solidFill>
                <a:cs typeface="B Titr" pitchFamily="2" charset="-78"/>
              </a:rPr>
              <a:t>Hot-dip aluminizing</a:t>
            </a:r>
            <a: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  <a:t>)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8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7924800" cy="4800600"/>
          </a:xfrm>
        </p:spPr>
        <p:txBody>
          <a:bodyPr>
            <a:normAutofit/>
          </a:bodyPr>
          <a:lstStyle/>
          <a:p>
            <a:pPr algn="r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پوشش های ترکیبی</a:t>
            </a:r>
          </a:p>
          <a:p>
            <a:pPr algn="r" rtl="1">
              <a:buFont typeface="Wingdings" pitchFamily="2" charset="2"/>
              <a:buChar char="q"/>
            </a:pPr>
            <a:r>
              <a:rPr lang="en-US" b="1" dirty="0" err="1" smtClean="0">
                <a:cs typeface="B Nazanin" pitchFamily="2" charset="-78"/>
              </a:rPr>
              <a:t>Zn-5%Al</a:t>
            </a:r>
            <a:r>
              <a:rPr lang="fa-IR" b="1" dirty="0" smtClean="0">
                <a:cs typeface="B Nazanin" pitchFamily="2" charset="-78"/>
              </a:rPr>
              <a:t> (</a:t>
            </a:r>
            <a:r>
              <a:rPr lang="en-US" b="1" dirty="0" err="1" smtClean="0">
                <a:cs typeface="B Nazanin" pitchFamily="2" charset="-78"/>
              </a:rPr>
              <a:t>Galfan</a:t>
            </a:r>
            <a:r>
              <a:rPr lang="fa-IR" b="1" dirty="0" smtClean="0">
                <a:cs typeface="B Nazanin" pitchFamily="2" charset="-78"/>
              </a:rPr>
              <a:t>)</a:t>
            </a:r>
            <a:endParaRPr lang="en-US" b="1" dirty="0">
              <a:cs typeface="B Nazanin" pitchFamily="2" charset="-78"/>
            </a:endParaRPr>
          </a:p>
          <a:p>
            <a:pPr algn="r" rtl="1">
              <a:buFont typeface="Courier New" pitchFamily="49" charset="0"/>
              <a:buChar char="o"/>
            </a:pPr>
            <a:r>
              <a:rPr lang="en-US" b="1" dirty="0">
                <a:cs typeface="B Nazanin" pitchFamily="2" charset="-78"/>
              </a:rPr>
              <a:t>   </a:t>
            </a:r>
            <a:r>
              <a:rPr lang="fa-IR" b="1" dirty="0">
                <a:cs typeface="B Nazanin" pitchFamily="2" charset="-78"/>
              </a:rPr>
              <a:t>دمای حمام مذاب کمتر است (به دلیل وجود یوتکتیک در  دیاگرام  </a:t>
            </a:r>
            <a:r>
              <a:rPr lang="en-US" b="1" dirty="0" smtClean="0">
                <a:cs typeface="B Nazanin" pitchFamily="2" charset="-78"/>
              </a:rPr>
              <a:t>Zn-Al</a:t>
            </a:r>
            <a:r>
              <a:rPr lang="fa-IR" b="1" dirty="0" smtClean="0">
                <a:cs typeface="B Nazanin" pitchFamily="2" charset="-78"/>
              </a:rPr>
              <a:t>)</a:t>
            </a:r>
          </a:p>
          <a:p>
            <a:pPr algn="r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 </a:t>
            </a:r>
            <a:r>
              <a:rPr lang="fa-IR" b="1" dirty="0" smtClean="0">
                <a:cs typeface="B Nazanin" pitchFamily="2" charset="-78"/>
              </a:rPr>
              <a:t>عدم </a:t>
            </a:r>
            <a:r>
              <a:rPr lang="fa-IR" b="1" dirty="0">
                <a:cs typeface="B Nazanin" pitchFamily="2" charset="-78"/>
              </a:rPr>
              <a:t>وجود ترکیبات بین فلزی که در پوشش های </a:t>
            </a:r>
            <a:r>
              <a:rPr lang="en-US" b="1" dirty="0">
                <a:cs typeface="B Nazanin" pitchFamily="2" charset="-78"/>
              </a:rPr>
              <a:t>Zn </a:t>
            </a:r>
            <a:r>
              <a:rPr lang="fa-IR" b="1" dirty="0" smtClean="0">
                <a:cs typeface="B Nazanin" pitchFamily="2" charset="-78"/>
              </a:rPr>
              <a:t> وجود </a:t>
            </a:r>
            <a:r>
              <a:rPr lang="fa-IR" b="1" dirty="0">
                <a:cs typeface="B Nazanin" pitchFamily="2" charset="-78"/>
              </a:rPr>
              <a:t>داشتند و مقاومت به خوردگی بهتر در مقایسه با پوشش های </a:t>
            </a:r>
            <a:r>
              <a:rPr lang="fa-IR" b="1" dirty="0" smtClean="0">
                <a:cs typeface="B Nazanin" pitchFamily="2" charset="-78"/>
              </a:rPr>
              <a:t>گالوانیزه.</a:t>
            </a:r>
          </a:p>
          <a:p>
            <a:pPr marL="114300" indent="0" algn="r" rtl="1">
              <a:buNone/>
            </a:pPr>
            <a:endParaRPr lang="fa-IR" b="1" dirty="0" smtClean="0">
              <a:cs typeface="B Nazanin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3600" dirty="0">
                <a:solidFill>
                  <a:srgbClr val="7030A0"/>
                </a:solidFill>
                <a:cs typeface="B Titr" pitchFamily="2" charset="-78"/>
              </a:rPr>
              <a:t>غوطه وری </a:t>
            </a:r>
            <a: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  <a:t>گرم </a:t>
            </a:r>
            <a:r>
              <a:rPr lang="en-US" sz="3600" dirty="0" smtClean="0">
                <a:solidFill>
                  <a:srgbClr val="7030A0"/>
                </a:solidFill>
                <a:cs typeface="B Titr" pitchFamily="2" charset="-78"/>
              </a:rPr>
              <a:t> </a:t>
            </a:r>
            <a: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  <a:t>آلومینیم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615447"/>
            <a:ext cx="4225996" cy="324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16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7924800" cy="4800600"/>
          </a:xfrm>
        </p:spPr>
        <p:txBody>
          <a:bodyPr>
            <a:normAutofit/>
          </a:bodyPr>
          <a:lstStyle/>
          <a:p>
            <a:pPr algn="r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پوشش های ترکیبی</a:t>
            </a:r>
          </a:p>
          <a:p>
            <a:pPr algn="r" rtl="1">
              <a:buFont typeface="Wingdings" pitchFamily="2" charset="2"/>
              <a:buChar char="q"/>
            </a:pPr>
            <a:r>
              <a:rPr lang="en-US" b="1" dirty="0" err="1" smtClean="0">
                <a:cs typeface="B Nazanin" pitchFamily="2" charset="-78"/>
              </a:rPr>
              <a:t>Zn-5%Al</a:t>
            </a:r>
            <a:r>
              <a:rPr lang="fa-IR" b="1" dirty="0" smtClean="0">
                <a:cs typeface="B Nazanin" pitchFamily="2" charset="-78"/>
              </a:rPr>
              <a:t> (</a:t>
            </a:r>
            <a:r>
              <a:rPr lang="en-US" b="1" dirty="0" err="1" smtClean="0">
                <a:cs typeface="B Nazanin" pitchFamily="2" charset="-78"/>
              </a:rPr>
              <a:t>Galfan</a:t>
            </a:r>
            <a:r>
              <a:rPr lang="fa-IR" b="1" dirty="0" smtClean="0">
                <a:cs typeface="B Nazanin" pitchFamily="2" charset="-78"/>
              </a:rPr>
              <a:t>)</a:t>
            </a:r>
            <a:endParaRPr lang="en-US" b="1" dirty="0">
              <a:cs typeface="B Nazanin" pitchFamily="2" charset="-78"/>
            </a:endParaRPr>
          </a:p>
          <a:p>
            <a:pPr marL="114300" indent="0" algn="r" rtl="1">
              <a:buNone/>
            </a:pPr>
            <a:endParaRPr lang="fa-IR" b="1" dirty="0" smtClean="0">
              <a:cs typeface="B Nazanin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3600" dirty="0">
                <a:solidFill>
                  <a:srgbClr val="7030A0"/>
                </a:solidFill>
                <a:cs typeface="B Titr" pitchFamily="2" charset="-78"/>
              </a:rPr>
              <a:t>غوطه وری </a:t>
            </a:r>
            <a: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  <a:t>گرم </a:t>
            </a:r>
            <a:r>
              <a:rPr lang="en-US" sz="3600" dirty="0" smtClean="0">
                <a:solidFill>
                  <a:srgbClr val="7030A0"/>
                </a:solidFill>
                <a:cs typeface="B Titr" pitchFamily="2" charset="-78"/>
              </a:rPr>
              <a:t> </a:t>
            </a:r>
            <a: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  <a:t>آلومینیم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://automotive.arcelormittal.com/saturnus/sheets/images/large/Coupe%20micrographique_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14371"/>
            <a:ext cx="5029200" cy="464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11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7924800" cy="4800600"/>
          </a:xfrm>
        </p:spPr>
        <p:txBody>
          <a:bodyPr>
            <a:normAutofit/>
          </a:bodyPr>
          <a:lstStyle/>
          <a:p>
            <a:pPr algn="r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پوشش های ترکیبی</a:t>
            </a:r>
          </a:p>
          <a:p>
            <a:pPr algn="r" rtl="1">
              <a:buFont typeface="Wingdings" pitchFamily="2" charset="2"/>
              <a:buChar char="q"/>
            </a:pPr>
            <a:r>
              <a:rPr lang="fa-IR" b="1" dirty="0" smtClean="0">
                <a:cs typeface="B Nazanin" pitchFamily="2" charset="-78"/>
              </a:rPr>
              <a:t> </a:t>
            </a:r>
            <a:r>
              <a:rPr lang="en-US" b="1" dirty="0" err="1" smtClean="0">
                <a:cs typeface="B Nazanin" pitchFamily="2" charset="-78"/>
              </a:rPr>
              <a:t>Zn-55%Al</a:t>
            </a:r>
            <a:r>
              <a:rPr lang="fa-IR" b="1" dirty="0" smtClean="0">
                <a:cs typeface="B Nazanin" pitchFamily="2" charset="-78"/>
              </a:rPr>
              <a:t> (</a:t>
            </a:r>
            <a:r>
              <a:rPr lang="en-US" b="1" dirty="0" err="1" smtClean="0">
                <a:cs typeface="B Nazanin" pitchFamily="2" charset="-78"/>
              </a:rPr>
              <a:t>Galvalume</a:t>
            </a:r>
            <a:r>
              <a:rPr lang="fa-IR" b="1" dirty="0" smtClean="0">
                <a:cs typeface="B Nazanin" pitchFamily="2" charset="-78"/>
              </a:rPr>
              <a:t>)</a:t>
            </a:r>
          </a:p>
          <a:p>
            <a:pPr marL="114300" indent="0" algn="r" rtl="1">
              <a:buNone/>
            </a:pPr>
            <a:r>
              <a:rPr lang="en-US" b="1" dirty="0" smtClean="0">
                <a:cs typeface="B Nazanin" pitchFamily="2" charset="-78"/>
              </a:rPr>
              <a:t>   </a:t>
            </a:r>
            <a:r>
              <a:rPr lang="fa-IR" b="1" dirty="0">
                <a:cs typeface="B Nazanin" pitchFamily="2" charset="-78"/>
              </a:rPr>
              <a:t>تلفیقی از مقاومت به خوردگی خوب </a:t>
            </a:r>
            <a:r>
              <a:rPr lang="fa-IR" b="1" dirty="0" smtClean="0">
                <a:cs typeface="B Nazanin" pitchFamily="2" charset="-78"/>
              </a:rPr>
              <a:t>اتمسفری آلومینیم ( 2 تا 4 برابرپوشش </a:t>
            </a:r>
            <a:r>
              <a:rPr lang="fa-IR" b="1" dirty="0">
                <a:cs typeface="B Nazanin" pitchFamily="2" charset="-78"/>
              </a:rPr>
              <a:t>گالوانیزه) و خاصیت فداشوندگی </a:t>
            </a:r>
            <a:r>
              <a:rPr lang="fa-IR" b="1" dirty="0" smtClean="0">
                <a:cs typeface="B Nazanin" pitchFamily="2" charset="-78"/>
              </a:rPr>
              <a:t>روی وجود </a:t>
            </a:r>
            <a:r>
              <a:rPr lang="fa-IR" b="1" dirty="0">
                <a:cs typeface="B Nazanin" pitchFamily="2" charset="-78"/>
              </a:rPr>
              <a:t>دارد. </a:t>
            </a:r>
          </a:p>
          <a:p>
            <a:pPr algn="r" rtl="1">
              <a:buFont typeface="Courier New" pitchFamily="49" charset="0"/>
              <a:buChar char="o"/>
            </a:pPr>
            <a:r>
              <a:rPr lang="fa-IR" b="1" dirty="0">
                <a:cs typeface="B Nazanin" pitchFamily="2" charset="-78"/>
              </a:rPr>
              <a:t>   ضخامت: 20-25 </a:t>
            </a:r>
            <a:r>
              <a:rPr lang="fa-IR" b="1" dirty="0" smtClean="0">
                <a:cs typeface="B Nazanin" pitchFamily="2" charset="-78"/>
              </a:rPr>
              <a:t>میکرومتر</a:t>
            </a:r>
            <a:endParaRPr lang="en-US" b="1" dirty="0" smtClean="0">
              <a:cs typeface="B Nazanin" pitchFamily="2" charset="-78"/>
            </a:endParaRPr>
          </a:p>
          <a:p>
            <a:pPr algn="r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معمولا 1/5 درصد سیلیسیم دارد (به منظور افزایش چسبندگی پوشش به زیرلایه در حین نورد، کشش یا خمش ورق) </a:t>
            </a:r>
            <a:endParaRPr lang="fa-IR" b="1" dirty="0">
              <a:cs typeface="B Nazanin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3600" dirty="0">
                <a:solidFill>
                  <a:srgbClr val="7030A0"/>
                </a:solidFill>
                <a:cs typeface="B Titr" pitchFamily="2" charset="-78"/>
              </a:rPr>
              <a:t>غوطه وری </a:t>
            </a:r>
            <a: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  <a:t>گرم </a:t>
            </a:r>
            <a:r>
              <a:rPr lang="en-US" sz="3600" dirty="0" smtClean="0">
                <a:solidFill>
                  <a:srgbClr val="7030A0"/>
                </a:solidFill>
                <a:cs typeface="B Titr" pitchFamily="2" charset="-78"/>
              </a:rPr>
              <a:t> </a:t>
            </a:r>
            <a: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  <a:t>آلومینیم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50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7924800" cy="4800600"/>
          </a:xfrm>
        </p:spPr>
        <p:txBody>
          <a:bodyPr>
            <a:normAutofit/>
          </a:bodyPr>
          <a:lstStyle/>
          <a:p>
            <a:pPr algn="r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پوشش های ترکیبی</a:t>
            </a:r>
            <a:endParaRPr lang="en-US" b="1" dirty="0" smtClean="0">
              <a:cs typeface="B Nazanin" pitchFamily="2" charset="-78"/>
            </a:endParaRPr>
          </a:p>
          <a:p>
            <a:pPr algn="r" rtl="1">
              <a:buFont typeface="Courier New" pitchFamily="49" charset="0"/>
              <a:buChar char="o"/>
            </a:pPr>
            <a:r>
              <a:rPr lang="fa-IR" b="1" dirty="0">
                <a:cs typeface="B Nazanin" pitchFamily="2" charset="-78"/>
              </a:rPr>
              <a:t> </a:t>
            </a:r>
            <a:r>
              <a:rPr lang="en-US" b="1" dirty="0" err="1">
                <a:cs typeface="B Nazanin" pitchFamily="2" charset="-78"/>
              </a:rPr>
              <a:t>Zn-55%Al</a:t>
            </a:r>
            <a:r>
              <a:rPr lang="fa-IR" b="1" dirty="0">
                <a:cs typeface="B Nazanin" pitchFamily="2" charset="-78"/>
              </a:rPr>
              <a:t> (</a:t>
            </a:r>
            <a:r>
              <a:rPr lang="en-US" b="1" dirty="0" err="1">
                <a:cs typeface="B Nazanin" pitchFamily="2" charset="-78"/>
              </a:rPr>
              <a:t>Galvalume</a:t>
            </a:r>
            <a:r>
              <a:rPr lang="fa-IR" b="1" dirty="0">
                <a:cs typeface="B Nazanin" pitchFamily="2" charset="-78"/>
              </a:rPr>
              <a:t>)</a:t>
            </a:r>
          </a:p>
          <a:p>
            <a:pPr algn="r" rtl="1">
              <a:buFont typeface="Courier New" pitchFamily="49" charset="0"/>
              <a:buChar char="o"/>
            </a:pPr>
            <a:endParaRPr lang="fa-IR" b="1" dirty="0" smtClean="0">
              <a:cs typeface="B Nazanin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3600" dirty="0">
                <a:solidFill>
                  <a:srgbClr val="7030A0"/>
                </a:solidFill>
                <a:cs typeface="B Titr" pitchFamily="2" charset="-78"/>
              </a:rPr>
              <a:t>غوطه وری </a:t>
            </a:r>
            <a: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  <a:t>گرم </a:t>
            </a:r>
            <a:r>
              <a:rPr lang="en-US" sz="3600" dirty="0" smtClean="0">
                <a:solidFill>
                  <a:srgbClr val="7030A0"/>
                </a:solidFill>
                <a:cs typeface="B Titr" pitchFamily="2" charset="-78"/>
              </a:rPr>
              <a:t> </a:t>
            </a:r>
            <a: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  <a:t>آلومینیم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25587" r="23792" b="9961"/>
          <a:stretch/>
        </p:blipFill>
        <p:spPr bwMode="auto">
          <a:xfrm>
            <a:off x="381000" y="2514600"/>
            <a:ext cx="6705600" cy="4408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9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03" y="228600"/>
            <a:ext cx="7368726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95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Low" rtl="1">
              <a:buFont typeface="Courier New" pitchFamily="49" charset="0"/>
              <a:buChar char="o"/>
            </a:pPr>
            <a:r>
              <a:rPr lang="fa-IR" sz="2400" b="1" dirty="0" smtClean="0">
                <a:cs typeface="B Nazanin" pitchFamily="2" charset="-78"/>
              </a:rPr>
              <a:t>به منظور افزایش خاصیت ترشوندگی</a:t>
            </a:r>
            <a:r>
              <a:rPr lang="fa-IR" sz="2400" b="1" dirty="0">
                <a:cs typeface="B Nazanin" pitchFamily="2" charset="-78"/>
              </a:rPr>
              <a:t>، </a:t>
            </a:r>
            <a:r>
              <a:rPr lang="fa-IR" sz="2400" b="1" dirty="0" smtClean="0">
                <a:cs typeface="B Nazanin" pitchFamily="2" charset="-78"/>
              </a:rPr>
              <a:t>به آن قلع اضافه </a:t>
            </a:r>
            <a:r>
              <a:rPr lang="fa-IR" sz="2400" b="1" dirty="0">
                <a:cs typeface="B Nazanin" pitchFamily="2" charset="-78"/>
              </a:rPr>
              <a:t>می </a:t>
            </a:r>
            <a:r>
              <a:rPr lang="fa-IR" sz="2400" b="1" dirty="0" smtClean="0">
                <a:cs typeface="B Nazanin" pitchFamily="2" charset="-78"/>
              </a:rPr>
              <a:t>کنند (3-15 درصد). </a:t>
            </a:r>
            <a:endParaRPr lang="fa-IR" sz="2400" b="1" dirty="0">
              <a:cs typeface="B Nazanin" pitchFamily="2" charset="-78"/>
            </a:endParaRPr>
          </a:p>
          <a:p>
            <a:pPr algn="justLow" rtl="1">
              <a:buFont typeface="Courier New" pitchFamily="49" charset="0"/>
              <a:buChar char="o"/>
            </a:pPr>
            <a:r>
              <a:rPr lang="fa-IR" sz="2400" b="1" dirty="0">
                <a:cs typeface="B Nazanin" pitchFamily="2" charset="-78"/>
              </a:rPr>
              <a:t>حلالیت </a:t>
            </a:r>
            <a:r>
              <a:rPr lang="fa-IR" sz="2400" b="1" dirty="0" smtClean="0">
                <a:cs typeface="B Nazanin" pitchFamily="2" charset="-78"/>
              </a:rPr>
              <a:t>قلع در </a:t>
            </a:r>
            <a:r>
              <a:rPr lang="fa-IR" sz="2400" b="1" dirty="0">
                <a:cs typeface="B Nazanin" pitchFamily="2" charset="-78"/>
              </a:rPr>
              <a:t>سرب بسیار کم است و می تواند به صورت رگه هایی در پوشش باشد.</a:t>
            </a:r>
          </a:p>
          <a:p>
            <a:pPr algn="justLow" rtl="1">
              <a:buFont typeface="Courier New" pitchFamily="49" charset="0"/>
              <a:buChar char="o"/>
            </a:pPr>
            <a:r>
              <a:rPr lang="fa-IR" sz="2400" b="1" dirty="0">
                <a:cs typeface="B Nazanin" pitchFamily="2" charset="-78"/>
              </a:rPr>
              <a:t>به </a:t>
            </a:r>
            <a:r>
              <a:rPr lang="fa-IR" sz="2400" b="1" dirty="0" smtClean="0">
                <a:cs typeface="B Nazanin" pitchFamily="2" charset="-78"/>
              </a:rPr>
              <a:t>پوشش سرب-قلع </a:t>
            </a:r>
            <a:r>
              <a:rPr lang="en-US" sz="2400" b="1" dirty="0" err="1" smtClean="0">
                <a:cs typeface="B Nazanin" pitchFamily="2" charset="-78"/>
              </a:rPr>
              <a:t>Terne</a:t>
            </a:r>
            <a:r>
              <a:rPr lang="en-US" sz="2400" b="1" dirty="0" smtClean="0">
                <a:cs typeface="B Nazanin" pitchFamily="2" charset="-78"/>
              </a:rPr>
              <a:t> </a:t>
            </a:r>
            <a:r>
              <a:rPr lang="en-US" sz="2400" b="1" dirty="0">
                <a:cs typeface="B Nazanin" pitchFamily="2" charset="-78"/>
              </a:rPr>
              <a:t>Coating </a:t>
            </a:r>
            <a:r>
              <a:rPr lang="fa-IR" sz="2400" b="1" dirty="0" smtClean="0">
                <a:cs typeface="B Nazanin" pitchFamily="2" charset="-78"/>
              </a:rPr>
              <a:t> و به ورق فولادی با این پوشش </a:t>
            </a:r>
            <a:r>
              <a:rPr lang="en-US" sz="2400" b="1" dirty="0" err="1" smtClean="0">
                <a:cs typeface="B Nazanin" pitchFamily="2" charset="-78"/>
              </a:rPr>
              <a:t>ternplate</a:t>
            </a:r>
            <a:r>
              <a:rPr lang="fa-IR" sz="2400" b="1" dirty="0" smtClean="0">
                <a:cs typeface="B Nazanin" pitchFamily="2" charset="-78"/>
              </a:rPr>
              <a:t> می </a:t>
            </a:r>
            <a:r>
              <a:rPr lang="fa-IR" sz="2400" b="1" dirty="0">
                <a:cs typeface="B Nazanin" pitchFamily="2" charset="-78"/>
              </a:rPr>
              <a:t>گویند</a:t>
            </a:r>
            <a:r>
              <a:rPr lang="fa-IR" sz="2400" b="1" dirty="0" smtClean="0">
                <a:cs typeface="B Nazanin" pitchFamily="2" charset="-78"/>
              </a:rPr>
              <a:t>.</a:t>
            </a:r>
          </a:p>
          <a:p>
            <a:pPr algn="justLow" rtl="1">
              <a:buFont typeface="Courier New" pitchFamily="49" charset="0"/>
              <a:buChar char="o"/>
            </a:pPr>
            <a:r>
              <a:rPr lang="en-US" sz="2400" b="1" dirty="0" err="1" smtClean="0">
                <a:cs typeface="B Nazanin" pitchFamily="2" charset="-78"/>
              </a:rPr>
              <a:t>Terne</a:t>
            </a:r>
            <a:r>
              <a:rPr lang="fa-IR" sz="2400" b="1" dirty="0" smtClean="0">
                <a:cs typeface="B Nazanin" pitchFamily="2" charset="-78"/>
              </a:rPr>
              <a:t>: آلیاژ سرب حاوی 10-20 درصد قلع</a:t>
            </a:r>
            <a:endParaRPr lang="fa-IR" sz="2400" b="1" dirty="0">
              <a:cs typeface="B Nazanin" pitchFamily="2" charset="-78"/>
            </a:endParaRPr>
          </a:p>
          <a:p>
            <a:pPr algn="justLow" rtl="1">
              <a:buFont typeface="Courier New" pitchFamily="49" charset="0"/>
              <a:buChar char="o"/>
            </a:pPr>
            <a:r>
              <a:rPr lang="fa-IR" sz="2400" b="1" dirty="0">
                <a:cs typeface="B Nazanin" pitchFamily="2" charset="-78"/>
              </a:rPr>
              <a:t>قابلیت فرم پذیری، جوش کاری و لحیم کاری خوب، همچنین نرخ خوردگی کم. </a:t>
            </a:r>
          </a:p>
          <a:p>
            <a:pPr algn="justLow" rtl="1">
              <a:buFont typeface="Courier New" pitchFamily="49" charset="0"/>
              <a:buChar char="o"/>
            </a:pPr>
            <a:r>
              <a:rPr lang="fa-IR" sz="2400" b="1" dirty="0">
                <a:cs typeface="B Nazanin" pitchFamily="2" charset="-78"/>
              </a:rPr>
              <a:t>در باک </a:t>
            </a:r>
            <a:r>
              <a:rPr lang="fa-IR" sz="2400" b="1" dirty="0" smtClean="0">
                <a:cs typeface="B Nazanin" pitchFamily="2" charset="-78"/>
              </a:rPr>
              <a:t>اتومبیل، برای پوشش سقف و بسته بندی ها </a:t>
            </a:r>
            <a:r>
              <a:rPr lang="fa-IR" sz="2400" b="1" dirty="0">
                <a:cs typeface="B Nazanin" pitchFamily="2" charset="-78"/>
              </a:rPr>
              <a:t>از این پوشش ها استفاده می کنند. </a:t>
            </a:r>
            <a:endParaRPr lang="fa-IR" sz="2400" b="1" dirty="0" smtClean="0">
              <a:cs typeface="B Nazanin" pitchFamily="2" charset="-78"/>
            </a:endParaRPr>
          </a:p>
          <a:p>
            <a:pPr algn="justLow" rtl="1">
              <a:buFont typeface="Courier New" pitchFamily="49" charset="0"/>
              <a:buChar char="o"/>
            </a:pPr>
            <a:r>
              <a:rPr lang="fa-IR" sz="2400" b="1" dirty="0" smtClean="0">
                <a:cs typeface="B Nazanin" pitchFamily="2" charset="-78"/>
              </a:rPr>
              <a:t>امروزه در این پوشش ها بجای سرب از روی استفاده می شود (</a:t>
            </a:r>
            <a:r>
              <a:rPr lang="en-US" sz="2400" b="1" dirty="0" err="1" smtClean="0">
                <a:cs typeface="B Nazanin" pitchFamily="2" charset="-78"/>
              </a:rPr>
              <a:t>Terne</a:t>
            </a:r>
            <a:r>
              <a:rPr lang="en-US" sz="2400" b="1" dirty="0" smtClean="0">
                <a:cs typeface="B Nazanin" pitchFamily="2" charset="-78"/>
              </a:rPr>
              <a:t> II</a:t>
            </a:r>
            <a:r>
              <a:rPr lang="fa-IR" sz="2400" b="1" dirty="0" smtClean="0">
                <a:cs typeface="B Nazanin" pitchFamily="2" charset="-78"/>
              </a:rPr>
              <a:t>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4400" dirty="0">
                <a:solidFill>
                  <a:srgbClr val="7030A0"/>
                </a:solidFill>
                <a:cs typeface="B Titr" pitchFamily="2" charset="-78"/>
              </a:rPr>
              <a:t>غوطه وری </a:t>
            </a:r>
            <a:r>
              <a:rPr lang="fa-IR" sz="4400" dirty="0" smtClean="0">
                <a:solidFill>
                  <a:srgbClr val="7030A0"/>
                </a:solidFill>
                <a:cs typeface="B Titr" pitchFamily="2" charset="-78"/>
              </a:rPr>
              <a:t>گرم سرب</a:t>
            </a:r>
            <a:endParaRPr lang="en-US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76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fa-IR" sz="2400" b="1" dirty="0" smtClean="0">
                <a:cs typeface="B Nazanin" pitchFamily="2" charset="-78"/>
              </a:rPr>
              <a:t>نکات مهم:</a:t>
            </a:r>
            <a:endParaRPr lang="en-US" sz="2400" b="1" dirty="0" smtClean="0">
              <a:cs typeface="B Nazanin" pitchFamily="2" charset="-78"/>
            </a:endParaRPr>
          </a:p>
          <a:p>
            <a:pPr algn="r" rtl="1">
              <a:buFont typeface="Courier New" pitchFamily="49" charset="0"/>
              <a:buChar char="o"/>
            </a:pPr>
            <a:r>
              <a:rPr lang="fa-IR" b="1" dirty="0" smtClean="0">
                <a:cs typeface="B Nazanin" pitchFamily="2" charset="-78"/>
              </a:rPr>
              <a:t>کنترل </a:t>
            </a:r>
            <a:r>
              <a:rPr lang="fa-IR" b="1" dirty="0">
                <a:cs typeface="B Nazanin" pitchFamily="2" charset="-78"/>
              </a:rPr>
              <a:t>سرعت انجماد پس از خارج کردن قطعه از مذاب، برای ایجاد پوشش یکنواخت </a:t>
            </a:r>
          </a:p>
          <a:p>
            <a:pPr algn="r" rtl="1">
              <a:buFont typeface="Courier New" pitchFamily="49" charset="0"/>
              <a:buChar char="o"/>
            </a:pPr>
            <a:r>
              <a:rPr lang="fa-IR" b="1" dirty="0">
                <a:cs typeface="B Nazanin" pitchFamily="2" charset="-78"/>
              </a:rPr>
              <a:t>کنترل </a:t>
            </a:r>
            <a:r>
              <a:rPr lang="fa-IR" b="1" dirty="0" smtClean="0">
                <a:cs typeface="B Nazanin" pitchFamily="2" charset="-78"/>
              </a:rPr>
              <a:t>ترکیبات </a:t>
            </a:r>
            <a:r>
              <a:rPr lang="fa-IR" b="1" dirty="0">
                <a:cs typeface="B Nazanin" pitchFamily="2" charset="-78"/>
              </a:rPr>
              <a:t>بین فلزی ایجاد شده در فصل مشترک </a:t>
            </a:r>
            <a:r>
              <a:rPr lang="fa-IR" b="1" dirty="0" smtClean="0">
                <a:cs typeface="B Nazanin" pitchFamily="2" charset="-78"/>
              </a:rPr>
              <a:t>پوشش (از </a:t>
            </a:r>
            <a:r>
              <a:rPr lang="fa-IR" b="1" dirty="0">
                <a:cs typeface="B Nazanin" pitchFamily="2" charset="-78"/>
              </a:rPr>
              <a:t>طریق نفوذ بین لایه و زیر لایه)</a:t>
            </a:r>
          </a:p>
          <a:p>
            <a:pPr algn="r" rtl="1">
              <a:buFont typeface="Courier New" pitchFamily="49" charset="0"/>
              <a:buChar char="o"/>
            </a:pPr>
            <a:r>
              <a:rPr lang="fa-IR" b="1" dirty="0">
                <a:cs typeface="B Nazanin" pitchFamily="2" charset="-78"/>
              </a:rPr>
              <a:t>جلوگیری از تشکیل اکسید در خصوص آلومینیم</a:t>
            </a:r>
          </a:p>
          <a:p>
            <a:pPr algn="r" rtl="1">
              <a:buFont typeface="Courier New" pitchFamily="49" charset="0"/>
              <a:buChar char="o"/>
            </a:pPr>
            <a:r>
              <a:rPr lang="fa-IR" b="1" dirty="0">
                <a:cs typeface="B Nazanin" pitchFamily="2" charset="-78"/>
              </a:rPr>
              <a:t>بهبود </a:t>
            </a:r>
            <a:r>
              <a:rPr lang="fa-IR" b="1" dirty="0" smtClean="0">
                <a:cs typeface="B Nazanin" pitchFamily="2" charset="-78"/>
              </a:rPr>
              <a:t>ترشوندگی </a:t>
            </a:r>
            <a:r>
              <a:rPr lang="fa-IR" b="1" dirty="0">
                <a:cs typeface="B Nazanin" pitchFamily="2" charset="-78"/>
              </a:rPr>
              <a:t>در خصوص </a:t>
            </a:r>
            <a:r>
              <a:rPr lang="fa-IR" b="1" dirty="0" smtClean="0">
                <a:cs typeface="B Nazanin" pitchFamily="2" charset="-78"/>
              </a:rPr>
              <a:t>سرب</a:t>
            </a:r>
          </a:p>
          <a:p>
            <a:pPr algn="r" rtl="1">
              <a:buFont typeface="Courier New" pitchFamily="49" charset="0"/>
              <a:buChar char="o"/>
            </a:pPr>
            <a:endParaRPr lang="en-US" b="1" dirty="0" smtClean="0">
              <a:cs typeface="B Nazanin" pitchFamily="2" charset="-78"/>
            </a:endParaRPr>
          </a:p>
          <a:p>
            <a:pPr algn="r" rtl="1">
              <a:buFont typeface="Courier New" pitchFamily="49" charset="0"/>
              <a:buChar char="o"/>
            </a:pPr>
            <a:endParaRPr lang="fa-IR" b="1" dirty="0">
              <a:cs typeface="B Nazanin" pitchFamily="2" charset="-78"/>
            </a:endParaRPr>
          </a:p>
          <a:p>
            <a:pPr algn="r" rtl="1">
              <a:buFont typeface="Courier New" pitchFamily="49" charset="0"/>
              <a:buChar char="o"/>
            </a:pPr>
            <a:endParaRPr lang="fa-IR" b="1" dirty="0" smtClean="0">
              <a:cs typeface="B Nazanin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4400" dirty="0">
                <a:solidFill>
                  <a:srgbClr val="7030A0"/>
                </a:solidFill>
                <a:cs typeface="B Titr" pitchFamily="2" charset="-78"/>
              </a:rPr>
              <a:t>غوطه وری </a:t>
            </a:r>
            <a:r>
              <a:rPr lang="fa-IR" sz="4400" dirty="0" smtClean="0">
                <a:solidFill>
                  <a:srgbClr val="7030A0"/>
                </a:solidFill>
                <a:cs typeface="B Titr" pitchFamily="2" charset="-78"/>
              </a:rPr>
              <a:t>گرم (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Hot Dip</a:t>
            </a:r>
            <a:r>
              <a:rPr lang="fa-IR" sz="4400" dirty="0" smtClean="0">
                <a:solidFill>
                  <a:srgbClr val="7030A0"/>
                </a:solidFill>
                <a:cs typeface="B Titr" pitchFamily="2" charset="-78"/>
              </a:rPr>
              <a:t>)</a:t>
            </a:r>
            <a:r>
              <a:rPr lang="en-US" sz="4400" dirty="0" smtClean="0">
                <a:solidFill>
                  <a:srgbClr val="7030A0"/>
                </a:solidFill>
                <a:cs typeface="B Titr" pitchFamily="2" charset="-78"/>
              </a:rPr>
              <a:t> </a:t>
            </a:r>
            <a:endParaRPr lang="en-US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23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6" t="15672" r="26647" b="9765"/>
          <a:stretch/>
        </p:blipFill>
        <p:spPr bwMode="auto">
          <a:xfrm>
            <a:off x="457200" y="342424"/>
            <a:ext cx="7924800" cy="622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30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514600"/>
            <a:ext cx="4876800" cy="1143000"/>
          </a:xfrm>
        </p:spPr>
        <p:txBody>
          <a:bodyPr/>
          <a:lstStyle/>
          <a:p>
            <a:pPr algn="ctr"/>
            <a:r>
              <a:rPr lang="en-US" sz="8800" b="1" dirty="0" smtClean="0">
                <a:solidFill>
                  <a:srgbClr val="0070C0"/>
                </a:solidFill>
                <a:latin typeface="BernhardFashion BT" pitchFamily="82" charset="0"/>
              </a:rPr>
              <a:t>The End</a:t>
            </a:r>
            <a:endParaRPr lang="en-US" sz="8800" b="1" dirty="0">
              <a:solidFill>
                <a:srgbClr val="0070C0"/>
              </a:solidFill>
              <a:latin typeface="BernhardFashion B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41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4400" dirty="0">
                <a:solidFill>
                  <a:srgbClr val="7030A0"/>
                </a:solidFill>
                <a:cs typeface="B Titr" pitchFamily="2" charset="-78"/>
              </a:rPr>
              <a:t>غوطه وری </a:t>
            </a:r>
            <a:r>
              <a:rPr lang="fa-IR" sz="4400" dirty="0" smtClean="0">
                <a:solidFill>
                  <a:srgbClr val="7030A0"/>
                </a:solidFill>
                <a:cs typeface="B Titr" pitchFamily="2" charset="-78"/>
              </a:rPr>
              <a:t>گرم (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Hot Dip</a:t>
            </a:r>
            <a:r>
              <a:rPr lang="fa-IR" sz="4400" dirty="0" smtClean="0">
                <a:solidFill>
                  <a:srgbClr val="7030A0"/>
                </a:solidFill>
                <a:cs typeface="B Titr" pitchFamily="2" charset="-78"/>
              </a:rPr>
              <a:t>)</a:t>
            </a:r>
            <a:r>
              <a:rPr lang="en-US" sz="4400" dirty="0" smtClean="0">
                <a:solidFill>
                  <a:srgbClr val="7030A0"/>
                </a:solidFill>
                <a:cs typeface="B Titr" pitchFamily="2" charset="-78"/>
              </a:rPr>
              <a:t> </a:t>
            </a:r>
            <a:endParaRPr lang="en-US" sz="4400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71818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1628507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fa-IR" sz="2400" b="1" dirty="0">
                <a:cs typeface="B Nazanin" pitchFamily="2" charset="-78"/>
              </a:rPr>
              <a:t>مقدار پوشش در این روش به دو صورت بیان می شود:</a:t>
            </a:r>
          </a:p>
          <a:p>
            <a:pPr algn="r" rtl="1">
              <a:buFont typeface="Courier New" pitchFamily="49" charset="0"/>
              <a:buChar char="o"/>
            </a:pPr>
            <a:r>
              <a:rPr lang="fa-IR" sz="2400" b="1" dirty="0">
                <a:cs typeface="B Nazanin" pitchFamily="2" charset="-78"/>
              </a:rPr>
              <a:t> بر حسب ضخامت در یک طرف ورق </a:t>
            </a:r>
          </a:p>
          <a:p>
            <a:pPr algn="r" rtl="1">
              <a:buFont typeface="Courier New" pitchFamily="49" charset="0"/>
              <a:buChar char="o"/>
            </a:pPr>
            <a:r>
              <a:rPr lang="fa-IR" sz="2400" b="1" dirty="0">
                <a:cs typeface="B Nazanin" pitchFamily="2" charset="-78"/>
              </a:rPr>
              <a:t> بر حسب جرم در واحد سطح (در هر دو طرف سطح ورق)   </a:t>
            </a:r>
            <a:endParaRPr lang="fa-IR" sz="24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796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Courier New" pitchFamily="49" charset="0"/>
              <a:buChar char="o"/>
            </a:pPr>
            <a:endParaRPr lang="fa-IR" dirty="0" smtClean="0">
              <a:cs typeface="B Nazanin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7620000" cy="1143000"/>
          </a:xfrm>
        </p:spPr>
        <p:txBody>
          <a:bodyPr/>
          <a:lstStyle/>
          <a:p>
            <a:pPr algn="r" rtl="1"/>
            <a:r>
              <a:rPr lang="fa-IR" sz="4400" dirty="0">
                <a:solidFill>
                  <a:srgbClr val="7030A0"/>
                </a:solidFill>
                <a:cs typeface="B Titr" pitchFamily="2" charset="-78"/>
              </a:rPr>
              <a:t>غوطه وری </a:t>
            </a:r>
            <a:r>
              <a:rPr lang="fa-IR" sz="4400" dirty="0" smtClean="0">
                <a:solidFill>
                  <a:srgbClr val="7030A0"/>
                </a:solidFill>
                <a:cs typeface="B Titr" pitchFamily="2" charset="-78"/>
              </a:rPr>
              <a:t>گرم (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Hot Dip</a:t>
            </a:r>
            <a:r>
              <a:rPr lang="fa-IR" sz="4400" dirty="0" smtClean="0">
                <a:solidFill>
                  <a:srgbClr val="7030A0"/>
                </a:solidFill>
                <a:cs typeface="B Titr" pitchFamily="2" charset="-78"/>
              </a:rPr>
              <a:t>)</a:t>
            </a:r>
            <a:r>
              <a:rPr lang="en-US" sz="4400" dirty="0" smtClean="0">
                <a:solidFill>
                  <a:srgbClr val="7030A0"/>
                </a:solidFill>
                <a:cs typeface="B Titr" pitchFamily="2" charset="-78"/>
              </a:rPr>
              <a:t> </a:t>
            </a:r>
            <a:endParaRPr lang="en-US" sz="4400" dirty="0">
              <a:solidFill>
                <a:srgbClr val="7030A0"/>
              </a:solidFill>
            </a:endParaRPr>
          </a:p>
        </p:txBody>
      </p:sp>
      <p:pic>
        <p:nvPicPr>
          <p:cNvPr id="5" name="Picture 2" descr="C:\Users\Dell\Desktop\1553-004-B79537F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49" b="10420"/>
          <a:stretch/>
        </p:blipFill>
        <p:spPr bwMode="auto">
          <a:xfrm>
            <a:off x="4619333" y="990600"/>
            <a:ext cx="3491204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Image result for continuous galvanizing 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75042"/>
            <a:ext cx="4953000" cy="278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76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4400" dirty="0">
                <a:solidFill>
                  <a:srgbClr val="7030A0"/>
                </a:solidFill>
                <a:cs typeface="B Titr" pitchFamily="2" charset="-78"/>
              </a:rPr>
              <a:t>غوطه وری </a:t>
            </a:r>
            <a:r>
              <a:rPr lang="fa-IR" sz="4400" dirty="0" smtClean="0">
                <a:solidFill>
                  <a:srgbClr val="7030A0"/>
                </a:solidFill>
                <a:cs typeface="B Titr" pitchFamily="2" charset="-78"/>
              </a:rPr>
              <a:t>گرم (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Hot Dip</a:t>
            </a:r>
            <a:r>
              <a:rPr lang="fa-IR" sz="4400" dirty="0" smtClean="0">
                <a:solidFill>
                  <a:srgbClr val="7030A0"/>
                </a:solidFill>
                <a:cs typeface="B Titr" pitchFamily="2" charset="-78"/>
              </a:rPr>
              <a:t>)</a:t>
            </a:r>
            <a:r>
              <a:rPr lang="en-US" sz="4400" dirty="0" smtClean="0">
                <a:solidFill>
                  <a:srgbClr val="7030A0"/>
                </a:solidFill>
                <a:cs typeface="B Titr" pitchFamily="2" charset="-78"/>
              </a:rPr>
              <a:t> </a:t>
            </a:r>
            <a:endParaRPr lang="en-US" sz="44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Image result for galvaniz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41" y="1905000"/>
            <a:ext cx="850034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2229857">
            <a:off x="4804260" y="5092113"/>
            <a:ext cx="33137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zinc ammonium chloride </a:t>
            </a:r>
            <a:r>
              <a:rPr lang="en-US" dirty="0" smtClean="0"/>
              <a:t>solution</a:t>
            </a:r>
            <a:endParaRPr lang="fa-IR" dirty="0" smtClean="0"/>
          </a:p>
          <a:p>
            <a:pPr algn="ctr"/>
            <a:r>
              <a:rPr lang="en-US" dirty="0" err="1" smtClean="0"/>
              <a:t>ZnCl</a:t>
            </a:r>
            <a:r>
              <a:rPr lang="en-US" baseline="-25000" dirty="0" err="1" smtClean="0"/>
              <a:t>2</a:t>
            </a:r>
            <a:r>
              <a:rPr lang="en-US" dirty="0" err="1" smtClean="0"/>
              <a:t>+NH</a:t>
            </a:r>
            <a:r>
              <a:rPr lang="en-US" baseline="-25000" dirty="0" err="1" smtClean="0"/>
              <a:t>4</a:t>
            </a:r>
            <a:r>
              <a:rPr lang="en-US" dirty="0" err="1" smtClean="0"/>
              <a:t>Cl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94360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cs typeface="B Nazanin" pitchFamily="2" charset="-78"/>
              </a:rPr>
              <a:t>1- از بین بردن اکسیدهای باقیمانده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2- حفاظت سطح در برابر اکسید شدن مجدد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 قبل از غوطه وری در روی مذاب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2050" name="Picture 2" descr="حمام گالوانیز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1" y="4714875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10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Courier New" pitchFamily="49" charset="0"/>
              <a:buChar char="o"/>
            </a:pPr>
            <a:r>
              <a:rPr lang="fa-IR" dirty="0">
                <a:cs typeface="B Nazanin" pitchFamily="2" charset="-78"/>
              </a:rPr>
              <a:t>مهترین پوشش </a:t>
            </a:r>
            <a:r>
              <a:rPr lang="en-US" dirty="0">
                <a:cs typeface="B Nazanin" pitchFamily="2" charset="-78"/>
              </a:rPr>
              <a:t>Hot Dip، </a:t>
            </a:r>
            <a:r>
              <a:rPr lang="fa-IR" dirty="0">
                <a:cs typeface="B Nazanin" pitchFamily="2" charset="-78"/>
              </a:rPr>
              <a:t>پوشش </a:t>
            </a:r>
            <a:r>
              <a:rPr lang="en-US" dirty="0">
                <a:cs typeface="B Nazanin" pitchFamily="2" charset="-78"/>
              </a:rPr>
              <a:t>Zn </a:t>
            </a:r>
            <a:r>
              <a:rPr lang="fa-IR" dirty="0">
                <a:cs typeface="B Nazanin" pitchFamily="2" charset="-78"/>
              </a:rPr>
              <a:t> است ( 85%)</a:t>
            </a:r>
          </a:p>
          <a:p>
            <a:pPr algn="r" rtl="1">
              <a:buFont typeface="Courier New" pitchFamily="49" charset="0"/>
              <a:buChar char="o"/>
            </a:pPr>
            <a:r>
              <a:rPr lang="fa-IR" dirty="0" smtClean="0">
                <a:cs typeface="B Nazanin" pitchFamily="2" charset="-78"/>
              </a:rPr>
              <a:t>فروبردن قطعه مورد نظر در روی مذاب جهت ایجاد یک لایه روی در سطح قطعه که به </a:t>
            </a:r>
            <a:r>
              <a:rPr lang="fa-IR" b="1" dirty="0" smtClean="0">
                <a:cs typeface="B Nazanin" pitchFamily="2" charset="-78"/>
              </a:rPr>
              <a:t>آهن سفید </a:t>
            </a:r>
            <a:r>
              <a:rPr lang="fa-IR" dirty="0" smtClean="0">
                <a:cs typeface="B Nazanin" pitchFamily="2" charset="-78"/>
              </a:rPr>
              <a:t>معروف است.</a:t>
            </a:r>
          </a:p>
          <a:p>
            <a:pPr algn="r" rtl="1">
              <a:buFont typeface="Courier New" pitchFamily="49" charset="0"/>
              <a:buChar char="o"/>
            </a:pPr>
            <a:r>
              <a:rPr lang="fa-IR" dirty="0" smtClean="0">
                <a:cs typeface="B Nazanin" pitchFamily="2" charset="-78"/>
              </a:rPr>
              <a:t>افزایش مقاومت به خوردگی فولاد</a:t>
            </a:r>
          </a:p>
          <a:p>
            <a:pPr algn="r" rtl="1">
              <a:buFont typeface="Courier New" pitchFamily="49" charset="0"/>
              <a:buChar char="o"/>
            </a:pPr>
            <a:r>
              <a:rPr lang="fa-IR" dirty="0" smtClean="0">
                <a:cs typeface="B Nazanin" pitchFamily="2" charset="-78"/>
              </a:rPr>
              <a:t>کاربردها: خطوط انتقال نیرو، پیچ و مهره ها، علائم راهنمایی، گاردریل ها، بدنه اتومبیل، لوله های ساختمانی، کانال های تهویه هوا، سایبان ها، ناودان ها، کابل ها و ....</a:t>
            </a:r>
            <a:endParaRPr lang="en-US" dirty="0" smtClean="0">
              <a:cs typeface="B Nazanin" pitchFamily="2" charset="-78"/>
            </a:endParaRPr>
          </a:p>
          <a:p>
            <a:pPr algn="r" rtl="1">
              <a:buFont typeface="Courier New" pitchFamily="49" charset="0"/>
              <a:buChar char="o"/>
            </a:pPr>
            <a:endParaRPr lang="fa-IR" dirty="0" smtClean="0">
              <a:cs typeface="B Nazanin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2800" dirty="0">
                <a:solidFill>
                  <a:srgbClr val="7030A0"/>
                </a:solidFill>
                <a:cs typeface="B Titr" pitchFamily="2" charset="-78"/>
              </a:rPr>
              <a:t>غوطه وری </a:t>
            </a:r>
            <a:r>
              <a:rPr lang="fa-IR" sz="2800" dirty="0" smtClean="0">
                <a:solidFill>
                  <a:srgbClr val="7030A0"/>
                </a:solidFill>
                <a:cs typeface="B Titr" pitchFamily="2" charset="-78"/>
              </a:rPr>
              <a:t>گرم </a:t>
            </a:r>
            <a:r>
              <a:rPr lang="en-US" sz="2800" dirty="0" smtClean="0">
                <a:solidFill>
                  <a:srgbClr val="7030A0"/>
                </a:solidFill>
                <a:cs typeface="B Titr" pitchFamily="2" charset="-78"/>
              </a:rPr>
              <a:t> </a:t>
            </a:r>
            <a:r>
              <a:rPr lang="fa-IR" sz="2800" dirty="0" smtClean="0">
                <a:solidFill>
                  <a:srgbClr val="7030A0"/>
                </a:solidFill>
                <a:cs typeface="B Titr" pitchFamily="2" charset="-78"/>
              </a:rPr>
              <a:t>روی (</a:t>
            </a:r>
            <a:r>
              <a:rPr lang="en-US" sz="2800" dirty="0" smtClean="0">
                <a:solidFill>
                  <a:srgbClr val="7030A0"/>
                </a:solidFill>
                <a:cs typeface="B Titr" pitchFamily="2" charset="-78"/>
              </a:rPr>
              <a:t>Hot Dip Galvanizing</a:t>
            </a:r>
            <a:r>
              <a:rPr lang="fa-IR" sz="2800" dirty="0" smtClean="0">
                <a:solidFill>
                  <a:srgbClr val="7030A0"/>
                </a:solidFill>
                <a:cs typeface="B Titr" pitchFamily="2" charset="-78"/>
              </a:rPr>
              <a:t>)</a:t>
            </a:r>
            <a:br>
              <a:rPr lang="fa-IR" sz="2800" dirty="0" smtClean="0">
                <a:solidFill>
                  <a:srgbClr val="7030A0"/>
                </a:solidFill>
                <a:cs typeface="B Titr" pitchFamily="2" charset="-78"/>
              </a:rPr>
            </a:br>
            <a:r>
              <a:rPr lang="en-US" sz="2800" dirty="0" smtClean="0">
                <a:solidFill>
                  <a:srgbClr val="7030A0"/>
                </a:solidFill>
                <a:cs typeface="B Titr" pitchFamily="2" charset="-78"/>
              </a:rPr>
              <a:t>Galvanized Coating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774157"/>
            <a:ext cx="238125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alvanizing steel guardr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05985"/>
            <a:ext cx="2474036" cy="285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76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3600" dirty="0">
                <a:solidFill>
                  <a:srgbClr val="7030A0"/>
                </a:solidFill>
                <a:cs typeface="B Titr" pitchFamily="2" charset="-78"/>
              </a:rPr>
              <a:t>غوطه وری </a:t>
            </a:r>
            <a: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  <a:t>گرم </a:t>
            </a:r>
            <a:r>
              <a:rPr lang="en-US" sz="3600" dirty="0" smtClean="0">
                <a:solidFill>
                  <a:srgbClr val="7030A0"/>
                </a:solidFill>
                <a:cs typeface="B Titr" pitchFamily="2" charset="-78"/>
              </a:rPr>
              <a:t> </a:t>
            </a:r>
            <a: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  <a:t>روی</a:t>
            </a:r>
            <a:b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</a:br>
            <a:r>
              <a:rPr lang="en-US" sz="3600" dirty="0" smtClean="0">
                <a:solidFill>
                  <a:srgbClr val="7030A0"/>
                </a:solidFill>
                <a:cs typeface="B Titr" pitchFamily="2" charset="-78"/>
              </a:rPr>
              <a:t>Galvanized Coating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1032" name="Picture 8" descr="Image result for galvanizing steel at 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8" y="1447800"/>
            <a:ext cx="7940722" cy="527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39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Font typeface="Courier New" pitchFamily="49" charset="0"/>
              <a:buChar char="o"/>
            </a:pPr>
            <a:r>
              <a:rPr lang="fa-IR" dirty="0" smtClean="0">
                <a:cs typeface="B Nazanin" pitchFamily="2" charset="-78"/>
              </a:rPr>
              <a:t>استاندارد</a:t>
            </a:r>
            <a:r>
              <a:rPr lang="en-US" dirty="0" smtClean="0">
                <a:cs typeface="B Nazanin" pitchFamily="2" charset="-78"/>
              </a:rPr>
              <a:t>:</a:t>
            </a:r>
            <a:endParaRPr lang="fa-IR" dirty="0" smtClean="0">
              <a:cs typeface="B Nazanin" pitchFamily="2" charset="-78"/>
            </a:endParaRPr>
          </a:p>
          <a:p>
            <a:r>
              <a:rPr lang="en-US" b="1" dirty="0" smtClean="0"/>
              <a:t>ASTM </a:t>
            </a:r>
            <a:r>
              <a:rPr lang="en-US" b="1" dirty="0" err="1" smtClean="0"/>
              <a:t>A653</a:t>
            </a:r>
            <a:r>
              <a:rPr lang="en-US" b="1" dirty="0" smtClean="0"/>
              <a:t>: Standard </a:t>
            </a:r>
            <a:r>
              <a:rPr lang="en-US" b="1" dirty="0"/>
              <a:t>Specification </a:t>
            </a:r>
            <a:r>
              <a:rPr lang="en-US" b="1" dirty="0" smtClean="0"/>
              <a:t>for</a:t>
            </a:r>
            <a:r>
              <a:rPr lang="fa-IR" b="1" dirty="0" smtClean="0"/>
              <a:t> </a:t>
            </a:r>
            <a:r>
              <a:rPr lang="en-US" b="1" dirty="0" smtClean="0"/>
              <a:t>Steel </a:t>
            </a:r>
            <a:r>
              <a:rPr lang="en-US" b="1" dirty="0"/>
              <a:t>Sheet, Zinc-Coated (Galvanized) or Zinc-Iron </a:t>
            </a:r>
            <a:r>
              <a:rPr lang="en-US" b="1" dirty="0" smtClean="0"/>
              <a:t>Alloy-Coated </a:t>
            </a:r>
            <a:r>
              <a:rPr lang="en-US" b="1" dirty="0"/>
              <a:t>(</a:t>
            </a:r>
            <a:r>
              <a:rPr lang="en-US" b="1" dirty="0" err="1"/>
              <a:t>Galvannealed</a:t>
            </a:r>
            <a:r>
              <a:rPr lang="en-US" b="1" dirty="0"/>
              <a:t>) by the Hot-Dip </a:t>
            </a:r>
            <a:r>
              <a:rPr lang="en-US" b="1" dirty="0" smtClean="0"/>
              <a:t>Process</a:t>
            </a:r>
          </a:p>
          <a:p>
            <a:pPr algn="just" rtl="1">
              <a:buFont typeface="Wingdings" pitchFamily="2" charset="2"/>
              <a:buChar char="q"/>
            </a:pPr>
            <a:r>
              <a:rPr lang="fa-IR" b="1" dirty="0" smtClean="0">
                <a:cs typeface="B Mehr" pitchFamily="2" charset="-78"/>
              </a:rPr>
              <a:t>چند نکته:</a:t>
            </a:r>
          </a:p>
          <a:p>
            <a:pPr algn="just" rtl="1"/>
            <a:r>
              <a:rPr lang="fa-IR" dirty="0" smtClean="0">
                <a:cs typeface="B Nazanin" pitchFamily="2" charset="-78"/>
              </a:rPr>
              <a:t>به طور کلی ترکیب شیمایی فولاد تاثیر چندانی در فرایند گالوانیزه ندارد.</a:t>
            </a:r>
          </a:p>
          <a:p>
            <a:pPr algn="just" rtl="1"/>
            <a:r>
              <a:rPr lang="fa-IR" dirty="0" smtClean="0">
                <a:cs typeface="B Nazanin" pitchFamily="2" charset="-78"/>
              </a:rPr>
              <a:t>اگر مقدار سیلیسیم فولاد از 0/12 درصد بیشتر شود نرخ واکنش بین روی و آهن کند می شود.</a:t>
            </a:r>
          </a:p>
          <a:p>
            <a:pPr algn="just" rtl="1"/>
            <a:r>
              <a:rPr lang="fa-IR" dirty="0" smtClean="0">
                <a:cs typeface="B Nazanin" pitchFamily="2" charset="-78"/>
              </a:rPr>
              <a:t>مهمترین عامل در این فرایند سطح قطعه است. باید اکسیدهای موجود روی سطح و ماسه های باقیمانده از فرایند ریخته گری از سطح زدوده شوند.</a:t>
            </a:r>
          </a:p>
          <a:p>
            <a:pPr algn="just" rtl="1"/>
            <a:r>
              <a:rPr lang="fa-IR" dirty="0" smtClean="0">
                <a:cs typeface="B Nazanin" pitchFamily="2" charset="-78"/>
              </a:rPr>
              <a:t>گالوانیزه کردن روی سطح قطعات چدنی نیز انجام می شود.</a:t>
            </a:r>
            <a:endParaRPr lang="en-US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dirty="0" smtClean="0">
              <a:cs typeface="B Nazanin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3600" dirty="0">
                <a:solidFill>
                  <a:srgbClr val="7030A0"/>
                </a:solidFill>
                <a:cs typeface="B Titr" pitchFamily="2" charset="-78"/>
              </a:rPr>
              <a:t>غوطه وری </a:t>
            </a:r>
            <a: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  <a:t>گرم </a:t>
            </a:r>
            <a:r>
              <a:rPr lang="en-US" sz="3600" dirty="0" smtClean="0">
                <a:solidFill>
                  <a:srgbClr val="7030A0"/>
                </a:solidFill>
                <a:cs typeface="B Titr" pitchFamily="2" charset="-78"/>
              </a:rPr>
              <a:t> </a:t>
            </a:r>
            <a: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  <a:t>روی</a:t>
            </a:r>
            <a:br>
              <a:rPr lang="fa-IR" sz="3600" dirty="0" smtClean="0">
                <a:solidFill>
                  <a:srgbClr val="7030A0"/>
                </a:solidFill>
                <a:cs typeface="B Titr" pitchFamily="2" charset="-78"/>
              </a:rPr>
            </a:br>
            <a:r>
              <a:rPr lang="en-US" sz="3600" dirty="0" smtClean="0">
                <a:solidFill>
                  <a:srgbClr val="7030A0"/>
                </a:solidFill>
                <a:cs typeface="B Titr" pitchFamily="2" charset="-78"/>
              </a:rPr>
              <a:t>Galvanized Coating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60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10057</TotalTime>
  <Words>1614</Words>
  <Application>Microsoft Office PowerPoint</Application>
  <PresentationFormat>On-screen Show (4:3)</PresentationFormat>
  <Paragraphs>171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Adjacency</vt:lpstr>
      <vt:lpstr>Techniques of formation of technological surface layers</vt:lpstr>
      <vt:lpstr>غوطه وری گرم (Hot Dip) </vt:lpstr>
      <vt:lpstr>غوطه وری گرم (Hot Dip) </vt:lpstr>
      <vt:lpstr>غوطه وری گرم (Hot Dip) </vt:lpstr>
      <vt:lpstr>غوطه وری گرم (Hot Dip) </vt:lpstr>
      <vt:lpstr>غوطه وری گرم (Hot Dip) </vt:lpstr>
      <vt:lpstr>غوطه وری گرم  روی (Hot Dip Galvanizing) Galvanized Coating</vt:lpstr>
      <vt:lpstr>غوطه وری گرم  روی Galvanized Coating</vt:lpstr>
      <vt:lpstr>غوطه وری گرم  روی Galvanized Coating</vt:lpstr>
      <vt:lpstr>غوطه وری گرم  روی Galvanized Coating</vt:lpstr>
      <vt:lpstr>غوطه وری گرم  روی Galvanized Coating</vt:lpstr>
      <vt:lpstr>غوطه وری گرم  روی Galvanized Coating</vt:lpstr>
      <vt:lpstr>غوطه وری گرم  روی Galvanized Coating</vt:lpstr>
      <vt:lpstr>غوطه وری گرم  روی Galvanized Coating</vt:lpstr>
      <vt:lpstr>غوطه وری گرم  روی Galvanized Coating</vt:lpstr>
      <vt:lpstr>غوطه وری گرم  روی Galvanized Coating</vt:lpstr>
      <vt:lpstr>غوطه وری گرم  روی Galvanized Coating</vt:lpstr>
      <vt:lpstr>غوطه وری گرم (Hot Dip) </vt:lpstr>
      <vt:lpstr>غوطه وری گرم  روی Galvaneal Coating</vt:lpstr>
      <vt:lpstr>غوطه وری گرم  روی Galvaneal Coating</vt:lpstr>
      <vt:lpstr>غوطه وری گرم  روی Galvaneal Coating</vt:lpstr>
      <vt:lpstr>غوطه وری گرم  روی Galvaneal Coating</vt:lpstr>
      <vt:lpstr>غوطه وری گرم  آلومینیم  (Hot-dip aluminizing)</vt:lpstr>
      <vt:lpstr>غوطه وری گرم  آلومینیم</vt:lpstr>
      <vt:lpstr>غوطه وری گرم  آلومینیم</vt:lpstr>
      <vt:lpstr>غوطه وری گرم  آلومینیم</vt:lpstr>
      <vt:lpstr>غوطه وری گرم  آلومینیم</vt:lpstr>
      <vt:lpstr>PowerPoint Presentation</vt:lpstr>
      <vt:lpstr>غوطه وری گرم سرب</vt:lpstr>
      <vt:lpstr>PowerPoint Presentation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روش های پوشش دهی</dc:title>
  <dc:creator>MRZ</dc:creator>
  <cp:lastModifiedBy>MRZ</cp:lastModifiedBy>
  <cp:revision>122</cp:revision>
  <dcterms:created xsi:type="dcterms:W3CDTF">2006-08-16T00:00:00Z</dcterms:created>
  <dcterms:modified xsi:type="dcterms:W3CDTF">2019-05-12T05:59:19Z</dcterms:modified>
</cp:coreProperties>
</file>