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62" r:id="rId3"/>
    <p:sldId id="322" r:id="rId4"/>
    <p:sldId id="321" r:id="rId5"/>
    <p:sldId id="323" r:id="rId6"/>
    <p:sldId id="324" r:id="rId7"/>
    <p:sldId id="325" r:id="rId8"/>
    <p:sldId id="326" r:id="rId9"/>
    <p:sldId id="327" r:id="rId10"/>
    <p:sldId id="332" r:id="rId11"/>
    <p:sldId id="328" r:id="rId12"/>
    <p:sldId id="329" r:id="rId13"/>
    <p:sldId id="330" r:id="rId14"/>
    <p:sldId id="334" r:id="rId15"/>
    <p:sldId id="333" r:id="rId16"/>
    <p:sldId id="331" r:id="rId17"/>
    <p:sldId id="337" r:id="rId18"/>
    <p:sldId id="338" r:id="rId19"/>
    <p:sldId id="339" r:id="rId20"/>
    <p:sldId id="335" r:id="rId21"/>
    <p:sldId id="347" r:id="rId22"/>
    <p:sldId id="348" r:id="rId23"/>
    <p:sldId id="340" r:id="rId24"/>
    <p:sldId id="341" r:id="rId25"/>
    <p:sldId id="355" r:id="rId26"/>
    <p:sldId id="342" r:id="rId27"/>
    <p:sldId id="343" r:id="rId28"/>
    <p:sldId id="344" r:id="rId29"/>
    <p:sldId id="346" r:id="rId30"/>
    <p:sldId id="345" r:id="rId31"/>
    <p:sldId id="350" r:id="rId32"/>
    <p:sldId id="351" r:id="rId33"/>
    <p:sldId id="352" r:id="rId34"/>
    <p:sldId id="349" r:id="rId35"/>
    <p:sldId id="353" r:id="rId36"/>
    <p:sldId id="356" r:id="rId37"/>
    <p:sldId id="357" r:id="rId38"/>
    <p:sldId id="370" r:id="rId39"/>
    <p:sldId id="358" r:id="rId40"/>
    <p:sldId id="354" r:id="rId41"/>
    <p:sldId id="359" r:id="rId42"/>
    <p:sldId id="360" r:id="rId43"/>
    <p:sldId id="361" r:id="rId44"/>
    <p:sldId id="364" r:id="rId45"/>
    <p:sldId id="363" r:id="rId46"/>
    <p:sldId id="365" r:id="rId47"/>
    <p:sldId id="366" r:id="rId48"/>
    <p:sldId id="367" r:id="rId49"/>
    <p:sldId id="371" r:id="rId50"/>
    <p:sldId id="362" r:id="rId51"/>
    <p:sldId id="368" r:id="rId52"/>
    <p:sldId id="36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400" b="1" dirty="0" smtClean="0">
                <a:cs typeface="B Nazanin" pitchFamily="2" charset="-78"/>
              </a:rPr>
              <a:t>جوشکاری و اتصال مواد</a:t>
            </a:r>
          </a:p>
          <a:p>
            <a:pPr marL="0" indent="0" algn="ctr" rtl="1">
              <a:buNone/>
            </a:pPr>
            <a:endParaRPr lang="en-US" sz="3600" b="1" dirty="0" smtClean="0">
              <a:cs typeface="B Nazanin" pitchFamily="2" charset="-78"/>
            </a:endParaRPr>
          </a:p>
          <a:p>
            <a:pPr marL="0" indent="0" algn="ctr" rtl="1">
              <a:buNone/>
            </a:pPr>
            <a:r>
              <a:rPr lang="en-US" sz="3600" b="1" dirty="0" smtClean="0">
                <a:cs typeface="B Nazanin" pitchFamily="2" charset="-78"/>
              </a:rPr>
              <a:t>Welding and Joining of Materials</a:t>
            </a:r>
          </a:p>
          <a:p>
            <a:pPr marL="0" indent="0" algn="ctr" rtl="1">
              <a:buNone/>
            </a:pPr>
            <a:endParaRPr lang="fa-IR" sz="3600" b="1" dirty="0" smtClean="0">
              <a:cs typeface="B Nazanin" pitchFamily="2" charset="-78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cs typeface="B Nazanin" pitchFamily="2" charset="-78"/>
              </a:rPr>
              <a:t>بخش اول: فرایندها</a:t>
            </a:r>
          </a:p>
          <a:p>
            <a:pPr marL="0" indent="0" algn="ctr" rtl="1">
              <a:buNone/>
            </a:pPr>
            <a:r>
              <a:rPr lang="fa-IR" sz="3600" b="1" dirty="0" smtClean="0">
                <a:cs typeface="B Nazanin" pitchFamily="2" charset="-78"/>
              </a:rPr>
              <a:t>بخش دوم: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15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04950"/>
            <a:ext cx="8763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هیدروژن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040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6005513" cy="534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هیدروژن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0"/>
            <a:ext cx="877252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هیدروژن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81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واکنش سرباره-فلز مذاب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1267893"/>
            <a:ext cx="6943725" cy="557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2057400"/>
            <a:ext cx="3657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افزایش </a:t>
            </a:r>
            <a:r>
              <a:rPr lang="fa-IR" sz="2400" dirty="0">
                <a:solidFill>
                  <a:srgbClr val="002060"/>
                </a:solidFill>
                <a:cs typeface="B Nazanin" pitchFamily="2" charset="-78"/>
              </a:rPr>
              <a:t>اکسیژن جوش 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با افزایش مقدار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FeO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 (کاهش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MnO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): بدلیل پایداری کمتر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FeO</a:t>
            </a:r>
            <a:endParaRPr lang="fa-IR" sz="2400" dirty="0" smtClean="0">
              <a:solidFill>
                <a:srgbClr val="002060"/>
              </a:solidFill>
              <a:cs typeface="B Nazanin" pitchFamily="2" charset="-78"/>
            </a:endParaRP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CaO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 پایدارتر از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MnO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 است.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CaF</a:t>
            </a:r>
            <a:r>
              <a:rPr lang="en-US" sz="2400" baseline="-25000" dirty="0" err="1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 به عنوان رقیق کننده عمل می کند.</a:t>
            </a:r>
            <a:endParaRPr lang="en-US" sz="2400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62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واکنش سرباره-فلز مذاب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511" y="1371600"/>
            <a:ext cx="6424489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057400"/>
            <a:ext cx="3657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کاهش مقدار منگنز </a:t>
            </a:r>
            <a:r>
              <a:rPr lang="fa-IR" sz="2400" dirty="0">
                <a:solidFill>
                  <a:srgbClr val="002060"/>
                </a:solidFill>
                <a:cs typeface="B Nazanin" pitchFamily="2" charset="-78"/>
              </a:rPr>
              <a:t>جوش 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با افزایش مقدار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FeO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 و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CaF</a:t>
            </a:r>
            <a:r>
              <a:rPr lang="en-US" sz="2400" baseline="-25000" dirty="0" err="1" smtClean="0">
                <a:solidFill>
                  <a:srgbClr val="002060"/>
                </a:solidFill>
                <a:cs typeface="B Nazanin" pitchFamily="2" charset="-78"/>
              </a:rPr>
              <a:t>2</a:t>
            </a:r>
            <a:r>
              <a:rPr lang="fa-IR" sz="2400" baseline="-25000" dirty="0" smtClean="0">
                <a:solidFill>
                  <a:srgbClr val="002060"/>
                </a:solidFill>
                <a:cs typeface="B Nazanin" pitchFamily="2" charset="-78"/>
              </a:rPr>
              <a:t> 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(کاهش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MnO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)</a:t>
            </a:r>
          </a:p>
          <a:p>
            <a:pPr marL="342900" indent="-342900" algn="r" rt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اضافه کردن </a:t>
            </a:r>
            <a:r>
              <a:rPr lang="en-US" sz="2400" dirty="0" err="1" smtClean="0">
                <a:solidFill>
                  <a:srgbClr val="002060"/>
                </a:solidFill>
                <a:cs typeface="B Nazanin" pitchFamily="2" charset="-78"/>
              </a:rPr>
              <a:t>CaO</a:t>
            </a:r>
            <a:r>
              <a:rPr lang="fa-IR" sz="2400" dirty="0" smtClean="0">
                <a:solidFill>
                  <a:srgbClr val="002060"/>
                </a:solidFill>
                <a:cs typeface="B Nazanin" pitchFamily="2" charset="-78"/>
              </a:rPr>
              <a:t> تاثیر زیادی بر مقدار منگنز ندارد!؟</a:t>
            </a:r>
            <a:endParaRPr lang="en-US" sz="2400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3679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52600"/>
            <a:ext cx="31527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38275"/>
            <a:ext cx="50768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628900"/>
            <a:ext cx="870585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واکنش سرباره-فلز مذاب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1734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3" name="AutoShape 2" descr="Image result for ellingham richardson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 descr="C:\Users\MRZ\Desktop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7" y="-22225"/>
            <a:ext cx="6418263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واکنش گاز-فلز مذاب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143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سیکل گرم و سرد شدن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8" y="1219201"/>
            <a:ext cx="741496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80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0094"/>
            <a:ext cx="8491538" cy="5617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سیکل گرم و سرد شدن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340989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>
                <a:solidFill>
                  <a:srgbClr val="FF0000"/>
                </a:solidFill>
                <a:cs typeface="B Nazanin" pitchFamily="2" charset="-78"/>
              </a:rPr>
              <a:t>فلز جوش</a:t>
            </a:r>
            <a:endParaRPr lang="en-US" sz="2000" b="1" dirty="0">
              <a:solidFill>
                <a:srgbClr val="FF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47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1257300"/>
            <a:ext cx="87439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سیکل گرم و سرد شدن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5192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433"/>
            <a:ext cx="7743872" cy="448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06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سیکل گرم و سرد شدن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328" y="1371600"/>
            <a:ext cx="6366934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51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سیکل گرم و سرد شدن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86010"/>
            <a:ext cx="6700838" cy="547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071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سیکل گرم و سرد شدن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2050" name="Picture 2" descr="C:\Users\MRZ\Downloads\10.12691.jmpc-1-4-1_201905110946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1528763"/>
            <a:ext cx="6145213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5486400"/>
            <a:ext cx="62767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Heat Affected Zone (</a:t>
            </a:r>
            <a:r>
              <a:rPr lang="en-US" b="1" dirty="0" err="1"/>
              <a:t>HAZ</a:t>
            </a:r>
            <a:r>
              <a:rPr lang="en-US" b="1" dirty="0"/>
              <a:t>) of Friction Stir Welds of </a:t>
            </a:r>
            <a:r>
              <a:rPr lang="en-US" b="1" dirty="0" err="1"/>
              <a:t>AA7075-T651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967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انجماد جوش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545573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60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346" y="1219200"/>
            <a:ext cx="5043054" cy="567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C00000"/>
                </a:solidFill>
                <a:cs typeface="B Nazanin" pitchFamily="2" charset="-78"/>
              </a:rPr>
              <a:t>انجماد جوش</a:t>
            </a:r>
            <a:endParaRPr lang="en-US" sz="2400" b="1" dirty="0">
              <a:solidFill>
                <a:srgbClr val="C000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8520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4495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cs typeface="B Nazanin" pitchFamily="2" charset="-78"/>
              </a:rPr>
              <a:t>فصل هفتم- عیوب درجوش</a:t>
            </a:r>
          </a:p>
          <a:p>
            <a:pPr marL="742950" indent="-742950" algn="r" rtl="1"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لکه قوس</a:t>
            </a:r>
          </a:p>
          <a:p>
            <a:pPr marL="742950" indent="-742950" algn="r" rtl="1"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پاشش</a:t>
            </a:r>
          </a:p>
          <a:p>
            <a:pPr marL="742950" indent="-742950" algn="r" rtl="1"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تخلخل</a:t>
            </a:r>
          </a:p>
          <a:p>
            <a:pPr marL="742950" indent="-742950" algn="r" rtl="1"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ناخالصی (آخال)</a:t>
            </a:r>
          </a:p>
          <a:p>
            <a:pPr marL="742950" indent="-742950" algn="r" rtl="1"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بریدگی کنار جوش</a:t>
            </a:r>
          </a:p>
          <a:p>
            <a:pPr marL="742950" indent="-742950" algn="r" rtl="1"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ذوب و نفوذ ناقص</a:t>
            </a:r>
          </a:p>
          <a:p>
            <a:pPr marL="742950" indent="-742950" algn="r" rtl="1">
              <a:buFont typeface="Wingdings" pitchFamily="2" charset="2"/>
              <a:buChar char="q"/>
            </a:pPr>
            <a:r>
              <a:rPr lang="fa-IR" sz="1800" b="1" dirty="0" smtClean="0">
                <a:cs typeface="B Nazanin" pitchFamily="2" charset="-78"/>
              </a:rPr>
              <a:t>ترک</a:t>
            </a:r>
            <a:endParaRPr lang="en-US" sz="1800" b="1" dirty="0">
              <a:cs typeface="B Nazanin" pitchFamily="2" charset="-78"/>
            </a:endParaRPr>
          </a:p>
        </p:txBody>
      </p:sp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1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solidFill>
                  <a:srgbClr val="002060"/>
                </a:solidFill>
                <a:cs typeface="B Nazanin" pitchFamily="2" charset="-78"/>
              </a:rPr>
              <a:t>عیوب جوش</a:t>
            </a:r>
            <a:endParaRPr lang="en-US" sz="36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209675"/>
            <a:ext cx="8829675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تخلخل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778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تخلخل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99" y="1628775"/>
            <a:ext cx="72485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4597" y="1828800"/>
            <a:ext cx="3617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blowhole</a:t>
            </a:r>
            <a:r>
              <a:rPr lang="en-US" b="1" i="1" dirty="0" smtClean="0">
                <a:solidFill>
                  <a:srgbClr val="FFFF00"/>
                </a:solidFill>
              </a:rPr>
              <a:t>,</a:t>
            </a:r>
            <a:r>
              <a:rPr lang="fa-IR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wormhole</a:t>
            </a:r>
            <a:r>
              <a:rPr lang="fa-IR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or</a:t>
            </a:r>
            <a:r>
              <a:rPr lang="fa-IR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tunnel</a:t>
            </a:r>
            <a:r>
              <a:rPr lang="fa-IR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pore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6766" y="4876800"/>
            <a:ext cx="32431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000" b="1" i="1" dirty="0" smtClean="0">
                <a:solidFill>
                  <a:srgbClr val="FFFF00"/>
                </a:solidFill>
                <a:cs typeface="B Nazanin" pitchFamily="2" charset="-78"/>
              </a:rPr>
              <a:t>تخلخل کرمی شکل: تخلخل کشیده</a:t>
            </a:r>
            <a:endParaRPr lang="en-US" sz="2000" b="1" i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1026" name="Picture 2" descr="Figure 2. Typical linear porosity occurring in a fillet weld of primer-coated steel plates in gas metal arc w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3664583" cy="35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آخال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771650"/>
            <a:ext cx="887730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6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2060"/>
                </a:solidFill>
                <a:cs typeface="B Nazanin" pitchFamily="2" charset="-78"/>
              </a:rPr>
              <a:t>Undercut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8688552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006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2241"/>
            <a:ext cx="9067800" cy="529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7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2060"/>
                </a:solidFill>
                <a:cs typeface="B Nazanin" pitchFamily="2" charset="-78"/>
              </a:rPr>
              <a:t>LOP, </a:t>
            </a:r>
            <a:r>
              <a:rPr lang="en-US" sz="2400" b="1" dirty="0" err="1" smtClean="0">
                <a:solidFill>
                  <a:srgbClr val="002060"/>
                </a:solidFill>
                <a:cs typeface="B Nazanin" pitchFamily="2" charset="-78"/>
              </a:rPr>
              <a:t>LOF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928" y="1600200"/>
            <a:ext cx="7505272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ترک گرم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The same way in which water in a glass freezes the weld puddle solidifies from the outside edges towards the middle. Tramp elements are sometimes caught in the middle causing crack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9685"/>
            <a:ext cx="282892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hot cracking in w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073" y="1478204"/>
            <a:ext cx="4671578" cy="371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Fig.3. Buried centreline crac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Fig.3. Buried centreline crack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C:\Users\MRZ\Desktop\90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04432"/>
            <a:ext cx="3807138" cy="255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0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ترک گرم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Fig.3. Buried centreline crac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Fig.3. Buried centreline crack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 descr="Image result for hot cracking in w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38" y="881042"/>
            <a:ext cx="4254062" cy="5976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844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solidFill>
                  <a:srgbClr val="002060"/>
                </a:solidFill>
                <a:cs typeface="B Nazanin" pitchFamily="2" charset="-78"/>
              </a:rPr>
              <a:t>ترک سرد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Fig.3. Buried centreline crack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Fig.3. Buried centreline crack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9685"/>
            <a:ext cx="4700588" cy="4241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s://www.welderdestiny.com/images/xHAZ-Cold-Cracking-Fillet.jpg.pagespeed.ic.pkwqse9vx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62" y="2250830"/>
            <a:ext cx="4676775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8862" y="5257800"/>
            <a:ext cx="4558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b="1" dirty="0" smtClean="0">
                <a:cs typeface="B Nazanin" pitchFamily="2" charset="-78"/>
              </a:rPr>
              <a:t>ترک در ناحیه </a:t>
            </a:r>
            <a:r>
              <a:rPr lang="en-US" sz="2000" b="1" dirty="0" err="1" smtClean="0">
                <a:cs typeface="B Nazanin" pitchFamily="2" charset="-78"/>
              </a:rPr>
              <a:t>HAZ</a:t>
            </a:r>
            <a:r>
              <a:rPr lang="fa-IR" sz="2000" b="1" dirty="0" smtClean="0">
                <a:cs typeface="B Nazanin" pitchFamily="2" charset="-78"/>
              </a:rPr>
              <a:t> به دلیل نفوذ ناقص و جوش نامتقارن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063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1219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عیوب جوش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20451466">
            <a:off x="181429" y="186113"/>
            <a:ext cx="1743502" cy="1098069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54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2060"/>
                </a:solidFill>
                <a:cs typeface="B Nazanin" pitchFamily="2" charset="-78"/>
              </a:rPr>
              <a:t>LOP, </a:t>
            </a:r>
            <a:r>
              <a:rPr lang="en-US" sz="2400" b="1" dirty="0" err="1" smtClean="0">
                <a:solidFill>
                  <a:srgbClr val="002060"/>
                </a:solidFill>
                <a:cs typeface="B Nazanin" pitchFamily="2" charset="-78"/>
              </a:rPr>
              <a:t>LOF</a:t>
            </a:r>
            <a:endParaRPr lang="en-US" sz="2400" b="1" dirty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Users\MRZ\Desktop\Welding-defects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07655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4495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b="1" dirty="0" smtClean="0">
                <a:cs typeface="B Nazanin" pitchFamily="2" charset="-78"/>
              </a:rPr>
              <a:t>فصل هشتم- متالورژی جوشکاری فلزات آهنی:</a:t>
            </a:r>
          </a:p>
          <a:p>
            <a:r>
              <a:rPr lang="fa-IR" sz="3600" b="1" dirty="0" smtClean="0">
                <a:cs typeface="B Nazanin" pitchFamily="2" charset="-78"/>
              </a:rPr>
              <a:t>1- جوشکاری فولادها</a:t>
            </a:r>
          </a:p>
          <a:p>
            <a:r>
              <a:rPr lang="fa-IR" sz="3600" b="1" dirty="0" smtClean="0">
                <a:cs typeface="B Nazanin" pitchFamily="2" charset="-78"/>
              </a:rPr>
              <a:t>2- جوشکاری چدن ها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ساده کربنی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628775"/>
            <a:ext cx="6810375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953000" y="990601"/>
            <a:ext cx="4125999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1"/>
            <a:r>
              <a:rPr lang="fa-IR" sz="2400" b="1" dirty="0" smtClean="0">
                <a:cs typeface="B Nazanin" pitchFamily="2" charset="-78"/>
              </a:rPr>
              <a:t>ناحیه </a:t>
            </a:r>
            <a:r>
              <a:rPr lang="en-US" sz="2400" b="1" dirty="0" err="1" smtClean="0">
                <a:cs typeface="B Nazanin" pitchFamily="2" charset="-78"/>
              </a:rPr>
              <a:t>HAZ</a:t>
            </a:r>
            <a:r>
              <a:rPr lang="fa-IR" sz="2400" b="1" dirty="0" smtClean="0">
                <a:cs typeface="B Nazanin" pitchFamily="2" charset="-78"/>
              </a:rPr>
              <a:t> درفولاد ساده کربنی</a:t>
            </a:r>
          </a:p>
        </p:txBody>
      </p:sp>
    </p:spTree>
    <p:extLst>
      <p:ext uri="{BB962C8B-B14F-4D97-AF65-F5344CB8AC3E}">
        <p14:creationId xmlns:p14="http://schemas.microsoft.com/office/powerpoint/2010/main" val="224590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ساده کربنی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0375" y="1600200"/>
            <a:ext cx="3952817" cy="4876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فولاد کم کربن و کربن جزیی: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ناحیه </a:t>
            </a:r>
            <a:r>
              <a:rPr lang="en-US" sz="2400" b="1" dirty="0" smtClean="0">
                <a:cs typeface="B Nazanin" pitchFamily="2" charset="-78"/>
              </a:rPr>
              <a:t>A</a:t>
            </a:r>
            <a:r>
              <a:rPr lang="fa-IR" sz="2400" b="1" dirty="0" smtClean="0">
                <a:cs typeface="B Nazanin" pitchFamily="2" charset="-78"/>
              </a:rPr>
              <a:t>: فلز پایه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ناحیه </a:t>
            </a:r>
            <a:r>
              <a:rPr lang="en-US" sz="2400" b="1" dirty="0" smtClean="0">
                <a:cs typeface="B Nazanin" pitchFamily="2" charset="-78"/>
              </a:rPr>
              <a:t>B</a:t>
            </a:r>
            <a:r>
              <a:rPr lang="fa-IR" sz="2400" b="1" dirty="0" smtClean="0">
                <a:cs typeface="B Nazanin" pitchFamily="2" charset="-78"/>
              </a:rPr>
              <a:t>: تبدیل پرلیت به آستنیت و تشکیل فریت و پرلیت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ناحیه </a:t>
            </a:r>
            <a:r>
              <a:rPr lang="en-US" sz="2400" b="1" dirty="0" smtClean="0">
                <a:cs typeface="B Nazanin" pitchFamily="2" charset="-78"/>
              </a:rPr>
              <a:t>C</a:t>
            </a:r>
            <a:r>
              <a:rPr lang="fa-IR" sz="2400" b="1" dirty="0" smtClean="0">
                <a:cs typeface="B Nazanin" pitchFamily="2" charset="-78"/>
              </a:rPr>
              <a:t>: تشکیل آستنیت ریز و تبدیل به فریت و پرلیت ریزدانه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ناحیه </a:t>
            </a:r>
            <a:r>
              <a:rPr lang="en-US" sz="2400" b="1" dirty="0" smtClean="0">
                <a:cs typeface="B Nazanin" pitchFamily="2" charset="-78"/>
              </a:rPr>
              <a:t>D</a:t>
            </a:r>
            <a:r>
              <a:rPr lang="fa-IR" sz="2400" b="1" dirty="0" smtClean="0">
                <a:cs typeface="B Nazanin" pitchFamily="2" charset="-78"/>
              </a:rPr>
              <a:t>: درشت شدن دانه های آستنیت و تبدیل به پرلیت و فریت ویدمن اشتاتن (بدلیل سرعت سرمایش بالا)</a:t>
            </a: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b="1" dirty="0" smtClean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480" y="935078"/>
            <a:ext cx="4214120" cy="592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752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ساده کربنی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857375"/>
            <a:ext cx="8943975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reeform 5"/>
          <p:cNvSpPr/>
          <p:nvPr/>
        </p:nvSpPr>
        <p:spPr>
          <a:xfrm>
            <a:off x="5056909" y="2739036"/>
            <a:ext cx="1316182" cy="918564"/>
          </a:xfrm>
          <a:custGeom>
            <a:avLst/>
            <a:gdLst>
              <a:gd name="connsiteX0" fmla="*/ 0 w 1316182"/>
              <a:gd name="connsiteY0" fmla="*/ 918564 h 918564"/>
              <a:gd name="connsiteX1" fmla="*/ 277091 w 1316182"/>
              <a:gd name="connsiteY1" fmla="*/ 322819 h 918564"/>
              <a:gd name="connsiteX2" fmla="*/ 595746 w 1316182"/>
              <a:gd name="connsiteY2" fmla="*/ 87291 h 918564"/>
              <a:gd name="connsiteX3" fmla="*/ 942109 w 1316182"/>
              <a:gd name="connsiteY3" fmla="*/ 45728 h 918564"/>
              <a:gd name="connsiteX4" fmla="*/ 1316182 w 1316182"/>
              <a:gd name="connsiteY4" fmla="*/ 710746 h 91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82" h="918564">
                <a:moveTo>
                  <a:pt x="0" y="918564"/>
                </a:moveTo>
                <a:cubicBezTo>
                  <a:pt x="88900" y="689964"/>
                  <a:pt x="177800" y="461365"/>
                  <a:pt x="277091" y="322819"/>
                </a:cubicBezTo>
                <a:cubicBezTo>
                  <a:pt x="376382" y="184273"/>
                  <a:pt x="484910" y="133473"/>
                  <a:pt x="595746" y="87291"/>
                </a:cubicBezTo>
                <a:cubicBezTo>
                  <a:pt x="706582" y="41109"/>
                  <a:pt x="822036" y="-58181"/>
                  <a:pt x="942109" y="45728"/>
                </a:cubicBezTo>
                <a:cubicBezTo>
                  <a:pt x="1062182" y="149637"/>
                  <a:pt x="1189182" y="430191"/>
                  <a:pt x="1316182" y="710746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6525491" y="2734872"/>
            <a:ext cx="1316182" cy="918564"/>
          </a:xfrm>
          <a:custGeom>
            <a:avLst/>
            <a:gdLst>
              <a:gd name="connsiteX0" fmla="*/ 0 w 1316182"/>
              <a:gd name="connsiteY0" fmla="*/ 918564 h 918564"/>
              <a:gd name="connsiteX1" fmla="*/ 277091 w 1316182"/>
              <a:gd name="connsiteY1" fmla="*/ 322819 h 918564"/>
              <a:gd name="connsiteX2" fmla="*/ 595746 w 1316182"/>
              <a:gd name="connsiteY2" fmla="*/ 87291 h 918564"/>
              <a:gd name="connsiteX3" fmla="*/ 942109 w 1316182"/>
              <a:gd name="connsiteY3" fmla="*/ 45728 h 918564"/>
              <a:gd name="connsiteX4" fmla="*/ 1316182 w 1316182"/>
              <a:gd name="connsiteY4" fmla="*/ 710746 h 918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6182" h="918564">
                <a:moveTo>
                  <a:pt x="0" y="918564"/>
                </a:moveTo>
                <a:cubicBezTo>
                  <a:pt x="88900" y="689964"/>
                  <a:pt x="177800" y="461365"/>
                  <a:pt x="277091" y="322819"/>
                </a:cubicBezTo>
                <a:cubicBezTo>
                  <a:pt x="376382" y="184273"/>
                  <a:pt x="484910" y="133473"/>
                  <a:pt x="595746" y="87291"/>
                </a:cubicBezTo>
                <a:cubicBezTo>
                  <a:pt x="706582" y="41109"/>
                  <a:pt x="822036" y="-58181"/>
                  <a:pt x="942109" y="45728"/>
                </a:cubicBezTo>
                <a:cubicBezTo>
                  <a:pt x="1062182" y="149637"/>
                  <a:pt x="1189182" y="430191"/>
                  <a:pt x="1316182" y="710746"/>
                </a:cubicBezTo>
              </a:path>
            </a:pathLst>
          </a:custGeom>
          <a:noFill/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9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ساده کربنی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81000" y="1949102"/>
            <a:ext cx="3952817" cy="21336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فولاد پرکربن: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ناحیه </a:t>
            </a:r>
            <a:r>
              <a:rPr lang="en-US" sz="2400" b="1" dirty="0" smtClean="0">
                <a:cs typeface="B Nazanin" pitchFamily="2" charset="-78"/>
              </a:rPr>
              <a:t>A</a:t>
            </a:r>
            <a:r>
              <a:rPr lang="fa-IR" sz="2400" b="1" dirty="0" smtClean="0">
                <a:cs typeface="B Nazanin" pitchFamily="2" charset="-78"/>
              </a:rPr>
              <a:t>: فلز پایه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تشکیل مارتنزیت در نواحی </a:t>
            </a:r>
            <a:r>
              <a:rPr lang="en-US" sz="2400" b="1" dirty="0" smtClean="0">
                <a:cs typeface="B Nazanin" pitchFamily="2" charset="-78"/>
              </a:rPr>
              <a:t>C</a:t>
            </a:r>
            <a:r>
              <a:rPr lang="fa-IR" sz="2400" b="1" dirty="0" smtClean="0">
                <a:cs typeface="B Nazanin" pitchFamily="2" charset="-78"/>
              </a:rPr>
              <a:t> و </a:t>
            </a:r>
            <a:r>
              <a:rPr lang="en-US" sz="2400" b="1" dirty="0" smtClean="0">
                <a:cs typeface="B Nazanin" pitchFamily="2" charset="-78"/>
              </a:rPr>
              <a:t>D</a:t>
            </a:r>
            <a:endParaRPr lang="fa-IR" sz="2400" b="1" dirty="0" smtClean="0">
              <a:cs typeface="B Nazanin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endParaRPr lang="fa-IR" sz="2400" b="1" dirty="0" smtClean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708" y="838200"/>
            <a:ext cx="4493292" cy="600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88"/>
          <a:stretch/>
        </p:blipFill>
        <p:spPr bwMode="auto">
          <a:xfrm>
            <a:off x="82140" y="4096557"/>
            <a:ext cx="4568567" cy="274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2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9144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457325"/>
            <a:ext cx="889635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220429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اکسیژن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416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ساده کربنی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8392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183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کم آلیاژی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38450"/>
            <a:ext cx="9025573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71800" y="4114800"/>
            <a:ext cx="4572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34200" y="4142601"/>
            <a:ext cx="2116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/>
              <a:t>martensite</a:t>
            </a:r>
            <a:r>
              <a:rPr lang="en-US" sz="1200" b="1" dirty="0"/>
              <a:t>-finish temperature</a:t>
            </a:r>
          </a:p>
        </p:txBody>
      </p:sp>
    </p:spTree>
    <p:extLst>
      <p:ext uri="{BB962C8B-B14F-4D97-AF65-F5344CB8AC3E}">
        <p14:creationId xmlns:p14="http://schemas.microsoft.com/office/powerpoint/2010/main" val="378129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04682"/>
            <a:ext cx="6108166" cy="577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1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47925"/>
            <a:ext cx="86391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914400" y="1447800"/>
            <a:ext cx="8203327" cy="838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خوردگی مرزدانه ای در ناحیه </a:t>
            </a:r>
            <a:r>
              <a:rPr lang="en-US" sz="2400" b="1" dirty="0" err="1" smtClean="0">
                <a:cs typeface="B Nazanin" pitchFamily="2" charset="-78"/>
              </a:rPr>
              <a:t>HAZ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(فاسد شدن خط جوش </a:t>
            </a:r>
            <a:r>
              <a:rPr lang="en-US" sz="2400" b="1" dirty="0" smtClean="0">
                <a:cs typeface="B Nazanin" pitchFamily="2" charset="-78"/>
              </a:rPr>
              <a:t>weld decay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0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857375"/>
            <a:ext cx="84677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166" y="3048000"/>
            <a:ext cx="1845834" cy="752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1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2" y="1447800"/>
            <a:ext cx="411861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862" y="1905000"/>
            <a:ext cx="46005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5909515"/>
            <a:ext cx="91594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18.4 Chromium carbide precipitation at a grain boundary in 316 stainless steel:</a:t>
            </a:r>
          </a:p>
          <a:p>
            <a:r>
              <a:rPr lang="en-US" dirty="0"/>
              <a:t>(a) TEM micrograph; (b) Cr concentration profile across grain boundary. From </a:t>
            </a:r>
            <a:r>
              <a:rPr lang="en-US" dirty="0" err="1"/>
              <a:t>Magula</a:t>
            </a:r>
            <a:endParaRPr lang="en-US" dirty="0"/>
          </a:p>
          <a:p>
            <a:r>
              <a:rPr lang="en-US" dirty="0"/>
              <a:t>et al. (6).</a:t>
            </a:r>
          </a:p>
        </p:txBody>
      </p:sp>
    </p:spTree>
    <p:extLst>
      <p:ext uri="{BB962C8B-B14F-4D97-AF65-F5344CB8AC3E}">
        <p14:creationId xmlns:p14="http://schemas.microsoft.com/office/powerpoint/2010/main" val="28381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905000"/>
            <a:ext cx="7824787" cy="4926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05000" y="990600"/>
            <a:ext cx="7212727" cy="838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Courier New" pitchFamily="49" charset="0"/>
              <a:buChar char="o"/>
            </a:pPr>
            <a:r>
              <a:rPr lang="fa-IR" sz="1800" b="1" dirty="0" smtClean="0">
                <a:cs typeface="B Nazanin" pitchFamily="2" charset="-78"/>
              </a:rPr>
              <a:t>ناحیه 1: بالاترین دما و بیشترین سرعت سرمایش، عدم زمان کافی برای تشکیل کاربید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1800" b="1" dirty="0" smtClean="0">
                <a:cs typeface="B Nazanin" pitchFamily="2" charset="-78"/>
              </a:rPr>
              <a:t>ناحیه 3: دمای پایین و عدم تشکیل کاربید</a:t>
            </a:r>
          </a:p>
        </p:txBody>
      </p:sp>
    </p:spTree>
    <p:extLst>
      <p:ext uri="{BB962C8B-B14F-4D97-AF65-F5344CB8AC3E}">
        <p14:creationId xmlns:p14="http://schemas.microsoft.com/office/powerpoint/2010/main" val="283817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2266950"/>
            <a:ext cx="875347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905000" y="990600"/>
            <a:ext cx="7212727" cy="838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Courier New" pitchFamily="49" charset="0"/>
              <a:buChar char="o"/>
            </a:pPr>
            <a:r>
              <a:rPr lang="fa-IR" sz="1800" b="1" dirty="0" smtClean="0">
                <a:cs typeface="B Nazanin" pitchFamily="2" charset="-78"/>
              </a:rPr>
              <a:t>با افزایش درصد کربن، حساس شدن فولاد سریعتر رخ می دهد.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" y="5791200"/>
            <a:ext cx="9117726" cy="838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Courier New" pitchFamily="49" charset="0"/>
              <a:buChar char="o"/>
            </a:pPr>
            <a:r>
              <a:rPr lang="fa-IR" sz="1800" b="1" dirty="0" smtClean="0">
                <a:cs typeface="B Nazanin" pitchFamily="2" charset="-78"/>
              </a:rPr>
              <a:t>همچنین با افزایش مقدار گرمای ورودی حین جوش، ناحیه مستعد به حساس شدن وسیع تر و زمان ماندن در محدوده دمایی حساس شدن بیشتر می شود.</a:t>
            </a:r>
            <a:endParaRPr lang="fa-IR" sz="18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89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0376" y="2362200"/>
            <a:ext cx="8047752" cy="2743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راه های جلوگیری</a:t>
            </a:r>
            <a:r>
              <a:rPr lang="fa-IR" sz="2400" b="1" dirty="0">
                <a:cs typeface="B Nazanin" pitchFamily="2" charset="-78"/>
              </a:rPr>
              <a:t> </a:t>
            </a:r>
            <a:r>
              <a:rPr lang="fa-IR" sz="2400" b="1" dirty="0" smtClean="0">
                <a:cs typeface="B Nazanin" pitchFamily="2" charset="-78"/>
              </a:rPr>
              <a:t>از </a:t>
            </a:r>
            <a:r>
              <a:rPr lang="en-US" sz="2400" b="1" dirty="0" smtClean="0">
                <a:cs typeface="B Nazanin" pitchFamily="2" charset="-78"/>
              </a:rPr>
              <a:t>weld decay</a:t>
            </a:r>
            <a:r>
              <a:rPr lang="fa-IR" sz="2400" b="1" dirty="0" smtClean="0">
                <a:cs typeface="B Nazanin" pitchFamily="2" charset="-78"/>
              </a:rPr>
              <a:t> در فولادهای زنگ نزن آستنیتی: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عملیات حرارتی بعد از جوشکاری به منظور انحلال کاربید </a:t>
            </a:r>
            <a:r>
              <a:rPr lang="fa-IR" sz="2400" b="1" dirty="0" smtClean="0">
                <a:cs typeface="B Nazanin" pitchFamily="2" charset="-78"/>
              </a:rPr>
              <a:t>کروم: آنیل در دمای 1000-1100 (انحلال کاربید)+ کوئنچ کردن (جلوگیری از تشکیل مجدد کاربید)</a:t>
            </a:r>
            <a:endParaRPr lang="fa-IR" sz="2400" b="1" dirty="0" smtClean="0">
              <a:cs typeface="B Nazanin" pitchFamily="2" charset="-78"/>
            </a:endParaRP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کاهش مقدار کربن فولاد (</a:t>
            </a:r>
            <a:r>
              <a:rPr lang="en-US" sz="2400" b="1" dirty="0" err="1" smtClean="0">
                <a:cs typeface="B Nazanin" pitchFamily="2" charset="-78"/>
              </a:rPr>
              <a:t>316L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  <a:p>
            <a:pPr marL="342900" indent="-342900" algn="just" rtl="1">
              <a:buFont typeface="Courier New" pitchFamily="49" charset="0"/>
              <a:buChar char="o"/>
            </a:pPr>
            <a:r>
              <a:rPr lang="fa-IR" sz="2400" b="1" dirty="0" smtClean="0">
                <a:cs typeface="B Nazanin" pitchFamily="2" charset="-78"/>
              </a:rPr>
              <a:t>اضافه کردن عناصر کاربیدزای قوی مانند تیتانیم و نیبیوم (</a:t>
            </a:r>
            <a:r>
              <a:rPr lang="en-US" sz="2400" b="1" dirty="0" smtClean="0">
                <a:cs typeface="B Nazanin" pitchFamily="2" charset="-78"/>
              </a:rPr>
              <a:t>321, 347</a:t>
            </a:r>
            <a:r>
              <a:rPr lang="fa-IR" sz="2400" b="1" dirty="0" smtClean="0">
                <a:cs typeface="B Nazanin" pitchFamily="2" charset="-7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7890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5" y="1726586"/>
            <a:ext cx="893445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79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428750"/>
            <a:ext cx="878205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اکسیژن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684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8023"/>
            <a:ext cx="4474843" cy="535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484252" y="1498023"/>
            <a:ext cx="4023876" cy="4674177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یک مثال:</a:t>
            </a:r>
          </a:p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لوله ای از جنس فولاد 304 با قطر 10 سانتیمتر جوشکاری شده است. این لوله حاوی اسیدنیتریک رقیق بوده و بعد از دو ماه تخریب شده است!</a:t>
            </a:r>
          </a:p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ناحیه تخریب حدود 1/5 تا 3 میلیمتر از ناحیه جوش فاصله دارد!</a:t>
            </a:r>
          </a:p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نوع خوردگی: مرزدانه ای</a:t>
            </a:r>
          </a:p>
        </p:txBody>
      </p:sp>
    </p:spTree>
    <p:extLst>
      <p:ext uri="{BB962C8B-B14F-4D97-AF65-F5344CB8AC3E}">
        <p14:creationId xmlns:p14="http://schemas.microsoft.com/office/powerpoint/2010/main" val="94925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3600" b="1" dirty="0" smtClean="0">
                <a:cs typeface="B Nazanin" pitchFamily="2" charset="-78"/>
              </a:rPr>
              <a:t>جوشکاری فولادها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 rot="20012756">
            <a:off x="24873" y="540743"/>
            <a:ext cx="2362201" cy="666891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فولاد زنگ نزن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0" r="16972" b="12000"/>
          <a:stretch/>
        </p:blipFill>
        <p:spPr bwMode="auto">
          <a:xfrm>
            <a:off x="6927" y="1981066"/>
            <a:ext cx="4336473" cy="348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4" r="24595" b="15093"/>
          <a:stretch/>
        </p:blipFill>
        <p:spPr bwMode="auto">
          <a:xfrm>
            <a:off x="4251304" y="1981066"/>
            <a:ext cx="4688630" cy="348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78036" y="5478295"/>
            <a:ext cx="419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18.21 Stress corrosion cracking near the toe of a </a:t>
            </a:r>
            <a:r>
              <a:rPr lang="en-US" dirty="0" err="1"/>
              <a:t>316L</a:t>
            </a:r>
            <a:r>
              <a:rPr lang="en-US" dirty="0"/>
              <a:t> weld.</a:t>
            </a:r>
          </a:p>
        </p:txBody>
      </p:sp>
      <p:sp>
        <p:nvSpPr>
          <p:cNvPr id="5" name="Rectangle 4"/>
          <p:cNvSpPr/>
          <p:nvPr/>
        </p:nvSpPr>
        <p:spPr>
          <a:xfrm>
            <a:off x="20782" y="5478295"/>
            <a:ext cx="42305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18.20 Stress corrosion cracking in a 304 stainless steel pipe gas–tungsten arc</a:t>
            </a:r>
          </a:p>
          <a:p>
            <a:r>
              <a:rPr lang="en-US" dirty="0"/>
              <a:t>welded and exposed to a corrosive liquid.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903462" y="1066800"/>
            <a:ext cx="2011938" cy="838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chemeClr val="accent6">
                  <a:lumMod val="20000"/>
                  <a:lumOff val="80000"/>
                </a:schemeClr>
              </a:gs>
              <a:gs pos="14000">
                <a:schemeClr val="accent4">
                  <a:lumMod val="60000"/>
                  <a:lumOff val="4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b="1" dirty="0" smtClean="0">
                <a:cs typeface="B Nazanin" pitchFamily="2" charset="-78"/>
              </a:rPr>
              <a:t>ترک </a:t>
            </a:r>
            <a:r>
              <a:rPr lang="en-US" sz="2400" b="1" dirty="0" err="1" smtClean="0">
                <a:cs typeface="B Nazanin" pitchFamily="2" charset="-78"/>
              </a:rPr>
              <a:t>SCC</a:t>
            </a:r>
            <a:endParaRPr lang="fa-IR" sz="2400" b="1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4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undercut weld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1295400"/>
            <a:ext cx="9117727" cy="44958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chemeClr val="accent2">
                  <a:lumMod val="40000"/>
                  <a:lumOff val="60000"/>
                </a:schemeClr>
              </a:gs>
              <a:gs pos="81000">
                <a:srgbClr val="E6E6E6"/>
              </a:gs>
              <a:gs pos="88000">
                <a:schemeClr val="accent2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smtClean="0">
                <a:latin typeface="Arno Pro Caption" pitchFamily="18" charset="0"/>
                <a:cs typeface="B Nazanin" pitchFamily="2" charset="-78"/>
              </a:rPr>
              <a:t>THE END</a:t>
            </a:r>
            <a:endParaRPr lang="fa-IR" sz="5400" b="1" dirty="0" smtClean="0">
              <a:latin typeface="Arno Pro Caption" pitchFamily="18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4562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11737"/>
            <a:ext cx="8486775" cy="547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نیتروژن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89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38325"/>
            <a:ext cx="58483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نیتروژن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041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295400"/>
            <a:ext cx="859155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نیتروژن</a:t>
            </a:r>
            <a:endParaRPr lang="en-US" sz="2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112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fa-IR" sz="3600" b="1" dirty="0" smtClean="0">
                <a:cs typeface="B Nazanin" pitchFamily="2" charset="-78"/>
              </a:rPr>
              <a:t>اصول اولیه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0451466">
            <a:off x="492862" y="449030"/>
            <a:ext cx="1421526" cy="457200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14000">
                <a:srgbClr val="7D8496"/>
              </a:gs>
              <a:gs pos="81000">
                <a:srgbClr val="E6E6E6"/>
              </a:gs>
              <a:gs pos="88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a-IR" sz="2400" b="1" dirty="0" smtClean="0">
                <a:cs typeface="B Nazanin" pitchFamily="2" charset="-78"/>
              </a:rPr>
              <a:t>هیدروژن</a:t>
            </a:r>
            <a:endParaRPr lang="en-US" sz="24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0" y="1371600"/>
            <a:ext cx="8703810" cy="529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126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4129</TotalTime>
  <Words>752</Words>
  <Application>Microsoft Office PowerPoint</Application>
  <PresentationFormat>On-screen Show (4:3)</PresentationFormat>
  <Paragraphs>152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PowerPoint Presentation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اصول اولیه متالورژی جوشکاری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MRZ</dc:creator>
  <cp:lastModifiedBy>MRZ</cp:lastModifiedBy>
  <cp:revision>150</cp:revision>
  <dcterms:created xsi:type="dcterms:W3CDTF">2006-08-16T00:00:00Z</dcterms:created>
  <dcterms:modified xsi:type="dcterms:W3CDTF">2019-05-20T12:18:27Z</dcterms:modified>
</cp:coreProperties>
</file>