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325" r:id="rId2"/>
    <p:sldId id="283" r:id="rId3"/>
    <p:sldId id="290" r:id="rId4"/>
    <p:sldId id="287" r:id="rId5"/>
    <p:sldId id="288" r:id="rId6"/>
    <p:sldId id="289" r:id="rId7"/>
    <p:sldId id="291" r:id="rId8"/>
    <p:sldId id="292" r:id="rId9"/>
    <p:sldId id="293" r:id="rId10"/>
    <p:sldId id="294" r:id="rId11"/>
    <p:sldId id="295" r:id="rId12"/>
    <p:sldId id="296" r:id="rId13"/>
    <p:sldId id="298" r:id="rId14"/>
    <p:sldId id="299" r:id="rId15"/>
    <p:sldId id="326" r:id="rId16"/>
    <p:sldId id="301" r:id="rId17"/>
    <p:sldId id="300" r:id="rId18"/>
    <p:sldId id="306" r:id="rId19"/>
    <p:sldId id="307" r:id="rId20"/>
    <p:sldId id="308" r:id="rId21"/>
    <p:sldId id="334" r:id="rId22"/>
    <p:sldId id="309" r:id="rId23"/>
    <p:sldId id="310" r:id="rId24"/>
    <p:sldId id="311" r:id="rId25"/>
    <p:sldId id="312" r:id="rId26"/>
    <p:sldId id="321" r:id="rId27"/>
    <p:sldId id="318" r:id="rId28"/>
    <p:sldId id="323" r:id="rId29"/>
    <p:sldId id="322" r:id="rId30"/>
    <p:sldId id="317" r:id="rId31"/>
    <p:sldId id="320" r:id="rId32"/>
    <p:sldId id="319" r:id="rId33"/>
    <p:sldId id="335" r:id="rId34"/>
    <p:sldId id="336" r:id="rId35"/>
    <p:sldId id="340" r:id="rId36"/>
    <p:sldId id="337" r:id="rId37"/>
    <p:sldId id="338" r:id="rId38"/>
    <p:sldId id="345" r:id="rId39"/>
    <p:sldId id="339" r:id="rId40"/>
    <p:sldId id="342" r:id="rId41"/>
    <p:sldId id="343" r:id="rId42"/>
    <p:sldId id="313" r:id="rId43"/>
    <p:sldId id="327" r:id="rId44"/>
    <p:sldId id="329" r:id="rId45"/>
    <p:sldId id="314" r:id="rId46"/>
    <p:sldId id="330" r:id="rId47"/>
    <p:sldId id="315" r:id="rId48"/>
    <p:sldId id="331" r:id="rId49"/>
    <p:sldId id="332" r:id="rId50"/>
    <p:sldId id="316" r:id="rId51"/>
    <p:sldId id="348" r:id="rId52"/>
    <p:sldId id="346" r:id="rId53"/>
    <p:sldId id="347" r:id="rId54"/>
    <p:sldId id="349" r:id="rId55"/>
    <p:sldId id="333" r:id="rId56"/>
    <p:sldId id="357" r:id="rId57"/>
    <p:sldId id="358" r:id="rId58"/>
    <p:sldId id="359" r:id="rId59"/>
    <p:sldId id="356" r:id="rId60"/>
    <p:sldId id="350" r:id="rId61"/>
    <p:sldId id="355" r:id="rId62"/>
    <p:sldId id="360"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oleObject" Target="file:///D:\Current%20Works\Friends\Ruhollah\Nano%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Paper\Data\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2594050743657"/>
          <c:y val="3.3912219305920095E-2"/>
          <c:w val="0.76629615048118982"/>
          <c:h val="0.75474664625255172"/>
        </c:manualLayout>
      </c:layout>
      <c:scatterChart>
        <c:scatterStyle val="lineMarker"/>
        <c:varyColors val="0"/>
        <c:ser>
          <c:idx val="10"/>
          <c:order val="0"/>
          <c:yVal>
            <c:numRef>
              <c:f>Sheet1!$K$1:$K$31</c:f>
            </c:numRef>
          </c:yVal>
          <c:smooth val="0"/>
        </c:ser>
        <c:ser>
          <c:idx val="1"/>
          <c:order val="1"/>
          <c:tx>
            <c:v>ODL befor wear</c:v>
          </c:tx>
          <c:spPr>
            <a:ln>
              <a:solidFill>
                <a:srgbClr val="FF0000"/>
              </a:solidFill>
            </a:ln>
          </c:spPr>
          <c:marker>
            <c:spPr>
              <a:solidFill>
                <a:srgbClr val="FF0000"/>
              </a:solidFill>
              <a:ln>
                <a:solidFill>
                  <a:srgbClr val="FF0000"/>
                </a:solidFill>
              </a:ln>
            </c:spPr>
          </c:marker>
          <c:xVal>
            <c:numRef>
              <c:f>Sheet1!$A$2:$A$31</c:f>
              <c:numCache>
                <c:formatCode>General</c:formatCode>
                <c:ptCount val="30"/>
                <c:pt idx="0">
                  <c:v>1</c:v>
                </c:pt>
                <c:pt idx="1">
                  <c:v>3</c:v>
                </c:pt>
                <c:pt idx="2">
                  <c:v>5</c:v>
                </c:pt>
                <c:pt idx="3">
                  <c:v>7</c:v>
                </c:pt>
                <c:pt idx="4">
                  <c:v>9</c:v>
                </c:pt>
                <c:pt idx="5">
                  <c:v>11</c:v>
                </c:pt>
                <c:pt idx="6">
                  <c:v>13</c:v>
                </c:pt>
                <c:pt idx="7">
                  <c:v>15</c:v>
                </c:pt>
                <c:pt idx="8">
                  <c:v>17</c:v>
                </c:pt>
                <c:pt idx="9">
                  <c:v>19</c:v>
                </c:pt>
                <c:pt idx="10">
                  <c:v>21</c:v>
                </c:pt>
                <c:pt idx="11">
                  <c:v>23</c:v>
                </c:pt>
                <c:pt idx="12">
                  <c:v>25</c:v>
                </c:pt>
                <c:pt idx="13">
                  <c:v>27</c:v>
                </c:pt>
                <c:pt idx="14">
                  <c:v>29</c:v>
                </c:pt>
                <c:pt idx="15">
                  <c:v>31</c:v>
                </c:pt>
                <c:pt idx="16">
                  <c:v>33</c:v>
                </c:pt>
                <c:pt idx="17">
                  <c:v>35</c:v>
                </c:pt>
                <c:pt idx="18">
                  <c:v>37</c:v>
                </c:pt>
                <c:pt idx="19">
                  <c:v>39</c:v>
                </c:pt>
                <c:pt idx="20">
                  <c:v>41</c:v>
                </c:pt>
                <c:pt idx="21">
                  <c:v>43</c:v>
                </c:pt>
                <c:pt idx="22">
                  <c:v>45</c:v>
                </c:pt>
                <c:pt idx="23">
                  <c:v>47</c:v>
                </c:pt>
                <c:pt idx="24">
                  <c:v>49</c:v>
                </c:pt>
                <c:pt idx="25">
                  <c:v>51</c:v>
                </c:pt>
                <c:pt idx="26">
                  <c:v>53</c:v>
                </c:pt>
                <c:pt idx="27">
                  <c:v>55</c:v>
                </c:pt>
                <c:pt idx="28">
                  <c:v>57</c:v>
                </c:pt>
                <c:pt idx="29">
                  <c:v>59</c:v>
                </c:pt>
              </c:numCache>
            </c:numRef>
          </c:xVal>
          <c:yVal>
            <c:numRef>
              <c:f>Sheet1!$C$2:$C$31</c:f>
              <c:numCache>
                <c:formatCode>General</c:formatCode>
                <c:ptCount val="30"/>
                <c:pt idx="0">
                  <c:v>1947.3020259999998</c:v>
                </c:pt>
                <c:pt idx="1">
                  <c:v>1550.5161779999999</c:v>
                </c:pt>
                <c:pt idx="2">
                  <c:v>1501.4318060000001</c:v>
                </c:pt>
                <c:pt idx="3">
                  <c:v>1767.4456980000002</c:v>
                </c:pt>
                <c:pt idx="4">
                  <c:v>1441.965874</c:v>
                </c:pt>
                <c:pt idx="5">
                  <c:v>996.06331999999998</c:v>
                </c:pt>
                <c:pt idx="6">
                  <c:v>1184.5631619999997</c:v>
                </c:pt>
                <c:pt idx="7">
                  <c:v>1241.758268</c:v>
                </c:pt>
                <c:pt idx="8">
                  <c:v>1203.1455219999998</c:v>
                </c:pt>
                <c:pt idx="9">
                  <c:v>1072.41389</c:v>
                </c:pt>
                <c:pt idx="10">
                  <c:v>1057.8618900000001</c:v>
                </c:pt>
                <c:pt idx="11">
                  <c:v>1063.6236999999999</c:v>
                </c:pt>
                <c:pt idx="12">
                  <c:v>1074.081318</c:v>
                </c:pt>
                <c:pt idx="13">
                  <c:v>1068.443098</c:v>
                </c:pt>
                <c:pt idx="14">
                  <c:v>923.89114599999982</c:v>
                </c:pt>
                <c:pt idx="15">
                  <c:v>851.57688600000006</c:v>
                </c:pt>
                <c:pt idx="16">
                  <c:v>853.6391900000001</c:v>
                </c:pt>
                <c:pt idx="17">
                  <c:v>898.60582199999999</c:v>
                </c:pt>
                <c:pt idx="18">
                  <c:v>787.51204599999994</c:v>
                </c:pt>
                <c:pt idx="19">
                  <c:v>884.34071400000005</c:v>
                </c:pt>
                <c:pt idx="20">
                  <c:v>844.22180200000003</c:v>
                </c:pt>
                <c:pt idx="21">
                  <c:v>894.54353600000013</c:v>
                </c:pt>
                <c:pt idx="22">
                  <c:v>906.90991399999996</c:v>
                </c:pt>
                <c:pt idx="23">
                  <c:v>852.10817000000009</c:v>
                </c:pt>
                <c:pt idx="24">
                  <c:v>761.54709600000001</c:v>
                </c:pt>
                <c:pt idx="25">
                  <c:v>854.18400600000007</c:v>
                </c:pt>
                <c:pt idx="26">
                  <c:v>767.13856600000008</c:v>
                </c:pt>
                <c:pt idx="27">
                  <c:v>653.27457199999992</c:v>
                </c:pt>
                <c:pt idx="28">
                  <c:v>524.88421400000004</c:v>
                </c:pt>
                <c:pt idx="29">
                  <c:v>568.07081000000005</c:v>
                </c:pt>
              </c:numCache>
            </c:numRef>
          </c:yVal>
          <c:smooth val="0"/>
        </c:ser>
        <c:dLbls>
          <c:showLegendKey val="0"/>
          <c:showVal val="0"/>
          <c:showCatName val="0"/>
          <c:showSerName val="0"/>
          <c:showPercent val="0"/>
          <c:showBubbleSize val="0"/>
        </c:dLbls>
        <c:axId val="86702336"/>
        <c:axId val="98050816"/>
      </c:scatterChart>
      <c:valAx>
        <c:axId val="86702336"/>
        <c:scaling>
          <c:orientation val="minMax"/>
          <c:max val="60"/>
        </c:scaling>
        <c:delete val="0"/>
        <c:axPos val="b"/>
        <c:title>
          <c:tx>
            <c:rich>
              <a:bodyPr/>
              <a:lstStyle/>
              <a:p>
                <a:pPr>
                  <a:defRPr sz="1200">
                    <a:latin typeface="Times New Roman" pitchFamily="18" charset="0"/>
                    <a:cs typeface="Times New Roman" pitchFamily="18" charset="0"/>
                  </a:defRPr>
                </a:pPr>
                <a:r>
                  <a:rPr lang="en-US" sz="1200">
                    <a:latin typeface="Times New Roman" pitchFamily="18" charset="0"/>
                    <a:cs typeface="Times New Roman" pitchFamily="18" charset="0"/>
                  </a:rPr>
                  <a:t>Distance from worn surface, µm </a:t>
                </a:r>
              </a:p>
            </c:rich>
          </c:tx>
          <c:layout/>
          <c:overlay val="0"/>
        </c:title>
        <c:numFmt formatCode="General" sourceLinked="1"/>
        <c:majorTickMark val="out"/>
        <c:minorTickMark val="none"/>
        <c:tickLblPos val="nextTo"/>
        <c:spPr>
          <a:ln w="19050">
            <a:solidFill>
              <a:schemeClr val="tx1"/>
            </a:solidFill>
          </a:ln>
        </c:spPr>
        <c:txPr>
          <a:bodyPr/>
          <a:lstStyle/>
          <a:p>
            <a:pPr>
              <a:defRPr sz="1200" b="1"/>
            </a:pPr>
            <a:endParaRPr lang="en-US"/>
          </a:p>
        </c:txPr>
        <c:crossAx val="98050816"/>
        <c:crosses val="autoZero"/>
        <c:crossBetween val="midCat"/>
      </c:valAx>
      <c:valAx>
        <c:axId val="98050816"/>
        <c:scaling>
          <c:orientation val="minMax"/>
          <c:max val="2000"/>
          <c:min val="200"/>
        </c:scaling>
        <c:delete val="0"/>
        <c:axPos val="l"/>
        <c:majorGridlines>
          <c:spPr>
            <a:ln w="3175">
              <a:prstDash val="dash"/>
            </a:ln>
          </c:spPr>
        </c:majorGridlines>
        <c:title>
          <c:tx>
            <c:rich>
              <a:bodyPr rot="-5400000" vert="horz"/>
              <a:lstStyle/>
              <a:p>
                <a:pPr>
                  <a:defRPr sz="1400">
                    <a:latin typeface="Times New Roman" pitchFamily="18" charset="0"/>
                    <a:cs typeface="Times New Roman" pitchFamily="18" charset="0"/>
                  </a:defRPr>
                </a:pPr>
                <a:r>
                  <a:rPr lang="en-US" sz="1400">
                    <a:latin typeface="Times New Roman" pitchFamily="18" charset="0"/>
                    <a:cs typeface="Times New Roman" pitchFamily="18" charset="0"/>
                  </a:rPr>
                  <a:t>Hardness, Hv</a:t>
                </a:r>
              </a:p>
            </c:rich>
          </c:tx>
          <c:layout/>
          <c:overlay val="0"/>
        </c:title>
        <c:numFmt formatCode="General" sourceLinked="1"/>
        <c:majorTickMark val="out"/>
        <c:minorTickMark val="none"/>
        <c:tickLblPos val="nextTo"/>
        <c:spPr>
          <a:ln w="19050">
            <a:solidFill>
              <a:schemeClr val="tx1"/>
            </a:solidFill>
          </a:ln>
        </c:spPr>
        <c:txPr>
          <a:bodyPr/>
          <a:lstStyle/>
          <a:p>
            <a:pPr>
              <a:defRPr sz="1200" b="1"/>
            </a:pPr>
            <a:endParaRPr lang="en-US"/>
          </a:p>
        </c:txPr>
        <c:crossAx val="86702336"/>
        <c:crosses val="autoZero"/>
        <c:crossBetween val="midCat"/>
      </c:valAx>
      <c:spPr>
        <a:ln>
          <a:solidFill>
            <a:schemeClr val="tx1"/>
          </a:solidFill>
        </a:ln>
      </c:spPr>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95109546165884"/>
          <c:y val="5.0925925925925923E-2"/>
          <c:w val="0.77449334898278577"/>
          <c:h val="0.75559346748323164"/>
        </c:manualLayout>
      </c:layout>
      <c:barChart>
        <c:barDir val="col"/>
        <c:grouping val="clustered"/>
        <c:varyColors val="0"/>
        <c:ser>
          <c:idx val="0"/>
          <c:order val="0"/>
          <c:tx>
            <c:v>Untreated Ti6Al4V</c:v>
          </c:tx>
          <c:spPr>
            <a:solidFill>
              <a:schemeClr val="bg1">
                <a:lumMod val="65000"/>
              </a:schemeClr>
            </a:solidFill>
            <a:ln>
              <a:solidFill>
                <a:sysClr val="windowText" lastClr="000000"/>
              </a:solidFill>
            </a:ln>
            <a:effectLst/>
          </c:spPr>
          <c:invertIfNegative val="0"/>
          <c:errBars>
            <c:errBarType val="both"/>
            <c:errValType val="cust"/>
            <c:noEndCap val="0"/>
            <c:plus>
              <c:numRef>
                <c:f>Sheet1!$T$13:$T$14</c:f>
                <c:numCache>
                  <c:formatCode>General</c:formatCode>
                  <c:ptCount val="2"/>
                  <c:pt idx="0">
                    <c:v>2.2335000000000012</c:v>
                  </c:pt>
                  <c:pt idx="1">
                    <c:v>0.60000000000000031</c:v>
                  </c:pt>
                </c:numCache>
              </c:numRef>
            </c:plus>
            <c:minus>
              <c:numRef>
                <c:f>Sheet1!$T$13:$T$14</c:f>
                <c:numCache>
                  <c:formatCode>General</c:formatCode>
                  <c:ptCount val="2"/>
                  <c:pt idx="0">
                    <c:v>2.2335000000000012</c:v>
                  </c:pt>
                  <c:pt idx="1">
                    <c:v>0.60000000000000031</c:v>
                  </c:pt>
                </c:numCache>
              </c:numRef>
            </c:minus>
            <c:spPr>
              <a:noFill/>
              <a:ln w="19050" cap="flat" cmpd="sng" algn="ctr">
                <a:solidFill>
                  <a:schemeClr val="tx1"/>
                </a:solidFill>
                <a:round/>
              </a:ln>
              <a:effectLst/>
            </c:spPr>
          </c:errBars>
          <c:cat>
            <c:strRef>
              <c:f>Sheet1!$S$8:$S$9</c:f>
              <c:strCache>
                <c:ptCount val="2"/>
                <c:pt idx="0">
                  <c:v>Untreated Ti6Al4V</c:v>
                </c:pt>
                <c:pt idx="1">
                  <c:v>Strengthened Ti6Al4V</c:v>
                </c:pt>
              </c:strCache>
            </c:strRef>
          </c:cat>
          <c:val>
            <c:numRef>
              <c:f>Sheet1!$S$13:$S$14</c:f>
              <c:numCache>
                <c:formatCode>General</c:formatCode>
                <c:ptCount val="2"/>
                <c:pt idx="0">
                  <c:v>44.67</c:v>
                </c:pt>
                <c:pt idx="1">
                  <c:v>2.2999999999999998</c:v>
                </c:pt>
              </c:numCache>
            </c:numRef>
          </c:val>
        </c:ser>
        <c:dLbls>
          <c:showLegendKey val="0"/>
          <c:showVal val="0"/>
          <c:showCatName val="0"/>
          <c:showSerName val="0"/>
          <c:showPercent val="0"/>
          <c:showBubbleSize val="0"/>
        </c:dLbls>
        <c:gapWidth val="240"/>
        <c:axId val="98075392"/>
        <c:axId val="98076928"/>
      </c:barChart>
      <c:catAx>
        <c:axId val="9807539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98076928"/>
        <c:crosses val="autoZero"/>
        <c:auto val="1"/>
        <c:lblAlgn val="ctr"/>
        <c:lblOffset val="100"/>
        <c:noMultiLvlLbl val="0"/>
      </c:catAx>
      <c:valAx>
        <c:axId val="98076928"/>
        <c:scaling>
          <c:orientation val="minMax"/>
          <c:max val="60"/>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US" sz="1200" b="0">
                    <a:solidFill>
                      <a:sysClr val="windowText" lastClr="000000"/>
                    </a:solidFill>
                  </a:rPr>
                  <a:t>Wear Rate, </a:t>
                </a:r>
                <a:r>
                  <a:rPr lang="en-US" sz="1200" b="0" i="0" u="none" strike="noStrike" baseline="0">
                    <a:effectLst/>
                  </a:rPr>
                  <a:t>10</a:t>
                </a:r>
                <a:r>
                  <a:rPr lang="en-US" sz="1200" b="0" i="0" u="none" strike="noStrike" baseline="30000">
                    <a:effectLst/>
                  </a:rPr>
                  <a:t>-3</a:t>
                </a:r>
                <a:r>
                  <a:rPr lang="en-US" sz="1200" b="0">
                    <a:solidFill>
                      <a:sysClr val="windowText" lastClr="000000"/>
                    </a:solidFill>
                  </a:rPr>
                  <a:t>mg/m</a:t>
                </a:r>
              </a:p>
            </c:rich>
          </c:tx>
          <c:layout>
            <c:manualLayout>
              <c:xMode val="edge"/>
              <c:yMode val="edge"/>
              <c:x val="3.2436179577464821E-2"/>
              <c:y val="0.14517890772128061"/>
            </c:manualLayout>
          </c:layout>
          <c:overlay val="0"/>
          <c:spPr>
            <a:noFill/>
            <a:ln>
              <a:noFill/>
            </a:ln>
            <a:effectLst/>
          </c:spPr>
        </c:title>
        <c:numFmt formatCode="General" sourceLinked="1"/>
        <c:majorTickMark val="cross"/>
        <c:minorTickMark val="in"/>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98075392"/>
        <c:crosses val="autoZero"/>
        <c:crossBetween val="between"/>
        <c:majorUnit val="10"/>
        <c:minorUnit val="5"/>
      </c:valAx>
      <c:spPr>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74A4C7-D76C-4FFC-8BB5-D5736DC88D14}" type="datetimeFigureOut">
              <a:rPr lang="en-US" smtClean="0"/>
              <a:t>5/22/2019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7D649D-AB06-4936-B342-FEB3389FEF30}" type="slidenum">
              <a:rPr lang="en-US" smtClean="0"/>
              <a:t>‹#›</a:t>
            </a:fld>
            <a:endParaRPr lang="en-US"/>
          </a:p>
        </p:txBody>
      </p:sp>
    </p:spTree>
    <p:extLst>
      <p:ext uri="{BB962C8B-B14F-4D97-AF65-F5344CB8AC3E}">
        <p14:creationId xmlns:p14="http://schemas.microsoft.com/office/powerpoint/2010/main" val="1133546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7D649D-AB06-4936-B342-FEB3389FEF30}" type="slidenum">
              <a:rPr lang="en-US" smtClean="0"/>
              <a:t>20</a:t>
            </a:fld>
            <a:endParaRPr lang="en-US"/>
          </a:p>
        </p:txBody>
      </p:sp>
    </p:spTree>
    <p:extLst>
      <p:ext uri="{BB962C8B-B14F-4D97-AF65-F5344CB8AC3E}">
        <p14:creationId xmlns:p14="http://schemas.microsoft.com/office/powerpoint/2010/main" val="3714398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5/22/2019</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pPr/>
              <a:t>5/22/2019</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en.wikipedia.org/wiki/Sherard_Osborn_Cowper-Cole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30.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50.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a-IR" dirty="0" smtClean="0">
                <a:cs typeface="B Nazanin" pitchFamily="2" charset="-78"/>
              </a:rPr>
              <a:t>سخت کاری سطحی همراه با تغییر ترکیب شیمیایی</a:t>
            </a:r>
            <a:endParaRPr lang="en-US" dirty="0">
              <a:cs typeface="B Nazanin" pitchFamily="2" charset="-78"/>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26465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Nazanin" pitchFamily="2" charset="-78"/>
              </a:rPr>
              <a:t>مزایا نسبت به روش کربن دهی</a:t>
            </a:r>
            <a:endParaRPr lang="en-US" dirty="0">
              <a:cs typeface="B Nazanin" pitchFamily="2" charset="-78"/>
            </a:endParaRPr>
          </a:p>
        </p:txBody>
      </p:sp>
      <p:sp>
        <p:nvSpPr>
          <p:cNvPr id="4" name="Rectangle 3"/>
          <p:cNvSpPr>
            <a:spLocks noGrp="1" noChangeArrowheads="1"/>
          </p:cNvSpPr>
          <p:nvPr>
            <p:ph idx="1"/>
          </p:nvPr>
        </p:nvSpPr>
        <p:spPr/>
        <p:txBody>
          <a:bodyPr/>
          <a:lstStyle/>
          <a:p>
            <a:pPr algn="r" rtl="1">
              <a:buClr>
                <a:schemeClr val="accent2"/>
              </a:buClr>
              <a:buSzPct val="75000"/>
              <a:buFont typeface="Wingdings" pitchFamily="2" charset="2"/>
              <a:buChar char="Ø"/>
              <a:defRPr/>
            </a:pPr>
            <a:r>
              <a:rPr lang="fa-IR" sz="2800" dirty="0" smtClean="0">
                <a:cs typeface="B Nazanin" pitchFamily="2" charset="-78"/>
              </a:rPr>
              <a:t> </a:t>
            </a:r>
            <a:r>
              <a:rPr lang="fa-IR" sz="2800" dirty="0">
                <a:cs typeface="B Nazanin" pitchFamily="2" charset="-78"/>
              </a:rPr>
              <a:t>دمای پایین تر </a:t>
            </a:r>
            <a:r>
              <a:rPr lang="fa-IR" sz="2800" dirty="0" smtClean="0">
                <a:cs typeface="B Nazanin" pitchFamily="2" charset="-78"/>
              </a:rPr>
              <a:t>فرایند</a:t>
            </a:r>
          </a:p>
          <a:p>
            <a:pPr algn="r" rtl="1" eaLnBrk="1" hangingPunct="1">
              <a:buClr>
                <a:schemeClr val="accent2"/>
              </a:buClr>
              <a:buSzPct val="75000"/>
              <a:buFont typeface="Wingdings" pitchFamily="2" charset="2"/>
              <a:buChar char="Ø"/>
              <a:defRPr/>
            </a:pPr>
            <a:r>
              <a:rPr lang="fa-IR" sz="2800" dirty="0" smtClean="0">
                <a:cs typeface="B Nazanin" pitchFamily="2" charset="-78"/>
              </a:rPr>
              <a:t>سختی بیشتر نسبت به کربوره کردن </a:t>
            </a:r>
          </a:p>
          <a:p>
            <a:pPr algn="r" rtl="1" eaLnBrk="1" hangingPunct="1">
              <a:buClr>
                <a:schemeClr val="accent2"/>
              </a:buClr>
              <a:buSzPct val="75000"/>
              <a:buFont typeface="Wingdings" pitchFamily="2" charset="2"/>
              <a:buChar char="Ø"/>
              <a:defRPr/>
            </a:pPr>
            <a:r>
              <a:rPr lang="fa-IR" sz="2800" dirty="0" smtClean="0">
                <a:cs typeface="B Nazanin" pitchFamily="2" charset="-78"/>
              </a:rPr>
              <a:t>مقاومت به سایش بیشتر</a:t>
            </a:r>
          </a:p>
          <a:p>
            <a:pPr algn="r" rtl="1" eaLnBrk="1" hangingPunct="1">
              <a:buClr>
                <a:schemeClr val="accent2"/>
              </a:buClr>
              <a:buSzPct val="75000"/>
              <a:buFont typeface="Wingdings" pitchFamily="2" charset="2"/>
              <a:buChar char="Ø"/>
              <a:defRPr/>
            </a:pPr>
            <a:r>
              <a:rPr lang="fa-IR" sz="2800" dirty="0" smtClean="0">
                <a:cs typeface="B Nazanin" pitchFamily="2" charset="-78"/>
              </a:rPr>
              <a:t> مقاومت به خوردگی بیشتر</a:t>
            </a:r>
          </a:p>
          <a:p>
            <a:pPr algn="r" rtl="1" eaLnBrk="1" hangingPunct="1">
              <a:buClr>
                <a:schemeClr val="accent2"/>
              </a:buClr>
              <a:buSzPct val="75000"/>
              <a:buFont typeface="Wingdings" pitchFamily="2" charset="2"/>
              <a:buChar char="Ø"/>
              <a:defRPr/>
            </a:pPr>
            <a:r>
              <a:rPr lang="fa-IR" sz="2800" dirty="0" smtClean="0">
                <a:cs typeface="B Nazanin" pitchFamily="2" charset="-78"/>
              </a:rPr>
              <a:t> تغییرات ابعادی کمتر نسبت به کربوره کردن </a:t>
            </a:r>
          </a:p>
          <a:p>
            <a:pPr algn="r" rtl="1" eaLnBrk="1" hangingPunct="1">
              <a:buClr>
                <a:schemeClr val="accent2"/>
              </a:buClr>
              <a:buSzPct val="75000"/>
              <a:buFont typeface="Wingdings" pitchFamily="2" charset="2"/>
              <a:buChar char="Ø"/>
              <a:defRPr/>
            </a:pPr>
            <a:r>
              <a:rPr lang="fa-IR" sz="2800" dirty="0" smtClean="0">
                <a:cs typeface="B Nazanin" pitchFamily="2" charset="-78"/>
              </a:rPr>
              <a:t> حفظ سختی تا دماهای بالا </a:t>
            </a:r>
          </a:p>
        </p:txBody>
      </p:sp>
    </p:spTree>
    <p:extLst>
      <p:ext uri="{BB962C8B-B14F-4D97-AF65-F5344CB8AC3E}">
        <p14:creationId xmlns:p14="http://schemas.microsoft.com/office/powerpoint/2010/main" val="174289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000" fill="hold"/>
                                        <p:tgtEl>
                                          <p:spTgt spid="4">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1000" fill="hold"/>
                                        <p:tgtEl>
                                          <p:spTgt spid="4">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1000" fill="hold"/>
                                        <p:tgtEl>
                                          <p:spTgt spid="4">
                                            <p:txEl>
                                              <p:pRg st="4" end="4"/>
                                            </p:txEl>
                                          </p:spTgt>
                                        </p:tgtEl>
                                        <p:attrNameLst>
                                          <p:attrName>ppt_w</p:attrName>
                                        </p:attrNameLst>
                                      </p:cBhvr>
                                      <p:tavLst>
                                        <p:tav tm="0">
                                          <p:val>
                                            <p:strVal val="#ppt_w+.3"/>
                                          </p:val>
                                        </p:tav>
                                        <p:tav tm="100000">
                                          <p:val>
                                            <p:strVal val="#ppt_w"/>
                                          </p:val>
                                        </p:tav>
                                      </p:tavLst>
                                    </p:anim>
                                    <p:anim calcmode="lin" valueType="num">
                                      <p:cBhvr>
                                        <p:cTn id="36"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1000" fill="hold"/>
                                        <p:tgtEl>
                                          <p:spTgt spid="4">
                                            <p:txEl>
                                              <p:pRg st="5" end="5"/>
                                            </p:txEl>
                                          </p:spTgt>
                                        </p:tgtEl>
                                        <p:attrNameLst>
                                          <p:attrName>ppt_w</p:attrName>
                                        </p:attrNameLst>
                                      </p:cBhvr>
                                      <p:tavLst>
                                        <p:tav tm="0">
                                          <p:val>
                                            <p:strVal val="#ppt_w+.3"/>
                                          </p:val>
                                        </p:tav>
                                        <p:tav tm="100000">
                                          <p:val>
                                            <p:strVal val="#ppt_w"/>
                                          </p:val>
                                        </p:tav>
                                      </p:tavLst>
                                    </p:anim>
                                    <p:anim calcmode="lin" valueType="num">
                                      <p:cBhvr>
                                        <p:cTn id="43" dur="10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marL="114300" lvl="1" algn="ctr" rtl="1">
              <a:spcBef>
                <a:spcPct val="0"/>
              </a:spcBef>
            </a:pPr>
            <a:r>
              <a:rPr lang="fa-IR" sz="2800" dirty="0" smtClean="0">
                <a:cs typeface="B Nazanin" pitchFamily="2" charset="-78"/>
              </a:rPr>
              <a:t>2- نیتروژن دهی</a:t>
            </a:r>
            <a:endParaRPr lang="fa-IR" sz="2800" dirty="0">
              <a:cs typeface="B Nazanin" pitchFamily="2" charset="-78"/>
            </a:endParaRPr>
          </a:p>
        </p:txBody>
      </p:sp>
      <p:sp>
        <p:nvSpPr>
          <p:cNvPr id="3" name="Content Placeholder 2"/>
          <p:cNvSpPr>
            <a:spLocks noGrp="1"/>
          </p:cNvSpPr>
          <p:nvPr>
            <p:ph idx="1"/>
          </p:nvPr>
        </p:nvSpPr>
        <p:spPr/>
        <p:txBody>
          <a:bodyPr>
            <a:normAutofit/>
          </a:bodyPr>
          <a:lstStyle/>
          <a:p>
            <a:pPr lvl="1" algn="r" rtl="1">
              <a:buFont typeface="Courier New" pitchFamily="49" charset="0"/>
              <a:buChar char="o"/>
            </a:pPr>
            <a:r>
              <a:rPr lang="fa-IR" sz="2800" b="1" dirty="0" smtClean="0">
                <a:cs typeface="B Nazanin" pitchFamily="2" charset="-78"/>
              </a:rPr>
              <a:t>زمان </a:t>
            </a:r>
            <a:r>
              <a:rPr lang="fa-IR" sz="2800" b="1" dirty="0">
                <a:cs typeface="B Nazanin" pitchFamily="2" charset="-78"/>
              </a:rPr>
              <a:t>نیتروژن دهی طولانی است و ممکن است 3-4 روز طول بکشد. </a:t>
            </a:r>
          </a:p>
          <a:p>
            <a:pPr lvl="1" algn="r" rtl="1">
              <a:buFont typeface="Courier New" pitchFamily="49" charset="0"/>
              <a:buChar char="o"/>
            </a:pPr>
            <a:r>
              <a:rPr lang="fa-IR" sz="2800" b="1" dirty="0">
                <a:cs typeface="B Nazanin" pitchFamily="2" charset="-78"/>
              </a:rPr>
              <a:t>بعد از نیتروژن دهی می توان قطعه را به آرامی سرد کرد.</a:t>
            </a:r>
          </a:p>
          <a:p>
            <a:pPr lvl="1" algn="r" rtl="1">
              <a:buFont typeface="Courier New" pitchFamily="49" charset="0"/>
              <a:buChar char="o"/>
            </a:pPr>
            <a:r>
              <a:rPr lang="fa-IR" sz="2800" b="1" dirty="0">
                <a:cs typeface="B Nazanin" pitchFamily="2" charset="-78"/>
              </a:rPr>
              <a:t> ضخامت لایه نیتریده در مقایسه با کربن دهی کمتر است</a:t>
            </a:r>
            <a:r>
              <a:rPr lang="fa-IR" sz="2800" b="1" dirty="0" smtClean="0">
                <a:cs typeface="B Nazanin" pitchFamily="2" charset="-78"/>
              </a:rPr>
              <a:t>.</a:t>
            </a:r>
            <a:endParaRPr lang="en-US" sz="2800" b="1" dirty="0" smtClean="0">
              <a:cs typeface="B Nazanin" pitchFamily="2" charset="-78"/>
            </a:endParaRPr>
          </a:p>
          <a:p>
            <a:pPr lvl="1" algn="r" rtl="1">
              <a:buFont typeface="Courier New" pitchFamily="49" charset="0"/>
              <a:buChar char="o"/>
            </a:pPr>
            <a:r>
              <a:rPr lang="fa-IR" sz="2800" b="1" dirty="0" smtClean="0">
                <a:cs typeface="B Nazanin" pitchFamily="2" charset="-78"/>
              </a:rPr>
              <a:t>نیترژن </a:t>
            </a:r>
            <a:r>
              <a:rPr lang="fa-IR" sz="2800" b="1" dirty="0">
                <a:cs typeface="B Nazanin" pitchFamily="2" charset="-78"/>
              </a:rPr>
              <a:t>دهی در محدوده فریتی فولاد انجام می شود</a:t>
            </a:r>
            <a:r>
              <a:rPr lang="fa-IR" sz="2800" b="1" dirty="0" smtClean="0">
                <a:cs typeface="B Nazanin" pitchFamily="2" charset="-78"/>
              </a:rPr>
              <a:t>.</a:t>
            </a:r>
            <a:endParaRPr lang="en-US" sz="2800" b="1" dirty="0" smtClean="0">
              <a:cs typeface="B Nazanin" pitchFamily="2" charset="-78"/>
            </a:endParaRPr>
          </a:p>
          <a:p>
            <a:pPr lvl="1" algn="r" rtl="1">
              <a:buFont typeface="Courier New" pitchFamily="49" charset="0"/>
              <a:buChar char="o"/>
            </a:pPr>
            <a:r>
              <a:rPr lang="fa-IR" sz="2800" b="1" dirty="0">
                <a:cs typeface="B Nazanin" pitchFamily="2" charset="-78"/>
              </a:rPr>
              <a:t>فولاد نیتریده شده شامل دو لایه است:</a:t>
            </a:r>
          </a:p>
          <a:p>
            <a:pPr marL="411480" lvl="1" indent="0" algn="r" rtl="1">
              <a:buNone/>
            </a:pPr>
            <a:r>
              <a:rPr lang="en-US" sz="2800" b="1" dirty="0" smtClean="0">
                <a:cs typeface="B Nazanin" pitchFamily="2" charset="-78"/>
              </a:rPr>
              <a:t> </a:t>
            </a:r>
            <a:r>
              <a:rPr lang="fa-IR" sz="2800" b="1" dirty="0" smtClean="0">
                <a:cs typeface="B Nazanin" pitchFamily="2" charset="-78"/>
              </a:rPr>
              <a:t>1</a:t>
            </a:r>
            <a:r>
              <a:rPr lang="fa-IR" sz="2800" b="1" dirty="0">
                <a:cs typeface="B Nazanin" pitchFamily="2" charset="-78"/>
              </a:rPr>
              <a:t>. لایه سفید شامل نیترید های آهن </a:t>
            </a:r>
            <a:endParaRPr lang="fa-IR" sz="2800" b="1" dirty="0" smtClean="0">
              <a:cs typeface="B Nazanin" pitchFamily="2" charset="-78"/>
            </a:endParaRPr>
          </a:p>
          <a:p>
            <a:pPr marL="411480" lvl="1" indent="0" algn="r" rtl="1">
              <a:buNone/>
            </a:pPr>
            <a:r>
              <a:rPr lang="fa-IR" sz="2800" b="1" dirty="0" smtClean="0">
                <a:cs typeface="B Nazanin" pitchFamily="2" charset="-78"/>
              </a:rPr>
              <a:t> 2.  لایه نفوذی شامل رسوبات نیتریدهای آلیاژی که دارای کوهرنسی با زمینه هستند.</a:t>
            </a:r>
          </a:p>
          <a:p>
            <a:pPr marL="411480" lvl="1" indent="0" algn="r" rtl="1">
              <a:buNone/>
            </a:pPr>
            <a:endParaRPr lang="fa-IR" sz="2800" b="1" dirty="0" smtClean="0">
              <a:cs typeface="B Nazanin" pitchFamily="2" charset="-78"/>
            </a:endParaRPr>
          </a:p>
          <a:p>
            <a:pPr marL="411480" lvl="1" indent="0" algn="r" rtl="1">
              <a:buNone/>
            </a:pPr>
            <a:endParaRPr lang="fa-IR" sz="2800" b="1" dirty="0">
              <a:cs typeface="B Nazanin" pitchFamily="2" charset="-78"/>
            </a:endParaRPr>
          </a:p>
          <a:p>
            <a:pPr marL="411480" lvl="1" indent="0" algn="r" rtl="1">
              <a:buNone/>
            </a:pPr>
            <a:endParaRPr lang="fa-IR" sz="2800" b="1" dirty="0" smtClean="0">
              <a:cs typeface="B Nazanin" pitchFamily="2" charset="-78"/>
            </a:endParaRPr>
          </a:p>
        </p:txBody>
      </p:sp>
    </p:spTree>
    <p:extLst>
      <p:ext uri="{BB962C8B-B14F-4D97-AF65-F5344CB8AC3E}">
        <p14:creationId xmlns:p14="http://schemas.microsoft.com/office/powerpoint/2010/main" val="267252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marL="114300" lvl="1" algn="ctr" rtl="1">
              <a:spcBef>
                <a:spcPct val="0"/>
              </a:spcBef>
            </a:pPr>
            <a:r>
              <a:rPr lang="fa-IR" sz="2800" dirty="0" smtClean="0">
                <a:cs typeface="B Nazanin" pitchFamily="2" charset="-78"/>
              </a:rPr>
              <a:t>2- نیتروژن دهی</a:t>
            </a:r>
            <a:endParaRPr lang="fa-IR" sz="2800" dirty="0">
              <a:cs typeface="B Nazanin" pitchFamily="2" charset="-78"/>
            </a:endParaRPr>
          </a:p>
        </p:txBody>
      </p:sp>
      <p:sp>
        <p:nvSpPr>
          <p:cNvPr id="3" name="Content Placeholder 2"/>
          <p:cNvSpPr>
            <a:spLocks noGrp="1"/>
          </p:cNvSpPr>
          <p:nvPr>
            <p:ph idx="1"/>
          </p:nvPr>
        </p:nvSpPr>
        <p:spPr/>
        <p:txBody>
          <a:bodyPr>
            <a:normAutofit/>
          </a:bodyPr>
          <a:lstStyle/>
          <a:p>
            <a:pPr marL="411480" lvl="1" indent="0" algn="r" rtl="1">
              <a:buNone/>
            </a:pPr>
            <a:r>
              <a:rPr lang="fa-IR" sz="2400" b="1" dirty="0" smtClean="0">
                <a:cs typeface="B Nazanin" pitchFamily="2" charset="-78"/>
              </a:rPr>
              <a:t> 1. </a:t>
            </a:r>
            <a:r>
              <a:rPr lang="fa-IR" sz="2400" b="1" dirty="0">
                <a:cs typeface="B Nazanin" pitchFamily="2" charset="-78"/>
              </a:rPr>
              <a:t>لایه سفید شامل نیترید های آهن </a:t>
            </a:r>
            <a:endParaRPr lang="fa-IR" sz="2400" b="1" dirty="0" smtClean="0">
              <a:cs typeface="B Nazanin" pitchFamily="2" charset="-78"/>
            </a:endParaRPr>
          </a:p>
          <a:p>
            <a:pPr marL="411480" lvl="1" indent="0" algn="r" rtl="1">
              <a:buNone/>
            </a:pPr>
            <a:r>
              <a:rPr lang="fa-IR" sz="2400" b="1" dirty="0" smtClean="0">
                <a:cs typeface="B Nazanin" pitchFamily="2" charset="-78"/>
              </a:rPr>
              <a:t> 2. لایه نفوذی شامل رسوبات نیترید های آلیاژی که دارای کوهیرنسی با  زمینه هستند</a:t>
            </a:r>
          </a:p>
          <a:p>
            <a:pPr marL="411480" lvl="1" indent="0" algn="r" rtl="1">
              <a:buNone/>
            </a:pPr>
            <a:endParaRPr lang="fa-IR" sz="2400" b="1" dirty="0" smtClean="0">
              <a:cs typeface="B Nazanin" pitchFamily="2" charset="-78"/>
            </a:endParaRPr>
          </a:p>
          <a:p>
            <a:pPr marL="411480" lvl="1" indent="0" algn="r" rtl="1">
              <a:buNone/>
            </a:pPr>
            <a:endParaRPr lang="fa-IR" sz="2400" b="1" dirty="0">
              <a:cs typeface="B Nazanin" pitchFamily="2" charset="-78"/>
            </a:endParaRPr>
          </a:p>
          <a:p>
            <a:pPr marL="411480" lvl="1" indent="0" algn="r" rtl="1">
              <a:buNone/>
            </a:pPr>
            <a:endParaRPr lang="fa-IR" sz="2400" b="1" dirty="0" smtClean="0">
              <a:cs typeface="B Nazanin" pitchFamily="2" charset="-78"/>
            </a:endParaRPr>
          </a:p>
        </p:txBody>
      </p:sp>
      <p:pic>
        <p:nvPicPr>
          <p:cNvPr id="6146" name="Picture 2" descr="http://www.jgs-nitriding.com/images/Plasma_ION_Nitriding_Before_Af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743199"/>
            <a:ext cx="4819650" cy="20574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nitriding ste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181474"/>
            <a:ext cx="3429000"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586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marL="114300" lvl="1" algn="ctr" rtl="1">
              <a:spcBef>
                <a:spcPct val="0"/>
              </a:spcBef>
            </a:pPr>
            <a:r>
              <a:rPr lang="fa-IR" sz="2800" dirty="0" smtClean="0">
                <a:cs typeface="B Nazanin" pitchFamily="2" charset="-78"/>
              </a:rPr>
              <a:t>2-1- نیتروژن دهی مایع</a:t>
            </a:r>
            <a:endParaRPr lang="fa-IR" sz="2800" dirty="0">
              <a:cs typeface="B Nazanin" pitchFamily="2" charset="-78"/>
            </a:endParaRPr>
          </a:p>
        </p:txBody>
      </p:sp>
      <p:sp>
        <p:nvSpPr>
          <p:cNvPr id="3" name="Content Placeholder 2"/>
          <p:cNvSpPr>
            <a:spLocks noGrp="1"/>
          </p:cNvSpPr>
          <p:nvPr>
            <p:ph idx="1"/>
          </p:nvPr>
        </p:nvSpPr>
        <p:spPr>
          <a:xfrm>
            <a:off x="304800" y="1600200"/>
            <a:ext cx="7772400" cy="4800600"/>
          </a:xfrm>
        </p:spPr>
        <p:txBody>
          <a:bodyPr>
            <a:normAutofit/>
          </a:bodyPr>
          <a:lstStyle/>
          <a:p>
            <a:pPr lvl="1" algn="just" rtl="1">
              <a:buFont typeface="Courier New" pitchFamily="49" charset="0"/>
              <a:buChar char="o"/>
            </a:pPr>
            <a:r>
              <a:rPr lang="fa-IR" sz="2800" b="1" dirty="0">
                <a:latin typeface="Times New Roman" pitchFamily="18" charset="0"/>
                <a:cs typeface="B Nazanin" pitchFamily="2" charset="-78"/>
              </a:rPr>
              <a:t>مخلوطی از نمکهای مختلف، </a:t>
            </a:r>
            <a:r>
              <a:rPr lang="fa-IR" sz="2800" b="1" dirty="0" smtClean="0">
                <a:latin typeface="Times New Roman" pitchFamily="18" charset="0"/>
                <a:cs typeface="B Nazanin" pitchFamily="2" charset="-78"/>
              </a:rPr>
              <a:t>حدود 60% </a:t>
            </a:r>
            <a:r>
              <a:rPr lang="en-US" sz="2400" b="1" dirty="0" err="1">
                <a:latin typeface="Times New Roman" pitchFamily="18" charset="0"/>
                <a:cs typeface="B Nazanin" pitchFamily="2" charset="-78"/>
              </a:rPr>
              <a:t>NaCN</a:t>
            </a:r>
            <a:r>
              <a:rPr lang="en-US" sz="2400" b="1" dirty="0">
                <a:latin typeface="Times New Roman" pitchFamily="18" charset="0"/>
                <a:cs typeface="B Nazanin" pitchFamily="2" charset="-78"/>
              </a:rPr>
              <a:t> </a:t>
            </a:r>
            <a:r>
              <a:rPr lang="en-US" sz="2800" b="1" dirty="0" smtClean="0">
                <a:latin typeface="Times New Roman" pitchFamily="18" charset="0"/>
                <a:cs typeface="B Nazanin" pitchFamily="2" charset="-78"/>
              </a:rPr>
              <a:t>،</a:t>
            </a:r>
            <a:r>
              <a:rPr lang="fa-IR" sz="2800" b="1" dirty="0" smtClean="0">
                <a:latin typeface="Times New Roman" pitchFamily="18" charset="0"/>
                <a:cs typeface="B Nazanin" pitchFamily="2" charset="-78"/>
              </a:rPr>
              <a:t> 30-40%</a:t>
            </a:r>
            <a:r>
              <a:rPr lang="en-US" sz="2800" b="1" dirty="0" smtClean="0">
                <a:latin typeface="Times New Roman" pitchFamily="18" charset="0"/>
                <a:cs typeface="B Nazanin" pitchFamily="2" charset="-78"/>
              </a:rPr>
              <a:t> </a:t>
            </a:r>
            <a:r>
              <a:rPr lang="en-US" sz="2400" b="1" dirty="0" err="1">
                <a:latin typeface="Times New Roman" pitchFamily="18" charset="0"/>
                <a:cs typeface="B Nazanin" pitchFamily="2" charset="-78"/>
              </a:rPr>
              <a:t>KCN</a:t>
            </a:r>
            <a:r>
              <a:rPr lang="en-US" sz="2400" b="1" dirty="0">
                <a:latin typeface="Times New Roman" pitchFamily="18" charset="0"/>
                <a:cs typeface="B Nazanin" pitchFamily="2" charset="-78"/>
              </a:rPr>
              <a:t> </a:t>
            </a:r>
            <a:r>
              <a:rPr lang="fa-IR" sz="2400" b="1" dirty="0" smtClean="0">
                <a:latin typeface="Times New Roman" pitchFamily="18" charset="0"/>
                <a:cs typeface="B Nazanin" pitchFamily="2" charset="-78"/>
              </a:rPr>
              <a:t> </a:t>
            </a:r>
            <a:r>
              <a:rPr lang="fa-IR" sz="2800" b="1" dirty="0" smtClean="0">
                <a:latin typeface="Times New Roman" pitchFamily="18" charset="0"/>
                <a:cs typeface="B Nazanin" pitchFamily="2" charset="-78"/>
              </a:rPr>
              <a:t>و </a:t>
            </a:r>
            <a:r>
              <a:rPr lang="fa-IR" sz="2800" b="1" dirty="0">
                <a:latin typeface="Times New Roman" pitchFamily="18" charset="0"/>
                <a:cs typeface="B Nazanin" pitchFamily="2" charset="-78"/>
              </a:rPr>
              <a:t>مقدار کمی کربنات سدیم و سیانات </a:t>
            </a:r>
            <a:r>
              <a:rPr lang="fa-IR" sz="2800" b="1" dirty="0" smtClean="0">
                <a:latin typeface="Times New Roman" pitchFamily="18" charset="0"/>
                <a:cs typeface="B Nazanin" pitchFamily="2" charset="-78"/>
              </a:rPr>
              <a:t>سدیم (</a:t>
            </a:r>
            <a:r>
              <a:rPr lang="en-US" sz="2400" b="1" dirty="0" err="1" smtClean="0">
                <a:latin typeface="Times New Roman" pitchFamily="18" charset="0"/>
                <a:cs typeface="B Nazanin" pitchFamily="2" charset="-78"/>
              </a:rPr>
              <a:t>NaCNO</a:t>
            </a:r>
            <a:r>
              <a:rPr lang="fa-IR" sz="2800" b="1" dirty="0" smtClean="0">
                <a:latin typeface="Times New Roman" pitchFamily="18" charset="0"/>
                <a:cs typeface="B Nazanin" pitchFamily="2" charset="-78"/>
              </a:rPr>
              <a:t>) در دمای 575 درجه سانتیگراد ذوب </a:t>
            </a:r>
            <a:r>
              <a:rPr lang="fa-IR" sz="2800" b="1" dirty="0">
                <a:latin typeface="Times New Roman" pitchFamily="18" charset="0"/>
                <a:cs typeface="B Nazanin" pitchFamily="2" charset="-78"/>
              </a:rPr>
              <a:t>می شوند.</a:t>
            </a:r>
          </a:p>
          <a:p>
            <a:pPr lvl="1" algn="just" rtl="1">
              <a:buFont typeface="Courier New" pitchFamily="49" charset="0"/>
              <a:buChar char="o"/>
            </a:pPr>
            <a:r>
              <a:rPr lang="fa-IR" sz="2800" b="1" dirty="0">
                <a:latin typeface="Times New Roman" pitchFamily="18" charset="0"/>
                <a:cs typeface="B Nazanin" pitchFamily="2" charset="-78"/>
              </a:rPr>
              <a:t> حدود 12 ساعت نگه می دارند تا حمام شرایط لازم را پیدا کند. </a:t>
            </a:r>
          </a:p>
          <a:p>
            <a:pPr lvl="1" algn="just" rtl="1">
              <a:buFont typeface="Courier New" pitchFamily="49" charset="0"/>
              <a:buChar char="o"/>
            </a:pPr>
            <a:r>
              <a:rPr lang="fa-IR" sz="2800" b="1" dirty="0">
                <a:latin typeface="Times New Roman" pitchFamily="18" charset="0"/>
                <a:cs typeface="B Nazanin" pitchFamily="2" charset="-78"/>
              </a:rPr>
              <a:t> در این حالت سیانید با اکسیژن هوا سیانات تشکیل داده و </a:t>
            </a:r>
            <a:r>
              <a:rPr lang="fa-IR" sz="2800" b="1" dirty="0" smtClean="0">
                <a:latin typeface="Times New Roman" pitchFamily="18" charset="0"/>
                <a:cs typeface="B Nazanin" pitchFamily="2" charset="-78"/>
              </a:rPr>
              <a:t>سپس نیتروژن </a:t>
            </a:r>
            <a:r>
              <a:rPr lang="fa-IR" sz="2800" b="1" dirty="0">
                <a:latin typeface="Times New Roman" pitchFamily="18" charset="0"/>
                <a:cs typeface="B Nazanin" pitchFamily="2" charset="-78"/>
              </a:rPr>
              <a:t>اتمی در سطح قطعه ایجاد می شود. </a:t>
            </a:r>
          </a:p>
          <a:p>
            <a:pPr lvl="1" algn="just" rtl="1">
              <a:buFont typeface="Courier New" pitchFamily="49" charset="0"/>
              <a:buChar char="o"/>
            </a:pPr>
            <a:r>
              <a:rPr lang="fa-IR" sz="2800" b="1" dirty="0">
                <a:latin typeface="Times New Roman" pitchFamily="18" charset="0"/>
                <a:cs typeface="B Nazanin" pitchFamily="2" charset="-78"/>
              </a:rPr>
              <a:t> قطعه کار حدود 2  ساعت در حمام مذاب نگه داشته </a:t>
            </a:r>
            <a:r>
              <a:rPr lang="fa-IR" sz="2800" b="1" dirty="0" smtClean="0">
                <a:latin typeface="Times New Roman" pitchFamily="18" charset="0"/>
                <a:cs typeface="B Nazanin" pitchFamily="2" charset="-78"/>
              </a:rPr>
              <a:t>     می شود</a:t>
            </a:r>
            <a:r>
              <a:rPr lang="fa-IR" sz="2800" b="1" dirty="0">
                <a:latin typeface="Times New Roman" pitchFamily="18" charset="0"/>
                <a:cs typeface="B Nazanin" pitchFamily="2" charset="-78"/>
              </a:rPr>
              <a:t>.</a:t>
            </a:r>
          </a:p>
          <a:p>
            <a:pPr marL="411480" lvl="1" indent="0" algn="just" rtl="1">
              <a:buNone/>
            </a:pPr>
            <a:endParaRPr lang="fa-IR" sz="2800" b="1" dirty="0" smtClean="0">
              <a:latin typeface="Times New Roman" pitchFamily="18" charset="0"/>
              <a:cs typeface="B Nazanin" pitchFamily="2" charset="-78"/>
            </a:endParaRPr>
          </a:p>
          <a:p>
            <a:pPr marL="411480" lvl="1" indent="0" algn="just" rtl="1">
              <a:buNone/>
            </a:pPr>
            <a:endParaRPr lang="fa-IR" sz="2800" b="1" dirty="0">
              <a:latin typeface="Times New Roman" pitchFamily="18" charset="0"/>
              <a:cs typeface="B Nazanin" pitchFamily="2" charset="-78"/>
            </a:endParaRPr>
          </a:p>
          <a:p>
            <a:pPr marL="411480" lvl="1" indent="0" algn="just" rtl="1">
              <a:buNone/>
            </a:pPr>
            <a:endParaRPr lang="fa-IR" sz="2800" b="1" dirty="0" smtClean="0">
              <a:latin typeface="Times New Roman" pitchFamily="18" charset="0"/>
              <a:cs typeface="B Nazanin" pitchFamily="2" charset="-78"/>
            </a:endParaRPr>
          </a:p>
        </p:txBody>
      </p:sp>
    </p:spTree>
    <p:extLst>
      <p:ext uri="{BB962C8B-B14F-4D97-AF65-F5344CB8AC3E}">
        <p14:creationId xmlns:p14="http://schemas.microsoft.com/office/powerpoint/2010/main" val="4156151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marL="114300" lvl="1" algn="ctr" rtl="1">
              <a:spcBef>
                <a:spcPct val="0"/>
              </a:spcBef>
            </a:pPr>
            <a:r>
              <a:rPr lang="fa-IR" sz="2800" dirty="0" smtClean="0">
                <a:cs typeface="B Nazanin" pitchFamily="2" charset="-78"/>
              </a:rPr>
              <a:t>2-2- نیتروژن دهی گازی</a:t>
            </a:r>
            <a:endParaRPr lang="fa-IR" sz="2800" dirty="0">
              <a:cs typeface="B Nazanin" pitchFamily="2" charset="-78"/>
            </a:endParaRPr>
          </a:p>
        </p:txBody>
      </p:sp>
      <p:sp>
        <p:nvSpPr>
          <p:cNvPr id="3" name="Content Placeholder 2"/>
          <p:cNvSpPr>
            <a:spLocks noGrp="1"/>
          </p:cNvSpPr>
          <p:nvPr>
            <p:ph idx="1"/>
          </p:nvPr>
        </p:nvSpPr>
        <p:spPr/>
        <p:txBody>
          <a:bodyPr>
            <a:normAutofit/>
          </a:bodyPr>
          <a:lstStyle/>
          <a:p>
            <a:pPr marL="411480" lvl="1" indent="0" algn="r" rtl="1">
              <a:buNone/>
            </a:pPr>
            <a:endParaRPr lang="fa-IR" sz="2800" b="1" dirty="0" smtClean="0">
              <a:cs typeface="B Nazanin" pitchFamily="2" charset="-78"/>
            </a:endParaRPr>
          </a:p>
          <a:p>
            <a:pPr marL="411480" lvl="1" indent="0" algn="r" rtl="1">
              <a:buNone/>
            </a:pPr>
            <a:endParaRPr lang="fa-IR" sz="2800" b="1" dirty="0">
              <a:cs typeface="B Nazanin" pitchFamily="2" charset="-78"/>
            </a:endParaRPr>
          </a:p>
          <a:p>
            <a:pPr marL="411480" lvl="1" indent="0" algn="r" rtl="1">
              <a:buNone/>
            </a:pPr>
            <a:endParaRPr lang="fa-IR" sz="2800" b="1" dirty="0" smtClean="0">
              <a:cs typeface="B Nazanin" pitchFamily="2" charset="-78"/>
            </a:endParaRPr>
          </a:p>
        </p:txBody>
      </p:sp>
      <p:pic>
        <p:nvPicPr>
          <p:cNvPr id="1026" name="Picture 2" descr="Image result for gas nitriding"/>
          <p:cNvPicPr>
            <a:picLocks noChangeAspect="1" noChangeArrowheads="1"/>
          </p:cNvPicPr>
          <p:nvPr/>
        </p:nvPicPr>
        <p:blipFill rotWithShape="1">
          <a:blip r:embed="rId2">
            <a:extLst>
              <a:ext uri="{28A0092B-C50C-407E-A947-70E740481C1C}">
                <a14:useLocalDpi xmlns:a14="http://schemas.microsoft.com/office/drawing/2010/main" val="0"/>
              </a:ext>
            </a:extLst>
          </a:blip>
          <a:srcRect l="14190" t="29115" r="16863" b="7170"/>
          <a:stretch/>
        </p:blipFill>
        <p:spPr bwMode="auto">
          <a:xfrm>
            <a:off x="838200" y="1295400"/>
            <a:ext cx="6871638" cy="47676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9600" y="5967736"/>
            <a:ext cx="7620000" cy="369332"/>
          </a:xfrm>
          <a:prstGeom prst="rect">
            <a:avLst/>
          </a:prstGeom>
        </p:spPr>
        <p:txBody>
          <a:bodyPr wrap="square">
            <a:spAutoFit/>
          </a:bodyPr>
          <a:lstStyle/>
          <a:p>
            <a:r>
              <a:rPr lang="en-US" b="1" dirty="0"/>
              <a:t>The </a:t>
            </a:r>
            <a:r>
              <a:rPr lang="en-US" b="1" dirty="0" err="1"/>
              <a:t>nitriding</a:t>
            </a:r>
            <a:r>
              <a:rPr lang="en-US" b="1" dirty="0"/>
              <a:t> temperature for all steels is </a:t>
            </a:r>
            <a:r>
              <a:rPr lang="en-US" b="1" dirty="0" smtClean="0"/>
              <a:t>between</a:t>
            </a:r>
            <a:r>
              <a:rPr lang="fa-IR" b="1" dirty="0" smtClean="0"/>
              <a:t> </a:t>
            </a:r>
            <a:r>
              <a:rPr lang="en-US" b="1" dirty="0" smtClean="0"/>
              <a:t>495 </a:t>
            </a:r>
            <a:r>
              <a:rPr lang="en-US" b="1" dirty="0"/>
              <a:t>and 565 °C</a:t>
            </a:r>
          </a:p>
        </p:txBody>
      </p:sp>
    </p:spTree>
    <p:extLst>
      <p:ext uri="{BB962C8B-B14F-4D97-AF65-F5344CB8AC3E}">
        <p14:creationId xmlns:p14="http://schemas.microsoft.com/office/powerpoint/2010/main" val="4156151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marL="114300" lvl="1" algn="ctr" rtl="1">
              <a:spcBef>
                <a:spcPct val="0"/>
              </a:spcBef>
            </a:pPr>
            <a:r>
              <a:rPr lang="fa-IR" sz="2800" dirty="0" smtClean="0">
                <a:cs typeface="B Nazanin" pitchFamily="2" charset="-78"/>
              </a:rPr>
              <a:t>2-2- نیتروژن دهی گازی</a:t>
            </a:r>
            <a:endParaRPr lang="fa-IR" sz="2800" dirty="0">
              <a:cs typeface="B Nazanin" pitchFamily="2" charset="-78"/>
            </a:endParaRPr>
          </a:p>
        </p:txBody>
      </p:sp>
      <p:sp>
        <p:nvSpPr>
          <p:cNvPr id="3" name="Content Placeholder 2"/>
          <p:cNvSpPr>
            <a:spLocks noGrp="1"/>
          </p:cNvSpPr>
          <p:nvPr>
            <p:ph idx="1"/>
          </p:nvPr>
        </p:nvSpPr>
        <p:spPr/>
        <p:txBody>
          <a:bodyPr>
            <a:normAutofit/>
          </a:bodyPr>
          <a:lstStyle/>
          <a:p>
            <a:pPr marL="411480" lvl="1" indent="0" algn="r" rtl="1">
              <a:buNone/>
            </a:pPr>
            <a:endParaRPr lang="fa-IR" sz="2800" b="1" dirty="0" smtClean="0">
              <a:cs typeface="B Nazanin" pitchFamily="2" charset="-78"/>
            </a:endParaRPr>
          </a:p>
          <a:p>
            <a:pPr marL="411480" lvl="1" indent="0" algn="r" rtl="1">
              <a:buNone/>
            </a:pPr>
            <a:endParaRPr lang="fa-IR" sz="2800" b="1" dirty="0">
              <a:cs typeface="B Nazanin" pitchFamily="2" charset="-78"/>
            </a:endParaRPr>
          </a:p>
          <a:p>
            <a:pPr marL="411480" lvl="1" indent="0" algn="r" rtl="1">
              <a:buNone/>
            </a:pPr>
            <a:endParaRPr lang="fa-IR" sz="2800" b="1" dirty="0" smtClean="0">
              <a:cs typeface="B Nazanin" pitchFamily="2" charset="-78"/>
            </a:endParaRPr>
          </a:p>
        </p:txBody>
      </p:sp>
      <p:pic>
        <p:nvPicPr>
          <p:cNvPr id="1026" name="Picture 2" descr="Image result for gas nitriding"/>
          <p:cNvPicPr>
            <a:picLocks noChangeAspect="1" noChangeArrowheads="1"/>
          </p:cNvPicPr>
          <p:nvPr/>
        </p:nvPicPr>
        <p:blipFill rotWithShape="1">
          <a:blip r:embed="rId2">
            <a:extLst>
              <a:ext uri="{28A0092B-C50C-407E-A947-70E740481C1C}">
                <a14:useLocalDpi xmlns:a14="http://schemas.microsoft.com/office/drawing/2010/main" val="0"/>
              </a:ext>
            </a:extLst>
          </a:blip>
          <a:srcRect l="14190" t="29115" r="16863" b="7170"/>
          <a:stretch/>
        </p:blipFill>
        <p:spPr bwMode="auto">
          <a:xfrm>
            <a:off x="318714" y="1023582"/>
            <a:ext cx="4894731" cy="33960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as nitri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
            <a:ext cx="9858375" cy="721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965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marL="114300" lvl="1" algn="ctr" rtl="1">
              <a:spcBef>
                <a:spcPct val="0"/>
              </a:spcBef>
            </a:pPr>
            <a:r>
              <a:rPr lang="fa-IR" sz="2800" dirty="0" smtClean="0">
                <a:cs typeface="B Nazanin" pitchFamily="2" charset="-78"/>
              </a:rPr>
              <a:t>2-3- نیتروژن دهی پلاسمایی</a:t>
            </a:r>
            <a:endParaRPr lang="fa-IR" sz="2800" dirty="0">
              <a:cs typeface="B Nazanin" pitchFamily="2" charset="-78"/>
            </a:endParaRPr>
          </a:p>
        </p:txBody>
      </p:sp>
      <p:sp>
        <p:nvSpPr>
          <p:cNvPr id="3" name="Content Placeholder 2"/>
          <p:cNvSpPr>
            <a:spLocks noGrp="1"/>
          </p:cNvSpPr>
          <p:nvPr>
            <p:ph idx="1"/>
          </p:nvPr>
        </p:nvSpPr>
        <p:spPr/>
        <p:txBody>
          <a:bodyPr>
            <a:normAutofit/>
          </a:bodyPr>
          <a:lstStyle/>
          <a:p>
            <a:pPr marL="411480" lvl="1" indent="0" algn="r" rtl="1">
              <a:buNone/>
            </a:pPr>
            <a:endParaRPr lang="fa-IR" sz="2800" b="1" dirty="0" smtClean="0">
              <a:cs typeface="B Nazanin" pitchFamily="2" charset="-78"/>
            </a:endParaRPr>
          </a:p>
          <a:p>
            <a:pPr marL="411480" lvl="1" indent="0" algn="r" rtl="1">
              <a:buNone/>
            </a:pPr>
            <a:endParaRPr lang="fa-IR" sz="2800" b="1" dirty="0">
              <a:cs typeface="B Nazanin" pitchFamily="2" charset="-78"/>
            </a:endParaRPr>
          </a:p>
          <a:p>
            <a:pPr marL="411480" lvl="1" indent="0" algn="r" rtl="1">
              <a:buNone/>
            </a:pPr>
            <a:endParaRPr lang="fa-IR" sz="2800" b="1" dirty="0" smtClean="0">
              <a:cs typeface="B Nazanin" pitchFamily="2" charset="-78"/>
            </a:endParaRPr>
          </a:p>
        </p:txBody>
      </p:sp>
      <p:sp>
        <p:nvSpPr>
          <p:cNvPr id="5" name="Rectangle 4"/>
          <p:cNvSpPr/>
          <p:nvPr/>
        </p:nvSpPr>
        <p:spPr>
          <a:xfrm>
            <a:off x="609600" y="1219200"/>
            <a:ext cx="7467600" cy="2308324"/>
          </a:xfrm>
          <a:prstGeom prst="rect">
            <a:avLst/>
          </a:prstGeom>
        </p:spPr>
        <p:txBody>
          <a:bodyPr wrap="square">
            <a:spAutoFit/>
          </a:bodyPr>
          <a:lstStyle/>
          <a:p>
            <a:pPr marL="342900" indent="-342900" algn="r" rtl="1">
              <a:buFont typeface="Courier New" pitchFamily="49" charset="0"/>
              <a:buChar char="o"/>
            </a:pPr>
            <a:r>
              <a:rPr lang="fa-IR" sz="2400" dirty="0">
                <a:cs typeface="B Nazanin" pitchFamily="2" charset="-78"/>
              </a:rPr>
              <a:t>هوای موجود در سیستم را تخلیه کرده و</a:t>
            </a:r>
            <a:r>
              <a:rPr lang="fa-IR" sz="2400" dirty="0" smtClean="0">
                <a:cs typeface="B Nazanin" pitchFamily="2" charset="-78"/>
              </a:rPr>
              <a:t>گاز نیتروژن وارد </a:t>
            </a:r>
            <a:r>
              <a:rPr lang="fa-IR" sz="2400" dirty="0">
                <a:cs typeface="B Nazanin" pitchFamily="2" charset="-78"/>
              </a:rPr>
              <a:t>می </a:t>
            </a:r>
            <a:r>
              <a:rPr lang="fa-IR" sz="2400" dirty="0" smtClean="0">
                <a:cs typeface="B Nazanin" pitchFamily="2" charset="-78"/>
              </a:rPr>
              <a:t>کنند.</a:t>
            </a:r>
            <a:endParaRPr lang="fa-IR" sz="2400" dirty="0">
              <a:cs typeface="B Nazanin" pitchFamily="2" charset="-78"/>
            </a:endParaRPr>
          </a:p>
          <a:p>
            <a:pPr marL="342900" indent="-342900" algn="r" rtl="1">
              <a:buFont typeface="Courier New" pitchFamily="49" charset="0"/>
              <a:buChar char="o"/>
            </a:pPr>
            <a:r>
              <a:rPr lang="fa-IR" sz="2400" dirty="0" smtClean="0">
                <a:cs typeface="B Nazanin" pitchFamily="2" charset="-78"/>
              </a:rPr>
              <a:t>پس </a:t>
            </a:r>
            <a:r>
              <a:rPr lang="fa-IR" sz="2400" dirty="0">
                <a:cs typeface="B Nazanin" pitchFamily="2" charset="-78"/>
              </a:rPr>
              <a:t>ازآن اختلاف پتانسیل اعمال می کنند که بر اثرآن گاز یونیزه، قطعه کاتد و محفظه آند می شود. </a:t>
            </a:r>
          </a:p>
          <a:p>
            <a:pPr marL="342900" indent="-342900" algn="r" rtl="1">
              <a:buFont typeface="Courier New" pitchFamily="49" charset="0"/>
              <a:buChar char="o"/>
            </a:pPr>
            <a:r>
              <a:rPr lang="fa-IR" sz="2400" dirty="0" smtClean="0">
                <a:cs typeface="B Nazanin" pitchFamily="2" charset="-78"/>
              </a:rPr>
              <a:t>یونهای </a:t>
            </a:r>
            <a:r>
              <a:rPr lang="fa-IR" sz="2400" dirty="0">
                <a:cs typeface="B Nazanin" pitchFamily="2" charset="-78"/>
              </a:rPr>
              <a:t>مثبت به سمت سطح قطعه رفته </a:t>
            </a:r>
            <a:r>
              <a:rPr lang="fa-IR" sz="2400" dirty="0" smtClean="0">
                <a:cs typeface="B Nazanin" pitchFamily="2" charset="-78"/>
              </a:rPr>
              <a:t>و</a:t>
            </a:r>
            <a:r>
              <a:rPr lang="en-US" sz="2400" dirty="0" smtClean="0">
                <a:cs typeface="B Nazanin" pitchFamily="2" charset="-78"/>
              </a:rPr>
              <a:t> </a:t>
            </a:r>
            <a:r>
              <a:rPr lang="fa-IR" sz="2400" dirty="0" smtClean="0">
                <a:cs typeface="B Nazanin" pitchFamily="2" charset="-78"/>
              </a:rPr>
              <a:t>در </a:t>
            </a:r>
            <a:r>
              <a:rPr lang="fa-IR" sz="2400" dirty="0">
                <a:cs typeface="B Nazanin" pitchFamily="2" charset="-78"/>
              </a:rPr>
              <a:t>برخورد با آن اتم های سطح را </a:t>
            </a:r>
            <a:r>
              <a:rPr lang="fa-IR" sz="2400" dirty="0" smtClean="0">
                <a:cs typeface="B Nazanin" pitchFamily="2" charset="-78"/>
              </a:rPr>
              <a:t>کنده</a:t>
            </a:r>
            <a:r>
              <a:rPr lang="en-US" sz="2400" dirty="0" smtClean="0">
                <a:cs typeface="B Nazanin" pitchFamily="2" charset="-78"/>
              </a:rPr>
              <a:t> </a:t>
            </a:r>
            <a:r>
              <a:rPr lang="fa-IR" sz="2400" dirty="0" smtClean="0">
                <a:cs typeface="B Nazanin" pitchFamily="2" charset="-78"/>
              </a:rPr>
              <a:t>(</a:t>
            </a:r>
            <a:r>
              <a:rPr lang="en-US" sz="2400" dirty="0" smtClean="0">
                <a:cs typeface="B Nazanin" pitchFamily="2" charset="-78"/>
              </a:rPr>
              <a:t>sputtering</a:t>
            </a:r>
            <a:r>
              <a:rPr lang="fa-IR" sz="2400" dirty="0" smtClean="0">
                <a:cs typeface="B Nazanin" pitchFamily="2" charset="-78"/>
              </a:rPr>
              <a:t>) و </a:t>
            </a:r>
            <a:r>
              <a:rPr lang="fa-IR" sz="2400" dirty="0">
                <a:cs typeface="B Nazanin" pitchFamily="2" charset="-78"/>
              </a:rPr>
              <a:t>باعث تمیزی سطح قطعه و بالا رفتن دمای آن می شوند. </a:t>
            </a:r>
          </a:p>
        </p:txBody>
      </p:sp>
      <p:pic>
        <p:nvPicPr>
          <p:cNvPr id="6" name="Picture 4" descr="https://www.ald-france.eu/fileadmin/_processed_/a/e/csm_P-Process-DCPN-Schema_ad02acac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1" y="3092956"/>
            <a:ext cx="4800600" cy="3536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487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marL="114300" lvl="1" algn="ctr" rtl="1">
              <a:spcBef>
                <a:spcPct val="0"/>
              </a:spcBef>
            </a:pPr>
            <a:r>
              <a:rPr lang="fa-IR" sz="2800" dirty="0" smtClean="0">
                <a:cs typeface="B Nazanin" pitchFamily="2" charset="-78"/>
              </a:rPr>
              <a:t>2-3- نیتروژن دهی پلاسمایی</a:t>
            </a:r>
            <a:endParaRPr lang="fa-IR" sz="2800" dirty="0">
              <a:cs typeface="B Nazanin" pitchFamily="2" charset="-78"/>
            </a:endParaRPr>
          </a:p>
        </p:txBody>
      </p:sp>
      <p:sp>
        <p:nvSpPr>
          <p:cNvPr id="3" name="Content Placeholder 2"/>
          <p:cNvSpPr>
            <a:spLocks noGrp="1"/>
          </p:cNvSpPr>
          <p:nvPr>
            <p:ph idx="1"/>
          </p:nvPr>
        </p:nvSpPr>
        <p:spPr/>
        <p:txBody>
          <a:bodyPr>
            <a:normAutofit/>
          </a:bodyPr>
          <a:lstStyle/>
          <a:p>
            <a:pPr marL="411480" lvl="1" indent="0" algn="r" rtl="1">
              <a:buNone/>
            </a:pPr>
            <a:endParaRPr lang="fa-IR" sz="2800" b="1" dirty="0" smtClean="0">
              <a:cs typeface="B Nazanin" pitchFamily="2" charset="-78"/>
            </a:endParaRPr>
          </a:p>
          <a:p>
            <a:pPr marL="411480" lvl="1" indent="0" algn="r" rtl="1">
              <a:buNone/>
            </a:pPr>
            <a:endParaRPr lang="fa-IR" sz="2800" b="1" dirty="0">
              <a:cs typeface="B Nazanin" pitchFamily="2" charset="-78"/>
            </a:endParaRPr>
          </a:p>
          <a:p>
            <a:pPr marL="411480" lvl="1" indent="0" algn="r" rtl="1">
              <a:buNone/>
            </a:pPr>
            <a:endParaRPr lang="fa-IR" sz="2800" b="1" dirty="0" smtClean="0">
              <a:cs typeface="B Nazanin" pitchFamily="2" charset="-78"/>
            </a:endParaRPr>
          </a:p>
        </p:txBody>
      </p:sp>
      <p:pic>
        <p:nvPicPr>
          <p:cNvPr id="11270" name="Picture 6" descr="Image result for plasma nitri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368" y="3505200"/>
            <a:ext cx="3891207" cy="29146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244" y="990600"/>
            <a:ext cx="3043232" cy="572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6151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137" y="875169"/>
            <a:ext cx="7620000" cy="4800600"/>
          </a:xfrm>
        </p:spPr>
        <p:txBody>
          <a:bodyPr/>
          <a:lstStyle/>
          <a:p>
            <a:pPr algn="r" rtl="1"/>
            <a:endParaRPr lang="en-US" dirty="0"/>
          </a:p>
        </p:txBody>
      </p:sp>
      <p:sp>
        <p:nvSpPr>
          <p:cNvPr id="5" name="Rectangle 4"/>
          <p:cNvSpPr/>
          <p:nvPr/>
        </p:nvSpPr>
        <p:spPr>
          <a:xfrm>
            <a:off x="685800" y="1295400"/>
            <a:ext cx="7315200" cy="3108543"/>
          </a:xfrm>
          <a:prstGeom prst="rect">
            <a:avLst/>
          </a:prstGeom>
        </p:spPr>
        <p:txBody>
          <a:bodyPr wrap="square">
            <a:spAutoFit/>
          </a:bodyPr>
          <a:lstStyle/>
          <a:p>
            <a:pPr marL="457200" indent="-457200" algn="r" rtl="1">
              <a:buFont typeface="Courier New" pitchFamily="49" charset="0"/>
              <a:buChar char="o"/>
            </a:pPr>
            <a:r>
              <a:rPr lang="fa-IR" sz="2800" dirty="0">
                <a:cs typeface="B Nazanin" pitchFamily="2" charset="-78"/>
              </a:rPr>
              <a:t>سرعت </a:t>
            </a:r>
            <a:r>
              <a:rPr lang="fa-IR" sz="2800" dirty="0" smtClean="0">
                <a:cs typeface="B Nazanin" pitchFamily="2" charset="-78"/>
              </a:rPr>
              <a:t>فرایند بیشتر</a:t>
            </a:r>
            <a:endParaRPr lang="fa-IR" sz="2800" dirty="0">
              <a:cs typeface="B Nazanin" pitchFamily="2" charset="-78"/>
            </a:endParaRPr>
          </a:p>
          <a:p>
            <a:pPr marL="457200" indent="-457200" algn="r" rtl="1">
              <a:buFont typeface="Courier New" pitchFamily="49" charset="0"/>
              <a:buChar char="o"/>
            </a:pPr>
            <a:r>
              <a:rPr lang="fa-IR" sz="2800" dirty="0">
                <a:cs typeface="B Nazanin" pitchFamily="2" charset="-78"/>
              </a:rPr>
              <a:t>انجام </a:t>
            </a:r>
            <a:r>
              <a:rPr lang="fa-IR" sz="2800" dirty="0" smtClean="0">
                <a:cs typeface="B Nazanin" pitchFamily="2" charset="-78"/>
              </a:rPr>
              <a:t>فرایند </a:t>
            </a:r>
            <a:r>
              <a:rPr lang="fa-IR" sz="2800" dirty="0">
                <a:cs typeface="B Nazanin" pitchFamily="2" charset="-78"/>
              </a:rPr>
              <a:t>در دمای پایین تر </a:t>
            </a:r>
          </a:p>
          <a:p>
            <a:pPr marL="457200" indent="-457200" algn="r" rtl="1">
              <a:buFont typeface="Courier New" pitchFamily="49" charset="0"/>
              <a:buChar char="o"/>
            </a:pPr>
            <a:r>
              <a:rPr lang="fa-IR" sz="2800" dirty="0" smtClean="0">
                <a:cs typeface="B Nazanin" pitchFamily="2" charset="-78"/>
              </a:rPr>
              <a:t>در </a:t>
            </a:r>
            <a:r>
              <a:rPr lang="fa-IR" sz="2800" dirty="0">
                <a:cs typeface="B Nazanin" pitchFamily="2" charset="-78"/>
              </a:rPr>
              <a:t>این روش خواص قطعه مطلوب تر است.</a:t>
            </a:r>
          </a:p>
          <a:p>
            <a:pPr marL="457200" indent="-457200" algn="r" rtl="1">
              <a:buFont typeface="Courier New" pitchFamily="49" charset="0"/>
              <a:buChar char="o"/>
            </a:pPr>
            <a:r>
              <a:rPr lang="fa-IR" sz="2800" dirty="0">
                <a:cs typeface="B Nazanin" pitchFamily="2" charset="-78"/>
              </a:rPr>
              <a:t>گاز مصرفی کمتر</a:t>
            </a:r>
          </a:p>
          <a:p>
            <a:pPr marL="457200" indent="-457200" algn="r" rtl="1">
              <a:buFont typeface="Courier New" pitchFamily="49" charset="0"/>
              <a:buChar char="o"/>
            </a:pPr>
            <a:r>
              <a:rPr lang="fa-IR" sz="2800" dirty="0">
                <a:cs typeface="B Nazanin" pitchFamily="2" charset="-78"/>
              </a:rPr>
              <a:t>آلودگی به مراتب کمتر </a:t>
            </a:r>
          </a:p>
          <a:p>
            <a:pPr marL="457200" indent="-457200" algn="r" rtl="1">
              <a:buFont typeface="Courier New" pitchFamily="49" charset="0"/>
              <a:buChar char="o"/>
            </a:pPr>
            <a:r>
              <a:rPr lang="fa-IR" sz="2800" dirty="0">
                <a:cs typeface="B Nazanin" pitchFamily="2" charset="-78"/>
              </a:rPr>
              <a:t>با استفاده </a:t>
            </a:r>
            <a:r>
              <a:rPr lang="fa-IR" sz="2800" dirty="0" smtClean="0">
                <a:cs typeface="B Nazanin" pitchFamily="2" charset="-78"/>
              </a:rPr>
              <a:t>از</a:t>
            </a:r>
            <a:r>
              <a:rPr lang="en-US" sz="2400" dirty="0" smtClean="0">
                <a:latin typeface="Times New Roman" pitchFamily="18" charset="0"/>
                <a:cs typeface="Times New Roman" pitchFamily="18" charset="0"/>
              </a:rPr>
              <a:t>Sputtering</a:t>
            </a:r>
            <a:r>
              <a:rPr lang="en-US" sz="2400" dirty="0" smtClean="0">
                <a:cs typeface="B Nazanin" pitchFamily="2" charset="-78"/>
              </a:rPr>
              <a:t>  </a:t>
            </a:r>
            <a:r>
              <a:rPr lang="fa-IR" sz="2400" dirty="0" smtClean="0">
                <a:cs typeface="B Nazanin" pitchFamily="2" charset="-78"/>
              </a:rPr>
              <a:t> </a:t>
            </a:r>
            <a:r>
              <a:rPr lang="fa-IR" sz="2800" dirty="0" smtClean="0">
                <a:cs typeface="B Nazanin" pitchFamily="2" charset="-78"/>
              </a:rPr>
              <a:t>می </a:t>
            </a:r>
            <a:r>
              <a:rPr lang="fa-IR" sz="2800" dirty="0">
                <a:cs typeface="B Nazanin" pitchFamily="2" charset="-78"/>
              </a:rPr>
              <a:t>توانیم لایه </a:t>
            </a:r>
            <a:r>
              <a:rPr lang="fa-IR" sz="2800" dirty="0" smtClean="0">
                <a:cs typeface="B Nazanin" pitchFamily="2" charset="-78"/>
              </a:rPr>
              <a:t>پسیو بعضی </a:t>
            </a:r>
            <a:r>
              <a:rPr lang="fa-IR" sz="2800" dirty="0">
                <a:cs typeface="B Nazanin" pitchFamily="2" charset="-78"/>
              </a:rPr>
              <a:t>از آلیاژها </a:t>
            </a:r>
            <a:r>
              <a:rPr lang="fa-IR" sz="2800" dirty="0" smtClean="0">
                <a:cs typeface="B Nazanin" pitchFamily="2" charset="-78"/>
              </a:rPr>
              <a:t>مثل تیتانیم را برداشته </a:t>
            </a:r>
            <a:r>
              <a:rPr lang="fa-IR" sz="2800" dirty="0">
                <a:cs typeface="B Nazanin" pitchFamily="2" charset="-78"/>
              </a:rPr>
              <a:t>و </a:t>
            </a:r>
            <a:r>
              <a:rPr lang="fa-IR" sz="2800" dirty="0" smtClean="0">
                <a:cs typeface="B Nazanin" pitchFamily="2" charset="-78"/>
              </a:rPr>
              <a:t>عمل </a:t>
            </a:r>
            <a:r>
              <a:rPr lang="fa-IR" sz="2800" dirty="0">
                <a:cs typeface="B Nazanin" pitchFamily="2" charset="-78"/>
              </a:rPr>
              <a:t>نیتریده کردن </a:t>
            </a:r>
            <a:r>
              <a:rPr lang="fa-IR" sz="2800" dirty="0" smtClean="0">
                <a:cs typeface="B Nazanin" pitchFamily="2" charset="-78"/>
              </a:rPr>
              <a:t>را </a:t>
            </a:r>
            <a:r>
              <a:rPr lang="fa-IR" sz="2800" dirty="0">
                <a:cs typeface="B Nazanin" pitchFamily="2" charset="-78"/>
              </a:rPr>
              <a:t>انجام دهیم</a:t>
            </a:r>
            <a:endParaRPr lang="en-US" sz="2800" dirty="0">
              <a:cs typeface="B Nazanin" pitchFamily="2" charset="-78"/>
            </a:endParaRPr>
          </a:p>
        </p:txBody>
      </p:sp>
      <p:sp>
        <p:nvSpPr>
          <p:cNvPr id="6" name="Title 1"/>
          <p:cNvSpPr>
            <a:spLocks noGrp="1"/>
          </p:cNvSpPr>
          <p:nvPr>
            <p:ph type="title"/>
          </p:nvPr>
        </p:nvSpPr>
        <p:spPr>
          <a:xfrm>
            <a:off x="457200" y="-76200"/>
            <a:ext cx="7620000" cy="1143000"/>
          </a:xfrm>
        </p:spPr>
        <p:txBody>
          <a:bodyPr/>
          <a:lstStyle/>
          <a:p>
            <a:pPr marL="114300" lvl="1" algn="ctr" rtl="1">
              <a:spcBef>
                <a:spcPct val="0"/>
              </a:spcBef>
            </a:pPr>
            <a:r>
              <a:rPr lang="fa-IR" sz="2800" dirty="0" smtClean="0">
                <a:cs typeface="B Nazanin" pitchFamily="2" charset="-78"/>
              </a:rPr>
              <a:t>2-3- نیتروژن دهی پلاسمایی</a:t>
            </a:r>
            <a:endParaRPr lang="fa-IR" sz="2800" dirty="0">
              <a:cs typeface="B Nazanin" pitchFamily="2" charset="-78"/>
            </a:endParaRPr>
          </a:p>
        </p:txBody>
      </p:sp>
    </p:spTree>
    <p:extLst>
      <p:ext uri="{BB962C8B-B14F-4D97-AF65-F5344CB8AC3E}">
        <p14:creationId xmlns:p14="http://schemas.microsoft.com/office/powerpoint/2010/main" val="18303245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3600" b="1" dirty="0">
                <a:cs typeface="B Nazanin" pitchFamily="2" charset="-78"/>
              </a:rPr>
              <a:t>3- کربن-نیتروژن دهی (</a:t>
            </a:r>
            <a:r>
              <a:rPr lang="en-US" sz="3600" b="1" dirty="0" err="1">
                <a:cs typeface="B Nazanin" pitchFamily="2" charset="-78"/>
              </a:rPr>
              <a:t>Carbonitriding</a:t>
            </a:r>
            <a:r>
              <a:rPr lang="fa-IR" sz="3600" b="1" dirty="0">
                <a:cs typeface="B Nazanin" pitchFamily="2" charset="-78"/>
              </a:rPr>
              <a:t>)</a:t>
            </a:r>
            <a:br>
              <a:rPr lang="fa-IR" sz="3600" b="1" dirty="0">
                <a:cs typeface="B Nazanin" pitchFamily="2" charset="-78"/>
              </a:rPr>
            </a:br>
            <a:endParaRPr lang="en-US" sz="3600" dirty="0"/>
          </a:p>
        </p:txBody>
      </p:sp>
      <p:sp>
        <p:nvSpPr>
          <p:cNvPr id="7" name="Rectangle 6"/>
          <p:cNvSpPr/>
          <p:nvPr/>
        </p:nvSpPr>
        <p:spPr>
          <a:xfrm>
            <a:off x="1066800" y="1397675"/>
            <a:ext cx="6781800" cy="3539430"/>
          </a:xfrm>
          <a:prstGeom prst="rect">
            <a:avLst/>
          </a:prstGeom>
        </p:spPr>
        <p:txBody>
          <a:bodyPr wrap="square">
            <a:spAutoFit/>
          </a:bodyPr>
          <a:lstStyle/>
          <a:p>
            <a:pPr marL="457200" indent="-457200" algn="r" rtl="1">
              <a:buFont typeface="Courier New" pitchFamily="49" charset="0"/>
              <a:buChar char="o"/>
            </a:pPr>
            <a:r>
              <a:rPr lang="fa-IR" sz="2800" dirty="0" smtClean="0">
                <a:cs typeface="B Nazanin" pitchFamily="2" charset="-78"/>
              </a:rPr>
              <a:t>نفوذ همزمان کربن و نیتروژن: افزایش سختی سطح</a:t>
            </a:r>
          </a:p>
          <a:p>
            <a:pPr marL="457200" indent="-457200" algn="r" rtl="1">
              <a:buFont typeface="Courier New" pitchFamily="49" charset="0"/>
              <a:buChar char="o"/>
            </a:pPr>
            <a:r>
              <a:rPr lang="fa-IR" sz="2800" dirty="0" smtClean="0">
                <a:cs typeface="B Nazanin" pitchFamily="2" charset="-78"/>
              </a:rPr>
              <a:t>بصورت مایع و گازی</a:t>
            </a:r>
          </a:p>
          <a:p>
            <a:pPr marL="457200" indent="-457200" algn="r" rtl="1">
              <a:buFont typeface="Courier New" pitchFamily="49" charset="0"/>
              <a:buChar char="o"/>
            </a:pPr>
            <a:r>
              <a:rPr lang="fa-IR" sz="2800" dirty="0" smtClean="0">
                <a:cs typeface="B Nazanin" pitchFamily="2" charset="-78"/>
              </a:rPr>
              <a:t>محدوده دمایی عملیات: بدلیل کاهش حلالیت نیتروژن در آستنیت با افزایش دما، نباید دما خیلی بالا باشد، از طرفی برای انحلال سریع کربن در فولاد، حتما باید در شرایط آستنیتی باشد. بنابراین دمای عملیات کمتر از 900 درجه سانتیگراد انتخاب می شود.</a:t>
            </a:r>
          </a:p>
          <a:p>
            <a:pPr marL="457200" indent="-457200" algn="r" rtl="1">
              <a:buFont typeface="Courier New" pitchFamily="49" charset="0"/>
              <a:buChar char="o"/>
            </a:pPr>
            <a:endParaRPr lang="en-US" sz="2800" dirty="0">
              <a:cs typeface="B Nazanin" pitchFamily="2" charset="-78"/>
            </a:endParaRPr>
          </a:p>
        </p:txBody>
      </p:sp>
    </p:spTree>
    <p:extLst>
      <p:ext uri="{BB962C8B-B14F-4D97-AF65-F5344CB8AC3E}">
        <p14:creationId xmlns:p14="http://schemas.microsoft.com/office/powerpoint/2010/main" val="2181133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marL="114300" indent="0" algn="ctr" rtl="1"/>
            <a:r>
              <a:rPr lang="fa-IR" sz="3600" dirty="0" smtClean="0">
                <a:cs typeface="B Nazanin" pitchFamily="2" charset="-78"/>
              </a:rPr>
              <a:t>سخت کاری سطحی همراه با تغییر ترکیب شیمیایی</a:t>
            </a:r>
            <a:endParaRPr lang="fa-IR" sz="3600" dirty="0">
              <a:cs typeface="B Nazanin" pitchFamily="2" charset="-78"/>
            </a:endParaRPr>
          </a:p>
        </p:txBody>
      </p:sp>
      <p:sp>
        <p:nvSpPr>
          <p:cNvPr id="3" name="Content Placeholder 2"/>
          <p:cNvSpPr>
            <a:spLocks noGrp="1"/>
          </p:cNvSpPr>
          <p:nvPr>
            <p:ph idx="1"/>
          </p:nvPr>
        </p:nvSpPr>
        <p:spPr/>
        <p:txBody>
          <a:bodyPr>
            <a:normAutofit fontScale="92500" lnSpcReduction="20000"/>
          </a:bodyPr>
          <a:lstStyle/>
          <a:p>
            <a:pPr marL="114300" indent="0" algn="r" rtl="1">
              <a:buNone/>
            </a:pPr>
            <a:r>
              <a:rPr lang="fa-IR" sz="2400" b="1" dirty="0" smtClean="0">
                <a:cs typeface="B Nazanin" pitchFamily="2" charset="-78"/>
              </a:rPr>
              <a:t>این روش ها بر اساس فرایند نفوذ انجام می گیرد.</a:t>
            </a:r>
          </a:p>
          <a:p>
            <a:pPr marL="114300" indent="0" algn="r" rtl="1">
              <a:buNone/>
            </a:pPr>
            <a:r>
              <a:rPr lang="fa-IR" sz="2400" b="1" dirty="0" smtClean="0">
                <a:cs typeface="B Nazanin" pitchFamily="2" charset="-78"/>
              </a:rPr>
              <a:t>دو عامل مهم در نفوذ زمان و دما است.</a:t>
            </a:r>
          </a:p>
          <a:p>
            <a:pPr marL="114300" indent="0" algn="r" rtl="1">
              <a:buNone/>
            </a:pPr>
            <a:r>
              <a:rPr lang="fa-IR" sz="2400" b="1" dirty="0" smtClean="0">
                <a:cs typeface="B Nazanin" pitchFamily="2" charset="-78"/>
              </a:rPr>
              <a:t>فرایندها (بر اساس نوع عنصر نفوذکننده):</a:t>
            </a:r>
          </a:p>
          <a:p>
            <a:pPr marL="114300" indent="0" algn="r" rtl="1">
              <a:buNone/>
            </a:pPr>
            <a:r>
              <a:rPr lang="fa-IR" sz="2400" b="1" dirty="0" smtClean="0">
                <a:cs typeface="B Nazanin" pitchFamily="2" charset="-78"/>
              </a:rPr>
              <a:t>1- کربن دهی (</a:t>
            </a:r>
            <a:r>
              <a:rPr lang="en-US" sz="2400" b="1" dirty="0" smtClean="0">
                <a:cs typeface="B Nazanin" pitchFamily="2" charset="-78"/>
              </a:rPr>
              <a:t>Carburizing</a:t>
            </a:r>
            <a:r>
              <a:rPr lang="fa-IR" sz="2400" b="1" dirty="0" smtClean="0">
                <a:cs typeface="B Nazanin" pitchFamily="2" charset="-78"/>
              </a:rPr>
              <a:t>)</a:t>
            </a:r>
          </a:p>
          <a:p>
            <a:pPr marL="114300" indent="0" algn="r" rtl="1">
              <a:buNone/>
            </a:pPr>
            <a:r>
              <a:rPr lang="fa-IR" sz="2400" b="1" dirty="0" smtClean="0">
                <a:cs typeface="B Nazanin" pitchFamily="2" charset="-78"/>
              </a:rPr>
              <a:t>2- نیتروژن دهی</a:t>
            </a:r>
            <a:r>
              <a:rPr lang="fa-IR" sz="2400" b="1" dirty="0">
                <a:cs typeface="B Nazanin" pitchFamily="2" charset="-78"/>
              </a:rPr>
              <a:t> </a:t>
            </a:r>
            <a:r>
              <a:rPr lang="fa-IR" sz="2400" b="1" dirty="0" smtClean="0">
                <a:cs typeface="B Nazanin" pitchFamily="2" charset="-78"/>
              </a:rPr>
              <a:t>(</a:t>
            </a:r>
            <a:r>
              <a:rPr lang="en-US" sz="2400" b="1" dirty="0" err="1" smtClean="0">
                <a:cs typeface="B Nazanin" pitchFamily="2" charset="-78"/>
              </a:rPr>
              <a:t>Nitriding</a:t>
            </a:r>
            <a:r>
              <a:rPr lang="fa-IR" sz="2400" b="1" dirty="0" smtClean="0">
                <a:cs typeface="B Nazanin" pitchFamily="2" charset="-78"/>
              </a:rPr>
              <a:t>)</a:t>
            </a:r>
          </a:p>
          <a:p>
            <a:pPr marL="114300" indent="0" algn="r" rtl="1">
              <a:buNone/>
            </a:pPr>
            <a:r>
              <a:rPr lang="fa-IR" sz="2400" b="1" dirty="0" smtClean="0">
                <a:cs typeface="B Nazanin" pitchFamily="2" charset="-78"/>
              </a:rPr>
              <a:t>3- کربن-نیتروژن دهی (</a:t>
            </a:r>
            <a:r>
              <a:rPr lang="en-US" sz="2400" b="1" dirty="0" err="1" smtClean="0">
                <a:cs typeface="B Nazanin" pitchFamily="2" charset="-78"/>
              </a:rPr>
              <a:t>Carbonitriding</a:t>
            </a:r>
            <a:r>
              <a:rPr lang="fa-IR" sz="2400" b="1" dirty="0" smtClean="0">
                <a:cs typeface="B Nazanin" pitchFamily="2" charset="-78"/>
              </a:rPr>
              <a:t>)</a:t>
            </a:r>
          </a:p>
          <a:p>
            <a:pPr marL="114300" indent="0" algn="r" rtl="1">
              <a:buNone/>
            </a:pPr>
            <a:r>
              <a:rPr lang="fa-IR" sz="2400" b="1" dirty="0" smtClean="0">
                <a:cs typeface="B Nazanin" pitchFamily="2" charset="-78"/>
              </a:rPr>
              <a:t>4- نیتروژن-کربن دهی (</a:t>
            </a:r>
            <a:r>
              <a:rPr lang="en-US" sz="2400" b="1" dirty="0" err="1" smtClean="0">
                <a:cs typeface="B Nazanin" pitchFamily="2" charset="-78"/>
              </a:rPr>
              <a:t>Nitrocarburizing</a:t>
            </a:r>
            <a:r>
              <a:rPr lang="fa-IR" sz="2400" b="1" dirty="0" smtClean="0">
                <a:cs typeface="B Nazanin" pitchFamily="2" charset="-78"/>
              </a:rPr>
              <a:t>)</a:t>
            </a:r>
          </a:p>
          <a:p>
            <a:pPr marL="114300" indent="0" algn="r" rtl="1">
              <a:buNone/>
            </a:pPr>
            <a:r>
              <a:rPr lang="fa-IR" sz="2400" b="1" dirty="0" smtClean="0">
                <a:cs typeface="B Nazanin" pitchFamily="2" charset="-78"/>
              </a:rPr>
              <a:t>5- اکسیداسیون (</a:t>
            </a:r>
            <a:r>
              <a:rPr lang="en-US" sz="2400" b="1" dirty="0" smtClean="0">
                <a:cs typeface="B Nazanin" pitchFamily="2" charset="-78"/>
              </a:rPr>
              <a:t>Oxidation Treatment</a:t>
            </a:r>
            <a:r>
              <a:rPr lang="fa-IR" sz="2400" b="1" dirty="0" smtClean="0">
                <a:cs typeface="B Nazanin" pitchFamily="2" charset="-78"/>
              </a:rPr>
              <a:t>)</a:t>
            </a:r>
          </a:p>
          <a:p>
            <a:pPr marL="114300" indent="0" algn="r" rtl="1">
              <a:buNone/>
            </a:pPr>
            <a:r>
              <a:rPr lang="fa-IR" sz="2400" b="1" dirty="0" smtClean="0">
                <a:cs typeface="B Nazanin" pitchFamily="2" charset="-78"/>
              </a:rPr>
              <a:t>6- بوردهی (</a:t>
            </a:r>
            <a:r>
              <a:rPr lang="en-US" sz="2400" b="1" dirty="0" err="1" smtClean="0">
                <a:cs typeface="B Nazanin" pitchFamily="2" charset="-78"/>
              </a:rPr>
              <a:t>Boronizing</a:t>
            </a:r>
            <a:r>
              <a:rPr lang="en-US" sz="2400" b="1" dirty="0" smtClean="0">
                <a:cs typeface="B Nazanin" pitchFamily="2" charset="-78"/>
              </a:rPr>
              <a:t>/</a:t>
            </a:r>
            <a:r>
              <a:rPr lang="en-US" sz="2400" b="1" dirty="0" err="1" smtClean="0">
                <a:cs typeface="B Nazanin" pitchFamily="2" charset="-78"/>
              </a:rPr>
              <a:t>Boriding</a:t>
            </a:r>
            <a:r>
              <a:rPr lang="fa-IR" sz="2400" b="1" dirty="0" smtClean="0">
                <a:cs typeface="B Nazanin" pitchFamily="2" charset="-78"/>
              </a:rPr>
              <a:t>)</a:t>
            </a:r>
          </a:p>
          <a:p>
            <a:pPr marL="114300" indent="0" algn="r" rtl="1">
              <a:buNone/>
            </a:pPr>
            <a:r>
              <a:rPr lang="fa-IR" sz="2400" b="1" dirty="0" smtClean="0">
                <a:cs typeface="B Nazanin" pitchFamily="2" charset="-78"/>
              </a:rPr>
              <a:t>7- سیلیسیم دهی (</a:t>
            </a:r>
            <a:r>
              <a:rPr lang="en-US" sz="2400" b="1" dirty="0" err="1" smtClean="0">
                <a:cs typeface="B Nazanin" pitchFamily="2" charset="-78"/>
              </a:rPr>
              <a:t>Siliconizing</a:t>
            </a:r>
            <a:r>
              <a:rPr lang="fa-IR" sz="2400" b="1" dirty="0" smtClean="0">
                <a:cs typeface="B Nazanin" pitchFamily="2" charset="-78"/>
              </a:rPr>
              <a:t>)</a:t>
            </a:r>
          </a:p>
          <a:p>
            <a:pPr marL="114300" indent="0" algn="r" rtl="1">
              <a:buNone/>
            </a:pPr>
            <a:r>
              <a:rPr lang="fa-IR" sz="2400" b="1" dirty="0" smtClean="0">
                <a:cs typeface="B Nazanin" pitchFamily="2" charset="-78"/>
              </a:rPr>
              <a:t>8- روی دهی (</a:t>
            </a:r>
            <a:r>
              <a:rPr lang="en-US" sz="2400" b="1" dirty="0" smtClean="0">
                <a:cs typeface="B Nazanin" pitchFamily="2" charset="-78"/>
              </a:rPr>
              <a:t>Sherardizing</a:t>
            </a:r>
            <a:r>
              <a:rPr lang="fa-IR" sz="2400" b="1" dirty="0" smtClean="0">
                <a:cs typeface="B Nazanin" pitchFamily="2" charset="-78"/>
              </a:rPr>
              <a:t>)</a:t>
            </a:r>
          </a:p>
          <a:p>
            <a:pPr marL="114300" indent="0" algn="r" rtl="1">
              <a:buNone/>
            </a:pPr>
            <a:r>
              <a:rPr lang="fa-IR" sz="2400" b="1" dirty="0" smtClean="0">
                <a:cs typeface="B Nazanin" pitchFamily="2" charset="-78"/>
              </a:rPr>
              <a:t>9- کروم دهی (</a:t>
            </a:r>
            <a:r>
              <a:rPr lang="en-US" sz="2400" b="1" dirty="0" err="1" smtClean="0">
                <a:cs typeface="B Nazanin" pitchFamily="2" charset="-78"/>
              </a:rPr>
              <a:t>Chromizing</a:t>
            </a:r>
            <a:r>
              <a:rPr lang="fa-IR" sz="2400" b="1" dirty="0" smtClean="0">
                <a:cs typeface="B Nazanin" pitchFamily="2" charset="-78"/>
              </a:rPr>
              <a:t>)</a:t>
            </a:r>
          </a:p>
          <a:p>
            <a:pPr marL="114300" indent="0" algn="r" rtl="1">
              <a:buNone/>
            </a:pPr>
            <a:r>
              <a:rPr lang="fa-IR" sz="2400" b="1" dirty="0" smtClean="0">
                <a:cs typeface="B Nazanin" pitchFamily="2" charset="-78"/>
              </a:rPr>
              <a:t>10- آلومینیم دهی (</a:t>
            </a:r>
            <a:r>
              <a:rPr lang="en-US" sz="2400" b="1" dirty="0" smtClean="0">
                <a:cs typeface="B Nazanin" pitchFamily="2" charset="-78"/>
              </a:rPr>
              <a:t>Calorizing</a:t>
            </a:r>
            <a:r>
              <a:rPr lang="fa-IR" sz="2400" b="1" dirty="0" smtClean="0">
                <a:cs typeface="B Nazanin" pitchFamily="2" charset="-78"/>
              </a:rPr>
              <a:t>)</a:t>
            </a:r>
          </a:p>
          <a:p>
            <a:pPr marL="114300" indent="0" algn="r" rtl="1">
              <a:buNone/>
            </a:pPr>
            <a:r>
              <a:rPr lang="fa-IR" sz="2400" b="1" dirty="0" smtClean="0">
                <a:cs typeface="B Nazanin" pitchFamily="2" charset="-78"/>
              </a:rPr>
              <a:t>11- بمباران یونی (</a:t>
            </a:r>
            <a:r>
              <a:rPr lang="en-US" sz="2400" b="1" dirty="0" smtClean="0">
                <a:cs typeface="B Nazanin" pitchFamily="2" charset="-78"/>
              </a:rPr>
              <a:t>Ion Implantation</a:t>
            </a:r>
            <a:r>
              <a:rPr lang="fa-IR" sz="2400" b="1" dirty="0" smtClean="0">
                <a:cs typeface="B Nazanin" pitchFamily="2" charset="-78"/>
              </a:rPr>
              <a:t>)</a:t>
            </a:r>
            <a:endParaRPr lang="en-US" sz="2400" b="1" dirty="0">
              <a:cs typeface="B Nazanin" pitchFamily="2" charset="-78"/>
            </a:endParaRPr>
          </a:p>
        </p:txBody>
      </p:sp>
      <p:sp>
        <p:nvSpPr>
          <p:cNvPr id="4" name="Left Brace 3"/>
          <p:cNvSpPr/>
          <p:nvPr/>
        </p:nvSpPr>
        <p:spPr>
          <a:xfrm>
            <a:off x="3886200" y="4343400"/>
            <a:ext cx="304800" cy="1524000"/>
          </a:xfrm>
          <a:prstGeom prst="leftBrace">
            <a:avLst/>
          </a:prstGeom>
          <a:noFill/>
          <a:ln w="28575">
            <a:solidFill>
              <a:srgbClr val="0033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1828800" y="4865132"/>
            <a:ext cx="2209800" cy="369332"/>
          </a:xfrm>
          <a:prstGeom prst="rect">
            <a:avLst/>
          </a:prstGeom>
          <a:noFill/>
        </p:spPr>
        <p:txBody>
          <a:bodyPr wrap="square" rtlCol="0">
            <a:spAutoFit/>
          </a:bodyPr>
          <a:lstStyle/>
          <a:p>
            <a:r>
              <a:rPr lang="en-US" b="1" dirty="0" smtClean="0"/>
              <a:t>Diffusion Metallizing</a:t>
            </a:r>
            <a:endParaRPr lang="en-US" b="1" dirty="0"/>
          </a:p>
        </p:txBody>
      </p:sp>
    </p:spTree>
    <p:extLst>
      <p:ext uri="{BB962C8B-B14F-4D97-AF65-F5344CB8AC3E}">
        <p14:creationId xmlns:p14="http://schemas.microsoft.com/office/powerpoint/2010/main" val="1275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500"/>
                                        <p:tgtEl>
                                          <p:spTgt spid="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
                                        </p:tgtEl>
                                        <p:attrNameLst>
                                          <p:attrName>style.visibility</p:attrName>
                                        </p:attrNameLst>
                                      </p:cBhvr>
                                      <p:to>
                                        <p:strVal val="visible"/>
                                      </p:to>
                                    </p:set>
                                    <p:animEffect transition="in" filter="fade">
                                      <p:cBhvr>
                                        <p:cTn id="9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marL="114300" indent="0" algn="r" rtl="1"/>
            <a:r>
              <a:rPr lang="fa-IR" sz="3600" b="1" dirty="0" smtClean="0">
                <a:cs typeface="B Nazanin" pitchFamily="2" charset="-78"/>
              </a:rPr>
              <a:t>4- نیتروژن-کربن </a:t>
            </a:r>
            <a:r>
              <a:rPr lang="fa-IR" sz="3600" b="1" dirty="0">
                <a:cs typeface="B Nazanin" pitchFamily="2" charset="-78"/>
              </a:rPr>
              <a:t>دهی (</a:t>
            </a:r>
            <a:r>
              <a:rPr lang="en-US" sz="3600" b="1" dirty="0" err="1">
                <a:cs typeface="B Nazanin" pitchFamily="2" charset="-78"/>
              </a:rPr>
              <a:t>Nitrocarburizing</a:t>
            </a:r>
            <a:r>
              <a:rPr lang="fa-IR" sz="3600" b="1" dirty="0">
                <a:cs typeface="B Nazanin" pitchFamily="2" charset="-78"/>
              </a:rPr>
              <a:t>)</a:t>
            </a:r>
          </a:p>
        </p:txBody>
      </p:sp>
      <p:sp>
        <p:nvSpPr>
          <p:cNvPr id="7" name="Rectangle 6"/>
          <p:cNvSpPr/>
          <p:nvPr/>
        </p:nvSpPr>
        <p:spPr>
          <a:xfrm>
            <a:off x="1066800" y="1066800"/>
            <a:ext cx="6781800" cy="6555641"/>
          </a:xfrm>
          <a:prstGeom prst="rect">
            <a:avLst/>
          </a:prstGeom>
        </p:spPr>
        <p:txBody>
          <a:bodyPr wrap="square">
            <a:spAutoFit/>
          </a:bodyPr>
          <a:lstStyle/>
          <a:p>
            <a:pPr marL="457200" indent="-457200" algn="r" rtl="1">
              <a:buFont typeface="Courier New" pitchFamily="49" charset="0"/>
              <a:buChar char="o"/>
            </a:pPr>
            <a:r>
              <a:rPr lang="fa-IR" sz="2800" dirty="0" smtClean="0">
                <a:cs typeface="B Nazanin" pitchFamily="2" charset="-78"/>
              </a:rPr>
              <a:t>نفوذ همزمان نیتروژن و کربن: افزایش سختی سطح</a:t>
            </a:r>
          </a:p>
          <a:p>
            <a:pPr marL="457200" indent="-457200" algn="r" rtl="1">
              <a:buFont typeface="Courier New" pitchFamily="49" charset="0"/>
              <a:buChar char="o"/>
            </a:pPr>
            <a:r>
              <a:rPr lang="fa-IR" sz="2800" dirty="0" smtClean="0">
                <a:cs typeface="B Nazanin" pitchFamily="2" charset="-78"/>
              </a:rPr>
              <a:t>بصورت مایع و گازی</a:t>
            </a:r>
          </a:p>
          <a:p>
            <a:pPr marL="457200" indent="-457200" algn="r" rtl="1">
              <a:buFont typeface="Courier New" pitchFamily="49" charset="0"/>
              <a:buChar char="o"/>
            </a:pPr>
            <a:r>
              <a:rPr lang="fa-IR" sz="2800" dirty="0" smtClean="0">
                <a:cs typeface="B Nazanin" pitchFamily="2" charset="-78"/>
              </a:rPr>
              <a:t>محدوده دمایی عملیات: بین 500 تا 650 درجه سانتیگراد- محدوده پایداری فاز فریت</a:t>
            </a:r>
          </a:p>
          <a:p>
            <a:pPr marL="457200" indent="-457200" algn="r" rtl="1">
              <a:buFont typeface="Courier New" pitchFamily="49" charset="0"/>
              <a:buChar char="o"/>
            </a:pPr>
            <a:r>
              <a:rPr lang="fa-IR" sz="2800" dirty="0" smtClean="0">
                <a:cs typeface="B Nazanin" pitchFamily="2" charset="-78"/>
              </a:rPr>
              <a:t>در این شرایط نفوذ نیتروژن به مقدار زیاد و کربن به مقدار کم صورت می گیرد.</a:t>
            </a:r>
          </a:p>
          <a:p>
            <a:pPr marL="457200" indent="-457200" algn="r" rtl="1">
              <a:buFont typeface="Courier New" pitchFamily="49" charset="0"/>
              <a:buChar char="o"/>
            </a:pPr>
            <a:r>
              <a:rPr lang="fa-IR" sz="2800" dirty="0">
                <a:cs typeface="B Nazanin" pitchFamily="2" charset="-78"/>
              </a:rPr>
              <a:t>دراین فرآیند یک لایه </a:t>
            </a:r>
            <a:r>
              <a:rPr lang="fa-IR" sz="2800" dirty="0" smtClean="0">
                <a:cs typeface="B Nazanin" pitchFamily="2" charset="-78"/>
              </a:rPr>
              <a:t>کربونیترید اپسیلن</a:t>
            </a:r>
            <a:r>
              <a:rPr lang="el-GR" sz="2800" dirty="0" smtClean="0">
                <a:cs typeface="B Nazanin" pitchFamily="2" charset="-78"/>
              </a:rPr>
              <a:t> </a:t>
            </a:r>
            <a:r>
              <a:rPr lang="fa-IR" sz="2800" dirty="0">
                <a:cs typeface="B Nazanin" pitchFamily="2" charset="-78"/>
              </a:rPr>
              <a:t>در سطح ایجاد می شود که سختی بالایی دارد و مقاومت به سایش و اصطکاک را افزایش می دهد.</a:t>
            </a:r>
          </a:p>
          <a:p>
            <a:pPr marL="457200" indent="-457200" algn="r" rtl="1">
              <a:buFont typeface="Courier New" pitchFamily="49" charset="0"/>
              <a:buChar char="o"/>
            </a:pPr>
            <a:r>
              <a:rPr lang="fa-IR" sz="2800" dirty="0">
                <a:cs typeface="B Nazanin" pitchFamily="2" charset="-78"/>
              </a:rPr>
              <a:t>در زیر این لایه، لایه نفوذی وجود دارد که مقاومت به خستگی را افزایش می دهد</a:t>
            </a:r>
            <a:r>
              <a:rPr lang="fa-IR" sz="2800" dirty="0" smtClean="0">
                <a:cs typeface="B Nazanin" pitchFamily="2" charset="-78"/>
              </a:rPr>
              <a:t>.</a:t>
            </a:r>
          </a:p>
          <a:p>
            <a:pPr marL="457200" indent="-457200" algn="r" rtl="1">
              <a:buFont typeface="Courier New" pitchFamily="49" charset="0"/>
              <a:buChar char="o"/>
            </a:pPr>
            <a:r>
              <a:rPr lang="fa-IR" sz="2800" dirty="0" smtClean="0">
                <a:cs typeface="B Nazanin" pitchFamily="2" charset="-78"/>
              </a:rPr>
              <a:t>به این فرایند </a:t>
            </a:r>
            <a:r>
              <a:rPr lang="en-US" sz="2400" dirty="0" err="1" smtClean="0">
                <a:latin typeface="Times New Roman" pitchFamily="18" charset="0"/>
                <a:cs typeface="Times New Roman" pitchFamily="18" charset="0"/>
              </a:rPr>
              <a:t>Ferritic</a:t>
            </a:r>
            <a:r>
              <a:rPr lang="en-US" sz="2400" dirty="0" smtClean="0">
                <a:cs typeface="+mj-cs"/>
              </a:rPr>
              <a:t> </a:t>
            </a:r>
            <a:r>
              <a:rPr lang="en-US" sz="2400" dirty="0" err="1" smtClean="0">
                <a:latin typeface="Times New Roman" pitchFamily="18" charset="0"/>
                <a:cs typeface="Times New Roman" pitchFamily="18" charset="0"/>
              </a:rPr>
              <a:t>nitrocarburizing</a:t>
            </a:r>
            <a:r>
              <a:rPr lang="fa-IR" sz="2400" dirty="0" smtClean="0">
                <a:cs typeface="+mj-cs"/>
              </a:rPr>
              <a:t> </a:t>
            </a:r>
            <a:r>
              <a:rPr lang="fa-IR" sz="2800" dirty="0" smtClean="0">
                <a:cs typeface="B Nazanin" pitchFamily="2" charset="-78"/>
              </a:rPr>
              <a:t>و </a:t>
            </a:r>
            <a:r>
              <a:rPr lang="en-US" sz="2400" i="1" dirty="0" err="1" smtClean="0">
                <a:latin typeface="Times New Roman" pitchFamily="18" charset="0"/>
                <a:cs typeface="Times New Roman" pitchFamily="18" charset="0"/>
              </a:rPr>
              <a:t>Sulfinuz</a:t>
            </a:r>
            <a:r>
              <a:rPr lang="fa-IR" sz="2400" dirty="0" smtClean="0">
                <a:cs typeface="B Nazanin" pitchFamily="2" charset="-78"/>
              </a:rPr>
              <a:t> </a:t>
            </a:r>
            <a:r>
              <a:rPr lang="fa-IR" sz="2800" dirty="0" smtClean="0">
                <a:cs typeface="B Nazanin" pitchFamily="2" charset="-78"/>
              </a:rPr>
              <a:t>هم گفته می شود.</a:t>
            </a:r>
            <a:endParaRPr lang="fa-IR" sz="2800" dirty="0">
              <a:cs typeface="B Nazanin" pitchFamily="2" charset="-78"/>
            </a:endParaRPr>
          </a:p>
          <a:p>
            <a:pPr marL="457200" indent="-457200" algn="r" rtl="1">
              <a:buFont typeface="Courier New" pitchFamily="49" charset="0"/>
              <a:buChar char="o"/>
            </a:pPr>
            <a:endParaRPr lang="fa-IR" sz="2800" dirty="0" smtClean="0">
              <a:cs typeface="B Nazanin" pitchFamily="2" charset="-78"/>
            </a:endParaRPr>
          </a:p>
          <a:p>
            <a:pPr marL="457200" indent="-457200" algn="r" rtl="1">
              <a:buFont typeface="Courier New" pitchFamily="49" charset="0"/>
              <a:buChar char="o"/>
            </a:pPr>
            <a:endParaRPr lang="en-US" sz="2800" dirty="0">
              <a:cs typeface="B Nazanin" pitchFamily="2" charset="-78"/>
            </a:endParaRPr>
          </a:p>
        </p:txBody>
      </p:sp>
    </p:spTree>
    <p:extLst>
      <p:ext uri="{BB962C8B-B14F-4D97-AF65-F5344CB8AC3E}">
        <p14:creationId xmlns:p14="http://schemas.microsoft.com/office/powerpoint/2010/main" val="912576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marL="114300" indent="0" algn="just" rtl="1"/>
            <a:r>
              <a:rPr lang="fa-IR" sz="3600" b="1" dirty="0" smtClean="0">
                <a:cs typeface="B Nazanin" pitchFamily="2" charset="-78"/>
              </a:rPr>
              <a:t>4- نیتروژن-کربن </a:t>
            </a:r>
            <a:r>
              <a:rPr lang="fa-IR" sz="3600" b="1" dirty="0">
                <a:cs typeface="B Nazanin" pitchFamily="2" charset="-78"/>
              </a:rPr>
              <a:t>دهی (</a:t>
            </a:r>
            <a:r>
              <a:rPr lang="en-US" sz="3600" b="1" dirty="0" err="1">
                <a:cs typeface="B Nazanin" pitchFamily="2" charset="-78"/>
              </a:rPr>
              <a:t>Nitrocarburizing</a:t>
            </a:r>
            <a:r>
              <a:rPr lang="fa-IR" sz="3600" b="1" dirty="0">
                <a:cs typeface="B Nazanin" pitchFamily="2" charset="-78"/>
              </a:rPr>
              <a:t>)</a:t>
            </a:r>
          </a:p>
        </p:txBody>
      </p:sp>
      <p:sp>
        <p:nvSpPr>
          <p:cNvPr id="7" name="Rectangle 6"/>
          <p:cNvSpPr/>
          <p:nvPr/>
        </p:nvSpPr>
        <p:spPr>
          <a:xfrm>
            <a:off x="1066800" y="1066800"/>
            <a:ext cx="6781800" cy="2554545"/>
          </a:xfrm>
          <a:prstGeom prst="rect">
            <a:avLst/>
          </a:prstGeom>
        </p:spPr>
        <p:txBody>
          <a:bodyPr wrap="square">
            <a:spAutoFit/>
          </a:bodyPr>
          <a:lstStyle/>
          <a:p>
            <a:pPr algn="just" rtl="1"/>
            <a:r>
              <a:rPr lang="fa-IR" sz="2800" dirty="0" smtClean="0">
                <a:cs typeface="B Nazanin" pitchFamily="2" charset="-78"/>
              </a:rPr>
              <a:t>فرایند </a:t>
            </a:r>
            <a:r>
              <a:rPr lang="en-US" sz="2400" i="1" dirty="0" err="1" smtClean="0">
                <a:latin typeface="Times New Roman" pitchFamily="18" charset="0"/>
                <a:cs typeface="Times New Roman" pitchFamily="18" charset="0"/>
              </a:rPr>
              <a:t>Sulfinuzing</a:t>
            </a:r>
            <a:r>
              <a:rPr lang="fa-IR" sz="2400" dirty="0" smtClean="0">
                <a:cs typeface="B Nazanin" pitchFamily="2" charset="-78"/>
              </a:rPr>
              <a:t>: </a:t>
            </a:r>
            <a:r>
              <a:rPr lang="fa-IR" sz="2400" dirty="0">
                <a:cs typeface="B Nazanin" pitchFamily="2" charset="-78"/>
              </a:rPr>
              <a:t>در حمام مذاب علاوه بر سیانید و سیانات مقدار </a:t>
            </a:r>
            <a:r>
              <a:rPr lang="fa-IR" sz="2400" dirty="0" smtClean="0">
                <a:cs typeface="B Nazanin" pitchFamily="2" charset="-78"/>
              </a:rPr>
              <a:t>کمی ترکیبات گوگرد دار (</a:t>
            </a:r>
            <a:r>
              <a:rPr lang="en-US" sz="2000" dirty="0" err="1" smtClean="0">
                <a:latin typeface="Times New Roman" pitchFamily="18" charset="0"/>
                <a:cs typeface="Times New Roman" pitchFamily="18" charset="0"/>
              </a:rPr>
              <a:t>Na</a:t>
            </a:r>
            <a:r>
              <a:rPr lang="en-US" sz="2000" baseline="-25000" dirty="0" err="1" smtClean="0">
                <a:latin typeface="Times New Roman" pitchFamily="18" charset="0"/>
                <a:cs typeface="Times New Roman" pitchFamily="18" charset="0"/>
              </a:rPr>
              <a:t>2</a:t>
            </a:r>
            <a:r>
              <a:rPr lang="en-US" sz="2000" dirty="0" err="1" smtClean="0">
                <a:latin typeface="Times New Roman" pitchFamily="18" charset="0"/>
                <a:cs typeface="Times New Roman" pitchFamily="18" charset="0"/>
              </a:rPr>
              <a:t>S</a:t>
            </a:r>
            <a:r>
              <a:rPr lang="fa-IR" sz="2000" dirty="0" smtClean="0">
                <a:latin typeface="Times New Roman" pitchFamily="18" charset="0"/>
                <a:cs typeface="Times New Roman" pitchFamily="18" charset="0"/>
              </a:rPr>
              <a:t>)</a:t>
            </a:r>
            <a:r>
              <a:rPr lang="fa-IR" sz="2400" dirty="0" smtClean="0">
                <a:cs typeface="B Nazanin" pitchFamily="2" charset="-78"/>
              </a:rPr>
              <a:t> اضافه </a:t>
            </a:r>
            <a:r>
              <a:rPr lang="fa-IR" sz="2400" dirty="0">
                <a:cs typeface="B Nazanin" pitchFamily="2" charset="-78"/>
              </a:rPr>
              <a:t>می کنند.</a:t>
            </a:r>
          </a:p>
          <a:p>
            <a:pPr algn="just" rtl="1"/>
            <a:r>
              <a:rPr lang="fa-IR" sz="2400" dirty="0">
                <a:cs typeface="B Nazanin" pitchFamily="2" charset="-78"/>
              </a:rPr>
              <a:t>گوگرد به سطح نفوذ کرده و خواص ضد اصطکاکی ایجاد می کند.</a:t>
            </a:r>
          </a:p>
          <a:p>
            <a:pPr algn="just" rtl="1"/>
            <a:endParaRPr lang="fa-IR" sz="2800" dirty="0" smtClean="0">
              <a:cs typeface="B Nazanin" pitchFamily="2" charset="-78"/>
            </a:endParaRPr>
          </a:p>
          <a:p>
            <a:pPr marL="457200" indent="-457200" algn="just" rtl="1">
              <a:buFont typeface="Courier New" pitchFamily="49" charset="0"/>
              <a:buChar char="o"/>
            </a:pPr>
            <a:endParaRPr lang="fa-IR" sz="2800" dirty="0" smtClean="0">
              <a:cs typeface="B Nazanin" pitchFamily="2" charset="-78"/>
            </a:endParaRPr>
          </a:p>
          <a:p>
            <a:pPr marL="457200" indent="-457200" algn="just" rtl="1">
              <a:buFont typeface="Courier New" pitchFamily="49" charset="0"/>
              <a:buChar char="o"/>
            </a:pPr>
            <a:endParaRPr lang="en-US" sz="2800" dirty="0">
              <a:cs typeface="B Nazanin" pitchFamily="2" charset="-78"/>
            </a:endParaRPr>
          </a:p>
        </p:txBody>
      </p:sp>
    </p:spTree>
    <p:extLst>
      <p:ext uri="{BB962C8B-B14F-4D97-AF65-F5344CB8AC3E}">
        <p14:creationId xmlns:p14="http://schemas.microsoft.com/office/powerpoint/2010/main" val="1652291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err="1">
                <a:cs typeface="B Nazanin" pitchFamily="2" charset="-78"/>
              </a:rPr>
              <a:t>Carbonitriding</a:t>
            </a:r>
            <a:endParaRPr lang="en-US" dirty="0"/>
          </a:p>
        </p:txBody>
      </p:sp>
      <p:pic>
        <p:nvPicPr>
          <p:cNvPr id="3074" name="Picture 2" descr="Image result for carbonitriding nitrocarburiz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2" y="1278625"/>
            <a:ext cx="8381741" cy="5122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8276791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algn="ctr"/>
            <a:r>
              <a:rPr lang="en-US" sz="4800" b="1" dirty="0" err="1">
                <a:cs typeface="B Nazanin" pitchFamily="2" charset="-78"/>
              </a:rPr>
              <a:t>Nitrocarburizing</a:t>
            </a:r>
            <a:endParaRPr lang="en-US" dirty="0"/>
          </a:p>
        </p:txBody>
      </p:sp>
      <p:pic>
        <p:nvPicPr>
          <p:cNvPr id="3076" name="Picture 4" descr="Image result for carbonitriding nitrocarburiz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9" y="990094"/>
            <a:ext cx="8479809" cy="51821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0242470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3600" b="1" dirty="0">
                <a:cs typeface="B Nazanin" pitchFamily="2" charset="-78"/>
              </a:rPr>
              <a:t>5- اکسیداسیون (</a:t>
            </a:r>
            <a:r>
              <a:rPr lang="en-US" sz="3600" b="1" dirty="0">
                <a:cs typeface="B Nazanin" pitchFamily="2" charset="-78"/>
              </a:rPr>
              <a:t>Oxidation Treatment</a:t>
            </a:r>
            <a:r>
              <a:rPr lang="fa-IR" sz="3600" b="1" dirty="0">
                <a:cs typeface="B Nazanin" pitchFamily="2" charset="-78"/>
              </a:rPr>
              <a:t>)</a:t>
            </a:r>
            <a:br>
              <a:rPr lang="fa-IR" sz="3600" b="1" dirty="0">
                <a:cs typeface="B Nazanin" pitchFamily="2" charset="-78"/>
              </a:rPr>
            </a:br>
            <a:endParaRPr lang="en-US" sz="36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52400" y="990600"/>
            <a:ext cx="3505200" cy="2804160"/>
          </a:xfrm>
          <a:prstGeom prst="rect">
            <a:avLst/>
          </a:prstGeom>
        </p:spPr>
      </p:pic>
      <p:graphicFrame>
        <p:nvGraphicFramePr>
          <p:cNvPr id="5" name="Chart 4"/>
          <p:cNvGraphicFramePr/>
          <p:nvPr>
            <p:extLst>
              <p:ext uri="{D42A27DB-BD31-4B8C-83A1-F6EECF244321}">
                <p14:modId xmlns:p14="http://schemas.microsoft.com/office/powerpoint/2010/main" val="1015106414"/>
              </p:ext>
            </p:extLst>
          </p:nvPr>
        </p:nvGraphicFramePr>
        <p:xfrm>
          <a:off x="3733800" y="11430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4069331632"/>
              </p:ext>
            </p:extLst>
          </p:nvPr>
        </p:nvGraphicFramePr>
        <p:xfrm>
          <a:off x="609600" y="4191000"/>
          <a:ext cx="4089400" cy="25482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4663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4300" indent="0" algn="r" rtl="1"/>
            <a:r>
              <a:rPr lang="fa-IR" sz="3600" b="1" dirty="0">
                <a:cs typeface="B Nazanin" pitchFamily="2" charset="-78"/>
              </a:rPr>
              <a:t>6- بوردهی (</a:t>
            </a:r>
            <a:r>
              <a:rPr lang="en-US" sz="3600" b="1" dirty="0" err="1">
                <a:cs typeface="B Nazanin" pitchFamily="2" charset="-78"/>
              </a:rPr>
              <a:t>Boronizing</a:t>
            </a:r>
            <a:r>
              <a:rPr lang="en-US" sz="3600" b="1" dirty="0">
                <a:cs typeface="B Nazanin" pitchFamily="2" charset="-78"/>
              </a:rPr>
              <a:t>/</a:t>
            </a:r>
            <a:r>
              <a:rPr lang="en-US" sz="3600" b="1" dirty="0" err="1">
                <a:cs typeface="B Nazanin" pitchFamily="2" charset="-78"/>
              </a:rPr>
              <a:t>Boriding</a:t>
            </a:r>
            <a:r>
              <a:rPr lang="fa-IR" sz="3600" b="1" dirty="0">
                <a:cs typeface="B Nazanin" pitchFamily="2" charset="-78"/>
              </a:rPr>
              <a:t>)</a:t>
            </a:r>
            <a:br>
              <a:rPr lang="fa-IR" sz="3600" b="1" dirty="0">
                <a:cs typeface="B Nazanin" pitchFamily="2" charset="-78"/>
              </a:rPr>
            </a:br>
            <a:endParaRPr lang="en-US" sz="3600" b="1" dirty="0">
              <a:cs typeface="B Nazanin" pitchFamily="2" charset="-78"/>
            </a:endParaRPr>
          </a:p>
        </p:txBody>
      </p:sp>
      <p:sp>
        <p:nvSpPr>
          <p:cNvPr id="3" name="Content Placeholder 2"/>
          <p:cNvSpPr>
            <a:spLocks noGrp="1"/>
          </p:cNvSpPr>
          <p:nvPr>
            <p:ph idx="1"/>
          </p:nvPr>
        </p:nvSpPr>
        <p:spPr/>
        <p:txBody>
          <a:bodyPr/>
          <a:lstStyle/>
          <a:p>
            <a:pPr algn="r" rtl="1">
              <a:buFont typeface="Courier New" pitchFamily="49" charset="0"/>
              <a:buChar char="o"/>
            </a:pPr>
            <a:r>
              <a:rPr lang="fa-IR" dirty="0" smtClean="0">
                <a:cs typeface="B Nazanin" pitchFamily="2" charset="-78"/>
              </a:rPr>
              <a:t>حرارت دادن قطعه در دمای 700-1000درجه سانتیگراد به مدت 1 تا 12ساعت</a:t>
            </a:r>
          </a:p>
          <a:p>
            <a:pPr algn="r" rtl="1">
              <a:buFont typeface="Courier New" pitchFamily="49" charset="0"/>
              <a:buChar char="o"/>
            </a:pPr>
            <a:r>
              <a:rPr lang="fa-IR" dirty="0" smtClean="0">
                <a:cs typeface="B Nazanin" pitchFamily="2" charset="-78"/>
              </a:rPr>
              <a:t>محیط: جامد، مایع، گاز، </a:t>
            </a:r>
            <a:r>
              <a:rPr lang="fa-IR" dirty="0" smtClean="0">
                <a:cs typeface="B Nazanin" pitchFamily="2" charset="-78"/>
              </a:rPr>
              <a:t>پلاسما</a:t>
            </a:r>
            <a:endParaRPr lang="en-US" dirty="0" smtClean="0">
              <a:cs typeface="B Nazanin" pitchFamily="2" charset="-78"/>
            </a:endParaRPr>
          </a:p>
          <a:p>
            <a:pPr algn="r" rtl="1">
              <a:buFont typeface="Courier New" pitchFamily="49" charset="0"/>
              <a:buChar char="o"/>
            </a:pPr>
            <a:r>
              <a:rPr lang="fa-IR" dirty="0" smtClean="0">
                <a:cs typeface="B Nazanin" pitchFamily="2" charset="-78"/>
              </a:rPr>
              <a:t>نفوذ </a:t>
            </a:r>
            <a:r>
              <a:rPr lang="fa-IR" dirty="0" smtClean="0">
                <a:cs typeface="B Nazanin" pitchFamily="2" charset="-78"/>
              </a:rPr>
              <a:t>بور- تشکیل محلول جامد بین نشین با</a:t>
            </a:r>
            <a:r>
              <a:rPr lang="fa-IR" dirty="0">
                <a:cs typeface="B Nazanin" pitchFamily="2" charset="-78"/>
              </a:rPr>
              <a:t> </a:t>
            </a:r>
            <a:r>
              <a:rPr lang="fa-IR" dirty="0" smtClean="0">
                <a:cs typeface="B Nazanin" pitchFamily="2" charset="-78"/>
              </a:rPr>
              <a:t>ضخامت کمتر از 100 میکرومتر و سختی 2000 تا 3000 ویکرز</a:t>
            </a:r>
          </a:p>
          <a:p>
            <a:pPr algn="r" rtl="1">
              <a:buFont typeface="Courier New" pitchFamily="49" charset="0"/>
              <a:buChar char="o"/>
            </a:pPr>
            <a:r>
              <a:rPr lang="fa-IR" dirty="0" smtClean="0">
                <a:cs typeface="B Nazanin" pitchFamily="2" charset="-78"/>
              </a:rPr>
              <a:t>همچنین امکان تشکیل ترکیبات بوراید (</a:t>
            </a:r>
            <a:r>
              <a:rPr lang="en-US" sz="2000" dirty="0" err="1" smtClean="0">
                <a:latin typeface="Times New Roman" pitchFamily="18" charset="0"/>
                <a:cs typeface="Times New Roman" pitchFamily="18" charset="0"/>
              </a:rPr>
              <a:t>FeB</a:t>
            </a:r>
            <a:r>
              <a:rPr lang="fa-IR" sz="2000" dirty="0" smtClean="0">
                <a:cs typeface="B Nazanin" pitchFamily="2" charset="-78"/>
              </a:rPr>
              <a:t> </a:t>
            </a:r>
            <a:r>
              <a:rPr lang="fa-IR" dirty="0" smtClean="0">
                <a:cs typeface="B Nazanin" pitchFamily="2" charset="-78"/>
              </a:rPr>
              <a:t>و </a:t>
            </a:r>
            <a:r>
              <a:rPr lang="en-US" sz="2000" dirty="0" err="1" smtClean="0">
                <a:latin typeface="Times New Roman" pitchFamily="18" charset="0"/>
                <a:cs typeface="Times New Roman" pitchFamily="18" charset="0"/>
              </a:rPr>
              <a:t>Fe</a:t>
            </a:r>
            <a:r>
              <a:rPr lang="en-US" sz="2000" baseline="-25000" dirty="0" err="1" smtClean="0">
                <a:latin typeface="Times New Roman" pitchFamily="18" charset="0"/>
                <a:cs typeface="Times New Roman" pitchFamily="18" charset="0"/>
              </a:rPr>
              <a:t>2</a:t>
            </a:r>
            <a:r>
              <a:rPr lang="en-US" sz="2000" dirty="0" err="1" smtClean="0">
                <a:latin typeface="Times New Roman" pitchFamily="18" charset="0"/>
                <a:cs typeface="Times New Roman" pitchFamily="18" charset="0"/>
              </a:rPr>
              <a:t>B</a:t>
            </a:r>
            <a:r>
              <a:rPr lang="fa-IR" dirty="0" smtClean="0">
                <a:cs typeface="B Nazanin" pitchFamily="2" charset="-78"/>
              </a:rPr>
              <a:t>) وجود دارد.</a:t>
            </a:r>
          </a:p>
          <a:p>
            <a:pPr algn="r" rtl="1">
              <a:buFont typeface="Courier New" pitchFamily="49" charset="0"/>
              <a:buChar char="o"/>
            </a:pPr>
            <a:endParaRPr lang="en-US" dirty="0">
              <a:cs typeface="B Nazanin" pitchFamily="2" charset="-78"/>
            </a:endParaRPr>
          </a:p>
        </p:txBody>
      </p:sp>
      <p:grpSp>
        <p:nvGrpSpPr>
          <p:cNvPr id="6" name="Group 5"/>
          <p:cNvGrpSpPr/>
          <p:nvPr/>
        </p:nvGrpSpPr>
        <p:grpSpPr>
          <a:xfrm>
            <a:off x="2091234" y="3942924"/>
            <a:ext cx="5519242" cy="2686476"/>
            <a:chOff x="2091234" y="3942924"/>
            <a:chExt cx="5519242" cy="2686476"/>
          </a:xfrm>
        </p:grpSpPr>
        <p:pic>
          <p:nvPicPr>
            <p:cNvPr id="7172" name="Picture 4" descr="Diffusion and Fe2B and F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234" y="3942924"/>
              <a:ext cx="5519242" cy="26864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2371" y="4038600"/>
              <a:ext cx="1710725" cy="369332"/>
            </a:xfrm>
            <a:prstGeom prst="rect">
              <a:avLst/>
            </a:prstGeom>
          </p:spPr>
          <p:txBody>
            <a:bodyPr wrap="none">
              <a:spAutoFit/>
            </a:bodyPr>
            <a:lstStyle/>
            <a:p>
              <a:r>
                <a:rPr lang="en-US" b="1" dirty="0" smtClean="0">
                  <a:solidFill>
                    <a:srgbClr val="FFFF00"/>
                  </a:solidFill>
                </a:rPr>
                <a:t>1</a:t>
              </a:r>
              <a:r>
                <a:rPr lang="fa-IR" b="1" dirty="0" smtClean="0">
                  <a:solidFill>
                    <a:srgbClr val="FFFF00"/>
                  </a:solidFill>
                </a:rPr>
                <a:t>900</a:t>
              </a:r>
              <a:r>
                <a:rPr lang="en-US" b="1" dirty="0" smtClean="0">
                  <a:solidFill>
                    <a:srgbClr val="FFFF00"/>
                  </a:solidFill>
                </a:rPr>
                <a:t> </a:t>
              </a:r>
              <a:r>
                <a:rPr lang="en-US" b="1" dirty="0">
                  <a:solidFill>
                    <a:srgbClr val="FFFF00"/>
                  </a:solidFill>
                </a:rPr>
                <a:t>- </a:t>
              </a:r>
              <a:r>
                <a:rPr lang="fa-IR" b="1" dirty="0" smtClean="0">
                  <a:solidFill>
                    <a:srgbClr val="FFFF00"/>
                  </a:solidFill>
                </a:rPr>
                <a:t>2100</a:t>
              </a:r>
              <a:r>
                <a:rPr lang="en-US" b="1" dirty="0" smtClean="0">
                  <a:solidFill>
                    <a:srgbClr val="FFFF00"/>
                  </a:solidFill>
                </a:rPr>
                <a:t> HV</a:t>
              </a:r>
              <a:endParaRPr lang="en-US" b="1" dirty="0">
                <a:solidFill>
                  <a:srgbClr val="FFFF00"/>
                </a:solidFill>
              </a:endParaRPr>
            </a:p>
          </p:txBody>
        </p:sp>
        <p:sp>
          <p:nvSpPr>
            <p:cNvPr id="5" name="Rectangle 4"/>
            <p:cNvSpPr/>
            <p:nvPr/>
          </p:nvSpPr>
          <p:spPr>
            <a:xfrm>
              <a:off x="2096920" y="4648200"/>
              <a:ext cx="1763624" cy="369332"/>
            </a:xfrm>
            <a:prstGeom prst="rect">
              <a:avLst/>
            </a:prstGeom>
          </p:spPr>
          <p:txBody>
            <a:bodyPr wrap="none">
              <a:spAutoFit/>
            </a:bodyPr>
            <a:lstStyle/>
            <a:p>
              <a:r>
                <a:rPr lang="en-US" b="1" dirty="0" smtClean="0"/>
                <a:t>1</a:t>
              </a:r>
              <a:r>
                <a:rPr lang="fa-IR" b="1" dirty="0" smtClean="0"/>
                <a:t>800</a:t>
              </a:r>
              <a:r>
                <a:rPr lang="en-US" b="1" dirty="0" smtClean="0"/>
                <a:t> </a:t>
              </a:r>
              <a:r>
                <a:rPr lang="en-US" b="1" dirty="0"/>
                <a:t>- </a:t>
              </a:r>
              <a:r>
                <a:rPr lang="fa-IR" b="1" dirty="0" smtClean="0"/>
                <a:t>2000</a:t>
              </a:r>
              <a:r>
                <a:rPr lang="en-US" b="1" dirty="0" smtClean="0"/>
                <a:t> </a:t>
              </a:r>
              <a:r>
                <a:rPr lang="en-US" b="1" dirty="0"/>
                <a:t>HV </a:t>
              </a:r>
            </a:p>
          </p:txBody>
        </p:sp>
      </p:grpSp>
    </p:spTree>
    <p:extLst>
      <p:ext uri="{BB962C8B-B14F-4D97-AF65-F5344CB8AC3E}">
        <p14:creationId xmlns:p14="http://schemas.microsoft.com/office/powerpoint/2010/main" val="82273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4300" indent="0" algn="r" rtl="1"/>
            <a:r>
              <a:rPr lang="fa-IR" sz="3600" b="1" dirty="0">
                <a:cs typeface="B Nazanin" pitchFamily="2" charset="-78"/>
              </a:rPr>
              <a:t>6- بوردهی (</a:t>
            </a:r>
            <a:r>
              <a:rPr lang="en-US" sz="3600" b="1" dirty="0" err="1">
                <a:cs typeface="B Nazanin" pitchFamily="2" charset="-78"/>
              </a:rPr>
              <a:t>Boronizing</a:t>
            </a:r>
            <a:r>
              <a:rPr lang="en-US" sz="3600" b="1" dirty="0">
                <a:cs typeface="B Nazanin" pitchFamily="2" charset="-78"/>
              </a:rPr>
              <a:t>/</a:t>
            </a:r>
            <a:r>
              <a:rPr lang="en-US" sz="3600" b="1" dirty="0" err="1">
                <a:cs typeface="B Nazanin" pitchFamily="2" charset="-78"/>
              </a:rPr>
              <a:t>Boriding</a:t>
            </a:r>
            <a:r>
              <a:rPr lang="fa-IR" sz="3600" b="1" dirty="0">
                <a:cs typeface="B Nazanin" pitchFamily="2" charset="-78"/>
              </a:rPr>
              <a:t>)</a:t>
            </a:r>
            <a:br>
              <a:rPr lang="fa-IR" sz="3600" b="1" dirty="0">
                <a:cs typeface="B Nazanin" pitchFamily="2" charset="-78"/>
              </a:rPr>
            </a:br>
            <a:endParaRPr lang="en-US" sz="3600" b="1" dirty="0">
              <a:cs typeface="B Nazanin" pitchFamily="2" charset="-78"/>
            </a:endParaRPr>
          </a:p>
        </p:txBody>
      </p:sp>
      <p:sp>
        <p:nvSpPr>
          <p:cNvPr id="4" name="Rectangle 3"/>
          <p:cNvSpPr/>
          <p:nvPr/>
        </p:nvSpPr>
        <p:spPr>
          <a:xfrm>
            <a:off x="2092371" y="4038600"/>
            <a:ext cx="1625766" cy="369332"/>
          </a:xfrm>
          <a:prstGeom prst="rect">
            <a:avLst/>
          </a:prstGeom>
        </p:spPr>
        <p:txBody>
          <a:bodyPr wrap="none">
            <a:spAutoFit/>
          </a:bodyPr>
          <a:lstStyle/>
          <a:p>
            <a:r>
              <a:rPr lang="en-US" b="1" dirty="0">
                <a:solidFill>
                  <a:srgbClr val="FFFF00"/>
                </a:solidFill>
              </a:rPr>
              <a:t>1700 - 1900 </a:t>
            </a:r>
            <a:r>
              <a:rPr lang="en-US" b="1" dirty="0" smtClean="0">
                <a:solidFill>
                  <a:srgbClr val="FFFF00"/>
                </a:solidFill>
              </a:rPr>
              <a:t>HV</a:t>
            </a:r>
            <a:endParaRPr lang="en-US" b="1" dirty="0">
              <a:solidFill>
                <a:srgbClr val="FFFF00"/>
              </a:solidFill>
            </a:endParaRPr>
          </a:p>
        </p:txBody>
      </p:sp>
      <p:sp>
        <p:nvSpPr>
          <p:cNvPr id="5" name="Rectangle 4"/>
          <p:cNvSpPr/>
          <p:nvPr/>
        </p:nvSpPr>
        <p:spPr>
          <a:xfrm>
            <a:off x="2096920" y="4648200"/>
            <a:ext cx="1678665" cy="369332"/>
          </a:xfrm>
          <a:prstGeom prst="rect">
            <a:avLst/>
          </a:prstGeom>
        </p:spPr>
        <p:txBody>
          <a:bodyPr wrap="none">
            <a:spAutoFit/>
          </a:bodyPr>
          <a:lstStyle/>
          <a:p>
            <a:r>
              <a:rPr lang="en-US" b="1" dirty="0" smtClean="0"/>
              <a:t>1400 </a:t>
            </a:r>
            <a:r>
              <a:rPr lang="en-US" b="1" dirty="0"/>
              <a:t>- 1600 HV </a:t>
            </a:r>
          </a:p>
        </p:txBody>
      </p:sp>
      <p:pic>
        <p:nvPicPr>
          <p:cNvPr id="7174" name="Picture 6" descr="DHB-DC M4 Tool Ste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6839" y="1600200"/>
            <a:ext cx="5838825" cy="43338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05200" y="2438400"/>
            <a:ext cx="914400" cy="369332"/>
          </a:xfrm>
          <a:prstGeom prst="rect">
            <a:avLst/>
          </a:prstGeom>
          <a:noFill/>
        </p:spPr>
        <p:txBody>
          <a:bodyPr wrap="square" rtlCol="0">
            <a:spAutoFit/>
          </a:bodyPr>
          <a:lstStyle/>
          <a:p>
            <a:r>
              <a:rPr lang="en-US" b="1" dirty="0" smtClean="0">
                <a:solidFill>
                  <a:srgbClr val="FF0000"/>
                </a:solidFill>
              </a:rPr>
              <a:t>100 µm</a:t>
            </a:r>
            <a:endParaRPr lang="en-US" b="1" dirty="0">
              <a:solidFill>
                <a:srgbClr val="FF0000"/>
              </a:solidFill>
            </a:endParaRPr>
          </a:p>
        </p:txBody>
      </p:sp>
    </p:spTree>
    <p:extLst>
      <p:ext uri="{BB962C8B-B14F-4D97-AF65-F5344CB8AC3E}">
        <p14:creationId xmlns:p14="http://schemas.microsoft.com/office/powerpoint/2010/main" val="34036358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4300" indent="0" algn="r" rtl="1"/>
            <a:r>
              <a:rPr lang="fa-IR" sz="3600" b="1" dirty="0">
                <a:cs typeface="B Nazanin" pitchFamily="2" charset="-78"/>
              </a:rPr>
              <a:t>6- بوردهی (</a:t>
            </a:r>
            <a:r>
              <a:rPr lang="en-US" sz="3600" b="1" dirty="0" err="1">
                <a:cs typeface="B Nazanin" pitchFamily="2" charset="-78"/>
              </a:rPr>
              <a:t>Boronizing</a:t>
            </a:r>
            <a:r>
              <a:rPr lang="en-US" sz="3600" b="1" dirty="0">
                <a:cs typeface="B Nazanin" pitchFamily="2" charset="-78"/>
              </a:rPr>
              <a:t>/</a:t>
            </a:r>
            <a:r>
              <a:rPr lang="en-US" sz="3600" b="1" dirty="0" err="1">
                <a:cs typeface="B Nazanin" pitchFamily="2" charset="-78"/>
              </a:rPr>
              <a:t>Boriding</a:t>
            </a:r>
            <a:r>
              <a:rPr lang="fa-IR" sz="3600" b="1" dirty="0">
                <a:cs typeface="B Nazanin" pitchFamily="2" charset="-78"/>
              </a:rPr>
              <a:t>)</a:t>
            </a:r>
            <a:br>
              <a:rPr lang="fa-IR" sz="3600" b="1" dirty="0">
                <a:cs typeface="B Nazanin" pitchFamily="2" charset="-78"/>
              </a:rPr>
            </a:br>
            <a:endParaRPr lang="en-US" sz="3600" b="1" dirty="0">
              <a:cs typeface="B Nazanin" pitchFamily="2" charset="-78"/>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4906896" cy="6114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C:\Users\ghayoom\Desktop\surface presentation\Boriding\scan 891227\205.jpg"/>
          <p:cNvPicPr>
            <a:picLocks noChangeAspect="1" noChangeArrowheads="1"/>
          </p:cNvPicPr>
          <p:nvPr/>
        </p:nvPicPr>
        <p:blipFill>
          <a:blip r:embed="rId3" cstate="print">
            <a:lum bright="-10000" contrast="40000"/>
          </a:blip>
          <a:srcRect l="12745" t="16488" r="63783" b="59982"/>
          <a:stretch>
            <a:fillRect/>
          </a:stretch>
        </p:blipFill>
        <p:spPr bwMode="auto">
          <a:xfrm rot="5400000">
            <a:off x="3461870" y="1175873"/>
            <a:ext cx="4201460" cy="579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9661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02623"/>
            <a:ext cx="7200900" cy="6655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20165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4444"/>
            <a:ext cx="6491288" cy="6723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990600" y="762000"/>
            <a:ext cx="6324600" cy="9906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0580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marL="114300" indent="0" algn="ctr" rtl="1"/>
            <a:r>
              <a:rPr lang="fa-IR" sz="3600" dirty="0" smtClean="0">
                <a:cs typeface="B Nazanin" pitchFamily="2" charset="-78"/>
              </a:rPr>
              <a:t>1- کربن دهی/ سمانتاسیون</a:t>
            </a:r>
            <a:endParaRPr lang="fa-IR" sz="3600" dirty="0">
              <a:cs typeface="B Nazanin" pitchFamily="2" charset="-78"/>
            </a:endParaRPr>
          </a:p>
        </p:txBody>
      </p:sp>
      <p:sp>
        <p:nvSpPr>
          <p:cNvPr id="3" name="Content Placeholder 2"/>
          <p:cNvSpPr>
            <a:spLocks noGrp="1"/>
          </p:cNvSpPr>
          <p:nvPr>
            <p:ph idx="1"/>
          </p:nvPr>
        </p:nvSpPr>
        <p:spPr/>
        <p:txBody>
          <a:bodyPr>
            <a:normAutofit/>
          </a:bodyPr>
          <a:lstStyle/>
          <a:p>
            <a:pPr lvl="1" algn="r" rtl="1">
              <a:buFont typeface="Courier New" pitchFamily="49" charset="0"/>
              <a:buChar char="o"/>
            </a:pPr>
            <a:r>
              <a:rPr lang="fa-IR" sz="2800" b="1" dirty="0" smtClean="0">
                <a:cs typeface="B Nazanin" pitchFamily="2" charset="-78"/>
              </a:rPr>
              <a:t>کربن دهی جامد (پودری)</a:t>
            </a:r>
          </a:p>
          <a:p>
            <a:pPr lvl="1" algn="r" rtl="1">
              <a:buFont typeface="Courier New" pitchFamily="49" charset="0"/>
              <a:buChar char="o"/>
            </a:pPr>
            <a:r>
              <a:rPr lang="fa-IR" sz="2800" b="1" dirty="0" smtClean="0">
                <a:cs typeface="B Nazanin" pitchFamily="2" charset="-78"/>
              </a:rPr>
              <a:t>کربن دهی مایع</a:t>
            </a:r>
          </a:p>
          <a:p>
            <a:pPr lvl="1" algn="r" rtl="1">
              <a:buFont typeface="Courier New" pitchFamily="49" charset="0"/>
              <a:buChar char="o"/>
            </a:pPr>
            <a:r>
              <a:rPr lang="fa-IR" sz="2800" b="1" dirty="0" smtClean="0">
                <a:cs typeface="B Nazanin" pitchFamily="2" charset="-78"/>
              </a:rPr>
              <a:t>کربن دهی گازی</a:t>
            </a:r>
          </a:p>
          <a:p>
            <a:pPr lvl="1" algn="r" rtl="1">
              <a:buFont typeface="Courier New" pitchFamily="49" charset="0"/>
              <a:buChar char="o"/>
            </a:pPr>
            <a:endParaRPr lang="fa-IR" sz="2800" b="1" dirty="0">
              <a:cs typeface="B Nazanin" pitchFamily="2" charset="-78"/>
            </a:endParaRPr>
          </a:p>
          <a:p>
            <a:pPr marL="411480" lvl="1" indent="0" algn="r" rtl="1">
              <a:buNone/>
            </a:pPr>
            <a:r>
              <a:rPr lang="fa-IR" sz="2800" b="1" dirty="0" smtClean="0">
                <a:cs typeface="B Nazanin" pitchFamily="2" charset="-78"/>
              </a:rPr>
              <a:t>مکانیزم افزایش سختی: نفوذ کربن در سطح و افزایش کربن محلول در ساختار</a:t>
            </a:r>
          </a:p>
        </p:txBody>
      </p:sp>
    </p:spTree>
    <p:extLst>
      <p:ext uri="{BB962C8B-B14F-4D97-AF65-F5344CB8AC3E}">
        <p14:creationId xmlns:p14="http://schemas.microsoft.com/office/powerpoint/2010/main" val="230999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4300" indent="0" algn="r" rtl="1"/>
            <a:r>
              <a:rPr lang="fa-IR" sz="3600" b="1" dirty="0">
                <a:cs typeface="B Nazanin" pitchFamily="2" charset="-78"/>
              </a:rPr>
              <a:t>6- بوردهی (</a:t>
            </a:r>
            <a:r>
              <a:rPr lang="en-US" sz="3600" b="1" dirty="0" err="1">
                <a:cs typeface="B Nazanin" pitchFamily="2" charset="-78"/>
              </a:rPr>
              <a:t>Boronizing</a:t>
            </a:r>
            <a:r>
              <a:rPr lang="en-US" sz="3600" b="1" dirty="0">
                <a:cs typeface="B Nazanin" pitchFamily="2" charset="-78"/>
              </a:rPr>
              <a:t>/</a:t>
            </a:r>
            <a:r>
              <a:rPr lang="en-US" sz="3600" b="1" dirty="0" err="1">
                <a:cs typeface="B Nazanin" pitchFamily="2" charset="-78"/>
              </a:rPr>
              <a:t>Boriding</a:t>
            </a:r>
            <a:r>
              <a:rPr lang="fa-IR" sz="3600" b="1" dirty="0">
                <a:cs typeface="B Nazanin" pitchFamily="2" charset="-78"/>
              </a:rPr>
              <a:t>)</a:t>
            </a:r>
            <a:br>
              <a:rPr lang="fa-IR" sz="3600" b="1" dirty="0">
                <a:cs typeface="B Nazanin" pitchFamily="2" charset="-78"/>
              </a:rPr>
            </a:br>
            <a:endParaRPr lang="en-US" sz="3600" b="1" dirty="0">
              <a:cs typeface="B Nazanin" pitchFamily="2" charset="-78"/>
            </a:endParaRPr>
          </a:p>
        </p:txBody>
      </p:sp>
      <p:sp>
        <p:nvSpPr>
          <p:cNvPr id="3" name="Content Placeholder 2"/>
          <p:cNvSpPr>
            <a:spLocks noGrp="1"/>
          </p:cNvSpPr>
          <p:nvPr>
            <p:ph idx="1"/>
          </p:nvPr>
        </p:nvSpPr>
        <p:spPr/>
        <p:txBody>
          <a:bodyPr/>
          <a:lstStyle/>
          <a:p>
            <a:pPr algn="r" rtl="1">
              <a:buFont typeface="Courier New" pitchFamily="49" charset="0"/>
              <a:buChar char="o"/>
            </a:pPr>
            <a:r>
              <a:rPr lang="en-US" b="1" i="1" dirty="0"/>
              <a:t>Pack </a:t>
            </a:r>
            <a:r>
              <a:rPr lang="en-US" b="1" i="1" dirty="0" err="1"/>
              <a:t>Boriding</a:t>
            </a:r>
            <a:endParaRPr lang="fa-IR" b="1" i="1" dirty="0"/>
          </a:p>
          <a:p>
            <a:pPr algn="r" rtl="1">
              <a:buFont typeface="Courier New" pitchFamily="49" charset="0"/>
              <a:buChar char="o"/>
            </a:pPr>
            <a:r>
              <a:rPr lang="fa-IR" dirty="0" smtClean="0">
                <a:cs typeface="B Nazanin" pitchFamily="2" charset="-78"/>
              </a:rPr>
              <a:t>در </a:t>
            </a:r>
            <a:r>
              <a:rPr lang="fa-IR" dirty="0">
                <a:cs typeface="B Nazanin" pitchFamily="2" charset="-78"/>
              </a:rPr>
              <a:t>بوردهی در محیط جامد ترکیبات زیر وجود دارد: </a:t>
            </a:r>
          </a:p>
          <a:p>
            <a:pPr algn="r" rtl="1">
              <a:buFont typeface="Courier New" pitchFamily="49" charset="0"/>
              <a:buChar char="o"/>
            </a:pPr>
            <a:r>
              <a:rPr lang="fa-IR" dirty="0" smtClean="0">
                <a:cs typeface="B Nazanin" pitchFamily="2" charset="-78"/>
              </a:rPr>
              <a:t>5% </a:t>
            </a:r>
            <a:r>
              <a:rPr lang="en-US" dirty="0" err="1" smtClean="0">
                <a:cs typeface="B Nazanin" pitchFamily="2" charset="-78"/>
              </a:rPr>
              <a:t>B4C</a:t>
            </a:r>
            <a:r>
              <a:rPr lang="fa-IR" dirty="0" smtClean="0">
                <a:cs typeface="B Nazanin" pitchFamily="2" charset="-78"/>
              </a:rPr>
              <a:t>، 90% </a:t>
            </a:r>
            <a:r>
              <a:rPr lang="en-US" dirty="0" err="1" smtClean="0">
                <a:cs typeface="B Nazanin" pitchFamily="2" charset="-78"/>
              </a:rPr>
              <a:t>SiC</a:t>
            </a:r>
            <a:r>
              <a:rPr lang="fa-IR" dirty="0" smtClean="0">
                <a:cs typeface="B Nazanin" pitchFamily="2" charset="-78"/>
              </a:rPr>
              <a:t>، 5% </a:t>
            </a:r>
            <a:r>
              <a:rPr lang="en-US" dirty="0" err="1" smtClean="0">
                <a:cs typeface="B Nazanin" pitchFamily="2" charset="-78"/>
              </a:rPr>
              <a:t>KBF4</a:t>
            </a:r>
            <a:r>
              <a:rPr lang="fa-IR" dirty="0" smtClean="0">
                <a:cs typeface="B Nazanin" pitchFamily="2" charset="-78"/>
              </a:rPr>
              <a:t> (فعال کننده)</a:t>
            </a:r>
          </a:p>
          <a:p>
            <a:pPr algn="r" rtl="1">
              <a:buFont typeface="Courier New" pitchFamily="49" charset="0"/>
              <a:buChar char="o"/>
            </a:pPr>
            <a:r>
              <a:rPr lang="en-US" b="1" i="1" dirty="0"/>
              <a:t>Paste </a:t>
            </a:r>
            <a:r>
              <a:rPr lang="en-US" b="1" i="1" dirty="0" err="1"/>
              <a:t>Boriding</a:t>
            </a:r>
            <a:endParaRPr lang="en-US" b="1" i="1" dirty="0"/>
          </a:p>
          <a:p>
            <a:pPr algn="r" rtl="1">
              <a:buFont typeface="Courier New" pitchFamily="49" charset="0"/>
              <a:buChar char="o"/>
            </a:pPr>
            <a:r>
              <a:rPr lang="fa-IR" dirty="0">
                <a:cs typeface="B Nazanin" pitchFamily="2" charset="-78"/>
              </a:rPr>
              <a:t>ترکیب </a:t>
            </a:r>
            <a:r>
              <a:rPr lang="en-US" dirty="0" err="1">
                <a:cs typeface="B Nazanin" pitchFamily="2" charset="-78"/>
              </a:rPr>
              <a:t>B4C-SiC-KBF</a:t>
            </a:r>
            <a:r>
              <a:rPr lang="en-US" baseline="-25000" dirty="0" err="1">
                <a:cs typeface="B Nazanin" pitchFamily="2" charset="-78"/>
              </a:rPr>
              <a:t>4</a:t>
            </a:r>
            <a:r>
              <a:rPr lang="fa-IR" dirty="0">
                <a:cs typeface="B Nazanin" pitchFamily="2" charset="-78"/>
              </a:rPr>
              <a:t> همراه با چسب مناسب به ضخامت تقریبی 2 میلیمتر روی سطح قرار میگیرد.</a:t>
            </a:r>
          </a:p>
          <a:p>
            <a:pPr algn="r" rtl="1">
              <a:buFont typeface="Courier New" pitchFamily="49" charset="0"/>
              <a:buChar char="o"/>
            </a:pPr>
            <a:r>
              <a:rPr lang="en-US" b="1" i="1" dirty="0"/>
              <a:t>Liquid </a:t>
            </a:r>
            <a:r>
              <a:rPr lang="en-US" b="1" i="1" dirty="0" err="1"/>
              <a:t>Boriding</a:t>
            </a:r>
            <a:r>
              <a:rPr lang="fa-IR" b="1" i="1" dirty="0"/>
              <a:t>- </a:t>
            </a:r>
            <a:r>
              <a:rPr lang="en-US" b="1" i="1" dirty="0"/>
              <a:t>Electrolytic Salt Bath </a:t>
            </a:r>
            <a:r>
              <a:rPr lang="en-US" b="1" i="1" dirty="0" err="1" smtClean="0"/>
              <a:t>Boriding</a:t>
            </a:r>
            <a:endParaRPr lang="fa-IR" b="1" i="1" dirty="0" smtClean="0"/>
          </a:p>
          <a:p>
            <a:pPr algn="r" rtl="1">
              <a:buFont typeface="Courier New" pitchFamily="49" charset="0"/>
              <a:buChar char="o"/>
            </a:pPr>
            <a:endParaRPr lang="fa-IR" b="1" i="1" dirty="0" smtClean="0"/>
          </a:p>
          <a:p>
            <a:pPr algn="r" rtl="1">
              <a:buFont typeface="Courier New" pitchFamily="49" charset="0"/>
              <a:buChar char="o"/>
            </a:pPr>
            <a:r>
              <a:rPr lang="en-US" b="1" i="1" dirty="0" smtClean="0">
                <a:cs typeface="B Nazanin" pitchFamily="2" charset="-78"/>
              </a:rPr>
              <a:t>Gas </a:t>
            </a:r>
            <a:r>
              <a:rPr lang="en-US" b="1" i="1" dirty="0" err="1" smtClean="0">
                <a:cs typeface="B Nazanin" pitchFamily="2" charset="-78"/>
              </a:rPr>
              <a:t>Boriding</a:t>
            </a:r>
            <a:endParaRPr lang="fa-IR" b="1" i="1" dirty="0" smtClean="0">
              <a:cs typeface="B Nazanin" pitchFamily="2" charset="-78"/>
            </a:endParaRPr>
          </a:p>
          <a:p>
            <a:pPr algn="r" rtl="1">
              <a:buFont typeface="Courier New" pitchFamily="49" charset="0"/>
              <a:buChar char="o"/>
            </a:pPr>
            <a:r>
              <a:rPr lang="en-US" dirty="0" err="1" smtClean="0">
                <a:cs typeface="B Nazanin" pitchFamily="2" charset="-78"/>
              </a:rPr>
              <a:t>BCl</a:t>
            </a:r>
            <a:r>
              <a:rPr lang="en-US" baseline="-25000" dirty="0" err="1" smtClean="0">
                <a:cs typeface="B Nazanin" pitchFamily="2" charset="-78"/>
              </a:rPr>
              <a:t>3</a:t>
            </a:r>
            <a:endParaRPr lang="fa-IR" baseline="-25000" dirty="0" smtClean="0">
              <a:cs typeface="B Nazanin" pitchFamily="2" charset="-78"/>
            </a:endParaRPr>
          </a:p>
          <a:p>
            <a:pPr marL="114300" indent="0" algn="r" rtl="1">
              <a:buNone/>
            </a:pPr>
            <a:endParaRPr lang="fa-IR" dirty="0">
              <a:cs typeface="B Nazanin" pitchFamily="2" charset="-78"/>
            </a:endParaRPr>
          </a:p>
        </p:txBody>
      </p:sp>
      <p:sp>
        <p:nvSpPr>
          <p:cNvPr id="5" name="Rectangle 4"/>
          <p:cNvSpPr/>
          <p:nvPr/>
        </p:nvSpPr>
        <p:spPr>
          <a:xfrm>
            <a:off x="609600" y="4495800"/>
            <a:ext cx="2252540" cy="369332"/>
          </a:xfrm>
          <a:prstGeom prst="rect">
            <a:avLst/>
          </a:prstGeom>
        </p:spPr>
        <p:txBody>
          <a:bodyPr wrap="none">
            <a:spAutoFit/>
          </a:bodyPr>
          <a:lstStyle/>
          <a:p>
            <a:r>
              <a:rPr lang="en-US" dirty="0" err="1"/>
              <a:t>B</a:t>
            </a:r>
            <a:r>
              <a:rPr lang="en-US" baseline="-25000" dirty="0" err="1"/>
              <a:t>4</a:t>
            </a:r>
            <a:r>
              <a:rPr lang="en-US" dirty="0" err="1"/>
              <a:t>O</a:t>
            </a:r>
            <a:r>
              <a:rPr lang="en-US" baseline="-25000" dirty="0" err="1"/>
              <a:t>7</a:t>
            </a:r>
            <a:r>
              <a:rPr lang="en-US" dirty="0"/>
              <a:t> + </a:t>
            </a:r>
            <a:r>
              <a:rPr lang="en-US" dirty="0" err="1"/>
              <a:t>2</a:t>
            </a:r>
            <a:r>
              <a:rPr lang="en-US" i="1" dirty="0" err="1"/>
              <a:t>e</a:t>
            </a:r>
            <a:r>
              <a:rPr lang="en-US" i="1" dirty="0"/>
              <a:t> </a:t>
            </a:r>
            <a:r>
              <a:rPr lang="en-US" dirty="0"/>
              <a:t>= </a:t>
            </a:r>
            <a:r>
              <a:rPr lang="en-US" dirty="0" err="1"/>
              <a:t>2B</a:t>
            </a:r>
            <a:r>
              <a:rPr lang="en-US" baseline="-25000" dirty="0" err="1"/>
              <a:t>2</a:t>
            </a:r>
            <a:r>
              <a:rPr lang="en-US" dirty="0" err="1"/>
              <a:t>O</a:t>
            </a:r>
            <a:r>
              <a:rPr lang="en-US" baseline="-25000" dirty="0" err="1"/>
              <a:t>3</a:t>
            </a:r>
            <a:r>
              <a:rPr lang="en-US" dirty="0"/>
              <a:t> + O</a:t>
            </a:r>
          </a:p>
        </p:txBody>
      </p:sp>
      <p:sp>
        <p:nvSpPr>
          <p:cNvPr id="6" name="Rectangle 5"/>
          <p:cNvSpPr/>
          <p:nvPr/>
        </p:nvSpPr>
        <p:spPr>
          <a:xfrm>
            <a:off x="3206881" y="4478319"/>
            <a:ext cx="2614818" cy="369332"/>
          </a:xfrm>
          <a:prstGeom prst="rect">
            <a:avLst/>
          </a:prstGeom>
        </p:spPr>
        <p:txBody>
          <a:bodyPr wrap="none">
            <a:spAutoFit/>
          </a:bodyPr>
          <a:lstStyle/>
          <a:p>
            <a:r>
              <a:rPr lang="en-US" dirty="0"/>
              <a:t>6 Na + </a:t>
            </a:r>
            <a:r>
              <a:rPr lang="en-US" dirty="0" err="1"/>
              <a:t>B</a:t>
            </a:r>
            <a:r>
              <a:rPr lang="en-US" baseline="-25000" dirty="0" err="1"/>
              <a:t>2</a:t>
            </a:r>
            <a:r>
              <a:rPr lang="en-US" dirty="0" err="1"/>
              <a:t>O</a:t>
            </a:r>
            <a:r>
              <a:rPr lang="en-US" baseline="-25000" dirty="0" err="1"/>
              <a:t>3</a:t>
            </a:r>
            <a:r>
              <a:rPr lang="en-US" dirty="0"/>
              <a:t> = 3 </a:t>
            </a:r>
            <a:r>
              <a:rPr lang="en-US" dirty="0" err="1"/>
              <a:t>Na</a:t>
            </a:r>
            <a:r>
              <a:rPr lang="en-US" baseline="-25000" dirty="0" err="1"/>
              <a:t>2</a:t>
            </a:r>
            <a:r>
              <a:rPr lang="en-US" dirty="0" err="1"/>
              <a:t>O</a:t>
            </a:r>
            <a:r>
              <a:rPr lang="en-US" dirty="0"/>
              <a:t> + </a:t>
            </a:r>
            <a:r>
              <a:rPr lang="en-US" dirty="0" err="1"/>
              <a:t>2B</a:t>
            </a:r>
            <a:endParaRPr lang="en-US" dirty="0"/>
          </a:p>
        </p:txBody>
      </p:sp>
    </p:spTree>
    <p:extLst>
      <p:ext uri="{BB962C8B-B14F-4D97-AF65-F5344CB8AC3E}">
        <p14:creationId xmlns:p14="http://schemas.microsoft.com/office/powerpoint/2010/main" val="398413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4300" indent="0" algn="r" rtl="1"/>
            <a:r>
              <a:rPr lang="fa-IR" sz="3600" b="1" dirty="0">
                <a:cs typeface="B Nazanin" pitchFamily="2" charset="-78"/>
              </a:rPr>
              <a:t>6- بوردهی (</a:t>
            </a:r>
            <a:r>
              <a:rPr lang="en-US" sz="3600" b="1" dirty="0" err="1">
                <a:cs typeface="B Nazanin" pitchFamily="2" charset="-78"/>
              </a:rPr>
              <a:t>Boronizing</a:t>
            </a:r>
            <a:r>
              <a:rPr lang="en-US" sz="3600" b="1" dirty="0">
                <a:cs typeface="B Nazanin" pitchFamily="2" charset="-78"/>
              </a:rPr>
              <a:t>/</a:t>
            </a:r>
            <a:r>
              <a:rPr lang="en-US" sz="3600" b="1" dirty="0" err="1">
                <a:cs typeface="B Nazanin" pitchFamily="2" charset="-78"/>
              </a:rPr>
              <a:t>Boriding</a:t>
            </a:r>
            <a:r>
              <a:rPr lang="fa-IR" sz="3600" b="1" dirty="0">
                <a:cs typeface="B Nazanin" pitchFamily="2" charset="-78"/>
              </a:rPr>
              <a:t>)</a:t>
            </a:r>
            <a:br>
              <a:rPr lang="fa-IR" sz="3600" b="1" dirty="0">
                <a:cs typeface="B Nazanin" pitchFamily="2" charset="-78"/>
              </a:rPr>
            </a:br>
            <a:endParaRPr lang="en-US" sz="3600" b="1" dirty="0">
              <a:cs typeface="B Nazanin" pitchFamily="2" charset="-78"/>
            </a:endParaRPr>
          </a:p>
        </p:txBody>
      </p:sp>
      <p:sp>
        <p:nvSpPr>
          <p:cNvPr id="3" name="Content Placeholder 2"/>
          <p:cNvSpPr>
            <a:spLocks noGrp="1"/>
          </p:cNvSpPr>
          <p:nvPr>
            <p:ph idx="1"/>
          </p:nvPr>
        </p:nvSpPr>
        <p:spPr/>
        <p:txBody>
          <a:bodyPr/>
          <a:lstStyle/>
          <a:p>
            <a:pPr algn="r" rtl="1">
              <a:buFont typeface="Wingdings" pitchFamily="2" charset="2"/>
              <a:buChar char="q"/>
            </a:pPr>
            <a:r>
              <a:rPr lang="fa-IR" sz="2400" b="1" dirty="0" smtClean="0">
                <a:cs typeface="B Nazanin" pitchFamily="2" charset="-78"/>
              </a:rPr>
              <a:t>مزایا:</a:t>
            </a:r>
          </a:p>
          <a:p>
            <a:pPr marL="548640" algn="r" rtl="1">
              <a:buFont typeface="Courier New" pitchFamily="49" charset="0"/>
              <a:buChar char="o"/>
            </a:pPr>
            <a:r>
              <a:rPr lang="fa-IR" dirty="0" smtClean="0">
                <a:cs typeface="B Nazanin" pitchFamily="2" charset="-78"/>
              </a:rPr>
              <a:t>سختی بالا</a:t>
            </a:r>
          </a:p>
          <a:p>
            <a:pPr marL="548640" algn="r" rtl="1">
              <a:buFont typeface="Courier New" pitchFamily="49" charset="0"/>
              <a:buChar char="o"/>
            </a:pPr>
            <a:r>
              <a:rPr lang="fa-IR" dirty="0" smtClean="0">
                <a:cs typeface="B Nazanin" pitchFamily="2" charset="-78"/>
              </a:rPr>
              <a:t>اصطکاک کم</a:t>
            </a:r>
          </a:p>
          <a:p>
            <a:pPr marL="548640" algn="r" rtl="1">
              <a:buFont typeface="Courier New" pitchFamily="49" charset="0"/>
              <a:buChar char="o"/>
            </a:pPr>
            <a:r>
              <a:rPr lang="fa-IR" dirty="0" smtClean="0">
                <a:cs typeface="B Nazanin" pitchFamily="2" charset="-78"/>
              </a:rPr>
              <a:t>مقاومت عالی در برابر سایش خراشان و چسبنده</a:t>
            </a:r>
          </a:p>
          <a:p>
            <a:pPr marL="548640" algn="r" rtl="1">
              <a:buFont typeface="Courier New" pitchFamily="49" charset="0"/>
              <a:buChar char="o"/>
            </a:pPr>
            <a:r>
              <a:rPr lang="fa-IR" dirty="0" smtClean="0">
                <a:cs typeface="B Nazanin" pitchFamily="2" charset="-78"/>
              </a:rPr>
              <a:t>حفظ سختی تا دماهای بالاتر نسبت به نیتروژن دهی</a:t>
            </a:r>
          </a:p>
          <a:p>
            <a:pPr marL="548640" algn="r" rtl="1">
              <a:buFont typeface="Courier New" pitchFamily="49" charset="0"/>
              <a:buChar char="o"/>
            </a:pPr>
            <a:r>
              <a:rPr lang="fa-IR" dirty="0" smtClean="0">
                <a:cs typeface="B Nazanin" pitchFamily="2" charset="-78"/>
              </a:rPr>
              <a:t>گستره وسیعی از فولادها قابلیت بوردهی دارند.</a:t>
            </a:r>
          </a:p>
          <a:p>
            <a:pPr marL="548640" algn="r" rtl="1">
              <a:buFont typeface="Courier New" pitchFamily="49" charset="0"/>
              <a:buChar char="o"/>
            </a:pPr>
            <a:r>
              <a:rPr lang="fa-IR" dirty="0" smtClean="0">
                <a:cs typeface="B Nazanin" pitchFamily="2" charset="-78"/>
              </a:rPr>
              <a:t>مقاومت به اکسیداسیون و خوردگی داغ عالی</a:t>
            </a:r>
          </a:p>
          <a:p>
            <a:pPr marL="548640" algn="r" rtl="1">
              <a:buFont typeface="Courier New" pitchFamily="49" charset="0"/>
              <a:buChar char="o"/>
            </a:pPr>
            <a:r>
              <a:rPr lang="fa-IR" dirty="0" smtClean="0">
                <a:cs typeface="B Nazanin" pitchFamily="2" charset="-78"/>
              </a:rPr>
              <a:t>مقاومت به خستگی در محیط های اکسیدان</a:t>
            </a:r>
          </a:p>
          <a:p>
            <a:pPr marL="548640" algn="r" rtl="1">
              <a:buFont typeface="Courier New" pitchFamily="49" charset="0"/>
              <a:buChar char="o"/>
            </a:pPr>
            <a:r>
              <a:rPr lang="fa-IR" dirty="0" smtClean="0">
                <a:cs typeface="B Nazanin" pitchFamily="2" charset="-78"/>
              </a:rPr>
              <a:t>مقاومت در برابر فلزات مذاب (آلومینیم و روی)</a:t>
            </a:r>
          </a:p>
          <a:p>
            <a:pPr marL="548640" algn="r" rtl="1">
              <a:buFont typeface="Courier New" pitchFamily="49" charset="0"/>
              <a:buChar char="o"/>
            </a:pPr>
            <a:r>
              <a:rPr lang="fa-IR" dirty="0" smtClean="0">
                <a:cs typeface="B Nazanin" pitchFamily="2" charset="-78"/>
              </a:rPr>
              <a:t>مواد مختلف شامل چدن، انواع فولاد، </a:t>
            </a:r>
            <a:r>
              <a:rPr lang="fa-IR" b="1" u="sng" dirty="0" smtClean="0">
                <a:cs typeface="B Nazanin" pitchFamily="2" charset="-78"/>
              </a:rPr>
              <a:t>آلیاژهای پایه نیکل </a:t>
            </a:r>
            <a:r>
              <a:rPr lang="fa-IR" dirty="0" smtClean="0">
                <a:cs typeface="B Nazanin" pitchFamily="2" charset="-78"/>
              </a:rPr>
              <a:t>و استلایت را می توان بوردهی کرد.</a:t>
            </a:r>
          </a:p>
          <a:p>
            <a:pPr algn="r" rtl="1">
              <a:buFont typeface="Courier New" pitchFamily="49" charset="0"/>
              <a:buChar char="o"/>
            </a:pPr>
            <a:endParaRPr lang="en-US" dirty="0">
              <a:cs typeface="B Nazanin" pitchFamily="2" charset="-78"/>
            </a:endParaRPr>
          </a:p>
        </p:txBody>
      </p:sp>
    </p:spTree>
    <p:extLst>
      <p:ext uri="{BB962C8B-B14F-4D97-AF65-F5344CB8AC3E}">
        <p14:creationId xmlns:p14="http://schemas.microsoft.com/office/powerpoint/2010/main" val="120479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4300" indent="0" algn="r" rtl="1"/>
            <a:r>
              <a:rPr lang="fa-IR" sz="3600" b="1" dirty="0">
                <a:cs typeface="B Nazanin" pitchFamily="2" charset="-78"/>
              </a:rPr>
              <a:t>6- بوردهی (</a:t>
            </a:r>
            <a:r>
              <a:rPr lang="en-US" sz="3600" b="1" dirty="0" err="1">
                <a:cs typeface="B Nazanin" pitchFamily="2" charset="-78"/>
              </a:rPr>
              <a:t>Boronizing</a:t>
            </a:r>
            <a:r>
              <a:rPr lang="en-US" sz="3600" b="1" dirty="0">
                <a:cs typeface="B Nazanin" pitchFamily="2" charset="-78"/>
              </a:rPr>
              <a:t>/</a:t>
            </a:r>
            <a:r>
              <a:rPr lang="en-US" sz="3600" b="1" dirty="0" err="1">
                <a:cs typeface="B Nazanin" pitchFamily="2" charset="-78"/>
              </a:rPr>
              <a:t>Boriding</a:t>
            </a:r>
            <a:r>
              <a:rPr lang="fa-IR" sz="3600" b="1" dirty="0">
                <a:cs typeface="B Nazanin" pitchFamily="2" charset="-78"/>
              </a:rPr>
              <a:t>)</a:t>
            </a:r>
            <a:br>
              <a:rPr lang="fa-IR" sz="3600" b="1" dirty="0">
                <a:cs typeface="B Nazanin" pitchFamily="2" charset="-78"/>
              </a:rPr>
            </a:br>
            <a:endParaRPr lang="en-US" sz="3600" b="1" dirty="0">
              <a:cs typeface="B Nazanin" pitchFamily="2" charset="-78"/>
            </a:endParaRPr>
          </a:p>
        </p:txBody>
      </p:sp>
      <p:sp>
        <p:nvSpPr>
          <p:cNvPr id="3" name="Content Placeholder 2"/>
          <p:cNvSpPr>
            <a:spLocks noGrp="1"/>
          </p:cNvSpPr>
          <p:nvPr>
            <p:ph idx="1"/>
          </p:nvPr>
        </p:nvSpPr>
        <p:spPr/>
        <p:txBody>
          <a:bodyPr/>
          <a:lstStyle/>
          <a:p>
            <a:pPr algn="r" rtl="1">
              <a:buFont typeface="Wingdings" pitchFamily="2" charset="2"/>
              <a:buChar char="q"/>
            </a:pPr>
            <a:r>
              <a:rPr lang="fa-IR" sz="2400" b="1" dirty="0" smtClean="0">
                <a:cs typeface="B Nazanin" pitchFamily="2" charset="-78"/>
              </a:rPr>
              <a:t>معایب:</a:t>
            </a:r>
          </a:p>
          <a:p>
            <a:pPr marL="640080" algn="r" rtl="1">
              <a:buFont typeface="Courier New" pitchFamily="49" charset="0"/>
              <a:buChar char="o"/>
            </a:pPr>
            <a:r>
              <a:rPr lang="fa-IR" dirty="0" smtClean="0">
                <a:cs typeface="B Nazanin" pitchFamily="2" charset="-78"/>
              </a:rPr>
              <a:t>هزینه بالاتر نسبت به فرایندهای کربن دهی و نیتروژن دهی</a:t>
            </a:r>
          </a:p>
          <a:p>
            <a:pPr marL="640080" algn="r" rtl="1">
              <a:buFont typeface="Courier New" pitchFamily="49" charset="0"/>
              <a:buChar char="o"/>
            </a:pPr>
            <a:r>
              <a:rPr lang="fa-IR" dirty="0" smtClean="0">
                <a:cs typeface="B Nazanin" pitchFamily="2" charset="-78"/>
              </a:rPr>
              <a:t>افزایش ابعاد قطعه در حد 5 تا 25 درصد ضخامت لایه بوراید (به عنوان مثال ایجاد لایه بوراید به ضخامت 25 میکرومتر منجر به افزایش ضخامت 1/25 تا 6/25 میکرومتر می شود). البته این موضوع قابل پیش بینی است. </a:t>
            </a:r>
          </a:p>
          <a:p>
            <a:pPr marL="640080" algn="r" rtl="1">
              <a:buFont typeface="Courier New" pitchFamily="49" charset="0"/>
              <a:buChar char="o"/>
            </a:pPr>
            <a:r>
              <a:rPr lang="fa-IR" dirty="0" smtClean="0">
                <a:cs typeface="B Nazanin" pitchFamily="2" charset="-78"/>
              </a:rPr>
              <a:t>برداشت از سطح بوردهی شده به منظور دقت ابعادی فقط با پولیش الماس باید انجام شود. زیرا ساییدن با ابزار معمولی منجر به شکست لایه می شود.</a:t>
            </a:r>
          </a:p>
          <a:p>
            <a:pPr marL="640080" algn="r" rtl="1">
              <a:buFont typeface="Courier New" pitchFamily="49" charset="0"/>
              <a:buChar char="o"/>
            </a:pPr>
            <a:r>
              <a:rPr lang="fa-IR" dirty="0" smtClean="0">
                <a:cs typeface="B Nazanin" pitchFamily="2" charset="-78"/>
              </a:rPr>
              <a:t>معمولا فولاد بوردهی شده را باید تمپر کرد که نیاز به کوره خلاء دارد.</a:t>
            </a:r>
          </a:p>
          <a:p>
            <a:pPr marL="640080" algn="r" rtl="1">
              <a:buFont typeface="Courier New" pitchFamily="49" charset="0"/>
              <a:buChar char="o"/>
            </a:pPr>
            <a:r>
              <a:rPr lang="fa-IR" dirty="0" smtClean="0">
                <a:cs typeface="B Nazanin" pitchFamily="2" charset="-78"/>
              </a:rPr>
              <a:t>در تماس های </a:t>
            </a:r>
            <a:r>
              <a:rPr lang="en-US" dirty="0" smtClean="0">
                <a:cs typeface="B Nazanin" pitchFamily="2" charset="-78"/>
              </a:rPr>
              <a:t>Rolling</a:t>
            </a:r>
            <a:r>
              <a:rPr lang="fa-IR" dirty="0" smtClean="0">
                <a:cs typeface="B Nazanin" pitchFamily="2" charset="-78"/>
              </a:rPr>
              <a:t> مقاومت به خستگی ضعیفی دارد.</a:t>
            </a:r>
          </a:p>
          <a:p>
            <a:pPr algn="r" rtl="1">
              <a:buFont typeface="Courier New" pitchFamily="49" charset="0"/>
              <a:buChar char="o"/>
            </a:pPr>
            <a:endParaRPr lang="fa-IR" dirty="0" smtClean="0">
              <a:cs typeface="B Nazanin" pitchFamily="2" charset="-78"/>
            </a:endParaRPr>
          </a:p>
          <a:p>
            <a:pPr algn="r" rtl="1">
              <a:buFont typeface="Courier New" pitchFamily="49" charset="0"/>
              <a:buChar char="o"/>
            </a:pPr>
            <a:endParaRPr lang="en-US" dirty="0">
              <a:cs typeface="B Nazanin" pitchFamily="2" charset="-78"/>
            </a:endParaRPr>
          </a:p>
        </p:txBody>
      </p:sp>
    </p:spTree>
    <p:extLst>
      <p:ext uri="{BB962C8B-B14F-4D97-AF65-F5344CB8AC3E}">
        <p14:creationId xmlns:p14="http://schemas.microsoft.com/office/powerpoint/2010/main" val="235714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7620000" cy="1143000"/>
          </a:xfrm>
        </p:spPr>
        <p:txBody>
          <a:bodyPr/>
          <a:lstStyle/>
          <a:p>
            <a:pPr marL="114300" indent="0" algn="r" rtl="1"/>
            <a:r>
              <a:rPr lang="fa-IR" sz="3600" b="1" dirty="0">
                <a:cs typeface="B Nazanin" pitchFamily="2" charset="-78"/>
              </a:rPr>
              <a:t>6- بوردهی (</a:t>
            </a:r>
            <a:r>
              <a:rPr lang="en-US" sz="3600" b="1" dirty="0" err="1">
                <a:cs typeface="B Nazanin" pitchFamily="2" charset="-78"/>
              </a:rPr>
              <a:t>Boronizing</a:t>
            </a:r>
            <a:r>
              <a:rPr lang="en-US" sz="3600" b="1" dirty="0">
                <a:cs typeface="B Nazanin" pitchFamily="2" charset="-78"/>
              </a:rPr>
              <a:t>/</a:t>
            </a:r>
            <a:r>
              <a:rPr lang="en-US" sz="3600" b="1" dirty="0" err="1">
                <a:cs typeface="B Nazanin" pitchFamily="2" charset="-78"/>
              </a:rPr>
              <a:t>Boriding</a:t>
            </a:r>
            <a:r>
              <a:rPr lang="fa-IR" sz="3600" b="1" dirty="0">
                <a:cs typeface="B Nazanin" pitchFamily="2" charset="-78"/>
              </a:rPr>
              <a:t>)</a:t>
            </a:r>
            <a:br>
              <a:rPr lang="fa-IR" sz="3600" b="1" dirty="0">
                <a:cs typeface="B Nazanin" pitchFamily="2" charset="-78"/>
              </a:rPr>
            </a:br>
            <a:endParaRPr lang="en-US" sz="3600" b="1" dirty="0">
              <a:cs typeface="B Nazanin" pitchFamily="2" charset="-78"/>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331" t="27344" r="23683" b="15234"/>
          <a:stretch/>
        </p:blipFill>
        <p:spPr bwMode="auto">
          <a:xfrm>
            <a:off x="218135" y="1143000"/>
            <a:ext cx="7701903"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304800" y="3415352"/>
            <a:ext cx="7602728" cy="4572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14610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7620000" cy="1143000"/>
          </a:xfrm>
        </p:spPr>
        <p:txBody>
          <a:bodyPr/>
          <a:lstStyle/>
          <a:p>
            <a:pPr marL="114300" indent="0" algn="r" rtl="1"/>
            <a:r>
              <a:rPr lang="fa-IR" sz="3600" b="1" dirty="0">
                <a:cs typeface="B Nazanin" pitchFamily="2" charset="-78"/>
              </a:rPr>
              <a:t>6- بوردهی (</a:t>
            </a:r>
            <a:r>
              <a:rPr lang="en-US" sz="3600" b="1" dirty="0" err="1">
                <a:cs typeface="B Nazanin" pitchFamily="2" charset="-78"/>
              </a:rPr>
              <a:t>Boronizing</a:t>
            </a:r>
            <a:r>
              <a:rPr lang="en-US" sz="3600" b="1" dirty="0">
                <a:cs typeface="B Nazanin" pitchFamily="2" charset="-78"/>
              </a:rPr>
              <a:t>/</a:t>
            </a:r>
            <a:r>
              <a:rPr lang="en-US" sz="3600" b="1" dirty="0" err="1">
                <a:cs typeface="B Nazanin" pitchFamily="2" charset="-78"/>
              </a:rPr>
              <a:t>Boriding</a:t>
            </a:r>
            <a:r>
              <a:rPr lang="fa-IR" sz="3600" b="1" dirty="0">
                <a:cs typeface="B Nazanin" pitchFamily="2" charset="-78"/>
              </a:rPr>
              <a:t>)</a:t>
            </a:r>
            <a:br>
              <a:rPr lang="fa-IR" sz="3600" b="1" dirty="0">
                <a:cs typeface="B Nazanin" pitchFamily="2" charset="-78"/>
              </a:rPr>
            </a:br>
            <a:endParaRPr lang="en-US" sz="3600" b="1" dirty="0">
              <a:cs typeface="B Nazanin" pitchFamily="2" charset="-78"/>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989" t="22851" r="25000" b="13672"/>
          <a:stretch/>
        </p:blipFill>
        <p:spPr bwMode="auto">
          <a:xfrm>
            <a:off x="556845" y="990600"/>
            <a:ext cx="7367955"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34473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7620000" cy="1143000"/>
          </a:xfrm>
        </p:spPr>
        <p:txBody>
          <a:bodyPr/>
          <a:lstStyle/>
          <a:p>
            <a:pPr marL="114300" indent="0" algn="r" rtl="1"/>
            <a:r>
              <a:rPr lang="fa-IR" sz="3600" b="1" dirty="0">
                <a:cs typeface="B Nazanin" pitchFamily="2" charset="-78"/>
              </a:rPr>
              <a:t>6- بوردهی (</a:t>
            </a:r>
            <a:r>
              <a:rPr lang="en-US" sz="3600" b="1" dirty="0" err="1">
                <a:cs typeface="B Nazanin" pitchFamily="2" charset="-78"/>
              </a:rPr>
              <a:t>Boronizing</a:t>
            </a:r>
            <a:r>
              <a:rPr lang="en-US" sz="3600" b="1" dirty="0">
                <a:cs typeface="B Nazanin" pitchFamily="2" charset="-78"/>
              </a:rPr>
              <a:t>/</a:t>
            </a:r>
            <a:r>
              <a:rPr lang="en-US" sz="3600" b="1" dirty="0" err="1">
                <a:cs typeface="B Nazanin" pitchFamily="2" charset="-78"/>
              </a:rPr>
              <a:t>Boriding</a:t>
            </a:r>
            <a:r>
              <a:rPr lang="fa-IR" sz="3600" b="1" dirty="0">
                <a:cs typeface="B Nazanin" pitchFamily="2" charset="-78"/>
              </a:rPr>
              <a:t>)</a:t>
            </a:r>
            <a:br>
              <a:rPr lang="fa-IR" sz="3600" b="1" dirty="0">
                <a:cs typeface="B Nazanin" pitchFamily="2" charset="-78"/>
              </a:rPr>
            </a:br>
            <a:endParaRPr lang="en-US" sz="3600" b="1" dirty="0">
              <a:cs typeface="B Nazanin" pitchFamily="2" charset="-78"/>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307" t="23828" r="28953" b="20117"/>
          <a:stretch/>
        </p:blipFill>
        <p:spPr bwMode="auto">
          <a:xfrm>
            <a:off x="609600" y="990600"/>
            <a:ext cx="5300663" cy="410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95635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7620000" cy="1143000"/>
          </a:xfrm>
        </p:spPr>
        <p:txBody>
          <a:bodyPr/>
          <a:lstStyle/>
          <a:p>
            <a:pPr marL="114300" indent="0" algn="r" rtl="1"/>
            <a:r>
              <a:rPr lang="fa-IR" sz="3600" b="1" dirty="0">
                <a:cs typeface="B Nazanin" pitchFamily="2" charset="-78"/>
              </a:rPr>
              <a:t>6- بوردهی (</a:t>
            </a:r>
            <a:r>
              <a:rPr lang="en-US" sz="3600" b="1" dirty="0" err="1">
                <a:cs typeface="B Nazanin" pitchFamily="2" charset="-78"/>
              </a:rPr>
              <a:t>Boronizing</a:t>
            </a:r>
            <a:r>
              <a:rPr lang="en-US" sz="3600" b="1" dirty="0">
                <a:cs typeface="B Nazanin" pitchFamily="2" charset="-78"/>
              </a:rPr>
              <a:t>/</a:t>
            </a:r>
            <a:r>
              <a:rPr lang="en-US" sz="3600" b="1" dirty="0" err="1">
                <a:cs typeface="B Nazanin" pitchFamily="2" charset="-78"/>
              </a:rPr>
              <a:t>Boriding</a:t>
            </a:r>
            <a:r>
              <a:rPr lang="fa-IR" sz="3600" b="1" dirty="0">
                <a:cs typeface="B Nazanin" pitchFamily="2" charset="-78"/>
              </a:rPr>
              <a:t>)</a:t>
            </a:r>
            <a:br>
              <a:rPr lang="fa-IR" sz="3600" b="1" dirty="0">
                <a:cs typeface="B Nazanin" pitchFamily="2" charset="-78"/>
              </a:rPr>
            </a:br>
            <a:endParaRPr lang="en-US" sz="3600" b="1" dirty="0">
              <a:cs typeface="B Nazanin" pitchFamily="2" charset="-78"/>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562" t="24610" r="23023" b="18750"/>
          <a:stretch/>
        </p:blipFill>
        <p:spPr bwMode="auto">
          <a:xfrm>
            <a:off x="152400" y="990600"/>
            <a:ext cx="6429376"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427" t="36520" r="31224" b="22808"/>
          <a:stretch/>
        </p:blipFill>
        <p:spPr bwMode="auto">
          <a:xfrm>
            <a:off x="3048000" y="4178544"/>
            <a:ext cx="4142095" cy="2679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95635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7620000" cy="1143000"/>
          </a:xfrm>
        </p:spPr>
        <p:txBody>
          <a:bodyPr/>
          <a:lstStyle/>
          <a:p>
            <a:pPr marL="114300" indent="0" algn="r" rtl="1"/>
            <a:r>
              <a:rPr lang="fa-IR" sz="3600" b="1" dirty="0">
                <a:cs typeface="B Nazanin" pitchFamily="2" charset="-78"/>
              </a:rPr>
              <a:t>6- بوردهی (</a:t>
            </a:r>
            <a:r>
              <a:rPr lang="en-US" sz="3600" b="1" dirty="0" err="1">
                <a:cs typeface="B Nazanin" pitchFamily="2" charset="-78"/>
              </a:rPr>
              <a:t>Boronizing</a:t>
            </a:r>
            <a:r>
              <a:rPr lang="en-US" sz="3600" b="1" dirty="0">
                <a:cs typeface="B Nazanin" pitchFamily="2" charset="-78"/>
              </a:rPr>
              <a:t>/</a:t>
            </a:r>
            <a:r>
              <a:rPr lang="en-US" sz="3600" b="1" dirty="0" err="1">
                <a:cs typeface="B Nazanin" pitchFamily="2" charset="-78"/>
              </a:rPr>
              <a:t>Boriding</a:t>
            </a:r>
            <a:r>
              <a:rPr lang="fa-IR" sz="3600" b="1" dirty="0">
                <a:cs typeface="B Nazanin" pitchFamily="2" charset="-78"/>
              </a:rPr>
              <a:t>)</a:t>
            </a:r>
            <a:br>
              <a:rPr lang="fa-IR" sz="3600" b="1" dirty="0">
                <a:cs typeface="B Nazanin" pitchFamily="2" charset="-78"/>
              </a:rPr>
            </a:br>
            <a:endParaRPr lang="en-US" sz="3600" b="1" dirty="0">
              <a:cs typeface="B Nazanin" pitchFamily="2" charset="-78"/>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233" t="24805" r="25000" b="20508"/>
          <a:stretch/>
        </p:blipFill>
        <p:spPr bwMode="auto">
          <a:xfrm>
            <a:off x="1447800" y="1447800"/>
            <a:ext cx="6215063"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95635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7620000" cy="1143000"/>
          </a:xfrm>
        </p:spPr>
        <p:txBody>
          <a:bodyPr/>
          <a:lstStyle/>
          <a:p>
            <a:pPr marL="114300" indent="0" algn="r" rtl="1"/>
            <a:r>
              <a:rPr lang="fa-IR" sz="3600" b="1" dirty="0">
                <a:cs typeface="B Nazanin" pitchFamily="2" charset="-78"/>
              </a:rPr>
              <a:t>6- بوردهی (</a:t>
            </a:r>
            <a:r>
              <a:rPr lang="en-US" sz="3600" b="1" dirty="0" err="1">
                <a:cs typeface="B Nazanin" pitchFamily="2" charset="-78"/>
              </a:rPr>
              <a:t>Boronizing</a:t>
            </a:r>
            <a:r>
              <a:rPr lang="en-US" sz="3600" b="1" dirty="0">
                <a:cs typeface="B Nazanin" pitchFamily="2" charset="-78"/>
              </a:rPr>
              <a:t>/</a:t>
            </a:r>
            <a:r>
              <a:rPr lang="en-US" sz="3600" b="1" dirty="0" err="1">
                <a:cs typeface="B Nazanin" pitchFamily="2" charset="-78"/>
              </a:rPr>
              <a:t>Boriding</a:t>
            </a:r>
            <a:r>
              <a:rPr lang="fa-IR" sz="3600" b="1" dirty="0">
                <a:cs typeface="B Nazanin" pitchFamily="2" charset="-78"/>
              </a:rPr>
              <a:t>)</a:t>
            </a:r>
            <a:br>
              <a:rPr lang="fa-IR" sz="3600" b="1" dirty="0">
                <a:cs typeface="B Nazanin" pitchFamily="2" charset="-78"/>
              </a:rPr>
            </a:br>
            <a:endParaRPr lang="en-US" sz="3600" b="1" dirty="0">
              <a:cs typeface="B Nazanin" pitchFamily="2" charset="-78"/>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225" t="24414" r="35432" b="17968"/>
          <a:stretch/>
        </p:blipFill>
        <p:spPr bwMode="auto">
          <a:xfrm>
            <a:off x="2590800" y="1600200"/>
            <a:ext cx="3557588" cy="421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74492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7620000" cy="1143000"/>
          </a:xfrm>
        </p:spPr>
        <p:txBody>
          <a:bodyPr/>
          <a:lstStyle/>
          <a:p>
            <a:pPr marL="114300" indent="0" algn="r" rtl="1"/>
            <a:r>
              <a:rPr lang="fa-IR" sz="3600" b="1" dirty="0">
                <a:cs typeface="B Nazanin" pitchFamily="2" charset="-78"/>
              </a:rPr>
              <a:t>6- بوردهی (</a:t>
            </a:r>
            <a:r>
              <a:rPr lang="en-US" sz="3600" b="1" dirty="0" err="1">
                <a:cs typeface="B Nazanin" pitchFamily="2" charset="-78"/>
              </a:rPr>
              <a:t>Boronizing</a:t>
            </a:r>
            <a:r>
              <a:rPr lang="en-US" sz="3600" b="1" dirty="0">
                <a:cs typeface="B Nazanin" pitchFamily="2" charset="-78"/>
              </a:rPr>
              <a:t>/</a:t>
            </a:r>
            <a:r>
              <a:rPr lang="en-US" sz="3600" b="1" dirty="0" err="1">
                <a:cs typeface="B Nazanin" pitchFamily="2" charset="-78"/>
              </a:rPr>
              <a:t>Boriding</a:t>
            </a:r>
            <a:r>
              <a:rPr lang="fa-IR" sz="3600" b="1" dirty="0">
                <a:cs typeface="B Nazanin" pitchFamily="2" charset="-78"/>
              </a:rPr>
              <a:t>)</a:t>
            </a:r>
            <a:br>
              <a:rPr lang="fa-IR" sz="3600" b="1" dirty="0">
                <a:cs typeface="B Nazanin" pitchFamily="2" charset="-78"/>
              </a:rPr>
            </a:br>
            <a:endParaRPr lang="en-US" sz="3600" b="1" dirty="0">
              <a:cs typeface="B Nazanin" pitchFamily="2" charset="-78"/>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100" t="26172" r="27086" b="19922"/>
          <a:stretch/>
        </p:blipFill>
        <p:spPr bwMode="auto">
          <a:xfrm>
            <a:off x="304800" y="914400"/>
            <a:ext cx="5700712" cy="3943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427" t="24579" r="30070" b="20197"/>
          <a:stretch/>
        </p:blipFill>
        <p:spPr bwMode="auto">
          <a:xfrm>
            <a:off x="3810000" y="2808026"/>
            <a:ext cx="4749421" cy="40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956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marL="114300" indent="0" algn="ctr" rtl="1"/>
            <a:r>
              <a:rPr lang="fa-IR" sz="3600" dirty="0">
                <a:cs typeface="B Nazanin" pitchFamily="2" charset="-78"/>
              </a:rPr>
              <a:t>1- 1- </a:t>
            </a:r>
            <a:r>
              <a:rPr lang="fa-IR" sz="3600" b="1" dirty="0">
                <a:cs typeface="B Nazanin" pitchFamily="2" charset="-78"/>
              </a:rPr>
              <a:t>کربن دهی جامد (پودری)</a:t>
            </a:r>
            <a:endParaRPr lang="fa-IR" sz="3600" dirty="0">
              <a:cs typeface="B Nazanin" pitchFamily="2" charset="-78"/>
            </a:endParaRPr>
          </a:p>
        </p:txBody>
      </p:sp>
      <p:pic>
        <p:nvPicPr>
          <p:cNvPr id="4" name="Picture 4" descr="packcar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71600"/>
            <a:ext cx="4953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507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7620000" cy="1143000"/>
          </a:xfrm>
        </p:spPr>
        <p:txBody>
          <a:bodyPr/>
          <a:lstStyle/>
          <a:p>
            <a:pPr marL="114300" indent="0" algn="r" rtl="1"/>
            <a:r>
              <a:rPr lang="fa-IR" sz="3600" b="1" dirty="0">
                <a:cs typeface="B Nazanin" pitchFamily="2" charset="-78"/>
              </a:rPr>
              <a:t>6- بوردهی (</a:t>
            </a:r>
            <a:r>
              <a:rPr lang="en-US" sz="3600" b="1" dirty="0" err="1">
                <a:cs typeface="B Nazanin" pitchFamily="2" charset="-78"/>
              </a:rPr>
              <a:t>Boronizing</a:t>
            </a:r>
            <a:r>
              <a:rPr lang="en-US" sz="3600" b="1" dirty="0">
                <a:cs typeface="B Nazanin" pitchFamily="2" charset="-78"/>
              </a:rPr>
              <a:t>/</a:t>
            </a:r>
            <a:r>
              <a:rPr lang="en-US" sz="3600" b="1" dirty="0" err="1">
                <a:cs typeface="B Nazanin" pitchFamily="2" charset="-78"/>
              </a:rPr>
              <a:t>Boriding</a:t>
            </a:r>
            <a:r>
              <a:rPr lang="fa-IR" sz="3600" b="1" dirty="0">
                <a:cs typeface="B Nazanin" pitchFamily="2" charset="-78"/>
              </a:rPr>
              <a:t>)</a:t>
            </a:r>
            <a:br>
              <a:rPr lang="fa-IR" sz="3600" b="1" dirty="0">
                <a:cs typeface="B Nazanin" pitchFamily="2" charset="-78"/>
              </a:rPr>
            </a:br>
            <a:endParaRPr lang="en-US" sz="3600" b="1" dirty="0">
              <a:cs typeface="B Nazanin" pitchFamily="2" charset="-78"/>
            </a:endParaRP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54" t="24219" r="23353" b="19726"/>
          <a:stretch/>
        </p:blipFill>
        <p:spPr bwMode="auto">
          <a:xfrm>
            <a:off x="1219200" y="1447800"/>
            <a:ext cx="6543675" cy="410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74492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7620000" cy="1143000"/>
          </a:xfrm>
        </p:spPr>
        <p:txBody>
          <a:bodyPr/>
          <a:lstStyle/>
          <a:p>
            <a:pPr marL="114300" indent="0" algn="r" rtl="1"/>
            <a:r>
              <a:rPr lang="fa-IR" sz="3600" b="1" dirty="0">
                <a:cs typeface="B Nazanin" pitchFamily="2" charset="-78"/>
              </a:rPr>
              <a:t>6- بوردهی (</a:t>
            </a:r>
            <a:r>
              <a:rPr lang="en-US" sz="3600" b="1" dirty="0" err="1">
                <a:cs typeface="B Nazanin" pitchFamily="2" charset="-78"/>
              </a:rPr>
              <a:t>Boronizing</a:t>
            </a:r>
            <a:r>
              <a:rPr lang="en-US" sz="3600" b="1" dirty="0">
                <a:cs typeface="B Nazanin" pitchFamily="2" charset="-78"/>
              </a:rPr>
              <a:t>/</a:t>
            </a:r>
            <a:r>
              <a:rPr lang="en-US" sz="3600" b="1" dirty="0" err="1">
                <a:cs typeface="B Nazanin" pitchFamily="2" charset="-78"/>
              </a:rPr>
              <a:t>Boriding</a:t>
            </a:r>
            <a:r>
              <a:rPr lang="fa-IR" sz="3600" b="1" dirty="0">
                <a:cs typeface="B Nazanin" pitchFamily="2" charset="-78"/>
              </a:rPr>
              <a:t>)</a:t>
            </a:r>
            <a:br>
              <a:rPr lang="fa-IR" sz="3600" b="1" dirty="0">
                <a:cs typeface="B Nazanin" pitchFamily="2" charset="-78"/>
              </a:rPr>
            </a:br>
            <a:endParaRPr lang="en-US" sz="3600" b="1" dirty="0">
              <a:cs typeface="B Nazanin" pitchFamily="2" charset="-78"/>
            </a:endParaRPr>
          </a:p>
        </p:txBody>
      </p:sp>
      <p:pic>
        <p:nvPicPr>
          <p:cNvPr id="1024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6135" t="24024" r="22475" b="16992"/>
          <a:stretch/>
        </p:blipFill>
        <p:spPr bwMode="auto">
          <a:xfrm>
            <a:off x="1295400" y="1600200"/>
            <a:ext cx="6686550" cy="4314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74492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4300" indent="0" algn="r" rtl="1"/>
            <a:r>
              <a:rPr lang="fa-IR" sz="3600" b="1" dirty="0" smtClean="0">
                <a:cs typeface="B Nazanin" pitchFamily="2" charset="-78"/>
              </a:rPr>
              <a:t>7- </a:t>
            </a:r>
            <a:r>
              <a:rPr lang="fa-IR" sz="3600" b="1" dirty="0">
                <a:cs typeface="B Nazanin" pitchFamily="2" charset="-78"/>
              </a:rPr>
              <a:t>سیلیسیم دهی (</a:t>
            </a:r>
            <a:r>
              <a:rPr lang="en-US" sz="3600" b="1" dirty="0" err="1">
                <a:cs typeface="B Nazanin" pitchFamily="2" charset="-78"/>
              </a:rPr>
              <a:t>Siliconizing</a:t>
            </a:r>
            <a:r>
              <a:rPr lang="fa-IR" sz="3600" b="1" dirty="0">
                <a:cs typeface="B Nazanin" pitchFamily="2" charset="-78"/>
              </a:rPr>
              <a:t>)</a:t>
            </a:r>
            <a:br>
              <a:rPr lang="fa-IR" sz="3600" b="1" dirty="0">
                <a:cs typeface="B Nazanin" pitchFamily="2" charset="-78"/>
              </a:rPr>
            </a:br>
            <a:endParaRPr lang="en-US" sz="3600" b="1" dirty="0">
              <a:cs typeface="B Nazanin" pitchFamily="2" charset="-78"/>
            </a:endParaRPr>
          </a:p>
        </p:txBody>
      </p:sp>
      <p:sp>
        <p:nvSpPr>
          <p:cNvPr id="3" name="Content Placeholder 2"/>
          <p:cNvSpPr>
            <a:spLocks noGrp="1"/>
          </p:cNvSpPr>
          <p:nvPr>
            <p:ph idx="1"/>
          </p:nvPr>
        </p:nvSpPr>
        <p:spPr/>
        <p:txBody>
          <a:bodyPr>
            <a:normAutofit fontScale="92500"/>
          </a:bodyPr>
          <a:lstStyle/>
          <a:p>
            <a:pPr algn="r" rtl="1"/>
            <a:r>
              <a:rPr lang="fa-IR" dirty="0">
                <a:latin typeface="Times New Roman" pitchFamily="18" charset="0"/>
                <a:cs typeface="B Nazanin" pitchFamily="2" charset="-78"/>
              </a:rPr>
              <a:t>اشباع سطح فولاد </a:t>
            </a:r>
            <a:r>
              <a:rPr lang="fa-IR" dirty="0" smtClean="0">
                <a:latin typeface="Times New Roman" pitchFamily="18" charset="0"/>
                <a:cs typeface="B Nazanin" pitchFamily="2" charset="-78"/>
              </a:rPr>
              <a:t>از سیلیسیم (حلالیت سیلیسیم در فولاد: 18/5%)</a:t>
            </a:r>
          </a:p>
          <a:p>
            <a:r>
              <a:rPr lang="en-US" i="1" dirty="0"/>
              <a:t>pack </a:t>
            </a:r>
            <a:r>
              <a:rPr lang="en-US" i="1" dirty="0" err="1" smtClean="0"/>
              <a:t>siliconising</a:t>
            </a:r>
            <a:endParaRPr lang="fa-IR" i="1" dirty="0" smtClean="0"/>
          </a:p>
          <a:p>
            <a:r>
              <a:rPr lang="en-US" i="1" dirty="0" smtClean="0"/>
              <a:t>salt </a:t>
            </a:r>
            <a:r>
              <a:rPr lang="en-US" i="1" dirty="0"/>
              <a:t>bath </a:t>
            </a:r>
            <a:r>
              <a:rPr lang="en-US" i="1" dirty="0" err="1" smtClean="0"/>
              <a:t>siliconising</a:t>
            </a:r>
            <a:endParaRPr lang="fa-IR" i="1" dirty="0" smtClean="0"/>
          </a:p>
          <a:p>
            <a:r>
              <a:rPr lang="en-US" i="1" dirty="0" smtClean="0"/>
              <a:t>gaseous </a:t>
            </a:r>
            <a:r>
              <a:rPr lang="en-US" i="1" dirty="0" err="1" smtClean="0"/>
              <a:t>siliconising</a:t>
            </a:r>
            <a:endParaRPr lang="fa-IR" i="1" dirty="0" smtClean="0"/>
          </a:p>
          <a:p>
            <a:r>
              <a:rPr lang="en-US" i="1" dirty="0" smtClean="0"/>
              <a:t>Plasma </a:t>
            </a:r>
            <a:r>
              <a:rPr lang="en-US" i="1" dirty="0" err="1" smtClean="0"/>
              <a:t>siliconising</a:t>
            </a:r>
            <a:r>
              <a:rPr lang="en-US" i="1" dirty="0"/>
              <a:t>.</a:t>
            </a:r>
            <a:endParaRPr lang="fa-IR" dirty="0" smtClean="0">
              <a:latin typeface="Times New Roman" pitchFamily="18" charset="0"/>
              <a:cs typeface="B Nazanin" pitchFamily="2" charset="-78"/>
            </a:endParaRPr>
          </a:p>
          <a:p>
            <a:pPr algn="r" rtl="1"/>
            <a:r>
              <a:rPr lang="fa-IR" dirty="0" smtClean="0">
                <a:latin typeface="Times New Roman" pitchFamily="18" charset="0"/>
                <a:cs typeface="B Nazanin" pitchFamily="2" charset="-78"/>
              </a:rPr>
              <a:t>   </a:t>
            </a:r>
            <a:r>
              <a:rPr lang="fa-IR" dirty="0">
                <a:latin typeface="Times New Roman" pitchFamily="18" charset="0"/>
                <a:cs typeface="B Nazanin" pitchFamily="2" charset="-78"/>
              </a:rPr>
              <a:t>انجام واکنش درمحیط جامد:</a:t>
            </a:r>
          </a:p>
          <a:p>
            <a:pPr algn="r" rtl="1"/>
            <a:r>
              <a:rPr lang="fa-IR" dirty="0">
                <a:latin typeface="Times New Roman" pitchFamily="18" charset="0"/>
                <a:cs typeface="B Nazanin" pitchFamily="2" charset="-78"/>
              </a:rPr>
              <a:t>   ماده تامین کننده: فرو </a:t>
            </a:r>
            <a:r>
              <a:rPr lang="fa-IR" dirty="0" smtClean="0">
                <a:latin typeface="Times New Roman" pitchFamily="18" charset="0"/>
                <a:cs typeface="B Nazanin" pitchFamily="2" charset="-78"/>
              </a:rPr>
              <a:t>سیلیسیم (</a:t>
            </a:r>
            <a:r>
              <a:rPr lang="en-US" dirty="0" smtClean="0">
                <a:latin typeface="Times New Roman" pitchFamily="18" charset="0"/>
                <a:cs typeface="B Nazanin" pitchFamily="2" charset="-78"/>
              </a:rPr>
              <a:t>Fe-Si</a:t>
            </a:r>
            <a:r>
              <a:rPr lang="fa-IR" dirty="0" smtClean="0">
                <a:latin typeface="Times New Roman" pitchFamily="18" charset="0"/>
                <a:cs typeface="B Nazanin" pitchFamily="2" charset="-78"/>
              </a:rPr>
              <a:t>)، </a:t>
            </a:r>
            <a:r>
              <a:rPr lang="en-US" dirty="0" err="1">
                <a:latin typeface="Times New Roman" pitchFamily="18" charset="0"/>
                <a:cs typeface="B Nazanin" pitchFamily="2" charset="-78"/>
              </a:rPr>
              <a:t>SiC</a:t>
            </a:r>
            <a:endParaRPr lang="fa-IR" dirty="0">
              <a:latin typeface="Times New Roman" pitchFamily="18" charset="0"/>
              <a:cs typeface="B Nazanin" pitchFamily="2" charset="-78"/>
            </a:endParaRPr>
          </a:p>
          <a:p>
            <a:pPr algn="r" rtl="1"/>
            <a:r>
              <a:rPr lang="fa-IR" dirty="0">
                <a:latin typeface="Times New Roman" pitchFamily="18" charset="0"/>
                <a:cs typeface="B Nazanin" pitchFamily="2" charset="-78"/>
              </a:rPr>
              <a:t>   فعال کننده: کلرید آمونیم (</a:t>
            </a:r>
            <a:r>
              <a:rPr lang="en-US" dirty="0" err="1">
                <a:latin typeface="Times New Roman" pitchFamily="18" charset="0"/>
                <a:cs typeface="B Nazanin" pitchFamily="2" charset="-78"/>
              </a:rPr>
              <a:t>NH</a:t>
            </a:r>
            <a:r>
              <a:rPr lang="en-US" baseline="-25000" dirty="0" err="1">
                <a:latin typeface="Times New Roman" pitchFamily="18" charset="0"/>
                <a:cs typeface="B Nazanin" pitchFamily="2" charset="-78"/>
              </a:rPr>
              <a:t>4</a:t>
            </a:r>
            <a:r>
              <a:rPr lang="en-US" dirty="0" err="1">
                <a:latin typeface="Times New Roman" pitchFamily="18" charset="0"/>
                <a:cs typeface="B Nazanin" pitchFamily="2" charset="-78"/>
              </a:rPr>
              <a:t>Cl</a:t>
            </a:r>
            <a:r>
              <a:rPr lang="fa-IR" dirty="0">
                <a:latin typeface="Times New Roman" pitchFamily="18" charset="0"/>
                <a:cs typeface="B Nazanin" pitchFamily="2" charset="-78"/>
              </a:rPr>
              <a:t>) و ...</a:t>
            </a:r>
          </a:p>
          <a:p>
            <a:pPr algn="r" rtl="1"/>
            <a:r>
              <a:rPr lang="fa-IR" dirty="0">
                <a:latin typeface="Times New Roman" pitchFamily="18" charset="0"/>
                <a:cs typeface="B Nazanin" pitchFamily="2" charset="-78"/>
              </a:rPr>
              <a:t>   ماده رقیق کننده: آلومینا</a:t>
            </a:r>
          </a:p>
          <a:p>
            <a:pPr algn="r" rtl="1"/>
            <a:r>
              <a:rPr lang="fa-IR" dirty="0" smtClean="0">
                <a:latin typeface="Times New Roman" pitchFamily="18" charset="0"/>
                <a:cs typeface="B Nazanin" pitchFamily="2" charset="-78"/>
              </a:rPr>
              <a:t>   دمای </a:t>
            </a:r>
            <a:r>
              <a:rPr lang="fa-IR" dirty="0">
                <a:latin typeface="Times New Roman" pitchFamily="18" charset="0"/>
                <a:cs typeface="B Nazanin" pitchFamily="2" charset="-78"/>
              </a:rPr>
              <a:t>انجام فرآیند: </a:t>
            </a:r>
            <a:r>
              <a:rPr lang="fa-IR" dirty="0" smtClean="0">
                <a:latin typeface="Times New Roman" pitchFamily="18" charset="0"/>
                <a:cs typeface="B Nazanin" pitchFamily="2" charset="-78"/>
              </a:rPr>
              <a:t>950-1200 درجه سانتیگراد</a:t>
            </a:r>
          </a:p>
          <a:p>
            <a:pPr algn="r" rtl="1"/>
            <a:r>
              <a:rPr lang="fa-IR" dirty="0" smtClean="0">
                <a:latin typeface="Times New Roman" pitchFamily="18" charset="0"/>
                <a:cs typeface="B Nazanin" pitchFamily="2" charset="-78"/>
              </a:rPr>
              <a:t>   زمان </a:t>
            </a:r>
            <a:r>
              <a:rPr lang="fa-IR" dirty="0">
                <a:latin typeface="Times New Roman" pitchFamily="18" charset="0"/>
                <a:cs typeface="B Nazanin" pitchFamily="2" charset="-78"/>
              </a:rPr>
              <a:t>برحسب ضخامت: 2-24 ساعت </a:t>
            </a:r>
          </a:p>
          <a:p>
            <a:pPr algn="r" rtl="1"/>
            <a:r>
              <a:rPr lang="fa-IR" dirty="0">
                <a:latin typeface="Times New Roman" pitchFamily="18" charset="0"/>
                <a:cs typeface="B Nazanin" pitchFamily="2" charset="-78"/>
              </a:rPr>
              <a:t>   ضخامت: </a:t>
            </a:r>
            <a:r>
              <a:rPr lang="fa-IR" dirty="0" smtClean="0">
                <a:latin typeface="Times New Roman" pitchFamily="18" charset="0"/>
                <a:cs typeface="B Nazanin" pitchFamily="2" charset="-78"/>
              </a:rPr>
              <a:t>0/2-0/8 میلی </a:t>
            </a:r>
            <a:r>
              <a:rPr lang="fa-IR" dirty="0">
                <a:latin typeface="Times New Roman" pitchFamily="18" charset="0"/>
                <a:cs typeface="B Nazanin" pitchFamily="2" charset="-78"/>
              </a:rPr>
              <a:t>متر  </a:t>
            </a:r>
          </a:p>
          <a:p>
            <a:pPr algn="r" rtl="1"/>
            <a:r>
              <a:rPr lang="fa-IR" dirty="0">
                <a:latin typeface="Times New Roman" pitchFamily="18" charset="0"/>
                <a:cs typeface="B Nazanin" pitchFamily="2" charset="-78"/>
              </a:rPr>
              <a:t>   </a:t>
            </a:r>
            <a:endParaRPr lang="en-US" dirty="0">
              <a:latin typeface="Times New Roman" pitchFamily="18" charset="0"/>
              <a:cs typeface="B Nazanin" pitchFamily="2" charset="-78"/>
            </a:endParaRPr>
          </a:p>
        </p:txBody>
      </p:sp>
    </p:spTree>
    <p:extLst>
      <p:ext uri="{BB962C8B-B14F-4D97-AF65-F5344CB8AC3E}">
        <p14:creationId xmlns:p14="http://schemas.microsoft.com/office/powerpoint/2010/main" val="306431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4300" indent="0" algn="r" rtl="1"/>
            <a:r>
              <a:rPr lang="fa-IR" sz="3600" b="1" dirty="0" smtClean="0">
                <a:cs typeface="B Nazanin" pitchFamily="2" charset="-78"/>
              </a:rPr>
              <a:t>7- </a:t>
            </a:r>
            <a:r>
              <a:rPr lang="fa-IR" sz="3600" b="1" dirty="0">
                <a:cs typeface="B Nazanin" pitchFamily="2" charset="-78"/>
              </a:rPr>
              <a:t>سیلیسیم دهی (</a:t>
            </a:r>
            <a:r>
              <a:rPr lang="en-US" sz="3600" b="1" dirty="0" err="1">
                <a:cs typeface="B Nazanin" pitchFamily="2" charset="-78"/>
              </a:rPr>
              <a:t>Siliconizing</a:t>
            </a:r>
            <a:r>
              <a:rPr lang="fa-IR" sz="3600" b="1" dirty="0">
                <a:cs typeface="B Nazanin" pitchFamily="2" charset="-78"/>
              </a:rPr>
              <a:t>)</a:t>
            </a:r>
            <a:br>
              <a:rPr lang="fa-IR" sz="3600" b="1" dirty="0">
                <a:cs typeface="B Nazanin" pitchFamily="2" charset="-78"/>
              </a:rPr>
            </a:br>
            <a:endParaRPr lang="en-US" sz="3600" b="1" dirty="0">
              <a:cs typeface="B Nazanin" pitchFamily="2" charset="-78"/>
            </a:endParaRPr>
          </a:p>
        </p:txBody>
      </p:sp>
      <p:sp>
        <p:nvSpPr>
          <p:cNvPr id="3" name="Content Placeholder 2"/>
          <p:cNvSpPr>
            <a:spLocks noGrp="1"/>
          </p:cNvSpPr>
          <p:nvPr>
            <p:ph idx="1"/>
          </p:nvPr>
        </p:nvSpPr>
        <p:spPr/>
        <p:txBody>
          <a:bodyPr>
            <a:normAutofit fontScale="92500"/>
          </a:bodyPr>
          <a:lstStyle/>
          <a:p>
            <a:pPr algn="r" rtl="1"/>
            <a:r>
              <a:rPr lang="fa-IR" dirty="0">
                <a:latin typeface="Times New Roman" pitchFamily="18" charset="0"/>
                <a:cs typeface="B Nazanin" pitchFamily="2" charset="-78"/>
              </a:rPr>
              <a:t>اشباع سطح فولاد </a:t>
            </a:r>
            <a:r>
              <a:rPr lang="fa-IR" dirty="0" smtClean="0">
                <a:latin typeface="Times New Roman" pitchFamily="18" charset="0"/>
                <a:cs typeface="B Nazanin" pitchFamily="2" charset="-78"/>
              </a:rPr>
              <a:t>از سیلیسیم (حلالیت سیلیسیم در فولاد: 18/5%)</a:t>
            </a:r>
          </a:p>
          <a:p>
            <a:r>
              <a:rPr lang="en-US" i="1" dirty="0"/>
              <a:t>pack </a:t>
            </a:r>
            <a:r>
              <a:rPr lang="en-US" i="1" dirty="0" err="1" smtClean="0"/>
              <a:t>siliconising</a:t>
            </a:r>
            <a:endParaRPr lang="fa-IR" i="1" dirty="0" smtClean="0"/>
          </a:p>
          <a:p>
            <a:r>
              <a:rPr lang="en-US" i="1" dirty="0" smtClean="0"/>
              <a:t>salt </a:t>
            </a:r>
            <a:r>
              <a:rPr lang="en-US" i="1" dirty="0"/>
              <a:t>bath </a:t>
            </a:r>
            <a:r>
              <a:rPr lang="en-US" i="1" dirty="0" err="1" smtClean="0"/>
              <a:t>siliconising</a:t>
            </a:r>
            <a:endParaRPr lang="fa-IR" i="1" dirty="0" smtClean="0"/>
          </a:p>
          <a:p>
            <a:r>
              <a:rPr lang="en-US" i="1" dirty="0" smtClean="0"/>
              <a:t>gaseous </a:t>
            </a:r>
            <a:r>
              <a:rPr lang="en-US" i="1" dirty="0" err="1" smtClean="0"/>
              <a:t>siliconising</a:t>
            </a:r>
            <a:endParaRPr lang="fa-IR" i="1" dirty="0" smtClean="0"/>
          </a:p>
          <a:p>
            <a:r>
              <a:rPr lang="en-US" i="1" dirty="0" smtClean="0"/>
              <a:t>Plasma </a:t>
            </a:r>
            <a:r>
              <a:rPr lang="en-US" i="1" dirty="0" err="1" smtClean="0"/>
              <a:t>siliconising</a:t>
            </a:r>
            <a:r>
              <a:rPr lang="en-US" i="1" dirty="0"/>
              <a:t>.</a:t>
            </a:r>
            <a:endParaRPr lang="fa-IR" dirty="0" smtClean="0">
              <a:latin typeface="Times New Roman" pitchFamily="18" charset="0"/>
              <a:cs typeface="B Nazanin" pitchFamily="2" charset="-78"/>
            </a:endParaRPr>
          </a:p>
          <a:p>
            <a:pPr algn="r" rtl="1"/>
            <a:r>
              <a:rPr lang="fa-IR" dirty="0" smtClean="0">
                <a:latin typeface="Times New Roman" pitchFamily="18" charset="0"/>
                <a:cs typeface="B Nazanin" pitchFamily="2" charset="-78"/>
              </a:rPr>
              <a:t>   </a:t>
            </a:r>
            <a:r>
              <a:rPr lang="fa-IR" dirty="0">
                <a:latin typeface="Times New Roman" pitchFamily="18" charset="0"/>
                <a:cs typeface="B Nazanin" pitchFamily="2" charset="-78"/>
              </a:rPr>
              <a:t>انجام واکنش درمحیط جامد:</a:t>
            </a:r>
          </a:p>
          <a:p>
            <a:pPr algn="r" rtl="1"/>
            <a:r>
              <a:rPr lang="fa-IR" dirty="0">
                <a:latin typeface="Times New Roman" pitchFamily="18" charset="0"/>
                <a:cs typeface="B Nazanin" pitchFamily="2" charset="-78"/>
              </a:rPr>
              <a:t>   ماده تامین کننده: فرو </a:t>
            </a:r>
            <a:r>
              <a:rPr lang="fa-IR" dirty="0" smtClean="0">
                <a:latin typeface="Times New Roman" pitchFamily="18" charset="0"/>
                <a:cs typeface="B Nazanin" pitchFamily="2" charset="-78"/>
              </a:rPr>
              <a:t>سیلیسیم (</a:t>
            </a:r>
            <a:r>
              <a:rPr lang="en-US" dirty="0" smtClean="0">
                <a:latin typeface="Times New Roman" pitchFamily="18" charset="0"/>
                <a:cs typeface="B Nazanin" pitchFamily="2" charset="-78"/>
              </a:rPr>
              <a:t>Fe-Si</a:t>
            </a:r>
            <a:r>
              <a:rPr lang="fa-IR" dirty="0" smtClean="0">
                <a:latin typeface="Times New Roman" pitchFamily="18" charset="0"/>
                <a:cs typeface="B Nazanin" pitchFamily="2" charset="-78"/>
              </a:rPr>
              <a:t>)، </a:t>
            </a:r>
            <a:r>
              <a:rPr lang="en-US" dirty="0" err="1">
                <a:latin typeface="Times New Roman" pitchFamily="18" charset="0"/>
                <a:cs typeface="B Nazanin" pitchFamily="2" charset="-78"/>
              </a:rPr>
              <a:t>SiC</a:t>
            </a:r>
            <a:endParaRPr lang="fa-IR" dirty="0">
              <a:latin typeface="Times New Roman" pitchFamily="18" charset="0"/>
              <a:cs typeface="B Nazanin" pitchFamily="2" charset="-78"/>
            </a:endParaRPr>
          </a:p>
          <a:p>
            <a:pPr algn="r" rtl="1"/>
            <a:r>
              <a:rPr lang="fa-IR" dirty="0">
                <a:latin typeface="Times New Roman" pitchFamily="18" charset="0"/>
                <a:cs typeface="B Nazanin" pitchFamily="2" charset="-78"/>
              </a:rPr>
              <a:t>   فعال کننده: کلرید آمونیم (</a:t>
            </a:r>
            <a:r>
              <a:rPr lang="en-US" dirty="0" err="1">
                <a:latin typeface="Times New Roman" pitchFamily="18" charset="0"/>
                <a:cs typeface="B Nazanin" pitchFamily="2" charset="-78"/>
              </a:rPr>
              <a:t>NH4Cl</a:t>
            </a:r>
            <a:r>
              <a:rPr lang="fa-IR" dirty="0">
                <a:latin typeface="Times New Roman" pitchFamily="18" charset="0"/>
                <a:cs typeface="B Nazanin" pitchFamily="2" charset="-78"/>
              </a:rPr>
              <a:t>) و ...</a:t>
            </a:r>
          </a:p>
          <a:p>
            <a:pPr algn="r" rtl="1"/>
            <a:r>
              <a:rPr lang="fa-IR" dirty="0">
                <a:latin typeface="Times New Roman" pitchFamily="18" charset="0"/>
                <a:cs typeface="B Nazanin" pitchFamily="2" charset="-78"/>
              </a:rPr>
              <a:t>   ماده رقیق کننده: آلومینا</a:t>
            </a:r>
          </a:p>
          <a:p>
            <a:pPr algn="r" rtl="1"/>
            <a:r>
              <a:rPr lang="fa-IR" dirty="0" smtClean="0">
                <a:latin typeface="Times New Roman" pitchFamily="18" charset="0"/>
                <a:cs typeface="B Nazanin" pitchFamily="2" charset="-78"/>
              </a:rPr>
              <a:t>دمای </a:t>
            </a:r>
            <a:r>
              <a:rPr lang="fa-IR" dirty="0">
                <a:latin typeface="Times New Roman" pitchFamily="18" charset="0"/>
                <a:cs typeface="B Nazanin" pitchFamily="2" charset="-78"/>
              </a:rPr>
              <a:t>انجام فرآیند: </a:t>
            </a:r>
            <a:r>
              <a:rPr lang="fa-IR" dirty="0" smtClean="0">
                <a:latin typeface="Times New Roman" pitchFamily="18" charset="0"/>
                <a:cs typeface="B Nazanin" pitchFamily="2" charset="-78"/>
              </a:rPr>
              <a:t>950-1200 درجه سانتیگراد</a:t>
            </a:r>
          </a:p>
          <a:p>
            <a:pPr algn="r" rtl="1"/>
            <a:r>
              <a:rPr lang="fa-IR" dirty="0" smtClean="0">
                <a:latin typeface="Times New Roman" pitchFamily="18" charset="0"/>
                <a:cs typeface="B Nazanin" pitchFamily="2" charset="-78"/>
              </a:rPr>
              <a:t>   زمان </a:t>
            </a:r>
            <a:r>
              <a:rPr lang="fa-IR" dirty="0">
                <a:latin typeface="Times New Roman" pitchFamily="18" charset="0"/>
                <a:cs typeface="B Nazanin" pitchFamily="2" charset="-78"/>
              </a:rPr>
              <a:t>برحسب ضخامت: 2-24 ساعت </a:t>
            </a:r>
          </a:p>
          <a:p>
            <a:pPr algn="r" rtl="1"/>
            <a:r>
              <a:rPr lang="fa-IR" dirty="0">
                <a:latin typeface="Times New Roman" pitchFamily="18" charset="0"/>
                <a:cs typeface="B Nazanin" pitchFamily="2" charset="-78"/>
              </a:rPr>
              <a:t>   ضخامت: </a:t>
            </a:r>
            <a:r>
              <a:rPr lang="fa-IR" dirty="0" smtClean="0">
                <a:latin typeface="Times New Roman" pitchFamily="18" charset="0"/>
                <a:cs typeface="B Nazanin" pitchFamily="2" charset="-78"/>
              </a:rPr>
              <a:t>0/2-0/8 میلی </a:t>
            </a:r>
            <a:r>
              <a:rPr lang="fa-IR" dirty="0">
                <a:latin typeface="Times New Roman" pitchFamily="18" charset="0"/>
                <a:cs typeface="B Nazanin" pitchFamily="2" charset="-78"/>
              </a:rPr>
              <a:t>متر  </a:t>
            </a:r>
          </a:p>
          <a:p>
            <a:pPr algn="r" rtl="1"/>
            <a:r>
              <a:rPr lang="fa-IR" dirty="0">
                <a:latin typeface="Times New Roman" pitchFamily="18" charset="0"/>
                <a:cs typeface="B Nazanin" pitchFamily="2" charset="-78"/>
              </a:rPr>
              <a:t>   </a:t>
            </a:r>
            <a:endParaRPr lang="en-US" dirty="0">
              <a:latin typeface="Times New Roman" pitchFamily="18" charset="0"/>
              <a:cs typeface="B Nazanin"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93034"/>
            <a:ext cx="8192372" cy="5736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04800" y="5736366"/>
            <a:ext cx="6934200" cy="830997"/>
          </a:xfrm>
          <a:prstGeom prst="rect">
            <a:avLst/>
          </a:prstGeom>
        </p:spPr>
        <p:txBody>
          <a:bodyPr wrap="square">
            <a:spAutoFit/>
          </a:bodyPr>
          <a:lstStyle/>
          <a:p>
            <a:r>
              <a:rPr lang="en-US" sz="2400" b="1" dirty="0" smtClean="0"/>
              <a:t>High Chromium Steel </a:t>
            </a:r>
            <a:r>
              <a:rPr lang="en-US" sz="2400" b="1" dirty="0" err="1" smtClean="0"/>
              <a:t>Siliconized</a:t>
            </a:r>
            <a:r>
              <a:rPr lang="en-US" sz="2400" b="1" dirty="0" smtClean="0"/>
              <a:t> at 1050 C for </a:t>
            </a:r>
            <a:r>
              <a:rPr lang="en-US" sz="2400" b="1" dirty="0" err="1" smtClean="0"/>
              <a:t>3h</a:t>
            </a:r>
            <a:r>
              <a:rPr lang="en-US" sz="2400" b="1" dirty="0" smtClean="0"/>
              <a:t>.</a:t>
            </a:r>
          </a:p>
          <a:p>
            <a:endParaRPr lang="en-US" sz="2400" b="1" dirty="0"/>
          </a:p>
        </p:txBody>
      </p:sp>
    </p:spTree>
    <p:extLst>
      <p:ext uri="{BB962C8B-B14F-4D97-AF65-F5344CB8AC3E}">
        <p14:creationId xmlns:p14="http://schemas.microsoft.com/office/powerpoint/2010/main" val="34773002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4300" indent="0" algn="r" rtl="1"/>
            <a:r>
              <a:rPr lang="fa-IR" sz="3600" b="1" dirty="0" smtClean="0">
                <a:cs typeface="B Nazanin" pitchFamily="2" charset="-78"/>
              </a:rPr>
              <a:t>7- </a:t>
            </a:r>
            <a:r>
              <a:rPr lang="fa-IR" sz="3600" b="1" dirty="0">
                <a:cs typeface="B Nazanin" pitchFamily="2" charset="-78"/>
              </a:rPr>
              <a:t>سیلیسیم دهی (</a:t>
            </a:r>
            <a:r>
              <a:rPr lang="en-US" sz="3600" b="1" dirty="0" err="1">
                <a:cs typeface="B Nazanin" pitchFamily="2" charset="-78"/>
              </a:rPr>
              <a:t>Siliconizing</a:t>
            </a:r>
            <a:r>
              <a:rPr lang="fa-IR" sz="3600" b="1" dirty="0">
                <a:cs typeface="B Nazanin" pitchFamily="2" charset="-78"/>
              </a:rPr>
              <a:t>)</a:t>
            </a:r>
            <a:br>
              <a:rPr lang="fa-IR" sz="3600" b="1" dirty="0">
                <a:cs typeface="B Nazanin" pitchFamily="2" charset="-78"/>
              </a:rPr>
            </a:br>
            <a:endParaRPr lang="en-US" sz="3600" b="1" dirty="0">
              <a:cs typeface="B Nazanin" pitchFamily="2" charset="-78"/>
            </a:endParaRPr>
          </a:p>
        </p:txBody>
      </p:sp>
      <p:sp>
        <p:nvSpPr>
          <p:cNvPr id="4" name="Rectangle 3"/>
          <p:cNvSpPr/>
          <p:nvPr/>
        </p:nvSpPr>
        <p:spPr>
          <a:xfrm>
            <a:off x="685800" y="1371600"/>
            <a:ext cx="7543800" cy="3477875"/>
          </a:xfrm>
          <a:prstGeom prst="rect">
            <a:avLst/>
          </a:prstGeom>
        </p:spPr>
        <p:txBody>
          <a:bodyPr wrap="square">
            <a:spAutoFit/>
          </a:bodyPr>
          <a:lstStyle/>
          <a:p>
            <a:pPr marL="342900" indent="-342900" algn="just" rtl="1">
              <a:lnSpc>
                <a:spcPct val="200000"/>
              </a:lnSpc>
              <a:buFont typeface="Courier New" pitchFamily="49" charset="0"/>
              <a:buChar char="o"/>
            </a:pPr>
            <a:r>
              <a:rPr lang="fa-IR" sz="2000" b="1" dirty="0" smtClean="0">
                <a:cs typeface="B Sina" pitchFamily="2" charset="-78"/>
              </a:rPr>
              <a:t>مقاومت در برابر سایش</a:t>
            </a:r>
            <a:endParaRPr lang="en-US" sz="2000" b="1" dirty="0" smtClean="0">
              <a:cs typeface="B Sina" pitchFamily="2" charset="-78"/>
            </a:endParaRPr>
          </a:p>
          <a:p>
            <a:pPr marL="342900" indent="-342900" algn="just" rtl="1">
              <a:lnSpc>
                <a:spcPct val="200000"/>
              </a:lnSpc>
              <a:buFont typeface="Courier New" pitchFamily="49" charset="0"/>
              <a:buChar char="o"/>
            </a:pPr>
            <a:r>
              <a:rPr lang="fa-IR" sz="2000" b="1" dirty="0" smtClean="0">
                <a:cs typeface="B Sina" pitchFamily="2" charset="-78"/>
              </a:rPr>
              <a:t>تشکیل فاز </a:t>
            </a:r>
            <a:r>
              <a:rPr lang="en-US" sz="2000" b="1" dirty="0" smtClean="0">
                <a:cs typeface="B Sina" pitchFamily="2" charset="-78"/>
              </a:rPr>
              <a:t>SiO2</a:t>
            </a:r>
            <a:r>
              <a:rPr lang="fa-IR" sz="2000" b="1" dirty="0" smtClean="0">
                <a:cs typeface="B Sina" pitchFamily="2" charset="-78"/>
              </a:rPr>
              <a:t> در محیط های اکسیدکننده منجر به محافظت سطح در برابر اکسیداسیون و خوردگی داغ می شود.</a:t>
            </a:r>
            <a:endParaRPr lang="en-US" sz="2000" b="1" dirty="0">
              <a:cs typeface="B Sina" pitchFamily="2" charset="-78"/>
            </a:endParaRPr>
          </a:p>
          <a:p>
            <a:pPr marL="342900" indent="-342900" algn="just" rtl="1">
              <a:lnSpc>
                <a:spcPct val="200000"/>
              </a:lnSpc>
              <a:buFont typeface="Courier New" pitchFamily="49" charset="0"/>
              <a:buChar char="o"/>
            </a:pPr>
            <a:r>
              <a:rPr lang="fa-IR" sz="2000" b="1" dirty="0" smtClean="0">
                <a:cs typeface="B Sina" pitchFamily="2" charset="-78"/>
              </a:rPr>
              <a:t>معمولا به تنهایی استفاده نمی شود و همراه با آلومینیم، بور  و کروم استفاده می شود.</a:t>
            </a:r>
          </a:p>
          <a:p>
            <a:endParaRPr lang="en-US" sz="2000" b="1" dirty="0">
              <a:cs typeface="B Sina" pitchFamily="2" charset="-78"/>
            </a:endParaRPr>
          </a:p>
        </p:txBody>
      </p:sp>
    </p:spTree>
    <p:extLst>
      <p:ext uri="{BB962C8B-B14F-4D97-AF65-F5344CB8AC3E}">
        <p14:creationId xmlns:p14="http://schemas.microsoft.com/office/powerpoint/2010/main" val="174310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20000" cy="1143000"/>
          </a:xfrm>
        </p:spPr>
        <p:txBody>
          <a:bodyPr/>
          <a:lstStyle/>
          <a:p>
            <a:pPr marL="114300" indent="0" algn="r" rtl="1"/>
            <a:r>
              <a:rPr lang="fa-IR" sz="3600" b="1" dirty="0" smtClean="0">
                <a:cs typeface="B Nazanin" pitchFamily="2" charset="-78"/>
              </a:rPr>
              <a:t>8- </a:t>
            </a:r>
            <a:r>
              <a:rPr lang="fa-IR" sz="3600" b="1" dirty="0">
                <a:cs typeface="B Nazanin" pitchFamily="2" charset="-78"/>
              </a:rPr>
              <a:t>روی دهی (</a:t>
            </a:r>
            <a:r>
              <a:rPr lang="en-US" sz="3600" b="1" dirty="0">
                <a:cs typeface="B Nazanin" pitchFamily="2" charset="-78"/>
              </a:rPr>
              <a:t>Sherardizing</a:t>
            </a:r>
            <a:r>
              <a:rPr lang="fa-IR" sz="3600" b="1" dirty="0" smtClean="0">
                <a:cs typeface="B Nazanin" pitchFamily="2" charset="-78"/>
              </a:rPr>
              <a:t>)</a:t>
            </a:r>
            <a:r>
              <a:rPr lang="en-US" sz="3600" b="1" dirty="0" smtClean="0">
                <a:cs typeface="B Nazanin" pitchFamily="2" charset="-78"/>
              </a:rPr>
              <a:t/>
            </a:r>
            <a:br>
              <a:rPr lang="en-US" sz="3600" b="1" dirty="0" smtClean="0">
                <a:cs typeface="B Nazanin" pitchFamily="2" charset="-78"/>
              </a:rPr>
            </a:br>
            <a:r>
              <a:rPr lang="fa-IR" sz="2800" dirty="0" smtClean="0">
                <a:cs typeface="B Nazanin" pitchFamily="2" charset="-78"/>
              </a:rPr>
              <a:t>(</a:t>
            </a:r>
            <a:r>
              <a:rPr lang="en-US" sz="2000" u="sng" dirty="0" err="1" smtClean="0">
                <a:hlinkClick r:id="rId2" tooltip="Sherard Osborn Cowper-Coles"/>
              </a:rPr>
              <a:t>Sherard</a:t>
            </a:r>
            <a:r>
              <a:rPr lang="en-US" sz="2000" u="sng" dirty="0" smtClean="0">
                <a:hlinkClick r:id="rId2" tooltip="Sherard Osborn Cowper-Coles"/>
              </a:rPr>
              <a:t> </a:t>
            </a:r>
            <a:r>
              <a:rPr lang="en-US" sz="2000" u="sng" dirty="0">
                <a:hlinkClick r:id="rId2" tooltip="Sherard Osborn Cowper-Coles"/>
              </a:rPr>
              <a:t>Osborn </a:t>
            </a:r>
            <a:r>
              <a:rPr lang="en-US" sz="2000" u="sng" dirty="0" smtClean="0">
                <a:hlinkClick r:id="rId2" tooltip="Sherard Osborn Cowper-Coles"/>
              </a:rPr>
              <a:t>Cowper-Coles</a:t>
            </a:r>
            <a:r>
              <a:rPr lang="fa-IR" sz="2000" u="sng" dirty="0" smtClean="0"/>
              <a:t>)</a:t>
            </a:r>
            <a:r>
              <a:rPr lang="fa-IR" sz="3600" b="1" dirty="0">
                <a:cs typeface="B Nazanin" pitchFamily="2" charset="-78"/>
              </a:rPr>
              <a:t/>
            </a:r>
            <a:br>
              <a:rPr lang="fa-IR" sz="3600" b="1" dirty="0">
                <a:cs typeface="B Nazanin" pitchFamily="2" charset="-78"/>
              </a:rPr>
            </a:br>
            <a:endParaRPr lang="en-US" sz="3600" b="1" dirty="0">
              <a:cs typeface="B Nazanin" pitchFamily="2" charset="-78"/>
            </a:endParaRPr>
          </a:p>
        </p:txBody>
      </p:sp>
      <p:sp>
        <p:nvSpPr>
          <p:cNvPr id="4" name="Content Placeholder 2"/>
          <p:cNvSpPr>
            <a:spLocks noGrp="1"/>
          </p:cNvSpPr>
          <p:nvPr>
            <p:ph idx="1"/>
          </p:nvPr>
        </p:nvSpPr>
        <p:spPr>
          <a:xfrm>
            <a:off x="457200" y="1600200"/>
            <a:ext cx="7620000" cy="4800600"/>
          </a:xfrm>
        </p:spPr>
        <p:txBody>
          <a:bodyPr>
            <a:normAutofit/>
          </a:bodyPr>
          <a:lstStyle/>
          <a:p>
            <a:pPr algn="r" rtl="1"/>
            <a:r>
              <a:rPr lang="fa-IR" dirty="0">
                <a:latin typeface="Times New Roman" pitchFamily="18" charset="0"/>
                <a:cs typeface="B Nazanin" pitchFamily="2" charset="-78"/>
              </a:rPr>
              <a:t> </a:t>
            </a:r>
            <a:r>
              <a:rPr lang="fa-IR" b="1" dirty="0">
                <a:latin typeface="Times New Roman" pitchFamily="18" charset="0"/>
                <a:cs typeface="B Nazanin" pitchFamily="2" charset="-78"/>
              </a:rPr>
              <a:t>عبارت است از نفوذ روی به سطح فولاد</a:t>
            </a:r>
            <a:r>
              <a:rPr lang="fa-IR" b="1" dirty="0" smtClean="0">
                <a:latin typeface="Times New Roman" pitchFamily="18" charset="0"/>
                <a:cs typeface="B Nazanin" pitchFamily="2" charset="-78"/>
              </a:rPr>
              <a:t>.</a:t>
            </a:r>
            <a:endParaRPr lang="en-US" b="1" dirty="0" smtClean="0">
              <a:latin typeface="Times New Roman" pitchFamily="18" charset="0"/>
              <a:cs typeface="B Nazanin" pitchFamily="2" charset="-78"/>
            </a:endParaRPr>
          </a:p>
          <a:p>
            <a:pPr algn="r" rtl="1"/>
            <a:r>
              <a:rPr lang="fa-IR" b="1" dirty="0" smtClean="0">
                <a:latin typeface="Times New Roman" pitchFamily="18" charset="0"/>
                <a:cs typeface="B Nazanin" pitchFamily="2" charset="-78"/>
              </a:rPr>
              <a:t>گازی: در محیط گازی حاوی هالیدهای روی در دمای 300-500 درجه سانتیگراد</a:t>
            </a:r>
          </a:p>
          <a:p>
            <a:pPr algn="r" rtl="1"/>
            <a:r>
              <a:rPr lang="fa-IR" b="1" dirty="0" smtClean="0">
                <a:latin typeface="Times New Roman" pitchFamily="18" charset="0"/>
                <a:cs typeface="B Nazanin" pitchFamily="2" charset="-78"/>
              </a:rPr>
              <a:t>جامد: در </a:t>
            </a:r>
            <a:r>
              <a:rPr lang="fa-IR" b="1" dirty="0">
                <a:latin typeface="Times New Roman" pitchFamily="18" charset="0"/>
                <a:cs typeface="B Nazanin" pitchFamily="2" charset="-78"/>
              </a:rPr>
              <a:t>این فرآیند قطعه را در یک </a:t>
            </a:r>
            <a:r>
              <a:rPr lang="fa-IR" b="1" dirty="0" smtClean="0">
                <a:latin typeface="Times New Roman" pitchFamily="18" charset="0"/>
                <a:cs typeface="B Nazanin" pitchFamily="2" charset="-78"/>
              </a:rPr>
              <a:t>پودر روی </a:t>
            </a:r>
            <a:r>
              <a:rPr lang="fa-IR" b="1" dirty="0">
                <a:latin typeface="Times New Roman" pitchFamily="18" charset="0"/>
                <a:cs typeface="B Nazanin" pitchFamily="2" charset="-78"/>
              </a:rPr>
              <a:t>به </a:t>
            </a:r>
            <a:r>
              <a:rPr lang="fa-IR" b="1" dirty="0" smtClean="0">
                <a:latin typeface="Times New Roman" pitchFamily="18" charset="0"/>
                <a:cs typeface="B Nazanin" pitchFamily="2" charset="-78"/>
              </a:rPr>
              <a:t>همراه</a:t>
            </a:r>
            <a:r>
              <a:rPr lang="fa-IR" b="1" dirty="0">
                <a:latin typeface="Times New Roman" pitchFamily="18" charset="0"/>
                <a:cs typeface="B Nazanin" pitchFamily="2" charset="-78"/>
              </a:rPr>
              <a:t> </a:t>
            </a:r>
            <a:r>
              <a:rPr lang="fa-IR" b="1" dirty="0" smtClean="0">
                <a:latin typeface="Times New Roman" pitchFamily="18" charset="0"/>
                <a:cs typeface="B Nazanin" pitchFamily="2" charset="-78"/>
              </a:rPr>
              <a:t>کلرید روی و کلرید آمونیم (فعال کننده) و  </a:t>
            </a:r>
            <a:r>
              <a:rPr lang="fa-IR" b="1" dirty="0">
                <a:latin typeface="Times New Roman" pitchFamily="18" charset="0"/>
                <a:cs typeface="B Nazanin" pitchFamily="2" charset="-78"/>
              </a:rPr>
              <a:t>ماسه نرم قرار می دهند</a:t>
            </a:r>
            <a:r>
              <a:rPr lang="fa-IR" b="1" dirty="0" smtClean="0">
                <a:latin typeface="Times New Roman" pitchFamily="18" charset="0"/>
                <a:cs typeface="B Nazanin" pitchFamily="2" charset="-78"/>
              </a:rPr>
              <a:t>. دما: 400-800 درجه سانتیگراد- ضخامت لایه: 200-30 میکرومتر.</a:t>
            </a:r>
            <a:endParaRPr lang="fa-IR" b="1" dirty="0">
              <a:latin typeface="Times New Roman" pitchFamily="18" charset="0"/>
              <a:cs typeface="B Nazanin" pitchFamily="2" charset="-78"/>
            </a:endParaRPr>
          </a:p>
          <a:p>
            <a:pPr algn="r" rtl="1"/>
            <a:r>
              <a:rPr lang="fa-IR" b="1" dirty="0">
                <a:latin typeface="Times New Roman" pitchFamily="18" charset="0"/>
                <a:cs typeface="B Nazanin" pitchFamily="2" charset="-78"/>
              </a:rPr>
              <a:t> </a:t>
            </a:r>
            <a:r>
              <a:rPr lang="fa-IR" b="1" dirty="0" smtClean="0">
                <a:latin typeface="Times New Roman" pitchFamily="18" charset="0"/>
                <a:cs typeface="B Nazanin" pitchFamily="2" charset="-78"/>
              </a:rPr>
              <a:t>به </a:t>
            </a:r>
            <a:r>
              <a:rPr lang="fa-IR" b="1" dirty="0">
                <a:latin typeface="Times New Roman" pitchFamily="18" charset="0"/>
                <a:cs typeface="B Nazanin" pitchFamily="2" charset="-78"/>
              </a:rPr>
              <a:t>علت نفوذ روی به سطح آهن ترکیبات بین فلزی روی و آهن </a:t>
            </a:r>
            <a:r>
              <a:rPr lang="fa-IR" b="1" dirty="0" smtClean="0">
                <a:latin typeface="Times New Roman" pitchFamily="18" charset="0"/>
                <a:cs typeface="B Nazanin" pitchFamily="2" charset="-78"/>
              </a:rPr>
              <a:t>(</a:t>
            </a:r>
            <a:r>
              <a:rPr lang="el-GR" b="1" i="1" dirty="0" smtClean="0">
                <a:latin typeface="Times New Roman" pitchFamily="18" charset="0"/>
                <a:cs typeface="Times New Roman" pitchFamily="18" charset="0"/>
              </a:rPr>
              <a:t>γ</a:t>
            </a:r>
            <a:r>
              <a:rPr lang="en-US" b="1" i="1" dirty="0" smtClean="0">
                <a:latin typeface="Times New Roman" pitchFamily="18" charset="0"/>
                <a:cs typeface="Times New Roman" pitchFamily="18" charset="0"/>
              </a:rPr>
              <a:t>-</a:t>
            </a:r>
            <a:r>
              <a:rPr lang="en-US" b="1" i="1" dirty="0" err="1" smtClean="0">
                <a:latin typeface="Times New Roman" pitchFamily="18" charset="0"/>
                <a:cs typeface="Times New Roman" pitchFamily="18" charset="0"/>
              </a:rPr>
              <a:t>Fe</a:t>
            </a:r>
            <a:r>
              <a:rPr lang="en-US" b="1" i="1" baseline="-25000" dirty="0" err="1" smtClean="0">
                <a:latin typeface="Times New Roman" pitchFamily="18" charset="0"/>
                <a:cs typeface="Times New Roman" pitchFamily="18" charset="0"/>
              </a:rPr>
              <a:t>5</a:t>
            </a:r>
            <a:r>
              <a:rPr lang="en-US" b="1" i="1" dirty="0" err="1" smtClean="0">
                <a:latin typeface="Times New Roman" pitchFamily="18" charset="0"/>
                <a:cs typeface="Times New Roman" pitchFamily="18" charset="0"/>
              </a:rPr>
              <a:t>Zn</a:t>
            </a:r>
            <a:r>
              <a:rPr lang="en-US" b="1" i="1" baseline="-25000" dirty="0" err="1" smtClean="0">
                <a:latin typeface="Times New Roman" pitchFamily="18" charset="0"/>
                <a:cs typeface="Times New Roman" pitchFamily="18" charset="0"/>
              </a:rPr>
              <a:t>21</a:t>
            </a:r>
            <a:r>
              <a:rPr lang="fa-IR" b="1" dirty="0" smtClean="0">
                <a:latin typeface="Times New Roman" pitchFamily="18" charset="0"/>
                <a:cs typeface="B Nazanin" pitchFamily="2" charset="-78"/>
              </a:rPr>
              <a:t>) ایجاد </a:t>
            </a:r>
            <a:r>
              <a:rPr lang="fa-IR" b="1" dirty="0">
                <a:latin typeface="Times New Roman" pitchFamily="18" charset="0"/>
                <a:cs typeface="B Nazanin" pitchFamily="2" charset="-78"/>
              </a:rPr>
              <a:t>شده و باعث افزایش مقاومت به خوردگی فولاد می شود.</a:t>
            </a:r>
          </a:p>
          <a:p>
            <a:pPr algn="r" rtl="1"/>
            <a:r>
              <a:rPr lang="fa-IR" b="1" dirty="0" smtClean="0">
                <a:latin typeface="Times New Roman" pitchFamily="18" charset="0"/>
                <a:cs typeface="B Nazanin" pitchFamily="2" charset="-78"/>
              </a:rPr>
              <a:t>مزایای </a:t>
            </a:r>
            <a:r>
              <a:rPr lang="fa-IR" b="1" dirty="0">
                <a:latin typeface="Times New Roman" pitchFamily="18" charset="0"/>
                <a:cs typeface="B Nazanin" pitchFamily="2" charset="-78"/>
              </a:rPr>
              <a:t>فرآیند:</a:t>
            </a:r>
          </a:p>
          <a:p>
            <a:pPr algn="r" rtl="1"/>
            <a:r>
              <a:rPr lang="fa-IR" b="1" i="1" u="sng" dirty="0">
                <a:latin typeface="Times New Roman" pitchFamily="18" charset="0"/>
                <a:cs typeface="B Nazanin" pitchFamily="2" charset="-78"/>
              </a:rPr>
              <a:t>افزایش مقاومت به خوردگی </a:t>
            </a:r>
            <a:r>
              <a:rPr lang="fa-IR" b="1" i="1" u="sng" dirty="0" smtClean="0">
                <a:latin typeface="Times New Roman" pitchFamily="18" charset="0"/>
                <a:cs typeface="B Nazanin" pitchFamily="2" charset="-78"/>
              </a:rPr>
              <a:t>قطعه</a:t>
            </a:r>
            <a:endParaRPr lang="fa-IR" b="1" i="1" u="sng" dirty="0">
              <a:latin typeface="Times New Roman" pitchFamily="18" charset="0"/>
              <a:cs typeface="B Nazanin" pitchFamily="2" charset="-78"/>
            </a:endParaRPr>
          </a:p>
          <a:p>
            <a:pPr algn="r" rtl="1"/>
            <a:r>
              <a:rPr lang="fa-IR" b="1" dirty="0">
                <a:latin typeface="Times New Roman" pitchFamily="18" charset="0"/>
                <a:cs typeface="B Nazanin" pitchFamily="2" charset="-78"/>
              </a:rPr>
              <a:t>به علت دمای پایین </a:t>
            </a:r>
            <a:r>
              <a:rPr lang="fa-IR" b="1" dirty="0" smtClean="0">
                <a:latin typeface="Times New Roman" pitchFamily="18" charset="0"/>
                <a:cs typeface="B Nazanin" pitchFamily="2" charset="-78"/>
              </a:rPr>
              <a:t>عملیات، </a:t>
            </a:r>
            <a:r>
              <a:rPr lang="fa-IR" b="1" dirty="0">
                <a:latin typeface="Times New Roman" pitchFamily="18" charset="0"/>
                <a:cs typeface="B Nazanin" pitchFamily="2" charset="-78"/>
              </a:rPr>
              <a:t>خواص مکانیکی قطعه تخریب نمی شود.</a:t>
            </a:r>
          </a:p>
          <a:p>
            <a:pPr algn="r" rtl="1"/>
            <a:r>
              <a:rPr lang="fa-IR" b="1" dirty="0">
                <a:latin typeface="Times New Roman" pitchFamily="18" charset="0"/>
                <a:cs typeface="B Nazanin" pitchFamily="2" charset="-78"/>
              </a:rPr>
              <a:t>لایه تشکیل شده چسبندگی و رنگ پذیری خوبی دارد. </a:t>
            </a:r>
            <a:endParaRPr lang="en-US" b="1" dirty="0">
              <a:latin typeface="Times New Roman" pitchFamily="18" charset="0"/>
              <a:cs typeface="B Nazanin" pitchFamily="2" charset="-78"/>
            </a:endParaRPr>
          </a:p>
        </p:txBody>
      </p:sp>
    </p:spTree>
    <p:extLst>
      <p:ext uri="{BB962C8B-B14F-4D97-AF65-F5344CB8AC3E}">
        <p14:creationId xmlns:p14="http://schemas.microsoft.com/office/powerpoint/2010/main" val="306431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20000" cy="1143000"/>
          </a:xfrm>
        </p:spPr>
        <p:txBody>
          <a:bodyPr/>
          <a:lstStyle/>
          <a:p>
            <a:pPr marL="114300" indent="0" algn="r" rtl="1"/>
            <a:r>
              <a:rPr lang="fa-IR" sz="3600" b="1" dirty="0" smtClean="0">
                <a:cs typeface="B Nazanin" pitchFamily="2" charset="-78"/>
              </a:rPr>
              <a:t>8- </a:t>
            </a:r>
            <a:r>
              <a:rPr lang="fa-IR" sz="3600" b="1" dirty="0">
                <a:cs typeface="B Nazanin" pitchFamily="2" charset="-78"/>
              </a:rPr>
              <a:t>روی دهی (</a:t>
            </a:r>
            <a:r>
              <a:rPr lang="en-US" sz="3600" b="1" dirty="0">
                <a:cs typeface="B Nazanin" pitchFamily="2" charset="-78"/>
              </a:rPr>
              <a:t>Sherardizing</a:t>
            </a:r>
            <a:r>
              <a:rPr lang="fa-IR" sz="3600" b="1" dirty="0" smtClean="0">
                <a:cs typeface="B Nazanin" pitchFamily="2" charset="-78"/>
              </a:rPr>
              <a:t>)</a:t>
            </a:r>
            <a:r>
              <a:rPr lang="en-US" sz="3600" b="1" dirty="0" smtClean="0">
                <a:cs typeface="B Nazanin" pitchFamily="2" charset="-78"/>
              </a:rPr>
              <a:t/>
            </a:r>
            <a:br>
              <a:rPr lang="en-US" sz="3600" b="1" dirty="0" smtClean="0">
                <a:cs typeface="B Nazanin" pitchFamily="2" charset="-78"/>
              </a:rPr>
            </a:br>
            <a:r>
              <a:rPr lang="fa-IR" sz="3600" b="1" dirty="0">
                <a:cs typeface="B Nazanin" pitchFamily="2" charset="-78"/>
              </a:rPr>
              <a:t/>
            </a:r>
            <a:br>
              <a:rPr lang="fa-IR" sz="3600" b="1" dirty="0">
                <a:cs typeface="B Nazanin" pitchFamily="2" charset="-78"/>
              </a:rPr>
            </a:br>
            <a:endParaRPr lang="en-US" sz="3600" b="1" dirty="0">
              <a:cs typeface="B Nazanin" pitchFamily="2" charset="-7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8241449" cy="299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438400" y="4038600"/>
            <a:ext cx="3295646" cy="369332"/>
          </a:xfrm>
          <a:prstGeom prst="rect">
            <a:avLst/>
          </a:prstGeom>
        </p:spPr>
        <p:txBody>
          <a:bodyPr wrap="none">
            <a:spAutoFit/>
          </a:bodyPr>
          <a:lstStyle/>
          <a:p>
            <a:r>
              <a:rPr lang="en-US" dirty="0"/>
              <a:t>Spring washer, after sherardizing </a:t>
            </a:r>
          </a:p>
        </p:txBody>
      </p:sp>
      <p:sp>
        <p:nvSpPr>
          <p:cNvPr id="6" name="Rectangle 5"/>
          <p:cNvSpPr/>
          <p:nvPr/>
        </p:nvSpPr>
        <p:spPr>
          <a:xfrm>
            <a:off x="1447800" y="4724400"/>
            <a:ext cx="6172200" cy="1323439"/>
          </a:xfrm>
          <a:prstGeom prst="rect">
            <a:avLst/>
          </a:prstGeom>
        </p:spPr>
        <p:txBody>
          <a:bodyPr wrap="square">
            <a:spAutoFit/>
          </a:bodyPr>
          <a:lstStyle/>
          <a:p>
            <a:pPr marL="285750" indent="-285750" algn="r" rtl="1">
              <a:buFont typeface="Courier New" pitchFamily="49" charset="0"/>
              <a:buChar char="o"/>
            </a:pPr>
            <a:r>
              <a:rPr lang="fa-IR" sz="2000" b="1" dirty="0" smtClean="0">
                <a:cs typeface="B Nazanin" pitchFamily="2" charset="-78"/>
              </a:rPr>
              <a:t>پین لولاهای استفاده شده در صنایع معدنی</a:t>
            </a:r>
          </a:p>
          <a:p>
            <a:pPr marL="285750" indent="-285750" algn="r" rtl="1">
              <a:buFont typeface="Courier New" pitchFamily="49" charset="0"/>
              <a:buChar char="o"/>
            </a:pPr>
            <a:r>
              <a:rPr lang="fa-IR" sz="2000" b="1" dirty="0" smtClean="0">
                <a:cs typeface="B Nazanin" pitchFamily="2" charset="-78"/>
              </a:rPr>
              <a:t>بست های ریل ها</a:t>
            </a:r>
          </a:p>
          <a:p>
            <a:pPr marL="285750" indent="-285750" algn="r" rtl="1">
              <a:buFont typeface="Courier New" pitchFamily="49" charset="0"/>
              <a:buChar char="o"/>
            </a:pPr>
            <a:r>
              <a:rPr lang="fa-IR" sz="2000" b="1" dirty="0" smtClean="0">
                <a:cs typeface="B Nazanin" pitchFamily="2" charset="-78"/>
              </a:rPr>
              <a:t>قلاب های نگهدارنده کابل در صنایع مخابرات</a:t>
            </a:r>
            <a:endParaRPr lang="en-US" sz="2000" b="1" dirty="0">
              <a:cs typeface="B Nazanin" pitchFamily="2" charset="-78"/>
            </a:endParaRPr>
          </a:p>
          <a:p>
            <a:pPr marL="285750" indent="-285750" algn="r" rtl="1">
              <a:buFont typeface="Courier New" pitchFamily="49" charset="0"/>
              <a:buChar char="o"/>
            </a:pPr>
            <a:r>
              <a:rPr lang="fa-IR" sz="2000" b="1" dirty="0" smtClean="0">
                <a:cs typeface="B Nazanin" pitchFamily="2" charset="-78"/>
              </a:rPr>
              <a:t>بست و چفت ها در سازه ها</a:t>
            </a:r>
          </a:p>
        </p:txBody>
      </p:sp>
    </p:spTree>
    <p:extLst>
      <p:ext uri="{BB962C8B-B14F-4D97-AF65-F5344CB8AC3E}">
        <p14:creationId xmlns:p14="http://schemas.microsoft.com/office/powerpoint/2010/main" val="100772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4300" indent="0" algn="r" rtl="1"/>
            <a:r>
              <a:rPr lang="fa-IR" sz="3600" b="1" dirty="0" smtClean="0">
                <a:cs typeface="B Nazanin" pitchFamily="2" charset="-78"/>
              </a:rPr>
              <a:t>9- </a:t>
            </a:r>
            <a:r>
              <a:rPr lang="fa-IR" sz="3600" b="1" dirty="0">
                <a:cs typeface="B Nazanin" pitchFamily="2" charset="-78"/>
              </a:rPr>
              <a:t>کروم دهی (</a:t>
            </a:r>
            <a:r>
              <a:rPr lang="en-US" sz="3600" b="1" dirty="0" err="1">
                <a:cs typeface="B Nazanin" pitchFamily="2" charset="-78"/>
              </a:rPr>
              <a:t>Chromizing</a:t>
            </a:r>
            <a:r>
              <a:rPr lang="fa-IR" sz="3600" b="1" dirty="0" smtClean="0">
                <a:cs typeface="B Nazanin" pitchFamily="2" charset="-78"/>
              </a:rPr>
              <a:t>)</a:t>
            </a:r>
            <a:endParaRPr lang="en-US" sz="3600" b="1" dirty="0">
              <a:cs typeface="B Nazanin" pitchFamily="2" charset="-78"/>
            </a:endParaRPr>
          </a:p>
        </p:txBody>
      </p:sp>
      <p:sp>
        <p:nvSpPr>
          <p:cNvPr id="3" name="Content Placeholder 2"/>
          <p:cNvSpPr>
            <a:spLocks noGrp="1"/>
          </p:cNvSpPr>
          <p:nvPr>
            <p:ph idx="1"/>
          </p:nvPr>
        </p:nvSpPr>
        <p:spPr/>
        <p:txBody>
          <a:bodyPr>
            <a:normAutofit/>
          </a:bodyPr>
          <a:lstStyle/>
          <a:p>
            <a:pPr algn="r" rtl="1"/>
            <a:r>
              <a:rPr lang="fa-IR" sz="2400" b="1" dirty="0" smtClean="0">
                <a:cs typeface="B Nazanin" pitchFamily="2" charset="-78"/>
              </a:rPr>
              <a:t>اشباع </a:t>
            </a:r>
            <a:r>
              <a:rPr lang="fa-IR" sz="2400" b="1" dirty="0">
                <a:cs typeface="B Nazanin" pitchFamily="2" charset="-78"/>
              </a:rPr>
              <a:t>لایه سطحی فولاد با </a:t>
            </a:r>
            <a:r>
              <a:rPr lang="fa-IR" sz="2400" b="1" dirty="0" smtClean="0">
                <a:cs typeface="B Nazanin" pitchFamily="2" charset="-78"/>
              </a:rPr>
              <a:t>کروم جهت افزایش مقاومت در برابر خوردگی و سایش</a:t>
            </a:r>
          </a:p>
          <a:p>
            <a:pPr algn="r" rtl="1"/>
            <a:r>
              <a:rPr lang="en-US" sz="2400" b="1" dirty="0" smtClean="0">
                <a:cs typeface="B Nazanin" pitchFamily="2" charset="-78"/>
              </a:rPr>
              <a:t>Soft </a:t>
            </a:r>
            <a:r>
              <a:rPr lang="en-US" sz="2400" b="1" dirty="0" err="1" smtClean="0">
                <a:cs typeface="B Nazanin" pitchFamily="2" charset="-78"/>
              </a:rPr>
              <a:t>Chromizing</a:t>
            </a:r>
            <a:r>
              <a:rPr lang="en-US" sz="2400" b="1" dirty="0" smtClean="0">
                <a:cs typeface="B Nazanin" pitchFamily="2" charset="-78"/>
              </a:rPr>
              <a:t> (</a:t>
            </a:r>
            <a:r>
              <a:rPr lang="en-US" sz="2400" b="1" dirty="0"/>
              <a:t>Anti-Corrosion </a:t>
            </a:r>
            <a:r>
              <a:rPr lang="en-US" sz="2400" b="1" dirty="0" err="1" smtClean="0"/>
              <a:t>Chromizing</a:t>
            </a:r>
            <a:r>
              <a:rPr lang="en-US" sz="2400" b="1" dirty="0" smtClean="0"/>
              <a:t>)</a:t>
            </a:r>
            <a:r>
              <a:rPr lang="fa-IR" sz="2400" b="1" dirty="0" smtClean="0"/>
              <a:t>: </a:t>
            </a:r>
            <a:r>
              <a:rPr lang="fa-IR" sz="2400" b="1" dirty="0">
                <a:cs typeface="B Nazanin" pitchFamily="2" charset="-78"/>
              </a:rPr>
              <a:t>مقدار </a:t>
            </a:r>
            <a:r>
              <a:rPr lang="fa-IR" sz="2400" b="1" dirty="0" smtClean="0">
                <a:cs typeface="B Nazanin" pitchFamily="2" charset="-78"/>
              </a:rPr>
              <a:t>کربن فولاد </a:t>
            </a:r>
            <a:r>
              <a:rPr lang="fa-IR" sz="2400" b="1" dirty="0">
                <a:cs typeface="B Nazanin" pitchFamily="2" charset="-78"/>
              </a:rPr>
              <a:t>کمتر از </a:t>
            </a:r>
            <a:r>
              <a:rPr lang="fa-IR" sz="2400" b="1" dirty="0" smtClean="0">
                <a:cs typeface="B Nazanin" pitchFamily="2" charset="-78"/>
              </a:rPr>
              <a:t>0/2 درصد وزنی</a:t>
            </a:r>
          </a:p>
          <a:p>
            <a:pPr algn="r" rtl="1"/>
            <a:r>
              <a:rPr lang="en-US" sz="2400" b="1" dirty="0" smtClean="0">
                <a:cs typeface="B Nazanin" pitchFamily="2" charset="-78"/>
              </a:rPr>
              <a:t>Hard </a:t>
            </a:r>
            <a:r>
              <a:rPr lang="en-US" sz="2400" b="1" dirty="0" err="1" smtClean="0">
                <a:cs typeface="B Nazanin" pitchFamily="2" charset="-78"/>
              </a:rPr>
              <a:t>Chromizing</a:t>
            </a:r>
            <a:r>
              <a:rPr lang="en-US" sz="2400" b="1" dirty="0" smtClean="0">
                <a:cs typeface="B Nazanin" pitchFamily="2" charset="-78"/>
              </a:rPr>
              <a:t> (Surface Hardening)</a:t>
            </a:r>
            <a:r>
              <a:rPr lang="fa-IR" sz="2400" b="1" dirty="0" smtClean="0">
                <a:cs typeface="B Nazanin" pitchFamily="2" charset="-78"/>
              </a:rPr>
              <a:t>: مقدار کربن حدود 0/35 درصد وزنی.</a:t>
            </a:r>
          </a:p>
          <a:p>
            <a:pPr algn="r" rtl="1"/>
            <a:r>
              <a:rPr lang="fa-IR" sz="2400" b="1" dirty="0" smtClean="0">
                <a:cs typeface="B Nazanin" pitchFamily="2" charset="-78"/>
              </a:rPr>
              <a:t>دمای 850-1050 درجه سانتیگراد به مدت 12 ساعت</a:t>
            </a:r>
          </a:p>
          <a:p>
            <a:pPr algn="r" rtl="1"/>
            <a:r>
              <a:rPr lang="fa-IR" sz="2400" b="1" dirty="0" smtClean="0">
                <a:cs typeface="B Nazanin" pitchFamily="2" charset="-78"/>
              </a:rPr>
              <a:t>ضخامت لایه: 10-150 میکرومتر</a:t>
            </a:r>
          </a:p>
          <a:p>
            <a:pPr algn="r" rtl="1"/>
            <a:r>
              <a:rPr lang="en-US" sz="2400" b="1" dirty="0" smtClean="0"/>
              <a:t>gaseous </a:t>
            </a:r>
            <a:r>
              <a:rPr lang="en-US" sz="2400" b="1" dirty="0" err="1"/>
              <a:t>chromising</a:t>
            </a:r>
            <a:r>
              <a:rPr lang="fa-IR" sz="2400" b="1" dirty="0" smtClean="0">
                <a:cs typeface="B Nazanin" pitchFamily="2" charset="-78"/>
              </a:rPr>
              <a:t>: گاز </a:t>
            </a:r>
            <a:r>
              <a:rPr lang="en-US" sz="2400" b="1" dirty="0" err="1" smtClean="0">
                <a:cs typeface="B Nazanin" pitchFamily="2" charset="-78"/>
              </a:rPr>
              <a:t>CrCl2</a:t>
            </a:r>
            <a:r>
              <a:rPr lang="fa-IR" sz="2400" b="1" dirty="0" smtClean="0">
                <a:cs typeface="B Nazanin" pitchFamily="2" charset="-78"/>
              </a:rPr>
              <a:t>، </a:t>
            </a:r>
            <a:endParaRPr lang="fa-IR" sz="2400" b="1" dirty="0">
              <a:cs typeface="B Nazanin" pitchFamily="2" charset="-78"/>
            </a:endParaRPr>
          </a:p>
          <a:p>
            <a:pPr algn="r" rtl="1"/>
            <a:r>
              <a:rPr lang="en-US" sz="2400" b="1" dirty="0">
                <a:cs typeface="B Nazanin" pitchFamily="2" charset="-78"/>
              </a:rPr>
              <a:t>pack </a:t>
            </a:r>
            <a:r>
              <a:rPr lang="en-US" sz="2400" b="1" dirty="0" err="1">
                <a:cs typeface="B Nazanin" pitchFamily="2" charset="-78"/>
              </a:rPr>
              <a:t>chromising</a:t>
            </a:r>
            <a:r>
              <a:rPr lang="fa-IR" sz="2400" b="1" dirty="0">
                <a:cs typeface="B Nazanin" pitchFamily="2" charset="-78"/>
              </a:rPr>
              <a:t>: پودر فلز کروم به همراه چند ماده فعال کننده</a:t>
            </a:r>
          </a:p>
          <a:p>
            <a:pPr algn="r" rtl="1"/>
            <a:endParaRPr lang="en-US" sz="2400" b="1" dirty="0">
              <a:cs typeface="B Nazanin" pitchFamily="2" charset="-7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901442"/>
            <a:ext cx="3330054" cy="508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5791200"/>
            <a:ext cx="7772400" cy="369332"/>
          </a:xfrm>
          <a:prstGeom prst="rect">
            <a:avLst/>
          </a:prstGeom>
        </p:spPr>
        <p:txBody>
          <a:bodyPr wrap="square">
            <a:spAutoFit/>
          </a:bodyPr>
          <a:lstStyle/>
          <a:p>
            <a:r>
              <a:rPr lang="en-US" b="1" dirty="0"/>
              <a:t>packed powder mixtures of Cr (50 </a:t>
            </a:r>
            <a:r>
              <a:rPr lang="en-US" b="1" dirty="0" err="1"/>
              <a:t>wt</a:t>
            </a:r>
            <a:r>
              <a:rPr lang="en-US" b="1" dirty="0"/>
              <a:t>%), </a:t>
            </a:r>
            <a:r>
              <a:rPr lang="en-US" b="1" dirty="0" err="1" smtClean="0"/>
              <a:t>NH4Cl</a:t>
            </a:r>
            <a:r>
              <a:rPr lang="en-US" b="1" dirty="0" smtClean="0"/>
              <a:t> (1.5 </a:t>
            </a:r>
            <a:r>
              <a:rPr lang="en-US" b="1" dirty="0" err="1" smtClean="0"/>
              <a:t>wt</a:t>
            </a:r>
            <a:r>
              <a:rPr lang="en-US" b="1" dirty="0" smtClean="0"/>
              <a:t>%) and </a:t>
            </a:r>
            <a:r>
              <a:rPr lang="en-US" b="1" dirty="0" err="1" smtClean="0"/>
              <a:t>Al2O3</a:t>
            </a:r>
            <a:r>
              <a:rPr lang="en-US" b="1" dirty="0" smtClean="0"/>
              <a:t> (48.5 </a:t>
            </a:r>
            <a:r>
              <a:rPr lang="en-US" b="1" dirty="0" err="1" smtClean="0"/>
              <a:t>wt</a:t>
            </a:r>
            <a:r>
              <a:rPr lang="en-US" b="1" dirty="0" smtClean="0"/>
              <a:t>%)</a:t>
            </a:r>
            <a:endParaRPr lang="en-US" b="1" dirty="0"/>
          </a:p>
        </p:txBody>
      </p:sp>
    </p:spTree>
    <p:extLst>
      <p:ext uri="{BB962C8B-B14F-4D97-AF65-F5344CB8AC3E}">
        <p14:creationId xmlns:p14="http://schemas.microsoft.com/office/powerpoint/2010/main" val="306431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098"/>
                                        </p:tgtEl>
                                        <p:attrNameLst>
                                          <p:attrName>style.visibility</p:attrName>
                                        </p:attrNameLst>
                                      </p:cBhvr>
                                      <p:to>
                                        <p:strVal val="visible"/>
                                      </p:to>
                                    </p:set>
                                    <p:anim calcmode="lin" valueType="num">
                                      <p:cBhvr additive="base">
                                        <p:cTn id="41" dur="500" fill="hold"/>
                                        <p:tgtEl>
                                          <p:spTgt spid="4098"/>
                                        </p:tgtEl>
                                        <p:attrNameLst>
                                          <p:attrName>ppt_x</p:attrName>
                                        </p:attrNameLst>
                                      </p:cBhvr>
                                      <p:tavLst>
                                        <p:tav tm="0">
                                          <p:val>
                                            <p:strVal val="#ppt_x"/>
                                          </p:val>
                                        </p:tav>
                                        <p:tav tm="100000">
                                          <p:val>
                                            <p:strVal val="#ppt_x"/>
                                          </p:val>
                                        </p:tav>
                                      </p:tavLst>
                                    </p:anim>
                                    <p:anim calcmode="lin" valueType="num">
                                      <p:cBhvr additive="base">
                                        <p:cTn id="42"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1"/>
            <a:ext cx="4646709"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208663"/>
            <a:ext cx="4495800" cy="33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85800" y="5181600"/>
            <a:ext cx="3342005" cy="923330"/>
          </a:xfrm>
          <a:prstGeom prst="rect">
            <a:avLst/>
          </a:prstGeom>
        </p:spPr>
        <p:txBody>
          <a:bodyPr wrap="none">
            <a:spAutoFit/>
          </a:bodyPr>
          <a:lstStyle/>
          <a:p>
            <a:r>
              <a:rPr lang="en-US" dirty="0" smtClean="0"/>
              <a:t>C: low </a:t>
            </a:r>
            <a:r>
              <a:rPr lang="en-US" dirty="0"/>
              <a:t>carbon steel </a:t>
            </a:r>
            <a:r>
              <a:rPr lang="en-US" dirty="0" smtClean="0"/>
              <a:t>plate</a:t>
            </a:r>
          </a:p>
          <a:p>
            <a:r>
              <a:rPr lang="en-US" dirty="0" smtClean="0"/>
              <a:t>B: </a:t>
            </a:r>
            <a:r>
              <a:rPr lang="en-US" dirty="0" err="1"/>
              <a:t>chromized</a:t>
            </a:r>
            <a:r>
              <a:rPr lang="en-US" dirty="0"/>
              <a:t> </a:t>
            </a:r>
            <a:r>
              <a:rPr lang="en-US" dirty="0" smtClean="0"/>
              <a:t>coarse-grained steel</a:t>
            </a:r>
          </a:p>
          <a:p>
            <a:r>
              <a:rPr lang="en-US" dirty="0" smtClean="0"/>
              <a:t>A: </a:t>
            </a:r>
            <a:r>
              <a:rPr lang="en-US" dirty="0" err="1"/>
              <a:t>chromized</a:t>
            </a:r>
            <a:r>
              <a:rPr lang="en-US" dirty="0"/>
              <a:t> </a:t>
            </a:r>
            <a:r>
              <a:rPr lang="en-US" dirty="0" err="1"/>
              <a:t>SMAT</a:t>
            </a:r>
            <a:r>
              <a:rPr lang="en-US" dirty="0"/>
              <a:t> sample</a:t>
            </a:r>
          </a:p>
        </p:txBody>
      </p:sp>
      <p:sp>
        <p:nvSpPr>
          <p:cNvPr id="5" name="Rectangle 4"/>
          <p:cNvSpPr/>
          <p:nvPr/>
        </p:nvSpPr>
        <p:spPr>
          <a:xfrm>
            <a:off x="1752600" y="6416159"/>
            <a:ext cx="3806042" cy="369332"/>
          </a:xfrm>
          <a:prstGeom prst="rect">
            <a:avLst/>
          </a:prstGeom>
        </p:spPr>
        <p:txBody>
          <a:bodyPr wrap="none">
            <a:spAutoFit/>
          </a:bodyPr>
          <a:lstStyle/>
          <a:p>
            <a:r>
              <a:rPr lang="en-US" dirty="0"/>
              <a:t>surface mechanical attrition treatment</a:t>
            </a:r>
          </a:p>
        </p:txBody>
      </p:sp>
      <p:cxnSp>
        <p:nvCxnSpPr>
          <p:cNvPr id="7" name="Straight Arrow Connector 6"/>
          <p:cNvCxnSpPr>
            <a:stCxn id="4" idx="2"/>
          </p:cNvCxnSpPr>
          <p:nvPr/>
        </p:nvCxnSpPr>
        <p:spPr>
          <a:xfrm>
            <a:off x="2356803" y="6104930"/>
            <a:ext cx="81597" cy="3112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457200" y="274638"/>
            <a:ext cx="7620000" cy="1143000"/>
          </a:xfrm>
        </p:spPr>
        <p:txBody>
          <a:bodyPr/>
          <a:lstStyle/>
          <a:p>
            <a:pPr marL="114300" indent="0" algn="r" rtl="1"/>
            <a:r>
              <a:rPr lang="fa-IR" sz="3600" b="1" dirty="0" smtClean="0">
                <a:cs typeface="B Nazanin" pitchFamily="2" charset="-78"/>
              </a:rPr>
              <a:t>9- </a:t>
            </a:r>
            <a:r>
              <a:rPr lang="fa-IR" sz="3600" b="1" dirty="0">
                <a:cs typeface="B Nazanin" pitchFamily="2" charset="-78"/>
              </a:rPr>
              <a:t>کروم دهی (</a:t>
            </a:r>
            <a:r>
              <a:rPr lang="en-US" sz="3600" b="1" dirty="0" err="1">
                <a:cs typeface="B Nazanin" pitchFamily="2" charset="-78"/>
              </a:rPr>
              <a:t>Chromizing</a:t>
            </a:r>
            <a:r>
              <a:rPr lang="fa-IR" sz="3600" b="1" dirty="0" smtClean="0">
                <a:cs typeface="B Nazanin" pitchFamily="2" charset="-78"/>
              </a:rPr>
              <a:t>)</a:t>
            </a:r>
            <a:endParaRPr lang="en-US" sz="3600" b="1" dirty="0">
              <a:cs typeface="B Nazanin" pitchFamily="2" charset="-78"/>
            </a:endParaRPr>
          </a:p>
        </p:txBody>
      </p:sp>
      <p:sp>
        <p:nvSpPr>
          <p:cNvPr id="6" name="Rectangle 5"/>
          <p:cNvSpPr/>
          <p:nvPr/>
        </p:nvSpPr>
        <p:spPr>
          <a:xfrm>
            <a:off x="4724400" y="1524000"/>
            <a:ext cx="3648756" cy="400110"/>
          </a:xfrm>
          <a:prstGeom prst="rect">
            <a:avLst/>
          </a:prstGeom>
        </p:spPr>
        <p:txBody>
          <a:bodyPr wrap="none">
            <a:spAutoFit/>
          </a:bodyPr>
          <a:lstStyle/>
          <a:p>
            <a:pPr marL="342900" indent="-342900" algn="r" rtl="1">
              <a:buFont typeface="Wingdings" pitchFamily="2" charset="2"/>
              <a:buChar char="q"/>
            </a:pPr>
            <a:r>
              <a:rPr lang="fa-IR" sz="2000" b="1" dirty="0">
                <a:cs typeface="B Nazanin" pitchFamily="2" charset="-78"/>
              </a:rPr>
              <a:t>افزایش مقاومت به خوردگی و سایش</a:t>
            </a:r>
            <a:endParaRPr lang="en-US" sz="2000" b="1" dirty="0">
              <a:cs typeface="B Nazanin" pitchFamily="2" charset="-78"/>
            </a:endParaRPr>
          </a:p>
        </p:txBody>
      </p:sp>
    </p:spTree>
    <p:extLst>
      <p:ext uri="{BB962C8B-B14F-4D97-AF65-F5344CB8AC3E}">
        <p14:creationId xmlns:p14="http://schemas.microsoft.com/office/powerpoint/2010/main" val="15616657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515629"/>
            <a:ext cx="3839339" cy="6342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a:xfrm>
            <a:off x="457200" y="-304800"/>
            <a:ext cx="7620000" cy="1143000"/>
          </a:xfrm>
        </p:spPr>
        <p:txBody>
          <a:bodyPr/>
          <a:lstStyle/>
          <a:p>
            <a:pPr marL="114300" indent="0" algn="r" rtl="1"/>
            <a:r>
              <a:rPr lang="fa-IR" sz="3600" b="1" dirty="0" smtClean="0">
                <a:cs typeface="B Nazanin" pitchFamily="2" charset="-78"/>
              </a:rPr>
              <a:t>9- </a:t>
            </a:r>
            <a:r>
              <a:rPr lang="fa-IR" sz="3600" b="1" dirty="0">
                <a:cs typeface="B Nazanin" pitchFamily="2" charset="-78"/>
              </a:rPr>
              <a:t>کروم دهی (</a:t>
            </a:r>
            <a:r>
              <a:rPr lang="en-US" sz="3600" b="1" dirty="0" err="1">
                <a:cs typeface="B Nazanin" pitchFamily="2" charset="-78"/>
              </a:rPr>
              <a:t>Chromizing</a:t>
            </a:r>
            <a:r>
              <a:rPr lang="fa-IR" sz="3600" b="1" dirty="0" smtClean="0">
                <a:cs typeface="B Nazanin" pitchFamily="2" charset="-78"/>
              </a:rPr>
              <a:t>)</a:t>
            </a:r>
            <a:endParaRPr lang="en-US" sz="3600" b="1" dirty="0">
              <a:cs typeface="B Nazanin" pitchFamily="2" charset="-78"/>
            </a:endParaRPr>
          </a:p>
        </p:txBody>
      </p:sp>
    </p:spTree>
    <p:extLst>
      <p:ext uri="{BB962C8B-B14F-4D97-AF65-F5344CB8AC3E}">
        <p14:creationId xmlns:p14="http://schemas.microsoft.com/office/powerpoint/2010/main" val="644703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marL="114300" lvl="1" algn="ctr" rtl="1">
              <a:spcBef>
                <a:spcPct val="0"/>
              </a:spcBef>
            </a:pPr>
            <a:r>
              <a:rPr lang="fa-IR" sz="2800" dirty="0" smtClean="0">
                <a:cs typeface="B Nazanin" pitchFamily="2" charset="-78"/>
              </a:rPr>
              <a:t>1- 1- </a:t>
            </a:r>
            <a:r>
              <a:rPr lang="fa-IR" sz="2800" b="1" dirty="0" smtClean="0">
                <a:cs typeface="B Nazanin" pitchFamily="2" charset="-78"/>
              </a:rPr>
              <a:t>کربن دهی جامد (پودری)</a:t>
            </a:r>
            <a:br>
              <a:rPr lang="fa-IR" sz="2800" b="1" dirty="0" smtClean="0">
                <a:cs typeface="B Nazanin" pitchFamily="2" charset="-78"/>
              </a:rPr>
            </a:br>
            <a:r>
              <a:rPr lang="en-US" sz="2800" b="1" dirty="0" smtClean="0">
                <a:cs typeface="B Nazanin" pitchFamily="2" charset="-78"/>
              </a:rPr>
              <a:t>Pack Carburizing</a:t>
            </a:r>
            <a:endParaRPr lang="fa-IR" sz="2800" dirty="0">
              <a:cs typeface="B Nazanin" pitchFamily="2" charset="-78"/>
            </a:endParaRPr>
          </a:p>
        </p:txBody>
      </p:sp>
      <p:sp>
        <p:nvSpPr>
          <p:cNvPr id="3" name="Content Placeholder 2"/>
          <p:cNvSpPr>
            <a:spLocks noGrp="1"/>
          </p:cNvSpPr>
          <p:nvPr>
            <p:ph idx="1"/>
          </p:nvPr>
        </p:nvSpPr>
        <p:spPr/>
        <p:txBody>
          <a:bodyPr>
            <a:normAutofit/>
          </a:bodyPr>
          <a:lstStyle/>
          <a:p>
            <a:pPr marL="411480" lvl="1" indent="0" algn="r" rtl="1">
              <a:buNone/>
            </a:pPr>
            <a:r>
              <a:rPr lang="fa-IR" sz="2800" b="1" dirty="0" smtClean="0">
                <a:cs typeface="B Nazanin" pitchFamily="2" charset="-78"/>
              </a:rPr>
              <a:t>منبع کربن: ذغال چوب</a:t>
            </a:r>
          </a:p>
          <a:p>
            <a:pPr marL="411480" lvl="1" indent="0" algn="r" rtl="1">
              <a:buNone/>
            </a:pPr>
            <a:r>
              <a:rPr lang="fa-IR" sz="2800" b="1" dirty="0" smtClean="0">
                <a:cs typeface="B Nazanin" pitchFamily="2" charset="-78"/>
              </a:rPr>
              <a:t>دما: 925-875 درجه سانتیگراد</a:t>
            </a:r>
          </a:p>
          <a:p>
            <a:pPr marL="411480" lvl="1" indent="0" algn="r" rtl="1">
              <a:buNone/>
            </a:pPr>
            <a:endParaRPr lang="fa-IR" sz="2800" b="1" dirty="0">
              <a:cs typeface="B Nazanin" pitchFamily="2" charset="-78"/>
            </a:endParaRPr>
          </a:p>
          <a:p>
            <a:pPr marL="411480" lvl="1" indent="0" algn="r" rtl="1">
              <a:buNone/>
            </a:pPr>
            <a:endParaRPr lang="fa-IR" sz="2800" b="1" dirty="0" smtClean="0">
              <a:cs typeface="B Nazanin" pitchFamily="2" charset="-78"/>
            </a:endParaRPr>
          </a:p>
          <a:p>
            <a:pPr marL="411480" lvl="1" indent="0" algn="r" rtl="1">
              <a:buNone/>
            </a:pPr>
            <a:endParaRPr lang="fa-IR" sz="2800" b="1" dirty="0">
              <a:cs typeface="B Nazanin" pitchFamily="2" charset="-78"/>
            </a:endParaRPr>
          </a:p>
          <a:p>
            <a:pPr marL="411480" lvl="1" indent="0" algn="r" rtl="1">
              <a:buNone/>
            </a:pPr>
            <a:r>
              <a:rPr lang="fa-IR" sz="2800" b="1" dirty="0" smtClean="0">
                <a:cs typeface="B Nazanin" pitchFamily="2" charset="-78"/>
              </a:rPr>
              <a:t>استفاده از مواد فعال کننده جهت افزایش سرعت واکنش</a:t>
            </a:r>
          </a:p>
          <a:p>
            <a:pPr marL="411480" lvl="1" indent="0" algn="r" rtl="1">
              <a:buNone/>
            </a:pPr>
            <a:endParaRPr lang="fa-IR" sz="2800" b="1" dirty="0" smtClean="0">
              <a:cs typeface="B Nazanin" pitchFamily="2" charset="-78"/>
            </a:endParaRPr>
          </a:p>
          <a:p>
            <a:pPr marL="411480" lvl="1" indent="0" algn="r" rtl="1">
              <a:buNone/>
            </a:pPr>
            <a:endParaRPr lang="fa-IR" sz="2800" b="1" dirty="0" smtClean="0">
              <a:cs typeface="B Nazanin" pitchFamily="2" charset="-78"/>
            </a:endParaRPr>
          </a:p>
        </p:txBody>
      </p:sp>
      <p:pic>
        <p:nvPicPr>
          <p:cNvPr id="4" name="Picture 20" descr="untitled"/>
          <p:cNvPicPr>
            <a:picLocks noChangeAspect="1" noChangeArrowheads="1"/>
          </p:cNvPicPr>
          <p:nvPr/>
        </p:nvPicPr>
        <p:blipFill rotWithShape="1">
          <a:blip r:embed="rId2">
            <a:extLst>
              <a:ext uri="{28A0092B-C50C-407E-A947-70E740481C1C}">
                <a14:useLocalDpi xmlns:a14="http://schemas.microsoft.com/office/drawing/2010/main" val="0"/>
              </a:ext>
            </a:extLst>
          </a:blip>
          <a:srcRect r="3358"/>
          <a:stretch/>
        </p:blipFill>
        <p:spPr bwMode="auto">
          <a:xfrm>
            <a:off x="199030" y="2286000"/>
            <a:ext cx="353477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1" descr="untitle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657725"/>
            <a:ext cx="47244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330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2000" fill="hold"/>
                                        <p:tgtEl>
                                          <p:spTgt spid="4"/>
                                        </p:tgtEl>
                                        <p:attrNameLst>
                                          <p:attrName>ppt_w</p:attrName>
                                        </p:attrNameLst>
                                      </p:cBhvr>
                                      <p:tavLst>
                                        <p:tav tm="0">
                                          <p:val>
                                            <p:fltVal val="0"/>
                                          </p:val>
                                        </p:tav>
                                        <p:tav tm="100000">
                                          <p:val>
                                            <p:strVal val="#ppt_w"/>
                                          </p:val>
                                        </p:tav>
                                      </p:tavLst>
                                    </p:anim>
                                    <p:anim calcmode="lin" valueType="num">
                                      <p:cBhvr>
                                        <p:cTn id="20" dur="2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2000" fill="hold"/>
                                        <p:tgtEl>
                                          <p:spTgt spid="5"/>
                                        </p:tgtEl>
                                        <p:attrNameLst>
                                          <p:attrName>ppt_w</p:attrName>
                                        </p:attrNameLst>
                                      </p:cBhvr>
                                      <p:tavLst>
                                        <p:tav tm="0">
                                          <p:val>
                                            <p:fltVal val="0"/>
                                          </p:val>
                                        </p:tav>
                                        <p:tav tm="100000">
                                          <p:val>
                                            <p:strVal val="#ppt_w"/>
                                          </p:val>
                                        </p:tav>
                                      </p:tavLst>
                                    </p:anim>
                                    <p:anim calcmode="lin" valueType="num">
                                      <p:cBhvr>
                                        <p:cTn id="32" dur="2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4300" indent="0" algn="r" rtl="1"/>
            <a:r>
              <a:rPr lang="fa-IR" sz="2400" b="1" dirty="0" smtClean="0">
                <a:cs typeface="B Nazanin" pitchFamily="2" charset="-78"/>
              </a:rPr>
              <a:t>10- </a:t>
            </a:r>
            <a:r>
              <a:rPr lang="fa-IR" sz="2400" b="1" dirty="0">
                <a:cs typeface="B Nazanin" pitchFamily="2" charset="-78"/>
              </a:rPr>
              <a:t>آلومینیم دهی </a:t>
            </a:r>
            <a:r>
              <a:rPr lang="fa-IR" sz="2400" b="1" dirty="0" smtClean="0">
                <a:cs typeface="B Nazanin" pitchFamily="2" charset="-78"/>
              </a:rPr>
              <a:t>(</a:t>
            </a:r>
            <a:r>
              <a:rPr lang="en-US" sz="2400" b="1" dirty="0" smtClean="0">
                <a:cs typeface="B Nazanin" pitchFamily="2" charset="-78"/>
              </a:rPr>
              <a:t>Calorizing/</a:t>
            </a:r>
            <a:r>
              <a:rPr lang="en-US" sz="2400" b="1" dirty="0"/>
              <a:t> </a:t>
            </a:r>
            <a:r>
              <a:rPr lang="en-US" sz="2400" b="1" dirty="0" smtClean="0"/>
              <a:t>Aluminizing/</a:t>
            </a:r>
            <a:r>
              <a:rPr lang="en-US" sz="2400" b="1" dirty="0" err="1" smtClean="0"/>
              <a:t>Alonizing</a:t>
            </a:r>
            <a:r>
              <a:rPr lang="fa-IR" sz="2400" b="1" dirty="0" smtClean="0">
                <a:cs typeface="B Nazanin" pitchFamily="2" charset="-78"/>
              </a:rPr>
              <a:t>)</a:t>
            </a:r>
            <a:endParaRPr lang="en-US" sz="2400" b="1" dirty="0">
              <a:cs typeface="B Nazanin" pitchFamily="2" charset="-78"/>
            </a:endParaRPr>
          </a:p>
        </p:txBody>
      </p:sp>
      <p:sp>
        <p:nvSpPr>
          <p:cNvPr id="3" name="Content Placeholder 2"/>
          <p:cNvSpPr>
            <a:spLocks noGrp="1"/>
          </p:cNvSpPr>
          <p:nvPr>
            <p:ph idx="1"/>
          </p:nvPr>
        </p:nvSpPr>
        <p:spPr/>
        <p:txBody>
          <a:bodyPr/>
          <a:lstStyle/>
          <a:p>
            <a:pPr algn="r" rtl="1"/>
            <a:r>
              <a:rPr lang="fa-IR" sz="2400" dirty="0" smtClean="0">
                <a:latin typeface="Times New Roman" pitchFamily="18" charset="0"/>
                <a:cs typeface="B Nazanin" pitchFamily="2" charset="-78"/>
              </a:rPr>
              <a:t>غنی کردن سطح از آلومینیم به منظور تشکیل ترکیبات آلومیناید فلزی</a:t>
            </a:r>
          </a:p>
          <a:p>
            <a:pPr algn="r" rtl="1"/>
            <a:r>
              <a:rPr lang="fa-IR" sz="2400" dirty="0" smtClean="0">
                <a:latin typeface="Times New Roman" pitchFamily="18" charset="0"/>
                <a:cs typeface="B Nazanin" pitchFamily="2" charset="-78"/>
              </a:rPr>
              <a:t>بیشتر بر روی فولاد و آلیاژهای نیکل جهت افزایش مقاومت در برابر خوردگی، اکسیداسیون و رفتگی انجام می شود.</a:t>
            </a:r>
          </a:p>
          <a:p>
            <a:r>
              <a:rPr lang="en-US" b="1" dirty="0">
                <a:latin typeface="Times New Roman" pitchFamily="18" charset="0"/>
                <a:cs typeface="+mj-cs"/>
              </a:rPr>
              <a:t>pack </a:t>
            </a:r>
            <a:r>
              <a:rPr lang="en-US" b="1" dirty="0" err="1" smtClean="0">
                <a:latin typeface="Times New Roman" pitchFamily="18" charset="0"/>
                <a:cs typeface="+mj-cs"/>
              </a:rPr>
              <a:t>aluminising</a:t>
            </a:r>
            <a:r>
              <a:rPr lang="en-US" b="1" dirty="0" smtClean="0">
                <a:latin typeface="Times New Roman" pitchFamily="18" charset="0"/>
                <a:cs typeface="+mj-cs"/>
              </a:rPr>
              <a:t>: </a:t>
            </a:r>
            <a:r>
              <a:rPr lang="en-US" b="1" dirty="0">
                <a:latin typeface="Times New Roman" pitchFamily="18" charset="0"/>
                <a:cs typeface="+mj-cs"/>
              </a:rPr>
              <a:t>15% </a:t>
            </a:r>
            <a:r>
              <a:rPr lang="en-US" b="1" dirty="0" smtClean="0">
                <a:latin typeface="Times New Roman" pitchFamily="18" charset="0"/>
                <a:cs typeface="+mj-cs"/>
              </a:rPr>
              <a:t>Al (325 mesh), </a:t>
            </a:r>
            <a:r>
              <a:rPr lang="en-US" b="1" dirty="0">
                <a:latin typeface="Times New Roman" pitchFamily="18" charset="0"/>
                <a:cs typeface="+mj-cs"/>
              </a:rPr>
              <a:t>3% </a:t>
            </a:r>
            <a:r>
              <a:rPr lang="en-US" b="1" dirty="0" err="1">
                <a:latin typeface="Times New Roman" pitchFamily="18" charset="0"/>
                <a:cs typeface="+mj-cs"/>
              </a:rPr>
              <a:t>NH4Cl</a:t>
            </a:r>
            <a:r>
              <a:rPr lang="en-US" b="1" dirty="0">
                <a:latin typeface="Times New Roman" pitchFamily="18" charset="0"/>
                <a:cs typeface="+mj-cs"/>
              </a:rPr>
              <a:t> and 82% granular (120 mesh) </a:t>
            </a:r>
            <a:r>
              <a:rPr lang="en-US" b="1" dirty="0" err="1" smtClean="0">
                <a:latin typeface="Times New Roman" pitchFamily="18" charset="0"/>
                <a:cs typeface="+mj-cs"/>
              </a:rPr>
              <a:t>Al</a:t>
            </a:r>
            <a:r>
              <a:rPr lang="en-US" b="1" baseline="-25000" dirty="0" err="1" smtClean="0">
                <a:latin typeface="Times New Roman" pitchFamily="18" charset="0"/>
                <a:cs typeface="+mj-cs"/>
              </a:rPr>
              <a:t>2</a:t>
            </a:r>
            <a:r>
              <a:rPr lang="en-US" b="1" dirty="0" err="1" smtClean="0">
                <a:latin typeface="Times New Roman" pitchFamily="18" charset="0"/>
                <a:cs typeface="+mj-cs"/>
              </a:rPr>
              <a:t>O</a:t>
            </a:r>
            <a:r>
              <a:rPr lang="en-US" b="1" baseline="-25000" dirty="0" err="1" smtClean="0">
                <a:latin typeface="Times New Roman" pitchFamily="18" charset="0"/>
                <a:cs typeface="+mj-cs"/>
              </a:rPr>
              <a:t>3</a:t>
            </a:r>
            <a:r>
              <a:rPr lang="en-US" b="1" dirty="0">
                <a:latin typeface="Times New Roman" pitchFamily="18" charset="0"/>
                <a:cs typeface="+mj-cs"/>
              </a:rPr>
              <a:t>, </a:t>
            </a:r>
            <a:r>
              <a:rPr lang="en-US" b="1" dirty="0" err="1" smtClean="0">
                <a:latin typeface="Times New Roman" pitchFamily="18" charset="0"/>
                <a:cs typeface="+mj-cs"/>
              </a:rPr>
              <a:t>850-1050°C</a:t>
            </a:r>
            <a:r>
              <a:rPr lang="en-US" b="1" dirty="0" smtClean="0">
                <a:latin typeface="Times New Roman" pitchFamily="18" charset="0"/>
                <a:cs typeface="+mj-cs"/>
              </a:rPr>
              <a:t> </a:t>
            </a:r>
            <a:r>
              <a:rPr lang="en-US" b="1" dirty="0">
                <a:latin typeface="Times New Roman" pitchFamily="18" charset="0"/>
                <a:cs typeface="+mj-cs"/>
              </a:rPr>
              <a:t>for 2 to 6 hours</a:t>
            </a:r>
            <a:endParaRPr lang="fa-IR" b="1" dirty="0" smtClean="0">
              <a:latin typeface="Times New Roman" pitchFamily="18" charset="0"/>
              <a:cs typeface="+mj-cs"/>
            </a:endParaRPr>
          </a:p>
          <a:p>
            <a:r>
              <a:rPr lang="en-US" b="1" i="1" dirty="0" smtClean="0">
                <a:latin typeface="Times New Roman" pitchFamily="18" charset="0"/>
                <a:cs typeface="+mj-cs"/>
              </a:rPr>
              <a:t>hot dip</a:t>
            </a:r>
            <a:r>
              <a:rPr lang="fa-IR" b="1" i="1" dirty="0" smtClean="0">
                <a:latin typeface="Times New Roman" pitchFamily="18" charset="0"/>
                <a:cs typeface="+mj-cs"/>
              </a:rPr>
              <a:t> </a:t>
            </a:r>
            <a:r>
              <a:rPr lang="en-US" b="1" i="1" dirty="0" err="1" smtClean="0">
                <a:latin typeface="Times New Roman" pitchFamily="18" charset="0"/>
                <a:cs typeface="+mj-cs"/>
              </a:rPr>
              <a:t>aluminising</a:t>
            </a:r>
            <a:endParaRPr lang="fa-IR" b="1" i="1" dirty="0" smtClean="0">
              <a:latin typeface="Times New Roman" pitchFamily="18" charset="0"/>
              <a:cs typeface="+mj-cs"/>
            </a:endParaRPr>
          </a:p>
          <a:p>
            <a:r>
              <a:rPr lang="en-US" b="1" i="1" dirty="0" smtClean="0">
                <a:latin typeface="Times New Roman" pitchFamily="18" charset="0"/>
                <a:cs typeface="+mj-cs"/>
              </a:rPr>
              <a:t>salt </a:t>
            </a:r>
            <a:r>
              <a:rPr lang="en-US" b="1" i="1" dirty="0">
                <a:latin typeface="Times New Roman" pitchFamily="18" charset="0"/>
                <a:cs typeface="+mj-cs"/>
              </a:rPr>
              <a:t>bath </a:t>
            </a:r>
            <a:r>
              <a:rPr lang="en-US" b="1" i="1" dirty="0" err="1">
                <a:latin typeface="Times New Roman" pitchFamily="18" charset="0"/>
                <a:cs typeface="+mj-cs"/>
              </a:rPr>
              <a:t>aluminising</a:t>
            </a:r>
            <a:r>
              <a:rPr lang="en-US" b="1" i="1" dirty="0">
                <a:latin typeface="Times New Roman" pitchFamily="18" charset="0"/>
                <a:cs typeface="+mj-cs"/>
              </a:rPr>
              <a:t> </a:t>
            </a:r>
            <a:endParaRPr lang="fa-IR" b="1" i="1" dirty="0" smtClean="0">
              <a:latin typeface="Times New Roman" pitchFamily="18" charset="0"/>
              <a:cs typeface="+mj-cs"/>
            </a:endParaRPr>
          </a:p>
          <a:p>
            <a:r>
              <a:rPr lang="en-US" b="1" i="1" dirty="0" smtClean="0">
                <a:latin typeface="Times New Roman" pitchFamily="18" charset="0"/>
                <a:cs typeface="+mj-cs"/>
              </a:rPr>
              <a:t>gaseous </a:t>
            </a:r>
            <a:r>
              <a:rPr lang="en-US" b="1" i="1" dirty="0" err="1" smtClean="0">
                <a:latin typeface="Times New Roman" pitchFamily="18" charset="0"/>
                <a:cs typeface="+mj-cs"/>
              </a:rPr>
              <a:t>aluminising</a:t>
            </a:r>
            <a:r>
              <a:rPr lang="en-US" b="1" i="1" dirty="0" smtClean="0">
                <a:latin typeface="Times New Roman" pitchFamily="18" charset="0"/>
                <a:cs typeface="+mj-cs"/>
              </a:rPr>
              <a:t>: </a:t>
            </a:r>
            <a:r>
              <a:rPr lang="en-US" b="1" dirty="0" err="1">
                <a:latin typeface="Times New Roman" pitchFamily="18" charset="0"/>
                <a:cs typeface="+mj-cs"/>
              </a:rPr>
              <a:t>2AlCl3</a:t>
            </a:r>
            <a:r>
              <a:rPr lang="en-US" b="1" dirty="0">
                <a:latin typeface="Times New Roman" pitchFamily="18" charset="0"/>
                <a:cs typeface="+mj-cs"/>
              </a:rPr>
              <a:t> + </a:t>
            </a:r>
            <a:r>
              <a:rPr lang="en-US" b="1" dirty="0" err="1">
                <a:latin typeface="Times New Roman" pitchFamily="18" charset="0"/>
                <a:cs typeface="+mj-cs"/>
              </a:rPr>
              <a:t>3H2</a:t>
            </a:r>
            <a:r>
              <a:rPr lang="en-US" b="1" dirty="0">
                <a:latin typeface="Times New Roman" pitchFamily="18" charset="0"/>
                <a:cs typeface="+mj-cs"/>
              </a:rPr>
              <a:t> —&gt; </a:t>
            </a:r>
            <a:r>
              <a:rPr lang="en-US" b="1" dirty="0" err="1">
                <a:latin typeface="Times New Roman" pitchFamily="18" charset="0"/>
                <a:cs typeface="+mj-cs"/>
              </a:rPr>
              <a:t>2Al</a:t>
            </a:r>
            <a:r>
              <a:rPr lang="en-US" b="1" dirty="0">
                <a:latin typeface="Times New Roman" pitchFamily="18" charset="0"/>
                <a:cs typeface="+mj-cs"/>
              </a:rPr>
              <a:t> + </a:t>
            </a:r>
            <a:r>
              <a:rPr lang="en-US" b="1" dirty="0" err="1">
                <a:latin typeface="Times New Roman" pitchFamily="18" charset="0"/>
                <a:cs typeface="+mj-cs"/>
              </a:rPr>
              <a:t>6HCl</a:t>
            </a:r>
            <a:endParaRPr lang="en-US" b="1" dirty="0">
              <a:latin typeface="Times New Roman" pitchFamily="18" charset="0"/>
              <a:cs typeface="+mj-cs"/>
            </a:endParaRPr>
          </a:p>
        </p:txBody>
      </p:sp>
    </p:spTree>
    <p:extLst>
      <p:ext uri="{BB962C8B-B14F-4D97-AF65-F5344CB8AC3E}">
        <p14:creationId xmlns:p14="http://schemas.microsoft.com/office/powerpoint/2010/main" val="306431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4300" indent="0" algn="r" rtl="1"/>
            <a:r>
              <a:rPr lang="fa-IR" sz="2400" b="1" dirty="0" smtClean="0">
                <a:cs typeface="B Nazanin" pitchFamily="2" charset="-78"/>
              </a:rPr>
              <a:t>10- </a:t>
            </a:r>
            <a:r>
              <a:rPr lang="fa-IR" sz="2400" b="1" dirty="0">
                <a:cs typeface="B Nazanin" pitchFamily="2" charset="-78"/>
              </a:rPr>
              <a:t>آلومینیم دهی </a:t>
            </a:r>
            <a:r>
              <a:rPr lang="fa-IR" sz="2400" b="1" dirty="0" smtClean="0">
                <a:cs typeface="B Nazanin" pitchFamily="2" charset="-78"/>
              </a:rPr>
              <a:t>(</a:t>
            </a:r>
            <a:r>
              <a:rPr lang="en-US" sz="2400" b="1" dirty="0" smtClean="0">
                <a:cs typeface="B Nazanin" pitchFamily="2" charset="-78"/>
              </a:rPr>
              <a:t>Calorizing/</a:t>
            </a:r>
            <a:r>
              <a:rPr lang="en-US" sz="2400" b="1" dirty="0"/>
              <a:t> </a:t>
            </a:r>
            <a:r>
              <a:rPr lang="en-US" sz="2400" b="1" dirty="0" smtClean="0"/>
              <a:t>Aluminizing/</a:t>
            </a:r>
            <a:r>
              <a:rPr lang="en-US" sz="2400" b="1" dirty="0" err="1" smtClean="0"/>
              <a:t>Alonizing</a:t>
            </a:r>
            <a:r>
              <a:rPr lang="fa-IR" sz="2400" b="1" dirty="0" smtClean="0">
                <a:cs typeface="B Nazanin" pitchFamily="2" charset="-78"/>
              </a:rPr>
              <a:t>)</a:t>
            </a:r>
            <a:endParaRPr lang="en-US" sz="2400" b="1" dirty="0">
              <a:cs typeface="B Nazanin" pitchFamily="2" charset="-78"/>
            </a:endParaRPr>
          </a:p>
        </p:txBody>
      </p:sp>
      <p:pic>
        <p:nvPicPr>
          <p:cNvPr id="11268" name="Picture 4" descr="https://www.researchgate.net/profile/Farahnaz_Haftlang/publication/270899280/figure/fig4/AS:295254260502532@1447405510050/Fig-4-BSE-SEM-micrographs-of-AISI-1045-steel-after-a-aluminizing-b-Al-PN.png"/>
          <p:cNvPicPr>
            <a:picLocks noChangeAspect="1" noChangeArrowheads="1"/>
          </p:cNvPicPr>
          <p:nvPr/>
        </p:nvPicPr>
        <p:blipFill rotWithShape="1">
          <a:blip r:embed="rId2">
            <a:extLst>
              <a:ext uri="{28A0092B-C50C-407E-A947-70E740481C1C}">
                <a14:useLocalDpi xmlns:a14="http://schemas.microsoft.com/office/drawing/2010/main" val="0"/>
              </a:ext>
            </a:extLst>
          </a:blip>
          <a:srcRect t="3080" r="50000"/>
          <a:stretch/>
        </p:blipFill>
        <p:spPr bwMode="auto">
          <a:xfrm>
            <a:off x="2309105" y="1066800"/>
            <a:ext cx="3558295" cy="5834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160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4300" indent="0" algn="r" rtl="1"/>
            <a:r>
              <a:rPr lang="fa-IR" sz="2400" b="1" dirty="0" smtClean="0">
                <a:cs typeface="B Nazanin" pitchFamily="2" charset="-78"/>
              </a:rPr>
              <a:t>10- </a:t>
            </a:r>
            <a:r>
              <a:rPr lang="fa-IR" sz="2400" b="1" dirty="0">
                <a:cs typeface="B Nazanin" pitchFamily="2" charset="-78"/>
              </a:rPr>
              <a:t>آلومینیم دهی </a:t>
            </a:r>
            <a:r>
              <a:rPr lang="fa-IR" sz="2400" b="1" dirty="0" smtClean="0">
                <a:cs typeface="B Nazanin" pitchFamily="2" charset="-78"/>
              </a:rPr>
              <a:t>(</a:t>
            </a:r>
            <a:r>
              <a:rPr lang="en-US" sz="2400" b="1" dirty="0" smtClean="0">
                <a:cs typeface="B Nazanin" pitchFamily="2" charset="-78"/>
              </a:rPr>
              <a:t>Calorizing/</a:t>
            </a:r>
            <a:r>
              <a:rPr lang="en-US" sz="2400" b="1" dirty="0"/>
              <a:t> </a:t>
            </a:r>
            <a:r>
              <a:rPr lang="en-US" sz="2400" b="1" dirty="0" smtClean="0"/>
              <a:t>Aluminizing/</a:t>
            </a:r>
            <a:r>
              <a:rPr lang="en-US" sz="2400" b="1" dirty="0" err="1" smtClean="0"/>
              <a:t>Alonizing</a:t>
            </a:r>
            <a:r>
              <a:rPr lang="fa-IR" sz="2400" b="1" dirty="0" smtClean="0">
                <a:cs typeface="B Nazanin" pitchFamily="2" charset="-78"/>
              </a:rPr>
              <a:t>)</a:t>
            </a:r>
            <a:endParaRPr lang="en-US" sz="2400" b="1" dirty="0">
              <a:cs typeface="B Nazanin" pitchFamily="2" charset="-78"/>
            </a:endParaRPr>
          </a:p>
        </p:txBody>
      </p:sp>
      <p:sp>
        <p:nvSpPr>
          <p:cNvPr id="3" name="Content Placeholder 2"/>
          <p:cNvSpPr>
            <a:spLocks noGrp="1"/>
          </p:cNvSpPr>
          <p:nvPr>
            <p:ph idx="1"/>
          </p:nvPr>
        </p:nvSpPr>
        <p:spPr>
          <a:xfrm>
            <a:off x="457200" y="1219200"/>
            <a:ext cx="7620000" cy="4800600"/>
          </a:xfrm>
        </p:spPr>
        <p:txBody>
          <a:bodyPr/>
          <a:lstStyle/>
          <a:p>
            <a:pPr algn="r" rtl="1"/>
            <a:r>
              <a:rPr lang="fa-IR" sz="2400" dirty="0" smtClean="0">
                <a:latin typeface="Times New Roman" pitchFamily="18" charset="0"/>
                <a:cs typeface="B Nazanin" pitchFamily="2" charset="-78"/>
              </a:rPr>
              <a:t>مقایسه دمای پوسته ای شدن چند فولاد</a:t>
            </a:r>
            <a:endParaRPr lang="en-US" b="1" dirty="0">
              <a:latin typeface="Times New Roman" pitchFamily="18" charset="0"/>
              <a:cs typeface="+mj-cs"/>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16585"/>
            <a:ext cx="6577249" cy="531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56785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4300" indent="0" algn="r" rtl="1"/>
            <a:r>
              <a:rPr lang="fa-IR" sz="2400" b="1" dirty="0" smtClean="0">
                <a:cs typeface="B Nazanin" pitchFamily="2" charset="-78"/>
              </a:rPr>
              <a:t>10- </a:t>
            </a:r>
            <a:r>
              <a:rPr lang="fa-IR" sz="2400" b="1" dirty="0">
                <a:cs typeface="B Nazanin" pitchFamily="2" charset="-78"/>
              </a:rPr>
              <a:t>آلومینیم دهی </a:t>
            </a:r>
            <a:r>
              <a:rPr lang="fa-IR" sz="2400" b="1" dirty="0" smtClean="0">
                <a:cs typeface="B Nazanin" pitchFamily="2" charset="-78"/>
              </a:rPr>
              <a:t>(</a:t>
            </a:r>
            <a:r>
              <a:rPr lang="en-US" sz="2400" b="1" dirty="0" smtClean="0">
                <a:cs typeface="B Nazanin" pitchFamily="2" charset="-78"/>
              </a:rPr>
              <a:t>Calorizing/</a:t>
            </a:r>
            <a:r>
              <a:rPr lang="en-US" sz="2400" b="1" dirty="0"/>
              <a:t> </a:t>
            </a:r>
            <a:r>
              <a:rPr lang="en-US" sz="2400" b="1" dirty="0" smtClean="0"/>
              <a:t>Aluminizing/</a:t>
            </a:r>
            <a:r>
              <a:rPr lang="en-US" sz="2400" b="1" dirty="0" err="1" smtClean="0"/>
              <a:t>Alonizing</a:t>
            </a:r>
            <a:r>
              <a:rPr lang="fa-IR" sz="2400" b="1" dirty="0" smtClean="0">
                <a:cs typeface="B Nazanin" pitchFamily="2" charset="-78"/>
              </a:rPr>
              <a:t>)</a:t>
            </a:r>
            <a:endParaRPr lang="en-US" sz="2400" b="1" dirty="0">
              <a:cs typeface="B Nazanin" pitchFamily="2" charset="-78"/>
            </a:endParaRPr>
          </a:p>
        </p:txBody>
      </p:sp>
      <p:sp>
        <p:nvSpPr>
          <p:cNvPr id="3" name="Content Placeholder 2"/>
          <p:cNvSpPr>
            <a:spLocks noGrp="1"/>
          </p:cNvSpPr>
          <p:nvPr>
            <p:ph idx="1"/>
          </p:nvPr>
        </p:nvSpPr>
        <p:spPr>
          <a:xfrm>
            <a:off x="152400" y="1219200"/>
            <a:ext cx="8305800" cy="4800600"/>
          </a:xfrm>
        </p:spPr>
        <p:txBody>
          <a:bodyPr/>
          <a:lstStyle/>
          <a:p>
            <a:pPr algn="r" rtl="1"/>
            <a:r>
              <a:rPr lang="fa-IR" sz="2400" dirty="0" smtClean="0">
                <a:latin typeface="Times New Roman" pitchFamily="18" charset="0"/>
                <a:cs typeface="B Nazanin" pitchFamily="2" charset="-78"/>
              </a:rPr>
              <a:t>مقایسه نرخ خوردگی فولاد کربنی قبل و بعد از آلومینیم دهی در محیط حاوی </a:t>
            </a:r>
            <a:r>
              <a:rPr lang="en-US" sz="2400" dirty="0" err="1" smtClean="0">
                <a:latin typeface="Times New Roman" pitchFamily="18" charset="0"/>
                <a:cs typeface="B Nazanin" pitchFamily="2" charset="-78"/>
              </a:rPr>
              <a:t>H</a:t>
            </a:r>
            <a:r>
              <a:rPr lang="en-US" sz="2400" baseline="-25000" dirty="0" err="1" smtClean="0">
                <a:latin typeface="Times New Roman" pitchFamily="18" charset="0"/>
                <a:cs typeface="B Nazanin" pitchFamily="2" charset="-78"/>
              </a:rPr>
              <a:t>2</a:t>
            </a:r>
            <a:r>
              <a:rPr lang="en-US" sz="2400" dirty="0" err="1" smtClean="0">
                <a:latin typeface="Times New Roman" pitchFamily="18" charset="0"/>
                <a:cs typeface="B Nazanin" pitchFamily="2" charset="-78"/>
              </a:rPr>
              <a:t>S</a:t>
            </a:r>
            <a:r>
              <a:rPr lang="fa-IR" sz="2400" dirty="0" smtClean="0">
                <a:latin typeface="Times New Roman" pitchFamily="18" charset="0"/>
                <a:cs typeface="B Nazanin" pitchFamily="2" charset="-78"/>
              </a:rPr>
              <a:t> </a:t>
            </a:r>
            <a:endParaRPr lang="en-US" b="1" dirty="0">
              <a:latin typeface="Times New Roman" pitchFamily="18" charset="0"/>
              <a:cs typeface="+mj-cs"/>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52599"/>
            <a:ext cx="6373606" cy="495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68196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marL="114300" indent="0" algn="r" rtl="1"/>
            <a:r>
              <a:rPr lang="fa-IR" sz="2400" b="1" dirty="0" smtClean="0">
                <a:cs typeface="B Nazanin" pitchFamily="2" charset="-78"/>
              </a:rPr>
              <a:t>10- </a:t>
            </a:r>
            <a:r>
              <a:rPr lang="fa-IR" sz="2400" b="1" dirty="0">
                <a:cs typeface="B Nazanin" pitchFamily="2" charset="-78"/>
              </a:rPr>
              <a:t>آلومینیم دهی </a:t>
            </a:r>
            <a:r>
              <a:rPr lang="fa-IR" sz="2400" b="1" dirty="0" smtClean="0">
                <a:cs typeface="B Nazanin" pitchFamily="2" charset="-78"/>
              </a:rPr>
              <a:t>(</a:t>
            </a:r>
            <a:r>
              <a:rPr lang="en-US" sz="2400" b="1" dirty="0" smtClean="0">
                <a:cs typeface="B Nazanin" pitchFamily="2" charset="-78"/>
              </a:rPr>
              <a:t>Calorizing/</a:t>
            </a:r>
            <a:r>
              <a:rPr lang="en-US" sz="2400" b="1" dirty="0"/>
              <a:t> </a:t>
            </a:r>
            <a:r>
              <a:rPr lang="en-US" sz="2400" b="1" dirty="0" smtClean="0"/>
              <a:t>Aluminizing/</a:t>
            </a:r>
            <a:r>
              <a:rPr lang="en-US" sz="2400" b="1" dirty="0" err="1" smtClean="0"/>
              <a:t>Alonizing</a:t>
            </a:r>
            <a:r>
              <a:rPr lang="fa-IR" sz="2400" b="1" dirty="0" smtClean="0">
                <a:cs typeface="B Nazanin" pitchFamily="2" charset="-78"/>
              </a:rPr>
              <a:t>)</a:t>
            </a:r>
            <a:endParaRPr lang="en-US" sz="2400" b="1" dirty="0">
              <a:cs typeface="B Nazanin" pitchFamily="2" charset="-78"/>
            </a:endParaRPr>
          </a:p>
        </p:txBody>
      </p:sp>
      <p:pic>
        <p:nvPicPr>
          <p:cNvPr id="1331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85800"/>
            <a:ext cx="7429500" cy="584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66074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077200" cy="1143000"/>
          </a:xfrm>
        </p:spPr>
        <p:txBody>
          <a:bodyPr/>
          <a:lstStyle/>
          <a:p>
            <a:pPr algn="r" rtl="1"/>
            <a:r>
              <a:rPr lang="fa-IR" sz="3600" b="1" dirty="0">
                <a:cs typeface="B Nazanin" pitchFamily="2" charset="-78"/>
              </a:rPr>
              <a:t>11- </a:t>
            </a:r>
            <a:r>
              <a:rPr lang="fa-IR" sz="3600" b="1" dirty="0" smtClean="0">
                <a:cs typeface="B Nazanin" pitchFamily="2" charset="-78"/>
              </a:rPr>
              <a:t>بمباران (کاشت) </a:t>
            </a:r>
            <a:r>
              <a:rPr lang="fa-IR" sz="3600" b="1" dirty="0">
                <a:cs typeface="B Nazanin" pitchFamily="2" charset="-78"/>
              </a:rPr>
              <a:t>یونی (</a:t>
            </a:r>
            <a:r>
              <a:rPr lang="en-US" sz="3600" b="1" dirty="0">
                <a:cs typeface="B Nazanin" pitchFamily="2" charset="-78"/>
              </a:rPr>
              <a:t>Ion Implantation</a:t>
            </a:r>
            <a:r>
              <a:rPr lang="fa-IR" sz="3600" b="1" dirty="0">
                <a:cs typeface="B Nazanin" pitchFamily="2" charset="-78"/>
              </a:rPr>
              <a:t>)</a:t>
            </a:r>
            <a:r>
              <a:rPr lang="en-US" sz="3600" b="1" dirty="0">
                <a:cs typeface="B Nazanin" pitchFamily="2" charset="-78"/>
              </a:rPr>
              <a:t/>
            </a:r>
            <a:br>
              <a:rPr lang="en-US" sz="3600" b="1" dirty="0">
                <a:cs typeface="B Nazanin" pitchFamily="2" charset="-78"/>
              </a:rPr>
            </a:br>
            <a:endParaRPr lang="en-US" sz="3600" dirty="0"/>
          </a:p>
        </p:txBody>
      </p:sp>
      <p:sp>
        <p:nvSpPr>
          <p:cNvPr id="3" name="Content Placeholder 2"/>
          <p:cNvSpPr>
            <a:spLocks noGrp="1"/>
          </p:cNvSpPr>
          <p:nvPr>
            <p:ph idx="1"/>
          </p:nvPr>
        </p:nvSpPr>
        <p:spPr/>
        <p:txBody>
          <a:bodyPr>
            <a:normAutofit/>
          </a:bodyPr>
          <a:lstStyle/>
          <a:p>
            <a:pPr algn="r" rtl="1"/>
            <a:r>
              <a:rPr lang="fa-IR" dirty="0" smtClean="0">
                <a:latin typeface="Times New Roman" pitchFamily="18" charset="0"/>
                <a:cs typeface="B Nazanin" pitchFamily="2" charset="-78"/>
              </a:rPr>
              <a:t>روش اصلاح سطح که در آن </a:t>
            </a:r>
            <a:r>
              <a:rPr lang="fa-IR" b="1" u="sng" dirty="0" smtClean="0">
                <a:latin typeface="Times New Roman" pitchFamily="18" charset="0"/>
                <a:cs typeface="B Nazanin" pitchFamily="2" charset="-78"/>
              </a:rPr>
              <a:t>پرتو</a:t>
            </a:r>
            <a:r>
              <a:rPr lang="fa-IR" dirty="0" smtClean="0">
                <a:latin typeface="Times New Roman" pitchFamily="18" charset="0"/>
                <a:cs typeface="B Nazanin" pitchFamily="2" charset="-78"/>
              </a:rPr>
              <a:t> یون های پرانرژی روی سطح تابیده شده و یون ها روی سطح و زیر سطح کاشته (</a:t>
            </a:r>
            <a:r>
              <a:rPr lang="en-US" dirty="0" smtClean="0">
                <a:latin typeface="Times New Roman" pitchFamily="18" charset="0"/>
                <a:cs typeface="B Nazanin" pitchFamily="2" charset="-78"/>
              </a:rPr>
              <a:t>implant</a:t>
            </a:r>
            <a:r>
              <a:rPr lang="fa-IR" dirty="0" smtClean="0">
                <a:latin typeface="Times New Roman" pitchFamily="18" charset="0"/>
                <a:cs typeface="B Nazanin" pitchFamily="2" charset="-78"/>
              </a:rPr>
              <a:t>) می شوند. مهمترین یون استفاده شده نیتروژن است. اما یون های فلزی و غیر فلزی دیگر نیز استفاده می شوند.</a:t>
            </a:r>
          </a:p>
          <a:p>
            <a:pPr algn="r" rtl="1"/>
            <a:r>
              <a:rPr lang="fa-IR" dirty="0" smtClean="0">
                <a:latin typeface="Times New Roman" pitchFamily="18" charset="0"/>
                <a:cs typeface="B Nazanin" pitchFamily="2" charset="-78"/>
              </a:rPr>
              <a:t>مهمترین عیب این روش عمق کم لایه (حداکثر 100 نانومتر) است </a:t>
            </a:r>
            <a:endParaRPr lang="en-US" dirty="0" smtClean="0">
              <a:latin typeface="Times New Roman" pitchFamily="18" charset="0"/>
              <a:cs typeface="B Nazanin" pitchFamily="2" charset="-78"/>
            </a:endParaRPr>
          </a:p>
          <a:p>
            <a:pPr algn="r" rtl="1"/>
            <a:endParaRPr lang="en-US" i="1" dirty="0">
              <a:latin typeface="Times New Roman" pitchFamily="18" charset="0"/>
              <a:cs typeface="B Nazanin" pitchFamily="2" charset="-78"/>
            </a:endParaRPr>
          </a:p>
          <a:p>
            <a:pPr algn="r" rtl="1"/>
            <a:r>
              <a:rPr lang="fa-IR" i="1" dirty="0" smtClean="0">
                <a:latin typeface="Times New Roman" pitchFamily="18" charset="0"/>
                <a:cs typeface="B Nazanin" pitchFamily="2" charset="-78"/>
              </a:rPr>
              <a:t>مهمترین مزیت: عدم اعوجاج یا تغییر ابعادی قطعه</a:t>
            </a:r>
          </a:p>
          <a:p>
            <a:pPr algn="r" rtl="1"/>
            <a:r>
              <a:rPr lang="fa-IR" dirty="0">
                <a:latin typeface="Times New Roman" pitchFamily="18" charset="0"/>
                <a:cs typeface="B Nazanin" pitchFamily="2" charset="-78"/>
              </a:rPr>
              <a:t>تغییرات ریزساختاری ناحیه ایمپلنت شده:</a:t>
            </a:r>
          </a:p>
          <a:p>
            <a:pPr algn="r" rtl="1"/>
            <a:r>
              <a:rPr lang="fa-IR" dirty="0">
                <a:latin typeface="Times New Roman" pitchFamily="18" charset="0"/>
                <a:cs typeface="B Nazanin" pitchFamily="2" charset="-78"/>
              </a:rPr>
              <a:t>1- نواقص سطحی: شامل جای خالی، بین </a:t>
            </a:r>
            <a:r>
              <a:rPr lang="fa-IR" dirty="0" smtClean="0">
                <a:latin typeface="Times New Roman" pitchFamily="18" charset="0"/>
                <a:cs typeface="B Nazanin" pitchFamily="2" charset="-78"/>
              </a:rPr>
              <a:t>نشینی </a:t>
            </a:r>
            <a:r>
              <a:rPr lang="fa-IR" dirty="0">
                <a:latin typeface="Times New Roman" pitchFamily="18" charset="0"/>
                <a:cs typeface="B Nazanin" pitchFamily="2" charset="-78"/>
              </a:rPr>
              <a:t>و اجزای </a:t>
            </a:r>
            <a:r>
              <a:rPr lang="fa-IR" dirty="0" smtClean="0">
                <a:latin typeface="Times New Roman" pitchFamily="18" charset="0"/>
                <a:cs typeface="B Nazanin" pitchFamily="2" charset="-78"/>
              </a:rPr>
              <a:t>ایمپلمنت شده (جانشینی)</a:t>
            </a:r>
            <a:endParaRPr lang="fa-IR" dirty="0">
              <a:latin typeface="Times New Roman" pitchFamily="18" charset="0"/>
              <a:cs typeface="B Nazanin" pitchFamily="2" charset="-78"/>
            </a:endParaRPr>
          </a:p>
          <a:p>
            <a:pPr algn="r" rtl="1"/>
            <a:r>
              <a:rPr lang="fa-IR" dirty="0">
                <a:latin typeface="Times New Roman" pitchFamily="18" charset="0"/>
                <a:cs typeface="B Nazanin" pitchFamily="2" charset="-78"/>
              </a:rPr>
              <a:t>2- استحاله کریستالی به آمورف</a:t>
            </a:r>
          </a:p>
          <a:p>
            <a:pPr algn="r" rtl="1"/>
            <a:r>
              <a:rPr lang="fa-IR" dirty="0">
                <a:latin typeface="Times New Roman" pitchFamily="18" charset="0"/>
                <a:cs typeface="B Nazanin" pitchFamily="2" charset="-78"/>
              </a:rPr>
              <a:t>3- تشکیل فازهای </a:t>
            </a:r>
            <a:r>
              <a:rPr lang="fa-IR" dirty="0" smtClean="0">
                <a:latin typeface="Times New Roman" pitchFamily="18" charset="0"/>
                <a:cs typeface="B Nazanin" pitchFamily="2" charset="-78"/>
              </a:rPr>
              <a:t>ثانویه</a:t>
            </a:r>
          </a:p>
          <a:p>
            <a:pPr algn="r" rtl="1"/>
            <a:endParaRPr lang="fa-IR" dirty="0">
              <a:latin typeface="Times New Roman" pitchFamily="18" charset="0"/>
              <a:cs typeface="B Nazanin" pitchFamily="2" charset="-78"/>
            </a:endParaRPr>
          </a:p>
        </p:txBody>
      </p:sp>
    </p:spTree>
    <p:extLst>
      <p:ext uri="{BB962C8B-B14F-4D97-AF65-F5344CB8AC3E}">
        <p14:creationId xmlns:p14="http://schemas.microsoft.com/office/powerpoint/2010/main" val="210426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077200" cy="1143000"/>
          </a:xfrm>
        </p:spPr>
        <p:txBody>
          <a:bodyPr/>
          <a:lstStyle/>
          <a:p>
            <a:pPr algn="r" rtl="1"/>
            <a:r>
              <a:rPr lang="fa-IR" sz="3600" b="1" dirty="0">
                <a:cs typeface="B Nazanin" pitchFamily="2" charset="-78"/>
              </a:rPr>
              <a:t>11- </a:t>
            </a:r>
            <a:r>
              <a:rPr lang="fa-IR" sz="3600" b="1" dirty="0" smtClean="0">
                <a:cs typeface="B Nazanin" pitchFamily="2" charset="-78"/>
              </a:rPr>
              <a:t>بمباران (کاشت) </a:t>
            </a:r>
            <a:r>
              <a:rPr lang="fa-IR" sz="3600" b="1" dirty="0">
                <a:cs typeface="B Nazanin" pitchFamily="2" charset="-78"/>
              </a:rPr>
              <a:t>یونی (</a:t>
            </a:r>
            <a:r>
              <a:rPr lang="en-US" sz="3600" b="1" dirty="0">
                <a:cs typeface="B Nazanin" pitchFamily="2" charset="-78"/>
              </a:rPr>
              <a:t>Ion Implantation</a:t>
            </a:r>
            <a:r>
              <a:rPr lang="fa-IR" sz="3600" b="1" dirty="0">
                <a:cs typeface="B Nazanin" pitchFamily="2" charset="-78"/>
              </a:rPr>
              <a:t>)</a:t>
            </a:r>
            <a:r>
              <a:rPr lang="en-US" sz="3600" b="1" dirty="0">
                <a:cs typeface="B Nazanin" pitchFamily="2" charset="-78"/>
              </a:rPr>
              <a:t/>
            </a:r>
            <a:br>
              <a:rPr lang="en-US" sz="3600" b="1" dirty="0">
                <a:cs typeface="B Nazanin" pitchFamily="2" charset="-78"/>
              </a:rPr>
            </a:br>
            <a:endParaRPr lang="en-US" sz="3600" dirty="0"/>
          </a:p>
        </p:txBody>
      </p:sp>
      <p:sp>
        <p:nvSpPr>
          <p:cNvPr id="3" name="Content Placeholder 2"/>
          <p:cNvSpPr>
            <a:spLocks noGrp="1"/>
          </p:cNvSpPr>
          <p:nvPr>
            <p:ph idx="1"/>
          </p:nvPr>
        </p:nvSpPr>
        <p:spPr/>
        <p:txBody>
          <a:bodyPr>
            <a:normAutofit/>
          </a:bodyPr>
          <a:lstStyle/>
          <a:p>
            <a:pPr algn="r" rtl="1"/>
            <a:r>
              <a:rPr lang="fa-IR" sz="2400" b="1" dirty="0" smtClean="0">
                <a:latin typeface="Times New Roman" pitchFamily="18" charset="0"/>
                <a:cs typeface="B Nazanin" pitchFamily="2" charset="-78"/>
              </a:rPr>
              <a:t>مکانیزم های استحکام دهی:</a:t>
            </a:r>
          </a:p>
          <a:p>
            <a:pPr algn="r" rtl="1"/>
            <a:r>
              <a:rPr lang="fa-IR" dirty="0" smtClean="0">
                <a:latin typeface="Times New Roman" pitchFamily="18" charset="0"/>
                <a:cs typeface="B Nazanin" pitchFamily="2" charset="-78"/>
              </a:rPr>
              <a:t>1- ایجاد چگالی زیاد نابجایی و جاهای خالی که منجر به کاهش تحرک نابجایی ها می شود.</a:t>
            </a:r>
          </a:p>
          <a:p>
            <a:pPr algn="r" rtl="1"/>
            <a:r>
              <a:rPr lang="fa-IR" dirty="0" smtClean="0">
                <a:latin typeface="Times New Roman" pitchFamily="18" charset="0"/>
                <a:cs typeface="B Nazanin" pitchFamily="2" charset="-78"/>
              </a:rPr>
              <a:t>2- جانشینی اتم های کاشته شده در شبکه اتم های زمینه- بدلیل اختلاف شعاع اتمی میدان های کرنشی ایجاد می شود که حرکت نابجایی را محدود می کند.</a:t>
            </a:r>
          </a:p>
          <a:p>
            <a:pPr algn="r" rtl="1"/>
            <a:r>
              <a:rPr lang="fa-IR" dirty="0" smtClean="0">
                <a:latin typeface="Times New Roman" pitchFamily="18" charset="0"/>
                <a:cs typeface="B Nazanin" pitchFamily="2" charset="-78"/>
              </a:rPr>
              <a:t>در این روش می توان غلظت زیادی از اتم ها با شعاع اتمی مختلف را در شبکه قرار داد که از لحاظ ترمودینامیکی امکان پذیر نیست.</a:t>
            </a:r>
          </a:p>
          <a:p>
            <a:pPr algn="r" rtl="1"/>
            <a:r>
              <a:rPr lang="fa-IR" dirty="0" smtClean="0">
                <a:latin typeface="Times New Roman" pitchFamily="18" charset="0"/>
                <a:cs typeface="B Nazanin" pitchFamily="2" charset="-78"/>
              </a:rPr>
              <a:t>3- ایجاد اتم های بین نشین در شبکه</a:t>
            </a:r>
          </a:p>
          <a:p>
            <a:pPr algn="r" rtl="1"/>
            <a:r>
              <a:rPr lang="fa-IR" dirty="0" smtClean="0">
                <a:latin typeface="Times New Roman" pitchFamily="18" charset="0"/>
                <a:cs typeface="B Nazanin" pitchFamily="2" charset="-78"/>
              </a:rPr>
              <a:t>4- ایجاد فازهای ثانویه</a:t>
            </a:r>
          </a:p>
          <a:p>
            <a:pPr algn="r" rtl="1"/>
            <a:r>
              <a:rPr lang="fa-IR" dirty="0" smtClean="0">
                <a:latin typeface="Times New Roman" pitchFamily="18" charset="0"/>
                <a:cs typeface="B Nazanin" pitchFamily="2" charset="-78"/>
              </a:rPr>
              <a:t>5- استحاله لایه های سطحی به یک فاز جدید (به عنوان مثال کاشت نیتروژن روی سطح کروم ایجاد یک لایه </a:t>
            </a:r>
            <a:r>
              <a:rPr lang="en-US" dirty="0" err="1" smtClean="0">
                <a:latin typeface="Times New Roman" pitchFamily="18" charset="0"/>
                <a:cs typeface="B Nazanin" pitchFamily="2" charset="-78"/>
              </a:rPr>
              <a:t>CrN</a:t>
            </a:r>
            <a:r>
              <a:rPr lang="fa-IR" dirty="0" smtClean="0">
                <a:latin typeface="Times New Roman" pitchFamily="18" charset="0"/>
                <a:cs typeface="B Nazanin" pitchFamily="2" charset="-78"/>
              </a:rPr>
              <a:t> می کند).</a:t>
            </a:r>
          </a:p>
          <a:p>
            <a:pPr algn="r" rtl="1"/>
            <a:endParaRPr lang="fa-IR" dirty="0">
              <a:latin typeface="Times New Roman" pitchFamily="18" charset="0"/>
              <a:cs typeface="B Nazanin" pitchFamily="2" charset="-78"/>
            </a:endParaRPr>
          </a:p>
        </p:txBody>
      </p:sp>
    </p:spTree>
    <p:extLst>
      <p:ext uri="{BB962C8B-B14F-4D97-AF65-F5344CB8AC3E}">
        <p14:creationId xmlns:p14="http://schemas.microsoft.com/office/powerpoint/2010/main" val="248643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8" name="Picture 4" descr="Image result for ion implantation"/>
          <p:cNvPicPr>
            <a:picLocks noChangeAspect="1" noChangeArrowheads="1"/>
          </p:cNvPicPr>
          <p:nvPr/>
        </p:nvPicPr>
        <p:blipFill rotWithShape="1">
          <a:blip r:embed="rId2">
            <a:extLst>
              <a:ext uri="{28A0092B-C50C-407E-A947-70E740481C1C}">
                <a14:useLocalDpi xmlns:a14="http://schemas.microsoft.com/office/drawing/2010/main" val="0"/>
              </a:ext>
            </a:extLst>
          </a:blip>
          <a:srcRect b="18408"/>
          <a:stretch/>
        </p:blipFill>
        <p:spPr bwMode="auto">
          <a:xfrm>
            <a:off x="61668" y="1828800"/>
            <a:ext cx="8320332"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7191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7391400" cy="4010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0906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077200" cy="1143000"/>
          </a:xfrm>
        </p:spPr>
        <p:txBody>
          <a:bodyPr/>
          <a:lstStyle/>
          <a:p>
            <a:pPr algn="r" rtl="1"/>
            <a:r>
              <a:rPr lang="fa-IR" sz="3600" b="1" dirty="0">
                <a:cs typeface="B Nazanin" pitchFamily="2" charset="-78"/>
              </a:rPr>
              <a:t>11- </a:t>
            </a:r>
            <a:r>
              <a:rPr lang="fa-IR" sz="3600" b="1" dirty="0" smtClean="0">
                <a:cs typeface="B Nazanin" pitchFamily="2" charset="-78"/>
              </a:rPr>
              <a:t>بمباران (کاشت) </a:t>
            </a:r>
            <a:r>
              <a:rPr lang="fa-IR" sz="3600" b="1" dirty="0">
                <a:cs typeface="B Nazanin" pitchFamily="2" charset="-78"/>
              </a:rPr>
              <a:t>یونی (</a:t>
            </a:r>
            <a:r>
              <a:rPr lang="en-US" sz="3600" b="1" dirty="0">
                <a:cs typeface="B Nazanin" pitchFamily="2" charset="-78"/>
              </a:rPr>
              <a:t>Ion Implantation</a:t>
            </a:r>
            <a:r>
              <a:rPr lang="fa-IR" sz="3600" b="1" dirty="0">
                <a:cs typeface="B Nazanin" pitchFamily="2" charset="-78"/>
              </a:rPr>
              <a:t>)</a:t>
            </a:r>
            <a:r>
              <a:rPr lang="en-US" sz="3600" b="1" dirty="0">
                <a:cs typeface="B Nazanin" pitchFamily="2" charset="-78"/>
              </a:rPr>
              <a:t/>
            </a:r>
            <a:br>
              <a:rPr lang="en-US" sz="3600" b="1" dirty="0">
                <a:cs typeface="B Nazanin" pitchFamily="2" charset="-78"/>
              </a:rPr>
            </a:br>
            <a:endParaRPr lang="en-US" sz="3600" dirty="0"/>
          </a:p>
        </p:txBody>
      </p:sp>
      <p:sp>
        <p:nvSpPr>
          <p:cNvPr id="3" name="Content Placeholder 2"/>
          <p:cNvSpPr>
            <a:spLocks noGrp="1"/>
          </p:cNvSpPr>
          <p:nvPr>
            <p:ph idx="1"/>
          </p:nvPr>
        </p:nvSpPr>
        <p:spPr/>
        <p:txBody>
          <a:bodyPr>
            <a:normAutofit/>
          </a:bodyPr>
          <a:lstStyle/>
          <a:p>
            <a:pPr algn="r" rtl="1"/>
            <a:r>
              <a:rPr lang="fa-IR" dirty="0" smtClean="0">
                <a:latin typeface="Times New Roman" pitchFamily="18" charset="0"/>
                <a:cs typeface="B Nazanin" pitchFamily="2" charset="-78"/>
              </a:rPr>
              <a:t>در </a:t>
            </a:r>
            <a:r>
              <a:rPr lang="fa-IR" dirty="0" smtClean="0">
                <a:latin typeface="Times New Roman" pitchFamily="18" charset="0"/>
                <a:cs typeface="B Nazanin" pitchFamily="2" charset="-78"/>
              </a:rPr>
              <a:t>هر دو </a:t>
            </a:r>
            <a:r>
              <a:rPr lang="fa-IR" dirty="0" smtClean="0">
                <a:latin typeface="Times New Roman" pitchFamily="18" charset="0"/>
                <a:cs typeface="B Nazanin" pitchFamily="2" charset="-78"/>
              </a:rPr>
              <a:t>فرایند کاشت یون نیتروژن و نیتروژن دهی پلاسمایی میزان نیتروژن سطح قطعه افزایش می یابد، </a:t>
            </a:r>
            <a:r>
              <a:rPr lang="fa-IR" b="1" u="sng" dirty="0" smtClean="0">
                <a:latin typeface="Times New Roman" pitchFamily="18" charset="0"/>
                <a:cs typeface="B Nazanin" pitchFamily="2" charset="-78"/>
              </a:rPr>
              <a:t>اما؟</a:t>
            </a:r>
          </a:p>
          <a:p>
            <a:pPr algn="r" rtl="1"/>
            <a:r>
              <a:rPr lang="fa-IR" dirty="0" smtClean="0">
                <a:latin typeface="Times New Roman" pitchFamily="18" charset="0"/>
                <a:cs typeface="B Nazanin" pitchFamily="2" charset="-78"/>
              </a:rPr>
              <a:t>1- کاشت یون در دمای اتاق انجام می شود (روش پلاسما در محدوده دمایی 260-500 درجه سانتیگراد).</a:t>
            </a:r>
          </a:p>
          <a:p>
            <a:pPr algn="r" rtl="1"/>
            <a:r>
              <a:rPr lang="fa-IR" dirty="0" smtClean="0">
                <a:latin typeface="Times New Roman" pitchFamily="18" charset="0"/>
                <a:cs typeface="B Nazanin" pitchFamily="2" charset="-78"/>
              </a:rPr>
              <a:t>2- در کاشت یون انرژی یون ها بسیار بالاتر از روش پلاسما است (10-500 کیلوالکترون ولت برای کاشت و کمتر از یک کیلوالکترون ولت برای پلاسما).</a:t>
            </a:r>
          </a:p>
          <a:p>
            <a:pPr algn="r" rtl="1"/>
            <a:r>
              <a:rPr lang="fa-IR" dirty="0" smtClean="0">
                <a:latin typeface="Times New Roman" pitchFamily="18" charset="0"/>
                <a:cs typeface="B Nazanin" pitchFamily="2" charset="-78"/>
              </a:rPr>
              <a:t>3- انجام عملیات کاشت یون در دمای اتاق و محیط خلاء باعث کاهش واکنش های ناخواسته همانند اکسیداسیون می شود.</a:t>
            </a:r>
          </a:p>
          <a:p>
            <a:pPr algn="r" rtl="1"/>
            <a:r>
              <a:rPr lang="fa-IR" dirty="0" smtClean="0">
                <a:latin typeface="Times New Roman" pitchFamily="18" charset="0"/>
                <a:cs typeface="B Nazanin" pitchFamily="2" charset="-78"/>
              </a:rPr>
              <a:t>بدلیل عدم نفوذ در فرایند کاشت یون عمق نفوذ بسیار کمتر از روش پلاسما است.</a:t>
            </a:r>
          </a:p>
          <a:p>
            <a:pPr algn="r" rtl="1"/>
            <a:r>
              <a:rPr lang="fa-IR" dirty="0" smtClean="0">
                <a:latin typeface="Times New Roman" pitchFamily="18" charset="0"/>
                <a:cs typeface="B Nazanin" pitchFamily="2" charset="-78"/>
              </a:rPr>
              <a:t>در فرایند کاشت یون غلظت اجزای کاشته شده می تواند بسیار بالاتر از حد حلالیت آن در حالت تعادلی (از لحاظ ترمودینامیکی) باشد.</a:t>
            </a:r>
          </a:p>
          <a:p>
            <a:pPr algn="r" rtl="1"/>
            <a:endParaRPr lang="fa-IR" dirty="0">
              <a:latin typeface="Times New Roman" pitchFamily="18" charset="0"/>
              <a:cs typeface="B Nazanin" pitchFamily="2" charset="-78"/>
            </a:endParaRPr>
          </a:p>
        </p:txBody>
      </p:sp>
    </p:spTree>
    <p:extLst>
      <p:ext uri="{BB962C8B-B14F-4D97-AF65-F5344CB8AC3E}">
        <p14:creationId xmlns:p14="http://schemas.microsoft.com/office/powerpoint/2010/main" val="314186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marL="114300" lvl="1" algn="ctr" rtl="1">
              <a:spcBef>
                <a:spcPct val="0"/>
              </a:spcBef>
            </a:pPr>
            <a:r>
              <a:rPr lang="fa-IR" sz="2800" dirty="0" smtClean="0">
                <a:cs typeface="B Nazanin" pitchFamily="2" charset="-78"/>
              </a:rPr>
              <a:t>1- 1- </a:t>
            </a:r>
            <a:r>
              <a:rPr lang="fa-IR" sz="2800" b="1" dirty="0" smtClean="0">
                <a:cs typeface="B Nazanin" pitchFamily="2" charset="-78"/>
              </a:rPr>
              <a:t>کربن دهی جامد (پودری)</a:t>
            </a:r>
            <a:endParaRPr lang="fa-IR" sz="2800" dirty="0">
              <a:cs typeface="B Nazanin" pitchFamily="2" charset="-78"/>
            </a:endParaRPr>
          </a:p>
        </p:txBody>
      </p:sp>
      <p:pic>
        <p:nvPicPr>
          <p:cNvPr id="7" name="Picture 4" descr="carb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444" y="1524000"/>
            <a:ext cx="5915819"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063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1143000"/>
          </a:xfrm>
        </p:spPr>
        <p:txBody>
          <a:bodyPr/>
          <a:lstStyle/>
          <a:p>
            <a:pPr algn="r" rtl="1"/>
            <a:r>
              <a:rPr lang="fa-IR" sz="4000" b="1" dirty="0">
                <a:cs typeface="B Nazanin" pitchFamily="2" charset="-78"/>
              </a:rPr>
              <a:t>11- بمباران یونی (</a:t>
            </a:r>
            <a:r>
              <a:rPr lang="en-US" sz="4000" b="1" dirty="0">
                <a:cs typeface="B Nazanin" pitchFamily="2" charset="-78"/>
              </a:rPr>
              <a:t>Ion Implantation</a:t>
            </a:r>
            <a:r>
              <a:rPr lang="fa-IR" sz="4000" b="1" dirty="0">
                <a:cs typeface="B Nazanin" pitchFamily="2" charset="-78"/>
              </a:rPr>
              <a:t>)</a:t>
            </a:r>
            <a:r>
              <a:rPr lang="en-US" sz="4000" b="1" dirty="0">
                <a:cs typeface="B Nazanin" pitchFamily="2" charset="-78"/>
              </a:rPr>
              <a:t/>
            </a:r>
            <a:br>
              <a:rPr lang="en-US" sz="4000" b="1" dirty="0">
                <a:cs typeface="B Nazanin" pitchFamily="2" charset="-78"/>
              </a:rPr>
            </a:br>
            <a:endParaRPr lang="en-US" sz="4000" dirty="0"/>
          </a:p>
        </p:txBody>
      </p:sp>
      <p:sp>
        <p:nvSpPr>
          <p:cNvPr id="5" name="Rectangle 4"/>
          <p:cNvSpPr/>
          <p:nvPr/>
        </p:nvSpPr>
        <p:spPr>
          <a:xfrm>
            <a:off x="1143000" y="997565"/>
            <a:ext cx="6781800" cy="4955203"/>
          </a:xfrm>
          <a:prstGeom prst="rect">
            <a:avLst/>
          </a:prstGeom>
        </p:spPr>
        <p:txBody>
          <a:bodyPr wrap="square">
            <a:spAutoFit/>
          </a:bodyPr>
          <a:lstStyle/>
          <a:p>
            <a:pPr marL="457200" indent="-457200" algn="r" rtl="1">
              <a:buFont typeface="Courier New" pitchFamily="49" charset="0"/>
              <a:buChar char="o"/>
            </a:pPr>
            <a:r>
              <a:rPr lang="fa-IR" sz="2800" b="1" dirty="0">
                <a:cs typeface="B Nazanin" pitchFamily="2" charset="-78"/>
              </a:rPr>
              <a:t>مزایا</a:t>
            </a:r>
            <a:r>
              <a:rPr lang="fa-IR" sz="2800" b="1" dirty="0" smtClean="0">
                <a:cs typeface="B Nazanin" pitchFamily="2" charset="-78"/>
              </a:rPr>
              <a:t>:</a:t>
            </a:r>
          </a:p>
          <a:p>
            <a:pPr marL="640080" indent="-457200" algn="r" rtl="1">
              <a:buFont typeface="Courier New" pitchFamily="49" charset="0"/>
              <a:buChar char="o"/>
            </a:pPr>
            <a:r>
              <a:rPr lang="fa-IR" sz="2000" b="1" dirty="0" smtClean="0">
                <a:cs typeface="B Nazanin" pitchFamily="2" charset="-78"/>
              </a:rPr>
              <a:t>تولید </a:t>
            </a:r>
            <a:r>
              <a:rPr lang="fa-IR" sz="2000" b="1" dirty="0">
                <a:cs typeface="B Nazanin" pitchFamily="2" charset="-78"/>
              </a:rPr>
              <a:t>آلیاژ سطحی بدون محدودیت </a:t>
            </a:r>
            <a:r>
              <a:rPr lang="fa-IR" sz="2000" b="1" dirty="0" smtClean="0">
                <a:cs typeface="B Nazanin" pitchFamily="2" charset="-78"/>
              </a:rPr>
              <a:t>ترمودینامیکی</a:t>
            </a:r>
          </a:p>
          <a:p>
            <a:pPr marL="640080" indent="-457200" algn="r" rtl="1">
              <a:buFont typeface="Courier New" pitchFamily="49" charset="0"/>
              <a:buChar char="o"/>
            </a:pPr>
            <a:r>
              <a:rPr lang="fa-IR" sz="2000" b="1" dirty="0" smtClean="0">
                <a:cs typeface="B Nazanin" pitchFamily="2" charset="-78"/>
              </a:rPr>
              <a:t>حساسیت کم به تمیزی سطح</a:t>
            </a:r>
            <a:endParaRPr lang="en-US" sz="2000" b="1" dirty="0" smtClean="0">
              <a:cs typeface="B Nazanin" pitchFamily="2" charset="-78"/>
            </a:endParaRPr>
          </a:p>
          <a:p>
            <a:pPr marL="640080" indent="-457200" algn="r" rtl="1">
              <a:buFont typeface="Courier New" pitchFamily="49" charset="0"/>
              <a:buChar char="o"/>
            </a:pPr>
            <a:r>
              <a:rPr lang="fa-IR" sz="2000" b="1" dirty="0">
                <a:cs typeface="B Nazanin" pitchFamily="2" charset="-78"/>
              </a:rPr>
              <a:t>انجام فرایند در دمای محیط</a:t>
            </a:r>
          </a:p>
          <a:p>
            <a:pPr marL="640080" indent="-457200" algn="r" rtl="1">
              <a:buFont typeface="Courier New" pitchFamily="49" charset="0"/>
              <a:buChar char="o"/>
            </a:pPr>
            <a:r>
              <a:rPr lang="fa-IR" sz="2000" b="1" dirty="0" smtClean="0">
                <a:cs typeface="B Nazanin" pitchFamily="2" charset="-78"/>
              </a:rPr>
              <a:t>عدم </a:t>
            </a:r>
            <a:r>
              <a:rPr lang="fa-IR" sz="2000" b="1" dirty="0">
                <a:cs typeface="B Nazanin" pitchFamily="2" charset="-78"/>
              </a:rPr>
              <a:t>تغییر ابعادی </a:t>
            </a:r>
            <a:r>
              <a:rPr lang="fa-IR" sz="2000" b="1" dirty="0" smtClean="0">
                <a:cs typeface="B Nazanin" pitchFamily="2" charset="-78"/>
              </a:rPr>
              <a:t>نمونه</a:t>
            </a:r>
          </a:p>
          <a:p>
            <a:pPr marL="640080" indent="-457200" algn="r" rtl="1">
              <a:buFont typeface="Courier New" pitchFamily="49" charset="0"/>
              <a:buChar char="o"/>
            </a:pPr>
            <a:r>
              <a:rPr lang="fa-IR" sz="2000" b="1" dirty="0" smtClean="0">
                <a:cs typeface="B Nazanin" pitchFamily="2" charset="-78"/>
              </a:rPr>
              <a:t>کنترل </a:t>
            </a:r>
            <a:r>
              <a:rPr lang="fa-IR" sz="2000" b="1" dirty="0">
                <a:cs typeface="B Nazanin" pitchFamily="2" charset="-78"/>
              </a:rPr>
              <a:t>دقیق فرایند و تکرار پذیر بودن </a:t>
            </a:r>
            <a:r>
              <a:rPr lang="fa-IR" sz="2000" b="1" dirty="0" smtClean="0">
                <a:cs typeface="B Nazanin" pitchFamily="2" charset="-78"/>
              </a:rPr>
              <a:t>آن</a:t>
            </a:r>
          </a:p>
          <a:p>
            <a:pPr marL="640080" indent="-457200" algn="r" rtl="1">
              <a:buFont typeface="Courier New" pitchFamily="49" charset="0"/>
              <a:buChar char="o"/>
            </a:pPr>
            <a:r>
              <a:rPr lang="fa-IR" sz="2000" b="1" dirty="0" smtClean="0">
                <a:cs typeface="B Nazanin" pitchFamily="2" charset="-78"/>
              </a:rPr>
              <a:t>فرایند </a:t>
            </a:r>
            <a:r>
              <a:rPr lang="fa-IR" sz="2000" b="1" dirty="0">
                <a:cs typeface="B Nazanin" pitchFamily="2" charset="-78"/>
              </a:rPr>
              <a:t>تمیز </a:t>
            </a:r>
            <a:r>
              <a:rPr lang="fa-IR" sz="2000" b="1" dirty="0" smtClean="0">
                <a:cs typeface="B Nazanin" pitchFamily="2" charset="-78"/>
              </a:rPr>
              <a:t>در خلاء</a:t>
            </a:r>
          </a:p>
          <a:p>
            <a:pPr marL="640080" indent="-457200" algn="r" rtl="1">
              <a:buFont typeface="Courier New" pitchFamily="49" charset="0"/>
              <a:buChar char="o"/>
            </a:pPr>
            <a:r>
              <a:rPr lang="fa-IR" sz="2800" b="1" dirty="0" smtClean="0">
                <a:cs typeface="B Nazanin" pitchFamily="2" charset="-78"/>
              </a:rPr>
              <a:t>معایب:</a:t>
            </a:r>
          </a:p>
          <a:p>
            <a:pPr marL="640080" indent="-457200" algn="r" rtl="1">
              <a:buFont typeface="Courier New" pitchFamily="49" charset="0"/>
              <a:buChar char="o"/>
            </a:pPr>
            <a:r>
              <a:rPr lang="fa-IR" sz="2000" b="1" dirty="0" smtClean="0">
                <a:cs typeface="B Nazanin" pitchFamily="2" charset="-78"/>
              </a:rPr>
              <a:t>ضخامت </a:t>
            </a:r>
            <a:r>
              <a:rPr lang="fa-IR" sz="2000" b="1" dirty="0">
                <a:cs typeface="B Nazanin" pitchFamily="2" charset="-78"/>
              </a:rPr>
              <a:t>محدود </a:t>
            </a:r>
            <a:r>
              <a:rPr lang="fa-IR" sz="2000" b="1" dirty="0" smtClean="0">
                <a:cs typeface="B Nazanin" pitchFamily="2" charset="-78"/>
              </a:rPr>
              <a:t>لایه </a:t>
            </a:r>
            <a:r>
              <a:rPr lang="fa-IR" sz="2000" b="1" dirty="0">
                <a:cs typeface="B Nazanin" pitchFamily="2" charset="-78"/>
              </a:rPr>
              <a:t>کاشت </a:t>
            </a:r>
            <a:r>
              <a:rPr lang="fa-IR" sz="2000" b="1" dirty="0" smtClean="0">
                <a:cs typeface="B Nazanin" pitchFamily="2" charset="-78"/>
              </a:rPr>
              <a:t>شده</a:t>
            </a:r>
          </a:p>
          <a:p>
            <a:pPr marL="640080" indent="-457200" algn="r" rtl="1">
              <a:buFont typeface="Courier New" pitchFamily="49" charset="0"/>
              <a:buChar char="o"/>
            </a:pPr>
            <a:r>
              <a:rPr lang="fa-IR" sz="2000" b="1" dirty="0" smtClean="0">
                <a:cs typeface="B Nazanin" pitchFamily="2" charset="-78"/>
              </a:rPr>
              <a:t>نیاز به خلاء بالا</a:t>
            </a:r>
          </a:p>
          <a:p>
            <a:pPr marL="640080" indent="-457200" algn="r" rtl="1">
              <a:buFont typeface="Courier New" pitchFamily="49" charset="0"/>
              <a:buChar char="o"/>
            </a:pPr>
            <a:r>
              <a:rPr lang="fa-IR" sz="2000" b="1" dirty="0" smtClean="0">
                <a:cs typeface="B Nazanin" pitchFamily="2" charset="-78"/>
              </a:rPr>
              <a:t>قابل </a:t>
            </a:r>
            <a:r>
              <a:rPr lang="fa-IR" sz="2000" b="1" dirty="0">
                <a:cs typeface="B Nazanin" pitchFamily="2" charset="-78"/>
              </a:rPr>
              <a:t>انجام فقط در نقاط در </a:t>
            </a:r>
            <a:r>
              <a:rPr lang="fa-IR" sz="2000" b="1" dirty="0" smtClean="0">
                <a:cs typeface="B Nazanin" pitchFamily="2" charset="-78"/>
              </a:rPr>
              <a:t>دید (</a:t>
            </a:r>
            <a:r>
              <a:rPr lang="en-US" sz="2000" b="1" dirty="0" smtClean="0">
                <a:cs typeface="B Nazanin" pitchFamily="2" charset="-78"/>
              </a:rPr>
              <a:t>Line-of-Sight</a:t>
            </a:r>
            <a:r>
              <a:rPr lang="fa-IR" sz="2000" b="1" dirty="0" smtClean="0">
                <a:cs typeface="B Nazanin" pitchFamily="2" charset="-78"/>
              </a:rPr>
              <a:t>)</a:t>
            </a:r>
          </a:p>
          <a:p>
            <a:pPr marL="640080" indent="-457200" algn="r" rtl="1">
              <a:buFont typeface="Courier New" pitchFamily="49" charset="0"/>
              <a:buChar char="o"/>
            </a:pPr>
            <a:r>
              <a:rPr lang="fa-IR" sz="2000" b="1" dirty="0" smtClean="0">
                <a:cs typeface="B Nazanin" pitchFamily="2" charset="-78"/>
              </a:rPr>
              <a:t>هزینه بالا</a:t>
            </a:r>
          </a:p>
          <a:p>
            <a:pPr marL="640080" indent="-457200" algn="r" rtl="1">
              <a:buFont typeface="Courier New" pitchFamily="49" charset="0"/>
              <a:buChar char="o"/>
            </a:pPr>
            <a:r>
              <a:rPr lang="fa-IR" sz="2000" b="1" dirty="0" smtClean="0">
                <a:cs typeface="B Nazanin" pitchFamily="2" charset="-78"/>
              </a:rPr>
              <a:t>محدودیت </a:t>
            </a:r>
            <a:r>
              <a:rPr lang="fa-IR" sz="2000" b="1" dirty="0">
                <a:cs typeface="B Nazanin" pitchFamily="2" charset="-78"/>
              </a:rPr>
              <a:t>از لحاظ در دسترس بودن </a:t>
            </a:r>
            <a:r>
              <a:rPr lang="fa-IR" sz="2000" b="1" dirty="0" smtClean="0">
                <a:cs typeface="B Nazanin" pitchFamily="2" charset="-78"/>
              </a:rPr>
              <a:t>تجهیزات</a:t>
            </a:r>
          </a:p>
          <a:p>
            <a:pPr marL="640080" indent="-457200" algn="r" rtl="1">
              <a:buFont typeface="Courier New" pitchFamily="49" charset="0"/>
              <a:buChar char="o"/>
            </a:pPr>
            <a:r>
              <a:rPr lang="fa-IR" sz="2000" b="1" dirty="0" smtClean="0">
                <a:cs typeface="B Nazanin" pitchFamily="2" charset="-78"/>
              </a:rPr>
              <a:t>محدودیت </a:t>
            </a:r>
            <a:r>
              <a:rPr lang="fa-IR" sz="2000" b="1" dirty="0">
                <a:cs typeface="B Nazanin" pitchFamily="2" charset="-78"/>
              </a:rPr>
              <a:t>در غلظت یون کاشت شده بدلیل فرایند </a:t>
            </a:r>
            <a:r>
              <a:rPr lang="en-US" sz="2000" b="1" dirty="0">
                <a:cs typeface="B Nazanin" pitchFamily="2" charset="-78"/>
              </a:rPr>
              <a:t>sputtering</a:t>
            </a:r>
            <a:r>
              <a:rPr lang="fa-IR" sz="2000" b="1" dirty="0">
                <a:cs typeface="B Nazanin" pitchFamily="2" charset="-78"/>
              </a:rPr>
              <a:t/>
            </a:r>
            <a:br>
              <a:rPr lang="fa-IR" sz="2000" b="1" dirty="0">
                <a:cs typeface="B Nazanin" pitchFamily="2" charset="-78"/>
              </a:rPr>
            </a:br>
            <a:endParaRPr lang="en-US" sz="2000" dirty="0"/>
          </a:p>
        </p:txBody>
      </p:sp>
    </p:spTree>
    <p:extLst>
      <p:ext uri="{BB962C8B-B14F-4D97-AF65-F5344CB8AC3E}">
        <p14:creationId xmlns:p14="http://schemas.microsoft.com/office/powerpoint/2010/main" val="175243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additive="base">
                                        <p:cTn id="4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 calcmode="lin" valueType="num">
                                      <p:cBhvr additive="base">
                                        <p:cTn id="5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10" end="10"/>
                                            </p:txEl>
                                          </p:spTgt>
                                        </p:tgtEl>
                                        <p:attrNameLst>
                                          <p:attrName>style.visibility</p:attrName>
                                        </p:attrNameLst>
                                      </p:cBhvr>
                                      <p:to>
                                        <p:strVal val="visible"/>
                                      </p:to>
                                    </p:set>
                                    <p:anim calcmode="lin" valueType="num">
                                      <p:cBhvr additive="base">
                                        <p:cTn id="61"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11" end="11"/>
                                            </p:txEl>
                                          </p:spTgt>
                                        </p:tgtEl>
                                        <p:attrNameLst>
                                          <p:attrName>style.visibility</p:attrName>
                                        </p:attrNameLst>
                                      </p:cBhvr>
                                      <p:to>
                                        <p:strVal val="visible"/>
                                      </p:to>
                                    </p:set>
                                    <p:anim calcmode="lin" valueType="num">
                                      <p:cBhvr additive="base">
                                        <p:cTn id="6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12" end="12"/>
                                            </p:txEl>
                                          </p:spTgt>
                                        </p:tgtEl>
                                        <p:attrNameLst>
                                          <p:attrName>style.visibility</p:attrName>
                                        </p:attrNameLst>
                                      </p:cBhvr>
                                      <p:to>
                                        <p:strVal val="visible"/>
                                      </p:to>
                                    </p:set>
                                    <p:anim calcmode="lin" valueType="num">
                                      <p:cBhvr additive="base">
                                        <p:cTn id="73"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5">
                                            <p:txEl>
                                              <p:pRg st="13" end="13"/>
                                            </p:txEl>
                                          </p:spTgt>
                                        </p:tgtEl>
                                        <p:attrNameLst>
                                          <p:attrName>style.visibility</p:attrName>
                                        </p:attrNameLst>
                                      </p:cBhvr>
                                      <p:to>
                                        <p:strVal val="visible"/>
                                      </p:to>
                                    </p:set>
                                    <p:anim calcmode="lin" valueType="num">
                                      <p:cBhvr additive="base">
                                        <p:cTn id="79"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4000" b="1" dirty="0">
                <a:cs typeface="B Nazanin" pitchFamily="2" charset="-78"/>
              </a:rPr>
              <a:t>11- بمباران یونی (</a:t>
            </a:r>
            <a:r>
              <a:rPr lang="en-US" sz="4000" b="1" dirty="0">
                <a:cs typeface="B Nazanin" pitchFamily="2" charset="-78"/>
              </a:rPr>
              <a:t>Ion Implantation</a:t>
            </a:r>
            <a:r>
              <a:rPr lang="fa-IR" sz="4000" b="1" dirty="0">
                <a:cs typeface="B Nazanin" pitchFamily="2" charset="-78"/>
              </a:rPr>
              <a:t>)</a:t>
            </a:r>
            <a:r>
              <a:rPr lang="en-US" sz="4000" b="1" dirty="0">
                <a:cs typeface="B Nazanin" pitchFamily="2" charset="-78"/>
              </a:rPr>
              <a:t/>
            </a:r>
            <a:br>
              <a:rPr lang="en-US" sz="4000" b="1" dirty="0">
                <a:cs typeface="B Nazanin" pitchFamily="2" charset="-78"/>
              </a:rPr>
            </a:br>
            <a:endParaRPr lang="en-US" sz="4000" dirty="0"/>
          </a:p>
        </p:txBody>
      </p:sp>
      <p:sp>
        <p:nvSpPr>
          <p:cNvPr id="3" name="Content Placeholder 2"/>
          <p:cNvSpPr>
            <a:spLocks noGrp="1"/>
          </p:cNvSpPr>
          <p:nvPr>
            <p:ph idx="1"/>
          </p:nvPr>
        </p:nvSpPr>
        <p:spPr/>
        <p:txBody>
          <a:bodyPr/>
          <a:lstStyle/>
          <a:p>
            <a:pPr fontAlgn="base"/>
            <a:r>
              <a:rPr lang="en-US" b="1" dirty="0" smtClean="0"/>
              <a:t>Application </a:t>
            </a:r>
            <a:r>
              <a:rPr lang="en-US" b="1" dirty="0"/>
              <a:t>&amp; materials</a:t>
            </a:r>
          </a:p>
          <a:p>
            <a:pPr algn="r" rtl="1" fontAlgn="base"/>
            <a:r>
              <a:rPr lang="fa-IR" sz="2400" dirty="0" smtClean="0">
                <a:cs typeface="B Nazanin" pitchFamily="2" charset="-78"/>
              </a:rPr>
              <a:t>افزودن ناخالصی ها به سرامیک ها (نیمه رساناها) جهت افزایش رسانایی</a:t>
            </a:r>
            <a:endParaRPr lang="en-US" sz="2400" dirty="0" smtClean="0">
              <a:cs typeface="B Nazanin" pitchFamily="2" charset="-78"/>
            </a:endParaRPr>
          </a:p>
          <a:p>
            <a:pPr algn="r" rtl="1" fontAlgn="base"/>
            <a:r>
              <a:rPr lang="fa-IR" sz="2400" dirty="0" smtClean="0">
                <a:cs typeface="B Nazanin" pitchFamily="2" charset="-78"/>
              </a:rPr>
              <a:t>پروتزهای پزشکی: غضروف مصنوعی، زانو، شانه، انگشت، ایمپلنت دندان</a:t>
            </a:r>
          </a:p>
          <a:p>
            <a:pPr algn="r" rtl="1" fontAlgn="base"/>
            <a:r>
              <a:rPr lang="fa-IR" sz="2400" dirty="0" smtClean="0">
                <a:cs typeface="B Nazanin" pitchFamily="2" charset="-78"/>
              </a:rPr>
              <a:t>قطعات مکانیکی: جهت کاهش اصطکاک و سایش</a:t>
            </a:r>
          </a:p>
          <a:p>
            <a:pPr algn="r" rtl="1" fontAlgn="base"/>
            <a:r>
              <a:rPr lang="fa-IR" sz="2400" dirty="0" smtClean="0">
                <a:cs typeface="B Nazanin" pitchFamily="2" charset="-78"/>
              </a:rPr>
              <a:t>یاتاقان های فولادی جهت بهبود مقاومت به خستگی</a:t>
            </a:r>
          </a:p>
          <a:p>
            <a:pPr algn="r" rtl="1" fontAlgn="base"/>
            <a:r>
              <a:rPr lang="fa-IR" sz="2400" dirty="0" smtClean="0">
                <a:cs typeface="B Nazanin" pitchFamily="2" charset="-78"/>
              </a:rPr>
              <a:t>تیغ اصلاح صورت</a:t>
            </a:r>
          </a:p>
          <a:p>
            <a:pPr algn="r" rtl="1" fontAlgn="base"/>
            <a:r>
              <a:rPr lang="fa-IR" sz="2400" dirty="0" smtClean="0">
                <a:cs typeface="B Nazanin" pitchFamily="2" charset="-78"/>
              </a:rPr>
              <a:t>لبه چاقوها</a:t>
            </a:r>
          </a:p>
          <a:p>
            <a:pPr algn="r" rtl="1" fontAlgn="base"/>
            <a:r>
              <a:rPr lang="fa-IR" sz="2400" dirty="0" smtClean="0">
                <a:cs typeface="B Nazanin" pitchFamily="2" charset="-78"/>
              </a:rPr>
              <a:t>آلیاژهای آلومینیم، تیتانیم و فولادها</a:t>
            </a:r>
          </a:p>
          <a:p>
            <a:pPr algn="r" rtl="1" fontAlgn="base"/>
            <a:r>
              <a:rPr lang="fa-IR" sz="2400" dirty="0" smtClean="0">
                <a:cs typeface="B Nazanin" pitchFamily="2" charset="-78"/>
              </a:rPr>
              <a:t>پلیمرها</a:t>
            </a:r>
          </a:p>
          <a:p>
            <a:pPr algn="r" rtl="1" fontAlgn="base"/>
            <a:r>
              <a:rPr lang="fa-IR" sz="2400" dirty="0" smtClean="0">
                <a:cs typeface="B Nazanin" pitchFamily="2" charset="-78"/>
              </a:rPr>
              <a:t>سرامیک ها</a:t>
            </a:r>
          </a:p>
        </p:txBody>
      </p:sp>
    </p:spTree>
    <p:extLst>
      <p:ext uri="{BB962C8B-B14F-4D97-AF65-F5344CB8AC3E}">
        <p14:creationId xmlns:p14="http://schemas.microsoft.com/office/powerpoint/2010/main" val="10849995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114300" indent="0" algn="ctr">
              <a:buNone/>
            </a:pPr>
            <a:r>
              <a:rPr lang="en-US" sz="8000" b="1" i="1" dirty="0" smtClean="0"/>
              <a:t>The End</a:t>
            </a:r>
            <a:endParaRPr lang="en-US" sz="8000" b="1" i="1" dirty="0"/>
          </a:p>
        </p:txBody>
      </p:sp>
    </p:spTree>
    <p:extLst>
      <p:ext uri="{BB962C8B-B14F-4D97-AF65-F5344CB8AC3E}">
        <p14:creationId xmlns:p14="http://schemas.microsoft.com/office/powerpoint/2010/main" val="2611051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marL="114300" lvl="1" algn="ctr" rtl="1">
              <a:spcBef>
                <a:spcPct val="0"/>
              </a:spcBef>
            </a:pPr>
            <a:r>
              <a:rPr lang="fa-IR" sz="2800" dirty="0" smtClean="0">
                <a:cs typeface="B Nazanin" pitchFamily="2" charset="-78"/>
              </a:rPr>
              <a:t>1- 1- </a:t>
            </a:r>
            <a:r>
              <a:rPr lang="fa-IR" sz="2800" b="1" dirty="0" smtClean="0">
                <a:cs typeface="B Nazanin" pitchFamily="2" charset="-78"/>
              </a:rPr>
              <a:t>کربن دهی مایع</a:t>
            </a:r>
            <a:endParaRPr lang="fa-IR" sz="2800" dirty="0">
              <a:cs typeface="B Nazanin" pitchFamily="2" charset="-78"/>
            </a:endParaRPr>
          </a:p>
        </p:txBody>
      </p:sp>
      <p:sp>
        <p:nvSpPr>
          <p:cNvPr id="3" name="Content Placeholder 2"/>
          <p:cNvSpPr>
            <a:spLocks noGrp="1"/>
          </p:cNvSpPr>
          <p:nvPr>
            <p:ph idx="1"/>
          </p:nvPr>
        </p:nvSpPr>
        <p:spPr/>
        <p:txBody>
          <a:bodyPr>
            <a:normAutofit/>
          </a:bodyPr>
          <a:lstStyle/>
          <a:p>
            <a:pPr marL="411480" lvl="1" indent="0" algn="r" rtl="1">
              <a:buNone/>
            </a:pPr>
            <a:r>
              <a:rPr lang="fa-IR" sz="2800" b="1" dirty="0" smtClean="0">
                <a:cs typeface="B Nazanin" pitchFamily="2" charset="-78"/>
              </a:rPr>
              <a:t>منبع کربن: حمام نمک</a:t>
            </a:r>
          </a:p>
          <a:p>
            <a:pPr marL="411480" lvl="1" indent="0" algn="r" rtl="1">
              <a:buNone/>
            </a:pPr>
            <a:r>
              <a:rPr lang="fa-IR" sz="2800" b="1" dirty="0" smtClean="0">
                <a:cs typeface="B Nazanin" pitchFamily="2" charset="-78"/>
              </a:rPr>
              <a:t>دما: 950-870 درجه سانتیگراد</a:t>
            </a:r>
          </a:p>
          <a:p>
            <a:pPr marL="411480" lvl="1" indent="0" algn="r" rtl="1">
              <a:buNone/>
            </a:pPr>
            <a:r>
              <a:rPr lang="fa-IR" sz="2800" b="1" dirty="0" smtClean="0">
                <a:cs typeface="B Nazanin" pitchFamily="2" charset="-78"/>
              </a:rPr>
              <a:t>از مخلوط نمک های سیانید سدیم، کربنات سدیم، کلرید سدیم، کلرید باریم استفاده می شود.</a:t>
            </a:r>
            <a:endParaRPr lang="fa-IR" sz="2800" b="1" dirty="0">
              <a:cs typeface="B Nazanin" pitchFamily="2" charset="-78"/>
            </a:endParaRPr>
          </a:p>
          <a:p>
            <a:pPr marL="411480" lvl="1" indent="0" algn="r" rtl="1">
              <a:buNone/>
            </a:pPr>
            <a:endParaRPr lang="fa-IR" sz="2800" b="1" dirty="0" smtClean="0">
              <a:cs typeface="B Nazanin" pitchFamily="2" charset="-78"/>
            </a:endParaRPr>
          </a:p>
          <a:p>
            <a:pPr marL="411480" lvl="1" indent="0" algn="r" rtl="1">
              <a:buNone/>
            </a:pPr>
            <a:endParaRPr lang="fa-IR" sz="2800" b="1" dirty="0">
              <a:cs typeface="B Nazanin" pitchFamily="2" charset="-78"/>
            </a:endParaRPr>
          </a:p>
          <a:p>
            <a:pPr marL="411480" lvl="1" indent="0" algn="r" rtl="1">
              <a:buNone/>
            </a:pPr>
            <a:endParaRPr lang="fa-IR" sz="2800" b="1" dirty="0" smtClean="0">
              <a:cs typeface="B Nazanin" pitchFamily="2" charset="-78"/>
            </a:endParaRPr>
          </a:p>
        </p:txBody>
      </p:sp>
      <mc:AlternateContent xmlns:mc="http://schemas.openxmlformats.org/markup-compatibility/2006" xmlns:a14="http://schemas.microsoft.com/office/drawing/2010/main">
        <mc:Choice Requires="a14">
          <p:sp>
            <p:nvSpPr>
              <p:cNvPr id="6" name="TextBox 5"/>
              <p:cNvSpPr txBox="1"/>
              <p:nvPr/>
            </p:nvSpPr>
            <p:spPr>
              <a:xfrm>
                <a:off x="838200" y="3782704"/>
                <a:ext cx="276819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2</m:t>
                      </m:r>
                      <m:r>
                        <a:rPr lang="en-US" b="0" i="1" smtClean="0">
                          <a:latin typeface="Cambria Math"/>
                        </a:rPr>
                        <m:t>𝑁𝑎𝐶𝑁</m:t>
                      </m:r>
                      <m:r>
                        <a:rPr lang="en-US" b="0" i="1" smtClean="0">
                          <a:latin typeface="Cambria Math"/>
                        </a:rPr>
                        <m:t>+ </m:t>
                      </m:r>
                      <m:sSub>
                        <m:sSubPr>
                          <m:ctrlPr>
                            <a:rPr lang="en-US" b="0" i="1" smtClean="0">
                              <a:latin typeface="Cambria Math"/>
                            </a:rPr>
                          </m:ctrlPr>
                        </m:sSubPr>
                        <m:e>
                          <m:r>
                            <a:rPr lang="en-US" b="0" i="1" smtClean="0">
                              <a:latin typeface="Cambria Math"/>
                            </a:rPr>
                            <m:t>𝑂</m:t>
                          </m:r>
                        </m:e>
                        <m:sub>
                          <m:r>
                            <a:rPr lang="en-US" b="0" i="1" smtClean="0">
                              <a:latin typeface="Cambria Math"/>
                            </a:rPr>
                            <m:t>2</m:t>
                          </m:r>
                        </m:sub>
                      </m:sSub>
                      <m:r>
                        <a:rPr lang="en-US" b="0" i="1" smtClean="0">
                          <a:latin typeface="Cambria Math"/>
                          <a:ea typeface="Cambria Math"/>
                        </a:rPr>
                        <m:t>→</m:t>
                      </m:r>
                      <m:r>
                        <a:rPr lang="en-US" b="0" i="1" smtClean="0">
                          <a:latin typeface="Cambria Math"/>
                          <a:ea typeface="Cambria Math"/>
                        </a:rPr>
                        <m:t>2</m:t>
                      </m:r>
                      <m:r>
                        <a:rPr lang="en-US" b="0" i="1" smtClean="0">
                          <a:latin typeface="Cambria Math"/>
                          <a:ea typeface="Cambria Math"/>
                        </a:rPr>
                        <m:t>𝑁𝑎𝐶𝑁𝑂</m:t>
                      </m:r>
                    </m:oMath>
                  </m:oMathPara>
                </a14:m>
                <a:endParaRPr lang="en-US" b="0" dirty="0" smtClean="0">
                  <a:ea typeface="Cambria Math"/>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838200" y="3782704"/>
                <a:ext cx="2768194" cy="36933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838200" y="4343400"/>
                <a:ext cx="504394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8</m:t>
                      </m:r>
                      <m:r>
                        <a:rPr lang="en-US" b="0" i="1" smtClean="0">
                          <a:latin typeface="Cambria Math"/>
                        </a:rPr>
                        <m:t>𝑁𝑎𝐶𝑁𝑂</m:t>
                      </m:r>
                      <m:r>
                        <a:rPr lang="en-US" b="0" i="1" smtClean="0">
                          <a:latin typeface="Cambria Math"/>
                          <a:ea typeface="Cambria Math"/>
                        </a:rPr>
                        <m:t>→</m:t>
                      </m:r>
                      <m:r>
                        <a:rPr lang="en-US" b="0" i="1" smtClean="0">
                          <a:latin typeface="Cambria Math"/>
                          <a:ea typeface="Cambria Math"/>
                        </a:rPr>
                        <m:t>4</m:t>
                      </m:r>
                      <m:r>
                        <a:rPr lang="en-US" b="0" i="1" smtClean="0">
                          <a:latin typeface="Cambria Math"/>
                          <a:ea typeface="Cambria Math"/>
                        </a:rPr>
                        <m:t>𝑁𝑎𝐶𝑁</m:t>
                      </m:r>
                      <m:r>
                        <a:rPr lang="en-US" b="0" i="1" smtClean="0">
                          <a:latin typeface="Cambria Math"/>
                          <a:ea typeface="Cambria Math"/>
                        </a:rPr>
                        <m:t>+</m:t>
                      </m:r>
                      <m:r>
                        <a:rPr lang="en-US" b="0" i="1" smtClean="0">
                          <a:latin typeface="Cambria Math"/>
                          <a:ea typeface="Cambria Math"/>
                        </a:rPr>
                        <m:t>2</m:t>
                      </m:r>
                      <m:r>
                        <a:rPr lang="en-US" b="0" i="1" smtClean="0">
                          <a:latin typeface="Cambria Math"/>
                          <a:ea typeface="Cambria Math"/>
                        </a:rPr>
                        <m:t>𝑁𝑎</m:t>
                      </m:r>
                      <m:r>
                        <a:rPr lang="en-US" b="0" i="1" smtClean="0">
                          <a:latin typeface="Cambria Math"/>
                          <a:ea typeface="Cambria Math"/>
                        </a:rPr>
                        <m:t>2</m:t>
                      </m:r>
                      <m:r>
                        <a:rPr lang="en-US" b="0" i="1" smtClean="0">
                          <a:latin typeface="Cambria Math"/>
                          <a:ea typeface="Cambria Math"/>
                        </a:rPr>
                        <m:t>𝐶𝑂</m:t>
                      </m:r>
                      <m:r>
                        <a:rPr lang="en-US" b="0" i="1" smtClean="0">
                          <a:latin typeface="Cambria Math"/>
                          <a:ea typeface="Cambria Math"/>
                        </a:rPr>
                        <m:t>3</m:t>
                      </m:r>
                      <m:r>
                        <a:rPr lang="en-US" b="0" i="1" smtClean="0">
                          <a:latin typeface="Cambria Math"/>
                          <a:ea typeface="Cambria Math"/>
                        </a:rPr>
                        <m:t>+</m:t>
                      </m:r>
                      <m:r>
                        <a:rPr lang="en-US" b="0" i="1" smtClean="0">
                          <a:latin typeface="Cambria Math"/>
                          <a:ea typeface="Cambria Math"/>
                        </a:rPr>
                        <m:t>2</m:t>
                      </m:r>
                      <m:r>
                        <a:rPr lang="en-US" b="0" i="1" smtClean="0">
                          <a:latin typeface="Cambria Math"/>
                          <a:ea typeface="Cambria Math"/>
                        </a:rPr>
                        <m:t>𝐶𝑂</m:t>
                      </m:r>
                      <m:r>
                        <a:rPr lang="en-US" b="0" i="1" smtClean="0">
                          <a:latin typeface="Cambria Math"/>
                          <a:ea typeface="Cambria Math"/>
                        </a:rPr>
                        <m:t>+</m:t>
                      </m:r>
                      <m:r>
                        <a:rPr lang="en-US" b="0" i="1" smtClean="0">
                          <a:latin typeface="Cambria Math"/>
                          <a:ea typeface="Cambria Math"/>
                        </a:rPr>
                        <m:t>4</m:t>
                      </m:r>
                      <m:sSub>
                        <m:sSubPr>
                          <m:ctrlPr>
                            <a:rPr lang="en-US" b="1" i="1" smtClean="0">
                              <a:latin typeface="Cambria Math"/>
                              <a:ea typeface="Cambria Math"/>
                            </a:rPr>
                          </m:ctrlPr>
                        </m:sSubPr>
                        <m:e>
                          <m:r>
                            <a:rPr lang="en-US" b="1" i="1" smtClean="0">
                              <a:latin typeface="Cambria Math"/>
                              <a:ea typeface="Cambria Math"/>
                            </a:rPr>
                            <m:t>𝑵</m:t>
                          </m:r>
                        </m:e>
                        <m:sub>
                          <m:r>
                            <a:rPr lang="en-US" b="1" i="1" smtClean="0">
                              <a:latin typeface="Cambria Math"/>
                              <a:ea typeface="Cambria Math"/>
                            </a:rPr>
                            <m:t>𝒂𝒕𝒎</m:t>
                          </m:r>
                        </m:sub>
                      </m:sSub>
                    </m:oMath>
                  </m:oMathPara>
                </a14:m>
                <a:endParaRPr lang="en-US" b="1" dirty="0"/>
              </a:p>
            </p:txBody>
          </p:sp>
        </mc:Choice>
        <mc:Fallback xmlns="">
          <p:sp>
            <p:nvSpPr>
              <p:cNvPr id="7" name="TextBox 6"/>
              <p:cNvSpPr txBox="1">
                <a:spLocks noRot="1" noChangeAspect="1" noMove="1" noResize="1" noEditPoints="1" noAdjustHandles="1" noChangeArrowheads="1" noChangeShapeType="1" noTextEdit="1"/>
              </p:cNvSpPr>
              <p:nvPr/>
            </p:nvSpPr>
            <p:spPr>
              <a:xfrm>
                <a:off x="838200" y="4343400"/>
                <a:ext cx="5043945"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38200" y="4876800"/>
                <a:ext cx="22090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2</m:t>
                      </m:r>
                      <m:r>
                        <a:rPr lang="en-US" b="0" i="1" smtClean="0">
                          <a:latin typeface="Cambria Math"/>
                        </a:rPr>
                        <m:t>𝐶𝑂</m:t>
                      </m:r>
                      <m:r>
                        <a:rPr lang="en-US" b="0" i="1" smtClean="0">
                          <a:latin typeface="Cambria Math"/>
                          <a:ea typeface="Cambria Math"/>
                        </a:rPr>
                        <m:t>→</m:t>
                      </m:r>
                      <m:r>
                        <a:rPr lang="en-US" b="0" i="1" smtClean="0">
                          <a:latin typeface="Cambria Math"/>
                          <a:ea typeface="Cambria Math"/>
                        </a:rPr>
                        <m:t>𝐶𝑂</m:t>
                      </m:r>
                      <m:r>
                        <a:rPr lang="en-US" b="0" i="1" smtClean="0">
                          <a:latin typeface="Cambria Math"/>
                          <a:ea typeface="Cambria Math"/>
                        </a:rPr>
                        <m:t>2</m:t>
                      </m:r>
                      <m:r>
                        <a:rPr lang="en-US" b="0" i="1" smtClean="0">
                          <a:latin typeface="Cambria Math"/>
                          <a:ea typeface="Cambria Math"/>
                        </a:rPr>
                        <m:t>+ </m:t>
                      </m:r>
                      <m:sSub>
                        <m:sSubPr>
                          <m:ctrlPr>
                            <a:rPr lang="en-US" b="1" i="1" smtClean="0">
                              <a:latin typeface="Cambria Math"/>
                              <a:ea typeface="Cambria Math"/>
                            </a:rPr>
                          </m:ctrlPr>
                        </m:sSubPr>
                        <m:e>
                          <m:r>
                            <a:rPr lang="en-US" b="1" i="1" smtClean="0">
                              <a:latin typeface="Cambria Math"/>
                              <a:ea typeface="Cambria Math"/>
                            </a:rPr>
                            <m:t>𝑪</m:t>
                          </m:r>
                        </m:e>
                        <m:sub>
                          <m:r>
                            <a:rPr lang="en-US" b="1" i="1" smtClean="0">
                              <a:latin typeface="Cambria Math"/>
                              <a:ea typeface="Cambria Math"/>
                            </a:rPr>
                            <m:t>𝒂𝒕𝒎</m:t>
                          </m:r>
                        </m:sub>
                      </m:sSub>
                    </m:oMath>
                  </m:oMathPara>
                </a14:m>
                <a:endParaRPr lang="en-US" b="1" dirty="0"/>
              </a:p>
            </p:txBody>
          </p:sp>
        </mc:Choice>
        <mc:Fallback xmlns="">
          <p:sp>
            <p:nvSpPr>
              <p:cNvPr id="8" name="TextBox 7"/>
              <p:cNvSpPr txBox="1">
                <a:spLocks noRot="1" noChangeAspect="1" noMove="1" noResize="1" noEditPoints="1" noAdjustHandles="1" noChangeArrowheads="1" noChangeShapeType="1" noTextEdit="1"/>
              </p:cNvSpPr>
              <p:nvPr/>
            </p:nvSpPr>
            <p:spPr>
              <a:xfrm>
                <a:off x="838200" y="4876800"/>
                <a:ext cx="2209003" cy="369332"/>
              </a:xfrm>
              <a:prstGeom prst="rect">
                <a:avLst/>
              </a:prstGeom>
              <a:blipFill rotWithShape="1">
                <a:blip r:embed="rId4"/>
                <a:stretch>
                  <a:fillRect/>
                </a:stretch>
              </a:blipFill>
            </p:spPr>
            <p:txBody>
              <a:bodyPr/>
              <a:lstStyle/>
              <a:p>
                <a:r>
                  <a:rPr lang="en-US">
                    <a:noFill/>
                  </a:rPr>
                  <a:t> </a:t>
                </a:r>
              </a:p>
            </p:txBody>
          </p:sp>
        </mc:Fallback>
      </mc:AlternateContent>
      <p:pic>
        <p:nvPicPr>
          <p:cNvPr id="2050" name="Picture 2" descr="https://3.imimg.com/data3/DD/CG/MY-4120832/salt-bath-carburising-services-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2145" y="4528066"/>
            <a:ext cx="2171700" cy="210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93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marL="114300" lvl="1" algn="ctr" rtl="1">
              <a:spcBef>
                <a:spcPct val="0"/>
              </a:spcBef>
            </a:pPr>
            <a:r>
              <a:rPr lang="fa-IR" sz="2800" dirty="0" smtClean="0">
                <a:cs typeface="B Nazanin" pitchFamily="2" charset="-78"/>
              </a:rPr>
              <a:t>1- 1- </a:t>
            </a:r>
            <a:r>
              <a:rPr lang="fa-IR" sz="2800" b="1" dirty="0" smtClean="0">
                <a:cs typeface="B Nazanin" pitchFamily="2" charset="-78"/>
              </a:rPr>
              <a:t>کربن دهی گازی</a:t>
            </a:r>
            <a:endParaRPr lang="fa-IR" sz="2800" dirty="0">
              <a:cs typeface="B Nazanin" pitchFamily="2" charset="-78"/>
            </a:endParaRPr>
          </a:p>
        </p:txBody>
      </p:sp>
      <p:sp>
        <p:nvSpPr>
          <p:cNvPr id="3" name="Content Placeholder 2"/>
          <p:cNvSpPr>
            <a:spLocks noGrp="1"/>
          </p:cNvSpPr>
          <p:nvPr>
            <p:ph idx="1"/>
          </p:nvPr>
        </p:nvSpPr>
        <p:spPr/>
        <p:txBody>
          <a:bodyPr>
            <a:normAutofit/>
          </a:bodyPr>
          <a:lstStyle/>
          <a:p>
            <a:pPr marL="411480" lvl="1" indent="0" algn="r" rtl="1">
              <a:buNone/>
            </a:pPr>
            <a:r>
              <a:rPr lang="fa-IR" sz="2800" b="1" dirty="0" smtClean="0">
                <a:cs typeface="B Nazanin" pitchFamily="2" charset="-78"/>
              </a:rPr>
              <a:t>منبع کربن: گاز هیدروکربن</a:t>
            </a:r>
          </a:p>
          <a:p>
            <a:pPr marL="411480" lvl="1" indent="0" algn="r" rtl="1">
              <a:buNone/>
            </a:pPr>
            <a:r>
              <a:rPr lang="fa-IR" sz="2800" b="1" dirty="0" smtClean="0">
                <a:cs typeface="B Nazanin" pitchFamily="2" charset="-78"/>
              </a:rPr>
              <a:t>دما: 900 درجه سانتیگراد</a:t>
            </a:r>
          </a:p>
          <a:p>
            <a:pPr marL="411480" lvl="1" indent="0" algn="r" rtl="1">
              <a:buNone/>
            </a:pPr>
            <a:endParaRPr lang="fa-IR" sz="2800" b="1" dirty="0" smtClean="0">
              <a:cs typeface="B Nazanin" pitchFamily="2" charset="-78"/>
            </a:endParaRPr>
          </a:p>
          <a:p>
            <a:pPr marL="411480" lvl="1" indent="0" algn="r" rtl="1">
              <a:buNone/>
            </a:pPr>
            <a:endParaRPr lang="fa-IR" sz="2800" b="1" dirty="0">
              <a:cs typeface="B Nazanin" pitchFamily="2" charset="-78"/>
            </a:endParaRPr>
          </a:p>
          <a:p>
            <a:pPr marL="411480" lvl="1" indent="0" algn="r" rtl="1">
              <a:buNone/>
            </a:pPr>
            <a:endParaRPr lang="fa-IR" sz="2800" b="1" dirty="0" smtClean="0">
              <a:cs typeface="B Nazanin" pitchFamily="2" charset="-78"/>
            </a:endParaRPr>
          </a:p>
        </p:txBody>
      </p:sp>
      <p:pic>
        <p:nvPicPr>
          <p:cNvPr id="9" name="Picture 10" descr="untitled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429000"/>
            <a:ext cx="4876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039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2000" fill="hold"/>
                                        <p:tgtEl>
                                          <p:spTgt spid="9"/>
                                        </p:tgtEl>
                                        <p:attrNameLst>
                                          <p:attrName>ppt_w</p:attrName>
                                        </p:attrNameLst>
                                      </p:cBhvr>
                                      <p:tavLst>
                                        <p:tav tm="0">
                                          <p:val>
                                            <p:fltVal val="0"/>
                                          </p:val>
                                        </p:tav>
                                        <p:tav tm="100000">
                                          <p:val>
                                            <p:strVal val="#ppt_w"/>
                                          </p:val>
                                        </p:tav>
                                      </p:tavLst>
                                    </p:anim>
                                    <p:anim calcmode="lin" valueType="num">
                                      <p:cBhvr>
                                        <p:cTn id="20" dur="20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marL="114300" lvl="1" algn="ctr" rtl="1">
              <a:spcBef>
                <a:spcPct val="0"/>
              </a:spcBef>
            </a:pPr>
            <a:r>
              <a:rPr lang="fa-IR" sz="2800" dirty="0" smtClean="0">
                <a:cs typeface="B Nazanin" pitchFamily="2" charset="-78"/>
              </a:rPr>
              <a:t>2- نیتروژن دهی</a:t>
            </a:r>
            <a:endParaRPr lang="fa-IR" sz="2800" dirty="0">
              <a:cs typeface="B Nazanin" pitchFamily="2" charset="-78"/>
            </a:endParaRPr>
          </a:p>
        </p:txBody>
      </p:sp>
      <p:sp>
        <p:nvSpPr>
          <p:cNvPr id="3" name="Content Placeholder 2"/>
          <p:cNvSpPr>
            <a:spLocks noGrp="1"/>
          </p:cNvSpPr>
          <p:nvPr>
            <p:ph idx="1"/>
          </p:nvPr>
        </p:nvSpPr>
        <p:spPr/>
        <p:txBody>
          <a:bodyPr>
            <a:normAutofit/>
          </a:bodyPr>
          <a:lstStyle/>
          <a:p>
            <a:pPr lvl="1" algn="r" rtl="1">
              <a:buFont typeface="Courier New" pitchFamily="49" charset="0"/>
              <a:buChar char="o"/>
            </a:pPr>
            <a:r>
              <a:rPr lang="fa-IR" sz="2800" b="1" dirty="0" smtClean="0">
                <a:cs typeface="B Nazanin" pitchFamily="2" charset="-78"/>
              </a:rPr>
              <a:t>نیتروژن دهی </a:t>
            </a:r>
            <a:r>
              <a:rPr lang="fa-IR" sz="2800" b="1" dirty="0">
                <a:cs typeface="B Nazanin" pitchFamily="2" charset="-78"/>
              </a:rPr>
              <a:t>مایع</a:t>
            </a:r>
          </a:p>
          <a:p>
            <a:pPr lvl="1" algn="r" rtl="1">
              <a:buFont typeface="Courier New" pitchFamily="49" charset="0"/>
              <a:buChar char="o"/>
            </a:pPr>
            <a:r>
              <a:rPr lang="fa-IR" sz="2800" b="1" dirty="0" smtClean="0">
                <a:cs typeface="B Nazanin" pitchFamily="2" charset="-78"/>
              </a:rPr>
              <a:t>نیتروژن دهی گازی</a:t>
            </a:r>
          </a:p>
          <a:p>
            <a:pPr lvl="1" algn="r" rtl="1">
              <a:buFont typeface="Courier New" pitchFamily="49" charset="0"/>
              <a:buChar char="o"/>
            </a:pPr>
            <a:r>
              <a:rPr lang="fa-IR" sz="2800" b="1" dirty="0" smtClean="0">
                <a:cs typeface="B Nazanin" pitchFamily="2" charset="-78"/>
              </a:rPr>
              <a:t>نیتروژن دهی پلاسمایی</a:t>
            </a:r>
          </a:p>
          <a:p>
            <a:pPr lvl="1" algn="r" rtl="1">
              <a:buFont typeface="Courier New" pitchFamily="49" charset="0"/>
              <a:buChar char="o"/>
            </a:pPr>
            <a:endParaRPr lang="fa-IR" sz="2800" b="1" dirty="0">
              <a:cs typeface="B Nazanin" pitchFamily="2" charset="-78"/>
            </a:endParaRPr>
          </a:p>
          <a:p>
            <a:pPr lvl="1" algn="r" rtl="1">
              <a:buFont typeface="Courier New" pitchFamily="49" charset="0"/>
              <a:buChar char="o"/>
            </a:pPr>
            <a:r>
              <a:rPr lang="fa-IR" sz="2800" b="1" dirty="0" smtClean="0">
                <a:cs typeface="B Nazanin" pitchFamily="2" charset="-78"/>
              </a:rPr>
              <a:t>مکانیزم: نفوذ نیتروژن اتمی داخل ساختار و تشکیل نیترید فلزی</a:t>
            </a:r>
            <a:endParaRPr lang="en-US" sz="2800" b="1" dirty="0" smtClean="0">
              <a:cs typeface="B Nazanin" pitchFamily="2" charset="-78"/>
            </a:endParaRPr>
          </a:p>
          <a:p>
            <a:pPr lvl="1" algn="r" rtl="1">
              <a:buFont typeface="Courier New" pitchFamily="49" charset="0"/>
              <a:buChar char="o"/>
            </a:pPr>
            <a:r>
              <a:rPr lang="fa-IR" sz="2800" b="1" u="sng" dirty="0" smtClean="0">
                <a:cs typeface="B Nazanin" pitchFamily="2" charset="-78"/>
              </a:rPr>
              <a:t>معمول</a:t>
            </a:r>
            <a:r>
              <a:rPr lang="fa-IR" sz="2800" b="1" dirty="0" smtClean="0">
                <a:cs typeface="B Nazanin" pitchFamily="2" charset="-78"/>
              </a:rPr>
              <a:t>ا برای </a:t>
            </a:r>
            <a:r>
              <a:rPr lang="fa-IR" sz="2800" b="1" dirty="0">
                <a:cs typeface="B Nazanin" pitchFamily="2" charset="-78"/>
              </a:rPr>
              <a:t>فولادهای </a:t>
            </a:r>
            <a:r>
              <a:rPr lang="fa-IR" sz="2800" b="1" dirty="0" smtClean="0">
                <a:cs typeface="B Nazanin" pitchFamily="2" charset="-78"/>
              </a:rPr>
              <a:t>دارای </a:t>
            </a:r>
            <a:r>
              <a:rPr lang="fa-IR" sz="2800" b="1" dirty="0">
                <a:cs typeface="B Nazanin" pitchFamily="2" charset="-78"/>
              </a:rPr>
              <a:t>عناصر آلیاژی </a:t>
            </a:r>
            <a:r>
              <a:rPr lang="fa-IR" sz="2800" b="1" dirty="0" smtClean="0">
                <a:cs typeface="B Nazanin" pitchFamily="2" charset="-78"/>
              </a:rPr>
              <a:t>نیتریدزا</a:t>
            </a:r>
            <a:r>
              <a:rPr lang="en-US" sz="2800" b="1" dirty="0" smtClean="0">
                <a:cs typeface="B Nazanin" pitchFamily="2" charset="-78"/>
              </a:rPr>
              <a:t> </a:t>
            </a:r>
            <a:r>
              <a:rPr lang="fa-IR" sz="2800" b="1" dirty="0" smtClean="0">
                <a:cs typeface="B Nazanin" pitchFamily="2" charset="-78"/>
              </a:rPr>
              <a:t>(</a:t>
            </a:r>
            <a:r>
              <a:rPr lang="en-US" sz="2800" b="1" dirty="0" smtClean="0">
                <a:cs typeface="B Nazanin" pitchFamily="2" charset="-78"/>
              </a:rPr>
              <a:t>Ti</a:t>
            </a:r>
            <a:r>
              <a:rPr lang="fa-IR" sz="2800" b="1" dirty="0" smtClean="0">
                <a:cs typeface="B Nazanin" pitchFamily="2" charset="-78"/>
              </a:rPr>
              <a:t>، </a:t>
            </a:r>
            <a:r>
              <a:rPr lang="en-US" sz="2800" b="1" dirty="0" smtClean="0">
                <a:cs typeface="B Nazanin" pitchFamily="2" charset="-78"/>
              </a:rPr>
              <a:t>Al</a:t>
            </a:r>
            <a:r>
              <a:rPr lang="fa-IR" sz="2800" b="1" dirty="0" smtClean="0">
                <a:cs typeface="B Nazanin" pitchFamily="2" charset="-78"/>
              </a:rPr>
              <a:t>، </a:t>
            </a:r>
            <a:r>
              <a:rPr lang="en-US" sz="2800" b="1" dirty="0" smtClean="0">
                <a:cs typeface="B Nazanin" pitchFamily="2" charset="-78"/>
              </a:rPr>
              <a:t>Cr</a:t>
            </a:r>
            <a:r>
              <a:rPr lang="fa-IR" sz="2800" b="1" dirty="0" smtClean="0">
                <a:cs typeface="B Nazanin" pitchFamily="2" charset="-78"/>
              </a:rPr>
              <a:t>، </a:t>
            </a:r>
            <a:r>
              <a:rPr lang="en-US" sz="2800" b="1" dirty="0" smtClean="0">
                <a:cs typeface="B Nazanin" pitchFamily="2" charset="-78"/>
              </a:rPr>
              <a:t>Mo</a:t>
            </a:r>
            <a:r>
              <a:rPr lang="fa-IR" sz="2800" b="1" dirty="0" smtClean="0">
                <a:cs typeface="B Nazanin" pitchFamily="2" charset="-78"/>
              </a:rPr>
              <a:t> و </a:t>
            </a:r>
            <a:r>
              <a:rPr lang="en-US" sz="2800" b="1" dirty="0" smtClean="0">
                <a:cs typeface="B Nazanin" pitchFamily="2" charset="-78"/>
              </a:rPr>
              <a:t>V</a:t>
            </a:r>
            <a:r>
              <a:rPr lang="fa-IR" sz="2800" b="1" dirty="0" smtClean="0">
                <a:cs typeface="B Nazanin" pitchFamily="2" charset="-78"/>
              </a:rPr>
              <a:t>) انجام </a:t>
            </a:r>
            <a:r>
              <a:rPr lang="fa-IR" sz="2800" b="1" dirty="0">
                <a:cs typeface="B Nazanin" pitchFamily="2" charset="-78"/>
              </a:rPr>
              <a:t>می شود. </a:t>
            </a:r>
          </a:p>
          <a:p>
            <a:pPr lvl="1" algn="r" rtl="1">
              <a:buFont typeface="Courier New" pitchFamily="49" charset="0"/>
              <a:buChar char="o"/>
            </a:pPr>
            <a:endParaRPr lang="fa-IR" sz="2800" b="1" dirty="0" smtClean="0">
              <a:cs typeface="B Nazanin" pitchFamily="2" charset="-78"/>
            </a:endParaRPr>
          </a:p>
          <a:p>
            <a:pPr marL="411480" lvl="1" indent="0" algn="r" rtl="1">
              <a:buNone/>
            </a:pPr>
            <a:endParaRPr lang="fa-IR" sz="2800" b="1" dirty="0" smtClean="0">
              <a:cs typeface="B Nazanin" pitchFamily="2" charset="-78"/>
            </a:endParaRPr>
          </a:p>
          <a:p>
            <a:pPr marL="411480" lvl="1" indent="0" algn="r" rtl="1">
              <a:buNone/>
            </a:pPr>
            <a:endParaRPr lang="fa-IR" sz="2800" b="1" dirty="0">
              <a:cs typeface="B Nazanin" pitchFamily="2" charset="-78"/>
            </a:endParaRPr>
          </a:p>
          <a:p>
            <a:pPr marL="411480" lvl="1" indent="0" algn="r" rtl="1">
              <a:buNone/>
            </a:pPr>
            <a:endParaRPr lang="fa-IR" sz="2800" b="1" dirty="0" smtClean="0">
              <a:cs typeface="B Nazanin" pitchFamily="2" charset="-78"/>
            </a:endParaRPr>
          </a:p>
        </p:txBody>
      </p:sp>
    </p:spTree>
    <p:extLst>
      <p:ext uri="{BB962C8B-B14F-4D97-AF65-F5344CB8AC3E}">
        <p14:creationId xmlns:p14="http://schemas.microsoft.com/office/powerpoint/2010/main" val="311819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3083</TotalTime>
  <Words>2546</Words>
  <Application>Microsoft Office PowerPoint</Application>
  <PresentationFormat>On-screen Show (4:3)</PresentationFormat>
  <Paragraphs>300</Paragraphs>
  <Slides>62</Slides>
  <Notes>1</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Adjacency</vt:lpstr>
      <vt:lpstr>سخت کاری سطحی همراه با تغییر ترکیب شیمیایی</vt:lpstr>
      <vt:lpstr>سخت کاری سطحی همراه با تغییر ترکیب شیمیایی</vt:lpstr>
      <vt:lpstr>1- کربن دهی/ سمانتاسیون</vt:lpstr>
      <vt:lpstr>1- 1- کربن دهی جامد (پودری)</vt:lpstr>
      <vt:lpstr>1- 1- کربن دهی جامد (پودری) Pack Carburizing</vt:lpstr>
      <vt:lpstr>1- 1- کربن دهی جامد (پودری)</vt:lpstr>
      <vt:lpstr>1- 1- کربن دهی مایع</vt:lpstr>
      <vt:lpstr>1- 1- کربن دهی گازی</vt:lpstr>
      <vt:lpstr>2- نیتروژن دهی</vt:lpstr>
      <vt:lpstr>مزایا نسبت به روش کربن دهی</vt:lpstr>
      <vt:lpstr>2- نیتروژن دهی</vt:lpstr>
      <vt:lpstr>2- نیتروژن دهی</vt:lpstr>
      <vt:lpstr>2-1- نیتروژن دهی مایع</vt:lpstr>
      <vt:lpstr>2-2- نیتروژن دهی گازی</vt:lpstr>
      <vt:lpstr>2-2- نیتروژن دهی گازی</vt:lpstr>
      <vt:lpstr>2-3- نیتروژن دهی پلاسمایی</vt:lpstr>
      <vt:lpstr>2-3- نیتروژن دهی پلاسمایی</vt:lpstr>
      <vt:lpstr>2-3- نیتروژن دهی پلاسمایی</vt:lpstr>
      <vt:lpstr>3- کربن-نیتروژن دهی (Carbonitriding) </vt:lpstr>
      <vt:lpstr>4- نیتروژن-کربن دهی (Nitrocarburizing)</vt:lpstr>
      <vt:lpstr>4- نیتروژن-کربن دهی (Nitrocarburizing)</vt:lpstr>
      <vt:lpstr>Carbonitriding</vt:lpstr>
      <vt:lpstr>Nitrocarburizing</vt:lpstr>
      <vt:lpstr>5- اکسیداسیون (Oxidation Treatment) </vt:lpstr>
      <vt:lpstr>6- بوردهی (Boronizing/Boriding) </vt:lpstr>
      <vt:lpstr>6- بوردهی (Boronizing/Boriding) </vt:lpstr>
      <vt:lpstr>6- بوردهی (Boronizing/Boriding) </vt:lpstr>
      <vt:lpstr>PowerPoint Presentation</vt:lpstr>
      <vt:lpstr>PowerPoint Presentation</vt:lpstr>
      <vt:lpstr>6- بوردهی (Boronizing/Boriding) </vt:lpstr>
      <vt:lpstr>6- بوردهی (Boronizing/Boriding) </vt:lpstr>
      <vt:lpstr>6- بوردهی (Boronizing/Boriding) </vt:lpstr>
      <vt:lpstr>6- بوردهی (Boronizing/Boriding) </vt:lpstr>
      <vt:lpstr>6- بوردهی (Boronizing/Boriding) </vt:lpstr>
      <vt:lpstr>6- بوردهی (Boronizing/Boriding) </vt:lpstr>
      <vt:lpstr>6- بوردهی (Boronizing/Boriding) </vt:lpstr>
      <vt:lpstr>6- بوردهی (Boronizing/Boriding) </vt:lpstr>
      <vt:lpstr>6- بوردهی (Boronizing/Boriding) </vt:lpstr>
      <vt:lpstr>6- بوردهی (Boronizing/Boriding) </vt:lpstr>
      <vt:lpstr>6- بوردهی (Boronizing/Boriding) </vt:lpstr>
      <vt:lpstr>6- بوردهی (Boronizing/Boriding) </vt:lpstr>
      <vt:lpstr>7- سیلیسیم دهی (Siliconizing) </vt:lpstr>
      <vt:lpstr>7- سیلیسیم دهی (Siliconizing) </vt:lpstr>
      <vt:lpstr>7- سیلیسیم دهی (Siliconizing) </vt:lpstr>
      <vt:lpstr>8- روی دهی (Sherardizing) (Sherard Osborn Cowper-Coles) </vt:lpstr>
      <vt:lpstr>8- روی دهی (Sherardizing)  </vt:lpstr>
      <vt:lpstr>9- کروم دهی (Chromizing)</vt:lpstr>
      <vt:lpstr>9- کروم دهی (Chromizing)</vt:lpstr>
      <vt:lpstr>9- کروم دهی (Chromizing)</vt:lpstr>
      <vt:lpstr>10- آلومینیم دهی (Calorizing/ Aluminizing/Alonizing)</vt:lpstr>
      <vt:lpstr>10- آلومینیم دهی (Calorizing/ Aluminizing/Alonizing)</vt:lpstr>
      <vt:lpstr>10- آلومینیم دهی (Calorizing/ Aluminizing/Alonizing)</vt:lpstr>
      <vt:lpstr>10- آلومینیم دهی (Calorizing/ Aluminizing/Alonizing)</vt:lpstr>
      <vt:lpstr>10- آلومینیم دهی (Calorizing/ Aluminizing/Alonizing)</vt:lpstr>
      <vt:lpstr>11- بمباران (کاشت) یونی (Ion Implantation) </vt:lpstr>
      <vt:lpstr>11- بمباران (کاشت) یونی (Ion Implantation) </vt:lpstr>
      <vt:lpstr>PowerPoint Presentation</vt:lpstr>
      <vt:lpstr>PowerPoint Presentation</vt:lpstr>
      <vt:lpstr>11- بمباران (کاشت) یونی (Ion Implantation) </vt:lpstr>
      <vt:lpstr>11- بمباران یونی (Ion Implantation) </vt:lpstr>
      <vt:lpstr>11- بمباران یونی (Ion Implantation)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روش های پوشش دهی</dc:title>
  <dc:creator>MRZ</dc:creator>
  <cp:lastModifiedBy>MRZ</cp:lastModifiedBy>
  <cp:revision>168</cp:revision>
  <dcterms:created xsi:type="dcterms:W3CDTF">2006-08-16T00:00:00Z</dcterms:created>
  <dcterms:modified xsi:type="dcterms:W3CDTF">2019-05-22T10:54:52Z</dcterms:modified>
</cp:coreProperties>
</file>