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26" r:id="rId2"/>
    <p:sldId id="288" r:id="rId3"/>
    <p:sldId id="320" r:id="rId4"/>
    <p:sldId id="322" r:id="rId5"/>
    <p:sldId id="318" r:id="rId6"/>
    <p:sldId id="262" r:id="rId7"/>
    <p:sldId id="316" r:id="rId8"/>
    <p:sldId id="264" r:id="rId9"/>
    <p:sldId id="303" r:id="rId10"/>
    <p:sldId id="305" r:id="rId11"/>
    <p:sldId id="307" r:id="rId12"/>
    <p:sldId id="309" r:id="rId13"/>
    <p:sldId id="311" r:id="rId14"/>
    <p:sldId id="313" r:id="rId15"/>
    <p:sldId id="315" r:id="rId16"/>
    <p:sldId id="291" r:id="rId17"/>
    <p:sldId id="295" r:id="rId18"/>
    <p:sldId id="293" r:id="rId19"/>
    <p:sldId id="297" r:id="rId20"/>
    <p:sldId id="299" r:id="rId21"/>
    <p:sldId id="30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14AE84-D043-4136-B717-B38ECF137B4D}" type="datetimeFigureOut">
              <a:rPr lang="en-US" smtClean="0"/>
              <a:pPr/>
              <a:t>8/23/2019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07D8CE-6E53-4234-815D-FF8917F2A5CF}" type="slidenum">
              <a:rPr lang="en-US" smtClean="0"/>
              <a:pPr/>
              <a:t>‹#›</a:t>
            </a:fld>
            <a:endParaRPr lang="en-US"/>
          </a:p>
        </p:txBody>
      </p:sp>
    </p:spTree>
    <p:extLst>
      <p:ext uri="{BB962C8B-B14F-4D97-AF65-F5344CB8AC3E}">
        <p14:creationId xmlns="" xmlns:p14="http://schemas.microsoft.com/office/powerpoint/2010/main" val="1060575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DBDDFC-30E4-4CBA-AC05-7AB83D9691A6}" type="slidenum">
              <a:rPr lang="en-US" smtClean="0"/>
              <a:pPr/>
              <a:t>2</a:t>
            </a:fld>
            <a:endParaRPr lang="en-US"/>
          </a:p>
        </p:txBody>
      </p:sp>
    </p:spTree>
    <p:extLst>
      <p:ext uri="{BB962C8B-B14F-4D97-AF65-F5344CB8AC3E}">
        <p14:creationId xmlns="" xmlns:p14="http://schemas.microsoft.com/office/powerpoint/2010/main" val="2883946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DBDDFC-30E4-4CBA-AC05-7AB83D9691A6}" type="slidenum">
              <a:rPr lang="en-US" smtClean="0"/>
              <a:pPr/>
              <a:t>6</a:t>
            </a:fld>
            <a:endParaRPr lang="en-US"/>
          </a:p>
        </p:txBody>
      </p:sp>
    </p:spTree>
    <p:extLst>
      <p:ext uri="{BB962C8B-B14F-4D97-AF65-F5344CB8AC3E}">
        <p14:creationId xmlns="" xmlns:p14="http://schemas.microsoft.com/office/powerpoint/2010/main" val="1977426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DBDDFC-30E4-4CBA-AC05-7AB83D9691A6}" type="slidenum">
              <a:rPr lang="en-US" smtClean="0"/>
              <a:pPr/>
              <a:t>8</a:t>
            </a:fld>
            <a:endParaRPr lang="en-US"/>
          </a:p>
        </p:txBody>
      </p:sp>
    </p:spTree>
    <p:extLst>
      <p:ext uri="{BB962C8B-B14F-4D97-AF65-F5344CB8AC3E}">
        <p14:creationId xmlns="" xmlns:p14="http://schemas.microsoft.com/office/powerpoint/2010/main" val="2703441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DBDDFC-30E4-4CBA-AC05-7AB83D9691A6}" type="slidenum">
              <a:rPr lang="en-US" smtClean="0"/>
              <a:pPr/>
              <a:t>16</a:t>
            </a:fld>
            <a:endParaRPr lang="en-US"/>
          </a:p>
        </p:txBody>
      </p:sp>
    </p:spTree>
    <p:extLst>
      <p:ext uri="{BB962C8B-B14F-4D97-AF65-F5344CB8AC3E}">
        <p14:creationId xmlns="" xmlns:p14="http://schemas.microsoft.com/office/powerpoint/2010/main" val="2883946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DBDDFC-30E4-4CBA-AC05-7AB83D9691A6}" type="slidenum">
              <a:rPr lang="en-US" smtClean="0"/>
              <a:pPr/>
              <a:t>17</a:t>
            </a:fld>
            <a:endParaRPr lang="en-US"/>
          </a:p>
        </p:txBody>
      </p:sp>
    </p:spTree>
    <p:extLst>
      <p:ext uri="{BB962C8B-B14F-4D97-AF65-F5344CB8AC3E}">
        <p14:creationId xmlns="" xmlns:p14="http://schemas.microsoft.com/office/powerpoint/2010/main" val="2883946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DBDDFC-30E4-4CBA-AC05-7AB83D9691A6}" type="slidenum">
              <a:rPr lang="en-US" smtClean="0"/>
              <a:pPr/>
              <a:t>18</a:t>
            </a:fld>
            <a:endParaRPr lang="en-US"/>
          </a:p>
        </p:txBody>
      </p:sp>
    </p:spTree>
    <p:extLst>
      <p:ext uri="{BB962C8B-B14F-4D97-AF65-F5344CB8AC3E}">
        <p14:creationId xmlns="" xmlns:p14="http://schemas.microsoft.com/office/powerpoint/2010/main" val="2883946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DBDDFC-30E4-4CBA-AC05-7AB83D9691A6}" type="slidenum">
              <a:rPr lang="en-US" smtClean="0"/>
              <a:pPr/>
              <a:t>19</a:t>
            </a:fld>
            <a:endParaRPr lang="en-US"/>
          </a:p>
        </p:txBody>
      </p:sp>
    </p:spTree>
    <p:extLst>
      <p:ext uri="{BB962C8B-B14F-4D97-AF65-F5344CB8AC3E}">
        <p14:creationId xmlns="" xmlns:p14="http://schemas.microsoft.com/office/powerpoint/2010/main" val="2883946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DBDDFC-30E4-4CBA-AC05-7AB83D9691A6}" type="slidenum">
              <a:rPr lang="en-US" smtClean="0"/>
              <a:pPr/>
              <a:t>20</a:t>
            </a:fld>
            <a:endParaRPr lang="en-US"/>
          </a:p>
        </p:txBody>
      </p:sp>
    </p:spTree>
    <p:extLst>
      <p:ext uri="{BB962C8B-B14F-4D97-AF65-F5344CB8AC3E}">
        <p14:creationId xmlns="" xmlns:p14="http://schemas.microsoft.com/office/powerpoint/2010/main" val="2883946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DBDDFC-30E4-4CBA-AC05-7AB83D9691A6}" type="slidenum">
              <a:rPr lang="en-US" smtClean="0"/>
              <a:pPr/>
              <a:t>21</a:t>
            </a:fld>
            <a:endParaRPr lang="en-US"/>
          </a:p>
        </p:txBody>
      </p:sp>
    </p:spTree>
    <p:extLst>
      <p:ext uri="{BB962C8B-B14F-4D97-AF65-F5344CB8AC3E}">
        <p14:creationId xmlns="" xmlns:p14="http://schemas.microsoft.com/office/powerpoint/2010/main" val="2883946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7.jpe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9.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0058400" cy="738663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r" rtl="1"/>
            <a:endParaRPr lang="fa-IR" sz="2000" b="1" dirty="0" smtClean="0">
              <a:solidFill>
                <a:srgbClr val="FF0000"/>
              </a:solidFill>
              <a:cs typeface="B Roya" pitchFamily="2" charset="-78"/>
            </a:endParaRPr>
          </a:p>
          <a:p>
            <a:pPr algn="r" rtl="1"/>
            <a:endParaRPr lang="fa-IR" sz="2000" b="1" dirty="0" smtClean="0">
              <a:cs typeface="B Roya" pitchFamily="2" charset="-78"/>
            </a:endParaRPr>
          </a:p>
          <a:p>
            <a:pPr algn="r" rtl="1"/>
            <a:endParaRPr lang="fa-IR" sz="2000" b="1" dirty="0" smtClean="0">
              <a:cs typeface="B Roya" pitchFamily="2" charset="-78"/>
            </a:endParaRPr>
          </a:p>
          <a:p>
            <a:pPr algn="r" rtl="1"/>
            <a:r>
              <a:rPr lang="fa-IR" sz="2000" b="1" dirty="0" smtClean="0">
                <a:cs typeface="B Roya" pitchFamily="2" charset="-78"/>
              </a:rPr>
              <a:t> </a:t>
            </a:r>
          </a:p>
          <a:p>
            <a:pPr rtl="1"/>
            <a:endParaRPr lang="fa-IR" sz="2000" b="1" dirty="0" smtClean="0">
              <a:cs typeface="B Roya" pitchFamily="2" charset="-78"/>
            </a:endParaRPr>
          </a:p>
          <a:p>
            <a:pPr rtl="1"/>
            <a:r>
              <a:rPr lang="fa-IR" sz="2000" b="1" dirty="0" smtClean="0">
                <a:cs typeface="B Roya" pitchFamily="2" charset="-78"/>
              </a:rPr>
              <a:t> </a:t>
            </a:r>
          </a:p>
          <a:p>
            <a:pPr algn="r" rtl="1"/>
            <a:endParaRPr lang="fa-IR" sz="2000" b="1" dirty="0" smtClean="0">
              <a:cs typeface="B Roya" pitchFamily="2" charset="-78"/>
            </a:endParaRPr>
          </a:p>
          <a:p>
            <a:pPr algn="r" rtl="1"/>
            <a:endParaRPr lang="fa-IR" sz="2000" b="1" dirty="0" smtClean="0">
              <a:cs typeface="B Roya" pitchFamily="2" charset="-78"/>
            </a:endParaRPr>
          </a:p>
          <a:p>
            <a:pPr rtl="1"/>
            <a:endParaRPr lang="fa-IR" sz="2000" b="1" dirty="0" smtClean="0">
              <a:cs typeface="B Roya" pitchFamily="2" charset="-78"/>
            </a:endParaRPr>
          </a:p>
          <a:p>
            <a:pPr rtl="1"/>
            <a:endParaRPr lang="fa-IR" sz="2000" b="1" dirty="0" smtClean="0">
              <a:cs typeface="B Roya" pitchFamily="2" charset="-78"/>
            </a:endParaRPr>
          </a:p>
          <a:p>
            <a:pPr rtl="1"/>
            <a:endParaRPr lang="fa-IR" sz="2000" b="1" dirty="0" smtClean="0">
              <a:cs typeface="B Roya" pitchFamily="2" charset="-78"/>
            </a:endParaRPr>
          </a:p>
          <a:p>
            <a:pPr algn="r" rtl="1"/>
            <a:endParaRPr lang="fa-IR" sz="2000" b="1" dirty="0" smtClean="0">
              <a:cs typeface="B Roya" pitchFamily="2" charset="-78"/>
            </a:endParaRPr>
          </a:p>
          <a:p>
            <a:pPr rtl="1"/>
            <a:r>
              <a:rPr lang="fa-IR" sz="2000" b="1" dirty="0" smtClean="0">
                <a:cs typeface="B Roya" pitchFamily="2" charset="-78"/>
              </a:rPr>
              <a:t> </a:t>
            </a:r>
          </a:p>
          <a:p>
            <a:pPr rtl="1"/>
            <a:endParaRPr lang="fa-IR" sz="2000" b="1" dirty="0" smtClean="0">
              <a:cs typeface="B Roya" pitchFamily="2" charset="-78"/>
            </a:endParaRPr>
          </a:p>
          <a:p>
            <a:pPr rtl="1"/>
            <a:endParaRPr lang="fa-IR" sz="2000" b="1" dirty="0" smtClean="0">
              <a:cs typeface="B Roya" pitchFamily="2" charset="-78"/>
            </a:endParaRPr>
          </a:p>
          <a:p>
            <a:pPr algn="r" rtl="1"/>
            <a:endParaRPr lang="fa-IR" sz="2000" b="1" dirty="0" smtClean="0">
              <a:cs typeface="B Roya" pitchFamily="2" charset="-78"/>
            </a:endParaRPr>
          </a:p>
          <a:p>
            <a:pPr algn="r" rtl="1"/>
            <a:endParaRPr lang="fa-IR" sz="2000" b="1" dirty="0" smtClean="0">
              <a:cs typeface="B Roya" pitchFamily="2" charset="-78"/>
            </a:endParaRPr>
          </a:p>
          <a:p>
            <a:pPr rtl="1"/>
            <a:endParaRPr lang="fa-IR" sz="2000" b="1" dirty="0" smtClean="0">
              <a:cs typeface="B Roya" pitchFamily="2" charset="-78"/>
            </a:endParaRPr>
          </a:p>
          <a:p>
            <a:pPr rtl="1"/>
            <a:endParaRPr lang="fa-IR" sz="2000" b="1" dirty="0" smtClean="0">
              <a:cs typeface="B Roya" pitchFamily="2" charset="-78"/>
            </a:endParaRPr>
          </a:p>
          <a:p>
            <a:pPr algn="r" rtl="1"/>
            <a:endParaRPr lang="fa-IR" sz="2000" b="1" dirty="0" smtClean="0">
              <a:cs typeface="B Roya" pitchFamily="2" charset="-78"/>
            </a:endParaRPr>
          </a:p>
          <a:p>
            <a:pPr algn="r" rtl="1"/>
            <a:r>
              <a:rPr lang="fa-IR" sz="2000" b="1" dirty="0" smtClean="0">
                <a:solidFill>
                  <a:srgbClr val="FF0000"/>
                </a:solidFill>
                <a:cs typeface="B Roya" pitchFamily="2" charset="-78"/>
              </a:rPr>
              <a:t>                            سمت و سوی درس ما بیش تر انسان شناسی اسلامی است.</a:t>
            </a:r>
          </a:p>
          <a:p>
            <a:pPr algn="r" rtl="1"/>
            <a:endParaRPr lang="fa-IR" dirty="0" smtClean="0"/>
          </a:p>
          <a:p>
            <a:pPr algn="r" rtl="1"/>
            <a:endParaRPr lang="fa-IR" dirty="0" smtClean="0"/>
          </a:p>
          <a:p>
            <a:pPr algn="r" rtl="1"/>
            <a:endParaRPr lang="fa-IR" dirty="0" smtClean="0"/>
          </a:p>
        </p:txBody>
      </p:sp>
      <p:sp>
        <p:nvSpPr>
          <p:cNvPr id="16" name="Rectangle 15"/>
          <p:cNvSpPr/>
          <p:nvPr/>
        </p:nvSpPr>
        <p:spPr>
          <a:xfrm>
            <a:off x="4343400" y="1905000"/>
            <a:ext cx="22098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r" rtl="1"/>
            <a:r>
              <a:rPr lang="fa-IR" b="1" dirty="0" smtClean="0">
                <a:solidFill>
                  <a:srgbClr val="FFFF00"/>
                </a:solidFill>
                <a:cs typeface="B Roya" pitchFamily="2" charset="-78"/>
              </a:rPr>
              <a:t>انسان شناسی تجربی</a:t>
            </a:r>
            <a:endParaRPr lang="en-US" b="1" dirty="0">
              <a:solidFill>
                <a:srgbClr val="FFFF00"/>
              </a:solidFill>
            </a:endParaRPr>
          </a:p>
        </p:txBody>
      </p:sp>
      <p:sp>
        <p:nvSpPr>
          <p:cNvPr id="17" name="Rectangle 16"/>
          <p:cNvSpPr/>
          <p:nvPr/>
        </p:nvSpPr>
        <p:spPr>
          <a:xfrm>
            <a:off x="4419600" y="3124200"/>
            <a:ext cx="1811911" cy="36933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r" rtl="1"/>
            <a:r>
              <a:rPr lang="fa-IR" b="1" dirty="0" smtClean="0">
                <a:solidFill>
                  <a:srgbClr val="FFFF00"/>
                </a:solidFill>
                <a:cs typeface="B Roya" pitchFamily="2" charset="-78"/>
              </a:rPr>
              <a:t>انسان شناسی فلسفی</a:t>
            </a:r>
            <a:endParaRPr lang="en-US" b="1" dirty="0">
              <a:solidFill>
                <a:srgbClr val="FFFF00"/>
              </a:solidFill>
              <a:cs typeface="B Roya" pitchFamily="2" charset="-78"/>
            </a:endParaRPr>
          </a:p>
        </p:txBody>
      </p:sp>
      <p:sp>
        <p:nvSpPr>
          <p:cNvPr id="18" name="Rectangle 17"/>
          <p:cNvSpPr/>
          <p:nvPr/>
        </p:nvSpPr>
        <p:spPr>
          <a:xfrm>
            <a:off x="4419600" y="5231190"/>
            <a:ext cx="1752600" cy="4001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r" rtl="1"/>
            <a:r>
              <a:rPr lang="fa-IR" sz="2000" b="1" dirty="0" smtClean="0">
                <a:solidFill>
                  <a:srgbClr val="FFFF00"/>
                </a:solidFill>
                <a:cs typeface="B Roya" pitchFamily="2" charset="-78"/>
              </a:rPr>
              <a:t>انسان</a:t>
            </a:r>
            <a:r>
              <a:rPr lang="fa-IR" b="1" dirty="0" smtClean="0">
                <a:solidFill>
                  <a:srgbClr val="FFFF00"/>
                </a:solidFill>
                <a:cs typeface="B Roya" pitchFamily="2" charset="-78"/>
              </a:rPr>
              <a:t> شناسی دینی</a:t>
            </a:r>
            <a:endParaRPr lang="en-US" b="1" dirty="0">
              <a:solidFill>
                <a:srgbClr val="FFFF00"/>
              </a:solidFill>
            </a:endParaRPr>
          </a:p>
        </p:txBody>
      </p:sp>
      <p:cxnSp>
        <p:nvCxnSpPr>
          <p:cNvPr id="19" name="Straight Arrow Connector 18"/>
          <p:cNvCxnSpPr/>
          <p:nvPr/>
        </p:nvCxnSpPr>
        <p:spPr>
          <a:xfrm rot="16200000" flipV="1">
            <a:off x="5981700" y="2781300"/>
            <a:ext cx="1600200" cy="4572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0" name="Straight Arrow Connector 19"/>
          <p:cNvCxnSpPr>
            <a:endCxn id="18" idx="3"/>
          </p:cNvCxnSpPr>
          <p:nvPr/>
        </p:nvCxnSpPr>
        <p:spPr>
          <a:xfrm rot="5400000">
            <a:off x="5831069" y="4329964"/>
            <a:ext cx="1442413" cy="760149"/>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1" name="Straight Arrow Connector 20"/>
          <p:cNvCxnSpPr>
            <a:endCxn id="17" idx="3"/>
          </p:cNvCxnSpPr>
          <p:nvPr/>
        </p:nvCxnSpPr>
        <p:spPr>
          <a:xfrm rot="10800000">
            <a:off x="6231511" y="3308866"/>
            <a:ext cx="777000" cy="69163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2" name="Rectangle 21"/>
          <p:cNvSpPr/>
          <p:nvPr/>
        </p:nvSpPr>
        <p:spPr>
          <a:xfrm>
            <a:off x="4343400" y="4202668"/>
            <a:ext cx="19050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r" rtl="1"/>
            <a:r>
              <a:rPr lang="fa-IR" b="1" dirty="0" smtClean="0">
                <a:solidFill>
                  <a:srgbClr val="FFFF00"/>
                </a:solidFill>
                <a:cs typeface="B Roya" pitchFamily="2" charset="-78"/>
              </a:rPr>
              <a:t>   انسان شناسی عرفانی</a:t>
            </a:r>
            <a:endParaRPr lang="en-US" b="1" dirty="0">
              <a:solidFill>
                <a:srgbClr val="FFFF00"/>
              </a:solidFill>
            </a:endParaRPr>
          </a:p>
        </p:txBody>
      </p:sp>
      <p:cxnSp>
        <p:nvCxnSpPr>
          <p:cNvPr id="23" name="Straight Arrow Connector 22"/>
          <p:cNvCxnSpPr/>
          <p:nvPr/>
        </p:nvCxnSpPr>
        <p:spPr>
          <a:xfrm flipH="1">
            <a:off x="6172200" y="3962400"/>
            <a:ext cx="775994" cy="38683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46" name="Left Arrow 45"/>
          <p:cNvSpPr/>
          <p:nvPr/>
        </p:nvSpPr>
        <p:spPr>
          <a:xfrm>
            <a:off x="3352800" y="4800600"/>
            <a:ext cx="990600" cy="838200"/>
          </a:xfrm>
          <a:prstGeom prst="leftArrow">
            <a:avLst>
              <a:gd name="adj1" fmla="val 50000"/>
              <a:gd name="adj2" fmla="val 46582"/>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47" name="Left Arrow 46"/>
          <p:cNvSpPr/>
          <p:nvPr/>
        </p:nvSpPr>
        <p:spPr>
          <a:xfrm flipV="1">
            <a:off x="3124200" y="3886200"/>
            <a:ext cx="990600" cy="762000"/>
          </a:xfrm>
          <a:prstGeom prst="leftArrow">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dirty="0" smtClean="0"/>
              <a:t> </a:t>
            </a:r>
            <a:endParaRPr lang="fa-IR" dirty="0"/>
          </a:p>
        </p:txBody>
      </p:sp>
      <p:sp>
        <p:nvSpPr>
          <p:cNvPr id="48" name="Left Arrow 47"/>
          <p:cNvSpPr/>
          <p:nvPr/>
        </p:nvSpPr>
        <p:spPr>
          <a:xfrm>
            <a:off x="3124200" y="2819400"/>
            <a:ext cx="1143000" cy="685800"/>
          </a:xfrm>
          <a:prstGeom prst="leftArrow">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49" name="Left Arrow 48"/>
          <p:cNvSpPr/>
          <p:nvPr/>
        </p:nvSpPr>
        <p:spPr>
          <a:xfrm>
            <a:off x="2971800" y="1676400"/>
            <a:ext cx="1066800" cy="838200"/>
          </a:xfrm>
          <a:prstGeom prst="leftArrow">
            <a:avLst>
              <a:gd name="adj1" fmla="val 37301"/>
              <a:gd name="adj2" fmla="val 50000"/>
            </a:avLst>
          </a:prstGeom>
        </p:spPr>
        <p:style>
          <a:lnRef idx="0">
            <a:schemeClr val="accent6"/>
          </a:lnRef>
          <a:fillRef idx="3">
            <a:schemeClr val="accent6"/>
          </a:fillRef>
          <a:effectRef idx="3">
            <a:schemeClr val="accent6"/>
          </a:effectRef>
          <a:fontRef idx="minor">
            <a:schemeClr val="lt1"/>
          </a:fontRef>
        </p:style>
        <p:txBody>
          <a:bodyPr rtlCol="1" anchor="ctr"/>
          <a:lstStyle/>
          <a:p>
            <a:pPr algn="ctr"/>
            <a:endParaRPr lang="fa-IR" dirty="0">
              <a:solidFill>
                <a:schemeClr val="tx1"/>
              </a:solidFill>
            </a:endParaRPr>
          </a:p>
        </p:txBody>
      </p:sp>
      <p:sp>
        <p:nvSpPr>
          <p:cNvPr id="25" name="Rectangle 24"/>
          <p:cNvSpPr/>
          <p:nvPr/>
        </p:nvSpPr>
        <p:spPr>
          <a:xfrm rot="16200000">
            <a:off x="6400800" y="2895600"/>
            <a:ext cx="5029200" cy="1066800"/>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fa-IR" sz="2800" b="1" dirty="0" smtClean="0">
                <a:solidFill>
                  <a:srgbClr val="FFFF00"/>
                </a:solidFill>
              </a:rPr>
              <a:t>حوزه های انسان شناسی</a:t>
            </a:r>
            <a:endParaRPr lang="en-US" sz="2800" b="1" dirty="0">
              <a:solidFill>
                <a:srgbClr val="FFFF00"/>
              </a:solidFill>
            </a:endParaRPr>
          </a:p>
        </p:txBody>
      </p:sp>
      <p:sp>
        <p:nvSpPr>
          <p:cNvPr id="26" name="Teardrop 25"/>
          <p:cNvSpPr/>
          <p:nvPr/>
        </p:nvSpPr>
        <p:spPr>
          <a:xfrm rot="19030443" flipH="1" flipV="1">
            <a:off x="8209848" y="56448"/>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p>
          <a:p>
            <a:pPr algn="ctr"/>
            <a:endParaRPr lang="en-US" dirty="0"/>
          </a:p>
          <a:p>
            <a:pPr algn="ctr"/>
            <a:endParaRPr lang="en-US" dirty="0" smtClean="0"/>
          </a:p>
          <a:p>
            <a:pPr algn="ctr"/>
            <a:endParaRPr lang="en-US" dirty="0"/>
          </a:p>
        </p:txBody>
      </p:sp>
      <p:pic>
        <p:nvPicPr>
          <p:cNvPr id="27" name="Picture 9" descr="C:\Users\satari\Desktop\انديشه 1 عكسها\png\uzdfghrl.png"/>
          <p:cNvPicPr>
            <a:picLocks noChangeAspect="1" noChangeArrowheads="1"/>
          </p:cNvPicPr>
          <p:nvPr/>
        </p:nvPicPr>
        <p:blipFill>
          <a:blip r:embed="rId2" cstate="print"/>
          <a:srcRect/>
          <a:stretch>
            <a:fillRect/>
          </a:stretch>
        </p:blipFill>
        <p:spPr bwMode="auto">
          <a:xfrm>
            <a:off x="8271148" y="228600"/>
            <a:ext cx="872852" cy="852774"/>
          </a:xfrm>
          <a:prstGeom prst="rect">
            <a:avLst/>
          </a:prstGeom>
          <a:noFill/>
          <a:ln>
            <a:noFill/>
          </a:ln>
        </p:spPr>
      </p:pic>
      <p:sp>
        <p:nvSpPr>
          <p:cNvPr id="28" name="Rounded Rectangle 27"/>
          <p:cNvSpPr/>
          <p:nvPr/>
        </p:nvSpPr>
        <p:spPr>
          <a:xfrm>
            <a:off x="0" y="1828800"/>
            <a:ext cx="3124200"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b="1" dirty="0" smtClean="0">
                <a:cs typeface="B Roya" pitchFamily="2" charset="-78"/>
              </a:rPr>
              <a:t>شناخت انسان از راه تجربه</a:t>
            </a:r>
            <a:endParaRPr lang="en-US" dirty="0"/>
          </a:p>
        </p:txBody>
      </p:sp>
      <p:sp>
        <p:nvSpPr>
          <p:cNvPr id="29" name="Rounded Rectangle 28"/>
          <p:cNvSpPr/>
          <p:nvPr/>
        </p:nvSpPr>
        <p:spPr>
          <a:xfrm>
            <a:off x="0" y="2895600"/>
            <a:ext cx="3276600" cy="914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b="1" dirty="0" smtClean="0">
                <a:cs typeface="B Roya" pitchFamily="2" charset="-78"/>
              </a:rPr>
              <a:t>شناخت انسان از راه تعقل</a:t>
            </a:r>
            <a:endParaRPr lang="en-US" dirty="0"/>
          </a:p>
        </p:txBody>
      </p:sp>
      <p:sp>
        <p:nvSpPr>
          <p:cNvPr id="30" name="Rounded Rectangle 29"/>
          <p:cNvSpPr/>
          <p:nvPr/>
        </p:nvSpPr>
        <p:spPr>
          <a:xfrm>
            <a:off x="152400" y="4038600"/>
            <a:ext cx="2895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fa-IR" b="1" dirty="0" smtClean="0">
                <a:cs typeface="B Roya" pitchFamily="2" charset="-78"/>
              </a:rPr>
              <a:t>شناخت انسان از راه سیرو سلوک</a:t>
            </a:r>
          </a:p>
        </p:txBody>
      </p:sp>
      <p:sp>
        <p:nvSpPr>
          <p:cNvPr id="31" name="Rounded Rectangle 30"/>
          <p:cNvSpPr/>
          <p:nvPr/>
        </p:nvSpPr>
        <p:spPr>
          <a:xfrm>
            <a:off x="152400" y="5105400"/>
            <a:ext cx="3200400" cy="1143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rtl="1"/>
            <a:r>
              <a:rPr lang="fa-IR" b="1" dirty="0" smtClean="0">
                <a:cs typeface="B Roya" pitchFamily="2" charset="-78"/>
              </a:rPr>
              <a:t>شناخت انسان از راه روش نقلی</a:t>
            </a:r>
            <a:br>
              <a:rPr lang="fa-IR" b="1" dirty="0" smtClean="0">
                <a:cs typeface="B Roya" pitchFamily="2" charset="-78"/>
              </a:rPr>
            </a:br>
            <a:endParaRPr lang="fa-IR" b="1" dirty="0" smtClean="0">
              <a:cs typeface="B Roya" pitchFamily="2" charset="-78"/>
            </a:endParaRPr>
          </a:p>
        </p:txBody>
      </p:sp>
      <p:pic>
        <p:nvPicPr>
          <p:cNvPr id="24" name="Picture 2" descr="D:\document\leila\a\png\Arabesque_droite.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6461097">
            <a:off x="1198538" y="167269"/>
            <a:ext cx="1807678" cy="111763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32" name="12-Point Star 31"/>
          <p:cNvSpPr/>
          <p:nvPr/>
        </p:nvSpPr>
        <p:spPr>
          <a:xfrm>
            <a:off x="7086600" y="3276600"/>
            <a:ext cx="1447800" cy="1524000"/>
          </a:xfrm>
          <a:prstGeom prst="star12">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fa-IR" sz="2000" b="1" dirty="0" smtClean="0"/>
              <a:t>اقسام </a:t>
            </a:r>
          </a:p>
          <a:p>
            <a:pPr algn="ctr"/>
            <a:r>
              <a:rPr lang="fa-IR" sz="2000" b="1" dirty="0" smtClean="0"/>
              <a:t>انسان شناسی </a:t>
            </a:r>
            <a:endParaRPr lang="fa-IR" sz="2000" b="1" dirty="0"/>
          </a:p>
        </p:txBody>
      </p:sp>
      <p:pic>
        <p:nvPicPr>
          <p:cNvPr id="33" name="Picture 2" descr="D:\document\leila\a\png\Arabesque_droite.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6461097" flipV="1">
            <a:off x="5460396" y="150773"/>
            <a:ext cx="1629193" cy="1425417"/>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right)">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down)">
                                      <p:cBhvr>
                                        <p:cTn id="16" dur="500"/>
                                        <p:tgtEl>
                                          <p:spTgt spid="21"/>
                                        </p:tgtEl>
                                      </p:cBhvr>
                                    </p:animEffect>
                                  </p:childTnLst>
                                </p:cTn>
                              </p:par>
                            </p:childTnLst>
                          </p:cTn>
                        </p:par>
                        <p:par>
                          <p:cTn id="17" fill="hold">
                            <p:stCondLst>
                              <p:cond delay="500"/>
                            </p:stCondLst>
                            <p:childTnLst>
                              <p:par>
                                <p:cTn id="18" presetID="22" presetClass="entr" presetSubtype="2"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right)">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right)">
                                      <p:cBhvr>
                                        <p:cTn id="25" dur="500"/>
                                        <p:tgtEl>
                                          <p:spTgt spid="23"/>
                                        </p:tgtEl>
                                      </p:cBhvr>
                                    </p:animEffect>
                                  </p:childTnLst>
                                </p:cTn>
                              </p:par>
                            </p:childTnLst>
                          </p:cTn>
                        </p:par>
                        <p:par>
                          <p:cTn id="26" fill="hold">
                            <p:stCondLst>
                              <p:cond delay="500"/>
                            </p:stCondLst>
                            <p:childTnLst>
                              <p:par>
                                <p:cTn id="27" presetID="22" presetClass="entr" presetSubtype="2" fill="hold" grpId="0" nodeType="after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ipe(right)">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wipe(right)">
                                      <p:cBhvr>
                                        <p:cTn id="34" dur="500"/>
                                        <p:tgtEl>
                                          <p:spTgt spid="20"/>
                                        </p:tgtEl>
                                      </p:cBhvr>
                                    </p:animEffect>
                                  </p:childTnLst>
                                </p:cTn>
                              </p:par>
                            </p:childTnLst>
                          </p:cTn>
                        </p:par>
                        <p:par>
                          <p:cTn id="35" fill="hold">
                            <p:stCondLst>
                              <p:cond delay="500"/>
                            </p:stCondLst>
                            <p:childTnLst>
                              <p:par>
                                <p:cTn id="36" presetID="22" presetClass="entr" presetSubtype="2" fill="hold" grpId="0" nodeType="after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right)">
                                      <p:cBhvr>
                                        <p:cTn id="38" dur="500"/>
                                        <p:tgtEl>
                                          <p:spTgt spid="18"/>
                                        </p:tgtEl>
                                      </p:cBhvr>
                                    </p:animEffect>
                                  </p:childTnLst>
                                </p:cTn>
                              </p:par>
                              <p:par>
                                <p:cTn id="39" presetID="2" presetClass="entr" presetSubtype="4"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2000" fill="hold"/>
                                        <p:tgtEl>
                                          <p:spTgt spid="25"/>
                                        </p:tgtEl>
                                        <p:attrNameLst>
                                          <p:attrName>ppt_x</p:attrName>
                                        </p:attrNameLst>
                                      </p:cBhvr>
                                      <p:tavLst>
                                        <p:tav tm="0">
                                          <p:val>
                                            <p:strVal val="#ppt_x"/>
                                          </p:val>
                                        </p:tav>
                                        <p:tav tm="100000">
                                          <p:val>
                                            <p:strVal val="#ppt_x"/>
                                          </p:val>
                                        </p:tav>
                                      </p:tavLst>
                                    </p:anim>
                                    <p:anim calcmode="lin" valueType="num">
                                      <p:cBhvr additive="base">
                                        <p:cTn id="42" dur="20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8" presetClass="emph" presetSubtype="0" fill="hold" nodeType="clickEffect">
                                  <p:stCondLst>
                                    <p:cond delay="0"/>
                                  </p:stCondLst>
                                  <p:childTnLst>
                                    <p:animRot by="21600000">
                                      <p:cBhvr>
                                        <p:cTn id="46" dur="2000" fill="hold"/>
                                        <p:tgtEl>
                                          <p:spTgt spid="27"/>
                                        </p:tgtEl>
                                        <p:attrNameLst>
                                          <p:attrName>r</p:attrName>
                                        </p:attrNameLst>
                                      </p:cBhvr>
                                    </p:animRo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500"/>
                                        <p:tgtEl>
                                          <p:spTgt spid="24"/>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33"/>
                                        </p:tgtEl>
                                        <p:attrNameLst>
                                          <p:attrName>style.visibility</p:attrName>
                                        </p:attrNameLst>
                                      </p:cBhvr>
                                      <p:to>
                                        <p:strVal val="visible"/>
                                      </p:to>
                                    </p:set>
                                    <p:animEffect transition="in" filter="fade">
                                      <p:cBhvr>
                                        <p:cTn id="5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22" grpId="0" animBg="1"/>
      <p:bldP spid="2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8" name="Horizontal Scroll 7"/>
          <p:cNvSpPr/>
          <p:nvPr/>
        </p:nvSpPr>
        <p:spPr>
          <a:xfrm>
            <a:off x="108497" y="2286000"/>
            <a:ext cx="8077200" cy="32004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r>
              <a:rPr lang="fa-IR" sz="3600" b="1" dirty="0" smtClean="0">
                <a:solidFill>
                  <a:schemeClr val="tx1"/>
                </a:solidFill>
                <a:cs typeface="B Roya" pitchFamily="2" charset="-78"/>
              </a:rPr>
              <a:t>روح با آن که خود مجرد است و هیچ ارتباطی با جسم و ماده ندارد، در عمل به آن محتاج است</a:t>
            </a:r>
            <a:endParaRPr lang="fa-IR" sz="3600" b="1" dirty="0">
              <a:cs typeface="2  Karim" pitchFamily="2" charset="-78"/>
            </a:endParaRPr>
          </a:p>
          <a:p>
            <a:pPr algn="r" rtl="1" eaLnBrk="0" fontAlgn="base" hangingPunct="0">
              <a:spcBef>
                <a:spcPct val="0"/>
              </a:spcBef>
              <a:spcAft>
                <a:spcPct val="0"/>
              </a:spcAft>
            </a:pPr>
            <a:endParaRPr lang="fa-IR" sz="2800" b="1" dirty="0">
              <a:cs typeface="2  Karim" pitchFamily="2" charset="-78"/>
            </a:endParaRPr>
          </a:p>
          <a:p>
            <a:pPr algn="r" rtl="1" eaLnBrk="0" fontAlgn="base" hangingPunct="0">
              <a:spcBef>
                <a:spcPct val="0"/>
              </a:spcBef>
              <a:spcAft>
                <a:spcPct val="0"/>
              </a:spcAft>
            </a:pPr>
            <a:endParaRPr lang="en-US" sz="2800" b="1" dirty="0">
              <a:solidFill>
                <a:schemeClr val="tx1"/>
              </a:solidFill>
              <a:cs typeface="2  Karim" pitchFamily="2" charset="-78"/>
            </a:endParaRPr>
          </a:p>
        </p:txBody>
      </p:sp>
      <p:sp>
        <p:nvSpPr>
          <p:cNvPr id="2" name="32-Point Star 1"/>
          <p:cNvSpPr/>
          <p:nvPr/>
        </p:nvSpPr>
        <p:spPr>
          <a:xfrm>
            <a:off x="1371600" y="157976"/>
            <a:ext cx="6096000" cy="1600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r" rtl="1" fontAlgn="base">
              <a:spcBef>
                <a:spcPct val="0"/>
              </a:spcBef>
              <a:spcAft>
                <a:spcPct val="0"/>
              </a:spcAft>
            </a:pPr>
            <a:r>
              <a:rPr lang="fa-IR" sz="2800" dirty="0" smtClean="0">
                <a:solidFill>
                  <a:schemeClr val="tx1"/>
                </a:solidFill>
                <a:cs typeface="B Homa" pitchFamily="2" charset="-78"/>
              </a:rPr>
              <a:t>2.احتیاج روح به جسم: </a:t>
            </a:r>
            <a:r>
              <a:rPr lang="fa-IR" sz="3200" dirty="0" smtClean="0"/>
              <a:t>‏</a:t>
            </a:r>
            <a:r>
              <a:rPr lang="fa-IR" sz="3200" b="1" dirty="0"/>
              <a:t/>
            </a:r>
            <a:br>
              <a:rPr lang="fa-IR" sz="3200" b="1" dirty="0"/>
            </a:br>
            <a:r>
              <a:rPr lang="fa-IR" sz="3200" b="1" dirty="0" smtClean="0"/>
              <a:t>‏</a:t>
            </a:r>
            <a:r>
              <a:rPr lang="fa-IR" sz="3200" dirty="0"/>
              <a:t/>
            </a:r>
            <a:br>
              <a:rPr lang="fa-IR" sz="3200" dirty="0"/>
            </a:br>
            <a:endParaRPr lang="fa-IR" sz="3200" dirty="0" smtClean="0"/>
          </a:p>
        </p:txBody>
      </p:sp>
      <p:sp>
        <p:nvSpPr>
          <p:cNvPr id="7" name="Rectangle 6"/>
          <p:cNvSpPr/>
          <p:nvPr/>
        </p:nvSpPr>
        <p:spPr>
          <a:xfrm rot="16200000">
            <a:off x="6263640"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rtl="1" fontAlgn="base">
              <a:spcBef>
                <a:spcPct val="0"/>
              </a:spcBef>
              <a:spcAft>
                <a:spcPct val="0"/>
              </a:spcAft>
            </a:pPr>
            <a:r>
              <a:rPr lang="fa-IR" sz="4400" dirty="0">
                <a:solidFill>
                  <a:schemeClr val="tx1"/>
                </a:solidFill>
                <a:latin typeface="Arial" pitchFamily="34" charset="0"/>
                <a:cs typeface="B Homa" pitchFamily="2" charset="-78"/>
              </a:rPr>
              <a:t> </a:t>
            </a:r>
            <a:r>
              <a:rPr lang="fa-IR" sz="4400" b="1" dirty="0" smtClean="0">
                <a:ln w="11430"/>
                <a:solidFill>
                  <a:srgbClr val="C00000"/>
                </a:solidFill>
                <a:cs typeface="B Homa" pitchFamily="2" charset="-78"/>
              </a:rPr>
              <a:t>ویژگی های روح</a:t>
            </a: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 xmlns:p14="http://schemas.microsoft.com/office/powerpoint/2010/main"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8" name="Horizontal Scroll 7"/>
          <p:cNvSpPr/>
          <p:nvPr/>
        </p:nvSpPr>
        <p:spPr>
          <a:xfrm>
            <a:off x="108497" y="2286000"/>
            <a:ext cx="8077200" cy="32004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r>
              <a:rPr lang="fa-IR" sz="3600" b="1" dirty="0" smtClean="0">
                <a:solidFill>
                  <a:schemeClr val="tx1"/>
                </a:solidFill>
                <a:cs typeface="B Roya" pitchFamily="2" charset="-78"/>
              </a:rPr>
              <a:t/>
            </a:r>
            <a:br>
              <a:rPr lang="fa-IR" sz="3600" b="1" dirty="0" smtClean="0">
                <a:solidFill>
                  <a:schemeClr val="tx1"/>
                </a:solidFill>
                <a:cs typeface="B Roya" pitchFamily="2" charset="-78"/>
              </a:rPr>
            </a:br>
            <a:r>
              <a:rPr lang="fa-IR" sz="3600" b="1" dirty="0" smtClean="0">
                <a:solidFill>
                  <a:schemeClr val="tx1"/>
                </a:solidFill>
                <a:cs typeface="B Roya" pitchFamily="2" charset="-78"/>
              </a:rPr>
              <a:t>روح با مرگ بدن نمی‌میرد؛ بلکه همیشگی و جاویدان است </a:t>
            </a:r>
          </a:p>
          <a:p>
            <a:pPr algn="r" rtl="1" eaLnBrk="0" fontAlgn="base" hangingPunct="0">
              <a:spcBef>
                <a:spcPct val="0"/>
              </a:spcBef>
              <a:spcAft>
                <a:spcPct val="0"/>
              </a:spcAft>
            </a:pPr>
            <a:endParaRPr lang="fa-IR" sz="2800" b="1" dirty="0">
              <a:cs typeface="2  Karim" pitchFamily="2" charset="-78"/>
            </a:endParaRPr>
          </a:p>
          <a:p>
            <a:pPr algn="r" rtl="1" eaLnBrk="0" fontAlgn="base" hangingPunct="0">
              <a:spcBef>
                <a:spcPct val="0"/>
              </a:spcBef>
              <a:spcAft>
                <a:spcPct val="0"/>
              </a:spcAft>
            </a:pPr>
            <a:endParaRPr lang="en-US" sz="2800" b="1" dirty="0">
              <a:solidFill>
                <a:schemeClr val="tx1"/>
              </a:solidFill>
              <a:cs typeface="2  Karim" pitchFamily="2" charset="-78"/>
            </a:endParaRPr>
          </a:p>
        </p:txBody>
      </p:sp>
      <p:sp>
        <p:nvSpPr>
          <p:cNvPr id="2" name="32-Point Star 1"/>
          <p:cNvSpPr/>
          <p:nvPr/>
        </p:nvSpPr>
        <p:spPr>
          <a:xfrm>
            <a:off x="1371600" y="157976"/>
            <a:ext cx="6096000" cy="1899424"/>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ctr" rtl="1" fontAlgn="base">
              <a:spcBef>
                <a:spcPct val="0"/>
              </a:spcBef>
              <a:spcAft>
                <a:spcPct val="0"/>
              </a:spcAft>
            </a:pPr>
            <a:r>
              <a:rPr lang="fa-IR" sz="3200" dirty="0" smtClean="0">
                <a:solidFill>
                  <a:schemeClr val="tx1"/>
                </a:solidFill>
                <a:cs typeface="B Homa" pitchFamily="2" charset="-78"/>
              </a:rPr>
              <a:t>3.جاوید بودن نفس انسان</a:t>
            </a:r>
            <a:endParaRPr lang="fa-IR" sz="3600" dirty="0" smtClean="0"/>
          </a:p>
        </p:txBody>
      </p:sp>
      <p:sp>
        <p:nvSpPr>
          <p:cNvPr id="7" name="Rectangle 6"/>
          <p:cNvSpPr/>
          <p:nvPr/>
        </p:nvSpPr>
        <p:spPr>
          <a:xfrm rot="16200000">
            <a:off x="6263640"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rtl="1" fontAlgn="base">
              <a:spcBef>
                <a:spcPct val="0"/>
              </a:spcBef>
              <a:spcAft>
                <a:spcPct val="0"/>
              </a:spcAft>
            </a:pPr>
            <a:r>
              <a:rPr lang="fa-IR" sz="4400" dirty="0">
                <a:solidFill>
                  <a:schemeClr val="tx1"/>
                </a:solidFill>
                <a:latin typeface="Arial" pitchFamily="34" charset="0"/>
                <a:cs typeface="B Homa" pitchFamily="2" charset="-78"/>
              </a:rPr>
              <a:t> </a:t>
            </a:r>
            <a:r>
              <a:rPr lang="fa-IR" sz="4400" b="1" dirty="0" smtClean="0">
                <a:ln w="11430"/>
                <a:solidFill>
                  <a:srgbClr val="C00000"/>
                </a:solidFill>
                <a:cs typeface="B Homa" pitchFamily="2" charset="-78"/>
              </a:rPr>
              <a:t>ویژگی های روح</a:t>
            </a: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 xmlns:p14="http://schemas.microsoft.com/office/powerpoint/2010/main"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8" name="Horizontal Scroll 7"/>
          <p:cNvSpPr/>
          <p:nvPr/>
        </p:nvSpPr>
        <p:spPr>
          <a:xfrm>
            <a:off x="108497" y="2286000"/>
            <a:ext cx="8077200" cy="32004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r>
              <a:rPr lang="fa-IR" sz="3600" b="1" dirty="0" smtClean="0">
                <a:cs typeface="2  Karim" pitchFamily="2" charset="-78"/>
              </a:rPr>
              <a:t>1.از خواص ماده تجزيه پذيري است ؛ يعني ، ماده رامي توان به دو قسم و سپس به چهار قسم و ...تجزيه كرد؛ ولي امكان ندارد نفس حتي به تبع بدن به دو قسم و بيشتر تجزيه شود؛ يعني ، هرگز (دو تا نيمه من) نخواهيد داشت</a:t>
            </a:r>
          </a:p>
        </p:txBody>
      </p:sp>
      <p:sp>
        <p:nvSpPr>
          <p:cNvPr id="2" name="32-Point Star 1"/>
          <p:cNvSpPr/>
          <p:nvPr/>
        </p:nvSpPr>
        <p:spPr>
          <a:xfrm>
            <a:off x="1371600" y="157976"/>
            <a:ext cx="6096000" cy="1899424"/>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ctr" rtl="1" fontAlgn="base">
              <a:spcBef>
                <a:spcPct val="0"/>
              </a:spcBef>
              <a:spcAft>
                <a:spcPct val="0"/>
              </a:spcAft>
            </a:pPr>
            <a:r>
              <a:rPr lang="fa-IR" sz="3200" dirty="0" smtClean="0">
                <a:solidFill>
                  <a:schemeClr val="tx1"/>
                </a:solidFill>
                <a:cs typeface="B Homa" pitchFamily="2" charset="-78"/>
              </a:rPr>
              <a:t>1.</a:t>
            </a:r>
            <a:r>
              <a:rPr lang="fa-IR" sz="3600" b="1" dirty="0" smtClean="0">
                <a:cs typeface="2  Karim" pitchFamily="2" charset="-78"/>
              </a:rPr>
              <a:t> تجزيه ناپذیری</a:t>
            </a:r>
            <a:endParaRPr lang="fa-IR" sz="3600" dirty="0" smtClean="0"/>
          </a:p>
        </p:txBody>
      </p:sp>
      <p:sp>
        <p:nvSpPr>
          <p:cNvPr id="7" name="Rectangle 6"/>
          <p:cNvSpPr/>
          <p:nvPr/>
        </p:nvSpPr>
        <p:spPr>
          <a:xfrm rot="16200000">
            <a:off x="6286500" y="3695700"/>
            <a:ext cx="4953000" cy="762000"/>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rtl="1" fontAlgn="base">
              <a:spcBef>
                <a:spcPct val="0"/>
              </a:spcBef>
              <a:spcAft>
                <a:spcPct val="0"/>
              </a:spcAft>
            </a:pPr>
            <a:r>
              <a:rPr lang="fa-IR" sz="4400" dirty="0" smtClean="0">
                <a:solidFill>
                  <a:schemeClr val="tx1"/>
                </a:solidFill>
                <a:latin typeface="Arial" pitchFamily="34" charset="0"/>
                <a:cs typeface="B Homa" pitchFamily="2" charset="-78"/>
              </a:rPr>
              <a:t> </a:t>
            </a:r>
          </a:p>
          <a:p>
            <a:pPr algn="ctr" rtl="1" fontAlgn="base">
              <a:spcBef>
                <a:spcPct val="0"/>
              </a:spcBef>
              <a:spcAft>
                <a:spcPct val="0"/>
              </a:spcAft>
            </a:pPr>
            <a:endParaRPr lang="fa-IR" sz="4400" b="1" dirty="0" smtClean="0">
              <a:ln w="11430"/>
              <a:solidFill>
                <a:srgbClr val="C00000"/>
              </a:solidFill>
              <a:cs typeface="B Homa" pitchFamily="2" charset="-78"/>
            </a:endParaRPr>
          </a:p>
          <a:p>
            <a:pPr algn="ctr" rtl="1" fontAlgn="base">
              <a:spcBef>
                <a:spcPct val="0"/>
              </a:spcBef>
              <a:spcAft>
                <a:spcPct val="0"/>
              </a:spcAft>
            </a:pPr>
            <a:r>
              <a:rPr lang="fa-IR" sz="3200" b="1" dirty="0" smtClean="0">
                <a:ln w="11430"/>
                <a:solidFill>
                  <a:srgbClr val="C00000"/>
                </a:solidFill>
                <a:cs typeface="B Homa" pitchFamily="2" charset="-78"/>
              </a:rPr>
              <a:t>دلايل عقلي بر غیر مادی بودن روح</a:t>
            </a:r>
          </a:p>
          <a:p>
            <a:pPr algn="ctr" rtl="1" fontAlgn="base">
              <a:spcBef>
                <a:spcPct val="0"/>
              </a:spcBef>
              <a:spcAft>
                <a:spcPct val="0"/>
              </a:spcAft>
            </a:pPr>
            <a:endParaRPr lang="fa-IR" sz="4400" b="1" dirty="0" smtClean="0">
              <a:ln w="11430"/>
              <a:solidFill>
                <a:schemeClr val="tx1"/>
              </a:solidFill>
              <a:latin typeface="Arial" pitchFamily="34" charset="0"/>
              <a:cs typeface="B Homa" pitchFamily="2" charset="-78"/>
            </a:endParaRPr>
          </a:p>
          <a:p>
            <a:pPr algn="ctr" rtl="1" fontAlgn="base">
              <a:spcBef>
                <a:spcPct val="0"/>
              </a:spcBef>
              <a:spcAft>
                <a:spcPct val="0"/>
              </a:spcAft>
            </a:pP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057447" y="208848"/>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 xmlns:p14="http://schemas.microsoft.com/office/powerpoint/2010/main"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8" name="Horizontal Scroll 7"/>
          <p:cNvSpPr/>
          <p:nvPr/>
        </p:nvSpPr>
        <p:spPr>
          <a:xfrm>
            <a:off x="108497" y="2286000"/>
            <a:ext cx="8077200" cy="38862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r>
              <a:rPr lang="fa-IR" sz="3600" b="1" dirty="0" smtClean="0">
                <a:cs typeface="2  Karim" pitchFamily="2" charset="-78"/>
              </a:rPr>
              <a:t>2.مـا انـسان ها شخصيت انسانى خود را كه از آن با من ( روح ) تعبيرمى كنيم , با علم حضورى مى يابيم ولى بدن را بايد به كمك اندام هاى حسى بشناسيم, پس من ( نفس  و روح ) غير از بدن است.</a:t>
            </a:r>
          </a:p>
          <a:p>
            <a:pPr algn="r" rtl="1" eaLnBrk="0" fontAlgn="base" hangingPunct="0">
              <a:spcBef>
                <a:spcPct val="0"/>
              </a:spcBef>
              <a:spcAft>
                <a:spcPct val="0"/>
              </a:spcAft>
            </a:pPr>
            <a:endParaRPr lang="fa-IR" sz="3600" b="1" dirty="0" smtClean="0">
              <a:cs typeface="2  Karim" pitchFamily="2" charset="-78"/>
            </a:endParaRPr>
          </a:p>
        </p:txBody>
      </p:sp>
      <p:sp>
        <p:nvSpPr>
          <p:cNvPr id="2" name="32-Point Star 1"/>
          <p:cNvSpPr/>
          <p:nvPr/>
        </p:nvSpPr>
        <p:spPr>
          <a:xfrm>
            <a:off x="1371600" y="157976"/>
            <a:ext cx="6096000" cy="1899424"/>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ctr" rtl="1" fontAlgn="base">
              <a:spcBef>
                <a:spcPct val="0"/>
              </a:spcBef>
              <a:spcAft>
                <a:spcPct val="0"/>
              </a:spcAft>
            </a:pPr>
            <a:r>
              <a:rPr lang="fa-IR" sz="3200" dirty="0" smtClean="0">
                <a:solidFill>
                  <a:schemeClr val="tx1"/>
                </a:solidFill>
                <a:cs typeface="B Homa" pitchFamily="2" charset="-78"/>
              </a:rPr>
              <a:t>2.شناخت با علم حضوری</a:t>
            </a:r>
            <a:endParaRPr lang="fa-IR" sz="3600" dirty="0" smtClean="0"/>
          </a:p>
        </p:txBody>
      </p:sp>
      <p:sp>
        <p:nvSpPr>
          <p:cNvPr id="7" name="Rectangle 6"/>
          <p:cNvSpPr/>
          <p:nvPr/>
        </p:nvSpPr>
        <p:spPr>
          <a:xfrm rot="16200000">
            <a:off x="6286500" y="3695700"/>
            <a:ext cx="4953000" cy="762000"/>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rtl="1" fontAlgn="base">
              <a:spcBef>
                <a:spcPct val="0"/>
              </a:spcBef>
              <a:spcAft>
                <a:spcPct val="0"/>
              </a:spcAft>
            </a:pPr>
            <a:r>
              <a:rPr lang="fa-IR" sz="4400" dirty="0" smtClean="0">
                <a:solidFill>
                  <a:schemeClr val="tx1"/>
                </a:solidFill>
                <a:latin typeface="Arial" pitchFamily="34" charset="0"/>
                <a:cs typeface="B Homa" pitchFamily="2" charset="-78"/>
              </a:rPr>
              <a:t> </a:t>
            </a:r>
          </a:p>
          <a:p>
            <a:pPr algn="ctr" rtl="1" fontAlgn="base">
              <a:spcBef>
                <a:spcPct val="0"/>
              </a:spcBef>
              <a:spcAft>
                <a:spcPct val="0"/>
              </a:spcAft>
            </a:pPr>
            <a:endParaRPr lang="fa-IR" sz="4400" b="1" dirty="0" smtClean="0">
              <a:ln w="11430"/>
              <a:solidFill>
                <a:srgbClr val="C00000"/>
              </a:solidFill>
              <a:cs typeface="B Homa" pitchFamily="2" charset="-78"/>
            </a:endParaRPr>
          </a:p>
          <a:p>
            <a:pPr algn="ctr" rtl="1" fontAlgn="base">
              <a:spcBef>
                <a:spcPct val="0"/>
              </a:spcBef>
              <a:spcAft>
                <a:spcPct val="0"/>
              </a:spcAft>
            </a:pPr>
            <a:r>
              <a:rPr lang="fa-IR" sz="3200" b="1" dirty="0" smtClean="0">
                <a:ln w="11430"/>
                <a:solidFill>
                  <a:srgbClr val="C00000"/>
                </a:solidFill>
                <a:cs typeface="B Homa" pitchFamily="2" charset="-78"/>
              </a:rPr>
              <a:t>دلايل عقلي بر غیر مادی بودن روح</a:t>
            </a:r>
          </a:p>
          <a:p>
            <a:pPr algn="ctr" rtl="1" fontAlgn="base">
              <a:spcBef>
                <a:spcPct val="0"/>
              </a:spcBef>
              <a:spcAft>
                <a:spcPct val="0"/>
              </a:spcAft>
            </a:pPr>
            <a:endParaRPr lang="fa-IR" sz="4400" b="1" dirty="0" smtClean="0">
              <a:ln w="11430"/>
              <a:solidFill>
                <a:schemeClr val="tx1"/>
              </a:solidFill>
              <a:latin typeface="Arial" pitchFamily="34" charset="0"/>
              <a:cs typeface="B Homa" pitchFamily="2" charset="-78"/>
            </a:endParaRPr>
          </a:p>
          <a:p>
            <a:pPr algn="ctr" rtl="1" fontAlgn="base">
              <a:spcBef>
                <a:spcPct val="0"/>
              </a:spcBef>
              <a:spcAft>
                <a:spcPct val="0"/>
              </a:spcAft>
            </a:pP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057447" y="208848"/>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 xmlns:p14="http://schemas.microsoft.com/office/powerpoint/2010/main"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8" name="Horizontal Scroll 7"/>
          <p:cNvSpPr/>
          <p:nvPr/>
        </p:nvSpPr>
        <p:spPr>
          <a:xfrm>
            <a:off x="0" y="2133600"/>
            <a:ext cx="8077200" cy="38862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r>
              <a:rPr lang="fa-IR" sz="3600" b="1" dirty="0" smtClean="0">
                <a:solidFill>
                  <a:schemeClr val="tx1"/>
                </a:solidFill>
                <a:cs typeface="B Homa" pitchFamily="2" charset="-78"/>
              </a:rPr>
              <a:t/>
            </a:r>
            <a:br>
              <a:rPr lang="fa-IR" sz="3600" b="1" dirty="0" smtClean="0">
                <a:solidFill>
                  <a:schemeClr val="tx1"/>
                </a:solidFill>
                <a:cs typeface="B Homa" pitchFamily="2" charset="-78"/>
              </a:rPr>
            </a:br>
            <a:r>
              <a:rPr lang="fa-IR" sz="3200" b="1" dirty="0" smtClean="0">
                <a:solidFill>
                  <a:schemeClr val="tx1"/>
                </a:solidFill>
                <a:cs typeface="2  Karim" pitchFamily="2" charset="-78"/>
              </a:rPr>
              <a:t>3- من موجودى است كه در طول دهها سال با وصف وحدت و شخصيت حقيقى باقى مى ماند در صورتى كه اجزاى بدن , بارها  عـوض مـى شود . انسان از بچگی تا پیری هرگز احساس نمی‌کند چند نفر بوده، در حالی‌که تمام سلول‌های بدنی او بدون شک چندین بار عوض شده و سلول جدید روییده است</a:t>
            </a:r>
            <a:r>
              <a:rPr lang="fa-IR" sz="3600" b="1" dirty="0" smtClean="0">
                <a:solidFill>
                  <a:schemeClr val="tx1"/>
                </a:solidFill>
                <a:cs typeface="B Homa" pitchFamily="2" charset="-78"/>
              </a:rPr>
              <a:t>.</a:t>
            </a:r>
            <a:endParaRPr lang="fa-IR" sz="3600" b="1" dirty="0" smtClean="0">
              <a:cs typeface="2  Karim" pitchFamily="2" charset="-78"/>
            </a:endParaRPr>
          </a:p>
        </p:txBody>
      </p:sp>
      <p:sp>
        <p:nvSpPr>
          <p:cNvPr id="2" name="32-Point Star 1"/>
          <p:cNvSpPr/>
          <p:nvPr/>
        </p:nvSpPr>
        <p:spPr>
          <a:xfrm>
            <a:off x="1371600" y="157976"/>
            <a:ext cx="6096000" cy="1899424"/>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ctr" rtl="1" fontAlgn="base">
              <a:spcBef>
                <a:spcPct val="0"/>
              </a:spcBef>
              <a:spcAft>
                <a:spcPct val="0"/>
              </a:spcAft>
            </a:pPr>
            <a:r>
              <a:rPr lang="fa-IR" sz="3600" b="1" dirty="0" smtClean="0">
                <a:cs typeface="2  Karim" pitchFamily="2" charset="-78"/>
              </a:rPr>
              <a:t>3. ثبات شخصیت</a:t>
            </a:r>
          </a:p>
        </p:txBody>
      </p:sp>
      <p:sp>
        <p:nvSpPr>
          <p:cNvPr id="7" name="Rectangle 6"/>
          <p:cNvSpPr/>
          <p:nvPr/>
        </p:nvSpPr>
        <p:spPr>
          <a:xfrm rot="16200000">
            <a:off x="6286500" y="3695700"/>
            <a:ext cx="4953000" cy="762000"/>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rtl="1" fontAlgn="base">
              <a:spcBef>
                <a:spcPct val="0"/>
              </a:spcBef>
              <a:spcAft>
                <a:spcPct val="0"/>
              </a:spcAft>
            </a:pPr>
            <a:r>
              <a:rPr lang="fa-IR" sz="4400" dirty="0" smtClean="0">
                <a:solidFill>
                  <a:schemeClr val="tx1"/>
                </a:solidFill>
                <a:latin typeface="Arial" pitchFamily="34" charset="0"/>
                <a:cs typeface="B Homa" pitchFamily="2" charset="-78"/>
              </a:rPr>
              <a:t> </a:t>
            </a:r>
          </a:p>
          <a:p>
            <a:pPr algn="ctr" rtl="1" fontAlgn="base">
              <a:spcBef>
                <a:spcPct val="0"/>
              </a:spcBef>
              <a:spcAft>
                <a:spcPct val="0"/>
              </a:spcAft>
            </a:pPr>
            <a:endParaRPr lang="fa-IR" sz="4400" b="1" dirty="0" smtClean="0">
              <a:ln w="11430"/>
              <a:solidFill>
                <a:srgbClr val="C00000"/>
              </a:solidFill>
              <a:cs typeface="B Homa" pitchFamily="2" charset="-78"/>
            </a:endParaRPr>
          </a:p>
          <a:p>
            <a:pPr algn="ctr" rtl="1" fontAlgn="base">
              <a:spcBef>
                <a:spcPct val="0"/>
              </a:spcBef>
              <a:spcAft>
                <a:spcPct val="0"/>
              </a:spcAft>
            </a:pPr>
            <a:r>
              <a:rPr lang="fa-IR" sz="3200" b="1" dirty="0" smtClean="0">
                <a:ln w="11430"/>
                <a:solidFill>
                  <a:srgbClr val="C00000"/>
                </a:solidFill>
                <a:cs typeface="B Homa" pitchFamily="2" charset="-78"/>
              </a:rPr>
              <a:t>دلايل عقلي بر غیر مادی بودن روح</a:t>
            </a:r>
          </a:p>
          <a:p>
            <a:pPr algn="ctr" rtl="1" fontAlgn="base">
              <a:spcBef>
                <a:spcPct val="0"/>
              </a:spcBef>
              <a:spcAft>
                <a:spcPct val="0"/>
              </a:spcAft>
            </a:pPr>
            <a:endParaRPr lang="fa-IR" sz="4400" b="1" dirty="0" smtClean="0">
              <a:ln w="11430"/>
              <a:solidFill>
                <a:schemeClr val="tx1"/>
              </a:solidFill>
              <a:latin typeface="Arial" pitchFamily="34" charset="0"/>
              <a:cs typeface="B Homa" pitchFamily="2" charset="-78"/>
            </a:endParaRPr>
          </a:p>
          <a:p>
            <a:pPr algn="ctr" rtl="1" fontAlgn="base">
              <a:spcBef>
                <a:spcPct val="0"/>
              </a:spcBef>
              <a:spcAft>
                <a:spcPct val="0"/>
              </a:spcAft>
            </a:pP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057447" y="208848"/>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 xmlns:p14="http://schemas.microsoft.com/office/powerpoint/2010/main"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8" name="Horizontal Scroll 7"/>
          <p:cNvSpPr/>
          <p:nvPr/>
        </p:nvSpPr>
        <p:spPr>
          <a:xfrm>
            <a:off x="0" y="2133600"/>
            <a:ext cx="8077200" cy="38862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r>
              <a:rPr lang="fa-IR" sz="3600" b="1" dirty="0" smtClean="0">
                <a:cs typeface="2  Karim" pitchFamily="2" charset="-78"/>
              </a:rPr>
              <a:t>همه انسان ها دچار حالاتى مى شوند كه آن حالات نمى تواند در جسم و اجزاى مادى آن پديد آيد حالاتى مثل غم , شادى , ترس , اميد , ياس و 000 بنابراين غير از بدن بايد چيزى در انسان باشد كه اين حالات را داراست که همان روح و نفس است .</a:t>
            </a:r>
          </a:p>
        </p:txBody>
      </p:sp>
      <p:sp>
        <p:nvSpPr>
          <p:cNvPr id="2" name="32-Point Star 1"/>
          <p:cNvSpPr/>
          <p:nvPr/>
        </p:nvSpPr>
        <p:spPr>
          <a:xfrm>
            <a:off x="1371600" y="157976"/>
            <a:ext cx="6096000" cy="1899424"/>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ctr" rtl="1" fontAlgn="base">
              <a:spcBef>
                <a:spcPct val="0"/>
              </a:spcBef>
              <a:spcAft>
                <a:spcPct val="0"/>
              </a:spcAft>
            </a:pPr>
            <a:r>
              <a:rPr lang="fa-IR" sz="3600" b="1" dirty="0" smtClean="0">
                <a:cs typeface="2  Karim" pitchFamily="2" charset="-78"/>
              </a:rPr>
              <a:t>4.حالات خاص</a:t>
            </a:r>
          </a:p>
        </p:txBody>
      </p:sp>
      <p:sp>
        <p:nvSpPr>
          <p:cNvPr id="7" name="Rectangle 6"/>
          <p:cNvSpPr/>
          <p:nvPr/>
        </p:nvSpPr>
        <p:spPr>
          <a:xfrm rot="16200000">
            <a:off x="6286500" y="3695700"/>
            <a:ext cx="4953000" cy="762000"/>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rtl="1" fontAlgn="base">
              <a:spcBef>
                <a:spcPct val="0"/>
              </a:spcBef>
              <a:spcAft>
                <a:spcPct val="0"/>
              </a:spcAft>
            </a:pPr>
            <a:endParaRPr lang="fa-IR" sz="4400" b="1" dirty="0" smtClean="0">
              <a:ln w="11430"/>
              <a:solidFill>
                <a:srgbClr val="C00000"/>
              </a:solidFill>
              <a:cs typeface="B Homa" pitchFamily="2" charset="-78"/>
            </a:endParaRPr>
          </a:p>
          <a:p>
            <a:pPr algn="ctr" rtl="1" fontAlgn="base">
              <a:spcBef>
                <a:spcPct val="0"/>
              </a:spcBef>
              <a:spcAft>
                <a:spcPct val="0"/>
              </a:spcAft>
            </a:pPr>
            <a:endParaRPr lang="fa-IR" sz="3200" b="1" dirty="0" smtClean="0">
              <a:ln w="11430"/>
              <a:solidFill>
                <a:srgbClr val="C00000"/>
              </a:solidFill>
              <a:cs typeface="B Homa" pitchFamily="2" charset="-78"/>
            </a:endParaRPr>
          </a:p>
          <a:p>
            <a:pPr algn="ctr" rtl="1" fontAlgn="base">
              <a:spcBef>
                <a:spcPct val="0"/>
              </a:spcBef>
              <a:spcAft>
                <a:spcPct val="0"/>
              </a:spcAft>
            </a:pPr>
            <a:r>
              <a:rPr lang="fa-IR" sz="3200" b="1" dirty="0" smtClean="0">
                <a:ln w="11430"/>
                <a:solidFill>
                  <a:srgbClr val="C00000"/>
                </a:solidFill>
                <a:cs typeface="B Homa" pitchFamily="2" charset="-78"/>
              </a:rPr>
              <a:t>دلايل عقلي بر غیر مادی بودن روح</a:t>
            </a:r>
          </a:p>
          <a:p>
            <a:pPr algn="ctr" rtl="1" fontAlgn="base">
              <a:spcBef>
                <a:spcPct val="0"/>
              </a:spcBef>
              <a:spcAft>
                <a:spcPct val="0"/>
              </a:spcAft>
            </a:pPr>
            <a:endParaRPr lang="fa-IR" sz="4400" b="1" dirty="0" smtClean="0">
              <a:ln w="11430"/>
              <a:solidFill>
                <a:schemeClr val="tx1"/>
              </a:solidFill>
              <a:latin typeface="Arial" pitchFamily="34" charset="0"/>
              <a:cs typeface="B Homa" pitchFamily="2" charset="-78"/>
            </a:endParaRPr>
          </a:p>
          <a:p>
            <a:pPr algn="ctr" rtl="1" fontAlgn="base">
              <a:spcBef>
                <a:spcPct val="0"/>
              </a:spcBef>
              <a:spcAft>
                <a:spcPct val="0"/>
              </a:spcAft>
            </a:pP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057447" y="208848"/>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 xmlns:p14="http://schemas.microsoft.com/office/powerpoint/2010/main"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rot="16200000">
            <a:off x="5287663" y="3228370"/>
            <a:ext cx="6429364" cy="829896"/>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6" name="Teardrop 15"/>
          <p:cNvSpPr/>
          <p:nvPr/>
        </p:nvSpPr>
        <p:spPr>
          <a:xfrm rot="19030443" flipH="1" flipV="1">
            <a:off x="7995731" y="105015"/>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p>
          <a:p>
            <a:pPr algn="ctr"/>
            <a:endParaRPr lang="en-US" dirty="0"/>
          </a:p>
          <a:p>
            <a:pPr algn="ctr"/>
            <a:endParaRPr lang="en-US" dirty="0" smtClean="0"/>
          </a:p>
          <a:p>
            <a:pPr algn="ctr"/>
            <a:endParaRPr lang="en-US" dirty="0"/>
          </a:p>
        </p:txBody>
      </p:sp>
      <p:pic>
        <p:nvPicPr>
          <p:cNvPr id="17" name="Picture 9" descr="C:\Users\satari\Desktop\انديشه 1 عكسها\png\uzdfghrl.png"/>
          <p:cNvPicPr>
            <a:picLocks noChangeAspect="1" noChangeArrowheads="1"/>
          </p:cNvPicPr>
          <p:nvPr/>
        </p:nvPicPr>
        <p:blipFill>
          <a:blip r:embed="rId3" cstate="print"/>
          <a:srcRect/>
          <a:stretch>
            <a:fillRect/>
          </a:stretch>
        </p:blipFill>
        <p:spPr bwMode="auto">
          <a:xfrm>
            <a:off x="8057417" y="172832"/>
            <a:ext cx="872852" cy="852774"/>
          </a:xfrm>
          <a:prstGeom prst="rect">
            <a:avLst/>
          </a:prstGeom>
          <a:noFill/>
          <a:ln>
            <a:noFill/>
          </a:ln>
        </p:spPr>
      </p:pic>
      <p:sp>
        <p:nvSpPr>
          <p:cNvPr id="7" name="Rectangle 6"/>
          <p:cNvSpPr/>
          <p:nvPr/>
        </p:nvSpPr>
        <p:spPr>
          <a:xfrm rot="16200000">
            <a:off x="6328981" y="3065797"/>
            <a:ext cx="4643470" cy="1323439"/>
          </a:xfrm>
          <a:prstGeom prst="rect">
            <a:avLst/>
          </a:prstGeom>
        </p:spPr>
        <p:txBody>
          <a:bodyPr wrap="square">
            <a:spAutoFit/>
          </a:bodyPr>
          <a:lstStyle/>
          <a:p>
            <a:pPr algn="ctr"/>
            <a:r>
              <a:rPr lang="fa-IR" sz="4000" dirty="0" smtClean="0">
                <a:solidFill>
                  <a:srgbClr val="FFFF00"/>
                </a:solidFill>
                <a:cs typeface="B Homa" pitchFamily="2" charset="-78"/>
              </a:rPr>
              <a:t>شواهد نجربی بر وجود روح</a:t>
            </a:r>
          </a:p>
          <a:p>
            <a:pPr algn="ctr"/>
            <a:endParaRPr lang="en-US" sz="4000" dirty="0">
              <a:solidFill>
                <a:srgbClr val="FFFF00"/>
              </a:solidFill>
              <a:cs typeface="B Homa" pitchFamily="2" charset="-78"/>
            </a:endParaRPr>
          </a:p>
        </p:txBody>
      </p:sp>
      <p:pic>
        <p:nvPicPr>
          <p:cNvPr id="30" name="Picture 4" descr="C:\Users\satari\Desktop\انديشه 1 عكسها\png\bote1.png"/>
          <p:cNvPicPr>
            <a:picLocks noChangeAspect="1" noChangeArrowheads="1"/>
          </p:cNvPicPr>
          <p:nvPr/>
        </p:nvPicPr>
        <p:blipFill>
          <a:blip r:embed="rId4" cstate="print"/>
          <a:srcRect/>
          <a:stretch>
            <a:fillRect/>
          </a:stretch>
        </p:blipFill>
        <p:spPr bwMode="auto">
          <a:xfrm rot="21367652" flipH="1" flipV="1">
            <a:off x="325982" y="3308126"/>
            <a:ext cx="955918" cy="659598"/>
          </a:xfrm>
          <a:prstGeom prst="rect">
            <a:avLst/>
          </a:prstGeom>
          <a:noFill/>
        </p:spPr>
      </p:pic>
      <p:pic>
        <p:nvPicPr>
          <p:cNvPr id="36" name="Picture 4" descr="C:\Users\satari\Desktop\انديشه 1 عكسها\png\bote1.png"/>
          <p:cNvPicPr>
            <a:picLocks noChangeAspect="1" noChangeArrowheads="1"/>
          </p:cNvPicPr>
          <p:nvPr/>
        </p:nvPicPr>
        <p:blipFill>
          <a:blip r:embed="rId4" cstate="print"/>
          <a:srcRect/>
          <a:stretch>
            <a:fillRect/>
          </a:stretch>
        </p:blipFill>
        <p:spPr bwMode="auto">
          <a:xfrm rot="21127063" flipH="1">
            <a:off x="6984421" y="1007292"/>
            <a:ext cx="743692" cy="783677"/>
          </a:xfrm>
          <a:prstGeom prst="rect">
            <a:avLst/>
          </a:prstGeom>
          <a:noFill/>
        </p:spPr>
      </p:pic>
      <p:sp>
        <p:nvSpPr>
          <p:cNvPr id="20" name="Rounded Rectangle 19"/>
          <p:cNvSpPr/>
          <p:nvPr/>
        </p:nvSpPr>
        <p:spPr>
          <a:xfrm>
            <a:off x="838200" y="1600200"/>
            <a:ext cx="6324600" cy="2133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endParaRPr lang="fa-IR" dirty="0" smtClean="0">
              <a:cs typeface="B Homa" pitchFamily="2" charset="-78"/>
            </a:endParaRPr>
          </a:p>
          <a:p>
            <a:pPr algn="r" rtl="1"/>
            <a:r>
              <a:rPr lang="fa-IR" sz="2800" dirty="0" smtClean="0">
                <a:cs typeface="B Homa" pitchFamily="2" charset="-78"/>
              </a:rPr>
              <a:t>در تله پاتي، ارتباطي كه بين دو نفر برقرار مي شود، به هيچ وجه به واسطة عامل فيزيكي و مادي (جسم) نيست، بلكه اين ارتباط ذهني و نفساني است</a:t>
            </a:r>
            <a:endParaRPr lang="en-US" sz="2800" dirty="0">
              <a:cs typeface="B Homa" pitchFamily="2" charset="-78"/>
            </a:endParaRPr>
          </a:p>
        </p:txBody>
      </p:sp>
      <p:pic>
        <p:nvPicPr>
          <p:cNvPr id="2050" name="Picture 2" descr="D:\Documents and Settings\yamin\Desktop\index.jpeg"/>
          <p:cNvPicPr>
            <a:picLocks noChangeAspect="1" noChangeArrowheads="1"/>
          </p:cNvPicPr>
          <p:nvPr/>
        </p:nvPicPr>
        <p:blipFill>
          <a:blip r:embed="rId5" cstate="print"/>
          <a:srcRect/>
          <a:stretch>
            <a:fillRect/>
          </a:stretch>
        </p:blipFill>
        <p:spPr bwMode="auto">
          <a:xfrm>
            <a:off x="1676400" y="4114800"/>
            <a:ext cx="5105399" cy="2362200"/>
          </a:xfrm>
          <a:prstGeom prst="rect">
            <a:avLst/>
          </a:prstGeom>
          <a:noFill/>
        </p:spPr>
      </p:pic>
      <p:sp>
        <p:nvSpPr>
          <p:cNvPr id="10" name="16-Point Star 9"/>
          <p:cNvSpPr/>
          <p:nvPr/>
        </p:nvSpPr>
        <p:spPr>
          <a:xfrm>
            <a:off x="2590800" y="228600"/>
            <a:ext cx="3276600" cy="1295400"/>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sz="2800" b="1" dirty="0" smtClean="0">
                <a:solidFill>
                  <a:schemeClr val="bg1"/>
                </a:solidFill>
                <a:cs typeface="2  Karim" pitchFamily="2" charset="-78"/>
              </a:rPr>
              <a:t>1.تله پاتی ذهنی</a:t>
            </a:r>
          </a:p>
        </p:txBody>
      </p:sp>
      <p:pic>
        <p:nvPicPr>
          <p:cNvPr id="11" name="Picture 2" descr="D:\document\leila\a\png\Arabesque_droite.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rot="6461097">
            <a:off x="408427" y="65285"/>
            <a:ext cx="1572565" cy="152665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7"/>
                                        </p:tgtEl>
                                        <p:attrNameLst>
                                          <p:attrName>r</p:attrName>
                                        </p:attrNameLst>
                                      </p:cBhvr>
                                    </p:animRot>
                                  </p:childTnLst>
                                </p:cTn>
                              </p:par>
                              <p:par>
                                <p:cTn id="7" presetID="2" presetClass="entr" presetSubtype="4"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anim calcmode="lin" valueType="num">
                                      <p:cBhvr additive="base">
                                        <p:cTn id="9" dur="2000" fill="hold"/>
                                        <p:tgtEl>
                                          <p:spTgt spid="15"/>
                                        </p:tgtEl>
                                        <p:attrNameLst>
                                          <p:attrName>ppt_x</p:attrName>
                                        </p:attrNameLst>
                                      </p:cBhvr>
                                      <p:tavLst>
                                        <p:tav tm="0">
                                          <p:val>
                                            <p:strVal val="#ppt_x"/>
                                          </p:val>
                                        </p:tav>
                                        <p:tav tm="100000">
                                          <p:val>
                                            <p:strVal val="#ppt_x"/>
                                          </p:val>
                                        </p:tav>
                                      </p:tavLst>
                                    </p:anim>
                                    <p:anim calcmode="lin" valueType="num">
                                      <p:cBhvr additive="base">
                                        <p:cTn id="10" dur="2000" fill="hold"/>
                                        <p:tgtEl>
                                          <p:spTgt spid="15"/>
                                        </p:tgtEl>
                                        <p:attrNameLst>
                                          <p:attrName>ppt_y</p:attrName>
                                        </p:attrNameLst>
                                      </p:cBhvr>
                                      <p:tavLst>
                                        <p:tav tm="0">
                                          <p:val>
                                            <p:strVal val="1+#ppt_h/2"/>
                                          </p:val>
                                        </p:tav>
                                        <p:tav tm="100000">
                                          <p:val>
                                            <p:strVal val="#ppt_y"/>
                                          </p:val>
                                        </p:tav>
                                      </p:tavLst>
                                    </p:anim>
                                  </p:childTnLst>
                                </p:cTn>
                              </p:par>
                              <p:par>
                                <p:cTn id="11" presetID="2" presetClass="entr" presetSubtype="4"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2000" fill="hold"/>
                                        <p:tgtEl>
                                          <p:spTgt spid="7"/>
                                        </p:tgtEl>
                                        <p:attrNameLst>
                                          <p:attrName>ppt_x</p:attrName>
                                        </p:attrNameLst>
                                      </p:cBhvr>
                                      <p:tavLst>
                                        <p:tav tm="0">
                                          <p:val>
                                            <p:strVal val="#ppt_x"/>
                                          </p:val>
                                        </p:tav>
                                        <p:tav tm="100000">
                                          <p:val>
                                            <p:strVal val="#ppt_x"/>
                                          </p:val>
                                        </p:tav>
                                      </p:tavLst>
                                    </p:anim>
                                    <p:anim calcmode="lin" valueType="num">
                                      <p:cBhvr additive="base">
                                        <p:cTn id="14"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p:cTn id="19" dur="500" fill="hold"/>
                                        <p:tgtEl>
                                          <p:spTgt spid="36"/>
                                        </p:tgtEl>
                                        <p:attrNameLst>
                                          <p:attrName>ppt_w</p:attrName>
                                        </p:attrNameLst>
                                      </p:cBhvr>
                                      <p:tavLst>
                                        <p:tav tm="0">
                                          <p:val>
                                            <p:fltVal val="0"/>
                                          </p:val>
                                        </p:tav>
                                        <p:tav tm="100000">
                                          <p:val>
                                            <p:strVal val="#ppt_w"/>
                                          </p:val>
                                        </p:tav>
                                      </p:tavLst>
                                    </p:anim>
                                    <p:anim calcmode="lin" valueType="num">
                                      <p:cBhvr>
                                        <p:cTn id="20" dur="500" fill="hold"/>
                                        <p:tgtEl>
                                          <p:spTgt spid="36"/>
                                        </p:tgtEl>
                                        <p:attrNameLst>
                                          <p:attrName>ppt_h</p:attrName>
                                        </p:attrNameLst>
                                      </p:cBhvr>
                                      <p:tavLst>
                                        <p:tav tm="0">
                                          <p:val>
                                            <p:fltVal val="0"/>
                                          </p:val>
                                        </p:tav>
                                        <p:tav tm="100000">
                                          <p:val>
                                            <p:strVal val="#ppt_h"/>
                                          </p:val>
                                        </p:tav>
                                      </p:tavLst>
                                    </p:anim>
                                    <p:animEffect transition="in" filter="fade">
                                      <p:cBhvr>
                                        <p:cTn id="21" dur="500"/>
                                        <p:tgtEl>
                                          <p:spTgt spid="36"/>
                                        </p:tgtEl>
                                      </p:cBhvr>
                                    </p:animEffect>
                                  </p:childTnLst>
                                </p:cTn>
                              </p:par>
                              <p:par>
                                <p:cTn id="22" presetID="53" presetClass="entr" presetSubtype="0" fill="hold" nodeType="with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p:cTn id="24" dur="500" fill="hold"/>
                                        <p:tgtEl>
                                          <p:spTgt spid="30"/>
                                        </p:tgtEl>
                                        <p:attrNameLst>
                                          <p:attrName>ppt_w</p:attrName>
                                        </p:attrNameLst>
                                      </p:cBhvr>
                                      <p:tavLst>
                                        <p:tav tm="0">
                                          <p:val>
                                            <p:fltVal val="0"/>
                                          </p:val>
                                        </p:tav>
                                        <p:tav tm="100000">
                                          <p:val>
                                            <p:strVal val="#ppt_w"/>
                                          </p:val>
                                        </p:tav>
                                      </p:tavLst>
                                    </p:anim>
                                    <p:anim calcmode="lin" valueType="num">
                                      <p:cBhvr>
                                        <p:cTn id="25" dur="500" fill="hold"/>
                                        <p:tgtEl>
                                          <p:spTgt spid="30"/>
                                        </p:tgtEl>
                                        <p:attrNameLst>
                                          <p:attrName>ppt_h</p:attrName>
                                        </p:attrNameLst>
                                      </p:cBhvr>
                                      <p:tavLst>
                                        <p:tav tm="0">
                                          <p:val>
                                            <p:fltVal val="0"/>
                                          </p:val>
                                        </p:tav>
                                        <p:tav tm="100000">
                                          <p:val>
                                            <p:strVal val="#ppt_h"/>
                                          </p:val>
                                        </p:tav>
                                      </p:tavLst>
                                    </p:anim>
                                    <p:animEffect transition="in" filter="fade">
                                      <p:cBhvr>
                                        <p:cTn id="26" dur="50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rot="16200000">
            <a:off x="5287663" y="3228370"/>
            <a:ext cx="6429364" cy="829896"/>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6" name="Teardrop 15"/>
          <p:cNvSpPr/>
          <p:nvPr/>
        </p:nvSpPr>
        <p:spPr>
          <a:xfrm rot="19030443" flipH="1" flipV="1">
            <a:off x="7995731" y="105015"/>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p>
          <a:p>
            <a:pPr algn="ctr"/>
            <a:endParaRPr lang="en-US" dirty="0"/>
          </a:p>
          <a:p>
            <a:pPr algn="ctr"/>
            <a:endParaRPr lang="en-US" dirty="0" smtClean="0"/>
          </a:p>
          <a:p>
            <a:pPr algn="ctr"/>
            <a:endParaRPr lang="en-US" dirty="0"/>
          </a:p>
        </p:txBody>
      </p:sp>
      <p:pic>
        <p:nvPicPr>
          <p:cNvPr id="17" name="Picture 9" descr="C:\Users\satari\Desktop\انديشه 1 عكسها\png\uzdfghrl.png"/>
          <p:cNvPicPr>
            <a:picLocks noChangeAspect="1" noChangeArrowheads="1"/>
          </p:cNvPicPr>
          <p:nvPr/>
        </p:nvPicPr>
        <p:blipFill>
          <a:blip r:embed="rId3" cstate="print"/>
          <a:srcRect/>
          <a:stretch>
            <a:fillRect/>
          </a:stretch>
        </p:blipFill>
        <p:spPr bwMode="auto">
          <a:xfrm>
            <a:off x="8057417" y="172832"/>
            <a:ext cx="872852" cy="852774"/>
          </a:xfrm>
          <a:prstGeom prst="rect">
            <a:avLst/>
          </a:prstGeom>
          <a:noFill/>
          <a:ln>
            <a:noFill/>
          </a:ln>
        </p:spPr>
      </p:pic>
      <p:sp>
        <p:nvSpPr>
          <p:cNvPr id="7" name="Rectangle 6"/>
          <p:cNvSpPr/>
          <p:nvPr/>
        </p:nvSpPr>
        <p:spPr>
          <a:xfrm rot="16200000">
            <a:off x="6328981" y="3065797"/>
            <a:ext cx="4643470" cy="1323439"/>
          </a:xfrm>
          <a:prstGeom prst="rect">
            <a:avLst/>
          </a:prstGeom>
        </p:spPr>
        <p:txBody>
          <a:bodyPr wrap="square">
            <a:spAutoFit/>
          </a:bodyPr>
          <a:lstStyle/>
          <a:p>
            <a:pPr algn="ctr"/>
            <a:r>
              <a:rPr lang="fa-IR" sz="4000" dirty="0" smtClean="0">
                <a:solidFill>
                  <a:srgbClr val="FFFF00"/>
                </a:solidFill>
                <a:cs typeface="B Homa" pitchFamily="2" charset="-78"/>
              </a:rPr>
              <a:t>شواهد نجربی بر وجود روح</a:t>
            </a:r>
          </a:p>
          <a:p>
            <a:pPr algn="ctr"/>
            <a:endParaRPr lang="en-US" sz="4000" dirty="0">
              <a:solidFill>
                <a:srgbClr val="FFFF00"/>
              </a:solidFill>
              <a:cs typeface="B Homa" pitchFamily="2" charset="-78"/>
            </a:endParaRPr>
          </a:p>
        </p:txBody>
      </p:sp>
      <p:sp>
        <p:nvSpPr>
          <p:cNvPr id="21" name="Rounded Rectangle 20"/>
          <p:cNvSpPr/>
          <p:nvPr/>
        </p:nvSpPr>
        <p:spPr>
          <a:xfrm>
            <a:off x="533400" y="2514600"/>
            <a:ext cx="6781800" cy="23622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3200" dirty="0" smtClean="0">
                <a:cs typeface="2  Karim" pitchFamily="2" charset="-78"/>
              </a:rPr>
              <a:t>برخي مبتلايان به سكته قلبي يا افرادي كه دچار سانحة رانندگي شديد شده اند، مي گويند كه در آن لحظات، در خارج از جسم خويش به مشاهدة بدن خود مشغول شده اند.</a:t>
            </a:r>
            <a:endParaRPr lang="en-US" sz="2000" dirty="0">
              <a:cs typeface="2  Karim" pitchFamily="2" charset="-78"/>
            </a:endParaRPr>
          </a:p>
        </p:txBody>
      </p:sp>
      <p:pic>
        <p:nvPicPr>
          <p:cNvPr id="12" name="Picture 4" descr="C:\Users\satari\Desktop\انديشه 1 عكسها\png\bote1.png"/>
          <p:cNvPicPr>
            <a:picLocks noChangeAspect="1" noChangeArrowheads="1"/>
          </p:cNvPicPr>
          <p:nvPr/>
        </p:nvPicPr>
        <p:blipFill>
          <a:blip r:embed="rId4" cstate="print"/>
          <a:srcRect/>
          <a:stretch>
            <a:fillRect/>
          </a:stretch>
        </p:blipFill>
        <p:spPr bwMode="auto">
          <a:xfrm rot="21127063" flipH="1">
            <a:off x="6938590" y="1565587"/>
            <a:ext cx="690737" cy="1222898"/>
          </a:xfrm>
          <a:prstGeom prst="rect">
            <a:avLst/>
          </a:prstGeom>
          <a:noFill/>
        </p:spPr>
      </p:pic>
      <p:pic>
        <p:nvPicPr>
          <p:cNvPr id="14" name="Picture 4" descr="C:\Users\satari\Desktop\انديشه 1 عكسها\png\bote1.png"/>
          <p:cNvPicPr>
            <a:picLocks noChangeAspect="1" noChangeArrowheads="1"/>
          </p:cNvPicPr>
          <p:nvPr/>
        </p:nvPicPr>
        <p:blipFill>
          <a:blip r:embed="rId4" cstate="print"/>
          <a:srcRect/>
          <a:stretch>
            <a:fillRect/>
          </a:stretch>
        </p:blipFill>
        <p:spPr bwMode="auto">
          <a:xfrm rot="21367652" flipH="1" flipV="1">
            <a:off x="249782" y="4755926"/>
            <a:ext cx="955918" cy="659598"/>
          </a:xfrm>
          <a:prstGeom prst="rect">
            <a:avLst/>
          </a:prstGeom>
          <a:noFill/>
        </p:spPr>
      </p:pic>
      <p:sp>
        <p:nvSpPr>
          <p:cNvPr id="9" name="32-Point Star 8"/>
          <p:cNvSpPr/>
          <p:nvPr/>
        </p:nvSpPr>
        <p:spPr>
          <a:xfrm>
            <a:off x="2209800" y="457200"/>
            <a:ext cx="4038600" cy="1524000"/>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solidFill>
                  <a:schemeClr val="bg1"/>
                </a:solidFill>
                <a:cs typeface="2  Karim" pitchFamily="2" charset="-78"/>
              </a:rPr>
              <a:t>2</a:t>
            </a:r>
          </a:p>
          <a:p>
            <a:pPr algn="ctr"/>
            <a:r>
              <a:rPr lang="fa-IR" sz="2400" b="1" dirty="0" smtClean="0">
                <a:solidFill>
                  <a:schemeClr val="bg1"/>
                </a:solidFill>
                <a:cs typeface="2  Karim" pitchFamily="2" charset="-78"/>
              </a:rPr>
              <a:t>2. مشاهده جسم خود (آتوسكپي) :</a:t>
            </a:r>
          </a:p>
          <a:p>
            <a:pPr algn="ctr"/>
            <a:endParaRPr lang="en-US" dirty="0"/>
          </a:p>
        </p:txBody>
      </p:sp>
      <p:pic>
        <p:nvPicPr>
          <p:cNvPr id="10" name="Picture 2" descr="D:\document\leila\a\png\Arabesque_droite.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rot="6461097">
            <a:off x="252479" y="179242"/>
            <a:ext cx="2187352" cy="2040593"/>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7"/>
                                        </p:tgtEl>
                                        <p:attrNameLst>
                                          <p:attrName>r</p:attrName>
                                        </p:attrNameLst>
                                      </p:cBhvr>
                                    </p:animRot>
                                  </p:childTnLst>
                                </p:cTn>
                              </p:par>
                              <p:par>
                                <p:cTn id="7" presetID="2" presetClass="entr" presetSubtype="4"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anim calcmode="lin" valueType="num">
                                      <p:cBhvr additive="base">
                                        <p:cTn id="9" dur="2000" fill="hold"/>
                                        <p:tgtEl>
                                          <p:spTgt spid="15"/>
                                        </p:tgtEl>
                                        <p:attrNameLst>
                                          <p:attrName>ppt_x</p:attrName>
                                        </p:attrNameLst>
                                      </p:cBhvr>
                                      <p:tavLst>
                                        <p:tav tm="0">
                                          <p:val>
                                            <p:strVal val="#ppt_x"/>
                                          </p:val>
                                        </p:tav>
                                        <p:tav tm="100000">
                                          <p:val>
                                            <p:strVal val="#ppt_x"/>
                                          </p:val>
                                        </p:tav>
                                      </p:tavLst>
                                    </p:anim>
                                    <p:anim calcmode="lin" valueType="num">
                                      <p:cBhvr additive="base">
                                        <p:cTn id="10" dur="2000" fill="hold"/>
                                        <p:tgtEl>
                                          <p:spTgt spid="15"/>
                                        </p:tgtEl>
                                        <p:attrNameLst>
                                          <p:attrName>ppt_y</p:attrName>
                                        </p:attrNameLst>
                                      </p:cBhvr>
                                      <p:tavLst>
                                        <p:tav tm="0">
                                          <p:val>
                                            <p:strVal val="1+#ppt_h/2"/>
                                          </p:val>
                                        </p:tav>
                                        <p:tav tm="100000">
                                          <p:val>
                                            <p:strVal val="#ppt_y"/>
                                          </p:val>
                                        </p:tav>
                                      </p:tavLst>
                                    </p:anim>
                                  </p:childTnLst>
                                </p:cTn>
                              </p:par>
                              <p:par>
                                <p:cTn id="11" presetID="2" presetClass="entr" presetSubtype="4"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2000" fill="hold"/>
                                        <p:tgtEl>
                                          <p:spTgt spid="7"/>
                                        </p:tgtEl>
                                        <p:attrNameLst>
                                          <p:attrName>ppt_x</p:attrName>
                                        </p:attrNameLst>
                                      </p:cBhvr>
                                      <p:tavLst>
                                        <p:tav tm="0">
                                          <p:val>
                                            <p:strVal val="#ppt_x"/>
                                          </p:val>
                                        </p:tav>
                                        <p:tav tm="100000">
                                          <p:val>
                                            <p:strVal val="#ppt_x"/>
                                          </p:val>
                                        </p:tav>
                                      </p:tavLst>
                                    </p:anim>
                                    <p:anim calcmode="lin" valueType="num">
                                      <p:cBhvr additive="base">
                                        <p:cTn id="14"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par>
                                <p:cTn id="22" presetID="53" presetClass="entr" presetSubtype="0" fill="hold" nodeType="with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rot="16200000">
            <a:off x="5287663" y="3228370"/>
            <a:ext cx="6429364" cy="829896"/>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6" name="Teardrop 15"/>
          <p:cNvSpPr/>
          <p:nvPr/>
        </p:nvSpPr>
        <p:spPr>
          <a:xfrm rot="19030443" flipH="1" flipV="1">
            <a:off x="7995731" y="105015"/>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p>
          <a:p>
            <a:pPr algn="ctr"/>
            <a:endParaRPr lang="en-US" dirty="0"/>
          </a:p>
          <a:p>
            <a:pPr algn="ctr"/>
            <a:endParaRPr lang="en-US" dirty="0" smtClean="0"/>
          </a:p>
          <a:p>
            <a:pPr algn="ctr"/>
            <a:endParaRPr lang="en-US" dirty="0"/>
          </a:p>
        </p:txBody>
      </p:sp>
      <p:pic>
        <p:nvPicPr>
          <p:cNvPr id="17" name="Picture 9" descr="C:\Users\satari\Desktop\انديشه 1 عكسها\png\uzdfghrl.png"/>
          <p:cNvPicPr>
            <a:picLocks noChangeAspect="1" noChangeArrowheads="1"/>
          </p:cNvPicPr>
          <p:nvPr/>
        </p:nvPicPr>
        <p:blipFill>
          <a:blip r:embed="rId3" cstate="print"/>
          <a:srcRect/>
          <a:stretch>
            <a:fillRect/>
          </a:stretch>
        </p:blipFill>
        <p:spPr bwMode="auto">
          <a:xfrm>
            <a:off x="8057417" y="172832"/>
            <a:ext cx="872852" cy="852774"/>
          </a:xfrm>
          <a:prstGeom prst="rect">
            <a:avLst/>
          </a:prstGeom>
          <a:noFill/>
          <a:ln>
            <a:noFill/>
          </a:ln>
        </p:spPr>
      </p:pic>
      <p:sp>
        <p:nvSpPr>
          <p:cNvPr id="7" name="Rectangle 6"/>
          <p:cNvSpPr/>
          <p:nvPr/>
        </p:nvSpPr>
        <p:spPr>
          <a:xfrm rot="16200000">
            <a:off x="6328981" y="3065797"/>
            <a:ext cx="4643470" cy="1323439"/>
          </a:xfrm>
          <a:prstGeom prst="rect">
            <a:avLst/>
          </a:prstGeom>
        </p:spPr>
        <p:txBody>
          <a:bodyPr wrap="square">
            <a:spAutoFit/>
          </a:bodyPr>
          <a:lstStyle/>
          <a:p>
            <a:pPr algn="ctr"/>
            <a:r>
              <a:rPr lang="fa-IR" sz="4000" dirty="0" smtClean="0">
                <a:solidFill>
                  <a:srgbClr val="FFFF00"/>
                </a:solidFill>
                <a:cs typeface="B Homa" pitchFamily="2" charset="-78"/>
              </a:rPr>
              <a:t>شواهد نجربی بر وجود روح</a:t>
            </a:r>
          </a:p>
          <a:p>
            <a:pPr algn="ctr"/>
            <a:endParaRPr lang="en-US" sz="4000" dirty="0">
              <a:solidFill>
                <a:srgbClr val="FFFF00"/>
              </a:solidFill>
              <a:cs typeface="B Homa" pitchFamily="2" charset="-78"/>
            </a:endParaRPr>
          </a:p>
        </p:txBody>
      </p:sp>
      <p:pic>
        <p:nvPicPr>
          <p:cNvPr id="30" name="Picture 4" descr="C:\Users\satari\Desktop\انديشه 1 عكسها\png\bote1.png"/>
          <p:cNvPicPr>
            <a:picLocks noChangeAspect="1" noChangeArrowheads="1"/>
          </p:cNvPicPr>
          <p:nvPr/>
        </p:nvPicPr>
        <p:blipFill>
          <a:blip r:embed="rId4" cstate="print"/>
          <a:srcRect/>
          <a:stretch>
            <a:fillRect/>
          </a:stretch>
        </p:blipFill>
        <p:spPr bwMode="auto">
          <a:xfrm rot="21367652" flipH="1" flipV="1">
            <a:off x="787843" y="4831969"/>
            <a:ext cx="955918" cy="797607"/>
          </a:xfrm>
          <a:prstGeom prst="rect">
            <a:avLst/>
          </a:prstGeom>
          <a:noFill/>
        </p:spPr>
      </p:pic>
      <p:pic>
        <p:nvPicPr>
          <p:cNvPr id="36" name="Picture 4" descr="C:\Users\satari\Desktop\انديشه 1 عكسها\png\bote1.png"/>
          <p:cNvPicPr>
            <a:picLocks noChangeAspect="1" noChangeArrowheads="1"/>
          </p:cNvPicPr>
          <p:nvPr/>
        </p:nvPicPr>
        <p:blipFill>
          <a:blip r:embed="rId4" cstate="print"/>
          <a:srcRect/>
          <a:stretch>
            <a:fillRect/>
          </a:stretch>
        </p:blipFill>
        <p:spPr bwMode="auto">
          <a:xfrm rot="21127063" flipH="1">
            <a:off x="6619134" y="1641336"/>
            <a:ext cx="669341" cy="1007681"/>
          </a:xfrm>
          <a:prstGeom prst="rect">
            <a:avLst/>
          </a:prstGeom>
          <a:noFill/>
        </p:spPr>
      </p:pic>
      <p:sp>
        <p:nvSpPr>
          <p:cNvPr id="20" name="Rounded Rectangle 19"/>
          <p:cNvSpPr/>
          <p:nvPr/>
        </p:nvSpPr>
        <p:spPr>
          <a:xfrm>
            <a:off x="838200" y="2590800"/>
            <a:ext cx="6324600" cy="2286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endParaRPr lang="fa-IR" dirty="0" smtClean="0"/>
          </a:p>
          <a:p>
            <a:pPr algn="r" rtl="1"/>
            <a:r>
              <a:rPr lang="fa-IR" sz="2800" b="1" dirty="0" smtClean="0">
                <a:cs typeface="2  Karim" pitchFamily="2" charset="-78"/>
              </a:rPr>
              <a:t>شخصی بدون هیچ زمینه و پیش فرض و اطلاعات قبلی خوابی می بیند که بدون کم و کاست در آینده محقق می شود که نمی‌توان آن‌را با سیستم مادی بدن مرتبط کرد.</a:t>
            </a:r>
            <a:endParaRPr lang="en-US" sz="2800" b="1" dirty="0">
              <a:cs typeface="2  Karim" pitchFamily="2" charset="-78"/>
            </a:endParaRPr>
          </a:p>
        </p:txBody>
      </p:sp>
      <p:sp>
        <p:nvSpPr>
          <p:cNvPr id="9" name="24-Point Star 8"/>
          <p:cNvSpPr/>
          <p:nvPr/>
        </p:nvSpPr>
        <p:spPr>
          <a:xfrm>
            <a:off x="2362200" y="609600"/>
            <a:ext cx="3733800" cy="1371600"/>
          </a:xfrm>
          <a:prstGeom prst="star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solidFill>
                  <a:schemeClr val="bg1"/>
                </a:solidFill>
                <a:cs typeface="2  Karim" pitchFamily="2" charset="-78"/>
              </a:rPr>
              <a:t>3.رویا های صادقه:</a:t>
            </a:r>
          </a:p>
          <a:p>
            <a:pPr algn="ctr"/>
            <a:endParaRPr lang="en-US" dirty="0"/>
          </a:p>
        </p:txBody>
      </p:sp>
      <p:pic>
        <p:nvPicPr>
          <p:cNvPr id="10" name="Picture 2" descr="D:\document\leila\a\png\Arabesque_droite.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rot="6461097">
            <a:off x="322064" y="128393"/>
            <a:ext cx="2028469" cy="1969243"/>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7"/>
                                        </p:tgtEl>
                                        <p:attrNameLst>
                                          <p:attrName>r</p:attrName>
                                        </p:attrNameLst>
                                      </p:cBhvr>
                                    </p:animRot>
                                  </p:childTnLst>
                                </p:cTn>
                              </p:par>
                              <p:par>
                                <p:cTn id="7" presetID="2" presetClass="entr" presetSubtype="4"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anim calcmode="lin" valueType="num">
                                      <p:cBhvr additive="base">
                                        <p:cTn id="9" dur="2000" fill="hold"/>
                                        <p:tgtEl>
                                          <p:spTgt spid="15"/>
                                        </p:tgtEl>
                                        <p:attrNameLst>
                                          <p:attrName>ppt_x</p:attrName>
                                        </p:attrNameLst>
                                      </p:cBhvr>
                                      <p:tavLst>
                                        <p:tav tm="0">
                                          <p:val>
                                            <p:strVal val="#ppt_x"/>
                                          </p:val>
                                        </p:tav>
                                        <p:tav tm="100000">
                                          <p:val>
                                            <p:strVal val="#ppt_x"/>
                                          </p:val>
                                        </p:tav>
                                      </p:tavLst>
                                    </p:anim>
                                    <p:anim calcmode="lin" valueType="num">
                                      <p:cBhvr additive="base">
                                        <p:cTn id="10" dur="2000" fill="hold"/>
                                        <p:tgtEl>
                                          <p:spTgt spid="15"/>
                                        </p:tgtEl>
                                        <p:attrNameLst>
                                          <p:attrName>ppt_y</p:attrName>
                                        </p:attrNameLst>
                                      </p:cBhvr>
                                      <p:tavLst>
                                        <p:tav tm="0">
                                          <p:val>
                                            <p:strVal val="1+#ppt_h/2"/>
                                          </p:val>
                                        </p:tav>
                                        <p:tav tm="100000">
                                          <p:val>
                                            <p:strVal val="#ppt_y"/>
                                          </p:val>
                                        </p:tav>
                                      </p:tavLst>
                                    </p:anim>
                                  </p:childTnLst>
                                </p:cTn>
                              </p:par>
                              <p:par>
                                <p:cTn id="11" presetID="2" presetClass="entr" presetSubtype="4"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2000" fill="hold"/>
                                        <p:tgtEl>
                                          <p:spTgt spid="7"/>
                                        </p:tgtEl>
                                        <p:attrNameLst>
                                          <p:attrName>ppt_x</p:attrName>
                                        </p:attrNameLst>
                                      </p:cBhvr>
                                      <p:tavLst>
                                        <p:tav tm="0">
                                          <p:val>
                                            <p:strVal val="#ppt_x"/>
                                          </p:val>
                                        </p:tav>
                                        <p:tav tm="100000">
                                          <p:val>
                                            <p:strVal val="#ppt_x"/>
                                          </p:val>
                                        </p:tav>
                                      </p:tavLst>
                                    </p:anim>
                                    <p:anim calcmode="lin" valueType="num">
                                      <p:cBhvr additive="base">
                                        <p:cTn id="14"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p:cTn id="19" dur="500" fill="hold"/>
                                        <p:tgtEl>
                                          <p:spTgt spid="36"/>
                                        </p:tgtEl>
                                        <p:attrNameLst>
                                          <p:attrName>ppt_w</p:attrName>
                                        </p:attrNameLst>
                                      </p:cBhvr>
                                      <p:tavLst>
                                        <p:tav tm="0">
                                          <p:val>
                                            <p:fltVal val="0"/>
                                          </p:val>
                                        </p:tav>
                                        <p:tav tm="100000">
                                          <p:val>
                                            <p:strVal val="#ppt_w"/>
                                          </p:val>
                                        </p:tav>
                                      </p:tavLst>
                                    </p:anim>
                                    <p:anim calcmode="lin" valueType="num">
                                      <p:cBhvr>
                                        <p:cTn id="20" dur="500" fill="hold"/>
                                        <p:tgtEl>
                                          <p:spTgt spid="36"/>
                                        </p:tgtEl>
                                        <p:attrNameLst>
                                          <p:attrName>ppt_h</p:attrName>
                                        </p:attrNameLst>
                                      </p:cBhvr>
                                      <p:tavLst>
                                        <p:tav tm="0">
                                          <p:val>
                                            <p:fltVal val="0"/>
                                          </p:val>
                                        </p:tav>
                                        <p:tav tm="100000">
                                          <p:val>
                                            <p:strVal val="#ppt_h"/>
                                          </p:val>
                                        </p:tav>
                                      </p:tavLst>
                                    </p:anim>
                                    <p:animEffect transition="in" filter="fade">
                                      <p:cBhvr>
                                        <p:cTn id="21" dur="500"/>
                                        <p:tgtEl>
                                          <p:spTgt spid="36"/>
                                        </p:tgtEl>
                                      </p:cBhvr>
                                    </p:animEffect>
                                  </p:childTnLst>
                                </p:cTn>
                              </p:par>
                              <p:par>
                                <p:cTn id="22" presetID="53" presetClass="entr" presetSubtype="0" fill="hold" nodeType="with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p:cTn id="24" dur="500" fill="hold"/>
                                        <p:tgtEl>
                                          <p:spTgt spid="30"/>
                                        </p:tgtEl>
                                        <p:attrNameLst>
                                          <p:attrName>ppt_w</p:attrName>
                                        </p:attrNameLst>
                                      </p:cBhvr>
                                      <p:tavLst>
                                        <p:tav tm="0">
                                          <p:val>
                                            <p:fltVal val="0"/>
                                          </p:val>
                                        </p:tav>
                                        <p:tav tm="100000">
                                          <p:val>
                                            <p:strVal val="#ppt_w"/>
                                          </p:val>
                                        </p:tav>
                                      </p:tavLst>
                                    </p:anim>
                                    <p:anim calcmode="lin" valueType="num">
                                      <p:cBhvr>
                                        <p:cTn id="25" dur="500" fill="hold"/>
                                        <p:tgtEl>
                                          <p:spTgt spid="30"/>
                                        </p:tgtEl>
                                        <p:attrNameLst>
                                          <p:attrName>ppt_h</p:attrName>
                                        </p:attrNameLst>
                                      </p:cBhvr>
                                      <p:tavLst>
                                        <p:tav tm="0">
                                          <p:val>
                                            <p:fltVal val="0"/>
                                          </p:val>
                                        </p:tav>
                                        <p:tav tm="100000">
                                          <p:val>
                                            <p:strVal val="#ppt_h"/>
                                          </p:val>
                                        </p:tav>
                                      </p:tavLst>
                                    </p:anim>
                                    <p:animEffect transition="in" filter="fade">
                                      <p:cBhvr>
                                        <p:cTn id="26" dur="50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rot="16200000">
            <a:off x="5287663" y="3228370"/>
            <a:ext cx="6429364" cy="829896"/>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6" name="Teardrop 15"/>
          <p:cNvSpPr/>
          <p:nvPr/>
        </p:nvSpPr>
        <p:spPr>
          <a:xfrm rot="19030443" flipH="1" flipV="1">
            <a:off x="7995731" y="105015"/>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p>
          <a:p>
            <a:pPr algn="ctr"/>
            <a:endParaRPr lang="en-US" dirty="0"/>
          </a:p>
          <a:p>
            <a:pPr algn="ctr"/>
            <a:endParaRPr lang="en-US" dirty="0" smtClean="0"/>
          </a:p>
          <a:p>
            <a:pPr algn="ctr"/>
            <a:endParaRPr lang="en-US" dirty="0"/>
          </a:p>
        </p:txBody>
      </p:sp>
      <p:pic>
        <p:nvPicPr>
          <p:cNvPr id="17" name="Picture 9" descr="C:\Users\satari\Desktop\انديشه 1 عكسها\png\uzdfghrl.png"/>
          <p:cNvPicPr>
            <a:picLocks noChangeAspect="1" noChangeArrowheads="1"/>
          </p:cNvPicPr>
          <p:nvPr/>
        </p:nvPicPr>
        <p:blipFill>
          <a:blip r:embed="rId3" cstate="print"/>
          <a:srcRect/>
          <a:stretch>
            <a:fillRect/>
          </a:stretch>
        </p:blipFill>
        <p:spPr bwMode="auto">
          <a:xfrm>
            <a:off x="8057417" y="172832"/>
            <a:ext cx="872852" cy="852774"/>
          </a:xfrm>
          <a:prstGeom prst="rect">
            <a:avLst/>
          </a:prstGeom>
          <a:noFill/>
          <a:ln>
            <a:noFill/>
          </a:ln>
        </p:spPr>
      </p:pic>
      <p:sp>
        <p:nvSpPr>
          <p:cNvPr id="7" name="Rectangle 6"/>
          <p:cNvSpPr/>
          <p:nvPr/>
        </p:nvSpPr>
        <p:spPr>
          <a:xfrm rot="16200000">
            <a:off x="6328981" y="3065797"/>
            <a:ext cx="4643470" cy="1323439"/>
          </a:xfrm>
          <a:prstGeom prst="rect">
            <a:avLst/>
          </a:prstGeom>
        </p:spPr>
        <p:txBody>
          <a:bodyPr wrap="square">
            <a:spAutoFit/>
          </a:bodyPr>
          <a:lstStyle/>
          <a:p>
            <a:pPr algn="ctr"/>
            <a:r>
              <a:rPr lang="fa-IR" sz="4000" dirty="0" smtClean="0">
                <a:solidFill>
                  <a:srgbClr val="FFFF00"/>
                </a:solidFill>
                <a:cs typeface="B Homa" pitchFamily="2" charset="-78"/>
              </a:rPr>
              <a:t>شواهد نجربی بر وجود روح</a:t>
            </a:r>
          </a:p>
          <a:p>
            <a:pPr algn="ctr"/>
            <a:endParaRPr lang="en-US" sz="4000" dirty="0">
              <a:solidFill>
                <a:srgbClr val="FFFF00"/>
              </a:solidFill>
              <a:cs typeface="B Homa" pitchFamily="2" charset="-78"/>
            </a:endParaRPr>
          </a:p>
        </p:txBody>
      </p:sp>
      <p:sp>
        <p:nvSpPr>
          <p:cNvPr id="21" name="Rounded Rectangle 20"/>
          <p:cNvSpPr/>
          <p:nvPr/>
        </p:nvSpPr>
        <p:spPr>
          <a:xfrm>
            <a:off x="457200" y="1600200"/>
            <a:ext cx="6781800" cy="2362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fa-IR" sz="2800" b="1" dirty="0" smtClean="0">
                <a:cs typeface="2  Karim" pitchFamily="2" charset="-78"/>
              </a:rPr>
              <a:t>خواب مغناطیسی، قدر و ارزش آن، در اروپا تا سال 1840 میلادی بر دانشمندان مخفی بود. از خواب مصنوعی در عالم پزشکی در مواردی که حل مشکلات معالجه ای به بن بست می رسد، استفاده می کنند.</a:t>
            </a:r>
          </a:p>
        </p:txBody>
      </p:sp>
      <p:pic>
        <p:nvPicPr>
          <p:cNvPr id="12" name="Picture 4" descr="C:\Users\satari\Desktop\انديشه 1 عكسها\png\bote1.png"/>
          <p:cNvPicPr>
            <a:picLocks noChangeAspect="1" noChangeArrowheads="1"/>
          </p:cNvPicPr>
          <p:nvPr/>
        </p:nvPicPr>
        <p:blipFill>
          <a:blip r:embed="rId4" cstate="print"/>
          <a:srcRect/>
          <a:stretch>
            <a:fillRect/>
          </a:stretch>
        </p:blipFill>
        <p:spPr bwMode="auto">
          <a:xfrm rot="21127063" flipH="1">
            <a:off x="6890558" y="769705"/>
            <a:ext cx="657761" cy="1047218"/>
          </a:xfrm>
          <a:prstGeom prst="rect">
            <a:avLst/>
          </a:prstGeom>
          <a:noFill/>
        </p:spPr>
      </p:pic>
      <p:pic>
        <p:nvPicPr>
          <p:cNvPr id="14" name="Picture 4" descr="C:\Users\satari\Desktop\انديشه 1 عكسها\png\bote1.png"/>
          <p:cNvPicPr>
            <a:picLocks noChangeAspect="1" noChangeArrowheads="1"/>
          </p:cNvPicPr>
          <p:nvPr/>
        </p:nvPicPr>
        <p:blipFill>
          <a:blip r:embed="rId4" cstate="print"/>
          <a:srcRect/>
          <a:stretch>
            <a:fillRect/>
          </a:stretch>
        </p:blipFill>
        <p:spPr bwMode="auto">
          <a:xfrm rot="21367652" flipH="1" flipV="1">
            <a:off x="249782" y="3536726"/>
            <a:ext cx="955918" cy="659598"/>
          </a:xfrm>
          <a:prstGeom prst="rect">
            <a:avLst/>
          </a:prstGeom>
          <a:noFill/>
        </p:spPr>
      </p:pic>
      <p:pic>
        <p:nvPicPr>
          <p:cNvPr id="1026" name="Picture 2" descr="D:\Documents and Settings\yamin\Desktop\images.jpeg"/>
          <p:cNvPicPr>
            <a:picLocks noChangeAspect="1" noChangeArrowheads="1"/>
          </p:cNvPicPr>
          <p:nvPr/>
        </p:nvPicPr>
        <p:blipFill>
          <a:blip r:embed="rId5" cstate="print"/>
          <a:srcRect/>
          <a:stretch>
            <a:fillRect/>
          </a:stretch>
        </p:blipFill>
        <p:spPr bwMode="auto">
          <a:xfrm>
            <a:off x="2667000" y="3962400"/>
            <a:ext cx="3429000" cy="1600200"/>
          </a:xfrm>
          <a:prstGeom prst="rect">
            <a:avLst/>
          </a:prstGeom>
          <a:noFill/>
        </p:spPr>
      </p:pic>
      <p:sp>
        <p:nvSpPr>
          <p:cNvPr id="10" name="32-Point Star 9"/>
          <p:cNvSpPr/>
          <p:nvPr/>
        </p:nvSpPr>
        <p:spPr>
          <a:xfrm>
            <a:off x="1828800" y="0"/>
            <a:ext cx="4800600" cy="1295400"/>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chemeClr val="bg1"/>
                </a:solidFill>
                <a:cs typeface="2  Karim" pitchFamily="2" charset="-78"/>
              </a:rPr>
              <a:t>4</a:t>
            </a:r>
          </a:p>
          <a:p>
            <a:pPr algn="ctr"/>
            <a:r>
              <a:rPr lang="fa-IR" sz="2400" b="1" dirty="0" smtClean="0">
                <a:solidFill>
                  <a:schemeClr val="bg1"/>
                </a:solidFill>
                <a:cs typeface="2  Karim" pitchFamily="2" charset="-78"/>
              </a:rPr>
              <a:t>4. هیپنوتیزم یا خواب مغناطیسی  </a:t>
            </a:r>
          </a:p>
          <a:p>
            <a:pPr algn="ctr"/>
            <a:endParaRPr lang="en-US" dirty="0"/>
          </a:p>
        </p:txBody>
      </p:sp>
      <p:pic>
        <p:nvPicPr>
          <p:cNvPr id="11" name="Picture 2" descr="D:\document\leila\a\png\Arabesque_droite.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rot="6461097">
            <a:off x="241250" y="187449"/>
            <a:ext cx="1572565" cy="1175714"/>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7"/>
                                        </p:tgtEl>
                                        <p:attrNameLst>
                                          <p:attrName>r</p:attrName>
                                        </p:attrNameLst>
                                      </p:cBhvr>
                                    </p:animRot>
                                  </p:childTnLst>
                                </p:cTn>
                              </p:par>
                              <p:par>
                                <p:cTn id="7" presetID="2" presetClass="entr" presetSubtype="4"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anim calcmode="lin" valueType="num">
                                      <p:cBhvr additive="base">
                                        <p:cTn id="9" dur="2000" fill="hold"/>
                                        <p:tgtEl>
                                          <p:spTgt spid="15"/>
                                        </p:tgtEl>
                                        <p:attrNameLst>
                                          <p:attrName>ppt_x</p:attrName>
                                        </p:attrNameLst>
                                      </p:cBhvr>
                                      <p:tavLst>
                                        <p:tav tm="0">
                                          <p:val>
                                            <p:strVal val="#ppt_x"/>
                                          </p:val>
                                        </p:tav>
                                        <p:tav tm="100000">
                                          <p:val>
                                            <p:strVal val="#ppt_x"/>
                                          </p:val>
                                        </p:tav>
                                      </p:tavLst>
                                    </p:anim>
                                    <p:anim calcmode="lin" valueType="num">
                                      <p:cBhvr additive="base">
                                        <p:cTn id="10" dur="2000" fill="hold"/>
                                        <p:tgtEl>
                                          <p:spTgt spid="15"/>
                                        </p:tgtEl>
                                        <p:attrNameLst>
                                          <p:attrName>ppt_y</p:attrName>
                                        </p:attrNameLst>
                                      </p:cBhvr>
                                      <p:tavLst>
                                        <p:tav tm="0">
                                          <p:val>
                                            <p:strVal val="1+#ppt_h/2"/>
                                          </p:val>
                                        </p:tav>
                                        <p:tav tm="100000">
                                          <p:val>
                                            <p:strVal val="#ppt_y"/>
                                          </p:val>
                                        </p:tav>
                                      </p:tavLst>
                                    </p:anim>
                                  </p:childTnLst>
                                </p:cTn>
                              </p:par>
                              <p:par>
                                <p:cTn id="11" presetID="2" presetClass="entr" presetSubtype="4"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2000" fill="hold"/>
                                        <p:tgtEl>
                                          <p:spTgt spid="7"/>
                                        </p:tgtEl>
                                        <p:attrNameLst>
                                          <p:attrName>ppt_x</p:attrName>
                                        </p:attrNameLst>
                                      </p:cBhvr>
                                      <p:tavLst>
                                        <p:tav tm="0">
                                          <p:val>
                                            <p:strVal val="#ppt_x"/>
                                          </p:val>
                                        </p:tav>
                                        <p:tav tm="100000">
                                          <p:val>
                                            <p:strVal val="#ppt_x"/>
                                          </p:val>
                                        </p:tav>
                                      </p:tavLst>
                                    </p:anim>
                                    <p:anim calcmode="lin" valueType="num">
                                      <p:cBhvr additive="base">
                                        <p:cTn id="14"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par>
                                <p:cTn id="22" presetID="53" presetClass="entr" presetSubtype="0" fill="hold" nodeType="with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813566" y="381001"/>
            <a:ext cx="4697614" cy="95410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fa-IR" sz="2800" b="1" cap="none" spc="0" dirty="0" smtClean="0">
              <a:ln w="11430"/>
              <a:solidFill>
                <a:srgbClr val="C00000"/>
              </a:solidFill>
              <a:cs typeface="B Traffic" pitchFamily="2" charset="-78"/>
            </a:endParaRPr>
          </a:p>
          <a:p>
            <a:pPr algn="ctr"/>
            <a:endParaRPr lang="fa-IR" sz="2800" b="1" dirty="0" smtClean="0">
              <a:ln w="11430"/>
              <a:solidFill>
                <a:srgbClr val="C00000"/>
              </a:solidFill>
              <a:cs typeface="B Traffic" pitchFamily="2" charset="-78"/>
            </a:endParaRPr>
          </a:p>
        </p:txBody>
      </p:sp>
      <p:sp>
        <p:nvSpPr>
          <p:cNvPr id="20" name="Rounded Rectangle 19"/>
          <p:cNvSpPr/>
          <p:nvPr/>
        </p:nvSpPr>
        <p:spPr>
          <a:xfrm>
            <a:off x="1219200" y="2133600"/>
            <a:ext cx="6324600" cy="1676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endParaRPr lang="fa-IR" dirty="0" smtClean="0"/>
          </a:p>
          <a:p>
            <a:pPr algn="r" rtl="1"/>
            <a:r>
              <a:rPr lang="fa-IR" sz="2800" dirty="0" smtClean="0">
                <a:solidFill>
                  <a:srgbClr val="FF0000"/>
                </a:solidFill>
              </a:rPr>
              <a:t>1.دیدگاه مادی :</a:t>
            </a:r>
          </a:p>
          <a:p>
            <a:pPr algn="r" rtl="1"/>
            <a:r>
              <a:rPr lang="fa-IR" sz="2800" dirty="0" smtClean="0">
                <a:cs typeface="B Lotus" pitchFamily="2" charset="-78"/>
              </a:rPr>
              <a:t>گروهی انسان را صرفاً یک امر مادی تفسیر می کنند و قوانین حسی و تجربی را بر آن حاکم می دانند</a:t>
            </a:r>
            <a:endParaRPr lang="en-US" sz="2800" dirty="0">
              <a:cs typeface="B Lotus" pitchFamily="2" charset="-78"/>
            </a:endParaRPr>
          </a:p>
        </p:txBody>
      </p:sp>
      <p:sp>
        <p:nvSpPr>
          <p:cNvPr id="21" name="Rounded Rectangle 20"/>
          <p:cNvSpPr/>
          <p:nvPr/>
        </p:nvSpPr>
        <p:spPr>
          <a:xfrm>
            <a:off x="914400" y="4495800"/>
            <a:ext cx="6781800" cy="1447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fa-IR" sz="2800" dirty="0" smtClean="0">
                <a:solidFill>
                  <a:srgbClr val="FF0000"/>
                </a:solidFill>
              </a:rPr>
              <a:t>2. دیدگاه الهی:</a:t>
            </a:r>
          </a:p>
          <a:p>
            <a:pPr algn="r" rtl="1"/>
            <a:r>
              <a:rPr lang="fa-IR" sz="2800" dirty="0" smtClean="0"/>
              <a:t>گروهی برای انسان علاوه بر جسم، روح قائلند و اگر هم به جسم توجه دارند، به دلیل تأثیر آن بر روح آدم است. </a:t>
            </a:r>
            <a:endParaRPr lang="en-US" dirty="0"/>
          </a:p>
        </p:txBody>
      </p:sp>
      <p:sp>
        <p:nvSpPr>
          <p:cNvPr id="12" name="32-Point Star 11"/>
          <p:cNvSpPr/>
          <p:nvPr/>
        </p:nvSpPr>
        <p:spPr>
          <a:xfrm>
            <a:off x="914400" y="304800"/>
            <a:ext cx="6858000" cy="1600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r" rtl="1" fontAlgn="base">
              <a:spcBef>
                <a:spcPct val="0"/>
              </a:spcBef>
              <a:spcAft>
                <a:spcPct val="0"/>
              </a:spcAft>
            </a:pPr>
            <a:r>
              <a:rPr lang="fa-IR" sz="3200" dirty="0" smtClean="0"/>
              <a:t>‏</a:t>
            </a:r>
            <a:r>
              <a:rPr lang="fa-IR" sz="2800" b="1" dirty="0" smtClean="0">
                <a:ln w="11430"/>
                <a:solidFill>
                  <a:srgbClr val="C00000"/>
                </a:solidFill>
                <a:cs typeface="B Traffic" pitchFamily="2" charset="-78"/>
              </a:rPr>
              <a:t>دو دیدگاه در باره انسان</a:t>
            </a:r>
            <a:endParaRPr lang="en-US" sz="3200" b="1" dirty="0" smtClean="0">
              <a:ln w="11430"/>
              <a:solidFill>
                <a:srgbClr val="C00000"/>
              </a:solidFill>
              <a:cs typeface="B Traffic" pitchFamily="2" charset="-78"/>
            </a:endParaRPr>
          </a:p>
          <a:p>
            <a:pPr algn="r" rtl="1" fontAlgn="base">
              <a:spcBef>
                <a:spcPct val="0"/>
              </a:spcBef>
              <a:spcAft>
                <a:spcPct val="0"/>
              </a:spcAft>
            </a:pPr>
            <a:r>
              <a:rPr lang="fa-IR" sz="3200" b="1" dirty="0"/>
              <a:t/>
            </a:r>
            <a:br>
              <a:rPr lang="fa-IR" sz="3200" b="1" dirty="0"/>
            </a:br>
            <a:r>
              <a:rPr lang="fa-IR" sz="3200" b="1" dirty="0" smtClean="0"/>
              <a:t>‏</a:t>
            </a:r>
            <a:r>
              <a:rPr lang="fa-IR" sz="3200" dirty="0"/>
              <a:t/>
            </a:r>
            <a:br>
              <a:rPr lang="fa-IR" sz="3200" dirty="0"/>
            </a:br>
            <a:endParaRPr lang="fa-IR" sz="3200" dirty="0" smtClean="0"/>
          </a:p>
        </p:txBody>
      </p:sp>
      <p:pic>
        <p:nvPicPr>
          <p:cNvPr id="14" name="Picture 2" descr="D:\document\leila\a\png\Arabesque_droite.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6461097">
            <a:off x="-321149" y="232464"/>
            <a:ext cx="2311011" cy="1470843"/>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nodePh="1">
                                  <p:stCondLst>
                                    <p:cond delay="0"/>
                                  </p:stCondLst>
                                  <p:endCondLst>
                                    <p:cond evt="begin" delay="0">
                                      <p:tn val="5"/>
                                    </p:cond>
                                  </p:end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rot="16200000">
            <a:off x="5287663" y="3228370"/>
            <a:ext cx="6429364" cy="829896"/>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6" name="Teardrop 15"/>
          <p:cNvSpPr/>
          <p:nvPr/>
        </p:nvSpPr>
        <p:spPr>
          <a:xfrm rot="19030443" flipH="1" flipV="1">
            <a:off x="7995731" y="105015"/>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p>
          <a:p>
            <a:pPr algn="ctr"/>
            <a:endParaRPr lang="en-US" dirty="0"/>
          </a:p>
          <a:p>
            <a:pPr algn="ctr"/>
            <a:endParaRPr lang="en-US" dirty="0" smtClean="0"/>
          </a:p>
          <a:p>
            <a:pPr algn="ctr"/>
            <a:endParaRPr lang="en-US" dirty="0"/>
          </a:p>
        </p:txBody>
      </p:sp>
      <p:pic>
        <p:nvPicPr>
          <p:cNvPr id="17" name="Picture 9" descr="C:\Users\satari\Desktop\انديشه 1 عكسها\png\uzdfghrl.png"/>
          <p:cNvPicPr>
            <a:picLocks noChangeAspect="1" noChangeArrowheads="1"/>
          </p:cNvPicPr>
          <p:nvPr/>
        </p:nvPicPr>
        <p:blipFill>
          <a:blip r:embed="rId3" cstate="print"/>
          <a:srcRect/>
          <a:stretch>
            <a:fillRect/>
          </a:stretch>
        </p:blipFill>
        <p:spPr bwMode="auto">
          <a:xfrm>
            <a:off x="8057417" y="172832"/>
            <a:ext cx="872852" cy="852774"/>
          </a:xfrm>
          <a:prstGeom prst="rect">
            <a:avLst/>
          </a:prstGeom>
          <a:noFill/>
          <a:ln>
            <a:noFill/>
          </a:ln>
        </p:spPr>
      </p:pic>
      <p:sp>
        <p:nvSpPr>
          <p:cNvPr id="7" name="Rectangle 6"/>
          <p:cNvSpPr/>
          <p:nvPr/>
        </p:nvSpPr>
        <p:spPr>
          <a:xfrm rot="16200000">
            <a:off x="6328981" y="3065797"/>
            <a:ext cx="4643470" cy="1323439"/>
          </a:xfrm>
          <a:prstGeom prst="rect">
            <a:avLst/>
          </a:prstGeom>
        </p:spPr>
        <p:txBody>
          <a:bodyPr wrap="square">
            <a:spAutoFit/>
          </a:bodyPr>
          <a:lstStyle/>
          <a:p>
            <a:pPr algn="ctr"/>
            <a:r>
              <a:rPr lang="fa-IR" sz="4000" dirty="0" smtClean="0">
                <a:solidFill>
                  <a:srgbClr val="FFFF00"/>
                </a:solidFill>
                <a:cs typeface="B Homa" pitchFamily="2" charset="-78"/>
              </a:rPr>
              <a:t>شواهد نجربی بر وجود روح</a:t>
            </a:r>
          </a:p>
          <a:p>
            <a:pPr algn="ctr"/>
            <a:endParaRPr lang="en-US" sz="4000" dirty="0">
              <a:solidFill>
                <a:srgbClr val="FFFF00"/>
              </a:solidFill>
              <a:cs typeface="B Homa" pitchFamily="2" charset="-78"/>
            </a:endParaRPr>
          </a:p>
        </p:txBody>
      </p:sp>
      <p:pic>
        <p:nvPicPr>
          <p:cNvPr id="30" name="Picture 4" descr="C:\Users\satari\Desktop\انديشه 1 عكسها\png\bote1.png"/>
          <p:cNvPicPr>
            <a:picLocks noChangeAspect="1" noChangeArrowheads="1"/>
          </p:cNvPicPr>
          <p:nvPr/>
        </p:nvPicPr>
        <p:blipFill>
          <a:blip r:embed="rId4" cstate="print"/>
          <a:srcRect/>
          <a:stretch>
            <a:fillRect/>
          </a:stretch>
        </p:blipFill>
        <p:spPr bwMode="auto">
          <a:xfrm rot="21367652" flipH="1" flipV="1">
            <a:off x="249782" y="5441726"/>
            <a:ext cx="955918" cy="659598"/>
          </a:xfrm>
          <a:prstGeom prst="rect">
            <a:avLst/>
          </a:prstGeom>
          <a:noFill/>
        </p:spPr>
      </p:pic>
      <p:pic>
        <p:nvPicPr>
          <p:cNvPr id="36" name="Picture 4" descr="C:\Users\satari\Desktop\انديشه 1 عكسها\png\bote1.png"/>
          <p:cNvPicPr>
            <a:picLocks noChangeAspect="1" noChangeArrowheads="1"/>
          </p:cNvPicPr>
          <p:nvPr/>
        </p:nvPicPr>
        <p:blipFill>
          <a:blip r:embed="rId4" cstate="print"/>
          <a:srcRect/>
          <a:stretch>
            <a:fillRect/>
          </a:stretch>
        </p:blipFill>
        <p:spPr bwMode="auto">
          <a:xfrm rot="21127063" flipH="1">
            <a:off x="6822416" y="779613"/>
            <a:ext cx="1054389" cy="783677"/>
          </a:xfrm>
          <a:prstGeom prst="rect">
            <a:avLst/>
          </a:prstGeom>
          <a:noFill/>
        </p:spPr>
      </p:pic>
      <p:sp>
        <p:nvSpPr>
          <p:cNvPr id="20" name="Rounded Rectangle 19"/>
          <p:cNvSpPr/>
          <p:nvPr/>
        </p:nvSpPr>
        <p:spPr>
          <a:xfrm>
            <a:off x="381000" y="1524000"/>
            <a:ext cx="7315200" cy="4191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endParaRPr lang="fa-IR" dirty="0" smtClean="0"/>
          </a:p>
          <a:p>
            <a:pPr algn="r" rtl="1"/>
            <a:r>
              <a:rPr lang="fa-IR" sz="2800" dirty="0" smtClean="0"/>
              <a:t>حقيقات علمى و كاوش هاى تجربى، مسأله ى احضار ارواح را تأييد مى كند. يك استاد انگليسى به نام «هووسن» مى گويد:</a:t>
            </a:r>
            <a:br>
              <a:rPr lang="fa-IR" sz="2800" dirty="0" smtClean="0"/>
            </a:br>
            <a:r>
              <a:rPr lang="fa-IR" sz="2800" dirty="0" smtClean="0"/>
              <a:t>من و استادم «هرلوب» كه هر دو مادى بوديم، بعد از 12 سال تحقيق، امروز سخت باور داريم كه ارتباط با ارواح و گفت گو با آنها ممكن است و دلايل قاطعى به دست آورده ايم.</a:t>
            </a:r>
            <a:endParaRPr lang="en-US" sz="2800" dirty="0">
              <a:cs typeface="B Lotus" pitchFamily="2" charset="-78"/>
            </a:endParaRPr>
          </a:p>
        </p:txBody>
      </p:sp>
      <p:sp>
        <p:nvSpPr>
          <p:cNvPr id="9" name="24-Point Star 8"/>
          <p:cNvSpPr/>
          <p:nvPr/>
        </p:nvSpPr>
        <p:spPr>
          <a:xfrm>
            <a:off x="2743200" y="304800"/>
            <a:ext cx="2971800" cy="914400"/>
          </a:xfrm>
          <a:prstGeom prst="star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cs typeface="2  Karim" pitchFamily="2" charset="-78"/>
              </a:rPr>
              <a:t>5. احضار ارواح </a:t>
            </a:r>
            <a:endParaRPr lang="fa-IR" sz="2400" b="1" dirty="0">
              <a:cs typeface="2  Karim" pitchFamily="2" charset="-78"/>
            </a:endParaRPr>
          </a:p>
        </p:txBody>
      </p:sp>
      <p:pic>
        <p:nvPicPr>
          <p:cNvPr id="10" name="Picture 2" descr="D:\document\leila\a\png\Arabesque_droite.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rot="6461097">
            <a:off x="408427" y="65285"/>
            <a:ext cx="1572565" cy="152665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7"/>
                                        </p:tgtEl>
                                        <p:attrNameLst>
                                          <p:attrName>r</p:attrName>
                                        </p:attrNameLst>
                                      </p:cBhvr>
                                    </p:animRot>
                                  </p:childTnLst>
                                </p:cTn>
                              </p:par>
                              <p:par>
                                <p:cTn id="7" presetID="2" presetClass="entr" presetSubtype="4"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anim calcmode="lin" valueType="num">
                                      <p:cBhvr additive="base">
                                        <p:cTn id="9" dur="2000" fill="hold"/>
                                        <p:tgtEl>
                                          <p:spTgt spid="15"/>
                                        </p:tgtEl>
                                        <p:attrNameLst>
                                          <p:attrName>ppt_x</p:attrName>
                                        </p:attrNameLst>
                                      </p:cBhvr>
                                      <p:tavLst>
                                        <p:tav tm="0">
                                          <p:val>
                                            <p:strVal val="#ppt_x"/>
                                          </p:val>
                                        </p:tav>
                                        <p:tav tm="100000">
                                          <p:val>
                                            <p:strVal val="#ppt_x"/>
                                          </p:val>
                                        </p:tav>
                                      </p:tavLst>
                                    </p:anim>
                                    <p:anim calcmode="lin" valueType="num">
                                      <p:cBhvr additive="base">
                                        <p:cTn id="10" dur="2000" fill="hold"/>
                                        <p:tgtEl>
                                          <p:spTgt spid="15"/>
                                        </p:tgtEl>
                                        <p:attrNameLst>
                                          <p:attrName>ppt_y</p:attrName>
                                        </p:attrNameLst>
                                      </p:cBhvr>
                                      <p:tavLst>
                                        <p:tav tm="0">
                                          <p:val>
                                            <p:strVal val="1+#ppt_h/2"/>
                                          </p:val>
                                        </p:tav>
                                        <p:tav tm="100000">
                                          <p:val>
                                            <p:strVal val="#ppt_y"/>
                                          </p:val>
                                        </p:tav>
                                      </p:tavLst>
                                    </p:anim>
                                  </p:childTnLst>
                                </p:cTn>
                              </p:par>
                              <p:par>
                                <p:cTn id="11" presetID="2" presetClass="entr" presetSubtype="4"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2000" fill="hold"/>
                                        <p:tgtEl>
                                          <p:spTgt spid="7"/>
                                        </p:tgtEl>
                                        <p:attrNameLst>
                                          <p:attrName>ppt_x</p:attrName>
                                        </p:attrNameLst>
                                      </p:cBhvr>
                                      <p:tavLst>
                                        <p:tav tm="0">
                                          <p:val>
                                            <p:strVal val="#ppt_x"/>
                                          </p:val>
                                        </p:tav>
                                        <p:tav tm="100000">
                                          <p:val>
                                            <p:strVal val="#ppt_x"/>
                                          </p:val>
                                        </p:tav>
                                      </p:tavLst>
                                    </p:anim>
                                    <p:anim calcmode="lin" valueType="num">
                                      <p:cBhvr additive="base">
                                        <p:cTn id="14"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p:cTn id="19" dur="500" fill="hold"/>
                                        <p:tgtEl>
                                          <p:spTgt spid="36"/>
                                        </p:tgtEl>
                                        <p:attrNameLst>
                                          <p:attrName>ppt_w</p:attrName>
                                        </p:attrNameLst>
                                      </p:cBhvr>
                                      <p:tavLst>
                                        <p:tav tm="0">
                                          <p:val>
                                            <p:fltVal val="0"/>
                                          </p:val>
                                        </p:tav>
                                        <p:tav tm="100000">
                                          <p:val>
                                            <p:strVal val="#ppt_w"/>
                                          </p:val>
                                        </p:tav>
                                      </p:tavLst>
                                    </p:anim>
                                    <p:anim calcmode="lin" valueType="num">
                                      <p:cBhvr>
                                        <p:cTn id="20" dur="500" fill="hold"/>
                                        <p:tgtEl>
                                          <p:spTgt spid="36"/>
                                        </p:tgtEl>
                                        <p:attrNameLst>
                                          <p:attrName>ppt_h</p:attrName>
                                        </p:attrNameLst>
                                      </p:cBhvr>
                                      <p:tavLst>
                                        <p:tav tm="0">
                                          <p:val>
                                            <p:fltVal val="0"/>
                                          </p:val>
                                        </p:tav>
                                        <p:tav tm="100000">
                                          <p:val>
                                            <p:strVal val="#ppt_h"/>
                                          </p:val>
                                        </p:tav>
                                      </p:tavLst>
                                    </p:anim>
                                    <p:animEffect transition="in" filter="fade">
                                      <p:cBhvr>
                                        <p:cTn id="21" dur="500"/>
                                        <p:tgtEl>
                                          <p:spTgt spid="36"/>
                                        </p:tgtEl>
                                      </p:cBhvr>
                                    </p:animEffect>
                                  </p:childTnLst>
                                </p:cTn>
                              </p:par>
                              <p:par>
                                <p:cTn id="22" presetID="53" presetClass="entr" presetSubtype="0" fill="hold" nodeType="with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p:cTn id="24" dur="500" fill="hold"/>
                                        <p:tgtEl>
                                          <p:spTgt spid="30"/>
                                        </p:tgtEl>
                                        <p:attrNameLst>
                                          <p:attrName>ppt_w</p:attrName>
                                        </p:attrNameLst>
                                      </p:cBhvr>
                                      <p:tavLst>
                                        <p:tav tm="0">
                                          <p:val>
                                            <p:fltVal val="0"/>
                                          </p:val>
                                        </p:tav>
                                        <p:tav tm="100000">
                                          <p:val>
                                            <p:strVal val="#ppt_w"/>
                                          </p:val>
                                        </p:tav>
                                      </p:tavLst>
                                    </p:anim>
                                    <p:anim calcmode="lin" valueType="num">
                                      <p:cBhvr>
                                        <p:cTn id="25" dur="500" fill="hold"/>
                                        <p:tgtEl>
                                          <p:spTgt spid="30"/>
                                        </p:tgtEl>
                                        <p:attrNameLst>
                                          <p:attrName>ppt_h</p:attrName>
                                        </p:attrNameLst>
                                      </p:cBhvr>
                                      <p:tavLst>
                                        <p:tav tm="0">
                                          <p:val>
                                            <p:fltVal val="0"/>
                                          </p:val>
                                        </p:tav>
                                        <p:tav tm="100000">
                                          <p:val>
                                            <p:strVal val="#ppt_h"/>
                                          </p:val>
                                        </p:tav>
                                      </p:tavLst>
                                    </p:anim>
                                    <p:animEffect transition="in" filter="fade">
                                      <p:cBhvr>
                                        <p:cTn id="26" dur="50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rot="16200000">
            <a:off x="5287663" y="3228370"/>
            <a:ext cx="6429364" cy="829896"/>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6" name="Teardrop 15"/>
          <p:cNvSpPr/>
          <p:nvPr/>
        </p:nvSpPr>
        <p:spPr>
          <a:xfrm rot="19030443" flipH="1" flipV="1">
            <a:off x="7995731" y="105015"/>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p>
          <a:p>
            <a:pPr algn="ctr"/>
            <a:endParaRPr lang="en-US" dirty="0"/>
          </a:p>
          <a:p>
            <a:pPr algn="ctr"/>
            <a:endParaRPr lang="en-US" dirty="0" smtClean="0"/>
          </a:p>
          <a:p>
            <a:pPr algn="ctr"/>
            <a:endParaRPr lang="en-US" dirty="0"/>
          </a:p>
        </p:txBody>
      </p:sp>
      <p:pic>
        <p:nvPicPr>
          <p:cNvPr id="17" name="Picture 9" descr="C:\Users\satari\Desktop\انديشه 1 عكسها\png\uzdfghrl.png"/>
          <p:cNvPicPr>
            <a:picLocks noChangeAspect="1" noChangeArrowheads="1"/>
          </p:cNvPicPr>
          <p:nvPr/>
        </p:nvPicPr>
        <p:blipFill>
          <a:blip r:embed="rId3" cstate="print"/>
          <a:srcRect/>
          <a:stretch>
            <a:fillRect/>
          </a:stretch>
        </p:blipFill>
        <p:spPr bwMode="auto">
          <a:xfrm>
            <a:off x="8057417" y="172832"/>
            <a:ext cx="872852" cy="852774"/>
          </a:xfrm>
          <a:prstGeom prst="rect">
            <a:avLst/>
          </a:prstGeom>
          <a:noFill/>
          <a:ln>
            <a:noFill/>
          </a:ln>
        </p:spPr>
      </p:pic>
      <p:sp>
        <p:nvSpPr>
          <p:cNvPr id="7" name="Rectangle 6"/>
          <p:cNvSpPr/>
          <p:nvPr/>
        </p:nvSpPr>
        <p:spPr>
          <a:xfrm rot="16200000">
            <a:off x="6328981" y="3065797"/>
            <a:ext cx="4643470" cy="1323439"/>
          </a:xfrm>
          <a:prstGeom prst="rect">
            <a:avLst/>
          </a:prstGeom>
        </p:spPr>
        <p:txBody>
          <a:bodyPr wrap="square">
            <a:spAutoFit/>
          </a:bodyPr>
          <a:lstStyle/>
          <a:p>
            <a:pPr algn="ctr"/>
            <a:r>
              <a:rPr lang="fa-IR" sz="4000" dirty="0" smtClean="0">
                <a:solidFill>
                  <a:srgbClr val="FFFF00"/>
                </a:solidFill>
                <a:cs typeface="B Homa" pitchFamily="2" charset="-78"/>
              </a:rPr>
              <a:t>شواهد نجربی بر وجود روح</a:t>
            </a:r>
          </a:p>
          <a:p>
            <a:pPr algn="ctr"/>
            <a:endParaRPr lang="en-US" sz="4000" dirty="0">
              <a:solidFill>
                <a:srgbClr val="FFFF00"/>
              </a:solidFill>
              <a:cs typeface="B Homa" pitchFamily="2" charset="-78"/>
            </a:endParaRPr>
          </a:p>
        </p:txBody>
      </p:sp>
      <p:pic>
        <p:nvPicPr>
          <p:cNvPr id="30" name="Picture 4" descr="C:\Users\satari\Desktop\انديشه 1 عكسها\png\bote1.png"/>
          <p:cNvPicPr>
            <a:picLocks noChangeAspect="1" noChangeArrowheads="1"/>
          </p:cNvPicPr>
          <p:nvPr/>
        </p:nvPicPr>
        <p:blipFill>
          <a:blip r:embed="rId4" cstate="print"/>
          <a:srcRect/>
          <a:stretch>
            <a:fillRect/>
          </a:stretch>
        </p:blipFill>
        <p:spPr bwMode="auto">
          <a:xfrm rot="21367652" flipH="1" flipV="1">
            <a:off x="325982" y="3536726"/>
            <a:ext cx="955918" cy="659598"/>
          </a:xfrm>
          <a:prstGeom prst="rect">
            <a:avLst/>
          </a:prstGeom>
          <a:noFill/>
        </p:spPr>
      </p:pic>
      <p:sp>
        <p:nvSpPr>
          <p:cNvPr id="20" name="Rounded Rectangle 19"/>
          <p:cNvSpPr/>
          <p:nvPr/>
        </p:nvSpPr>
        <p:spPr>
          <a:xfrm>
            <a:off x="685800" y="1295400"/>
            <a:ext cx="7162800" cy="2286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endParaRPr lang="fa-IR" dirty="0" smtClean="0"/>
          </a:p>
          <a:p>
            <a:pPr algn="r" rtl="1"/>
            <a:r>
              <a:rPr lang="fa-IR" sz="2800" dirty="0" smtClean="0"/>
              <a:t>کسانی که در این دنیا تقوای الهی را پیشه کرده اند و به تهذیب نفس پرداخته‌اند، می‌توانند با ارواح مردگان ارتباط حاصل کنند و حتّی از آنها سؤال کنند.</a:t>
            </a:r>
            <a:endParaRPr lang="en-US" sz="2800" dirty="0">
              <a:cs typeface="B Lotus" pitchFamily="2" charset="-78"/>
            </a:endParaRPr>
          </a:p>
        </p:txBody>
      </p:sp>
      <p:pic>
        <p:nvPicPr>
          <p:cNvPr id="3074" name="Picture 2" descr="D:\Documents and Settings\yamin\Desktop\images.jpeg4.jpeg"/>
          <p:cNvPicPr>
            <a:picLocks noChangeAspect="1" noChangeArrowheads="1"/>
          </p:cNvPicPr>
          <p:nvPr/>
        </p:nvPicPr>
        <p:blipFill>
          <a:blip r:embed="rId5" cstate="print"/>
          <a:srcRect/>
          <a:stretch>
            <a:fillRect/>
          </a:stretch>
        </p:blipFill>
        <p:spPr bwMode="auto">
          <a:xfrm>
            <a:off x="1504950" y="4573588"/>
            <a:ext cx="3981450" cy="2133600"/>
          </a:xfrm>
          <a:prstGeom prst="rect">
            <a:avLst/>
          </a:prstGeom>
          <a:noFill/>
        </p:spPr>
      </p:pic>
      <p:pic>
        <p:nvPicPr>
          <p:cNvPr id="10" name="Picture 2" descr="D:\document\leila\a\png\Arabesque_droite.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rot="6461097">
            <a:off x="408427" y="65285"/>
            <a:ext cx="1572565" cy="152665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11" name="24-Point Star 10"/>
          <p:cNvSpPr/>
          <p:nvPr/>
        </p:nvSpPr>
        <p:spPr>
          <a:xfrm>
            <a:off x="2133600" y="0"/>
            <a:ext cx="3733800" cy="1143000"/>
          </a:xfrm>
          <a:prstGeom prst="star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solidFill>
                  <a:schemeClr val="bg1"/>
                </a:solidFill>
                <a:cs typeface="2  Karim" pitchFamily="2" charset="-78"/>
              </a:rPr>
              <a:t>6. ارتباط با ارواح</a:t>
            </a:r>
          </a:p>
          <a:p>
            <a:pPr algn="ct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7"/>
                                        </p:tgtEl>
                                        <p:attrNameLst>
                                          <p:attrName>r</p:attrName>
                                        </p:attrNameLst>
                                      </p:cBhvr>
                                    </p:animRot>
                                  </p:childTnLst>
                                </p:cTn>
                              </p:par>
                              <p:par>
                                <p:cTn id="7" presetID="2" presetClass="entr" presetSubtype="4"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anim calcmode="lin" valueType="num">
                                      <p:cBhvr additive="base">
                                        <p:cTn id="9" dur="2000" fill="hold"/>
                                        <p:tgtEl>
                                          <p:spTgt spid="15"/>
                                        </p:tgtEl>
                                        <p:attrNameLst>
                                          <p:attrName>ppt_x</p:attrName>
                                        </p:attrNameLst>
                                      </p:cBhvr>
                                      <p:tavLst>
                                        <p:tav tm="0">
                                          <p:val>
                                            <p:strVal val="#ppt_x"/>
                                          </p:val>
                                        </p:tav>
                                        <p:tav tm="100000">
                                          <p:val>
                                            <p:strVal val="#ppt_x"/>
                                          </p:val>
                                        </p:tav>
                                      </p:tavLst>
                                    </p:anim>
                                    <p:anim calcmode="lin" valueType="num">
                                      <p:cBhvr additive="base">
                                        <p:cTn id="10" dur="2000" fill="hold"/>
                                        <p:tgtEl>
                                          <p:spTgt spid="15"/>
                                        </p:tgtEl>
                                        <p:attrNameLst>
                                          <p:attrName>ppt_y</p:attrName>
                                        </p:attrNameLst>
                                      </p:cBhvr>
                                      <p:tavLst>
                                        <p:tav tm="0">
                                          <p:val>
                                            <p:strVal val="1+#ppt_h/2"/>
                                          </p:val>
                                        </p:tav>
                                        <p:tav tm="100000">
                                          <p:val>
                                            <p:strVal val="#ppt_y"/>
                                          </p:val>
                                        </p:tav>
                                      </p:tavLst>
                                    </p:anim>
                                  </p:childTnLst>
                                </p:cTn>
                              </p:par>
                              <p:par>
                                <p:cTn id="11" presetID="2" presetClass="entr" presetSubtype="4"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2000" fill="hold"/>
                                        <p:tgtEl>
                                          <p:spTgt spid="7"/>
                                        </p:tgtEl>
                                        <p:attrNameLst>
                                          <p:attrName>ppt_x</p:attrName>
                                        </p:attrNameLst>
                                      </p:cBhvr>
                                      <p:tavLst>
                                        <p:tav tm="0">
                                          <p:val>
                                            <p:strVal val="#ppt_x"/>
                                          </p:val>
                                        </p:tav>
                                        <p:tav tm="100000">
                                          <p:val>
                                            <p:strVal val="#ppt_x"/>
                                          </p:val>
                                        </p:tav>
                                      </p:tavLst>
                                    </p:anim>
                                    <p:anim calcmode="lin" valueType="num">
                                      <p:cBhvr additive="base">
                                        <p:cTn id="14" dur="2000" fill="hold"/>
                                        <p:tgtEl>
                                          <p:spTgt spid="7"/>
                                        </p:tgtEl>
                                        <p:attrNameLst>
                                          <p:attrName>ppt_y</p:attrName>
                                        </p:attrNameLst>
                                      </p:cBhvr>
                                      <p:tavLst>
                                        <p:tav tm="0">
                                          <p:val>
                                            <p:strVal val="1+#ppt_h/2"/>
                                          </p:val>
                                        </p:tav>
                                        <p:tav tm="100000">
                                          <p:val>
                                            <p:strVal val="#ppt_y"/>
                                          </p:val>
                                        </p:tav>
                                      </p:tavLst>
                                    </p:anim>
                                  </p:childTnLst>
                                </p:cTn>
                              </p:par>
                              <p:par>
                                <p:cTn id="15" presetID="53"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p:cTn id="17" dur="500" fill="hold"/>
                                        <p:tgtEl>
                                          <p:spTgt spid="30"/>
                                        </p:tgtEl>
                                        <p:attrNameLst>
                                          <p:attrName>ppt_w</p:attrName>
                                        </p:attrNameLst>
                                      </p:cBhvr>
                                      <p:tavLst>
                                        <p:tav tm="0">
                                          <p:val>
                                            <p:fltVal val="0"/>
                                          </p:val>
                                        </p:tav>
                                        <p:tav tm="100000">
                                          <p:val>
                                            <p:strVal val="#ppt_w"/>
                                          </p:val>
                                        </p:tav>
                                      </p:tavLst>
                                    </p:anim>
                                    <p:anim calcmode="lin" valueType="num">
                                      <p:cBhvr>
                                        <p:cTn id="18" dur="500" fill="hold"/>
                                        <p:tgtEl>
                                          <p:spTgt spid="30"/>
                                        </p:tgtEl>
                                        <p:attrNameLst>
                                          <p:attrName>ppt_h</p:attrName>
                                        </p:attrNameLst>
                                      </p:cBhvr>
                                      <p:tavLst>
                                        <p:tav tm="0">
                                          <p:val>
                                            <p:fltVal val="0"/>
                                          </p:val>
                                        </p:tav>
                                        <p:tav tm="100000">
                                          <p:val>
                                            <p:strVal val="#ppt_h"/>
                                          </p:val>
                                        </p:tav>
                                      </p:tavLst>
                                    </p:anim>
                                    <p:animEffect transition="in" filter="fade">
                                      <p:cBhvr>
                                        <p:cTn id="19" dur="500"/>
                                        <p:tgtEl>
                                          <p:spTgt spid="3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8" name="Horizontal Scroll 7"/>
          <p:cNvSpPr/>
          <p:nvPr/>
        </p:nvSpPr>
        <p:spPr>
          <a:xfrm>
            <a:off x="108497" y="2286000"/>
            <a:ext cx="8077200" cy="32004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3200" dirty="0" smtClean="0">
              <a:cs typeface="2  Karim" pitchFamily="2" charset="-78"/>
            </a:endParaRPr>
          </a:p>
          <a:p>
            <a:pPr algn="r" rtl="1" eaLnBrk="0" fontAlgn="base" hangingPunct="0">
              <a:spcBef>
                <a:spcPct val="0"/>
              </a:spcBef>
              <a:spcAft>
                <a:spcPct val="0"/>
              </a:spcAft>
            </a:pPr>
            <a:r>
              <a:rPr lang="fa-IR" sz="3200" dirty="0" smtClean="0">
                <a:cs typeface="2  Karim" pitchFamily="2" charset="-78"/>
              </a:rPr>
              <a:t>انسان از نظر قرآن ،مركّب از «روح» و «جسم» است . در آیات فراوانی از قرآن کریم به دو بعدی بودن انسان، اشاره شده است:</a:t>
            </a:r>
          </a:p>
          <a:p>
            <a:pPr algn="r" rtl="1" eaLnBrk="0" fontAlgn="base" hangingPunct="0">
              <a:spcBef>
                <a:spcPct val="0"/>
              </a:spcBef>
              <a:spcAft>
                <a:spcPct val="0"/>
              </a:spcAft>
            </a:pPr>
            <a:r>
              <a:rPr lang="fa-IR" sz="3200" b="1" dirty="0" smtClean="0">
                <a:cs typeface="2  Karim" pitchFamily="2" charset="-78"/>
              </a:rPr>
              <a:t>1.ثم سواه و نفخ فیه من روحه </a:t>
            </a:r>
          </a:p>
          <a:p>
            <a:pPr algn="r" rtl="1" eaLnBrk="0" fontAlgn="base" hangingPunct="0">
              <a:spcBef>
                <a:spcPct val="0"/>
              </a:spcBef>
              <a:spcAft>
                <a:spcPct val="0"/>
              </a:spcAft>
            </a:pPr>
            <a:r>
              <a:rPr lang="fa-IR" sz="3200" dirty="0" smtClean="0">
                <a:cs typeface="2  Karim" pitchFamily="2" charset="-78"/>
              </a:rPr>
              <a:t>خدا اندام انسان را موزون ساخت و از روح خویش در وی دمید.(سوره سجده آیه9) </a:t>
            </a: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2800" b="1" dirty="0">
              <a:cs typeface="2  Karim" pitchFamily="2" charset="-78"/>
            </a:endParaRPr>
          </a:p>
          <a:p>
            <a:pPr algn="r" rtl="1" eaLnBrk="0" fontAlgn="base" hangingPunct="0">
              <a:spcBef>
                <a:spcPct val="0"/>
              </a:spcBef>
              <a:spcAft>
                <a:spcPct val="0"/>
              </a:spcAft>
            </a:pPr>
            <a:endParaRPr lang="en-US" sz="2800" b="1" dirty="0">
              <a:solidFill>
                <a:schemeClr val="tx1"/>
              </a:solidFill>
              <a:cs typeface="2  Karim" pitchFamily="2" charset="-78"/>
            </a:endParaRPr>
          </a:p>
        </p:txBody>
      </p:sp>
      <p:sp>
        <p:nvSpPr>
          <p:cNvPr id="2" name="32-Point Star 1"/>
          <p:cNvSpPr/>
          <p:nvPr/>
        </p:nvSpPr>
        <p:spPr>
          <a:xfrm>
            <a:off x="1371600" y="157976"/>
            <a:ext cx="6096000" cy="1600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r" rtl="1" fontAlgn="base">
              <a:spcBef>
                <a:spcPct val="0"/>
              </a:spcBef>
              <a:spcAft>
                <a:spcPct val="0"/>
              </a:spcAft>
            </a:pPr>
            <a:r>
              <a:rPr lang="fa-IR" sz="2800" b="1" dirty="0" smtClean="0">
                <a:solidFill>
                  <a:schemeClr val="tx1"/>
                </a:solidFill>
                <a:cs typeface="B Homa" pitchFamily="2" charset="-78"/>
              </a:rPr>
              <a:t>دو بعدی بودن انسان</a:t>
            </a:r>
          </a:p>
          <a:p>
            <a:pPr algn="r" rtl="1" fontAlgn="base">
              <a:spcBef>
                <a:spcPct val="0"/>
              </a:spcBef>
              <a:spcAft>
                <a:spcPct val="0"/>
              </a:spcAft>
            </a:pPr>
            <a:r>
              <a:rPr lang="fa-IR" sz="3200" dirty="0" smtClean="0"/>
              <a:t>‏</a:t>
            </a:r>
            <a:r>
              <a:rPr lang="fa-IR" sz="3200" b="1" dirty="0"/>
              <a:t/>
            </a:r>
            <a:br>
              <a:rPr lang="fa-IR" sz="3200" b="1" dirty="0"/>
            </a:br>
            <a:r>
              <a:rPr lang="fa-IR" sz="3200" b="1" dirty="0" smtClean="0"/>
              <a:t>‏</a:t>
            </a:r>
            <a:r>
              <a:rPr lang="fa-IR" sz="3200" dirty="0"/>
              <a:t/>
            </a:r>
            <a:br>
              <a:rPr lang="fa-IR" sz="3200" dirty="0"/>
            </a:br>
            <a:endParaRPr lang="fa-IR" sz="3200" dirty="0" smtClean="0"/>
          </a:p>
        </p:txBody>
      </p:sp>
      <p:sp>
        <p:nvSpPr>
          <p:cNvPr id="7" name="Rectangle 6"/>
          <p:cNvSpPr/>
          <p:nvPr/>
        </p:nvSpPr>
        <p:spPr>
          <a:xfrm rot="16200000">
            <a:off x="6487862"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rtl="1" fontAlgn="base">
              <a:spcBef>
                <a:spcPct val="0"/>
              </a:spcBef>
              <a:spcAft>
                <a:spcPct val="0"/>
              </a:spcAft>
            </a:pPr>
            <a:r>
              <a:rPr lang="fa-IR" sz="3600" dirty="0">
                <a:solidFill>
                  <a:schemeClr val="tx1"/>
                </a:solidFill>
                <a:latin typeface="Arial" pitchFamily="34" charset="0"/>
                <a:cs typeface="B Homa" pitchFamily="2" charset="-78"/>
              </a:rPr>
              <a:t> </a:t>
            </a:r>
            <a:endParaRPr lang="fa-IR" sz="3600" dirty="0" smtClean="0">
              <a:solidFill>
                <a:schemeClr val="tx1"/>
              </a:solidFill>
              <a:latin typeface="Arial" pitchFamily="34" charset="0"/>
              <a:cs typeface="B Homa" pitchFamily="2" charset="-78"/>
            </a:endParaRPr>
          </a:p>
          <a:p>
            <a:pPr algn="ctr" rtl="1" fontAlgn="base">
              <a:spcBef>
                <a:spcPct val="0"/>
              </a:spcBef>
              <a:spcAft>
                <a:spcPct val="0"/>
              </a:spcAft>
            </a:pPr>
            <a:r>
              <a:rPr lang="fa-IR" sz="3600" b="1" dirty="0" smtClean="0">
                <a:ln w="11430"/>
                <a:solidFill>
                  <a:srgbClr val="C00000"/>
                </a:solidFill>
                <a:cs typeface="B Homa" pitchFamily="2" charset="-78"/>
              </a:rPr>
              <a:t>قرآن، بهترین معرّف انسان</a:t>
            </a:r>
          </a:p>
          <a:p>
            <a:pPr algn="ctr" rtl="1" fontAlgn="base">
              <a:spcBef>
                <a:spcPct val="0"/>
              </a:spcBef>
              <a:spcAft>
                <a:spcPct val="0"/>
              </a:spcAft>
            </a:pPr>
            <a:endParaRPr lang="fa-IR" sz="36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 xmlns:p14="http://schemas.microsoft.com/office/powerpoint/2010/main"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371600"/>
            <a:ext cx="8229600" cy="4754563"/>
          </a:xfrm>
          <a:prstGeom prst="horizontalScroll">
            <a:avLst/>
          </a:prstGeom>
        </p:spPr>
        <p:style>
          <a:lnRef idx="1">
            <a:schemeClr val="accent6"/>
          </a:lnRef>
          <a:fillRef idx="2">
            <a:schemeClr val="accent6"/>
          </a:fillRef>
          <a:effectRef idx="1">
            <a:schemeClr val="accent6"/>
          </a:effectRef>
          <a:fontRef idx="minor">
            <a:schemeClr val="dk1"/>
          </a:fontRef>
        </p:style>
        <p:txBody>
          <a:bodyPr rtlCol="0" anchor="ctr">
            <a:normAutofit fontScale="92500" lnSpcReduction="10000"/>
          </a:bodyPr>
          <a:lstStyle/>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buNone/>
            </a:pPr>
            <a:r>
              <a:rPr lang="fa-IR" sz="3600" b="1" dirty="0" smtClean="0">
                <a:cs typeface="2  Karim" pitchFamily="2" charset="-78"/>
              </a:rPr>
              <a:t>اگر خداوند روح را به خودش اضافه كرده اين نوع اضافه را به سبب شرافتِ روح  «اضافة تشريفي» مي گويند. مثلاً مي گوييم «بيت اللّه» (خانة خدا) منظور ارزش و اهميت مسجد است كه از آن به خانة خدا تعبير شده است. روح انسان جلوه خاصي از خداست و از خدا بودن او به شكل تجلي است. </a:t>
            </a: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2800" b="1" dirty="0">
              <a:cs typeface="2  Karim" pitchFamily="2" charset="-78"/>
            </a:endParaRPr>
          </a:p>
          <a:p>
            <a:pPr algn="r" rtl="1" eaLnBrk="0" fontAlgn="base" hangingPunct="0">
              <a:spcBef>
                <a:spcPct val="0"/>
              </a:spcBef>
              <a:spcAft>
                <a:spcPct val="0"/>
              </a:spcAft>
            </a:pPr>
            <a:endParaRPr lang="en-US" sz="2800" b="1" dirty="0">
              <a:solidFill>
                <a:schemeClr val="tx1"/>
              </a:solidFill>
              <a:cs typeface="2  Karim" pitchFamily="2" charset="-78"/>
            </a:endParaRPr>
          </a:p>
        </p:txBody>
      </p:sp>
      <p:pic>
        <p:nvPicPr>
          <p:cNvPr id="5" name="Picture 2" descr="D:\document\leila\a\png\Arabesque_dro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6461097">
            <a:off x="293667" y="149144"/>
            <a:ext cx="1748607" cy="152665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6" name="Picture 4" descr="C:\Users\satari\Desktop\انديشه 1 عكسها\png\bote1.png"/>
          <p:cNvPicPr>
            <a:picLocks noChangeAspect="1" noChangeArrowheads="1"/>
          </p:cNvPicPr>
          <p:nvPr/>
        </p:nvPicPr>
        <p:blipFill>
          <a:blip r:embed="rId3" cstate="print"/>
          <a:srcRect/>
          <a:stretch>
            <a:fillRect/>
          </a:stretch>
        </p:blipFill>
        <p:spPr bwMode="auto">
          <a:xfrm rot="21127063" flipH="1">
            <a:off x="7778273" y="748047"/>
            <a:ext cx="994988" cy="126547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3" presetClass="entr" presetSubtype="1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838200"/>
            <a:ext cx="8382000" cy="57912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normAutofit fontScale="85000" lnSpcReduction="20000"/>
          </a:bodyPr>
          <a:lstStyle/>
          <a:p>
            <a:pPr algn="r" rtl="1" eaLnBrk="0" fontAlgn="base" hangingPunct="0">
              <a:spcBef>
                <a:spcPct val="0"/>
              </a:spcBef>
              <a:spcAft>
                <a:spcPct val="0"/>
              </a:spcAft>
            </a:pPr>
            <a:r>
              <a:rPr lang="fa-IR" sz="3600" b="1" dirty="0" smtClean="0">
                <a:solidFill>
                  <a:srgbClr val="FF0000"/>
                </a:solidFill>
                <a:cs typeface="2  Karim" pitchFamily="2" charset="-78"/>
              </a:rPr>
              <a:t>2. ولَقَدْ خَلَقْنَا الْإِنْسَانَ مِنْ سُلَالَةٍ مِنْ طِينٍ ثُمَّ جَعَلْنَاهُ نُطْفَةً فِي قَرَارٍ مَكِينٍ ثُمَّ خَلَقْنَا النُّطْفَةَ عَلَقَةً فَخَلَقْنَا الْعَلَقَةَ مُضْغَةً فَخَلَقْنَا الْمُضْغَةَ عِظَامًا فَكَسَوْنَا الْعِظَامَ لَحْمًا ثُمَّ أَنْشَأْنَاهُ خَلْقًا آخَرَ فَتَبَارَكَ اللَّهُ أَحْسَنُ الْخَالِقِينَ</a:t>
            </a:r>
          </a:p>
          <a:p>
            <a:pPr algn="r" rtl="1" eaLnBrk="0" fontAlgn="base" hangingPunct="0">
              <a:spcBef>
                <a:spcPct val="0"/>
              </a:spcBef>
              <a:spcAft>
                <a:spcPct val="0"/>
              </a:spcAft>
            </a:pPr>
            <a:r>
              <a:rPr lang="fa-IR" sz="3600" b="1" dirty="0" smtClean="0">
                <a:cs typeface="2  Karim" pitchFamily="2" charset="-78"/>
              </a:rPr>
              <a:t>و به يقين انسان را از عصاره‏ اى از گل آفريديم سپس او را [به صورت] نطفه‏ اى در جايگاهى استوار قرار داديم سپس نطفه را بصورت علقه [ خون بسته ] ، و علقه را بصورت مضغه [ چیزی شبیه گوشت جویده شده ] ، و مضغه را بصورت استخوانهایی درآوردیم و بر استخوانها گوشت پوشاندیم سپس آن را آفرینش تازه ای دادیم .پس بزرگ است خدایی که بهترین آفرینندگان است! </a:t>
            </a:r>
          </a:p>
        </p:txBody>
      </p:sp>
      <p:pic>
        <p:nvPicPr>
          <p:cNvPr id="5" name="Picture 2" descr="D:\document\leila\a\png\Arabesque_dro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6461097">
            <a:off x="332228" y="-87115"/>
            <a:ext cx="1572565" cy="152665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6" name="Picture 4" descr="C:\Users\satari\Desktop\انديشه 1 عكسها\png\bote1.png"/>
          <p:cNvPicPr>
            <a:picLocks noChangeAspect="1" noChangeArrowheads="1"/>
          </p:cNvPicPr>
          <p:nvPr/>
        </p:nvPicPr>
        <p:blipFill>
          <a:blip r:embed="rId3" cstate="print"/>
          <a:srcRect/>
          <a:stretch>
            <a:fillRect/>
          </a:stretch>
        </p:blipFill>
        <p:spPr bwMode="auto">
          <a:xfrm rot="21127063" flipH="1">
            <a:off x="7321072" y="62247"/>
            <a:ext cx="994988" cy="126547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3" presetClass="entr" presetSubtype="1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457200" y="2819400"/>
            <a:ext cx="8096279" cy="37338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r" rtl="1"/>
            <a:r>
              <a:rPr lang="fa-IR" sz="3200" b="1" dirty="0" smtClean="0">
                <a:solidFill>
                  <a:schemeClr val="tx1"/>
                </a:solidFill>
              </a:rPr>
              <a:t>1.قرآن در اين باره در آیه11 سوره سجده می فرماید: </a:t>
            </a:r>
            <a:r>
              <a:rPr lang="fa-IR" sz="3200" b="1" dirty="0" smtClean="0">
                <a:solidFill>
                  <a:srgbClr val="FF0000"/>
                </a:solidFill>
              </a:rPr>
              <a:t>قل يتوفاكم ملك الموت </a:t>
            </a:r>
            <a:r>
              <a:rPr lang="fa-IR" sz="3200" b="1" dirty="0" smtClean="0">
                <a:solidFill>
                  <a:schemeClr val="tx1"/>
                </a:solidFill>
              </a:rPr>
              <a:t>بگو فرشته مرگ كه بر شما گمارده شده است شماها را مي ستاند. اگر روح نیمی از انسانیت و شخصیت انسان را تشکیل می داد، باید قرآن کریم به جای”یتوفاکم”می فرمود :“یتوفی بعضکم”. </a:t>
            </a:r>
          </a:p>
        </p:txBody>
      </p:sp>
      <p:sp>
        <p:nvSpPr>
          <p:cNvPr id="5" name="Rectangle 4"/>
          <p:cNvSpPr/>
          <p:nvPr/>
        </p:nvSpPr>
        <p:spPr>
          <a:xfrm>
            <a:off x="2514600" y="1600200"/>
            <a:ext cx="4114800" cy="954107"/>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lvl="0" algn="ctr" rtl="1"/>
            <a:r>
              <a:rPr lang="fa-IR" sz="2800" dirty="0" smtClean="0">
                <a:solidFill>
                  <a:srgbClr val="FFFF00"/>
                </a:solidFill>
                <a:cs typeface="B Traffic" pitchFamily="2" charset="-78"/>
              </a:rPr>
              <a:t>از نظر قرآن حقيقت و واقعيت انسان، همان روح او است</a:t>
            </a:r>
            <a:endParaRPr lang="en-US" sz="2800" dirty="0" smtClean="0">
              <a:solidFill>
                <a:srgbClr val="FFFF00"/>
              </a:solidFill>
              <a:cs typeface="B Traffic" pitchFamily="2" charset="-78"/>
            </a:endParaRPr>
          </a:p>
        </p:txBody>
      </p:sp>
      <p:pic>
        <p:nvPicPr>
          <p:cNvPr id="19" name="Picture 4" descr="C:\Users\satari\Desktop\انديشه 1 عكسها\png\bote1.png"/>
          <p:cNvPicPr>
            <a:picLocks noChangeAspect="1" noChangeArrowheads="1"/>
          </p:cNvPicPr>
          <p:nvPr/>
        </p:nvPicPr>
        <p:blipFill>
          <a:blip r:embed="rId3" cstate="print"/>
          <a:srcRect/>
          <a:stretch>
            <a:fillRect/>
          </a:stretch>
        </p:blipFill>
        <p:spPr bwMode="auto">
          <a:xfrm rot="1456811">
            <a:off x="221342" y="2401982"/>
            <a:ext cx="834311" cy="1256042"/>
          </a:xfrm>
          <a:prstGeom prst="rect">
            <a:avLst/>
          </a:prstGeom>
          <a:noFill/>
        </p:spPr>
      </p:pic>
      <p:pic>
        <p:nvPicPr>
          <p:cNvPr id="21" name="Picture 4" descr="C:\Users\satari\Desktop\انديشه 1 عكسها\png\bote1.png"/>
          <p:cNvPicPr>
            <a:picLocks noChangeAspect="1" noChangeArrowheads="1"/>
          </p:cNvPicPr>
          <p:nvPr/>
        </p:nvPicPr>
        <p:blipFill>
          <a:blip r:embed="rId3" cstate="print"/>
          <a:srcRect/>
          <a:stretch>
            <a:fillRect/>
          </a:stretch>
        </p:blipFill>
        <p:spPr bwMode="auto">
          <a:xfrm rot="19729943" flipH="1">
            <a:off x="7995674" y="2424968"/>
            <a:ext cx="887338" cy="1256042"/>
          </a:xfrm>
          <a:prstGeom prst="rect">
            <a:avLst/>
          </a:prstGeom>
          <a:noFill/>
        </p:spPr>
      </p:pic>
      <p:sp>
        <p:nvSpPr>
          <p:cNvPr id="15" name="Title 1"/>
          <p:cNvSpPr>
            <a:spLocks noGrp="1"/>
          </p:cNvSpPr>
          <p:nvPr>
            <p:ph type="title"/>
          </p:nvPr>
        </p:nvSpPr>
        <p:spPr>
          <a:xfrm>
            <a:off x="762000" y="228600"/>
            <a:ext cx="7372344" cy="1143000"/>
          </a:xfrm>
        </p:spPr>
        <p:style>
          <a:lnRef idx="1">
            <a:schemeClr val="accent2"/>
          </a:lnRef>
          <a:fillRef idx="3">
            <a:schemeClr val="accent2"/>
          </a:fillRef>
          <a:effectRef idx="2">
            <a:schemeClr val="accent2"/>
          </a:effectRef>
          <a:fontRef idx="minor">
            <a:schemeClr val="lt1"/>
          </a:fontRef>
        </p:style>
        <p:txBody>
          <a:bodyPr/>
          <a:lstStyle/>
          <a:p>
            <a:pPr rtl="1"/>
            <a:r>
              <a:rPr lang="fa-IR" b="1" dirty="0" smtClean="0">
                <a:solidFill>
                  <a:srgbClr val="FFFF00"/>
                </a:solidFill>
                <a:cs typeface="B Roya" pitchFamily="2" charset="-78"/>
              </a:rPr>
              <a:t>حقیقت انسان</a:t>
            </a:r>
          </a:p>
        </p:txBody>
      </p:sp>
      <p:pic>
        <p:nvPicPr>
          <p:cNvPr id="16" name="Picture 3" descr="C:\Users\ghiyasvand\Desktop\png\bote3.png"/>
          <p:cNvPicPr>
            <a:picLocks noChangeAspect="1" noChangeArrowheads="1"/>
          </p:cNvPicPr>
          <p:nvPr/>
        </p:nvPicPr>
        <p:blipFill>
          <a:blip r:embed="rId4" cstate="print"/>
          <a:srcRect/>
          <a:stretch>
            <a:fillRect/>
          </a:stretch>
        </p:blipFill>
        <p:spPr bwMode="auto">
          <a:xfrm>
            <a:off x="500034" y="0"/>
            <a:ext cx="882592" cy="1328728"/>
          </a:xfrm>
          <a:prstGeom prst="rect">
            <a:avLst/>
          </a:prstGeom>
          <a:noFill/>
        </p:spPr>
      </p:pic>
      <p:pic>
        <p:nvPicPr>
          <p:cNvPr id="25" name="Picture 3" descr="C:\Users\ghiyasvand\Desktop\png\bote3.png"/>
          <p:cNvPicPr>
            <a:picLocks noChangeAspect="1" noChangeArrowheads="1"/>
          </p:cNvPicPr>
          <p:nvPr/>
        </p:nvPicPr>
        <p:blipFill>
          <a:blip r:embed="rId4" cstate="print"/>
          <a:srcRect/>
          <a:stretch>
            <a:fillRect/>
          </a:stretch>
        </p:blipFill>
        <p:spPr bwMode="auto">
          <a:xfrm flipH="1" flipV="1">
            <a:off x="7715272" y="112732"/>
            <a:ext cx="882592" cy="13287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par>
                                <p:cTn id="8" presetID="22" presetClass="entr" presetSubtype="4"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ipe(down)">
                                      <p:cBhvr>
                                        <p:cTn id="10" dur="500"/>
                                        <p:tgtEl>
                                          <p:spTgt spid="21"/>
                                        </p:tgtEl>
                                      </p:cBhvr>
                                    </p:animEffect>
                                  </p:childTnLst>
                                </p:cTn>
                              </p:par>
                              <p:par>
                                <p:cTn id="11" presetID="22" presetClass="entr" presetSubtype="4"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ipe(down)">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normAutofit/>
          </a:bodyPr>
          <a:lstStyle/>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buNone/>
            </a:pPr>
            <a:endParaRPr lang="fa-IR" sz="3600" b="1" dirty="0">
              <a:cs typeface="2  Karim" pitchFamily="2" charset="-78"/>
            </a:endParaRPr>
          </a:p>
          <a:p>
            <a:pPr algn="r" rtl="1" eaLnBrk="0" fontAlgn="base" hangingPunct="0">
              <a:spcBef>
                <a:spcPct val="0"/>
              </a:spcBef>
              <a:spcAft>
                <a:spcPct val="0"/>
              </a:spcAft>
              <a:buNone/>
            </a:pPr>
            <a:r>
              <a:rPr lang="fa-IR" b="1" dirty="0" smtClean="0">
                <a:cs typeface="2  Karim" pitchFamily="2" charset="-78"/>
              </a:rPr>
              <a:t>3</a:t>
            </a:r>
            <a:r>
              <a:rPr lang="fa-IR" b="1" dirty="0" smtClean="0">
                <a:cs typeface="2  Karim" pitchFamily="2" charset="-78"/>
              </a:rPr>
              <a:t>.همچنین </a:t>
            </a:r>
            <a:r>
              <a:rPr lang="fa-IR" b="1" dirty="0" smtClean="0">
                <a:cs typeface="2  Karim" pitchFamily="2" charset="-78"/>
              </a:rPr>
              <a:t>آياتي كه درباره شهدا سخن مي گويند به صراحت بيان مي دارند شهدا زنده اند و نزد پروردگار خويش از نعمت الهي بهره مي برند، حال آن كه جسم مادي آنان متلاشي شده است</a:t>
            </a: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2800" b="1" dirty="0">
              <a:cs typeface="2  Karim" pitchFamily="2" charset="-78"/>
            </a:endParaRPr>
          </a:p>
          <a:p>
            <a:pPr algn="r" rtl="1" eaLnBrk="0" fontAlgn="base" hangingPunct="0">
              <a:spcBef>
                <a:spcPct val="0"/>
              </a:spcBef>
              <a:spcAft>
                <a:spcPct val="0"/>
              </a:spcAft>
            </a:pPr>
            <a:endParaRPr lang="en-US" sz="2800" b="1" dirty="0">
              <a:solidFill>
                <a:schemeClr val="tx1"/>
              </a:solidFill>
              <a:cs typeface="2  Karim" pitchFamily="2" charset="-78"/>
            </a:endParaRPr>
          </a:p>
        </p:txBody>
      </p:sp>
      <p:pic>
        <p:nvPicPr>
          <p:cNvPr id="5" name="Picture 2" descr="D:\document\leila\a\png\Arabesque_dro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6461097">
            <a:off x="179828" y="522483"/>
            <a:ext cx="1572565" cy="152665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pic>
        <p:nvPicPr>
          <p:cNvPr id="6" name="Picture 4" descr="C:\Users\satari\Desktop\انديشه 1 عكسها\png\bote1.png"/>
          <p:cNvPicPr>
            <a:picLocks noChangeAspect="1" noChangeArrowheads="1"/>
          </p:cNvPicPr>
          <p:nvPr/>
        </p:nvPicPr>
        <p:blipFill>
          <a:blip r:embed="rId3" cstate="print"/>
          <a:srcRect/>
          <a:stretch>
            <a:fillRect/>
          </a:stretch>
        </p:blipFill>
        <p:spPr bwMode="auto">
          <a:xfrm rot="21127063" flipH="1">
            <a:off x="7778273" y="748047"/>
            <a:ext cx="994988" cy="1265470"/>
          </a:xfrm>
          <a:prstGeom prst="rect">
            <a:avLst/>
          </a:prstGeom>
          <a:noFill/>
        </p:spPr>
      </p:pic>
      <p:pic>
        <p:nvPicPr>
          <p:cNvPr id="7" name="Picture 3" descr="D:\Documents and Settings\yamin\Desktop\1053500x707_1434515018092793.jpeg"/>
          <p:cNvPicPr>
            <a:picLocks noChangeAspect="1" noChangeArrowheads="1"/>
          </p:cNvPicPr>
          <p:nvPr/>
        </p:nvPicPr>
        <p:blipFill>
          <a:blip r:embed="rId4" cstate="print"/>
          <a:srcRect/>
          <a:stretch>
            <a:fillRect/>
          </a:stretch>
        </p:blipFill>
        <p:spPr bwMode="auto">
          <a:xfrm>
            <a:off x="2590800" y="381000"/>
            <a:ext cx="3200400" cy="1524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3" presetClass="entr" presetSubtype="1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643050"/>
            <a:ext cx="8229600" cy="4525963"/>
          </a:xfrm>
        </p:spPr>
        <p:txBody>
          <a:bodyPr/>
          <a:lstStyle/>
          <a:p>
            <a:endParaRPr lang="fa-IR" sz="2800" dirty="0" smtClean="0"/>
          </a:p>
          <a:p>
            <a:endParaRPr lang="en-US" sz="4400" dirty="0" smtClean="0"/>
          </a:p>
          <a:p>
            <a:endParaRPr lang="en-US" sz="4400" dirty="0"/>
          </a:p>
        </p:txBody>
      </p:sp>
      <p:sp>
        <p:nvSpPr>
          <p:cNvPr id="7" name="Rounded Rectangle 6"/>
          <p:cNvSpPr/>
          <p:nvPr/>
        </p:nvSpPr>
        <p:spPr>
          <a:xfrm>
            <a:off x="1928794" y="428604"/>
            <a:ext cx="5557338" cy="704537"/>
          </a:xfrm>
          <a:prstGeom prst="roundRect">
            <a:avLst/>
          </a:prstGeom>
          <a:solidFill>
            <a:srgbClr val="8DFDF8"/>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1600" dirty="0">
              <a:solidFill>
                <a:srgbClr val="FF0000"/>
              </a:solidFill>
            </a:endParaRPr>
          </a:p>
        </p:txBody>
      </p:sp>
      <p:sp>
        <p:nvSpPr>
          <p:cNvPr id="9" name="Rectangle 8"/>
          <p:cNvSpPr/>
          <p:nvPr/>
        </p:nvSpPr>
        <p:spPr>
          <a:xfrm>
            <a:off x="2357422" y="517529"/>
            <a:ext cx="4697614"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2400" b="1" dirty="0" smtClean="0">
                <a:ln w="11430"/>
                <a:solidFill>
                  <a:srgbClr val="C00000"/>
                </a:solidFill>
                <a:cs typeface="B Homa" pitchFamily="2" charset="-78"/>
              </a:rPr>
              <a:t>ماهیت روح</a:t>
            </a:r>
          </a:p>
          <a:p>
            <a:pPr algn="ctr"/>
            <a:endParaRPr lang="fa-IR" sz="2400" b="1" dirty="0" smtClean="0">
              <a:ln w="11430"/>
              <a:solidFill>
                <a:srgbClr val="C00000"/>
              </a:solidFill>
              <a:cs typeface="B Homa" pitchFamily="2" charset="-78"/>
            </a:endParaRPr>
          </a:p>
        </p:txBody>
      </p:sp>
      <p:pic>
        <p:nvPicPr>
          <p:cNvPr id="10" name="Picture 4" descr="C:\Users\satari\Desktop\انديشه 1 عكسها\png\bote1.png"/>
          <p:cNvPicPr>
            <a:picLocks noChangeAspect="1" noChangeArrowheads="1"/>
          </p:cNvPicPr>
          <p:nvPr/>
        </p:nvPicPr>
        <p:blipFill>
          <a:blip r:embed="rId3" cstate="print"/>
          <a:srcRect/>
          <a:stretch>
            <a:fillRect/>
          </a:stretch>
        </p:blipFill>
        <p:spPr bwMode="auto">
          <a:xfrm rot="21367652" flipV="1">
            <a:off x="1783665" y="405916"/>
            <a:ext cx="520549" cy="783677"/>
          </a:xfrm>
          <a:prstGeom prst="rect">
            <a:avLst/>
          </a:prstGeom>
          <a:noFill/>
        </p:spPr>
      </p:pic>
      <p:pic>
        <p:nvPicPr>
          <p:cNvPr id="11" name="Picture 4" descr="C:\Users\satari\Desktop\انديشه 1 عكسها\png\bote1.png"/>
          <p:cNvPicPr>
            <a:picLocks noChangeAspect="1" noChangeArrowheads="1"/>
          </p:cNvPicPr>
          <p:nvPr/>
        </p:nvPicPr>
        <p:blipFill>
          <a:blip r:embed="rId3" cstate="print"/>
          <a:srcRect/>
          <a:stretch>
            <a:fillRect/>
          </a:stretch>
        </p:blipFill>
        <p:spPr bwMode="auto">
          <a:xfrm rot="21127063" flipH="1">
            <a:off x="7115798" y="367816"/>
            <a:ext cx="520549" cy="783677"/>
          </a:xfrm>
          <a:prstGeom prst="rect">
            <a:avLst/>
          </a:prstGeom>
          <a:noFill/>
        </p:spPr>
      </p:pic>
      <p:sp>
        <p:nvSpPr>
          <p:cNvPr id="15" name="Up Arrow Callout 14"/>
          <p:cNvSpPr/>
          <p:nvPr/>
        </p:nvSpPr>
        <p:spPr>
          <a:xfrm>
            <a:off x="304800" y="1143000"/>
            <a:ext cx="8077200" cy="2971800"/>
          </a:xfrm>
          <a:prstGeom prst="upArrowCallout">
            <a:avLst>
              <a:gd name="adj1" fmla="val 50000"/>
              <a:gd name="adj2" fmla="val 25000"/>
              <a:gd name="adj3" fmla="val 25000"/>
              <a:gd name="adj4" fmla="val 64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sz="2800" dirty="0" smtClean="0">
                <a:cs typeface="B Traffic" pitchFamily="2" charset="-78"/>
              </a:rPr>
              <a:t>ماهیت روح بر ما معلوم نیست .طبق آیه "وَ </a:t>
            </a:r>
            <a:r>
              <a:rPr lang="fa-IR" sz="2800" dirty="0" smtClean="0">
                <a:solidFill>
                  <a:srgbClr val="FFFF00"/>
                </a:solidFill>
                <a:cs typeface="B Traffic" pitchFamily="2" charset="-78"/>
              </a:rPr>
              <a:t>یسالونک عَن‌ِ الرُّوح‌ِ </a:t>
            </a:r>
            <a:r>
              <a:rPr lang="fa-IR" sz="2800" dirty="0" smtClean="0">
                <a:solidFill>
                  <a:srgbClr val="FFFF00"/>
                </a:solidFill>
                <a:cs typeface="B Traffic" pitchFamily="2" charset="-78"/>
              </a:rPr>
              <a:t>قُل‌ِ الرُّوح‌ُ مِن‌ْ أَمْرِ رَبِّی‌; </a:t>
            </a:r>
            <a:r>
              <a:rPr lang="fa-IR" sz="2800" dirty="0" smtClean="0">
                <a:cs typeface="B Traffic" pitchFamily="2" charset="-78"/>
              </a:rPr>
              <a:t>(اسرأءآيه 85) درباره روح از تو می‌پرسند; بگو: روح از سنخ فرمان پروردگار من است‌.</a:t>
            </a:r>
          </a:p>
        </p:txBody>
      </p:sp>
      <p:sp>
        <p:nvSpPr>
          <p:cNvPr id="16" name="Rounded Rectangle 15"/>
          <p:cNvSpPr/>
          <p:nvPr/>
        </p:nvSpPr>
        <p:spPr>
          <a:xfrm>
            <a:off x="457200" y="4343400"/>
            <a:ext cx="8153400" cy="2286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2400" b="1" dirty="0" smtClean="0"/>
              <a:t>مخلوقات بر دو قسم اند: خلقى و امرى. پيدايش و استقرار موجودات خلقى، تدريجى است; اما پيدايش موجودات امرى، كه مجرد از ماده اند، دفعى و به صرف اراده ى خداوند است. روح انسان و ملائك از اين قبيل اند; بنابراين معناى آيه چنين مى شود كه «بگو روح از موجودات امرى </a:t>
            </a:r>
            <a:r>
              <a:rPr lang="fa-IR" sz="2400" dirty="0" smtClean="0"/>
              <a:t>است نه خلقى».</a:t>
            </a:r>
            <a:endParaRPr lang="en-US" sz="2400" dirty="0"/>
          </a:p>
        </p:txBody>
      </p:sp>
      <p:pic>
        <p:nvPicPr>
          <p:cNvPr id="12" name="Picture 2" descr="D:\document\leila\a\png\Arabesque_droite.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rot="6461097">
            <a:off x="408427" y="65285"/>
            <a:ext cx="1572565" cy="152665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strVal val="#ppt_h"/>
                                          </p:val>
                                        </p:tav>
                                        <p:tav tm="100000">
                                          <p:val>
                                            <p:strVal val="#ppt_h"/>
                                          </p:val>
                                        </p:tav>
                                      </p:tavLst>
                                    </p:anim>
                                  </p:childTnLst>
                                </p:cTn>
                              </p:par>
                              <p:par>
                                <p:cTn id="13" presetID="17" presetClass="entr" presetSubtype="1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strVal val="#ppt_h"/>
                                          </p:val>
                                        </p:tav>
                                        <p:tav tm="100000">
                                          <p:val>
                                            <p:strVal val="#ppt_h"/>
                                          </p:val>
                                        </p:tav>
                                      </p:tavLst>
                                    </p:anim>
                                  </p:childTnLst>
                                </p:cTn>
                              </p:par>
                              <p:par>
                                <p:cTn id="17" presetID="17" presetClass="entr" presetSubtype="1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strVal val="#ppt_h"/>
                                          </p:val>
                                        </p:tav>
                                        <p:tav tm="100000">
                                          <p:val>
                                            <p:strVal val="#ppt_h"/>
                                          </p:val>
                                        </p:tav>
                                      </p:tavLst>
                                    </p:anim>
                                  </p:childTnLst>
                                </p:cTn>
                              </p:par>
                              <p:par>
                                <p:cTn id="21" presetID="48" presetClass="entr" presetSubtype="0" accel="5000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1000" fill="hold"/>
                                        <p:tgtEl>
                                          <p:spTgt spid="1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15"/>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15"/>
                                        </p:tgtEl>
                                        <p:attrNameLst>
                                          <p:attrName>ppt_y</p:attrName>
                                        </p:attrNameLst>
                                      </p:cBhvr>
                                      <p:tavLst>
                                        <p:tav tm="0">
                                          <p:val>
                                            <p:strVal val="#ppt_y"/>
                                          </p:val>
                                        </p:tav>
                                        <p:tav tm="100000">
                                          <p:val>
                                            <p:strVal val="#ppt_y"/>
                                          </p:val>
                                        </p:tav>
                                      </p:tavLst>
                                    </p:anim>
                                    <p:animEffect transition="in" filter="fade">
                                      <p:cBhvr>
                                        <p:cTn id="26" dur="10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8" name="Horizontal Scroll 7"/>
          <p:cNvSpPr/>
          <p:nvPr/>
        </p:nvSpPr>
        <p:spPr>
          <a:xfrm>
            <a:off x="108497" y="2286000"/>
            <a:ext cx="8077200" cy="3200400"/>
          </a:xfrm>
          <a:prstGeom prst="horizont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r>
              <a:rPr lang="fa-IR" sz="3200" dirty="0" smtClean="0">
                <a:cs typeface="2  Karim" pitchFamily="2" charset="-78"/>
              </a:rPr>
              <a:t>روح، جسم یا جسمانی نیست، از این رو روح از چیزهایی لذت می‌برد که جسم را از آنها بهره‌ای نیست. جسم از خوردن لذت می‌برد، ولی از لذت ایثار بی‌خبر است. </a:t>
            </a: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2800" b="1" dirty="0">
              <a:cs typeface="2  Karim" pitchFamily="2" charset="-78"/>
            </a:endParaRPr>
          </a:p>
          <a:p>
            <a:pPr algn="r" rtl="1" eaLnBrk="0" fontAlgn="base" hangingPunct="0">
              <a:spcBef>
                <a:spcPct val="0"/>
              </a:spcBef>
              <a:spcAft>
                <a:spcPct val="0"/>
              </a:spcAft>
            </a:pPr>
            <a:endParaRPr lang="en-US" sz="2800" b="1" dirty="0">
              <a:solidFill>
                <a:schemeClr val="tx1"/>
              </a:solidFill>
              <a:cs typeface="2  Karim" pitchFamily="2" charset="-78"/>
            </a:endParaRPr>
          </a:p>
        </p:txBody>
      </p:sp>
      <p:sp>
        <p:nvSpPr>
          <p:cNvPr id="2" name="32-Point Star 1"/>
          <p:cNvSpPr/>
          <p:nvPr/>
        </p:nvSpPr>
        <p:spPr>
          <a:xfrm>
            <a:off x="1371600" y="157976"/>
            <a:ext cx="6096000" cy="1600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r" rtl="1" fontAlgn="base">
              <a:spcBef>
                <a:spcPct val="0"/>
              </a:spcBef>
              <a:spcAft>
                <a:spcPct val="0"/>
              </a:spcAft>
            </a:pPr>
            <a:r>
              <a:rPr lang="fa-IR" sz="2800" dirty="0" smtClean="0">
                <a:solidFill>
                  <a:schemeClr val="tx1"/>
                </a:solidFill>
                <a:cs typeface="B Homa" pitchFamily="2" charset="-78"/>
              </a:rPr>
              <a:t>1.مجرد بودن روح انسان :</a:t>
            </a:r>
            <a:endParaRPr lang="fa-IR" sz="2800" dirty="0" smtClean="0"/>
          </a:p>
          <a:p>
            <a:pPr algn="r" rtl="1" fontAlgn="base">
              <a:spcBef>
                <a:spcPct val="0"/>
              </a:spcBef>
              <a:spcAft>
                <a:spcPct val="0"/>
              </a:spcAft>
            </a:pPr>
            <a:r>
              <a:rPr lang="fa-IR" sz="3200" dirty="0" smtClean="0"/>
              <a:t>‏</a:t>
            </a:r>
            <a:r>
              <a:rPr lang="fa-IR" sz="3200" b="1" dirty="0"/>
              <a:t/>
            </a:r>
            <a:br>
              <a:rPr lang="fa-IR" sz="3200" b="1" dirty="0"/>
            </a:br>
            <a:r>
              <a:rPr lang="fa-IR" sz="3200" b="1" dirty="0" smtClean="0"/>
              <a:t>‏</a:t>
            </a:r>
            <a:r>
              <a:rPr lang="fa-IR" sz="3200" dirty="0"/>
              <a:t/>
            </a:r>
            <a:br>
              <a:rPr lang="fa-IR" sz="3200" dirty="0"/>
            </a:br>
            <a:endParaRPr lang="fa-IR" sz="3200" dirty="0" smtClean="0"/>
          </a:p>
        </p:txBody>
      </p:sp>
      <p:sp>
        <p:nvSpPr>
          <p:cNvPr id="7" name="Rectangle 6"/>
          <p:cNvSpPr/>
          <p:nvPr/>
        </p:nvSpPr>
        <p:spPr>
          <a:xfrm rot="16200000">
            <a:off x="6487862"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rtl="1" fontAlgn="base">
              <a:spcBef>
                <a:spcPct val="0"/>
              </a:spcBef>
              <a:spcAft>
                <a:spcPct val="0"/>
              </a:spcAft>
            </a:pPr>
            <a:r>
              <a:rPr lang="fa-IR" sz="4400" dirty="0">
                <a:solidFill>
                  <a:schemeClr val="tx1"/>
                </a:solidFill>
                <a:latin typeface="Arial" pitchFamily="34" charset="0"/>
                <a:cs typeface="B Homa" pitchFamily="2" charset="-78"/>
              </a:rPr>
              <a:t> </a:t>
            </a:r>
            <a:r>
              <a:rPr lang="fa-IR" sz="4400" b="1" dirty="0" smtClean="0">
                <a:ln w="11430"/>
                <a:solidFill>
                  <a:srgbClr val="C00000"/>
                </a:solidFill>
                <a:cs typeface="B Homa" pitchFamily="2" charset="-78"/>
              </a:rPr>
              <a:t>ویژگی های روح</a:t>
            </a:r>
            <a:endParaRPr lang="fa-IR" sz="44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 xmlns:p14="http://schemas.microsoft.com/office/powerpoint/2010/main"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TotalTime>
  <Words>1096</Words>
  <Application>Microsoft Office PowerPoint</Application>
  <PresentationFormat>On-screen Show (4:3)</PresentationFormat>
  <Paragraphs>180</Paragraphs>
  <Slides>21</Slides>
  <Notes>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حقیقت انسان</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sattari</dc:creator>
  <cp:lastModifiedBy>NPSoft</cp:lastModifiedBy>
  <cp:revision>64</cp:revision>
  <dcterms:created xsi:type="dcterms:W3CDTF">2006-08-16T00:00:00Z</dcterms:created>
  <dcterms:modified xsi:type="dcterms:W3CDTF">2019-08-23T13:31:40Z</dcterms:modified>
</cp:coreProperties>
</file>