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58" r:id="rId3"/>
    <p:sldId id="259" r:id="rId4"/>
    <p:sldId id="285" r:id="rId5"/>
    <p:sldId id="300" r:id="rId6"/>
    <p:sldId id="262" r:id="rId7"/>
    <p:sldId id="327" r:id="rId8"/>
    <p:sldId id="329" r:id="rId9"/>
    <p:sldId id="331" r:id="rId10"/>
    <p:sldId id="303" r:id="rId11"/>
    <p:sldId id="305" r:id="rId12"/>
    <p:sldId id="307" r:id="rId13"/>
    <p:sldId id="309" r:id="rId14"/>
    <p:sldId id="313" r:id="rId15"/>
    <p:sldId id="315" r:id="rId16"/>
    <p:sldId id="317" r:id="rId17"/>
    <p:sldId id="319" r:id="rId18"/>
    <p:sldId id="321" r:id="rId19"/>
    <p:sldId id="323" r:id="rId20"/>
    <p:sldId id="269" r:id="rId21"/>
    <p:sldId id="271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3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اخلاق</c:v>
                </c:pt>
                <c:pt idx="1">
                  <c:v>عقايد</c:v>
                </c:pt>
                <c:pt idx="2">
                  <c:v>احكام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8</c:v>
                </c:pt>
                <c:pt idx="2">
                  <c:v>60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B8862-F43E-4CCC-9779-E3F904554422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82A8EB-C3A0-437A-9B96-C98F1CCF82BE}">
      <dgm:prSet phldrT="[Text]" custT="1"/>
      <dgm:spPr/>
      <dgm:t>
        <a:bodyPr/>
        <a:lstStyle/>
        <a:p>
          <a:r>
            <a:rPr lang="fa-IR" sz="4400" b="1" dirty="0" smtClean="0">
              <a:solidFill>
                <a:srgbClr val="C00000"/>
              </a:solidFill>
              <a:cs typeface="B Homa" pitchFamily="2" charset="-78"/>
            </a:rPr>
            <a:t>ارزشيابي</a:t>
          </a:r>
          <a:endParaRPr lang="en-US" sz="4400" b="1" dirty="0">
            <a:solidFill>
              <a:srgbClr val="C00000"/>
            </a:solidFill>
            <a:cs typeface="B Homa" pitchFamily="2" charset="-78"/>
          </a:endParaRPr>
        </a:p>
      </dgm:t>
    </dgm:pt>
    <dgm:pt modelId="{A3BDDB27-4507-41B8-8FAA-7989AF638FAD}" type="parTrans" cxnId="{5832D699-131F-4493-857F-3B3D07000AB2}">
      <dgm:prSet/>
      <dgm:spPr/>
      <dgm:t>
        <a:bodyPr/>
        <a:lstStyle/>
        <a:p>
          <a:endParaRPr lang="en-US"/>
        </a:p>
      </dgm:t>
    </dgm:pt>
    <dgm:pt modelId="{F27FC321-6284-440F-8638-50A6B5A83BD8}" type="sibTrans" cxnId="{5832D699-131F-4493-857F-3B3D07000AB2}">
      <dgm:prSet/>
      <dgm:spPr/>
      <dgm:t>
        <a:bodyPr/>
        <a:lstStyle/>
        <a:p>
          <a:endParaRPr lang="en-US"/>
        </a:p>
      </dgm:t>
    </dgm:pt>
    <dgm:pt modelId="{5891BF6B-95FB-4C0E-823A-7D2B4881DFA7}">
      <dgm:prSet phldrT="[Text]" custT="1"/>
      <dgm:spPr/>
      <dgm:t>
        <a:bodyPr/>
        <a:lstStyle/>
        <a:p>
          <a:pPr algn="ctr"/>
          <a:endParaRPr lang="en-US" sz="3600" dirty="0">
            <a:cs typeface="B Mitra" pitchFamily="2" charset="-78"/>
          </a:endParaRPr>
        </a:p>
      </dgm:t>
    </dgm:pt>
    <dgm:pt modelId="{936F8373-5E9D-4DB0-A96A-A420B756CD37}" type="parTrans" cxnId="{4E27078B-0DD8-40A7-8BE6-EF26AFBBC87B}">
      <dgm:prSet/>
      <dgm:spPr/>
      <dgm:t>
        <a:bodyPr/>
        <a:lstStyle/>
        <a:p>
          <a:endParaRPr lang="en-US"/>
        </a:p>
      </dgm:t>
    </dgm:pt>
    <dgm:pt modelId="{E728150F-1868-44C7-AD66-FF0014126285}" type="sibTrans" cxnId="{4E27078B-0DD8-40A7-8BE6-EF26AFBBC87B}">
      <dgm:prSet/>
      <dgm:spPr/>
      <dgm:t>
        <a:bodyPr/>
        <a:lstStyle/>
        <a:p>
          <a:endParaRPr lang="en-US"/>
        </a:p>
      </dgm:t>
    </dgm:pt>
    <dgm:pt modelId="{41958F3F-E6F4-47AD-A34E-7261C820596A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3600" dirty="0">
            <a:cs typeface="B Mitra" pitchFamily="2" charset="-78"/>
          </a:endParaRPr>
        </a:p>
      </dgm:t>
    </dgm:pt>
    <dgm:pt modelId="{99978D52-7977-47CF-A45A-E71B7487738F}" type="parTrans" cxnId="{F6AB90E1-0C27-430E-B54B-2589FCBC6694}">
      <dgm:prSet/>
      <dgm:spPr/>
      <dgm:t>
        <a:bodyPr/>
        <a:lstStyle/>
        <a:p>
          <a:endParaRPr lang="en-US"/>
        </a:p>
      </dgm:t>
    </dgm:pt>
    <dgm:pt modelId="{391E069E-55AE-4736-90B5-257B5037A92F}" type="sibTrans" cxnId="{F6AB90E1-0C27-430E-B54B-2589FCBC6694}">
      <dgm:prSet/>
      <dgm:spPr/>
      <dgm:t>
        <a:bodyPr/>
        <a:lstStyle/>
        <a:p>
          <a:endParaRPr lang="en-US"/>
        </a:p>
      </dgm:t>
    </dgm:pt>
    <dgm:pt modelId="{29CE58CF-9BB6-432F-AB8B-8C907F564E80}">
      <dgm:prSet phldrT="[Text]" custT="1"/>
      <dgm:spPr/>
      <dgm:t>
        <a:bodyPr/>
        <a:lstStyle/>
        <a:p>
          <a:endParaRPr lang="en-US" sz="3600" dirty="0">
            <a:cs typeface="B Mitra" pitchFamily="2" charset="-78"/>
          </a:endParaRPr>
        </a:p>
      </dgm:t>
    </dgm:pt>
    <dgm:pt modelId="{7566514B-9A99-44F3-AFCE-58F5420032DD}" type="parTrans" cxnId="{4CF4B865-2302-47EF-AC42-207AB23C0B3E}">
      <dgm:prSet/>
      <dgm:spPr/>
      <dgm:t>
        <a:bodyPr/>
        <a:lstStyle/>
        <a:p>
          <a:endParaRPr lang="en-US"/>
        </a:p>
      </dgm:t>
    </dgm:pt>
    <dgm:pt modelId="{C1F03DE7-D77F-4C64-8B80-9AB41796D7E0}" type="sibTrans" cxnId="{4CF4B865-2302-47EF-AC42-207AB23C0B3E}">
      <dgm:prSet/>
      <dgm:spPr/>
      <dgm:t>
        <a:bodyPr/>
        <a:lstStyle/>
        <a:p>
          <a:endParaRPr lang="en-US"/>
        </a:p>
      </dgm:t>
    </dgm:pt>
    <dgm:pt modelId="{F797D209-2A78-446B-A947-1350CE2D84A4}">
      <dgm:prSet phldrT="[Text]" custT="1"/>
      <dgm:spPr/>
      <dgm:t>
        <a:bodyPr/>
        <a:lstStyle/>
        <a:p>
          <a:endParaRPr lang="en-US" sz="3600" dirty="0">
            <a:cs typeface="B Mitra" pitchFamily="2" charset="-78"/>
          </a:endParaRPr>
        </a:p>
      </dgm:t>
    </dgm:pt>
    <dgm:pt modelId="{7202D078-9914-42BD-9D6F-E38D208AC9FC}" type="parTrans" cxnId="{7FE2EF56-F14F-4C43-AA36-F88A1A6B803F}">
      <dgm:prSet/>
      <dgm:spPr/>
      <dgm:t>
        <a:bodyPr/>
        <a:lstStyle/>
        <a:p>
          <a:endParaRPr lang="en-US"/>
        </a:p>
      </dgm:t>
    </dgm:pt>
    <dgm:pt modelId="{E1DD8CE9-0CA0-40EC-BF90-1DF8479A1596}" type="sibTrans" cxnId="{7FE2EF56-F14F-4C43-AA36-F88A1A6B803F}">
      <dgm:prSet/>
      <dgm:spPr/>
      <dgm:t>
        <a:bodyPr/>
        <a:lstStyle/>
        <a:p>
          <a:endParaRPr lang="en-US"/>
        </a:p>
      </dgm:t>
    </dgm:pt>
    <dgm:pt modelId="{EC79BD84-616B-42CE-AE1A-17F537D6A6C0}" type="pres">
      <dgm:prSet presAssocID="{499B8862-F43E-4CCC-9779-E3F90455442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4A363-4F79-4158-B67D-697B51613671}" type="pres">
      <dgm:prSet presAssocID="{499B8862-F43E-4CCC-9779-E3F904554422}" presName="matrix" presStyleCnt="0"/>
      <dgm:spPr/>
    </dgm:pt>
    <dgm:pt modelId="{83F4BEBD-CF8A-4FE5-A37C-620FFA881C02}" type="pres">
      <dgm:prSet presAssocID="{499B8862-F43E-4CCC-9779-E3F904554422}" presName="tile1" presStyleLbl="node1" presStyleIdx="0" presStyleCnt="4"/>
      <dgm:spPr/>
      <dgm:t>
        <a:bodyPr/>
        <a:lstStyle/>
        <a:p>
          <a:endParaRPr lang="en-US"/>
        </a:p>
      </dgm:t>
    </dgm:pt>
    <dgm:pt modelId="{13AC870A-30CB-4191-9B8F-F18889DD479D}" type="pres">
      <dgm:prSet presAssocID="{499B8862-F43E-4CCC-9779-E3F9045544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FDBA8-4720-4E5B-9ED8-6D740BA9CB55}" type="pres">
      <dgm:prSet presAssocID="{499B8862-F43E-4CCC-9779-E3F904554422}" presName="tile2" presStyleLbl="node1" presStyleIdx="1" presStyleCnt="4"/>
      <dgm:spPr/>
      <dgm:t>
        <a:bodyPr/>
        <a:lstStyle/>
        <a:p>
          <a:endParaRPr lang="en-US"/>
        </a:p>
      </dgm:t>
    </dgm:pt>
    <dgm:pt modelId="{CAAAE3F7-6B5A-4BFC-9BA6-A376E21D687D}" type="pres">
      <dgm:prSet presAssocID="{499B8862-F43E-4CCC-9779-E3F9045544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B0991-F157-486F-B7E6-356FA0019F73}" type="pres">
      <dgm:prSet presAssocID="{499B8862-F43E-4CCC-9779-E3F904554422}" presName="tile3" presStyleLbl="node1" presStyleIdx="2" presStyleCnt="4" custLinFactNeighborX="-1852" custLinFactNeighborY="-12452"/>
      <dgm:spPr/>
      <dgm:t>
        <a:bodyPr/>
        <a:lstStyle/>
        <a:p>
          <a:endParaRPr lang="en-US"/>
        </a:p>
      </dgm:t>
    </dgm:pt>
    <dgm:pt modelId="{E0F39791-19BF-4A9B-A629-27BFD8154FA5}" type="pres">
      <dgm:prSet presAssocID="{499B8862-F43E-4CCC-9779-E3F9045544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EB892-ACF0-406D-B637-155FD18267B5}" type="pres">
      <dgm:prSet presAssocID="{499B8862-F43E-4CCC-9779-E3F904554422}" presName="tile4" presStyleLbl="node1" presStyleIdx="3" presStyleCnt="4" custLinFactNeighborX="1852" custLinFactNeighborY="-15819"/>
      <dgm:spPr/>
      <dgm:t>
        <a:bodyPr/>
        <a:lstStyle/>
        <a:p>
          <a:endParaRPr lang="en-US"/>
        </a:p>
      </dgm:t>
    </dgm:pt>
    <dgm:pt modelId="{225A1F7C-F381-45D0-87D8-0879CC5A5182}" type="pres">
      <dgm:prSet presAssocID="{499B8862-F43E-4CCC-9779-E3F9045544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D3B58-AD12-490F-B8DD-18402282662E}" type="pres">
      <dgm:prSet presAssocID="{499B8862-F43E-4CCC-9779-E3F90455442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CF4B865-2302-47EF-AC42-207AB23C0B3E}" srcId="{A182A8EB-C3A0-437A-9B96-C98F1CCF82BE}" destId="{29CE58CF-9BB6-432F-AB8B-8C907F564E80}" srcOrd="2" destOrd="0" parTransId="{7566514B-9A99-44F3-AFCE-58F5420032DD}" sibTransId="{C1F03DE7-D77F-4C64-8B80-9AB41796D7E0}"/>
    <dgm:cxn modelId="{846C98A3-0E88-4B8C-8805-62C8224D0BCF}" type="presOf" srcId="{5891BF6B-95FB-4C0E-823A-7D2B4881DFA7}" destId="{13AC870A-30CB-4191-9B8F-F18889DD479D}" srcOrd="1" destOrd="0" presId="urn:microsoft.com/office/officeart/2005/8/layout/matrix1"/>
    <dgm:cxn modelId="{D9E33345-4401-45AE-ADCE-494953792D14}" type="presOf" srcId="{41958F3F-E6F4-47AD-A34E-7261C820596A}" destId="{CAAAE3F7-6B5A-4BFC-9BA6-A376E21D687D}" srcOrd="1" destOrd="0" presId="urn:microsoft.com/office/officeart/2005/8/layout/matrix1"/>
    <dgm:cxn modelId="{F6AB90E1-0C27-430E-B54B-2589FCBC6694}" srcId="{A182A8EB-C3A0-437A-9B96-C98F1CCF82BE}" destId="{41958F3F-E6F4-47AD-A34E-7261C820596A}" srcOrd="1" destOrd="0" parTransId="{99978D52-7977-47CF-A45A-E71B7487738F}" sibTransId="{391E069E-55AE-4736-90B5-257B5037A92F}"/>
    <dgm:cxn modelId="{D28060BC-7965-49B6-9972-913FEB244650}" type="presOf" srcId="{5891BF6B-95FB-4C0E-823A-7D2B4881DFA7}" destId="{83F4BEBD-CF8A-4FE5-A37C-620FFA881C02}" srcOrd="0" destOrd="0" presId="urn:microsoft.com/office/officeart/2005/8/layout/matrix1"/>
    <dgm:cxn modelId="{110732BC-602F-4DDC-A7DE-F76813BC7C75}" type="presOf" srcId="{29CE58CF-9BB6-432F-AB8B-8C907F564E80}" destId="{805B0991-F157-486F-B7E6-356FA0019F73}" srcOrd="0" destOrd="0" presId="urn:microsoft.com/office/officeart/2005/8/layout/matrix1"/>
    <dgm:cxn modelId="{5832D699-131F-4493-857F-3B3D07000AB2}" srcId="{499B8862-F43E-4CCC-9779-E3F904554422}" destId="{A182A8EB-C3A0-437A-9B96-C98F1CCF82BE}" srcOrd="0" destOrd="0" parTransId="{A3BDDB27-4507-41B8-8FAA-7989AF638FAD}" sibTransId="{F27FC321-6284-440F-8638-50A6B5A83BD8}"/>
    <dgm:cxn modelId="{7FE2EF56-F14F-4C43-AA36-F88A1A6B803F}" srcId="{A182A8EB-C3A0-437A-9B96-C98F1CCF82BE}" destId="{F797D209-2A78-446B-A947-1350CE2D84A4}" srcOrd="3" destOrd="0" parTransId="{7202D078-9914-42BD-9D6F-E38D208AC9FC}" sibTransId="{E1DD8CE9-0CA0-40EC-BF90-1DF8479A1596}"/>
    <dgm:cxn modelId="{A019348B-657C-48CE-82E7-FF25F13B9E3C}" type="presOf" srcId="{29CE58CF-9BB6-432F-AB8B-8C907F564E80}" destId="{E0F39791-19BF-4A9B-A629-27BFD8154FA5}" srcOrd="1" destOrd="0" presId="urn:microsoft.com/office/officeart/2005/8/layout/matrix1"/>
    <dgm:cxn modelId="{D146317D-2A58-4F50-AA02-FD213D3BA5CE}" type="presOf" srcId="{41958F3F-E6F4-47AD-A34E-7261C820596A}" destId="{726FDBA8-4720-4E5B-9ED8-6D740BA9CB55}" srcOrd="0" destOrd="0" presId="urn:microsoft.com/office/officeart/2005/8/layout/matrix1"/>
    <dgm:cxn modelId="{C7F6D640-86AC-4398-9885-3E2BA055B899}" type="presOf" srcId="{F797D209-2A78-446B-A947-1350CE2D84A4}" destId="{FF8EB892-ACF0-406D-B637-155FD18267B5}" srcOrd="0" destOrd="0" presId="urn:microsoft.com/office/officeart/2005/8/layout/matrix1"/>
    <dgm:cxn modelId="{8D62E799-6794-42C7-8EE8-5B1736516732}" type="presOf" srcId="{F797D209-2A78-446B-A947-1350CE2D84A4}" destId="{225A1F7C-F381-45D0-87D8-0879CC5A5182}" srcOrd="1" destOrd="0" presId="urn:microsoft.com/office/officeart/2005/8/layout/matrix1"/>
    <dgm:cxn modelId="{4E27078B-0DD8-40A7-8BE6-EF26AFBBC87B}" srcId="{A182A8EB-C3A0-437A-9B96-C98F1CCF82BE}" destId="{5891BF6B-95FB-4C0E-823A-7D2B4881DFA7}" srcOrd="0" destOrd="0" parTransId="{936F8373-5E9D-4DB0-A96A-A420B756CD37}" sibTransId="{E728150F-1868-44C7-AD66-FF0014126285}"/>
    <dgm:cxn modelId="{65FB2B7C-FA5F-41E6-BD4A-5A4CED5B250E}" type="presOf" srcId="{499B8862-F43E-4CCC-9779-E3F904554422}" destId="{EC79BD84-616B-42CE-AE1A-17F537D6A6C0}" srcOrd="0" destOrd="0" presId="urn:microsoft.com/office/officeart/2005/8/layout/matrix1"/>
    <dgm:cxn modelId="{B09D8FE9-53D6-4E3C-8C42-B87E200A28CB}" type="presOf" srcId="{A182A8EB-C3A0-437A-9B96-C98F1CCF82BE}" destId="{412D3B58-AD12-490F-B8DD-18402282662E}" srcOrd="0" destOrd="0" presId="urn:microsoft.com/office/officeart/2005/8/layout/matrix1"/>
    <dgm:cxn modelId="{F591B882-B691-46FC-A1D2-F6DB184A4FA8}" type="presParOf" srcId="{EC79BD84-616B-42CE-AE1A-17F537D6A6C0}" destId="{CB64A363-4F79-4158-B67D-697B51613671}" srcOrd="0" destOrd="0" presId="urn:microsoft.com/office/officeart/2005/8/layout/matrix1"/>
    <dgm:cxn modelId="{1A88A7C7-B93E-4C23-BCC4-E3BF0AEC2512}" type="presParOf" srcId="{CB64A363-4F79-4158-B67D-697B51613671}" destId="{83F4BEBD-CF8A-4FE5-A37C-620FFA881C02}" srcOrd="0" destOrd="0" presId="urn:microsoft.com/office/officeart/2005/8/layout/matrix1"/>
    <dgm:cxn modelId="{46BD79A0-B72D-4C0C-8283-7A96DCAF8A53}" type="presParOf" srcId="{CB64A363-4F79-4158-B67D-697B51613671}" destId="{13AC870A-30CB-4191-9B8F-F18889DD479D}" srcOrd="1" destOrd="0" presId="urn:microsoft.com/office/officeart/2005/8/layout/matrix1"/>
    <dgm:cxn modelId="{2E5A6E1E-08A3-4B2D-8803-C77CF54FF9F8}" type="presParOf" srcId="{CB64A363-4F79-4158-B67D-697B51613671}" destId="{726FDBA8-4720-4E5B-9ED8-6D740BA9CB55}" srcOrd="2" destOrd="0" presId="urn:microsoft.com/office/officeart/2005/8/layout/matrix1"/>
    <dgm:cxn modelId="{C8A2662F-B101-4387-A904-84F54A2B957B}" type="presParOf" srcId="{CB64A363-4F79-4158-B67D-697B51613671}" destId="{CAAAE3F7-6B5A-4BFC-9BA6-A376E21D687D}" srcOrd="3" destOrd="0" presId="urn:microsoft.com/office/officeart/2005/8/layout/matrix1"/>
    <dgm:cxn modelId="{C460B504-19B1-4F1B-8541-B83EBA8C7FE0}" type="presParOf" srcId="{CB64A363-4F79-4158-B67D-697B51613671}" destId="{805B0991-F157-486F-B7E6-356FA0019F73}" srcOrd="4" destOrd="0" presId="urn:microsoft.com/office/officeart/2005/8/layout/matrix1"/>
    <dgm:cxn modelId="{E3BD7633-B6DE-435E-8E0F-A3C2325BB4B0}" type="presParOf" srcId="{CB64A363-4F79-4158-B67D-697B51613671}" destId="{E0F39791-19BF-4A9B-A629-27BFD8154FA5}" srcOrd="5" destOrd="0" presId="urn:microsoft.com/office/officeart/2005/8/layout/matrix1"/>
    <dgm:cxn modelId="{A0E80C5C-2481-4779-A75B-9975304A3127}" type="presParOf" srcId="{CB64A363-4F79-4158-B67D-697B51613671}" destId="{FF8EB892-ACF0-406D-B637-155FD18267B5}" srcOrd="6" destOrd="0" presId="urn:microsoft.com/office/officeart/2005/8/layout/matrix1"/>
    <dgm:cxn modelId="{7EC51037-33BE-4489-87FB-0F19A24FD0BE}" type="presParOf" srcId="{CB64A363-4F79-4158-B67D-697B51613671}" destId="{225A1F7C-F381-45D0-87D8-0879CC5A5182}" srcOrd="7" destOrd="0" presId="urn:microsoft.com/office/officeart/2005/8/layout/matrix1"/>
    <dgm:cxn modelId="{336468B6-7551-4BD8-9F6A-7E26207F6D2A}" type="presParOf" srcId="{EC79BD84-616B-42CE-AE1A-17F537D6A6C0}" destId="{412D3B58-AD12-490F-B8DD-18402282662E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F4BEBD-CF8A-4FE5-A37C-620FFA881C02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 rot="16200000">
        <a:off x="1208781" y="-1208781"/>
        <a:ext cx="1697236" cy="4114800"/>
      </dsp:txXfrm>
    </dsp:sp>
    <dsp:sp modelId="{726FDBA8-4720-4E5B-9ED8-6D740BA9CB55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>
        <a:off x="4114800" y="0"/>
        <a:ext cx="4114800" cy="1697236"/>
      </dsp:txXfrm>
    </dsp:sp>
    <dsp:sp modelId="{805B0991-F157-486F-B7E6-356FA0019F73}">
      <dsp:nvSpPr>
        <dsp:cNvPr id="0" name=""/>
        <dsp:cNvSpPr/>
      </dsp:nvSpPr>
      <dsp:spPr>
        <a:xfrm rot="10800000">
          <a:off x="0" y="1981195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 rot="10800000">
        <a:off x="0" y="2546940"/>
        <a:ext cx="4114800" cy="1697236"/>
      </dsp:txXfrm>
    </dsp:sp>
    <dsp:sp modelId="{FF8EB892-ACF0-406D-B637-155FD18267B5}">
      <dsp:nvSpPr>
        <dsp:cNvPr id="0" name=""/>
        <dsp:cNvSpPr/>
      </dsp:nvSpPr>
      <dsp:spPr>
        <a:xfrm rot="5400000">
          <a:off x="5040709" y="979091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cs typeface="B Mitra" pitchFamily="2" charset="-78"/>
          </a:endParaRPr>
        </a:p>
      </dsp:txBody>
      <dsp:txXfrm rot="5400000">
        <a:off x="5323581" y="1261963"/>
        <a:ext cx="1697236" cy="4114800"/>
      </dsp:txXfrm>
    </dsp:sp>
    <dsp:sp modelId="{412D3B58-AD12-490F-B8DD-18402282662E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solidFill>
                <a:srgbClr val="C00000"/>
              </a:solidFill>
              <a:cs typeface="B Homa" pitchFamily="2" charset="-78"/>
            </a:rPr>
            <a:t>ارزشيابي</a:t>
          </a:r>
          <a:endParaRPr lang="en-US" sz="4400" b="1" kern="1200" dirty="0">
            <a:solidFill>
              <a:srgbClr val="C00000"/>
            </a:solidFill>
            <a:cs typeface="B Homa" pitchFamily="2" charset="-78"/>
          </a:endParaRPr>
        </a:p>
      </dsp:txBody>
      <dsp:txXfrm>
        <a:off x="2880359" y="1697236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4AE84-D043-4136-B717-B38ECF137B4D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7D8CE-6E53-4234-815D-FF8917F2A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57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BDDFC-30E4-4CBA-AC05-7AB83D9691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42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3CC91-CB9F-495C-8748-834A75BB7151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9%81%DB%8C%D9%84%D8%B3%D9%88%D9%81" TargetMode="External"/><Relationship Id="rId5" Type="http://schemas.openxmlformats.org/officeDocument/2006/relationships/hyperlink" Target="https://fa.wikipedia.org/wiki/%D8%AF%DB%8C%D9%88%DB%8C%D8%AF_%D9%87%DB%8C%D9%88%D9%85" TargetMode="External"/><Relationship Id="rId4" Type="http://schemas.openxmlformats.org/officeDocument/2006/relationships/hyperlink" Target="https://fa.wikipedia.org/wiki/%D8%AC%D8%A7%D9%86_%D9%84%D8%A7%DA%A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33" descr="Description: J0105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49339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\Desktop\dorose maref\andishe1\scan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009"/>
            <a:ext cx="4419600" cy="2425991"/>
          </a:xfrm>
          <a:prstGeom prst="roundRect">
            <a:avLst>
              <a:gd name="adj" fmla="val 8594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9" name="Picture 8" descr="mmalb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72734">
            <a:off x="2383714" y="140153"/>
            <a:ext cx="3932251" cy="12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562600" y="5410200"/>
            <a:ext cx="28956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dirty="0" smtClean="0"/>
              <a:t>آیت­الله جعفر سبحانی و </a:t>
            </a:r>
            <a:endParaRPr lang="fa-IR" dirty="0" smtClean="0"/>
          </a:p>
          <a:p>
            <a:r>
              <a:rPr lang="ar-SA" dirty="0" smtClean="0"/>
              <a:t>محمد محمدرضایی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49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فوائد خود شناسي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447800" y="0"/>
            <a:ext cx="59436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1.</a:t>
            </a: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 مقدمه کمال انسانی  </a:t>
            </a:r>
            <a:endParaRPr lang="en-US" sz="32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زیرا  اگر آدمی قبل  از هر چیز خود را بشناسد بهتر می تواند از سرمایه های وجودی خود بهره ببرد. </a:t>
            </a: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فوائد خود شناسي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066800" y="0"/>
            <a:ext cx="63246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2. مقدمه جهان شناسی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انسان برای تعامل با جهان خارج ابتدا باید خود و ابزار و حدود ابزار شناخت خود را بشناسد.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امير المومنين (ع) :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0000"/>
                </a:solidFill>
                <a:cs typeface="2  Karim" pitchFamily="2" charset="-78"/>
              </a:rPr>
              <a:t>«كيف يعرف غيره من يجهل نفسه»</a:t>
            </a: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کسی که خود را نمی شناسد چگونه غیر خود را تواند شناخت؟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فوائد خود شناسي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066800" y="0"/>
            <a:ext cx="63246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3. مقدمه خداشناسی</a:t>
            </a: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زیرا اولا؛فطرت آدمی با خداوند عجین است و دعوت به خودشناسی، دعوت به خداشناسی است.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ثانیا؛ با خودشناسی انسان وابستگی خود را به خداوند درک میکند. قرآن كريم :</a:t>
            </a:r>
            <a:r>
              <a:rPr lang="fa-IR" sz="3200" b="1" dirty="0" smtClean="0">
                <a:solidFill>
                  <a:srgbClr val="FF0000"/>
                </a:solidFill>
                <a:cs typeface="B Karim" pitchFamily="2" charset="-78"/>
              </a:rPr>
              <a:t>يَا أَيُّهَا النَّاسُ أَنتُمُ الْفُقَرَاءُ إِلَى اللَّهِ وَاللَّهُ هُوَ الْغَنِيُّ الْحَمِيدُ</a:t>
            </a: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 اي مردم شما به خدا نياز منديد و خدا بي نياز ستودني است.(سوره فاطر آيه 15)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ثالثا؛ انسان با خودشناسی به ناظمی حکیم و عالم پی می برد.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فوائد خود شناسي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1066800" y="0"/>
            <a:ext cx="63246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4.حلال مشکلات انسان</a:t>
            </a: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انسان معاصر بحران های دارد که بسياري از آنها ناشي از جهل و خود نا شناسي او است. بحران هاي فرا روي انسان معاصر عبارتند از: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rgbClr val="FF0000"/>
                </a:solidFill>
                <a:cs typeface="B Karim" pitchFamily="2" charset="-78"/>
              </a:rPr>
              <a:t> 1.بحران معرفتی 2. بحران اخلاقی 3. بحران روانی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بحرانهای انسان معاصر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2362200" y="0"/>
            <a:ext cx="4267200" cy="1752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1.بحران معرفتی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انسان معاصربا وجود انفجار اطلاعات به دلیل روی آوردن به نظریاتی چون </a:t>
            </a:r>
            <a:r>
              <a:rPr lang="fa-IR" sz="3200" b="1" u="sng" dirty="0" smtClean="0">
                <a:solidFill>
                  <a:srgbClr val="FF0000"/>
                </a:solidFill>
                <a:cs typeface="B Karim" pitchFamily="2" charset="-78"/>
              </a:rPr>
              <a:t>؛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u="sng" dirty="0" smtClean="0">
                <a:solidFill>
                  <a:srgbClr val="FF0000"/>
                </a:solidFill>
                <a:cs typeface="B Karim" pitchFamily="2" charset="-78"/>
              </a:rPr>
              <a:t> تجربه گرایی (آمپریسم) وعقل گرایی(راسیونالیسم)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solidFill>
                  <a:schemeClr val="tx1"/>
                </a:solidFill>
                <a:cs typeface="B Karim" pitchFamily="2" charset="-78"/>
              </a:rPr>
              <a:t>دچار تحیر معرفتی شده است .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  <p:pic>
        <p:nvPicPr>
          <p:cNvPr id="8" name="Picture 2" descr="C:\Users\ali\Desktop\e4eo8uqypgdhm00yfp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1905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 </a:t>
            </a:r>
            <a:r>
              <a:rPr lang="fa-IR" sz="3600" b="1" dirty="0" smtClean="0">
                <a:solidFill>
                  <a:srgbClr val="FFFF00"/>
                </a:solidFill>
                <a:cs typeface="B Homa" pitchFamily="2" charset="-78"/>
              </a:rPr>
              <a:t>1.بحران معرفتی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sz="3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2362200" y="0"/>
            <a:ext cx="4267200" cy="1752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آمپریسم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algn="r" rtl="1"/>
            <a:r>
              <a:rPr lang="fa-IR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تجربه گرایی(آمپریسم )تنها ابزار شناخت را حس و تجربه حسی می داند و معتقد است:داده های عقلی و شهودی فاقد اعتبار می باشند. </a:t>
            </a:r>
            <a:r>
              <a:rPr lang="fa-IR" sz="3200" dirty="0" smtClean="0">
                <a:hlinkClick r:id="rId4" tooltip="جان لاک"/>
              </a:rPr>
              <a:t>جان لاک</a:t>
            </a:r>
            <a:r>
              <a:rPr lang="fa-IR" sz="3200" dirty="0" smtClean="0"/>
              <a:t> و </a:t>
            </a:r>
            <a:r>
              <a:rPr lang="fa-IR" sz="3200" dirty="0" smtClean="0">
                <a:hlinkClick r:id="rId5" tooltip="دیوید هیوم"/>
              </a:rPr>
              <a:t>دیوید هیوم</a:t>
            </a:r>
            <a:r>
              <a:rPr lang="fa-IR" sz="3200" dirty="0" smtClean="0"/>
              <a:t> از </a:t>
            </a:r>
            <a:r>
              <a:rPr lang="fa-IR" sz="3200" dirty="0" smtClean="0">
                <a:hlinkClick r:id="rId6" tooltip="فیلسوف"/>
              </a:rPr>
              <a:t>فیلسوفان</a:t>
            </a:r>
            <a:r>
              <a:rPr lang="fa-IR" sz="3200" dirty="0" smtClean="0"/>
              <a:t> تجربه‌گرا هستند.</a:t>
            </a:r>
            <a:r>
              <a:rPr lang="fa-IR" sz="32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fa-IR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endParaRPr lang="en-US" sz="3200" dirty="0" smtClean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 </a:t>
            </a:r>
            <a:r>
              <a:rPr lang="fa-IR" sz="3600" b="1" dirty="0" smtClean="0">
                <a:solidFill>
                  <a:srgbClr val="FFFF00"/>
                </a:solidFill>
                <a:cs typeface="B Homa" pitchFamily="2" charset="-78"/>
              </a:rPr>
              <a:t>1.بحران معرفتی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sz="36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2362200" y="0"/>
            <a:ext cx="4267200" cy="1752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راسیونالیسم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عقل گرایی (راسیونالیسم) بیشتر به ابزار عقل تاکید کرده است. شرط پذیرش دین را عقلانیّت گزاره‌های آن می‌دانند. پایه گذار این اندیشه،دکارت است.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0000"/>
                </a:solidFill>
                <a:cs typeface="2  Karim" pitchFamily="2" charset="-78"/>
              </a:rPr>
              <a:t>نتیجه این دو نظریه: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 سرگردانی در حوزه مسائل ماوراء طبیعت که قابل تجربه و استدلال عقلی نیست، می باشد.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بحرانهای انسان معاصر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2362200" y="0"/>
            <a:ext cx="4267200" cy="1752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1.بحران روانی  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40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B Karim" pitchFamily="2" charset="-78"/>
              </a:rPr>
              <a:t>انسان معاصر به رغم پیشرفت  های علمی، نتوانسته است مشکلات روحی و روانی انسان را درمان نمایند و به آرامش برسد . هرچند تاحدی به آسایش رسیده است.نتیجه خدا فراموشی،خود فراموشی است .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  <p:pic>
        <p:nvPicPr>
          <p:cNvPr id="10" name="Picture 3" descr="C:\Users\satari\Desktop\انديشه 1 عكسها\ax\زندگی 1.jpg"/>
          <p:cNvPicPr>
            <a:picLocks noChangeAspect="1" noChangeArrowheads="1"/>
          </p:cNvPicPr>
          <p:nvPr/>
        </p:nvPicPr>
        <p:blipFill rotWithShape="1">
          <a:blip r:embed="rId4" cstate="print"/>
          <a:srcRect l="11553" r="2954"/>
          <a:stretch/>
        </p:blipFill>
        <p:spPr bwMode="auto">
          <a:xfrm>
            <a:off x="533400" y="0"/>
            <a:ext cx="1828800" cy="16002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4476048" y="208849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1" name="Horizontal Scroll 20"/>
          <p:cNvSpPr/>
          <p:nvPr/>
        </p:nvSpPr>
        <p:spPr>
          <a:xfrm>
            <a:off x="533400" y="6858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40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B Karim" pitchFamily="2" charset="-78"/>
              </a:rPr>
              <a:t>خداوند تعالی می‌فرماید: </a:t>
            </a:r>
            <a:r>
              <a:rPr lang="fa-IR" sz="3600" b="1" dirty="0" smtClean="0">
                <a:solidFill>
                  <a:srgbClr val="FF0000"/>
                </a:solidFill>
                <a:cs typeface="B Karim" pitchFamily="2" charset="-78"/>
              </a:rPr>
              <a:t>«وَلَا تَکونُوا کالَّذِینَ نَسُوا اللَّهَ فَأَنسَاهُمْ أَنفُسَهُمْ أُوْلَئِک هُمُ الْفَاسِقُونَ</a:t>
            </a:r>
            <a:r>
              <a:rPr lang="fa-IR" sz="3600" b="1" dirty="0" smtClean="0">
                <a:solidFill>
                  <a:schemeClr val="tx1"/>
                </a:solidFill>
                <a:cs typeface="B Karim" pitchFamily="2" charset="-78"/>
              </a:rPr>
              <a:t>؛ (سوره حشر/  آیه۱۹) 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B Karim" pitchFamily="2" charset="-78"/>
              </a:rPr>
              <a:t>مانندکسانی نباشید که خدا را فراموش کردند و خدا نیز آن‌ها را به خود فراموشی گرفتار کرد، آن‌ها فاسقانند».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بحرانهای انسان معاصر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2362200" y="0"/>
            <a:ext cx="4267200" cy="1752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3. بحران اخلاقی: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40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B Karim" pitchFamily="2" charset="-78"/>
              </a:rPr>
              <a:t>انسان معاصر به دلیل روی آوردن به برخی  از نظریات مانند: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4800" b="1" u="sng" dirty="0" smtClean="0">
                <a:solidFill>
                  <a:srgbClr val="FF0000"/>
                </a:solidFill>
                <a:cs typeface="B Karim" pitchFamily="2" charset="-78"/>
              </a:rPr>
              <a:t>لذت گرایی ، سودگرایی و نسبت گرایی،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u="sng" dirty="0" smtClean="0">
                <a:solidFill>
                  <a:srgbClr val="FF0000"/>
                </a:solidFill>
                <a:cs typeface="B Karim" pitchFamily="2" charset="-78"/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  <a:cs typeface="B Karim" pitchFamily="2" charset="-78"/>
              </a:rPr>
              <a:t>دچار بحران های اخلاقی مانند: میگساری، شهوترانی، همجنس بازی، اعتیاد ، شده است.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B Karim" pitchFamily="2" charset="-78"/>
              </a:rPr>
              <a:t> ریشه این بحران، غفلت  از بعد غیر مادی انسان و ماده گرايي و لذت طلبي بشرمي باشد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b="1" dirty="0" smtClean="0">
              <a:solidFill>
                <a:schemeClr val="tx1"/>
              </a:solidFill>
              <a:cs typeface="B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tari\Desktop\انديشه 1 عكسها\New folder (2)\New folder\2\wri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48613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73577" y="2285992"/>
            <a:ext cx="39709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استاد: محمد سبحانی نیا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  <a:p>
            <a:pPr algn="r"/>
            <a:r>
              <a:rPr lang="fa-IR" sz="3600" b="1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287663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FFFF00"/>
                </a:solidFill>
              </a:rPr>
              <a:t>نقش دین در حل بحران های انسان</a:t>
            </a:r>
            <a:endParaRPr lang="fa-IR" sz="2800" b="1" dirty="0">
              <a:solidFill>
                <a:srgbClr val="FFFF00"/>
              </a:solidFill>
            </a:endParaRPr>
          </a:p>
        </p:txBody>
      </p:sp>
      <p:sp>
        <p:nvSpPr>
          <p:cNvPr id="6" name="Teardrop 5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 rot="16200000">
            <a:off x="6164575" y="3373572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en-US" sz="4000" dirty="0">
              <a:solidFill>
                <a:srgbClr val="C00000"/>
              </a:solidFill>
              <a:cs typeface="B Homa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0600" y="571480"/>
            <a:ext cx="62484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b="1" dirty="0" smtClean="0">
                <a:solidFill>
                  <a:srgbClr val="FFFF00"/>
                </a:solidFill>
                <a:cs typeface="B Roya" pitchFamily="2" charset="-78"/>
              </a:rPr>
              <a:t>1.دین و بحران معرفتی </a:t>
            </a:r>
            <a:endParaRPr lang="en-US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13" name="Picture 3" descr="C:\Users\ghiyasvand\Desktop\png\bot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934200" y="457200"/>
            <a:ext cx="882592" cy="1328728"/>
          </a:xfrm>
          <a:prstGeom prst="rect">
            <a:avLst/>
          </a:prstGeom>
          <a:noFill/>
        </p:spPr>
      </p:pic>
      <p:pic>
        <p:nvPicPr>
          <p:cNvPr id="14" name="Picture 3" descr="C:\Users\ghiyasvand\Desktop\png\bot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82592" cy="1328728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7696200" cy="434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fa-IR" sz="3900" b="1" dirty="0" smtClean="0">
                <a:solidFill>
                  <a:schemeClr val="tx1"/>
                </a:solidFill>
                <a:cs typeface="B Karim" pitchFamily="2" charset="-78"/>
              </a:rPr>
              <a:t>دين راههاي شناخت انسان را منحصر به ابزار حسي نكرده بلكه علاوه بر حس ،</a:t>
            </a:r>
            <a:r>
              <a:rPr lang="fa-IR" sz="3900" b="1" u="sng" dirty="0" smtClean="0">
                <a:solidFill>
                  <a:srgbClr val="FF0000"/>
                </a:solidFill>
                <a:cs typeface="B Karim" pitchFamily="2" charset="-78"/>
              </a:rPr>
              <a:t>عقل و قلب ، وحي </a:t>
            </a:r>
            <a:r>
              <a:rPr lang="fa-IR" sz="3900" b="1" dirty="0" smtClean="0">
                <a:solidFill>
                  <a:schemeClr val="tx1"/>
                </a:solidFill>
                <a:cs typeface="B Karim" pitchFamily="2" charset="-78"/>
              </a:rPr>
              <a:t>را نيز براي شناخت جامع و برتر معرفي مي كند.</a:t>
            </a:r>
          </a:p>
          <a:p>
            <a:pPr marL="0" lvl="0" indent="0" algn="r" rtl="1">
              <a:buNone/>
            </a:pPr>
            <a:r>
              <a:rPr lang="fa-IR" sz="3900" b="1" dirty="0" smtClean="0">
                <a:solidFill>
                  <a:schemeClr val="tx1"/>
                </a:solidFill>
                <a:cs typeface="B Karim" pitchFamily="2" charset="-78"/>
              </a:rPr>
              <a:t> از این طریق انسان مي تواند با کمک دو بال عقل و وحی ،به شناخت كامل و مطمئن رسیده و از بحران معرفتي نجات یابد.</a:t>
            </a:r>
          </a:p>
          <a:p>
            <a:pPr marL="0" lvl="0" indent="0" algn="r" rtl="1">
              <a:buNone/>
            </a:pPr>
            <a:endParaRPr lang="en-US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3433"/>
            <a:ext cx="7620000" cy="44973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cs typeface="B Karim" pitchFamily="2" charset="-78"/>
              </a:rPr>
              <a:t>دین از دو جهت با بحران اخلاقی برخورد می کند :</a:t>
            </a:r>
          </a:p>
          <a:p>
            <a:pPr marL="0" indent="0" algn="r" rtl="1">
              <a:buNone/>
            </a:pPr>
            <a:r>
              <a:rPr lang="fa-IR" b="1" dirty="0" smtClean="0">
                <a:cs typeface="B Karim" pitchFamily="2" charset="-78"/>
              </a:rPr>
              <a:t>1.دین پشتوانه محکمی برای اخلاق است.</a:t>
            </a:r>
          </a:p>
          <a:p>
            <a:pPr marL="0" indent="0" algn="r" rtl="1">
              <a:buNone/>
            </a:pPr>
            <a:r>
              <a:rPr lang="fa-IR" b="1" dirty="0" smtClean="0">
                <a:cs typeface="B Karim" pitchFamily="2" charset="-78"/>
              </a:rPr>
              <a:t>2.پیامبران از طریق موعظه و ارائه الگو، مردم را به رعایت اخلاق دعوت می کنند. پيامبر اسلام مي فرمايد :</a:t>
            </a:r>
            <a:r>
              <a:rPr lang="fa-IR" b="1" dirty="0" smtClean="0">
                <a:solidFill>
                  <a:srgbClr val="FF0000"/>
                </a:solidFill>
                <a:cs typeface="B Karim" pitchFamily="2" charset="-78"/>
              </a:rPr>
              <a:t>انما بعثت لاتمم مکارم الاخلاق </a:t>
            </a:r>
            <a:r>
              <a:rPr lang="fa-IR" b="1" dirty="0" smtClean="0">
                <a:cs typeface="B Karim" pitchFamily="2" charset="-78"/>
              </a:rPr>
              <a:t>من براي تکمیل اصول اخلاقی مبعوث شده ام .</a:t>
            </a:r>
          </a:p>
          <a:p>
            <a:pPr marL="0" indent="0" algn="r" rtl="1">
              <a:buNone/>
            </a:pPr>
            <a:r>
              <a:rPr lang="ar-SA" sz="2800" dirty="0" smtClean="0">
                <a:cs typeface="B Karim" pitchFamily="2" charset="-78"/>
              </a:rPr>
              <a:t>. </a:t>
            </a:r>
            <a:endParaRPr lang="en-US" sz="2800" dirty="0" smtClean="0">
              <a:cs typeface="B Karim" pitchFamily="2" charset="-78"/>
            </a:endParaRPr>
          </a:p>
          <a:p>
            <a:pPr algn="r" rtl="1"/>
            <a:endParaRPr lang="en-US" dirty="0">
              <a:solidFill>
                <a:srgbClr val="E9BC17"/>
              </a:solidFill>
              <a:cs typeface="B Traffic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104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  <a:cs typeface="B Roya" pitchFamily="2" charset="-78"/>
              </a:rPr>
              <a:t>2. دین و بحران اخلاقی</a:t>
            </a:r>
            <a:endParaRPr lang="fa-IR" dirty="0"/>
          </a:p>
        </p:txBody>
      </p:sp>
      <p:pic>
        <p:nvPicPr>
          <p:cNvPr id="8" name="Picture 3" descr="C:\Users\ghiyasvand\Desktop\png\bot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82592" cy="1328728"/>
          </a:xfrm>
          <a:prstGeom prst="rect">
            <a:avLst/>
          </a:prstGeom>
          <a:noFill/>
        </p:spPr>
      </p:pic>
      <p:pic>
        <p:nvPicPr>
          <p:cNvPr id="9" name="Picture 3" descr="C:\Users\ghiyasvand\Desktop\png\bot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7010400" y="0"/>
            <a:ext cx="882592" cy="1328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5672748" y="3242652"/>
            <a:ext cx="5791200" cy="8298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FFFF00"/>
                </a:solidFill>
              </a:rPr>
              <a:t>نقش دین در حل بحران های انسان</a:t>
            </a:r>
            <a:endParaRPr lang="fa-IR" sz="2800" b="1" dirty="0">
              <a:solidFill>
                <a:srgbClr val="FFFF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2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3433"/>
            <a:ext cx="7620000" cy="45735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endParaRPr lang="fa-IR" sz="3400" b="1" dirty="0" smtClean="0">
              <a:cs typeface="B Karim" pitchFamily="2" charset="-78"/>
            </a:endParaRPr>
          </a:p>
          <a:p>
            <a:pPr marL="0" indent="0" algn="r" rtl="1">
              <a:buNone/>
            </a:pPr>
            <a:r>
              <a:rPr lang="fa-IR" sz="5100" b="1" dirty="0" smtClean="0">
                <a:cs typeface="B Karim" pitchFamily="2" charset="-78"/>
              </a:rPr>
              <a:t>دین با تاکید بر یاد خدا انسان را  از بحران هویت و احساس تنهایی نجات می بخشد. </a:t>
            </a:r>
          </a:p>
          <a:p>
            <a:pPr marL="0" indent="0" algn="r" rtl="1">
              <a:buNone/>
            </a:pPr>
            <a:r>
              <a:rPr lang="fa-IR" sz="5100" b="1" dirty="0" smtClean="0">
                <a:cs typeface="B Karim" pitchFamily="2" charset="-78"/>
              </a:rPr>
              <a:t>قرآن مجید می فرماید: </a:t>
            </a:r>
          </a:p>
          <a:p>
            <a:pPr marL="0" indent="0" algn="r" rtl="1">
              <a:buNone/>
            </a:pPr>
            <a:r>
              <a:rPr lang="fa-IR" sz="5100" b="1" dirty="0" smtClean="0">
                <a:solidFill>
                  <a:srgbClr val="FF0000"/>
                </a:solidFill>
                <a:cs typeface="B Karim" pitchFamily="2" charset="-78"/>
              </a:rPr>
              <a:t>الا بذکر الله تطمئن القلوب </a:t>
            </a:r>
            <a:r>
              <a:rPr lang="fa-IR" sz="5100" b="1" dirty="0" smtClean="0">
                <a:cs typeface="B Karim" pitchFamily="2" charset="-78"/>
              </a:rPr>
              <a:t>دل آرام گیرد به یاد خدا. (سوره رعد آيه 28)</a:t>
            </a:r>
          </a:p>
          <a:p>
            <a:pPr marL="0" indent="0" algn="r" rtl="1">
              <a:buNone/>
            </a:pPr>
            <a:r>
              <a:rPr lang="fa-IR" sz="5100" b="1" dirty="0" smtClean="0">
                <a:cs typeface="B Karim" pitchFamily="2" charset="-78"/>
              </a:rPr>
              <a:t>و نيز مي فرمايد: </a:t>
            </a:r>
          </a:p>
          <a:p>
            <a:pPr marL="0" indent="0" algn="r" rtl="1">
              <a:buNone/>
            </a:pPr>
            <a:r>
              <a:rPr lang="fa-IR" sz="5100" b="1" dirty="0" smtClean="0">
                <a:solidFill>
                  <a:srgbClr val="FF0000"/>
                </a:solidFill>
                <a:cs typeface="B Karim" pitchFamily="2" charset="-78"/>
              </a:rPr>
              <a:t>و من اعرض عن ذكري فان له معيشة ضنكا </a:t>
            </a:r>
            <a:r>
              <a:rPr lang="fa-IR" sz="5100" b="1" dirty="0" smtClean="0">
                <a:cs typeface="B Karim" pitchFamily="2" charset="-78"/>
              </a:rPr>
              <a:t>هرکس از یاد من رویگردانی نماید برای او زندگی تاریکی خواهد بود.</a:t>
            </a:r>
            <a:r>
              <a:rPr lang="fa-IR" sz="3400" b="1" dirty="0" smtClean="0">
                <a:cs typeface="B Karim" pitchFamily="2" charset="-78"/>
              </a:rPr>
              <a:t>(سوره طه آيه 124)</a:t>
            </a:r>
          </a:p>
          <a:p>
            <a:pPr marL="0" indent="0" algn="r" rtl="1">
              <a:buNone/>
            </a:pPr>
            <a:r>
              <a:rPr lang="ar-SA" sz="2800" dirty="0" smtClean="0">
                <a:cs typeface="B Karim" pitchFamily="2" charset="-78"/>
              </a:rPr>
              <a:t>. </a:t>
            </a:r>
            <a:endParaRPr lang="en-US" sz="2800" dirty="0" smtClean="0">
              <a:cs typeface="B Karim" pitchFamily="2" charset="-78"/>
            </a:endParaRPr>
          </a:p>
          <a:p>
            <a:pPr algn="r" rtl="1"/>
            <a:endParaRPr lang="en-US" dirty="0">
              <a:solidFill>
                <a:srgbClr val="E9BC17"/>
              </a:solidFill>
              <a:cs typeface="B Traffic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6482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a-I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3.</a:t>
            </a:r>
            <a:r>
              <a:rPr lang="fa-I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دین و بحران روانی</a:t>
            </a:r>
            <a:r>
              <a:rPr lang="fa-IR" b="1" dirty="0" smtClean="0">
                <a:solidFill>
                  <a:srgbClr val="FFFF00"/>
                </a:solidFill>
                <a:cs typeface="B Homa" pitchFamily="2" charset="-78"/>
              </a:rPr>
              <a:t> </a:t>
            </a:r>
            <a:endParaRPr lang="fa-IR" dirty="0"/>
          </a:p>
        </p:txBody>
      </p:sp>
      <p:pic>
        <p:nvPicPr>
          <p:cNvPr id="8" name="Picture 3" descr="C:\Users\ghiyasvand\Desktop\png\bot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228600"/>
            <a:ext cx="882592" cy="1328728"/>
          </a:xfrm>
          <a:prstGeom prst="rect">
            <a:avLst/>
          </a:prstGeom>
          <a:noFill/>
        </p:spPr>
      </p:pic>
      <p:pic>
        <p:nvPicPr>
          <p:cNvPr id="9" name="Picture 3" descr="C:\Users\ghiyasvand\Desktop\png\bot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6324600" y="0"/>
            <a:ext cx="882592" cy="1328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5672748" y="3242652"/>
            <a:ext cx="5791200" cy="8298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FFFF00"/>
                </a:solidFill>
              </a:rPr>
              <a:t>نقش دین در حل بحران های انسان</a:t>
            </a:r>
            <a:endParaRPr lang="fa-IR" sz="2800" b="1" dirty="0">
              <a:solidFill>
                <a:srgbClr val="FFFF00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2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 descr="C:\Users\satari\Desktop\اسلیمی\muslim-children-offering-prayer.jpg"/>
          <p:cNvPicPr>
            <a:picLocks noChangeAspect="1" noChangeArrowheads="1"/>
          </p:cNvPicPr>
          <p:nvPr/>
        </p:nvPicPr>
        <p:blipFill rotWithShape="1">
          <a:blip r:embed="rId4" cstate="print"/>
          <a:srcRect l="31915"/>
          <a:stretch/>
        </p:blipFill>
        <p:spPr bwMode="auto">
          <a:xfrm>
            <a:off x="228600" y="228600"/>
            <a:ext cx="1676400" cy="167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282" y="1428736"/>
            <a:ext cx="8572560" cy="52864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   رتبه علمی: استاد یار  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    تالیفات:</a:t>
            </a:r>
            <a:endParaRPr lang="en-US" sz="3200" dirty="0" smtClean="0">
              <a:solidFill>
                <a:schemeClr val="tx1"/>
              </a:solidFill>
              <a:cs typeface="B Traffic" pitchFamily="2" charset="-78"/>
            </a:endParaRPr>
          </a:p>
          <a:p>
            <a:pPr algn="r">
              <a:buFontTx/>
              <a:buChar char="-"/>
            </a:pP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جوان وآرامش – جوان و اعتماد به نفس</a:t>
            </a:r>
          </a:p>
          <a:p>
            <a:pPr algn="r">
              <a:buFontTx/>
              <a:buChar char="-"/>
            </a:pP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بررسی مسائل جوانان - راه و رسم زندگی- راه و رسم بندگی – کارکرد دین در زندگی بشر- دعا شناسی-توبه تولدی دوباره – مهدویت و آرامش روان – اخلا ق و فرهنگ اقتصاد مقاومتی 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                               </a:t>
            </a:r>
          </a:p>
          <a:p>
            <a:pPr algn="r"/>
            <a:r>
              <a:rPr lang="fa-IR" sz="3200" dirty="0" smtClean="0">
                <a:solidFill>
                  <a:schemeClr val="bg1"/>
                </a:solidFill>
                <a:cs typeface="B Traffic" pitchFamily="2" charset="-78"/>
              </a:rPr>
              <a:t>             ایمیل ارتباط با استاد:  </a:t>
            </a:r>
            <a:endParaRPr lang="en-US" sz="3200" dirty="0" smtClean="0">
              <a:solidFill>
                <a:schemeClr val="bg1"/>
              </a:solidFill>
              <a:cs typeface="B Traffic" pitchFamily="2" charset="-78"/>
            </a:endParaRPr>
          </a:p>
          <a:p>
            <a:pPr algn="r"/>
            <a:r>
              <a:rPr lang="en-US" sz="3200" dirty="0" smtClean="0">
                <a:cs typeface="B Traffic" pitchFamily="2" charset="-78"/>
              </a:rPr>
              <a:t>sobhaninia41@yahoo.com</a:t>
            </a:r>
            <a:r>
              <a:rPr lang="fa-IR" sz="3200" dirty="0" smtClean="0">
                <a:cs typeface="B Traffic" pitchFamily="2" charset="-78"/>
              </a:rPr>
              <a:t>         </a:t>
            </a:r>
            <a:endParaRPr lang="en-US" sz="3200" dirty="0">
              <a:cs typeface="B Traffic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15174" y="571480"/>
            <a:ext cx="1428760" cy="107154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شناسه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027" name="Picture 3" descr="C:\Users\satari\Desktop\انديشه 1 عكسها\png\كادر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107121"/>
            <a:ext cx="2214578" cy="2000264"/>
          </a:xfrm>
          <a:prstGeom prst="rect">
            <a:avLst/>
          </a:prstGeom>
          <a:noFill/>
        </p:spPr>
      </p:pic>
      <p:pic>
        <p:nvPicPr>
          <p:cNvPr id="1028" name="Picture 4" descr="C:\Users\satari\Desktop\انديشه 1 عكسها\png\aa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929174"/>
            <a:ext cx="1634230" cy="1928826"/>
          </a:xfrm>
          <a:prstGeom prst="rect">
            <a:avLst/>
          </a:prstGeom>
          <a:noFill/>
        </p:spPr>
      </p:pic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5773" flipH="1">
            <a:off x="7773949" y="5440788"/>
            <a:ext cx="817567" cy="1157279"/>
          </a:xfrm>
          <a:prstGeom prst="rect">
            <a:avLst/>
          </a:prstGeom>
          <a:noFill/>
        </p:spPr>
      </p:pic>
      <p:pic>
        <p:nvPicPr>
          <p:cNvPr id="1029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45093">
            <a:off x="575226" y="605705"/>
            <a:ext cx="858810" cy="12929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929486" cy="1071570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a-I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Homa" pitchFamily="2" charset="-78"/>
              </a:rPr>
              <a:t>شناسه درس و آزمون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Hom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3525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21379677">
            <a:off x="4885555" y="2156483"/>
            <a:ext cx="2678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آزمون تستي</a:t>
            </a:r>
          </a:p>
          <a:p>
            <a:pPr lvl="0" algn="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6 نمره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 rot="21359036">
            <a:off x="599269" y="23734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آزمون تشريحي </a:t>
            </a:r>
          </a:p>
          <a:p>
            <a:pPr lvl="0"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 12 نمره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752" y="4500570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پاسخ به درس یا دوره آموزش مجازی </a:t>
            </a:r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2</a:t>
            </a:r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نمره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4429132"/>
            <a:ext cx="2928926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هر غيبت غير مجاز</a:t>
            </a:r>
          </a:p>
          <a:p>
            <a:pPr lvl="0" algn="r" rtl="1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  1نمره منفی</a:t>
            </a:r>
            <a:endParaRPr lang="en-US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5943600"/>
            <a:ext cx="32004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C00000"/>
                </a:solidFill>
              </a:rPr>
              <a:t>ارائه </a:t>
            </a:r>
            <a:r>
              <a:rPr lang="fa-IR" sz="2400" b="1" dirty="0" smtClean="0">
                <a:solidFill>
                  <a:srgbClr val="C00000"/>
                </a:solidFill>
              </a:rPr>
              <a:t>کنفرانس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fa-IR" sz="2400" b="1" dirty="0" smtClean="0">
                <a:solidFill>
                  <a:srgbClr val="002060"/>
                </a:solidFill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</a:rPr>
              <a:t>2 نمره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6800" y="5867400"/>
            <a:ext cx="34290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حضور در تمامی کلاسها یا شرکت در </a:t>
            </a:r>
            <a:r>
              <a:rPr lang="fa-IR" b="1" dirty="0" smtClean="0">
                <a:solidFill>
                  <a:srgbClr val="C00000"/>
                </a:solidFill>
              </a:rPr>
              <a:t>بحث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fa-IR" b="1" dirty="0" smtClean="0">
                <a:solidFill>
                  <a:srgbClr val="002060"/>
                </a:solidFill>
              </a:rPr>
              <a:t>1 </a:t>
            </a:r>
            <a:r>
              <a:rPr lang="fa-IR" b="1" dirty="0" smtClean="0">
                <a:solidFill>
                  <a:srgbClr val="002060"/>
                </a:solidFill>
              </a:rPr>
              <a:t>نمره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85860"/>
            <a:ext cx="2928958" cy="2909389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/>
          <p:nvPr/>
        </p:nvGraphicFramePr>
        <p:xfrm>
          <a:off x="-1071602" y="1428736"/>
          <a:ext cx="764386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928794" y="428604"/>
            <a:ext cx="5557338" cy="704537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422" y="517529"/>
            <a:ext cx="46976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 smtClean="0">
                <a:ln w="11430"/>
                <a:solidFill>
                  <a:srgbClr val="C00000"/>
                </a:solidFill>
                <a:cs typeface="B Mitra" pitchFamily="2" charset="-78"/>
              </a:rPr>
              <a:t>اجزاي دين</a:t>
            </a:r>
            <a:endParaRPr lang="en-US" sz="2800" b="1" cap="none" spc="0" dirty="0">
              <a:ln w="11430"/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7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7652" flipV="1">
            <a:off x="1783665" y="405916"/>
            <a:ext cx="520549" cy="783677"/>
          </a:xfrm>
          <a:prstGeom prst="rect">
            <a:avLst/>
          </a:prstGeom>
          <a:noFill/>
        </p:spPr>
      </p:pic>
      <p:pic>
        <p:nvPicPr>
          <p:cNvPr id="8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7063" flipH="1">
            <a:off x="7115798" y="367816"/>
            <a:ext cx="520549" cy="78367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286380" y="1285860"/>
            <a:ext cx="364330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fa-IR" sz="4000" dirty="0" smtClean="0">
                <a:cs typeface="B Mitra" pitchFamily="2" charset="-78"/>
              </a:rPr>
              <a:t>بحران انگیزه معطوف به زندگی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7554" y="2643182"/>
            <a:ext cx="11416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dirty="0" smtClean="0">
                <a:cs typeface="B Mitra" pitchFamily="2" charset="-78"/>
              </a:rPr>
              <a:t>اخلاق</a:t>
            </a:r>
          </a:p>
          <a:p>
            <a:r>
              <a:rPr lang="fa-IR" sz="4400" dirty="0" smtClean="0">
                <a:cs typeface="B Mitra" pitchFamily="2" charset="-78"/>
              </a:rPr>
              <a:t>32%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3714744" y="4500570"/>
            <a:ext cx="9829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cs typeface="B Mitra" pitchFamily="2" charset="-78"/>
              </a:rPr>
              <a:t>احکام</a:t>
            </a:r>
          </a:p>
          <a:p>
            <a:r>
              <a:rPr lang="fa-IR" sz="4000" dirty="0" smtClean="0">
                <a:cs typeface="B Mitra" pitchFamily="2" charset="-78"/>
              </a:rPr>
              <a:t>8%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500166" y="3357562"/>
            <a:ext cx="11015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dirty="0" smtClean="0">
                <a:cs typeface="B Mitra" pitchFamily="2" charset="-78"/>
              </a:rPr>
              <a:t>عقاید</a:t>
            </a:r>
          </a:p>
          <a:p>
            <a:r>
              <a:rPr lang="fa-IR" sz="4800" dirty="0" smtClean="0">
                <a:cs typeface="B Mitra" pitchFamily="2" charset="-78"/>
              </a:rPr>
              <a:t>60%</a:t>
            </a:r>
            <a:endParaRPr lang="en-US" sz="4800" dirty="0"/>
          </a:p>
        </p:txBody>
      </p:sp>
      <p:pic>
        <p:nvPicPr>
          <p:cNvPr id="1026" name="Picture 2" descr="C:\Users\satari\Desktop\انديشه 1 عكسها\New folder (2)\thumb_HM-20133404118884605001394701038.4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9" y="1214422"/>
            <a:ext cx="3671735" cy="55007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602515" y="3018621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5" grpId="0" animBg="1"/>
      <p:bldP spid="6" grpId="0"/>
      <p:bldP spid="11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66800" y="2514600"/>
            <a:ext cx="6948420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7200" dirty="0" smtClean="0">
                <a:solidFill>
                  <a:srgbClr val="002060"/>
                </a:solidFill>
                <a:cs typeface="B Traffic" pitchFamily="2" charset="-78"/>
              </a:rPr>
              <a:t>انسان و ایمان</a:t>
            </a:r>
            <a:endParaRPr lang="en-US" sz="7200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23" name="Teardrop 22"/>
          <p:cNvSpPr/>
          <p:nvPr/>
        </p:nvSpPr>
        <p:spPr>
          <a:xfrm>
            <a:off x="4038600" y="1371600"/>
            <a:ext cx="1042727" cy="982632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831420" cy="812295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7224" y="142876"/>
            <a:ext cx="7372344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fa-IR" b="1" dirty="0" smtClean="0">
                <a:solidFill>
                  <a:srgbClr val="FFFF00"/>
                </a:solidFill>
                <a:cs typeface="B Homa" pitchFamily="2" charset="-78"/>
              </a:rPr>
              <a:t>بخش اول</a:t>
            </a:r>
            <a:endParaRPr lang="en-US" dirty="0">
              <a:solidFill>
                <a:srgbClr val="FFFF00"/>
              </a:solidFill>
              <a:cs typeface="B Homa" pitchFamily="2" charset="-78"/>
            </a:endParaRPr>
          </a:p>
        </p:txBody>
      </p:sp>
      <p:pic>
        <p:nvPicPr>
          <p:cNvPr id="16" name="Picture 3" descr="C:\Users\ghiyasvand\Desktop\png\bot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882592" cy="1328728"/>
          </a:xfrm>
          <a:prstGeom prst="rect">
            <a:avLst/>
          </a:prstGeom>
          <a:noFill/>
        </p:spPr>
      </p:pic>
      <p:pic>
        <p:nvPicPr>
          <p:cNvPr id="25" name="Picture 3" descr="C:\Users\ghiyasvand\Desktop\png\bote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715272" y="112732"/>
            <a:ext cx="882592" cy="132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ضرورت خود شناسي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685800" y="0"/>
            <a:ext cx="69342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1.دعوت قرآن</a:t>
            </a:r>
            <a:endParaRPr lang="en-US" sz="2800" b="1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 به خود شناسی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فَلْيَنظُرِ الْإِنسَانُ مِمَّ خُلِقَ (سوره طارق آيه 5) انسان بايد بنگرد كه از چه آفريده شده است. 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chemeClr val="tx1"/>
                </a:solidFill>
                <a:cs typeface="2  Karim" pitchFamily="2" charset="-78"/>
              </a:rPr>
              <a:t>در جای دیگر می فرماید: يَا أَيُّهَا الَّذِينَ آمَنُواْ عَلَيْكُمْ أَنفُسَكُمْ لاَ يَضُرُّكُم مَّن ضَلَّ إِذَا اهْتَدَيْتُمْ (سوره مائده آيه 105) اى كسانى كه ايمان آورده‏ايد! مراقب خود باشيد! اگر شما هدايت يافته‏ايد، گمراهى كسانى كه گمراه شده‏اند، به شما زيانى نمى‏رساند. 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ضرورت خود شناسي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685800" y="0"/>
            <a:ext cx="69342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2.تاکیدروایات معصومین بر خود شناسی</a:t>
            </a: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Roya" pitchFamily="2" charset="-78"/>
              </a:rPr>
              <a:t>امیرالمومنين( ع) مي فرمايد :</a:t>
            </a:r>
          </a:p>
          <a:p>
            <a:pPr algn="r" rtl="1"/>
            <a:r>
              <a:rPr lang="fa-IR" sz="3600" b="1" dirty="0" smtClean="0">
                <a:solidFill>
                  <a:srgbClr val="7030A0"/>
                </a:solidFill>
                <a:cs typeface="B Roya" pitchFamily="2" charset="-78"/>
              </a:rPr>
              <a:t> ‌‌‍«كسي كه به خود شناسي دست يابد به بزرگ ترين سعادت و كاميابي رسيده است. »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199438" y="3456238"/>
            <a:ext cx="4800600" cy="108852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‏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solidFill>
                  <a:srgbClr val="FFFF00"/>
                </a:solidFill>
                <a:latin typeface="Arial" pitchFamily="34" charset="0"/>
                <a:cs typeface="B Homa" pitchFamily="2" charset="-78"/>
              </a:rPr>
              <a:t>ضرورت خود شناسي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 </a:t>
            </a: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057447" y="361247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685800" y="0"/>
            <a:ext cx="6934200" cy="1752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solidFill>
                  <a:schemeClr val="tx1"/>
                </a:solidFill>
                <a:cs typeface="B Homa" pitchFamily="2" charset="-78"/>
              </a:rPr>
              <a:t>3. سفارش دانشمند ان بزرگ بر خود شناسی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0" y="990600"/>
            <a:ext cx="8077200" cy="563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cs typeface="B Roya" pitchFamily="2" charset="-78"/>
              </a:rPr>
              <a:t>از نظرات اساسی سقراط حکیم خود شناسی بوده و کانت فیلسوف بزرگ مغرب زمین گفته است: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B Roya" pitchFamily="2" charset="-78"/>
              </a:rPr>
              <a:t>انسان قبل از هر چیز باید به ارزیابی و شناخت دقیق خود بپردازد.</a:t>
            </a:r>
          </a:p>
          <a:p>
            <a:pPr algn="r" rtl="1"/>
            <a:r>
              <a:rPr lang="fa-IR" sz="3600" b="1" dirty="0" smtClean="0">
                <a:solidFill>
                  <a:srgbClr val="7030A0"/>
                </a:solidFill>
                <a:cs typeface="B Roya" pitchFamily="2" charset="-78"/>
              </a:rPr>
              <a:t>»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600" b="1" dirty="0" smtClean="0">
              <a:solidFill>
                <a:schemeClr val="tx1"/>
              </a:solidFill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1024</Words>
  <Application>Microsoft Office PowerPoint</Application>
  <PresentationFormat>On-screen Show (4:3)</PresentationFormat>
  <Paragraphs>264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شناسه درس و آزمون</vt:lpstr>
      <vt:lpstr>Slide 5</vt:lpstr>
      <vt:lpstr>بخش اول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1.دین و بحران معرفتی </vt:lpstr>
      <vt:lpstr>2. دین و بحران اخلاقی</vt:lpstr>
      <vt:lpstr>3.دین و بحران روانی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sattari</dc:creator>
  <cp:lastModifiedBy>NPSoft</cp:lastModifiedBy>
  <cp:revision>59</cp:revision>
  <dcterms:created xsi:type="dcterms:W3CDTF">2006-08-16T00:00:00Z</dcterms:created>
  <dcterms:modified xsi:type="dcterms:W3CDTF">2019-08-23T13:28:27Z</dcterms:modified>
</cp:coreProperties>
</file>