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17" r:id="rId2"/>
    <p:sldId id="319" r:id="rId3"/>
    <p:sldId id="321" r:id="rId4"/>
    <p:sldId id="315" r:id="rId5"/>
    <p:sldId id="299" r:id="rId6"/>
    <p:sldId id="301" r:id="rId7"/>
    <p:sldId id="303" r:id="rId8"/>
    <p:sldId id="305" r:id="rId9"/>
    <p:sldId id="307" r:id="rId10"/>
    <p:sldId id="309" r:id="rId11"/>
    <p:sldId id="311" r:id="rId12"/>
    <p:sldId id="31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14AE84-D043-4136-B717-B38ECF137B4D}" type="datetimeFigureOut">
              <a:rPr lang="en-US" smtClean="0"/>
              <a:pPr/>
              <a:t>8/23/2019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07D8CE-6E53-4234-815D-FF8917F2A5CF}" type="slidenum">
              <a:rPr lang="en-US" smtClean="0"/>
              <a:pPr/>
              <a:t>‹#›</a:t>
            </a:fld>
            <a:endParaRPr lang="en-US"/>
          </a:p>
        </p:txBody>
      </p:sp>
    </p:spTree>
    <p:extLst>
      <p:ext uri="{BB962C8B-B14F-4D97-AF65-F5344CB8AC3E}">
        <p14:creationId xmlns:p14="http://schemas.microsoft.com/office/powerpoint/2010/main" xmlns="" val="1060575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6461097">
            <a:off x="171166" y="242387"/>
            <a:ext cx="2671219" cy="20835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
        <p:nvSpPr>
          <p:cNvPr id="2" name="32-Point Star 1"/>
          <p:cNvSpPr/>
          <p:nvPr/>
        </p:nvSpPr>
        <p:spPr>
          <a:xfrm>
            <a:off x="1371600" y="157976"/>
            <a:ext cx="6096000" cy="1600200"/>
          </a:xfrm>
          <a:prstGeom prst="star32">
            <a:avLst/>
          </a:prstGeom>
        </p:spPr>
        <p:style>
          <a:lnRef idx="1">
            <a:schemeClr val="accent2"/>
          </a:lnRef>
          <a:fillRef idx="2">
            <a:schemeClr val="accent2"/>
          </a:fillRef>
          <a:effectRef idx="1">
            <a:schemeClr val="accent2"/>
          </a:effectRef>
          <a:fontRef idx="minor">
            <a:schemeClr val="dk1"/>
          </a:fontRef>
        </p:style>
        <p:txBody>
          <a:bodyPr rtlCol="1" anchor="ctr"/>
          <a:lstStyle/>
          <a:p>
            <a:pPr algn="r" rtl="1" fontAlgn="base">
              <a:spcBef>
                <a:spcPct val="0"/>
              </a:spcBef>
              <a:spcAft>
                <a:spcPct val="0"/>
              </a:spcAft>
            </a:pPr>
            <a:endParaRPr lang="fa-IR" sz="3200" dirty="0" smtClean="0"/>
          </a:p>
          <a:p>
            <a:pPr algn="r" rtl="1" fontAlgn="base">
              <a:spcBef>
                <a:spcPct val="0"/>
              </a:spcBef>
              <a:spcAft>
                <a:spcPct val="0"/>
              </a:spcAft>
            </a:pPr>
            <a:endParaRPr lang="fa-IR" sz="3200" dirty="0"/>
          </a:p>
          <a:p>
            <a:pPr algn="r" rtl="1" fontAlgn="base">
              <a:spcBef>
                <a:spcPct val="0"/>
              </a:spcBef>
              <a:spcAft>
                <a:spcPct val="0"/>
              </a:spcAft>
            </a:pPr>
            <a:endParaRPr lang="fa-IR" sz="3200" dirty="0"/>
          </a:p>
          <a:p>
            <a:pPr algn="ctr" rtl="1" fontAlgn="base">
              <a:spcBef>
                <a:spcPct val="0"/>
              </a:spcBef>
              <a:spcAft>
                <a:spcPct val="0"/>
              </a:spcAft>
            </a:pPr>
            <a:r>
              <a:rPr lang="fa-IR" sz="2800" b="1" dirty="0" smtClean="0">
                <a:solidFill>
                  <a:schemeClr val="tx1"/>
                </a:solidFill>
                <a:cs typeface="B Homa" pitchFamily="2" charset="-78"/>
              </a:rPr>
              <a:t>1- بعد ادراکی انسان:</a:t>
            </a:r>
          </a:p>
          <a:p>
            <a:pPr algn="r" rtl="1" fontAlgn="base">
              <a:spcBef>
                <a:spcPct val="0"/>
              </a:spcBef>
              <a:spcAft>
                <a:spcPct val="0"/>
              </a:spcAft>
            </a:pPr>
            <a:r>
              <a:rPr lang="fa-IR" sz="3200" dirty="0" smtClean="0"/>
              <a:t>‏</a:t>
            </a:r>
            <a:r>
              <a:rPr lang="fa-IR" sz="3200" b="1" dirty="0"/>
              <a:t/>
            </a:r>
            <a:br>
              <a:rPr lang="fa-IR" sz="3200" b="1" dirty="0"/>
            </a:br>
            <a:r>
              <a:rPr lang="fa-IR" sz="3200" b="1" dirty="0" smtClean="0"/>
              <a:t>‏</a:t>
            </a:r>
            <a:r>
              <a:rPr lang="fa-IR" sz="3200" dirty="0"/>
              <a:t/>
            </a:r>
            <a:br>
              <a:rPr lang="fa-IR" sz="3200" dirty="0"/>
            </a:br>
            <a:endParaRPr lang="fa-IR" sz="3200" dirty="0" smtClean="0"/>
          </a:p>
        </p:txBody>
      </p:sp>
      <p:sp>
        <p:nvSpPr>
          <p:cNvPr id="7" name="Rectangle 6"/>
          <p:cNvSpPr/>
          <p:nvPr/>
        </p:nvSpPr>
        <p:spPr>
          <a:xfrm rot="16200000">
            <a:off x="6487862" y="3265738"/>
            <a:ext cx="4724400" cy="1088524"/>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rtl="1" fontAlgn="base">
              <a:spcBef>
                <a:spcPct val="0"/>
              </a:spcBef>
              <a:spcAft>
                <a:spcPct val="0"/>
              </a:spcAft>
            </a:pPr>
            <a:r>
              <a:rPr lang="fa-IR" sz="3600" dirty="0">
                <a:solidFill>
                  <a:schemeClr val="tx1"/>
                </a:solidFill>
                <a:latin typeface="Arial" pitchFamily="34" charset="0"/>
                <a:cs typeface="B Homa" pitchFamily="2" charset="-78"/>
              </a:rPr>
              <a:t> </a:t>
            </a:r>
            <a:endParaRPr lang="fa-IR" sz="3600" dirty="0" smtClean="0">
              <a:solidFill>
                <a:schemeClr val="tx1"/>
              </a:solidFill>
              <a:latin typeface="Arial" pitchFamily="34" charset="0"/>
              <a:cs typeface="B Homa" pitchFamily="2" charset="-78"/>
            </a:endParaRPr>
          </a:p>
          <a:p>
            <a:pPr algn="ctr" rtl="1" fontAlgn="base">
              <a:spcBef>
                <a:spcPct val="0"/>
              </a:spcBef>
              <a:spcAft>
                <a:spcPct val="0"/>
              </a:spcAft>
            </a:pPr>
            <a:endParaRPr lang="en-US" sz="3600" b="1" dirty="0" smtClean="0">
              <a:ln w="11430"/>
              <a:solidFill>
                <a:srgbClr val="FFFF00"/>
              </a:solidFill>
              <a:cs typeface="B Homa" pitchFamily="2" charset="-78"/>
            </a:endParaRPr>
          </a:p>
          <a:p>
            <a:pPr algn="ctr" rtl="1" fontAlgn="base">
              <a:spcBef>
                <a:spcPct val="0"/>
              </a:spcBef>
              <a:spcAft>
                <a:spcPct val="0"/>
              </a:spcAft>
            </a:pPr>
            <a:r>
              <a:rPr lang="fa-IR" sz="3600" b="1" dirty="0" smtClean="0">
                <a:ln w="11430"/>
                <a:solidFill>
                  <a:srgbClr val="FFFF00"/>
                </a:solidFill>
                <a:cs typeface="B Homa" pitchFamily="2" charset="-78"/>
              </a:rPr>
              <a:t>ابعاد روح و روان انسان</a:t>
            </a:r>
          </a:p>
          <a:p>
            <a:pPr algn="ctr" rtl="1" fontAlgn="base">
              <a:spcBef>
                <a:spcPct val="0"/>
              </a:spcBef>
              <a:spcAft>
                <a:spcPct val="0"/>
              </a:spcAft>
            </a:pPr>
            <a:endParaRPr lang="fa-IR" sz="3600" b="1" dirty="0" smtClean="0">
              <a:ln w="11430"/>
              <a:solidFill>
                <a:srgbClr val="C00000"/>
              </a:solidFill>
              <a:cs typeface="B Homa" pitchFamily="2" charset="-78"/>
            </a:endParaRPr>
          </a:p>
          <a:p>
            <a:pPr algn="ctr" rtl="1" fontAlgn="base">
              <a:spcBef>
                <a:spcPct val="0"/>
              </a:spcBef>
              <a:spcAft>
                <a:spcPct val="0"/>
              </a:spcAft>
            </a:pPr>
            <a:endParaRPr lang="fa-IR" sz="3600" dirty="0">
              <a:solidFill>
                <a:schemeClr val="tx1"/>
              </a:solidFill>
              <a:latin typeface="Arial" pitchFamily="34" charset="0"/>
              <a:cs typeface="B Homa" pitchFamily="2" charset="-78"/>
            </a:endParaRPr>
          </a:p>
        </p:txBody>
      </p:sp>
      <p:pic>
        <p:nvPicPr>
          <p:cNvPr id="9" name="Picture 8" descr="C:\Users\satari\Desktop\انديشه 1 عكسها\png\uzdfghrl.png"/>
          <p:cNvPicPr>
            <a:picLocks noChangeAspect="1" noChangeArrowheads="1"/>
          </p:cNvPicPr>
          <p:nvPr/>
        </p:nvPicPr>
        <p:blipFill>
          <a:blip r:embed="rId3"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120395" y="287696"/>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
        <p:nvSpPr>
          <p:cNvPr id="14" name="Rounded Rectangle 13"/>
          <p:cNvSpPr/>
          <p:nvPr/>
        </p:nvSpPr>
        <p:spPr>
          <a:xfrm>
            <a:off x="5867400" y="2514600"/>
            <a:ext cx="1752600" cy="9144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r" rtl="1"/>
            <a:r>
              <a:rPr lang="fa-IR" sz="2400" dirty="0" smtClean="0">
                <a:cs typeface="B Homa" pitchFamily="2" charset="-78"/>
              </a:rPr>
              <a:t>1.ادراک نظری</a:t>
            </a:r>
            <a:endParaRPr lang="en-US" sz="2400" dirty="0">
              <a:cs typeface="B Homa" pitchFamily="2" charset="-78"/>
            </a:endParaRPr>
          </a:p>
        </p:txBody>
      </p:sp>
      <p:sp>
        <p:nvSpPr>
          <p:cNvPr id="15" name="Rounded Rectangle 14"/>
          <p:cNvSpPr/>
          <p:nvPr/>
        </p:nvSpPr>
        <p:spPr>
          <a:xfrm>
            <a:off x="228600" y="2286000"/>
            <a:ext cx="5334000" cy="1600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a-IR" sz="2400" dirty="0" smtClean="0">
                <a:solidFill>
                  <a:srgbClr val="FFFF00"/>
                </a:solidFill>
                <a:cs typeface="B Homa" pitchFamily="2" charset="-78"/>
              </a:rPr>
              <a:t>اگر متعلق شناخت انسان، اشیاء به آن­گونه که هستند،باشد به آن حوزه شناخت نظری می گویند مانند علم به درخت</a:t>
            </a:r>
            <a:endParaRPr lang="en-US" sz="2400" dirty="0">
              <a:solidFill>
                <a:srgbClr val="FFFF00"/>
              </a:solidFill>
              <a:cs typeface="B Homa" pitchFamily="2" charset="-78"/>
            </a:endParaRPr>
          </a:p>
        </p:txBody>
      </p:sp>
      <p:sp>
        <p:nvSpPr>
          <p:cNvPr id="16" name="Rounded Rectangle 15"/>
          <p:cNvSpPr/>
          <p:nvPr/>
        </p:nvSpPr>
        <p:spPr>
          <a:xfrm>
            <a:off x="5791200" y="4876800"/>
            <a:ext cx="1981200" cy="9144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r" rtl="1"/>
            <a:r>
              <a:rPr lang="fa-IR" sz="2400" b="1" dirty="0" smtClean="0">
                <a:cs typeface="B Homa" pitchFamily="2" charset="-78"/>
              </a:rPr>
              <a:t>2.ادراک عملی </a:t>
            </a:r>
          </a:p>
        </p:txBody>
      </p:sp>
      <p:sp>
        <p:nvSpPr>
          <p:cNvPr id="17" name="Rounded Rectangle 16"/>
          <p:cNvSpPr/>
          <p:nvPr/>
        </p:nvSpPr>
        <p:spPr>
          <a:xfrm>
            <a:off x="304800" y="4800600"/>
            <a:ext cx="51054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a-IR" sz="2400" dirty="0" smtClean="0">
                <a:solidFill>
                  <a:srgbClr val="FFFF00"/>
                </a:solidFill>
                <a:cs typeface="B Homa" pitchFamily="2" charset="-78"/>
              </a:rPr>
              <a:t>شناختی را که مربوط به حوزه عمل، یعنی بایدها و نبایدها، خوب­ها و بدها می باشد مانند علم به خوب بودن عدالت</a:t>
            </a:r>
            <a:endParaRPr lang="fa-IR" sz="2400" dirty="0">
              <a:solidFill>
                <a:srgbClr val="FFFF00"/>
              </a:solidFill>
              <a:cs typeface="B Homa" pitchFamily="2" charset="-78"/>
            </a:endParaRPr>
          </a:p>
        </p:txBody>
      </p:sp>
    </p:spTree>
    <p:extLst>
      <p:ext uri="{BB962C8B-B14F-4D97-AF65-F5344CB8AC3E}">
        <p14:creationId xmlns:p14="http://schemas.microsoft.com/office/powerpoint/2010/main" xmlns="" val="95283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6461097">
            <a:off x="-294722" y="122553"/>
            <a:ext cx="2671219" cy="133331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
        <p:nvSpPr>
          <p:cNvPr id="8" name="Horizontal Scroll 7"/>
          <p:cNvSpPr/>
          <p:nvPr/>
        </p:nvSpPr>
        <p:spPr>
          <a:xfrm>
            <a:off x="0" y="457200"/>
            <a:ext cx="8077200" cy="6400800"/>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eaLnBrk="0" fontAlgn="base" hangingPunct="0">
              <a:spcBef>
                <a:spcPct val="0"/>
              </a:spcBef>
              <a:spcAft>
                <a:spcPct val="0"/>
              </a:spcAft>
            </a:pPr>
            <a:endParaRPr lang="fa-IR" sz="3600" b="1" dirty="0" smtClean="0">
              <a:cs typeface="2  Karim" pitchFamily="2" charset="-78"/>
            </a:endParaRPr>
          </a:p>
          <a:p>
            <a:pPr algn="r" rtl="1" eaLnBrk="0" fontAlgn="base" hangingPunct="0">
              <a:spcBef>
                <a:spcPct val="0"/>
              </a:spcBef>
              <a:spcAft>
                <a:spcPct val="0"/>
              </a:spcAft>
            </a:pPr>
            <a:endParaRPr lang="fa-IR" sz="3600" b="1" dirty="0">
              <a:cs typeface="2  Karim" pitchFamily="2" charset="-78"/>
            </a:endParaRPr>
          </a:p>
          <a:p>
            <a:pPr algn="r" rtl="1" eaLnBrk="0" fontAlgn="base" hangingPunct="0">
              <a:spcBef>
                <a:spcPct val="0"/>
              </a:spcBef>
              <a:spcAft>
                <a:spcPct val="0"/>
              </a:spcAft>
            </a:pPr>
            <a:endParaRPr lang="fa-IR" sz="3600" b="1" dirty="0" smtClean="0">
              <a:cs typeface="2  Karim" pitchFamily="2" charset="-78"/>
            </a:endParaRPr>
          </a:p>
          <a:p>
            <a:pPr algn="r" rtl="1" eaLnBrk="0" fontAlgn="base" hangingPunct="0">
              <a:spcBef>
                <a:spcPct val="0"/>
              </a:spcBef>
              <a:spcAft>
                <a:spcPct val="0"/>
              </a:spcAft>
            </a:pPr>
            <a:endParaRPr lang="fa-IR" sz="3600" b="1" dirty="0" smtClean="0">
              <a:cs typeface="2  Karim" pitchFamily="2" charset="-78"/>
            </a:endParaRPr>
          </a:p>
          <a:p>
            <a:pPr algn="r" rtl="1" eaLnBrk="0" fontAlgn="base" hangingPunct="0">
              <a:spcBef>
                <a:spcPct val="0"/>
              </a:spcBef>
              <a:spcAft>
                <a:spcPct val="0"/>
              </a:spcAft>
            </a:pPr>
            <a:r>
              <a:rPr lang="fa-IR" sz="4400" b="1" dirty="0" smtClean="0">
                <a:cs typeface="2  Karim" pitchFamily="2" charset="-78"/>
              </a:rPr>
              <a:t>«همانا اوست که آنچه در زمین است برای شما آفرید».(جاثیة/13).</a:t>
            </a:r>
          </a:p>
          <a:p>
            <a:pPr algn="r" rtl="1" eaLnBrk="0" fontAlgn="base" hangingPunct="0">
              <a:spcBef>
                <a:spcPct val="0"/>
              </a:spcBef>
              <a:spcAft>
                <a:spcPct val="0"/>
              </a:spcAft>
            </a:pPr>
            <a:r>
              <a:rPr lang="fa-IR" sz="4400" b="1" dirty="0" smtClean="0">
                <a:cs typeface="2  Karim" pitchFamily="2" charset="-78"/>
              </a:rPr>
              <a:t>درحدیث قدسی می خوانیم: </a:t>
            </a:r>
          </a:p>
          <a:p>
            <a:pPr algn="r" rtl="1" eaLnBrk="0" fontAlgn="base" hangingPunct="0">
              <a:spcBef>
                <a:spcPct val="0"/>
              </a:spcBef>
              <a:spcAft>
                <a:spcPct val="0"/>
              </a:spcAft>
            </a:pPr>
            <a:r>
              <a:rPr lang="fa-IR" sz="4400" b="1" dirty="0" smtClean="0">
                <a:solidFill>
                  <a:srgbClr val="C00000"/>
                </a:solidFill>
                <a:cs typeface="2  Karim" pitchFamily="2" charset="-78"/>
              </a:rPr>
              <a:t>خلقت الاشیاء لاجلک و خلقتک لاجلی </a:t>
            </a:r>
            <a:r>
              <a:rPr lang="fa-IR" sz="4400" b="1" dirty="0" smtClean="0">
                <a:cs typeface="2  Karim" pitchFamily="2" charset="-78"/>
              </a:rPr>
              <a:t>همه چیز را برای تو آفریدم  تو را برای خودم.</a:t>
            </a:r>
          </a:p>
          <a:p>
            <a:pPr algn="r" rtl="1" eaLnBrk="0" fontAlgn="base" hangingPunct="0">
              <a:spcBef>
                <a:spcPct val="0"/>
              </a:spcBef>
              <a:spcAft>
                <a:spcPct val="0"/>
              </a:spcAft>
            </a:pPr>
            <a:endParaRPr lang="fa-IR" sz="2800" b="1" dirty="0" smtClean="0">
              <a:cs typeface="2  Karim" pitchFamily="2" charset="-78"/>
            </a:endParaRPr>
          </a:p>
          <a:p>
            <a:pPr algn="r" rtl="1" eaLnBrk="0" fontAlgn="base" hangingPunct="0">
              <a:spcBef>
                <a:spcPct val="0"/>
              </a:spcBef>
              <a:spcAft>
                <a:spcPct val="0"/>
              </a:spcAft>
            </a:pPr>
            <a:endParaRPr lang="fa-IR" sz="2800" b="1" dirty="0" smtClean="0">
              <a:cs typeface="2  Karim" pitchFamily="2" charset="-78"/>
            </a:endParaRPr>
          </a:p>
          <a:p>
            <a:pPr algn="r" rtl="1" eaLnBrk="0" fontAlgn="base" hangingPunct="0">
              <a:spcBef>
                <a:spcPct val="0"/>
              </a:spcBef>
              <a:spcAft>
                <a:spcPct val="0"/>
              </a:spcAft>
            </a:pPr>
            <a:endParaRPr lang="fa-IR" sz="2800" b="1" dirty="0" smtClean="0">
              <a:cs typeface="2  Karim" pitchFamily="2" charset="-78"/>
            </a:endParaRPr>
          </a:p>
          <a:p>
            <a:pPr algn="r" rtl="1" eaLnBrk="0" fontAlgn="base" hangingPunct="0">
              <a:spcBef>
                <a:spcPct val="0"/>
              </a:spcBef>
              <a:spcAft>
                <a:spcPct val="0"/>
              </a:spcAft>
            </a:pPr>
            <a:endParaRPr lang="fa-IR" sz="3600" b="1" dirty="0">
              <a:cs typeface="2  Karim" pitchFamily="2" charset="-78"/>
            </a:endParaRPr>
          </a:p>
          <a:p>
            <a:pPr algn="r" rtl="1" eaLnBrk="0" fontAlgn="base" hangingPunct="0">
              <a:spcBef>
                <a:spcPct val="0"/>
              </a:spcBef>
              <a:spcAft>
                <a:spcPct val="0"/>
              </a:spcAft>
            </a:pPr>
            <a:endParaRPr lang="fa-IR" sz="2800" b="1" dirty="0">
              <a:cs typeface="2  Karim" pitchFamily="2" charset="-78"/>
            </a:endParaRPr>
          </a:p>
          <a:p>
            <a:pPr algn="r" rtl="1" eaLnBrk="0" fontAlgn="base" hangingPunct="0">
              <a:spcBef>
                <a:spcPct val="0"/>
              </a:spcBef>
              <a:spcAft>
                <a:spcPct val="0"/>
              </a:spcAft>
            </a:pPr>
            <a:endParaRPr lang="en-US" sz="2800" b="1" dirty="0">
              <a:solidFill>
                <a:schemeClr val="tx1"/>
              </a:solidFill>
              <a:cs typeface="2  Karim" pitchFamily="2" charset="-78"/>
            </a:endParaRPr>
          </a:p>
        </p:txBody>
      </p:sp>
      <p:sp>
        <p:nvSpPr>
          <p:cNvPr id="2" name="32-Point Star 1"/>
          <p:cNvSpPr/>
          <p:nvPr/>
        </p:nvSpPr>
        <p:spPr>
          <a:xfrm>
            <a:off x="1371600" y="0"/>
            <a:ext cx="6096000" cy="1219200"/>
          </a:xfrm>
          <a:prstGeom prst="star32">
            <a:avLst/>
          </a:prstGeom>
        </p:spPr>
        <p:style>
          <a:lnRef idx="1">
            <a:schemeClr val="accent2"/>
          </a:lnRef>
          <a:fillRef idx="2">
            <a:schemeClr val="accent2"/>
          </a:fillRef>
          <a:effectRef idx="1">
            <a:schemeClr val="accent2"/>
          </a:effectRef>
          <a:fontRef idx="minor">
            <a:schemeClr val="dk1"/>
          </a:fontRef>
        </p:style>
        <p:txBody>
          <a:bodyPr rtlCol="1" anchor="ctr"/>
          <a:lstStyle/>
          <a:p>
            <a:pPr algn="r" rtl="1" fontAlgn="base">
              <a:spcBef>
                <a:spcPct val="0"/>
              </a:spcBef>
              <a:spcAft>
                <a:spcPct val="0"/>
              </a:spcAft>
            </a:pPr>
            <a:endParaRPr lang="fa-IR" sz="3200" dirty="0" smtClean="0"/>
          </a:p>
          <a:p>
            <a:pPr algn="r" rtl="1" fontAlgn="base">
              <a:spcBef>
                <a:spcPct val="0"/>
              </a:spcBef>
              <a:spcAft>
                <a:spcPct val="0"/>
              </a:spcAft>
            </a:pPr>
            <a:endParaRPr lang="fa-IR" sz="3200" dirty="0"/>
          </a:p>
          <a:p>
            <a:pPr algn="r" rtl="1" fontAlgn="base">
              <a:spcBef>
                <a:spcPct val="0"/>
              </a:spcBef>
              <a:spcAft>
                <a:spcPct val="0"/>
              </a:spcAft>
            </a:pPr>
            <a:endParaRPr lang="fa-IR" sz="3200" dirty="0"/>
          </a:p>
          <a:p>
            <a:pPr algn="r" rtl="1" fontAlgn="base">
              <a:spcBef>
                <a:spcPct val="0"/>
              </a:spcBef>
              <a:spcAft>
                <a:spcPct val="0"/>
              </a:spcAft>
            </a:pPr>
            <a:endParaRPr lang="fa-IR" sz="3200" dirty="0"/>
          </a:p>
          <a:p>
            <a:pPr algn="ctr" rtl="1" fontAlgn="base">
              <a:spcBef>
                <a:spcPct val="0"/>
              </a:spcBef>
              <a:spcAft>
                <a:spcPct val="0"/>
              </a:spcAft>
            </a:pPr>
            <a:r>
              <a:rPr lang="fa-IR" sz="2800" b="1" dirty="0" smtClean="0">
                <a:solidFill>
                  <a:schemeClr val="tx1"/>
                </a:solidFill>
                <a:cs typeface="B Homa" pitchFamily="2" charset="-78"/>
              </a:rPr>
              <a:t>6.عالم طفیل انسان</a:t>
            </a:r>
          </a:p>
          <a:p>
            <a:pPr algn="r" rtl="1" fontAlgn="base">
              <a:spcBef>
                <a:spcPct val="0"/>
              </a:spcBef>
              <a:spcAft>
                <a:spcPct val="0"/>
              </a:spcAft>
            </a:pPr>
            <a:r>
              <a:rPr lang="fa-IR" sz="2800" b="1" dirty="0" smtClean="0">
                <a:solidFill>
                  <a:schemeClr val="tx1"/>
                </a:solidFill>
                <a:cs typeface="B Homa" pitchFamily="2" charset="-78"/>
              </a:rPr>
              <a:t> </a:t>
            </a:r>
          </a:p>
          <a:p>
            <a:pPr algn="r" rtl="1" fontAlgn="base">
              <a:spcBef>
                <a:spcPct val="0"/>
              </a:spcBef>
              <a:spcAft>
                <a:spcPct val="0"/>
              </a:spcAft>
            </a:pPr>
            <a:r>
              <a:rPr lang="fa-IR" sz="3200" dirty="0" smtClean="0"/>
              <a:t>‏</a:t>
            </a:r>
            <a:r>
              <a:rPr lang="fa-IR" sz="3200" b="1" dirty="0"/>
              <a:t/>
            </a:r>
            <a:br>
              <a:rPr lang="fa-IR" sz="3200" b="1" dirty="0"/>
            </a:br>
            <a:r>
              <a:rPr lang="fa-IR" sz="3200" b="1" dirty="0" smtClean="0"/>
              <a:t>‏</a:t>
            </a:r>
            <a:r>
              <a:rPr lang="fa-IR" sz="3200" dirty="0"/>
              <a:t/>
            </a:r>
            <a:br>
              <a:rPr lang="fa-IR" sz="3200" dirty="0"/>
            </a:br>
            <a:endParaRPr lang="fa-IR" sz="3200" dirty="0" smtClean="0"/>
          </a:p>
        </p:txBody>
      </p:sp>
      <p:sp>
        <p:nvSpPr>
          <p:cNvPr id="7" name="Rectangle 6"/>
          <p:cNvSpPr/>
          <p:nvPr/>
        </p:nvSpPr>
        <p:spPr>
          <a:xfrm rot="16200000">
            <a:off x="6515100" y="3543300"/>
            <a:ext cx="4572000" cy="685800"/>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rtl="1" fontAlgn="base">
              <a:spcBef>
                <a:spcPct val="0"/>
              </a:spcBef>
              <a:spcAft>
                <a:spcPct val="0"/>
              </a:spcAft>
            </a:pPr>
            <a:endParaRPr lang="fa-IR" sz="3600" dirty="0" smtClean="0">
              <a:solidFill>
                <a:schemeClr val="tx1"/>
              </a:solidFill>
              <a:latin typeface="Arial" pitchFamily="34" charset="0"/>
              <a:cs typeface="B Homa" pitchFamily="2" charset="-78"/>
            </a:endParaRPr>
          </a:p>
          <a:p>
            <a:pPr algn="ctr" rtl="1" fontAlgn="base">
              <a:spcBef>
                <a:spcPct val="0"/>
              </a:spcBef>
              <a:spcAft>
                <a:spcPct val="0"/>
              </a:spcAft>
            </a:pPr>
            <a:r>
              <a:rPr lang="fa-IR" sz="3600" dirty="0" smtClean="0">
                <a:solidFill>
                  <a:schemeClr val="tx1"/>
                </a:solidFill>
                <a:latin typeface="Arial" pitchFamily="34" charset="0"/>
                <a:cs typeface="B Homa" pitchFamily="2" charset="-78"/>
              </a:rPr>
              <a:t> </a:t>
            </a:r>
          </a:p>
          <a:p>
            <a:pPr algn="ctr" rtl="1" fontAlgn="base">
              <a:spcBef>
                <a:spcPct val="0"/>
              </a:spcBef>
              <a:spcAft>
                <a:spcPct val="0"/>
              </a:spcAft>
            </a:pPr>
            <a:r>
              <a:rPr lang="fa-IR" sz="2800" b="1" dirty="0" smtClean="0">
                <a:ln w="11430"/>
                <a:solidFill>
                  <a:srgbClr val="FFFF00"/>
                </a:solidFill>
                <a:cs typeface="B Homa" pitchFamily="2" charset="-78"/>
              </a:rPr>
              <a:t>ستایش های قران از انسان</a:t>
            </a:r>
          </a:p>
          <a:p>
            <a:pPr algn="ctr" rtl="1" fontAlgn="base">
              <a:spcBef>
                <a:spcPct val="0"/>
              </a:spcBef>
              <a:spcAft>
                <a:spcPct val="0"/>
              </a:spcAft>
            </a:pPr>
            <a:endParaRPr lang="fa-IR" sz="3600" b="1" dirty="0" smtClean="0">
              <a:ln w="11430"/>
              <a:solidFill>
                <a:srgbClr val="C00000"/>
              </a:solidFill>
              <a:cs typeface="B Homa" pitchFamily="2" charset="-78"/>
            </a:endParaRPr>
          </a:p>
          <a:p>
            <a:pPr algn="ctr" rtl="1" fontAlgn="base">
              <a:spcBef>
                <a:spcPct val="0"/>
              </a:spcBef>
              <a:spcAft>
                <a:spcPct val="0"/>
              </a:spcAft>
            </a:pPr>
            <a:endParaRPr lang="fa-IR" sz="3600" dirty="0">
              <a:solidFill>
                <a:schemeClr val="tx1"/>
              </a:solidFill>
              <a:latin typeface="Arial" pitchFamily="34" charset="0"/>
              <a:cs typeface="B Homa" pitchFamily="2" charset="-78"/>
            </a:endParaRPr>
          </a:p>
        </p:txBody>
      </p:sp>
      <p:pic>
        <p:nvPicPr>
          <p:cNvPr id="9" name="Picture 8" descr="C:\Users\satari\Desktop\انديشه 1 عكسها\png\uzdfghrl.png"/>
          <p:cNvPicPr>
            <a:picLocks noChangeAspect="1" noChangeArrowheads="1"/>
          </p:cNvPicPr>
          <p:nvPr/>
        </p:nvPicPr>
        <p:blipFill>
          <a:blip r:embed="rId3"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120395" y="287696"/>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Tree>
    <p:extLst>
      <p:ext uri="{BB962C8B-B14F-4D97-AF65-F5344CB8AC3E}">
        <p14:creationId xmlns:p14="http://schemas.microsoft.com/office/powerpoint/2010/main" xmlns="" val="95283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6461097">
            <a:off x="-294722" y="122553"/>
            <a:ext cx="2671219" cy="133331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
        <p:nvSpPr>
          <p:cNvPr id="8" name="Horizontal Scroll 7"/>
          <p:cNvSpPr/>
          <p:nvPr/>
        </p:nvSpPr>
        <p:spPr>
          <a:xfrm>
            <a:off x="0" y="1600200"/>
            <a:ext cx="8686800" cy="5257800"/>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eaLnBrk="0" fontAlgn="base" hangingPunct="0">
              <a:spcBef>
                <a:spcPct val="0"/>
              </a:spcBef>
              <a:spcAft>
                <a:spcPct val="0"/>
              </a:spcAft>
            </a:pPr>
            <a:endParaRPr lang="fa-IR" sz="3600" b="1" dirty="0" smtClean="0">
              <a:cs typeface="2  Karim" pitchFamily="2" charset="-78"/>
            </a:endParaRPr>
          </a:p>
          <a:p>
            <a:pPr algn="r" rtl="1" eaLnBrk="0" fontAlgn="base" hangingPunct="0">
              <a:spcBef>
                <a:spcPct val="0"/>
              </a:spcBef>
              <a:spcAft>
                <a:spcPct val="0"/>
              </a:spcAft>
            </a:pPr>
            <a:endParaRPr lang="fa-IR" sz="3600" b="1" dirty="0">
              <a:cs typeface="2  Karim" pitchFamily="2" charset="-78"/>
            </a:endParaRPr>
          </a:p>
          <a:p>
            <a:pPr algn="r" rtl="1" eaLnBrk="0" fontAlgn="base" hangingPunct="0">
              <a:spcBef>
                <a:spcPct val="0"/>
              </a:spcBef>
              <a:spcAft>
                <a:spcPct val="0"/>
              </a:spcAft>
            </a:pPr>
            <a:endParaRPr lang="fa-IR" sz="3600" b="1" dirty="0" smtClean="0">
              <a:cs typeface="2  Karim" pitchFamily="2" charset="-78"/>
            </a:endParaRPr>
          </a:p>
          <a:p>
            <a:pPr algn="r" rtl="1" eaLnBrk="0" fontAlgn="base" hangingPunct="0">
              <a:spcBef>
                <a:spcPct val="0"/>
              </a:spcBef>
              <a:spcAft>
                <a:spcPct val="0"/>
              </a:spcAft>
            </a:pPr>
            <a:endParaRPr lang="fa-IR" sz="3600" b="1" dirty="0" smtClean="0">
              <a:cs typeface="2  Karim" pitchFamily="2" charset="-78"/>
            </a:endParaRPr>
          </a:p>
          <a:p>
            <a:pPr lvl="0" algn="r" rtl="1"/>
            <a:r>
              <a:rPr lang="fa-IR" sz="4400" dirty="0" smtClean="0">
                <a:cs typeface="B Homa" pitchFamily="2" charset="-78"/>
              </a:rPr>
              <a:t>ستمگر و بسيار نادان، بسيار ناسپاس، طغيان گر ، شتابگر، حريص وتنگ چشم</a:t>
            </a:r>
            <a:endParaRPr lang="en-US" sz="4400" dirty="0" smtClean="0">
              <a:cs typeface="B Homa" pitchFamily="2" charset="-78"/>
            </a:endParaRPr>
          </a:p>
          <a:p>
            <a:pPr algn="r" rtl="1" eaLnBrk="0" fontAlgn="base" hangingPunct="0">
              <a:spcBef>
                <a:spcPct val="0"/>
              </a:spcBef>
              <a:spcAft>
                <a:spcPct val="0"/>
              </a:spcAft>
            </a:pPr>
            <a:endParaRPr lang="fa-IR" sz="2800" b="1" dirty="0" smtClean="0">
              <a:cs typeface="2  Karim" pitchFamily="2" charset="-78"/>
            </a:endParaRPr>
          </a:p>
          <a:p>
            <a:pPr algn="r" rtl="1" eaLnBrk="0" fontAlgn="base" hangingPunct="0">
              <a:spcBef>
                <a:spcPct val="0"/>
              </a:spcBef>
              <a:spcAft>
                <a:spcPct val="0"/>
              </a:spcAft>
            </a:pPr>
            <a:endParaRPr lang="fa-IR" sz="2800" b="1" dirty="0" smtClean="0">
              <a:cs typeface="2  Karim" pitchFamily="2" charset="-78"/>
            </a:endParaRPr>
          </a:p>
          <a:p>
            <a:pPr algn="r" rtl="1" eaLnBrk="0" fontAlgn="base" hangingPunct="0">
              <a:spcBef>
                <a:spcPct val="0"/>
              </a:spcBef>
              <a:spcAft>
                <a:spcPct val="0"/>
              </a:spcAft>
            </a:pPr>
            <a:endParaRPr lang="fa-IR" sz="2800" b="1" dirty="0" smtClean="0">
              <a:cs typeface="2  Karim" pitchFamily="2" charset="-78"/>
            </a:endParaRPr>
          </a:p>
          <a:p>
            <a:pPr algn="r" rtl="1" eaLnBrk="0" fontAlgn="base" hangingPunct="0">
              <a:spcBef>
                <a:spcPct val="0"/>
              </a:spcBef>
              <a:spcAft>
                <a:spcPct val="0"/>
              </a:spcAft>
            </a:pPr>
            <a:endParaRPr lang="fa-IR" sz="3600" b="1" dirty="0">
              <a:cs typeface="2  Karim" pitchFamily="2" charset="-78"/>
            </a:endParaRPr>
          </a:p>
          <a:p>
            <a:pPr algn="r" rtl="1" eaLnBrk="0" fontAlgn="base" hangingPunct="0">
              <a:spcBef>
                <a:spcPct val="0"/>
              </a:spcBef>
              <a:spcAft>
                <a:spcPct val="0"/>
              </a:spcAft>
            </a:pPr>
            <a:endParaRPr lang="fa-IR" sz="2800" b="1" dirty="0">
              <a:cs typeface="2  Karim" pitchFamily="2" charset="-78"/>
            </a:endParaRPr>
          </a:p>
          <a:p>
            <a:pPr algn="r" rtl="1" eaLnBrk="0" fontAlgn="base" hangingPunct="0">
              <a:spcBef>
                <a:spcPct val="0"/>
              </a:spcBef>
              <a:spcAft>
                <a:spcPct val="0"/>
              </a:spcAft>
            </a:pPr>
            <a:endParaRPr lang="en-US" sz="2800" b="1" dirty="0">
              <a:solidFill>
                <a:schemeClr val="tx1"/>
              </a:solidFill>
              <a:cs typeface="2  Karim" pitchFamily="2" charset="-78"/>
            </a:endParaRPr>
          </a:p>
        </p:txBody>
      </p:sp>
      <p:sp>
        <p:nvSpPr>
          <p:cNvPr id="2" name="32-Point Star 1"/>
          <p:cNvSpPr/>
          <p:nvPr/>
        </p:nvSpPr>
        <p:spPr>
          <a:xfrm>
            <a:off x="1371600" y="0"/>
            <a:ext cx="6096000" cy="1905000"/>
          </a:xfrm>
          <a:prstGeom prst="star32">
            <a:avLst/>
          </a:prstGeom>
        </p:spPr>
        <p:style>
          <a:lnRef idx="1">
            <a:schemeClr val="accent2"/>
          </a:lnRef>
          <a:fillRef idx="2">
            <a:schemeClr val="accent2"/>
          </a:fillRef>
          <a:effectRef idx="1">
            <a:schemeClr val="accent2"/>
          </a:effectRef>
          <a:fontRef idx="minor">
            <a:schemeClr val="dk1"/>
          </a:fontRef>
        </p:style>
        <p:txBody>
          <a:bodyPr rtlCol="1" anchor="ctr"/>
          <a:lstStyle/>
          <a:p>
            <a:pPr algn="r" rtl="1" fontAlgn="base">
              <a:spcBef>
                <a:spcPct val="0"/>
              </a:spcBef>
              <a:spcAft>
                <a:spcPct val="0"/>
              </a:spcAft>
            </a:pPr>
            <a:endParaRPr lang="fa-IR" sz="3200" dirty="0" smtClean="0"/>
          </a:p>
          <a:p>
            <a:pPr algn="r" rtl="1" fontAlgn="base">
              <a:spcBef>
                <a:spcPct val="0"/>
              </a:spcBef>
              <a:spcAft>
                <a:spcPct val="0"/>
              </a:spcAft>
            </a:pPr>
            <a:endParaRPr lang="fa-IR" sz="3200" dirty="0"/>
          </a:p>
          <a:p>
            <a:pPr algn="r" rtl="1" fontAlgn="base">
              <a:spcBef>
                <a:spcPct val="0"/>
              </a:spcBef>
              <a:spcAft>
                <a:spcPct val="0"/>
              </a:spcAft>
            </a:pPr>
            <a:endParaRPr lang="fa-IR" sz="3200" dirty="0"/>
          </a:p>
          <a:p>
            <a:pPr algn="r" rtl="1" fontAlgn="base">
              <a:spcBef>
                <a:spcPct val="0"/>
              </a:spcBef>
              <a:spcAft>
                <a:spcPct val="0"/>
              </a:spcAft>
            </a:pPr>
            <a:endParaRPr lang="fa-IR" sz="3200" dirty="0"/>
          </a:p>
          <a:p>
            <a:pPr algn="ctr" rtl="1" fontAlgn="base">
              <a:spcBef>
                <a:spcPct val="0"/>
              </a:spcBef>
              <a:spcAft>
                <a:spcPct val="0"/>
              </a:spcAft>
            </a:pPr>
            <a:r>
              <a:rPr lang="fa-IR" sz="2800" b="1" dirty="0" smtClean="0">
                <a:solidFill>
                  <a:schemeClr val="tx1"/>
                </a:solidFill>
                <a:cs typeface="B Homa" pitchFamily="2" charset="-78"/>
              </a:rPr>
              <a:t>نکوهش های قرآن از انسان</a:t>
            </a:r>
          </a:p>
          <a:p>
            <a:pPr algn="r" rtl="1" fontAlgn="base">
              <a:spcBef>
                <a:spcPct val="0"/>
              </a:spcBef>
              <a:spcAft>
                <a:spcPct val="0"/>
              </a:spcAft>
            </a:pPr>
            <a:r>
              <a:rPr lang="fa-IR" sz="2800" b="1" dirty="0" smtClean="0">
                <a:solidFill>
                  <a:schemeClr val="tx1"/>
                </a:solidFill>
                <a:cs typeface="B Homa" pitchFamily="2" charset="-78"/>
              </a:rPr>
              <a:t> </a:t>
            </a:r>
          </a:p>
          <a:p>
            <a:pPr algn="r" rtl="1" fontAlgn="base">
              <a:spcBef>
                <a:spcPct val="0"/>
              </a:spcBef>
              <a:spcAft>
                <a:spcPct val="0"/>
              </a:spcAft>
            </a:pPr>
            <a:r>
              <a:rPr lang="fa-IR" sz="3200" dirty="0" smtClean="0"/>
              <a:t>‏</a:t>
            </a:r>
            <a:r>
              <a:rPr lang="fa-IR" sz="3200" b="1" dirty="0"/>
              <a:t/>
            </a:r>
            <a:br>
              <a:rPr lang="fa-IR" sz="3200" b="1" dirty="0"/>
            </a:br>
            <a:r>
              <a:rPr lang="fa-IR" sz="3200" b="1" dirty="0" smtClean="0"/>
              <a:t>‏</a:t>
            </a:r>
            <a:r>
              <a:rPr lang="fa-IR" sz="3200" dirty="0"/>
              <a:t/>
            </a:r>
            <a:br>
              <a:rPr lang="fa-IR" sz="3200" dirty="0"/>
            </a:br>
            <a:endParaRPr lang="fa-IR" sz="3200" dirty="0" smtClean="0"/>
          </a:p>
        </p:txBody>
      </p:sp>
      <p:pic>
        <p:nvPicPr>
          <p:cNvPr id="9" name="Picture 8" descr="C:\Users\satari\Desktop\انديشه 1 عكسها\png\uzdfghrl.png"/>
          <p:cNvPicPr>
            <a:picLocks noChangeAspect="1" noChangeArrowheads="1"/>
          </p:cNvPicPr>
          <p:nvPr/>
        </p:nvPicPr>
        <p:blipFill>
          <a:blip r:embed="rId3"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120395" y="287696"/>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Tree>
    <p:extLst>
      <p:ext uri="{BB962C8B-B14F-4D97-AF65-F5344CB8AC3E}">
        <p14:creationId xmlns:p14="http://schemas.microsoft.com/office/powerpoint/2010/main" xmlns="" val="95283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6461097">
            <a:off x="-294722" y="122553"/>
            <a:ext cx="2671219" cy="133331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
        <p:nvSpPr>
          <p:cNvPr id="8" name="Horizontal Scroll 7"/>
          <p:cNvSpPr/>
          <p:nvPr/>
        </p:nvSpPr>
        <p:spPr>
          <a:xfrm>
            <a:off x="0" y="1524000"/>
            <a:ext cx="8686800" cy="5334000"/>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eaLnBrk="0" fontAlgn="base" hangingPunct="0">
              <a:spcBef>
                <a:spcPct val="0"/>
              </a:spcBef>
              <a:spcAft>
                <a:spcPct val="0"/>
              </a:spcAft>
            </a:pPr>
            <a:endParaRPr lang="fa-IR" sz="3600" b="1" dirty="0" smtClean="0">
              <a:cs typeface="2  Karim" pitchFamily="2" charset="-78"/>
            </a:endParaRPr>
          </a:p>
          <a:p>
            <a:pPr algn="r" rtl="1" eaLnBrk="0" fontAlgn="base" hangingPunct="0">
              <a:spcBef>
                <a:spcPct val="0"/>
              </a:spcBef>
              <a:spcAft>
                <a:spcPct val="0"/>
              </a:spcAft>
            </a:pPr>
            <a:endParaRPr lang="fa-IR" sz="3600" b="1" dirty="0">
              <a:cs typeface="2  Karim" pitchFamily="2" charset="-78"/>
            </a:endParaRPr>
          </a:p>
          <a:p>
            <a:pPr algn="r" rtl="1" eaLnBrk="0" fontAlgn="base" hangingPunct="0">
              <a:spcBef>
                <a:spcPct val="0"/>
              </a:spcBef>
              <a:spcAft>
                <a:spcPct val="0"/>
              </a:spcAft>
            </a:pPr>
            <a:endParaRPr lang="fa-IR" sz="4000" b="1" dirty="0" smtClean="0">
              <a:cs typeface="2  Karim" pitchFamily="2" charset="-78"/>
            </a:endParaRPr>
          </a:p>
          <a:p>
            <a:pPr algn="r" rtl="1" eaLnBrk="0" fontAlgn="base" hangingPunct="0">
              <a:spcBef>
                <a:spcPct val="0"/>
              </a:spcBef>
              <a:spcAft>
                <a:spcPct val="0"/>
              </a:spcAft>
            </a:pPr>
            <a:r>
              <a:rPr lang="fa-IR" sz="4000" b="1" dirty="0" smtClean="0">
                <a:cs typeface="2  Karim" pitchFamily="2" charset="-78"/>
              </a:rPr>
              <a:t>انسان از آن جهت که دارای فطرت الهی است مورد ستایش آیات قرآن قرار گرفته و از آن جهت که در بند طبیعت و تابع شهوت و غضب است، مورد مذمت قرآن است.</a:t>
            </a:r>
          </a:p>
          <a:p>
            <a:pPr algn="r" rtl="1" eaLnBrk="0" fontAlgn="base" hangingPunct="0">
              <a:spcBef>
                <a:spcPct val="0"/>
              </a:spcBef>
              <a:spcAft>
                <a:spcPct val="0"/>
              </a:spcAft>
            </a:pPr>
            <a:endParaRPr lang="fa-IR" sz="2800" b="1" dirty="0" smtClean="0">
              <a:cs typeface="2  Karim" pitchFamily="2" charset="-78"/>
            </a:endParaRPr>
          </a:p>
          <a:p>
            <a:pPr algn="r" rtl="1" eaLnBrk="0" fontAlgn="base" hangingPunct="0">
              <a:spcBef>
                <a:spcPct val="0"/>
              </a:spcBef>
              <a:spcAft>
                <a:spcPct val="0"/>
              </a:spcAft>
            </a:pPr>
            <a:endParaRPr lang="fa-IR" sz="2800" b="1" dirty="0" smtClean="0">
              <a:cs typeface="2  Karim" pitchFamily="2" charset="-78"/>
            </a:endParaRPr>
          </a:p>
          <a:p>
            <a:pPr algn="r" rtl="1" eaLnBrk="0" fontAlgn="base" hangingPunct="0">
              <a:spcBef>
                <a:spcPct val="0"/>
              </a:spcBef>
              <a:spcAft>
                <a:spcPct val="0"/>
              </a:spcAft>
            </a:pPr>
            <a:endParaRPr lang="fa-IR" sz="2800" b="1" dirty="0" smtClean="0">
              <a:cs typeface="2  Karim" pitchFamily="2" charset="-78"/>
            </a:endParaRPr>
          </a:p>
          <a:p>
            <a:pPr algn="r" rtl="1" eaLnBrk="0" fontAlgn="base" hangingPunct="0">
              <a:spcBef>
                <a:spcPct val="0"/>
              </a:spcBef>
              <a:spcAft>
                <a:spcPct val="0"/>
              </a:spcAft>
            </a:pPr>
            <a:endParaRPr lang="fa-IR" sz="3600" b="1" dirty="0">
              <a:cs typeface="2  Karim" pitchFamily="2" charset="-78"/>
            </a:endParaRPr>
          </a:p>
          <a:p>
            <a:pPr algn="r" rtl="1" eaLnBrk="0" fontAlgn="base" hangingPunct="0">
              <a:spcBef>
                <a:spcPct val="0"/>
              </a:spcBef>
              <a:spcAft>
                <a:spcPct val="0"/>
              </a:spcAft>
            </a:pPr>
            <a:endParaRPr lang="fa-IR" sz="2800" b="1" dirty="0">
              <a:cs typeface="2  Karim" pitchFamily="2" charset="-78"/>
            </a:endParaRPr>
          </a:p>
          <a:p>
            <a:pPr algn="r" rtl="1" eaLnBrk="0" fontAlgn="base" hangingPunct="0">
              <a:spcBef>
                <a:spcPct val="0"/>
              </a:spcBef>
              <a:spcAft>
                <a:spcPct val="0"/>
              </a:spcAft>
            </a:pPr>
            <a:endParaRPr lang="en-US" sz="2800" b="1" dirty="0">
              <a:solidFill>
                <a:schemeClr val="tx1"/>
              </a:solidFill>
              <a:cs typeface="2  Karim" pitchFamily="2" charset="-78"/>
            </a:endParaRPr>
          </a:p>
        </p:txBody>
      </p:sp>
      <p:sp>
        <p:nvSpPr>
          <p:cNvPr id="2" name="32-Point Star 1"/>
          <p:cNvSpPr/>
          <p:nvPr/>
        </p:nvSpPr>
        <p:spPr>
          <a:xfrm>
            <a:off x="1371600" y="0"/>
            <a:ext cx="6096000" cy="1828800"/>
          </a:xfrm>
          <a:prstGeom prst="star32">
            <a:avLst/>
          </a:prstGeom>
        </p:spPr>
        <p:style>
          <a:lnRef idx="1">
            <a:schemeClr val="accent2"/>
          </a:lnRef>
          <a:fillRef idx="2">
            <a:schemeClr val="accent2"/>
          </a:fillRef>
          <a:effectRef idx="1">
            <a:schemeClr val="accent2"/>
          </a:effectRef>
          <a:fontRef idx="minor">
            <a:schemeClr val="dk1"/>
          </a:fontRef>
        </p:style>
        <p:txBody>
          <a:bodyPr rtlCol="1" anchor="ctr"/>
          <a:lstStyle/>
          <a:p>
            <a:pPr algn="r" rtl="1" fontAlgn="base">
              <a:spcBef>
                <a:spcPct val="0"/>
              </a:spcBef>
              <a:spcAft>
                <a:spcPct val="0"/>
              </a:spcAft>
            </a:pPr>
            <a:endParaRPr lang="fa-IR" sz="3200" dirty="0" smtClean="0"/>
          </a:p>
          <a:p>
            <a:pPr algn="r" rtl="1" fontAlgn="base">
              <a:spcBef>
                <a:spcPct val="0"/>
              </a:spcBef>
              <a:spcAft>
                <a:spcPct val="0"/>
              </a:spcAft>
            </a:pPr>
            <a:endParaRPr lang="fa-IR" sz="3200" dirty="0"/>
          </a:p>
          <a:p>
            <a:pPr algn="r" rtl="1" fontAlgn="base">
              <a:spcBef>
                <a:spcPct val="0"/>
              </a:spcBef>
              <a:spcAft>
                <a:spcPct val="0"/>
              </a:spcAft>
            </a:pPr>
            <a:endParaRPr lang="fa-IR" sz="3200" dirty="0"/>
          </a:p>
          <a:p>
            <a:pPr algn="r" rtl="1" fontAlgn="base">
              <a:spcBef>
                <a:spcPct val="0"/>
              </a:spcBef>
              <a:spcAft>
                <a:spcPct val="0"/>
              </a:spcAft>
            </a:pPr>
            <a:endParaRPr lang="fa-IR" sz="3200" dirty="0"/>
          </a:p>
          <a:p>
            <a:pPr algn="ctr" rtl="1" fontAlgn="base">
              <a:spcBef>
                <a:spcPct val="0"/>
              </a:spcBef>
              <a:spcAft>
                <a:spcPct val="0"/>
              </a:spcAft>
            </a:pPr>
            <a:r>
              <a:rPr lang="fa-IR" sz="2800" b="1" dirty="0" smtClean="0">
                <a:solidFill>
                  <a:schemeClr val="tx1"/>
                </a:solidFill>
                <a:cs typeface="B Homa" pitchFamily="2" charset="-78"/>
              </a:rPr>
              <a:t>راز توصیف دوگانه انسان در قرآن</a:t>
            </a:r>
          </a:p>
          <a:p>
            <a:pPr algn="r" rtl="1" fontAlgn="base">
              <a:spcBef>
                <a:spcPct val="0"/>
              </a:spcBef>
              <a:spcAft>
                <a:spcPct val="0"/>
              </a:spcAft>
            </a:pPr>
            <a:r>
              <a:rPr lang="fa-IR" sz="2800" b="1" dirty="0" smtClean="0">
                <a:solidFill>
                  <a:schemeClr val="tx1"/>
                </a:solidFill>
                <a:cs typeface="B Homa" pitchFamily="2" charset="-78"/>
              </a:rPr>
              <a:t> </a:t>
            </a:r>
          </a:p>
          <a:p>
            <a:pPr algn="r" rtl="1" fontAlgn="base">
              <a:spcBef>
                <a:spcPct val="0"/>
              </a:spcBef>
              <a:spcAft>
                <a:spcPct val="0"/>
              </a:spcAft>
            </a:pPr>
            <a:r>
              <a:rPr lang="fa-IR" sz="3200" dirty="0" smtClean="0"/>
              <a:t>‏</a:t>
            </a:r>
            <a:r>
              <a:rPr lang="fa-IR" sz="3200" b="1" dirty="0"/>
              <a:t/>
            </a:r>
            <a:br>
              <a:rPr lang="fa-IR" sz="3200" b="1" dirty="0"/>
            </a:br>
            <a:r>
              <a:rPr lang="fa-IR" sz="3200" b="1" dirty="0" smtClean="0"/>
              <a:t>‏</a:t>
            </a:r>
            <a:r>
              <a:rPr lang="fa-IR" sz="3200" dirty="0"/>
              <a:t/>
            </a:r>
            <a:br>
              <a:rPr lang="fa-IR" sz="3200" dirty="0"/>
            </a:br>
            <a:endParaRPr lang="fa-IR" sz="3200" dirty="0" smtClean="0"/>
          </a:p>
        </p:txBody>
      </p:sp>
      <p:pic>
        <p:nvPicPr>
          <p:cNvPr id="9" name="Picture 8" descr="C:\Users\satari\Desktop\انديشه 1 عكسها\png\uzdfghrl.png"/>
          <p:cNvPicPr>
            <a:picLocks noChangeAspect="1" noChangeArrowheads="1"/>
          </p:cNvPicPr>
          <p:nvPr/>
        </p:nvPicPr>
        <p:blipFill>
          <a:blip r:embed="rId3"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120395" y="287696"/>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Tree>
    <p:extLst>
      <p:ext uri="{BB962C8B-B14F-4D97-AF65-F5344CB8AC3E}">
        <p14:creationId xmlns:p14="http://schemas.microsoft.com/office/powerpoint/2010/main" xmlns="" val="95283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6461097">
            <a:off x="306308" y="143632"/>
            <a:ext cx="2189122" cy="170751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
        <p:nvSpPr>
          <p:cNvPr id="2" name="32-Point Star 1"/>
          <p:cNvSpPr/>
          <p:nvPr/>
        </p:nvSpPr>
        <p:spPr>
          <a:xfrm>
            <a:off x="1371600" y="157976"/>
            <a:ext cx="6096000" cy="1600200"/>
          </a:xfrm>
          <a:prstGeom prst="star32">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r" rtl="1" fontAlgn="base">
              <a:spcBef>
                <a:spcPct val="0"/>
              </a:spcBef>
              <a:spcAft>
                <a:spcPct val="0"/>
              </a:spcAft>
            </a:pPr>
            <a:endParaRPr lang="fa-IR" sz="3200" dirty="0" smtClean="0"/>
          </a:p>
          <a:p>
            <a:pPr algn="r" rtl="1" fontAlgn="base">
              <a:spcBef>
                <a:spcPct val="0"/>
              </a:spcBef>
              <a:spcAft>
                <a:spcPct val="0"/>
              </a:spcAft>
            </a:pPr>
            <a:endParaRPr lang="fa-IR" sz="3200" dirty="0"/>
          </a:p>
          <a:p>
            <a:pPr algn="r" rtl="1" fontAlgn="base">
              <a:spcBef>
                <a:spcPct val="0"/>
              </a:spcBef>
              <a:spcAft>
                <a:spcPct val="0"/>
              </a:spcAft>
            </a:pPr>
            <a:endParaRPr lang="fa-IR" sz="3200" dirty="0"/>
          </a:p>
          <a:p>
            <a:pPr algn="ctr" rtl="1" fontAlgn="base">
              <a:spcBef>
                <a:spcPct val="0"/>
              </a:spcBef>
              <a:spcAft>
                <a:spcPct val="0"/>
              </a:spcAft>
            </a:pPr>
            <a:r>
              <a:rPr lang="fa-IR" sz="2800" b="1" dirty="0" smtClean="0">
                <a:solidFill>
                  <a:schemeClr val="tx1"/>
                </a:solidFill>
                <a:cs typeface="B Homa" pitchFamily="2" charset="-78"/>
              </a:rPr>
              <a:t>بعد ادراکی</a:t>
            </a:r>
          </a:p>
          <a:p>
            <a:pPr algn="r" rtl="1" fontAlgn="base">
              <a:spcBef>
                <a:spcPct val="0"/>
              </a:spcBef>
              <a:spcAft>
                <a:spcPct val="0"/>
              </a:spcAft>
            </a:pPr>
            <a:r>
              <a:rPr lang="fa-IR" sz="3200" dirty="0" smtClean="0"/>
              <a:t>‏</a:t>
            </a:r>
            <a:r>
              <a:rPr lang="fa-IR" sz="3200" b="1" dirty="0"/>
              <a:t/>
            </a:r>
            <a:br>
              <a:rPr lang="fa-IR" sz="3200" b="1" dirty="0"/>
            </a:br>
            <a:r>
              <a:rPr lang="fa-IR" sz="3200" b="1" dirty="0" smtClean="0"/>
              <a:t>‏</a:t>
            </a:r>
            <a:r>
              <a:rPr lang="fa-IR" sz="3200" dirty="0"/>
              <a:t/>
            </a:r>
            <a:br>
              <a:rPr lang="fa-IR" sz="3200" dirty="0"/>
            </a:br>
            <a:endParaRPr lang="fa-IR" sz="3200" dirty="0" smtClean="0"/>
          </a:p>
        </p:txBody>
      </p:sp>
      <p:sp>
        <p:nvSpPr>
          <p:cNvPr id="7" name="Rectangle 6"/>
          <p:cNvSpPr/>
          <p:nvPr/>
        </p:nvSpPr>
        <p:spPr>
          <a:xfrm rot="16200000">
            <a:off x="6362700" y="3390900"/>
            <a:ext cx="4724400" cy="838200"/>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rtl="1" fontAlgn="base">
              <a:spcBef>
                <a:spcPct val="0"/>
              </a:spcBef>
              <a:spcAft>
                <a:spcPct val="0"/>
              </a:spcAft>
            </a:pPr>
            <a:r>
              <a:rPr lang="fa-IR" sz="3600" dirty="0">
                <a:solidFill>
                  <a:schemeClr val="tx1"/>
                </a:solidFill>
                <a:latin typeface="Arial" pitchFamily="34" charset="0"/>
                <a:cs typeface="B Homa" pitchFamily="2" charset="-78"/>
              </a:rPr>
              <a:t> </a:t>
            </a:r>
            <a:endParaRPr lang="fa-IR" sz="3600" dirty="0" smtClean="0">
              <a:solidFill>
                <a:schemeClr val="tx1"/>
              </a:solidFill>
              <a:latin typeface="Arial" pitchFamily="34" charset="0"/>
              <a:cs typeface="B Homa" pitchFamily="2" charset="-78"/>
            </a:endParaRPr>
          </a:p>
          <a:p>
            <a:pPr algn="ctr" rtl="1" fontAlgn="base">
              <a:spcBef>
                <a:spcPct val="0"/>
              </a:spcBef>
              <a:spcAft>
                <a:spcPct val="0"/>
              </a:spcAft>
            </a:pPr>
            <a:endParaRPr lang="en-US" sz="3600" b="1" dirty="0" smtClean="0">
              <a:ln w="11430"/>
              <a:solidFill>
                <a:srgbClr val="FFFF00"/>
              </a:solidFill>
              <a:cs typeface="B Homa" pitchFamily="2" charset="-78"/>
            </a:endParaRPr>
          </a:p>
          <a:p>
            <a:pPr algn="ctr" rtl="1" fontAlgn="base">
              <a:spcBef>
                <a:spcPct val="0"/>
              </a:spcBef>
              <a:spcAft>
                <a:spcPct val="0"/>
              </a:spcAft>
            </a:pPr>
            <a:r>
              <a:rPr lang="fa-IR" sz="3600" b="1" dirty="0" smtClean="0">
                <a:ln w="11430"/>
                <a:solidFill>
                  <a:srgbClr val="FFFF00"/>
                </a:solidFill>
                <a:cs typeface="B Homa" pitchFamily="2" charset="-78"/>
              </a:rPr>
              <a:t>ابعاد روح و روان انسان</a:t>
            </a:r>
          </a:p>
          <a:p>
            <a:pPr algn="ctr" rtl="1" fontAlgn="base">
              <a:spcBef>
                <a:spcPct val="0"/>
              </a:spcBef>
              <a:spcAft>
                <a:spcPct val="0"/>
              </a:spcAft>
            </a:pPr>
            <a:endParaRPr lang="fa-IR" sz="3600" b="1" dirty="0" smtClean="0">
              <a:ln w="11430"/>
              <a:solidFill>
                <a:srgbClr val="C00000"/>
              </a:solidFill>
              <a:cs typeface="B Homa" pitchFamily="2" charset="-78"/>
            </a:endParaRPr>
          </a:p>
          <a:p>
            <a:pPr algn="ctr" rtl="1" fontAlgn="base">
              <a:spcBef>
                <a:spcPct val="0"/>
              </a:spcBef>
              <a:spcAft>
                <a:spcPct val="0"/>
              </a:spcAft>
            </a:pPr>
            <a:endParaRPr lang="fa-IR" sz="3600" dirty="0">
              <a:solidFill>
                <a:schemeClr val="tx1"/>
              </a:solidFill>
              <a:latin typeface="Arial" pitchFamily="34" charset="0"/>
              <a:cs typeface="B Homa" pitchFamily="2" charset="-78"/>
            </a:endParaRPr>
          </a:p>
        </p:txBody>
      </p:sp>
      <p:pic>
        <p:nvPicPr>
          <p:cNvPr id="9" name="Picture 8" descr="C:\Users\satari\Desktop\انديشه 1 عكسها\png\uzdfghrl.png"/>
          <p:cNvPicPr>
            <a:picLocks noChangeAspect="1" noChangeArrowheads="1"/>
          </p:cNvPicPr>
          <p:nvPr/>
        </p:nvPicPr>
        <p:blipFill>
          <a:blip r:embed="rId3"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120395" y="287696"/>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
        <p:nvSpPr>
          <p:cNvPr id="14" name="Rounded Rectangle 13"/>
          <p:cNvSpPr/>
          <p:nvPr/>
        </p:nvSpPr>
        <p:spPr>
          <a:xfrm>
            <a:off x="6324600" y="3733800"/>
            <a:ext cx="1752600" cy="9144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r" rtl="1"/>
            <a:r>
              <a:rPr lang="fa-IR" sz="2400" dirty="0" smtClean="0">
                <a:cs typeface="B Homa" pitchFamily="2" charset="-78"/>
              </a:rPr>
              <a:t>ادراک نظری</a:t>
            </a:r>
            <a:endParaRPr lang="en-US" sz="2400" dirty="0">
              <a:cs typeface="B Homa" pitchFamily="2" charset="-78"/>
            </a:endParaRPr>
          </a:p>
        </p:txBody>
      </p:sp>
      <p:sp>
        <p:nvSpPr>
          <p:cNvPr id="13" name="Rounded Rectangle 12"/>
          <p:cNvSpPr/>
          <p:nvPr/>
        </p:nvSpPr>
        <p:spPr>
          <a:xfrm>
            <a:off x="3048000" y="2133600"/>
            <a:ext cx="2286016" cy="150019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000" b="1" dirty="0" smtClean="0">
                <a:cs typeface="B Homa" pitchFamily="2" charset="-78"/>
              </a:rPr>
              <a:t>علم حصولی </a:t>
            </a:r>
            <a:endParaRPr lang="en-US" sz="2000" b="1" dirty="0" smtClean="0">
              <a:cs typeface="B Homa" pitchFamily="2" charset="-78"/>
            </a:endParaRPr>
          </a:p>
          <a:p>
            <a:pPr algn="ctr"/>
            <a:r>
              <a:rPr lang="fa-IR" sz="2000" b="1" dirty="0" smtClean="0">
                <a:cs typeface="B Traffic" pitchFamily="2" charset="-78"/>
              </a:rPr>
              <a:t> </a:t>
            </a:r>
            <a:endParaRPr lang="en-US" sz="2000" b="1" dirty="0">
              <a:cs typeface="B Traffic" pitchFamily="2" charset="-78"/>
            </a:endParaRPr>
          </a:p>
        </p:txBody>
      </p:sp>
      <p:sp>
        <p:nvSpPr>
          <p:cNvPr id="18" name="Rounded Rectangle 17"/>
          <p:cNvSpPr/>
          <p:nvPr/>
        </p:nvSpPr>
        <p:spPr>
          <a:xfrm>
            <a:off x="3048000" y="4114800"/>
            <a:ext cx="2286016" cy="150019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000" b="1" dirty="0" smtClean="0">
                <a:cs typeface="B Homa" pitchFamily="2" charset="-78"/>
              </a:rPr>
              <a:t>علم حضوری</a:t>
            </a:r>
            <a:endParaRPr lang="en-US" sz="2000" b="1" dirty="0" smtClean="0">
              <a:cs typeface="B Homa" pitchFamily="2" charset="-78"/>
            </a:endParaRPr>
          </a:p>
          <a:p>
            <a:pPr algn="ctr"/>
            <a:r>
              <a:rPr lang="fa-IR" sz="2000" b="1" dirty="0" smtClean="0">
                <a:cs typeface="B Traffic" pitchFamily="2" charset="-78"/>
              </a:rPr>
              <a:t> </a:t>
            </a:r>
            <a:endParaRPr lang="en-US" sz="2000" b="1" dirty="0">
              <a:cs typeface="B Traffic" pitchFamily="2" charset="-78"/>
            </a:endParaRPr>
          </a:p>
        </p:txBody>
      </p:sp>
      <p:sp>
        <p:nvSpPr>
          <p:cNvPr id="19" name="Rounded Rectangle 18"/>
          <p:cNvSpPr/>
          <p:nvPr/>
        </p:nvSpPr>
        <p:spPr>
          <a:xfrm>
            <a:off x="304800" y="2133600"/>
            <a:ext cx="2000264" cy="16002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r>
              <a:rPr lang="fa-IR" sz="2000" b="1" dirty="0" smtClean="0">
                <a:cs typeface="B Traffic" pitchFamily="2" charset="-78"/>
              </a:rPr>
              <a:t>شناخت از طریق صورت و مفاهیم  مذهنی مانند علم به درخت</a:t>
            </a:r>
            <a:endParaRPr lang="en-US" sz="2000" b="1" dirty="0">
              <a:cs typeface="B Traffic" pitchFamily="2" charset="-78"/>
            </a:endParaRPr>
          </a:p>
        </p:txBody>
      </p:sp>
      <p:sp>
        <p:nvSpPr>
          <p:cNvPr id="20" name="Rounded Rectangle 19"/>
          <p:cNvSpPr/>
          <p:nvPr/>
        </p:nvSpPr>
        <p:spPr>
          <a:xfrm>
            <a:off x="228600" y="4267200"/>
            <a:ext cx="2209800" cy="1676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r>
              <a:rPr lang="fa-IR" sz="2000" b="1" dirty="0" smtClean="0">
                <a:cs typeface="B Traffic" pitchFamily="2" charset="-78"/>
              </a:rPr>
              <a:t>شناخت بدون واسطه  مانند علم به ترس  انسان</a:t>
            </a:r>
            <a:endParaRPr lang="en-US" sz="2000" b="1" dirty="0">
              <a:cs typeface="B Traffic" pitchFamily="2" charset="-78"/>
            </a:endParaRPr>
          </a:p>
        </p:txBody>
      </p:sp>
      <p:cxnSp>
        <p:nvCxnSpPr>
          <p:cNvPr id="24" name="Straight Arrow Connector 23"/>
          <p:cNvCxnSpPr/>
          <p:nvPr/>
        </p:nvCxnSpPr>
        <p:spPr>
          <a:xfrm rot="16200000" flipV="1">
            <a:off x="5372100" y="2933700"/>
            <a:ext cx="9906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4" idx="1"/>
          </p:cNvCxnSpPr>
          <p:nvPr/>
        </p:nvCxnSpPr>
        <p:spPr>
          <a:xfrm rot="10800000" flipV="1">
            <a:off x="5486400" y="4191000"/>
            <a:ext cx="83820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Left Arrow 29"/>
          <p:cNvSpPr/>
          <p:nvPr/>
        </p:nvSpPr>
        <p:spPr>
          <a:xfrm>
            <a:off x="2362200" y="2743200"/>
            <a:ext cx="533400"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Left Arrow 30"/>
          <p:cNvSpPr/>
          <p:nvPr/>
        </p:nvSpPr>
        <p:spPr>
          <a:xfrm>
            <a:off x="2362200" y="4800600"/>
            <a:ext cx="609600"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95283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51"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770" decel="100000"/>
                                        <p:tgtEl>
                                          <p:spTgt spid="13"/>
                                        </p:tgtEl>
                                      </p:cBhvr>
                                    </p:animEffect>
                                    <p:animScale>
                                      <p:cBhvr>
                                        <p:cTn id="11" dur="770" decel="100000"/>
                                        <p:tgtEl>
                                          <p:spTgt spid="13"/>
                                        </p:tgtEl>
                                      </p:cBhvr>
                                      <p:from x="10000" y="10000"/>
                                      <p:to x="200000" y="450000"/>
                                    </p:animScale>
                                    <p:animScale>
                                      <p:cBhvr>
                                        <p:cTn id="12" dur="1230" accel="100000" fill="hold">
                                          <p:stCondLst>
                                            <p:cond delay="770"/>
                                          </p:stCondLst>
                                        </p:cTn>
                                        <p:tgtEl>
                                          <p:spTgt spid="13"/>
                                        </p:tgtEl>
                                      </p:cBhvr>
                                      <p:from x="200000" y="450000"/>
                                      <p:to x="100000" y="100000"/>
                                    </p:animScale>
                                    <p:set>
                                      <p:cBhvr>
                                        <p:cTn id="13" dur="770" fill="hold"/>
                                        <p:tgtEl>
                                          <p:spTgt spid="13"/>
                                        </p:tgtEl>
                                        <p:attrNameLst>
                                          <p:attrName>ppt_x</p:attrName>
                                        </p:attrNameLst>
                                      </p:cBhvr>
                                      <p:to>
                                        <p:strVal val="(0.5)"/>
                                      </p:to>
                                    </p:set>
                                    <p:anim from="(0.5)" to="(#ppt_x)" calcmode="lin" valueType="num">
                                      <p:cBhvr>
                                        <p:cTn id="14" dur="1230" accel="100000" fill="hold">
                                          <p:stCondLst>
                                            <p:cond delay="770"/>
                                          </p:stCondLst>
                                        </p:cTn>
                                        <p:tgtEl>
                                          <p:spTgt spid="13"/>
                                        </p:tgtEl>
                                        <p:attrNameLst>
                                          <p:attrName>ppt_x</p:attrName>
                                        </p:attrNameLst>
                                      </p:cBhvr>
                                    </p:anim>
                                    <p:set>
                                      <p:cBhvr>
                                        <p:cTn id="15" dur="770" fill="hold"/>
                                        <p:tgtEl>
                                          <p:spTgt spid="13"/>
                                        </p:tgtEl>
                                        <p:attrNameLst>
                                          <p:attrName>ppt_y</p:attrName>
                                        </p:attrNameLst>
                                      </p:cBhvr>
                                      <p:to>
                                        <p:strVal val="(#ppt_y+0.4)"/>
                                      </p:to>
                                    </p:set>
                                    <p:anim from="(#ppt_y+0.4)" to="(#ppt_y)" calcmode="lin" valueType="num">
                                      <p:cBhvr>
                                        <p:cTn id="16" dur="1230" accel="100000" fill="hold">
                                          <p:stCondLst>
                                            <p:cond delay="770"/>
                                          </p:stCondLst>
                                        </p:cTn>
                                        <p:tgtEl>
                                          <p:spTgt spid="13"/>
                                        </p:tgtEl>
                                        <p:attrNameLst>
                                          <p:attrName>ppt_y</p:attrName>
                                        </p:attrNameLst>
                                      </p:cBhvr>
                                    </p:anim>
                                  </p:childTnLst>
                                </p:cTn>
                              </p:par>
                              <p:par>
                                <p:cTn id="17" presetID="5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770" decel="100000"/>
                                        <p:tgtEl>
                                          <p:spTgt spid="18"/>
                                        </p:tgtEl>
                                      </p:cBhvr>
                                    </p:animEffect>
                                    <p:animScale>
                                      <p:cBhvr>
                                        <p:cTn id="20" dur="770" decel="100000"/>
                                        <p:tgtEl>
                                          <p:spTgt spid="18"/>
                                        </p:tgtEl>
                                      </p:cBhvr>
                                      <p:from x="10000" y="10000"/>
                                      <p:to x="200000" y="450000"/>
                                    </p:animScale>
                                    <p:animScale>
                                      <p:cBhvr>
                                        <p:cTn id="21" dur="1230" accel="100000" fill="hold">
                                          <p:stCondLst>
                                            <p:cond delay="770"/>
                                          </p:stCondLst>
                                        </p:cTn>
                                        <p:tgtEl>
                                          <p:spTgt spid="18"/>
                                        </p:tgtEl>
                                      </p:cBhvr>
                                      <p:from x="200000" y="450000"/>
                                      <p:to x="100000" y="100000"/>
                                    </p:animScale>
                                    <p:set>
                                      <p:cBhvr>
                                        <p:cTn id="22" dur="770" fill="hold"/>
                                        <p:tgtEl>
                                          <p:spTgt spid="18"/>
                                        </p:tgtEl>
                                        <p:attrNameLst>
                                          <p:attrName>ppt_x</p:attrName>
                                        </p:attrNameLst>
                                      </p:cBhvr>
                                      <p:to>
                                        <p:strVal val="(0.5)"/>
                                      </p:to>
                                    </p:set>
                                    <p:anim from="(0.5)" to="(#ppt_x)" calcmode="lin" valueType="num">
                                      <p:cBhvr>
                                        <p:cTn id="23" dur="1230" accel="100000" fill="hold">
                                          <p:stCondLst>
                                            <p:cond delay="770"/>
                                          </p:stCondLst>
                                        </p:cTn>
                                        <p:tgtEl>
                                          <p:spTgt spid="18"/>
                                        </p:tgtEl>
                                        <p:attrNameLst>
                                          <p:attrName>ppt_x</p:attrName>
                                        </p:attrNameLst>
                                      </p:cBhvr>
                                    </p:anim>
                                    <p:set>
                                      <p:cBhvr>
                                        <p:cTn id="24" dur="770" fill="hold"/>
                                        <p:tgtEl>
                                          <p:spTgt spid="18"/>
                                        </p:tgtEl>
                                        <p:attrNameLst>
                                          <p:attrName>ppt_y</p:attrName>
                                        </p:attrNameLst>
                                      </p:cBhvr>
                                      <p:to>
                                        <p:strVal val="(#ppt_y+0.4)"/>
                                      </p:to>
                                    </p:set>
                                    <p:anim from="(#ppt_y+0.4)" to="(#ppt_y)" calcmode="lin" valueType="num">
                                      <p:cBhvr>
                                        <p:cTn id="25" dur="1230" accel="100000" fill="hold">
                                          <p:stCondLst>
                                            <p:cond delay="770"/>
                                          </p:stCondLst>
                                        </p:cTn>
                                        <p:tgtEl>
                                          <p:spTgt spid="18"/>
                                        </p:tgtEl>
                                        <p:attrNameLst>
                                          <p:attrName>ppt_y</p:attrName>
                                        </p:attrNameLst>
                                      </p:cBhvr>
                                    </p:anim>
                                  </p:childTnLst>
                                </p:cTn>
                              </p:par>
                              <p:par>
                                <p:cTn id="26" presetID="51" presetClass="entr" presetSubtype="0" fill="hold" grpId="0" nodeType="with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770" decel="100000"/>
                                        <p:tgtEl>
                                          <p:spTgt spid="19"/>
                                        </p:tgtEl>
                                      </p:cBhvr>
                                    </p:animEffect>
                                    <p:animScale>
                                      <p:cBhvr>
                                        <p:cTn id="29" dur="770" decel="100000"/>
                                        <p:tgtEl>
                                          <p:spTgt spid="19"/>
                                        </p:tgtEl>
                                      </p:cBhvr>
                                      <p:from x="10000" y="10000"/>
                                      <p:to x="200000" y="450000"/>
                                    </p:animScale>
                                    <p:animScale>
                                      <p:cBhvr>
                                        <p:cTn id="30" dur="1230" accel="100000" fill="hold">
                                          <p:stCondLst>
                                            <p:cond delay="770"/>
                                          </p:stCondLst>
                                        </p:cTn>
                                        <p:tgtEl>
                                          <p:spTgt spid="19"/>
                                        </p:tgtEl>
                                      </p:cBhvr>
                                      <p:from x="200000" y="450000"/>
                                      <p:to x="100000" y="100000"/>
                                    </p:animScale>
                                    <p:set>
                                      <p:cBhvr>
                                        <p:cTn id="31" dur="770" fill="hold"/>
                                        <p:tgtEl>
                                          <p:spTgt spid="19"/>
                                        </p:tgtEl>
                                        <p:attrNameLst>
                                          <p:attrName>ppt_x</p:attrName>
                                        </p:attrNameLst>
                                      </p:cBhvr>
                                      <p:to>
                                        <p:strVal val="(0.5)"/>
                                      </p:to>
                                    </p:set>
                                    <p:anim from="(0.5)" to="(#ppt_x)" calcmode="lin" valueType="num">
                                      <p:cBhvr>
                                        <p:cTn id="32" dur="1230" accel="100000" fill="hold">
                                          <p:stCondLst>
                                            <p:cond delay="770"/>
                                          </p:stCondLst>
                                        </p:cTn>
                                        <p:tgtEl>
                                          <p:spTgt spid="19"/>
                                        </p:tgtEl>
                                        <p:attrNameLst>
                                          <p:attrName>ppt_x</p:attrName>
                                        </p:attrNameLst>
                                      </p:cBhvr>
                                    </p:anim>
                                    <p:set>
                                      <p:cBhvr>
                                        <p:cTn id="33" dur="770" fill="hold"/>
                                        <p:tgtEl>
                                          <p:spTgt spid="19"/>
                                        </p:tgtEl>
                                        <p:attrNameLst>
                                          <p:attrName>ppt_y</p:attrName>
                                        </p:attrNameLst>
                                      </p:cBhvr>
                                      <p:to>
                                        <p:strVal val="(#ppt_y+0.4)"/>
                                      </p:to>
                                    </p:set>
                                    <p:anim from="(#ppt_y+0.4)" to="(#ppt_y)" calcmode="lin" valueType="num">
                                      <p:cBhvr>
                                        <p:cTn id="34" dur="1230" accel="100000" fill="hold">
                                          <p:stCondLst>
                                            <p:cond delay="770"/>
                                          </p:stCondLst>
                                        </p:cTn>
                                        <p:tgtEl>
                                          <p:spTgt spid="19"/>
                                        </p:tgtEl>
                                        <p:attrNameLst>
                                          <p:attrName>ppt_y</p:attrName>
                                        </p:attrNameLst>
                                      </p:cBhvr>
                                    </p:anim>
                                  </p:childTnLst>
                                </p:cTn>
                              </p:par>
                              <p:par>
                                <p:cTn id="35" presetID="51" presetClass="entr" presetSubtype="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770" decel="100000"/>
                                        <p:tgtEl>
                                          <p:spTgt spid="20"/>
                                        </p:tgtEl>
                                      </p:cBhvr>
                                    </p:animEffect>
                                    <p:animScale>
                                      <p:cBhvr>
                                        <p:cTn id="38" dur="770" decel="100000"/>
                                        <p:tgtEl>
                                          <p:spTgt spid="20"/>
                                        </p:tgtEl>
                                      </p:cBhvr>
                                      <p:from x="10000" y="10000"/>
                                      <p:to x="200000" y="450000"/>
                                    </p:animScale>
                                    <p:animScale>
                                      <p:cBhvr>
                                        <p:cTn id="39" dur="1230" accel="100000" fill="hold">
                                          <p:stCondLst>
                                            <p:cond delay="770"/>
                                          </p:stCondLst>
                                        </p:cTn>
                                        <p:tgtEl>
                                          <p:spTgt spid="20"/>
                                        </p:tgtEl>
                                      </p:cBhvr>
                                      <p:from x="200000" y="450000"/>
                                      <p:to x="100000" y="100000"/>
                                    </p:animScale>
                                    <p:set>
                                      <p:cBhvr>
                                        <p:cTn id="40" dur="770" fill="hold"/>
                                        <p:tgtEl>
                                          <p:spTgt spid="20"/>
                                        </p:tgtEl>
                                        <p:attrNameLst>
                                          <p:attrName>ppt_x</p:attrName>
                                        </p:attrNameLst>
                                      </p:cBhvr>
                                      <p:to>
                                        <p:strVal val="(0.5)"/>
                                      </p:to>
                                    </p:set>
                                    <p:anim from="(0.5)" to="(#ppt_x)" calcmode="lin" valueType="num">
                                      <p:cBhvr>
                                        <p:cTn id="41" dur="1230" accel="100000" fill="hold">
                                          <p:stCondLst>
                                            <p:cond delay="770"/>
                                          </p:stCondLst>
                                        </p:cTn>
                                        <p:tgtEl>
                                          <p:spTgt spid="20"/>
                                        </p:tgtEl>
                                        <p:attrNameLst>
                                          <p:attrName>ppt_x</p:attrName>
                                        </p:attrNameLst>
                                      </p:cBhvr>
                                    </p:anim>
                                    <p:set>
                                      <p:cBhvr>
                                        <p:cTn id="42" dur="770" fill="hold"/>
                                        <p:tgtEl>
                                          <p:spTgt spid="20"/>
                                        </p:tgtEl>
                                        <p:attrNameLst>
                                          <p:attrName>ppt_y</p:attrName>
                                        </p:attrNameLst>
                                      </p:cBhvr>
                                      <p:to>
                                        <p:strVal val="(#ppt_y+0.4)"/>
                                      </p:to>
                                    </p:set>
                                    <p:anim from="(#ppt_y+0.4)" to="(#ppt_y)" calcmode="lin" valueType="num">
                                      <p:cBhvr>
                                        <p:cTn id="43" dur="1230" accel="100000" fill="hold">
                                          <p:stCondLst>
                                            <p:cond delay="770"/>
                                          </p:stCondLst>
                                        </p:cTn>
                                        <p:tgtEl>
                                          <p:spTgt spid="20"/>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8" grpId="0" animBg="1"/>
      <p:bldP spid="19" grpId="0" animBg="1"/>
      <p:bldP spid="2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6461097">
            <a:off x="306308" y="143632"/>
            <a:ext cx="2189122" cy="170751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
        <p:nvSpPr>
          <p:cNvPr id="2" name="32-Point Star 1"/>
          <p:cNvSpPr/>
          <p:nvPr/>
        </p:nvSpPr>
        <p:spPr>
          <a:xfrm>
            <a:off x="1371600" y="157976"/>
            <a:ext cx="6096000" cy="1600200"/>
          </a:xfrm>
          <a:prstGeom prst="star32">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r" rtl="1" fontAlgn="base">
              <a:spcBef>
                <a:spcPct val="0"/>
              </a:spcBef>
              <a:spcAft>
                <a:spcPct val="0"/>
              </a:spcAft>
            </a:pPr>
            <a:endParaRPr lang="fa-IR" sz="3200" dirty="0" smtClean="0"/>
          </a:p>
          <a:p>
            <a:pPr algn="r" rtl="1" fontAlgn="base">
              <a:spcBef>
                <a:spcPct val="0"/>
              </a:spcBef>
              <a:spcAft>
                <a:spcPct val="0"/>
              </a:spcAft>
            </a:pPr>
            <a:endParaRPr lang="fa-IR" sz="3200" dirty="0"/>
          </a:p>
          <a:p>
            <a:pPr algn="r" rtl="1" fontAlgn="base">
              <a:spcBef>
                <a:spcPct val="0"/>
              </a:spcBef>
              <a:spcAft>
                <a:spcPct val="0"/>
              </a:spcAft>
            </a:pPr>
            <a:endParaRPr lang="fa-IR" sz="3200" dirty="0"/>
          </a:p>
          <a:p>
            <a:pPr lvl="1" algn="ctr" rtl="1"/>
            <a:r>
              <a:rPr lang="fa-IR" sz="3200" b="1" dirty="0" smtClean="0">
                <a:solidFill>
                  <a:srgbClr val="FFFF00"/>
                </a:solidFill>
                <a:cs typeface="B Homa" pitchFamily="2" charset="-78"/>
              </a:rPr>
              <a:t>2.بعد گرایشی انسان</a:t>
            </a:r>
            <a:endParaRPr lang="en-US" sz="3200" b="1" dirty="0" smtClean="0">
              <a:cs typeface="B Homa" pitchFamily="2" charset="-78"/>
            </a:endParaRPr>
          </a:p>
          <a:p>
            <a:pPr algn="r" rtl="1" fontAlgn="base">
              <a:spcBef>
                <a:spcPct val="0"/>
              </a:spcBef>
              <a:spcAft>
                <a:spcPct val="0"/>
              </a:spcAft>
            </a:pPr>
            <a:r>
              <a:rPr lang="fa-IR" sz="3200" dirty="0" smtClean="0"/>
              <a:t>‏</a:t>
            </a:r>
            <a:r>
              <a:rPr lang="fa-IR" sz="3200" b="1" dirty="0"/>
              <a:t/>
            </a:r>
            <a:br>
              <a:rPr lang="fa-IR" sz="3200" b="1" dirty="0"/>
            </a:br>
            <a:r>
              <a:rPr lang="fa-IR" sz="3200" b="1" dirty="0" smtClean="0"/>
              <a:t>‏</a:t>
            </a:r>
            <a:r>
              <a:rPr lang="fa-IR" sz="3200" dirty="0"/>
              <a:t/>
            </a:r>
            <a:br>
              <a:rPr lang="fa-IR" sz="3200" dirty="0"/>
            </a:br>
            <a:endParaRPr lang="fa-IR" sz="3200" dirty="0" smtClean="0"/>
          </a:p>
        </p:txBody>
      </p:sp>
      <p:sp>
        <p:nvSpPr>
          <p:cNvPr id="7" name="Rectangle 6"/>
          <p:cNvSpPr/>
          <p:nvPr/>
        </p:nvSpPr>
        <p:spPr>
          <a:xfrm rot="16200000">
            <a:off x="6400800" y="3429000"/>
            <a:ext cx="4724400" cy="762000"/>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rtl="1" fontAlgn="base">
              <a:spcBef>
                <a:spcPct val="0"/>
              </a:spcBef>
              <a:spcAft>
                <a:spcPct val="0"/>
              </a:spcAft>
            </a:pPr>
            <a:r>
              <a:rPr lang="fa-IR" sz="3600" dirty="0">
                <a:solidFill>
                  <a:schemeClr val="tx1"/>
                </a:solidFill>
                <a:latin typeface="Arial" pitchFamily="34" charset="0"/>
                <a:cs typeface="B Homa" pitchFamily="2" charset="-78"/>
              </a:rPr>
              <a:t> </a:t>
            </a:r>
            <a:endParaRPr lang="fa-IR" sz="3600" dirty="0" smtClean="0">
              <a:solidFill>
                <a:schemeClr val="tx1"/>
              </a:solidFill>
              <a:latin typeface="Arial" pitchFamily="34" charset="0"/>
              <a:cs typeface="B Homa" pitchFamily="2" charset="-78"/>
            </a:endParaRPr>
          </a:p>
          <a:p>
            <a:pPr algn="ctr" rtl="1" fontAlgn="base">
              <a:spcBef>
                <a:spcPct val="0"/>
              </a:spcBef>
              <a:spcAft>
                <a:spcPct val="0"/>
              </a:spcAft>
            </a:pPr>
            <a:endParaRPr lang="en-US" sz="3600" b="1" dirty="0" smtClean="0">
              <a:ln w="11430"/>
              <a:solidFill>
                <a:srgbClr val="FFFF00"/>
              </a:solidFill>
              <a:cs typeface="B Homa" pitchFamily="2" charset="-78"/>
            </a:endParaRPr>
          </a:p>
          <a:p>
            <a:pPr algn="ctr" rtl="1" fontAlgn="base">
              <a:spcBef>
                <a:spcPct val="0"/>
              </a:spcBef>
              <a:spcAft>
                <a:spcPct val="0"/>
              </a:spcAft>
            </a:pPr>
            <a:r>
              <a:rPr lang="fa-IR" sz="3600" b="1" dirty="0" smtClean="0">
                <a:ln w="11430"/>
                <a:solidFill>
                  <a:srgbClr val="FFFF00"/>
                </a:solidFill>
                <a:cs typeface="B Homa" pitchFamily="2" charset="-78"/>
              </a:rPr>
              <a:t>ابعاد روح و روان انسان</a:t>
            </a:r>
          </a:p>
          <a:p>
            <a:pPr algn="ctr" rtl="1" fontAlgn="base">
              <a:spcBef>
                <a:spcPct val="0"/>
              </a:spcBef>
              <a:spcAft>
                <a:spcPct val="0"/>
              </a:spcAft>
            </a:pPr>
            <a:endParaRPr lang="fa-IR" sz="3600" b="1" dirty="0" smtClean="0">
              <a:ln w="11430"/>
              <a:solidFill>
                <a:srgbClr val="C00000"/>
              </a:solidFill>
              <a:cs typeface="B Homa" pitchFamily="2" charset="-78"/>
            </a:endParaRPr>
          </a:p>
          <a:p>
            <a:pPr algn="ctr" rtl="1" fontAlgn="base">
              <a:spcBef>
                <a:spcPct val="0"/>
              </a:spcBef>
              <a:spcAft>
                <a:spcPct val="0"/>
              </a:spcAft>
            </a:pPr>
            <a:endParaRPr lang="fa-IR" sz="3600" dirty="0">
              <a:solidFill>
                <a:schemeClr val="tx1"/>
              </a:solidFill>
              <a:latin typeface="Arial" pitchFamily="34" charset="0"/>
              <a:cs typeface="B Homa" pitchFamily="2" charset="-78"/>
            </a:endParaRPr>
          </a:p>
        </p:txBody>
      </p:sp>
      <p:pic>
        <p:nvPicPr>
          <p:cNvPr id="9" name="Picture 8" descr="C:\Users\satari\Desktop\انديشه 1 عكسها\png\uzdfghrl.png"/>
          <p:cNvPicPr>
            <a:picLocks noChangeAspect="1" noChangeArrowheads="1"/>
          </p:cNvPicPr>
          <p:nvPr/>
        </p:nvPicPr>
        <p:blipFill>
          <a:blip r:embed="rId3" cstate="print"/>
          <a:srcRect/>
          <a:stretch>
            <a:fillRect/>
          </a:stretch>
        </p:blipFill>
        <p:spPr bwMode="auto">
          <a:xfrm>
            <a:off x="7885445" y="228600"/>
            <a:ext cx="1258555" cy="1447800"/>
          </a:xfrm>
          <a:prstGeom prst="rect">
            <a:avLst/>
          </a:prstGeom>
          <a:noFill/>
          <a:ln>
            <a:noFill/>
          </a:ln>
        </p:spPr>
      </p:pic>
      <p:sp>
        <p:nvSpPr>
          <p:cNvPr id="12" name="Teardrop 11"/>
          <p:cNvSpPr/>
          <p:nvPr/>
        </p:nvSpPr>
        <p:spPr>
          <a:xfrm rot="19030443" flipH="1" flipV="1">
            <a:off x="8057448" y="437448"/>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
        <p:nvSpPr>
          <p:cNvPr id="16" name="Rounded Rectangle 15"/>
          <p:cNvSpPr/>
          <p:nvPr/>
        </p:nvSpPr>
        <p:spPr>
          <a:xfrm>
            <a:off x="1524000" y="1828800"/>
            <a:ext cx="5334000" cy="16002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a-IR" sz="3200" b="1" dirty="0" smtClean="0">
                <a:cs typeface="B Homa" pitchFamily="2" charset="-78"/>
              </a:rPr>
              <a:t>بعد گرایشی انسان تمایلاتی هستند که با روح انسان سرشته اند.</a:t>
            </a:r>
            <a:endParaRPr lang="fa-IR" sz="3200" b="1" dirty="0">
              <a:cs typeface="B Homa" pitchFamily="2" charset="-78"/>
            </a:endParaRPr>
          </a:p>
        </p:txBody>
      </p:sp>
      <p:sp>
        <p:nvSpPr>
          <p:cNvPr id="17" name="Oval 16"/>
          <p:cNvSpPr/>
          <p:nvPr/>
        </p:nvSpPr>
        <p:spPr>
          <a:xfrm>
            <a:off x="5334000" y="3581400"/>
            <a:ext cx="2438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smtClean="0">
                <a:cs typeface="B Homa" pitchFamily="2" charset="-78"/>
              </a:rPr>
              <a:t>گرایش های حیوانی</a:t>
            </a:r>
            <a:endParaRPr lang="fa-IR" b="1" dirty="0">
              <a:cs typeface="B Homa" pitchFamily="2" charset="-78"/>
            </a:endParaRPr>
          </a:p>
        </p:txBody>
      </p:sp>
      <p:sp>
        <p:nvSpPr>
          <p:cNvPr id="21" name="Oval 20"/>
          <p:cNvSpPr/>
          <p:nvPr/>
        </p:nvSpPr>
        <p:spPr>
          <a:xfrm>
            <a:off x="914400" y="3505200"/>
            <a:ext cx="25146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smtClean="0">
                <a:cs typeface="B Homa" pitchFamily="2" charset="-78"/>
              </a:rPr>
              <a:t>گرایش های انسانی</a:t>
            </a:r>
            <a:endParaRPr lang="fa-IR" b="1" dirty="0">
              <a:cs typeface="B Homa" pitchFamily="2" charset="-78"/>
            </a:endParaRPr>
          </a:p>
        </p:txBody>
      </p:sp>
      <p:sp>
        <p:nvSpPr>
          <p:cNvPr id="22" name="Rounded Rectangle 21"/>
          <p:cNvSpPr/>
          <p:nvPr/>
        </p:nvSpPr>
        <p:spPr>
          <a:xfrm>
            <a:off x="4800600" y="5105400"/>
            <a:ext cx="3124200" cy="1066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000" b="1" dirty="0" smtClean="0">
                <a:cs typeface="B Homa" pitchFamily="2" charset="-78"/>
              </a:rPr>
              <a:t>این گرایش ها بین انسان و حیوان مشترکند مثل میل به جنس مخالف</a:t>
            </a:r>
            <a:endParaRPr lang="fa-IR" sz="2000" b="1" dirty="0">
              <a:cs typeface="B Homa" pitchFamily="2" charset="-78"/>
            </a:endParaRPr>
          </a:p>
        </p:txBody>
      </p:sp>
      <p:sp>
        <p:nvSpPr>
          <p:cNvPr id="23" name="Rounded Rectangle 22"/>
          <p:cNvSpPr/>
          <p:nvPr/>
        </p:nvSpPr>
        <p:spPr>
          <a:xfrm>
            <a:off x="0" y="4876800"/>
            <a:ext cx="4343400" cy="12192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r" rtl="1"/>
            <a:r>
              <a:rPr lang="fa-IR" sz="2000" b="1" dirty="0" smtClean="0">
                <a:cs typeface="B Homa" pitchFamily="2" charset="-78"/>
              </a:rPr>
              <a:t>به انسان اختصاص دارند و يا دست كم نشانه هاي آنها در حيوانات كمتر مشاهده مي گردد.مانند </a:t>
            </a:r>
            <a:r>
              <a:rPr lang="fa-IR" sz="2000" b="1" dirty="0" smtClean="0">
                <a:cs typeface="B Homa" pitchFamily="2" charset="-78"/>
              </a:rPr>
              <a:t>:</a:t>
            </a:r>
            <a:r>
              <a:rPr lang="en-US" sz="2000" b="1" dirty="0" smtClean="0">
                <a:cs typeface="B Homa" pitchFamily="2" charset="-78"/>
              </a:rPr>
              <a:t> </a:t>
            </a:r>
            <a:r>
              <a:rPr lang="fa-IR" sz="2000" b="1" dirty="0" smtClean="0">
                <a:cs typeface="B Homa" pitchFamily="2" charset="-78"/>
              </a:rPr>
              <a:t>گرایش </a:t>
            </a:r>
            <a:r>
              <a:rPr lang="fa-IR" sz="2000" b="1" dirty="0" smtClean="0">
                <a:cs typeface="B Homa" pitchFamily="2" charset="-78"/>
              </a:rPr>
              <a:t>به دانایی، زیبایی ،اخلاق ، پرستش</a:t>
            </a:r>
            <a:endParaRPr lang="fa-IR" sz="2000" b="1" dirty="0">
              <a:cs typeface="B Homa" pitchFamily="2" charset="-78"/>
            </a:endParaRPr>
          </a:p>
        </p:txBody>
      </p:sp>
      <p:sp>
        <p:nvSpPr>
          <p:cNvPr id="14" name="Down Arrow 13"/>
          <p:cNvSpPr/>
          <p:nvPr/>
        </p:nvSpPr>
        <p:spPr>
          <a:xfrm>
            <a:off x="6324600" y="4648200"/>
            <a:ext cx="484632"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14"/>
          <p:cNvSpPr/>
          <p:nvPr/>
        </p:nvSpPr>
        <p:spPr>
          <a:xfrm>
            <a:off x="2209800" y="4419600"/>
            <a:ext cx="484632"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95283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6461097">
            <a:off x="171166" y="242387"/>
            <a:ext cx="2671219" cy="20835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
        <p:nvSpPr>
          <p:cNvPr id="8" name="Horizontal Scroll 7"/>
          <p:cNvSpPr/>
          <p:nvPr/>
        </p:nvSpPr>
        <p:spPr>
          <a:xfrm>
            <a:off x="108497" y="2286000"/>
            <a:ext cx="8077200" cy="3200400"/>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eaLnBrk="0" fontAlgn="base" hangingPunct="0">
              <a:spcBef>
                <a:spcPct val="0"/>
              </a:spcBef>
              <a:spcAft>
                <a:spcPct val="0"/>
              </a:spcAft>
            </a:pPr>
            <a:endParaRPr lang="fa-IR" sz="3600" b="1" dirty="0" smtClean="0">
              <a:cs typeface="2  Karim" pitchFamily="2" charset="-78"/>
            </a:endParaRPr>
          </a:p>
          <a:p>
            <a:pPr algn="r" rtl="1" eaLnBrk="0" fontAlgn="base" hangingPunct="0">
              <a:spcBef>
                <a:spcPct val="0"/>
              </a:spcBef>
              <a:spcAft>
                <a:spcPct val="0"/>
              </a:spcAft>
            </a:pPr>
            <a:endParaRPr lang="fa-IR" sz="3600" b="1" dirty="0">
              <a:cs typeface="2  Karim" pitchFamily="2" charset="-78"/>
            </a:endParaRPr>
          </a:p>
          <a:p>
            <a:pPr algn="r" rtl="1" eaLnBrk="0" fontAlgn="base" hangingPunct="0">
              <a:spcBef>
                <a:spcPct val="0"/>
              </a:spcBef>
              <a:spcAft>
                <a:spcPct val="0"/>
              </a:spcAft>
            </a:pPr>
            <a:r>
              <a:rPr lang="fa-IR" sz="4000" b="1" dirty="0" smtClean="0">
                <a:cs typeface="2  Karim" pitchFamily="2" charset="-78"/>
              </a:rPr>
              <a:t>قرآن کریم دو نوع نگاه به انسان دارد و در برخی آیات از او مدح و در برخی آیات نیز مذمت کرده است.</a:t>
            </a:r>
          </a:p>
          <a:p>
            <a:pPr algn="r" rtl="1" eaLnBrk="0" fontAlgn="base" hangingPunct="0">
              <a:spcBef>
                <a:spcPct val="0"/>
              </a:spcBef>
              <a:spcAft>
                <a:spcPct val="0"/>
              </a:spcAft>
            </a:pPr>
            <a:endParaRPr lang="fa-IR" sz="3600" b="1" dirty="0">
              <a:cs typeface="2  Karim" pitchFamily="2" charset="-78"/>
            </a:endParaRPr>
          </a:p>
          <a:p>
            <a:pPr algn="r" rtl="1" eaLnBrk="0" fontAlgn="base" hangingPunct="0">
              <a:spcBef>
                <a:spcPct val="0"/>
              </a:spcBef>
              <a:spcAft>
                <a:spcPct val="0"/>
              </a:spcAft>
            </a:pPr>
            <a:endParaRPr lang="fa-IR" sz="2800" b="1" dirty="0">
              <a:cs typeface="2  Karim" pitchFamily="2" charset="-78"/>
            </a:endParaRPr>
          </a:p>
          <a:p>
            <a:pPr algn="r" rtl="1" eaLnBrk="0" fontAlgn="base" hangingPunct="0">
              <a:spcBef>
                <a:spcPct val="0"/>
              </a:spcBef>
              <a:spcAft>
                <a:spcPct val="0"/>
              </a:spcAft>
            </a:pPr>
            <a:endParaRPr lang="en-US" sz="2800" b="1" dirty="0">
              <a:solidFill>
                <a:schemeClr val="tx1"/>
              </a:solidFill>
              <a:cs typeface="2  Karim" pitchFamily="2" charset="-78"/>
            </a:endParaRPr>
          </a:p>
        </p:txBody>
      </p:sp>
      <p:sp>
        <p:nvSpPr>
          <p:cNvPr id="2" name="32-Point Star 1"/>
          <p:cNvSpPr/>
          <p:nvPr/>
        </p:nvSpPr>
        <p:spPr>
          <a:xfrm>
            <a:off x="1371600" y="157976"/>
            <a:ext cx="6096000" cy="1600200"/>
          </a:xfrm>
          <a:prstGeom prst="star32">
            <a:avLst/>
          </a:prstGeom>
        </p:spPr>
        <p:style>
          <a:lnRef idx="1">
            <a:schemeClr val="accent2"/>
          </a:lnRef>
          <a:fillRef idx="2">
            <a:schemeClr val="accent2"/>
          </a:fillRef>
          <a:effectRef idx="1">
            <a:schemeClr val="accent2"/>
          </a:effectRef>
          <a:fontRef idx="minor">
            <a:schemeClr val="dk1"/>
          </a:fontRef>
        </p:style>
        <p:txBody>
          <a:bodyPr rtlCol="1" anchor="ctr"/>
          <a:lstStyle/>
          <a:p>
            <a:pPr algn="r" rtl="1" fontAlgn="base">
              <a:spcBef>
                <a:spcPct val="0"/>
              </a:spcBef>
              <a:spcAft>
                <a:spcPct val="0"/>
              </a:spcAft>
            </a:pPr>
            <a:endParaRPr lang="fa-IR" sz="3200" dirty="0" smtClean="0"/>
          </a:p>
          <a:p>
            <a:pPr algn="r" rtl="1" fontAlgn="base">
              <a:spcBef>
                <a:spcPct val="0"/>
              </a:spcBef>
              <a:spcAft>
                <a:spcPct val="0"/>
              </a:spcAft>
            </a:pPr>
            <a:endParaRPr lang="fa-IR" sz="3200" dirty="0"/>
          </a:p>
          <a:p>
            <a:pPr algn="r" rtl="1" fontAlgn="base">
              <a:spcBef>
                <a:spcPct val="0"/>
              </a:spcBef>
              <a:spcAft>
                <a:spcPct val="0"/>
              </a:spcAft>
            </a:pPr>
            <a:endParaRPr lang="fa-IR" sz="3200" dirty="0"/>
          </a:p>
          <a:p>
            <a:pPr algn="ctr" rtl="1" fontAlgn="base">
              <a:spcBef>
                <a:spcPct val="0"/>
              </a:spcBef>
              <a:spcAft>
                <a:spcPct val="0"/>
              </a:spcAft>
            </a:pPr>
            <a:r>
              <a:rPr lang="fa-IR" sz="2800" b="1" dirty="0" smtClean="0">
                <a:solidFill>
                  <a:schemeClr val="tx1"/>
                </a:solidFill>
                <a:cs typeface="B Homa" pitchFamily="2" charset="-78"/>
              </a:rPr>
              <a:t>ویژگی های انسان از نظر قرآن </a:t>
            </a:r>
            <a:r>
              <a:rPr lang="fa-IR" sz="3200" dirty="0" smtClean="0"/>
              <a:t>‏</a:t>
            </a:r>
            <a:r>
              <a:rPr lang="fa-IR" sz="3200" b="1" dirty="0"/>
              <a:t/>
            </a:r>
            <a:br>
              <a:rPr lang="fa-IR" sz="3200" b="1" dirty="0"/>
            </a:br>
            <a:r>
              <a:rPr lang="fa-IR" sz="3200" b="1" dirty="0" smtClean="0"/>
              <a:t>‏</a:t>
            </a:r>
            <a:r>
              <a:rPr lang="fa-IR" sz="3200" dirty="0"/>
              <a:t/>
            </a:r>
            <a:br>
              <a:rPr lang="fa-IR" sz="3200" dirty="0"/>
            </a:br>
            <a:endParaRPr lang="fa-IR" sz="3200" dirty="0" smtClean="0"/>
          </a:p>
        </p:txBody>
      </p:sp>
      <p:pic>
        <p:nvPicPr>
          <p:cNvPr id="9" name="Picture 8" descr="C:\Users\satari\Desktop\انديشه 1 عكسها\png\uzdfghrl.png"/>
          <p:cNvPicPr>
            <a:picLocks noChangeAspect="1" noChangeArrowheads="1"/>
          </p:cNvPicPr>
          <p:nvPr/>
        </p:nvPicPr>
        <p:blipFill>
          <a:blip r:embed="rId3"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120395" y="287696"/>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Tree>
    <p:extLst>
      <p:ext uri="{BB962C8B-B14F-4D97-AF65-F5344CB8AC3E}">
        <p14:creationId xmlns:p14="http://schemas.microsoft.com/office/powerpoint/2010/main" xmlns="" val="95283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6461097">
            <a:off x="171166" y="242387"/>
            <a:ext cx="2671219" cy="20835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
        <p:nvSpPr>
          <p:cNvPr id="8" name="Horizontal Scroll 7"/>
          <p:cNvSpPr/>
          <p:nvPr/>
        </p:nvSpPr>
        <p:spPr>
          <a:xfrm>
            <a:off x="108497" y="2286000"/>
            <a:ext cx="8077200" cy="3200400"/>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eaLnBrk="0" fontAlgn="base" hangingPunct="0">
              <a:spcBef>
                <a:spcPct val="0"/>
              </a:spcBef>
              <a:spcAft>
                <a:spcPct val="0"/>
              </a:spcAft>
            </a:pPr>
            <a:endParaRPr lang="fa-IR" sz="3600" b="1" dirty="0" smtClean="0">
              <a:cs typeface="2  Karim" pitchFamily="2" charset="-78"/>
            </a:endParaRPr>
          </a:p>
          <a:p>
            <a:pPr algn="r" rtl="1" eaLnBrk="0" fontAlgn="base" hangingPunct="0">
              <a:spcBef>
                <a:spcPct val="0"/>
              </a:spcBef>
              <a:spcAft>
                <a:spcPct val="0"/>
              </a:spcAft>
            </a:pPr>
            <a:endParaRPr lang="fa-IR" sz="3600" b="1" dirty="0">
              <a:cs typeface="2  Karim" pitchFamily="2" charset="-78"/>
            </a:endParaRPr>
          </a:p>
          <a:p>
            <a:pPr algn="r" rtl="1" eaLnBrk="0" fontAlgn="base" hangingPunct="0">
              <a:spcBef>
                <a:spcPct val="0"/>
              </a:spcBef>
              <a:spcAft>
                <a:spcPct val="0"/>
              </a:spcAft>
            </a:pPr>
            <a:endParaRPr lang="fa-IR" sz="3200" b="1" dirty="0" smtClean="0">
              <a:cs typeface="2  Karim" pitchFamily="2" charset="-78"/>
            </a:endParaRPr>
          </a:p>
          <a:p>
            <a:pPr algn="r" rtl="1" eaLnBrk="0" fontAlgn="base" hangingPunct="0">
              <a:spcBef>
                <a:spcPct val="0"/>
              </a:spcBef>
              <a:spcAft>
                <a:spcPct val="0"/>
              </a:spcAft>
            </a:pPr>
            <a:r>
              <a:rPr lang="fa-IR" sz="3200" b="1" dirty="0" smtClean="0">
                <a:cs typeface="2  Karim" pitchFamily="2" charset="-78"/>
              </a:rPr>
              <a:t>إِنَّا هَدَیْنَاهُ السَّبِیلَ إِمَّا شَاكِرًا وَإِمَّا كَفُورًا » (انسان ، 3)</a:t>
            </a:r>
          </a:p>
          <a:p>
            <a:pPr algn="r" rtl="1" eaLnBrk="0" fontAlgn="base" hangingPunct="0">
              <a:spcBef>
                <a:spcPct val="0"/>
              </a:spcBef>
              <a:spcAft>
                <a:spcPct val="0"/>
              </a:spcAft>
            </a:pPr>
            <a:r>
              <a:rPr lang="fa-IR" sz="3200" b="1" dirty="0" smtClean="0">
                <a:cs typeface="2  Karim" pitchFamily="2" charset="-78"/>
              </a:rPr>
              <a:t> ما راه را به او نشان داده ایم، او یا سپاسگزار است و یا کفران کننده.</a:t>
            </a:r>
          </a:p>
          <a:p>
            <a:pPr algn="r" rtl="1" eaLnBrk="0" fontAlgn="base" hangingPunct="0">
              <a:spcBef>
                <a:spcPct val="0"/>
              </a:spcBef>
              <a:spcAft>
                <a:spcPct val="0"/>
              </a:spcAft>
            </a:pPr>
            <a:endParaRPr lang="fa-IR" sz="3600" b="1" dirty="0">
              <a:cs typeface="2  Karim" pitchFamily="2" charset="-78"/>
            </a:endParaRPr>
          </a:p>
          <a:p>
            <a:pPr algn="r" rtl="1" eaLnBrk="0" fontAlgn="base" hangingPunct="0">
              <a:spcBef>
                <a:spcPct val="0"/>
              </a:spcBef>
              <a:spcAft>
                <a:spcPct val="0"/>
              </a:spcAft>
            </a:pPr>
            <a:endParaRPr lang="fa-IR" sz="2800" b="1" dirty="0">
              <a:cs typeface="2  Karim" pitchFamily="2" charset="-78"/>
            </a:endParaRPr>
          </a:p>
          <a:p>
            <a:pPr algn="r" rtl="1" eaLnBrk="0" fontAlgn="base" hangingPunct="0">
              <a:spcBef>
                <a:spcPct val="0"/>
              </a:spcBef>
              <a:spcAft>
                <a:spcPct val="0"/>
              </a:spcAft>
            </a:pPr>
            <a:endParaRPr lang="en-US" sz="2800" b="1" dirty="0">
              <a:solidFill>
                <a:schemeClr val="tx1"/>
              </a:solidFill>
              <a:cs typeface="2  Karim" pitchFamily="2" charset="-78"/>
            </a:endParaRPr>
          </a:p>
        </p:txBody>
      </p:sp>
      <p:sp>
        <p:nvSpPr>
          <p:cNvPr id="2" name="32-Point Star 1"/>
          <p:cNvSpPr/>
          <p:nvPr/>
        </p:nvSpPr>
        <p:spPr>
          <a:xfrm>
            <a:off x="1371600" y="157976"/>
            <a:ext cx="6096000" cy="1600200"/>
          </a:xfrm>
          <a:prstGeom prst="star32">
            <a:avLst/>
          </a:prstGeom>
        </p:spPr>
        <p:style>
          <a:lnRef idx="1">
            <a:schemeClr val="accent2"/>
          </a:lnRef>
          <a:fillRef idx="2">
            <a:schemeClr val="accent2"/>
          </a:fillRef>
          <a:effectRef idx="1">
            <a:schemeClr val="accent2"/>
          </a:effectRef>
          <a:fontRef idx="minor">
            <a:schemeClr val="dk1"/>
          </a:fontRef>
        </p:style>
        <p:txBody>
          <a:bodyPr rtlCol="1" anchor="ctr"/>
          <a:lstStyle/>
          <a:p>
            <a:pPr algn="r" rtl="1" fontAlgn="base">
              <a:spcBef>
                <a:spcPct val="0"/>
              </a:spcBef>
              <a:spcAft>
                <a:spcPct val="0"/>
              </a:spcAft>
            </a:pPr>
            <a:endParaRPr lang="fa-IR" sz="3200" dirty="0" smtClean="0"/>
          </a:p>
          <a:p>
            <a:pPr algn="r" rtl="1" fontAlgn="base">
              <a:spcBef>
                <a:spcPct val="0"/>
              </a:spcBef>
              <a:spcAft>
                <a:spcPct val="0"/>
              </a:spcAft>
            </a:pPr>
            <a:endParaRPr lang="fa-IR" sz="3200" dirty="0"/>
          </a:p>
          <a:p>
            <a:pPr algn="r" rtl="1" fontAlgn="base">
              <a:spcBef>
                <a:spcPct val="0"/>
              </a:spcBef>
              <a:spcAft>
                <a:spcPct val="0"/>
              </a:spcAft>
            </a:pPr>
            <a:endParaRPr lang="fa-IR" sz="3200" dirty="0"/>
          </a:p>
          <a:p>
            <a:pPr algn="ctr" rtl="1" fontAlgn="base">
              <a:spcBef>
                <a:spcPct val="0"/>
              </a:spcBef>
              <a:spcAft>
                <a:spcPct val="0"/>
              </a:spcAft>
            </a:pPr>
            <a:r>
              <a:rPr lang="fa-IR" sz="2800" b="1" dirty="0" smtClean="0">
                <a:solidFill>
                  <a:schemeClr val="tx1"/>
                </a:solidFill>
                <a:cs typeface="B Homa" pitchFamily="2" charset="-78"/>
              </a:rPr>
              <a:t>1. انتخابگر بودن</a:t>
            </a:r>
          </a:p>
          <a:p>
            <a:pPr algn="r" rtl="1" fontAlgn="base">
              <a:spcBef>
                <a:spcPct val="0"/>
              </a:spcBef>
              <a:spcAft>
                <a:spcPct val="0"/>
              </a:spcAft>
            </a:pPr>
            <a:r>
              <a:rPr lang="fa-IR" sz="3200" dirty="0" smtClean="0"/>
              <a:t>‏</a:t>
            </a:r>
            <a:r>
              <a:rPr lang="fa-IR" sz="3200" b="1" dirty="0"/>
              <a:t/>
            </a:r>
            <a:br>
              <a:rPr lang="fa-IR" sz="3200" b="1" dirty="0"/>
            </a:br>
            <a:r>
              <a:rPr lang="fa-IR" sz="3200" b="1" dirty="0" smtClean="0"/>
              <a:t>‏</a:t>
            </a:r>
            <a:r>
              <a:rPr lang="fa-IR" sz="3200" dirty="0"/>
              <a:t/>
            </a:r>
            <a:br>
              <a:rPr lang="fa-IR" sz="3200" dirty="0"/>
            </a:br>
            <a:endParaRPr lang="fa-IR" sz="3200" dirty="0" smtClean="0"/>
          </a:p>
        </p:txBody>
      </p:sp>
      <p:sp>
        <p:nvSpPr>
          <p:cNvPr id="7" name="Rectangle 6"/>
          <p:cNvSpPr/>
          <p:nvPr/>
        </p:nvSpPr>
        <p:spPr>
          <a:xfrm rot="16200000">
            <a:off x="6487862" y="3265738"/>
            <a:ext cx="4724400" cy="1088524"/>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rtl="1" fontAlgn="base">
              <a:spcBef>
                <a:spcPct val="0"/>
              </a:spcBef>
              <a:spcAft>
                <a:spcPct val="0"/>
              </a:spcAft>
            </a:pPr>
            <a:r>
              <a:rPr lang="fa-IR" sz="3600" dirty="0">
                <a:solidFill>
                  <a:schemeClr val="tx1"/>
                </a:solidFill>
                <a:latin typeface="Arial" pitchFamily="34" charset="0"/>
                <a:cs typeface="B Homa" pitchFamily="2" charset="-78"/>
              </a:rPr>
              <a:t> </a:t>
            </a:r>
            <a:endParaRPr lang="fa-IR" sz="3600" dirty="0" smtClean="0">
              <a:solidFill>
                <a:schemeClr val="tx1"/>
              </a:solidFill>
              <a:latin typeface="Arial" pitchFamily="34" charset="0"/>
              <a:cs typeface="B Homa" pitchFamily="2" charset="-78"/>
            </a:endParaRPr>
          </a:p>
          <a:p>
            <a:pPr algn="ctr" rtl="1" fontAlgn="base">
              <a:spcBef>
                <a:spcPct val="0"/>
              </a:spcBef>
              <a:spcAft>
                <a:spcPct val="0"/>
              </a:spcAft>
            </a:pPr>
            <a:endParaRPr lang="en-US" sz="3600" b="1" dirty="0" smtClean="0">
              <a:ln w="11430"/>
              <a:solidFill>
                <a:srgbClr val="FFFF00"/>
              </a:solidFill>
              <a:cs typeface="B Homa" pitchFamily="2" charset="-78"/>
            </a:endParaRPr>
          </a:p>
          <a:p>
            <a:pPr algn="ctr" rtl="1" fontAlgn="base">
              <a:spcBef>
                <a:spcPct val="0"/>
              </a:spcBef>
              <a:spcAft>
                <a:spcPct val="0"/>
              </a:spcAft>
            </a:pPr>
            <a:r>
              <a:rPr lang="fa-IR" sz="3600" b="1" dirty="0" smtClean="0">
                <a:ln w="11430"/>
                <a:solidFill>
                  <a:srgbClr val="FFFF00"/>
                </a:solidFill>
                <a:cs typeface="B Homa" pitchFamily="2" charset="-78"/>
              </a:rPr>
              <a:t>ستایش های قران از انسان</a:t>
            </a:r>
          </a:p>
          <a:p>
            <a:pPr algn="ctr" rtl="1" fontAlgn="base">
              <a:spcBef>
                <a:spcPct val="0"/>
              </a:spcBef>
              <a:spcAft>
                <a:spcPct val="0"/>
              </a:spcAft>
            </a:pPr>
            <a:endParaRPr lang="fa-IR" sz="3600" b="1" dirty="0" smtClean="0">
              <a:ln w="11430"/>
              <a:solidFill>
                <a:srgbClr val="C00000"/>
              </a:solidFill>
              <a:cs typeface="B Homa" pitchFamily="2" charset="-78"/>
            </a:endParaRPr>
          </a:p>
          <a:p>
            <a:pPr algn="ctr" rtl="1" fontAlgn="base">
              <a:spcBef>
                <a:spcPct val="0"/>
              </a:spcBef>
              <a:spcAft>
                <a:spcPct val="0"/>
              </a:spcAft>
            </a:pPr>
            <a:endParaRPr lang="fa-IR" sz="3600" dirty="0">
              <a:solidFill>
                <a:schemeClr val="tx1"/>
              </a:solidFill>
              <a:latin typeface="Arial" pitchFamily="34" charset="0"/>
              <a:cs typeface="B Homa" pitchFamily="2" charset="-78"/>
            </a:endParaRPr>
          </a:p>
        </p:txBody>
      </p:sp>
      <p:pic>
        <p:nvPicPr>
          <p:cNvPr id="9" name="Picture 8" descr="C:\Users\satari\Desktop\انديشه 1 عكسها\png\uzdfghrl.png"/>
          <p:cNvPicPr>
            <a:picLocks noChangeAspect="1" noChangeArrowheads="1"/>
          </p:cNvPicPr>
          <p:nvPr/>
        </p:nvPicPr>
        <p:blipFill>
          <a:blip r:embed="rId3"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120395" y="287696"/>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pic>
        <p:nvPicPr>
          <p:cNvPr id="11" name="Picture 2" descr="D:\Documents and Settings\yamin\Desktop\images.jpeg"/>
          <p:cNvPicPr>
            <a:picLocks noChangeAspect="1" noChangeArrowheads="1"/>
          </p:cNvPicPr>
          <p:nvPr/>
        </p:nvPicPr>
        <p:blipFill>
          <a:blip r:embed="rId4" cstate="print"/>
          <a:srcRect/>
          <a:stretch>
            <a:fillRect/>
          </a:stretch>
        </p:blipFill>
        <p:spPr bwMode="auto">
          <a:xfrm>
            <a:off x="2819400" y="5562600"/>
            <a:ext cx="2647951" cy="990600"/>
          </a:xfrm>
          <a:prstGeom prst="rect">
            <a:avLst/>
          </a:prstGeom>
          <a:noFill/>
        </p:spPr>
      </p:pic>
    </p:spTree>
    <p:extLst>
      <p:ext uri="{BB962C8B-B14F-4D97-AF65-F5344CB8AC3E}">
        <p14:creationId xmlns:p14="http://schemas.microsoft.com/office/powerpoint/2010/main" xmlns="" val="95283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6461097">
            <a:off x="-294722" y="122553"/>
            <a:ext cx="2671219" cy="133331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
        <p:nvSpPr>
          <p:cNvPr id="8" name="Horizontal Scroll 7"/>
          <p:cNvSpPr/>
          <p:nvPr/>
        </p:nvSpPr>
        <p:spPr>
          <a:xfrm>
            <a:off x="0" y="457200"/>
            <a:ext cx="8077200" cy="5486400"/>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eaLnBrk="0" fontAlgn="base" hangingPunct="0">
              <a:spcBef>
                <a:spcPct val="0"/>
              </a:spcBef>
              <a:spcAft>
                <a:spcPct val="0"/>
              </a:spcAft>
            </a:pPr>
            <a:endParaRPr lang="fa-IR" sz="3600" b="1" dirty="0" smtClean="0">
              <a:cs typeface="2  Karim" pitchFamily="2" charset="-78"/>
            </a:endParaRPr>
          </a:p>
          <a:p>
            <a:pPr algn="r" rtl="1" eaLnBrk="0" fontAlgn="base" hangingPunct="0">
              <a:spcBef>
                <a:spcPct val="0"/>
              </a:spcBef>
              <a:spcAft>
                <a:spcPct val="0"/>
              </a:spcAft>
            </a:pPr>
            <a:endParaRPr lang="fa-IR" sz="3600" b="1" dirty="0">
              <a:cs typeface="2  Karim" pitchFamily="2" charset="-78"/>
            </a:endParaRPr>
          </a:p>
          <a:p>
            <a:pPr algn="r" rtl="1" eaLnBrk="0" fontAlgn="base" hangingPunct="0">
              <a:spcBef>
                <a:spcPct val="0"/>
              </a:spcBef>
              <a:spcAft>
                <a:spcPct val="0"/>
              </a:spcAft>
            </a:pPr>
            <a:endParaRPr lang="fa-IR" sz="3200" b="1" dirty="0" smtClean="0">
              <a:cs typeface="2  Karim" pitchFamily="2" charset="-78"/>
            </a:endParaRPr>
          </a:p>
          <a:p>
            <a:pPr algn="r" rtl="1" eaLnBrk="0" fontAlgn="base" hangingPunct="0">
              <a:spcBef>
                <a:spcPct val="0"/>
              </a:spcBef>
              <a:spcAft>
                <a:spcPct val="0"/>
              </a:spcAft>
            </a:pPr>
            <a:endParaRPr lang="fa-IR" sz="2800" b="1" dirty="0" smtClean="0">
              <a:cs typeface="2  Karim" pitchFamily="2" charset="-78"/>
            </a:endParaRPr>
          </a:p>
          <a:p>
            <a:pPr algn="r" rtl="1" eaLnBrk="0" fontAlgn="base" hangingPunct="0">
              <a:spcBef>
                <a:spcPct val="0"/>
              </a:spcBef>
              <a:spcAft>
                <a:spcPct val="0"/>
              </a:spcAft>
            </a:pPr>
            <a:r>
              <a:rPr lang="fa-IR" sz="2800" b="1" dirty="0" smtClean="0">
                <a:cs typeface="2  Karim" pitchFamily="2" charset="-78"/>
              </a:rPr>
              <a:t>إِنَّا عَرَضْنَا الْأَمانَةَ عَلَی السَّماواتِ وَ الْأَرْضِ وَ الْجِبالِ فَأَبَیْنَ أَنْ یَحْمِلْنَها وَ أَشْفَقْنَ مِنْها وَ حَمَلَهَا الْإِنْسانُ إِنَّهُ کانَ ظَلُوماً جَهُولاً (سوره احزاب آیه 72) </a:t>
            </a:r>
          </a:p>
          <a:p>
            <a:pPr algn="r" rtl="1" eaLnBrk="0" fontAlgn="base" hangingPunct="0">
              <a:spcBef>
                <a:spcPct val="0"/>
              </a:spcBef>
              <a:spcAft>
                <a:spcPct val="0"/>
              </a:spcAft>
            </a:pPr>
            <a:r>
              <a:rPr lang="fa-IR" sz="3200" b="1" dirty="0" smtClean="0">
                <a:cs typeface="2  Karim" pitchFamily="2" charset="-78"/>
              </a:rPr>
              <a:t>این امانت را بر آسمانها و زمین و کوه‏ها عرضه داشتیم، از تحمل آن سرباز زدند و از آن ترسیدند. انسان آن امانت بر دوش گرفت، که او ستمکار و نادان بود. </a:t>
            </a:r>
          </a:p>
          <a:p>
            <a:pPr algn="r" rtl="1" eaLnBrk="0" fontAlgn="base" hangingPunct="0">
              <a:spcBef>
                <a:spcPct val="0"/>
              </a:spcBef>
              <a:spcAft>
                <a:spcPct val="0"/>
              </a:spcAft>
            </a:pPr>
            <a:endParaRPr lang="fa-IR" sz="3600" b="1" dirty="0">
              <a:cs typeface="2  Karim" pitchFamily="2" charset="-78"/>
            </a:endParaRPr>
          </a:p>
          <a:p>
            <a:pPr algn="r" rtl="1" eaLnBrk="0" fontAlgn="base" hangingPunct="0">
              <a:spcBef>
                <a:spcPct val="0"/>
              </a:spcBef>
              <a:spcAft>
                <a:spcPct val="0"/>
              </a:spcAft>
            </a:pPr>
            <a:endParaRPr lang="fa-IR" sz="2800" b="1" dirty="0">
              <a:cs typeface="2  Karim" pitchFamily="2" charset="-78"/>
            </a:endParaRPr>
          </a:p>
          <a:p>
            <a:pPr algn="r" rtl="1" eaLnBrk="0" fontAlgn="base" hangingPunct="0">
              <a:spcBef>
                <a:spcPct val="0"/>
              </a:spcBef>
              <a:spcAft>
                <a:spcPct val="0"/>
              </a:spcAft>
            </a:pPr>
            <a:endParaRPr lang="en-US" sz="2800" b="1" dirty="0">
              <a:solidFill>
                <a:schemeClr val="tx1"/>
              </a:solidFill>
              <a:cs typeface="2  Karim" pitchFamily="2" charset="-78"/>
            </a:endParaRPr>
          </a:p>
        </p:txBody>
      </p:sp>
      <p:sp>
        <p:nvSpPr>
          <p:cNvPr id="2" name="32-Point Star 1"/>
          <p:cNvSpPr/>
          <p:nvPr/>
        </p:nvSpPr>
        <p:spPr>
          <a:xfrm>
            <a:off x="1371600" y="0"/>
            <a:ext cx="6096000" cy="1219200"/>
          </a:xfrm>
          <a:prstGeom prst="star32">
            <a:avLst/>
          </a:prstGeom>
        </p:spPr>
        <p:style>
          <a:lnRef idx="1">
            <a:schemeClr val="accent2"/>
          </a:lnRef>
          <a:fillRef idx="2">
            <a:schemeClr val="accent2"/>
          </a:fillRef>
          <a:effectRef idx="1">
            <a:schemeClr val="accent2"/>
          </a:effectRef>
          <a:fontRef idx="minor">
            <a:schemeClr val="dk1"/>
          </a:fontRef>
        </p:style>
        <p:txBody>
          <a:bodyPr rtlCol="1" anchor="ctr"/>
          <a:lstStyle/>
          <a:p>
            <a:pPr algn="r" rtl="1" fontAlgn="base">
              <a:spcBef>
                <a:spcPct val="0"/>
              </a:spcBef>
              <a:spcAft>
                <a:spcPct val="0"/>
              </a:spcAft>
            </a:pPr>
            <a:endParaRPr lang="fa-IR" sz="3200" dirty="0" smtClean="0"/>
          </a:p>
          <a:p>
            <a:pPr algn="r" rtl="1" fontAlgn="base">
              <a:spcBef>
                <a:spcPct val="0"/>
              </a:spcBef>
              <a:spcAft>
                <a:spcPct val="0"/>
              </a:spcAft>
            </a:pPr>
            <a:endParaRPr lang="fa-IR" sz="3200" dirty="0"/>
          </a:p>
          <a:p>
            <a:pPr algn="r" rtl="1" fontAlgn="base">
              <a:spcBef>
                <a:spcPct val="0"/>
              </a:spcBef>
              <a:spcAft>
                <a:spcPct val="0"/>
              </a:spcAft>
            </a:pPr>
            <a:endParaRPr lang="fa-IR" sz="3200" dirty="0"/>
          </a:p>
          <a:p>
            <a:pPr algn="r" rtl="1" fontAlgn="base">
              <a:spcBef>
                <a:spcPct val="0"/>
              </a:spcBef>
              <a:spcAft>
                <a:spcPct val="0"/>
              </a:spcAft>
            </a:pPr>
            <a:endParaRPr lang="fa-IR" sz="3200" dirty="0"/>
          </a:p>
          <a:p>
            <a:pPr algn="ctr" rtl="1" fontAlgn="base">
              <a:spcBef>
                <a:spcPct val="0"/>
              </a:spcBef>
              <a:spcAft>
                <a:spcPct val="0"/>
              </a:spcAft>
            </a:pPr>
            <a:r>
              <a:rPr lang="fa-IR" sz="2800" b="1" dirty="0" smtClean="0">
                <a:solidFill>
                  <a:schemeClr val="tx1"/>
                </a:solidFill>
                <a:cs typeface="B Homa" pitchFamily="2" charset="-78"/>
              </a:rPr>
              <a:t>2. امانتدار الهی</a:t>
            </a:r>
          </a:p>
          <a:p>
            <a:pPr algn="r" rtl="1" fontAlgn="base">
              <a:spcBef>
                <a:spcPct val="0"/>
              </a:spcBef>
              <a:spcAft>
                <a:spcPct val="0"/>
              </a:spcAft>
            </a:pPr>
            <a:r>
              <a:rPr lang="fa-IR" sz="2800" b="1" dirty="0" smtClean="0">
                <a:solidFill>
                  <a:schemeClr val="tx1"/>
                </a:solidFill>
                <a:cs typeface="B Homa" pitchFamily="2" charset="-78"/>
              </a:rPr>
              <a:t> </a:t>
            </a:r>
          </a:p>
          <a:p>
            <a:pPr algn="r" rtl="1" fontAlgn="base">
              <a:spcBef>
                <a:spcPct val="0"/>
              </a:spcBef>
              <a:spcAft>
                <a:spcPct val="0"/>
              </a:spcAft>
            </a:pPr>
            <a:r>
              <a:rPr lang="fa-IR" sz="3200" dirty="0" smtClean="0"/>
              <a:t>‏</a:t>
            </a:r>
            <a:r>
              <a:rPr lang="fa-IR" sz="3200" b="1" dirty="0"/>
              <a:t/>
            </a:r>
            <a:br>
              <a:rPr lang="fa-IR" sz="3200" b="1" dirty="0"/>
            </a:br>
            <a:r>
              <a:rPr lang="fa-IR" sz="3200" b="1" dirty="0" smtClean="0"/>
              <a:t>‏</a:t>
            </a:r>
            <a:r>
              <a:rPr lang="fa-IR" sz="3200" dirty="0"/>
              <a:t/>
            </a:r>
            <a:br>
              <a:rPr lang="fa-IR" sz="3200" dirty="0"/>
            </a:br>
            <a:endParaRPr lang="fa-IR" sz="3200" dirty="0" smtClean="0"/>
          </a:p>
        </p:txBody>
      </p:sp>
      <p:sp>
        <p:nvSpPr>
          <p:cNvPr id="7" name="Rectangle 6"/>
          <p:cNvSpPr/>
          <p:nvPr/>
        </p:nvSpPr>
        <p:spPr>
          <a:xfrm rot="16200000">
            <a:off x="6515100" y="3543300"/>
            <a:ext cx="4572000" cy="685800"/>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rtl="1" fontAlgn="base">
              <a:spcBef>
                <a:spcPct val="0"/>
              </a:spcBef>
              <a:spcAft>
                <a:spcPct val="0"/>
              </a:spcAft>
            </a:pPr>
            <a:endParaRPr lang="fa-IR" sz="3600" dirty="0" smtClean="0">
              <a:solidFill>
                <a:schemeClr val="tx1"/>
              </a:solidFill>
              <a:latin typeface="Arial" pitchFamily="34" charset="0"/>
              <a:cs typeface="B Homa" pitchFamily="2" charset="-78"/>
            </a:endParaRPr>
          </a:p>
          <a:p>
            <a:pPr algn="ctr" rtl="1" fontAlgn="base">
              <a:spcBef>
                <a:spcPct val="0"/>
              </a:spcBef>
              <a:spcAft>
                <a:spcPct val="0"/>
              </a:spcAft>
            </a:pPr>
            <a:r>
              <a:rPr lang="fa-IR" sz="3600" dirty="0" smtClean="0">
                <a:solidFill>
                  <a:schemeClr val="tx1"/>
                </a:solidFill>
                <a:latin typeface="Arial" pitchFamily="34" charset="0"/>
                <a:cs typeface="B Homa" pitchFamily="2" charset="-78"/>
              </a:rPr>
              <a:t> </a:t>
            </a:r>
          </a:p>
          <a:p>
            <a:pPr algn="ctr" rtl="1" fontAlgn="base">
              <a:spcBef>
                <a:spcPct val="0"/>
              </a:spcBef>
              <a:spcAft>
                <a:spcPct val="0"/>
              </a:spcAft>
            </a:pPr>
            <a:r>
              <a:rPr lang="fa-IR" sz="2800" b="1" dirty="0" smtClean="0">
                <a:ln w="11430"/>
                <a:solidFill>
                  <a:srgbClr val="FFFF00"/>
                </a:solidFill>
                <a:cs typeface="B Homa" pitchFamily="2" charset="-78"/>
              </a:rPr>
              <a:t>ستایش های قران از انسان</a:t>
            </a:r>
          </a:p>
          <a:p>
            <a:pPr algn="ctr" rtl="1" fontAlgn="base">
              <a:spcBef>
                <a:spcPct val="0"/>
              </a:spcBef>
              <a:spcAft>
                <a:spcPct val="0"/>
              </a:spcAft>
            </a:pPr>
            <a:endParaRPr lang="fa-IR" sz="3600" b="1" dirty="0" smtClean="0">
              <a:ln w="11430"/>
              <a:solidFill>
                <a:srgbClr val="C00000"/>
              </a:solidFill>
              <a:cs typeface="B Homa" pitchFamily="2" charset="-78"/>
            </a:endParaRPr>
          </a:p>
          <a:p>
            <a:pPr algn="ctr" rtl="1" fontAlgn="base">
              <a:spcBef>
                <a:spcPct val="0"/>
              </a:spcBef>
              <a:spcAft>
                <a:spcPct val="0"/>
              </a:spcAft>
            </a:pPr>
            <a:endParaRPr lang="fa-IR" sz="3600" dirty="0">
              <a:solidFill>
                <a:schemeClr val="tx1"/>
              </a:solidFill>
              <a:latin typeface="Arial" pitchFamily="34" charset="0"/>
              <a:cs typeface="B Homa" pitchFamily="2" charset="-78"/>
            </a:endParaRPr>
          </a:p>
        </p:txBody>
      </p:sp>
      <p:pic>
        <p:nvPicPr>
          <p:cNvPr id="9" name="Picture 8" descr="C:\Users\satari\Desktop\انديشه 1 عكسها\png\uzdfghrl.png"/>
          <p:cNvPicPr>
            <a:picLocks noChangeAspect="1" noChangeArrowheads="1"/>
          </p:cNvPicPr>
          <p:nvPr/>
        </p:nvPicPr>
        <p:blipFill>
          <a:blip r:embed="rId3"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120395" y="287696"/>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pic>
        <p:nvPicPr>
          <p:cNvPr id="13" name="Picture 2" descr="D:\Documents and Settings\yamin\Desktop\1053500x604_1529054274124885.jpg"/>
          <p:cNvPicPr>
            <a:picLocks noChangeAspect="1" noChangeArrowheads="1"/>
          </p:cNvPicPr>
          <p:nvPr/>
        </p:nvPicPr>
        <p:blipFill>
          <a:blip r:embed="rId4" cstate="print"/>
          <a:srcRect/>
          <a:stretch>
            <a:fillRect/>
          </a:stretch>
        </p:blipFill>
        <p:spPr bwMode="auto">
          <a:xfrm>
            <a:off x="1828800" y="5410200"/>
            <a:ext cx="4762501" cy="1219200"/>
          </a:xfrm>
          <a:prstGeom prst="rect">
            <a:avLst/>
          </a:prstGeom>
          <a:noFill/>
        </p:spPr>
      </p:pic>
    </p:spTree>
    <p:extLst>
      <p:ext uri="{BB962C8B-B14F-4D97-AF65-F5344CB8AC3E}">
        <p14:creationId xmlns:p14="http://schemas.microsoft.com/office/powerpoint/2010/main" xmlns="" val="95283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6461097">
            <a:off x="-294722" y="122553"/>
            <a:ext cx="2671219" cy="133331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
        <p:nvSpPr>
          <p:cNvPr id="8" name="Horizontal Scroll 7"/>
          <p:cNvSpPr/>
          <p:nvPr/>
        </p:nvSpPr>
        <p:spPr>
          <a:xfrm>
            <a:off x="0" y="457200"/>
            <a:ext cx="8077200" cy="5486400"/>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eaLnBrk="0" fontAlgn="base" hangingPunct="0">
              <a:spcBef>
                <a:spcPct val="0"/>
              </a:spcBef>
              <a:spcAft>
                <a:spcPct val="0"/>
              </a:spcAft>
            </a:pPr>
            <a:endParaRPr lang="fa-IR" sz="3600" b="1" dirty="0" smtClean="0">
              <a:cs typeface="2  Karim" pitchFamily="2" charset="-78"/>
            </a:endParaRPr>
          </a:p>
          <a:p>
            <a:pPr algn="r" rtl="1" eaLnBrk="0" fontAlgn="base" hangingPunct="0">
              <a:spcBef>
                <a:spcPct val="0"/>
              </a:spcBef>
              <a:spcAft>
                <a:spcPct val="0"/>
              </a:spcAft>
            </a:pPr>
            <a:endParaRPr lang="fa-IR" sz="3600" b="1" dirty="0">
              <a:cs typeface="2  Karim" pitchFamily="2" charset="-78"/>
            </a:endParaRPr>
          </a:p>
          <a:p>
            <a:pPr algn="r" rtl="1" eaLnBrk="0" fontAlgn="base" hangingPunct="0">
              <a:spcBef>
                <a:spcPct val="0"/>
              </a:spcBef>
              <a:spcAft>
                <a:spcPct val="0"/>
              </a:spcAft>
            </a:pPr>
            <a:endParaRPr lang="fa-IR" sz="3600" b="1" dirty="0" smtClean="0">
              <a:cs typeface="2  Karim" pitchFamily="2" charset="-78"/>
            </a:endParaRPr>
          </a:p>
          <a:p>
            <a:pPr algn="r" rtl="1" eaLnBrk="0" fontAlgn="base" hangingPunct="0">
              <a:spcBef>
                <a:spcPct val="0"/>
              </a:spcBef>
              <a:spcAft>
                <a:spcPct val="0"/>
              </a:spcAft>
            </a:pPr>
            <a:r>
              <a:rPr lang="fa-IR" sz="3200" b="1" dirty="0" smtClean="0">
                <a:cs typeface="2  Karim" pitchFamily="2" charset="-78"/>
              </a:rPr>
              <a:t>و لقد کرمنا بنی آدم و حملناهم فی البر و البحر و رزقناهم من الطیبات و فضلناهم علی کثیر ممن خلقنا تفضیلا»،</a:t>
            </a:r>
          </a:p>
          <a:p>
            <a:pPr algn="r" rtl="1" eaLnBrk="0" fontAlgn="base" hangingPunct="0">
              <a:spcBef>
                <a:spcPct val="0"/>
              </a:spcBef>
              <a:spcAft>
                <a:spcPct val="0"/>
              </a:spcAft>
            </a:pPr>
            <a:r>
              <a:rPr lang="fa-IR" sz="3200" b="1" dirty="0" smtClean="0">
                <a:cs typeface="2  Karim" pitchFamily="2" charset="-78"/>
              </a:rPr>
              <a:t> همانا بنی آدم را کرامت بخشیدیم و آنان را در خشکی و دریا جای داده و از طیبات روزی دادیم و بربسیاری از آفریده های خود برتری بخشیدیم.» (اسراء ، 70)</a:t>
            </a:r>
          </a:p>
          <a:p>
            <a:pPr algn="r" rtl="1" eaLnBrk="0" fontAlgn="base" hangingPunct="0">
              <a:spcBef>
                <a:spcPct val="0"/>
              </a:spcBef>
              <a:spcAft>
                <a:spcPct val="0"/>
              </a:spcAft>
            </a:pPr>
            <a:endParaRPr lang="fa-IR" sz="3600" b="1" dirty="0">
              <a:cs typeface="2  Karim" pitchFamily="2" charset="-78"/>
            </a:endParaRPr>
          </a:p>
          <a:p>
            <a:pPr algn="r" rtl="1" eaLnBrk="0" fontAlgn="base" hangingPunct="0">
              <a:spcBef>
                <a:spcPct val="0"/>
              </a:spcBef>
              <a:spcAft>
                <a:spcPct val="0"/>
              </a:spcAft>
            </a:pPr>
            <a:endParaRPr lang="fa-IR" sz="2800" b="1" dirty="0">
              <a:cs typeface="2  Karim" pitchFamily="2" charset="-78"/>
            </a:endParaRPr>
          </a:p>
          <a:p>
            <a:pPr algn="r" rtl="1" eaLnBrk="0" fontAlgn="base" hangingPunct="0">
              <a:spcBef>
                <a:spcPct val="0"/>
              </a:spcBef>
              <a:spcAft>
                <a:spcPct val="0"/>
              </a:spcAft>
            </a:pPr>
            <a:endParaRPr lang="en-US" sz="2800" b="1" dirty="0">
              <a:solidFill>
                <a:schemeClr val="tx1"/>
              </a:solidFill>
              <a:cs typeface="2  Karim" pitchFamily="2" charset="-78"/>
            </a:endParaRPr>
          </a:p>
        </p:txBody>
      </p:sp>
      <p:sp>
        <p:nvSpPr>
          <p:cNvPr id="2" name="32-Point Star 1"/>
          <p:cNvSpPr/>
          <p:nvPr/>
        </p:nvSpPr>
        <p:spPr>
          <a:xfrm>
            <a:off x="1371600" y="0"/>
            <a:ext cx="6096000" cy="1219200"/>
          </a:xfrm>
          <a:prstGeom prst="star32">
            <a:avLst/>
          </a:prstGeom>
        </p:spPr>
        <p:style>
          <a:lnRef idx="1">
            <a:schemeClr val="accent2"/>
          </a:lnRef>
          <a:fillRef idx="2">
            <a:schemeClr val="accent2"/>
          </a:fillRef>
          <a:effectRef idx="1">
            <a:schemeClr val="accent2"/>
          </a:effectRef>
          <a:fontRef idx="minor">
            <a:schemeClr val="dk1"/>
          </a:fontRef>
        </p:style>
        <p:txBody>
          <a:bodyPr rtlCol="1" anchor="ctr"/>
          <a:lstStyle/>
          <a:p>
            <a:pPr algn="r" rtl="1" fontAlgn="base">
              <a:spcBef>
                <a:spcPct val="0"/>
              </a:spcBef>
              <a:spcAft>
                <a:spcPct val="0"/>
              </a:spcAft>
            </a:pPr>
            <a:endParaRPr lang="fa-IR" sz="3200" dirty="0" smtClean="0"/>
          </a:p>
          <a:p>
            <a:pPr algn="r" rtl="1" fontAlgn="base">
              <a:spcBef>
                <a:spcPct val="0"/>
              </a:spcBef>
              <a:spcAft>
                <a:spcPct val="0"/>
              </a:spcAft>
            </a:pPr>
            <a:endParaRPr lang="fa-IR" sz="3200" dirty="0"/>
          </a:p>
          <a:p>
            <a:pPr algn="r" rtl="1" fontAlgn="base">
              <a:spcBef>
                <a:spcPct val="0"/>
              </a:spcBef>
              <a:spcAft>
                <a:spcPct val="0"/>
              </a:spcAft>
            </a:pPr>
            <a:endParaRPr lang="fa-IR" sz="3200" dirty="0"/>
          </a:p>
          <a:p>
            <a:pPr algn="r" rtl="1" fontAlgn="base">
              <a:spcBef>
                <a:spcPct val="0"/>
              </a:spcBef>
              <a:spcAft>
                <a:spcPct val="0"/>
              </a:spcAft>
            </a:pPr>
            <a:endParaRPr lang="fa-IR" sz="3200" dirty="0"/>
          </a:p>
          <a:p>
            <a:pPr algn="ctr" rtl="1" fontAlgn="base">
              <a:spcBef>
                <a:spcPct val="0"/>
              </a:spcBef>
              <a:spcAft>
                <a:spcPct val="0"/>
              </a:spcAft>
            </a:pPr>
            <a:r>
              <a:rPr lang="fa-IR" sz="2800" b="1" dirty="0" smtClean="0">
                <a:solidFill>
                  <a:schemeClr val="tx1"/>
                </a:solidFill>
                <a:cs typeface="B Homa" pitchFamily="2" charset="-78"/>
              </a:rPr>
              <a:t>3. کرامت ذاتی</a:t>
            </a:r>
          </a:p>
          <a:p>
            <a:pPr algn="r" rtl="1" fontAlgn="base">
              <a:spcBef>
                <a:spcPct val="0"/>
              </a:spcBef>
              <a:spcAft>
                <a:spcPct val="0"/>
              </a:spcAft>
            </a:pPr>
            <a:r>
              <a:rPr lang="fa-IR" sz="2800" b="1" dirty="0" smtClean="0">
                <a:solidFill>
                  <a:schemeClr val="tx1"/>
                </a:solidFill>
                <a:cs typeface="B Homa" pitchFamily="2" charset="-78"/>
              </a:rPr>
              <a:t> </a:t>
            </a:r>
          </a:p>
          <a:p>
            <a:pPr algn="r" rtl="1" fontAlgn="base">
              <a:spcBef>
                <a:spcPct val="0"/>
              </a:spcBef>
              <a:spcAft>
                <a:spcPct val="0"/>
              </a:spcAft>
            </a:pPr>
            <a:r>
              <a:rPr lang="fa-IR" sz="3200" dirty="0" smtClean="0"/>
              <a:t>‏</a:t>
            </a:r>
            <a:r>
              <a:rPr lang="fa-IR" sz="3200" b="1" dirty="0"/>
              <a:t/>
            </a:r>
            <a:br>
              <a:rPr lang="fa-IR" sz="3200" b="1" dirty="0"/>
            </a:br>
            <a:r>
              <a:rPr lang="fa-IR" sz="3200" b="1" dirty="0" smtClean="0"/>
              <a:t>‏</a:t>
            </a:r>
            <a:r>
              <a:rPr lang="fa-IR" sz="3200" dirty="0"/>
              <a:t/>
            </a:r>
            <a:br>
              <a:rPr lang="fa-IR" sz="3200" dirty="0"/>
            </a:br>
            <a:endParaRPr lang="fa-IR" sz="3200" dirty="0" smtClean="0"/>
          </a:p>
        </p:txBody>
      </p:sp>
      <p:sp>
        <p:nvSpPr>
          <p:cNvPr id="7" name="Rectangle 6"/>
          <p:cNvSpPr/>
          <p:nvPr/>
        </p:nvSpPr>
        <p:spPr>
          <a:xfrm rot="16200000">
            <a:off x="6515100" y="3543300"/>
            <a:ext cx="4572000" cy="685800"/>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rtl="1" fontAlgn="base">
              <a:spcBef>
                <a:spcPct val="0"/>
              </a:spcBef>
              <a:spcAft>
                <a:spcPct val="0"/>
              </a:spcAft>
            </a:pPr>
            <a:endParaRPr lang="fa-IR" sz="3600" dirty="0" smtClean="0">
              <a:solidFill>
                <a:schemeClr val="tx1"/>
              </a:solidFill>
              <a:latin typeface="Arial" pitchFamily="34" charset="0"/>
              <a:cs typeface="B Homa" pitchFamily="2" charset="-78"/>
            </a:endParaRPr>
          </a:p>
          <a:p>
            <a:pPr algn="ctr" rtl="1" fontAlgn="base">
              <a:spcBef>
                <a:spcPct val="0"/>
              </a:spcBef>
              <a:spcAft>
                <a:spcPct val="0"/>
              </a:spcAft>
            </a:pPr>
            <a:r>
              <a:rPr lang="fa-IR" sz="3600" dirty="0" smtClean="0">
                <a:solidFill>
                  <a:schemeClr val="tx1"/>
                </a:solidFill>
                <a:latin typeface="Arial" pitchFamily="34" charset="0"/>
                <a:cs typeface="B Homa" pitchFamily="2" charset="-78"/>
              </a:rPr>
              <a:t> </a:t>
            </a:r>
          </a:p>
          <a:p>
            <a:pPr algn="ctr" rtl="1" fontAlgn="base">
              <a:spcBef>
                <a:spcPct val="0"/>
              </a:spcBef>
              <a:spcAft>
                <a:spcPct val="0"/>
              </a:spcAft>
            </a:pPr>
            <a:r>
              <a:rPr lang="fa-IR" sz="2800" b="1" dirty="0" smtClean="0">
                <a:ln w="11430"/>
                <a:solidFill>
                  <a:srgbClr val="FFFF00"/>
                </a:solidFill>
                <a:cs typeface="B Homa" pitchFamily="2" charset="-78"/>
              </a:rPr>
              <a:t>ستایش های قران از انسان</a:t>
            </a:r>
          </a:p>
          <a:p>
            <a:pPr algn="ctr" rtl="1" fontAlgn="base">
              <a:spcBef>
                <a:spcPct val="0"/>
              </a:spcBef>
              <a:spcAft>
                <a:spcPct val="0"/>
              </a:spcAft>
            </a:pPr>
            <a:endParaRPr lang="fa-IR" sz="3600" b="1" dirty="0" smtClean="0">
              <a:ln w="11430"/>
              <a:solidFill>
                <a:srgbClr val="C00000"/>
              </a:solidFill>
              <a:cs typeface="B Homa" pitchFamily="2" charset="-78"/>
            </a:endParaRPr>
          </a:p>
          <a:p>
            <a:pPr algn="ctr" rtl="1" fontAlgn="base">
              <a:spcBef>
                <a:spcPct val="0"/>
              </a:spcBef>
              <a:spcAft>
                <a:spcPct val="0"/>
              </a:spcAft>
            </a:pPr>
            <a:endParaRPr lang="fa-IR" sz="3600" dirty="0">
              <a:solidFill>
                <a:schemeClr val="tx1"/>
              </a:solidFill>
              <a:latin typeface="Arial" pitchFamily="34" charset="0"/>
              <a:cs typeface="B Homa" pitchFamily="2" charset="-78"/>
            </a:endParaRPr>
          </a:p>
        </p:txBody>
      </p:sp>
      <p:pic>
        <p:nvPicPr>
          <p:cNvPr id="9" name="Picture 8" descr="C:\Users\satari\Desktop\انديشه 1 عكسها\png\uzdfghrl.png"/>
          <p:cNvPicPr>
            <a:picLocks noChangeAspect="1" noChangeArrowheads="1"/>
          </p:cNvPicPr>
          <p:nvPr/>
        </p:nvPicPr>
        <p:blipFill>
          <a:blip r:embed="rId3"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120395" y="287696"/>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Tree>
    <p:extLst>
      <p:ext uri="{BB962C8B-B14F-4D97-AF65-F5344CB8AC3E}">
        <p14:creationId xmlns:p14="http://schemas.microsoft.com/office/powerpoint/2010/main" xmlns="" val="95283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6461097">
            <a:off x="-294722" y="122553"/>
            <a:ext cx="2671219" cy="133331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
        <p:nvSpPr>
          <p:cNvPr id="8" name="Horizontal Scroll 7"/>
          <p:cNvSpPr/>
          <p:nvPr/>
        </p:nvSpPr>
        <p:spPr>
          <a:xfrm>
            <a:off x="0" y="457200"/>
            <a:ext cx="8077200" cy="6400800"/>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eaLnBrk="0" fontAlgn="base" hangingPunct="0">
              <a:spcBef>
                <a:spcPct val="0"/>
              </a:spcBef>
              <a:spcAft>
                <a:spcPct val="0"/>
              </a:spcAft>
            </a:pPr>
            <a:endParaRPr lang="fa-IR" sz="3600" b="1" dirty="0" smtClean="0">
              <a:cs typeface="2  Karim" pitchFamily="2" charset="-78"/>
            </a:endParaRPr>
          </a:p>
          <a:p>
            <a:pPr algn="r" rtl="1" eaLnBrk="0" fontAlgn="base" hangingPunct="0">
              <a:spcBef>
                <a:spcPct val="0"/>
              </a:spcBef>
              <a:spcAft>
                <a:spcPct val="0"/>
              </a:spcAft>
            </a:pPr>
            <a:endParaRPr lang="fa-IR" sz="3600" b="1" dirty="0">
              <a:cs typeface="2  Karim" pitchFamily="2" charset="-78"/>
            </a:endParaRPr>
          </a:p>
          <a:p>
            <a:pPr algn="r" rtl="1" eaLnBrk="0" fontAlgn="base" hangingPunct="0">
              <a:spcBef>
                <a:spcPct val="0"/>
              </a:spcBef>
              <a:spcAft>
                <a:spcPct val="0"/>
              </a:spcAft>
            </a:pPr>
            <a:endParaRPr lang="fa-IR" sz="3600" b="1" dirty="0" smtClean="0">
              <a:cs typeface="2  Karim" pitchFamily="2" charset="-78"/>
            </a:endParaRPr>
          </a:p>
          <a:p>
            <a:pPr algn="r" rtl="1" eaLnBrk="0" fontAlgn="base" hangingPunct="0">
              <a:spcBef>
                <a:spcPct val="0"/>
              </a:spcBef>
              <a:spcAft>
                <a:spcPct val="0"/>
              </a:spcAft>
            </a:pPr>
            <a:endParaRPr lang="fa-IR" sz="3600" b="1" dirty="0" smtClean="0">
              <a:cs typeface="2  Karim" pitchFamily="2" charset="-78"/>
            </a:endParaRPr>
          </a:p>
          <a:p>
            <a:pPr algn="r" rtl="1" eaLnBrk="0" fontAlgn="base" hangingPunct="0">
              <a:spcBef>
                <a:spcPct val="0"/>
              </a:spcBef>
              <a:spcAft>
                <a:spcPct val="0"/>
              </a:spcAft>
            </a:pPr>
            <a:endParaRPr lang="fa-IR" sz="3600" b="1" dirty="0" smtClean="0">
              <a:cs typeface="2  Karim" pitchFamily="2" charset="-78"/>
            </a:endParaRPr>
          </a:p>
          <a:p>
            <a:pPr algn="r" rtl="1" eaLnBrk="0" fontAlgn="base" hangingPunct="0">
              <a:spcBef>
                <a:spcPct val="0"/>
              </a:spcBef>
              <a:spcAft>
                <a:spcPct val="0"/>
              </a:spcAft>
            </a:pPr>
            <a:r>
              <a:rPr lang="fa-IR" sz="2800" b="1" dirty="0" smtClean="0">
                <a:cs typeface="2  Karim" pitchFamily="2" charset="-78"/>
              </a:rPr>
              <a:t>اذْ قالَ رَبُّكَ لِلْمَلائِكَةِ إِنِّی جاعِلٌ فِی الْأَرْضِ خَلِیفَةً قالُوا أَ تَجْعَلُ فِیها مَنْ یُفْسِدُ فِیها وَ یَسْفِكُ الدِّماءَ وَ نَحْنُ نُسَبِّحُ بِحَمْدِكَ وَ نُقَدِّسُ لَكَ قالَ إِنِّی أَعْلَمُ ما لا تَعْلَمُونَ </a:t>
            </a:r>
          </a:p>
          <a:p>
            <a:pPr algn="r" rtl="1" eaLnBrk="0" fontAlgn="base" hangingPunct="0">
              <a:spcBef>
                <a:spcPct val="0"/>
              </a:spcBef>
              <a:spcAft>
                <a:spcPct val="0"/>
              </a:spcAft>
            </a:pPr>
            <a:r>
              <a:rPr lang="fa-IR" sz="3200" b="1" dirty="0" smtClean="0">
                <a:cs typeface="2  Karim" pitchFamily="2" charset="-78"/>
              </a:rPr>
              <a:t>و هنگامى كه پروردگارت به فرشتگان گفت: من بر آنم كه در زمین جانشینى قرار دهم. فرشتگان گفتند: آیا كسى را در زمین قرار مى‏دهى كه در آن فساد كند و خون‏ها بریزد؟ در حالى كه ما با حمد و ستایش تو، ترا تنزیه و تقدیس مى‏كنیم. خداوند فرمود: همانا من چیزى مى‏دانم كه شما نمى‏دانید.(بقره/30)</a:t>
            </a:r>
          </a:p>
          <a:p>
            <a:pPr algn="r" rtl="1" eaLnBrk="0" fontAlgn="base" hangingPunct="0">
              <a:spcBef>
                <a:spcPct val="0"/>
              </a:spcBef>
              <a:spcAft>
                <a:spcPct val="0"/>
              </a:spcAft>
            </a:pPr>
            <a:endParaRPr lang="fa-IR" sz="2800" b="1" dirty="0" smtClean="0">
              <a:cs typeface="2  Karim" pitchFamily="2" charset="-78"/>
            </a:endParaRPr>
          </a:p>
          <a:p>
            <a:pPr algn="r" rtl="1" eaLnBrk="0" fontAlgn="base" hangingPunct="0">
              <a:spcBef>
                <a:spcPct val="0"/>
              </a:spcBef>
              <a:spcAft>
                <a:spcPct val="0"/>
              </a:spcAft>
            </a:pPr>
            <a:endParaRPr lang="fa-IR" sz="2800" b="1" dirty="0" smtClean="0">
              <a:cs typeface="2  Karim" pitchFamily="2" charset="-78"/>
            </a:endParaRPr>
          </a:p>
          <a:p>
            <a:pPr algn="r" rtl="1" eaLnBrk="0" fontAlgn="base" hangingPunct="0">
              <a:spcBef>
                <a:spcPct val="0"/>
              </a:spcBef>
              <a:spcAft>
                <a:spcPct val="0"/>
              </a:spcAft>
            </a:pPr>
            <a:endParaRPr lang="fa-IR" sz="2800" b="1" dirty="0" smtClean="0">
              <a:cs typeface="2  Karim" pitchFamily="2" charset="-78"/>
            </a:endParaRPr>
          </a:p>
          <a:p>
            <a:pPr algn="r" rtl="1" eaLnBrk="0" fontAlgn="base" hangingPunct="0">
              <a:spcBef>
                <a:spcPct val="0"/>
              </a:spcBef>
              <a:spcAft>
                <a:spcPct val="0"/>
              </a:spcAft>
            </a:pPr>
            <a:endParaRPr lang="fa-IR" sz="3600" b="1" dirty="0">
              <a:cs typeface="2  Karim" pitchFamily="2" charset="-78"/>
            </a:endParaRPr>
          </a:p>
          <a:p>
            <a:pPr algn="r" rtl="1" eaLnBrk="0" fontAlgn="base" hangingPunct="0">
              <a:spcBef>
                <a:spcPct val="0"/>
              </a:spcBef>
              <a:spcAft>
                <a:spcPct val="0"/>
              </a:spcAft>
            </a:pPr>
            <a:endParaRPr lang="fa-IR" sz="2800" b="1" dirty="0">
              <a:cs typeface="2  Karim" pitchFamily="2" charset="-78"/>
            </a:endParaRPr>
          </a:p>
          <a:p>
            <a:pPr algn="r" rtl="1" eaLnBrk="0" fontAlgn="base" hangingPunct="0">
              <a:spcBef>
                <a:spcPct val="0"/>
              </a:spcBef>
              <a:spcAft>
                <a:spcPct val="0"/>
              </a:spcAft>
            </a:pPr>
            <a:endParaRPr lang="en-US" sz="2800" b="1" dirty="0">
              <a:solidFill>
                <a:schemeClr val="tx1"/>
              </a:solidFill>
              <a:cs typeface="2  Karim" pitchFamily="2" charset="-78"/>
            </a:endParaRPr>
          </a:p>
        </p:txBody>
      </p:sp>
      <p:sp>
        <p:nvSpPr>
          <p:cNvPr id="2" name="32-Point Star 1"/>
          <p:cNvSpPr/>
          <p:nvPr/>
        </p:nvSpPr>
        <p:spPr>
          <a:xfrm>
            <a:off x="1371600" y="0"/>
            <a:ext cx="6096000" cy="1219200"/>
          </a:xfrm>
          <a:prstGeom prst="star32">
            <a:avLst/>
          </a:prstGeom>
        </p:spPr>
        <p:style>
          <a:lnRef idx="1">
            <a:schemeClr val="accent2"/>
          </a:lnRef>
          <a:fillRef idx="2">
            <a:schemeClr val="accent2"/>
          </a:fillRef>
          <a:effectRef idx="1">
            <a:schemeClr val="accent2"/>
          </a:effectRef>
          <a:fontRef idx="minor">
            <a:schemeClr val="dk1"/>
          </a:fontRef>
        </p:style>
        <p:txBody>
          <a:bodyPr rtlCol="1" anchor="ctr"/>
          <a:lstStyle/>
          <a:p>
            <a:pPr algn="r" rtl="1" fontAlgn="base">
              <a:spcBef>
                <a:spcPct val="0"/>
              </a:spcBef>
              <a:spcAft>
                <a:spcPct val="0"/>
              </a:spcAft>
            </a:pPr>
            <a:endParaRPr lang="fa-IR" sz="3200" dirty="0" smtClean="0"/>
          </a:p>
          <a:p>
            <a:pPr algn="r" rtl="1" fontAlgn="base">
              <a:spcBef>
                <a:spcPct val="0"/>
              </a:spcBef>
              <a:spcAft>
                <a:spcPct val="0"/>
              </a:spcAft>
            </a:pPr>
            <a:endParaRPr lang="fa-IR" sz="3200" dirty="0"/>
          </a:p>
          <a:p>
            <a:pPr algn="r" rtl="1" fontAlgn="base">
              <a:spcBef>
                <a:spcPct val="0"/>
              </a:spcBef>
              <a:spcAft>
                <a:spcPct val="0"/>
              </a:spcAft>
            </a:pPr>
            <a:endParaRPr lang="fa-IR" sz="3200" dirty="0"/>
          </a:p>
          <a:p>
            <a:pPr algn="r" rtl="1" fontAlgn="base">
              <a:spcBef>
                <a:spcPct val="0"/>
              </a:spcBef>
              <a:spcAft>
                <a:spcPct val="0"/>
              </a:spcAft>
            </a:pPr>
            <a:endParaRPr lang="fa-IR" sz="3200" dirty="0"/>
          </a:p>
          <a:p>
            <a:pPr algn="ctr" rtl="1" fontAlgn="base">
              <a:spcBef>
                <a:spcPct val="0"/>
              </a:spcBef>
              <a:spcAft>
                <a:spcPct val="0"/>
              </a:spcAft>
            </a:pPr>
            <a:r>
              <a:rPr lang="fa-IR" sz="2800" b="1" dirty="0" smtClean="0">
                <a:solidFill>
                  <a:schemeClr val="tx1"/>
                </a:solidFill>
                <a:cs typeface="B Homa" pitchFamily="2" charset="-78"/>
              </a:rPr>
              <a:t>4. خلیفه اللهی</a:t>
            </a:r>
          </a:p>
          <a:p>
            <a:pPr algn="r" rtl="1" fontAlgn="base">
              <a:spcBef>
                <a:spcPct val="0"/>
              </a:spcBef>
              <a:spcAft>
                <a:spcPct val="0"/>
              </a:spcAft>
            </a:pPr>
            <a:r>
              <a:rPr lang="fa-IR" sz="2800" b="1" dirty="0" smtClean="0">
                <a:solidFill>
                  <a:schemeClr val="tx1"/>
                </a:solidFill>
                <a:cs typeface="B Homa" pitchFamily="2" charset="-78"/>
              </a:rPr>
              <a:t> </a:t>
            </a:r>
          </a:p>
          <a:p>
            <a:pPr algn="r" rtl="1" fontAlgn="base">
              <a:spcBef>
                <a:spcPct val="0"/>
              </a:spcBef>
              <a:spcAft>
                <a:spcPct val="0"/>
              </a:spcAft>
            </a:pPr>
            <a:r>
              <a:rPr lang="fa-IR" sz="3200" dirty="0" smtClean="0"/>
              <a:t>‏</a:t>
            </a:r>
            <a:r>
              <a:rPr lang="fa-IR" sz="3200" b="1" dirty="0"/>
              <a:t/>
            </a:r>
            <a:br>
              <a:rPr lang="fa-IR" sz="3200" b="1" dirty="0"/>
            </a:br>
            <a:r>
              <a:rPr lang="fa-IR" sz="3200" b="1" dirty="0" smtClean="0"/>
              <a:t>‏</a:t>
            </a:r>
            <a:r>
              <a:rPr lang="fa-IR" sz="3200" dirty="0"/>
              <a:t/>
            </a:r>
            <a:br>
              <a:rPr lang="fa-IR" sz="3200" dirty="0"/>
            </a:br>
            <a:endParaRPr lang="fa-IR" sz="3200" dirty="0" smtClean="0"/>
          </a:p>
        </p:txBody>
      </p:sp>
      <p:sp>
        <p:nvSpPr>
          <p:cNvPr id="7" name="Rectangle 6"/>
          <p:cNvSpPr/>
          <p:nvPr/>
        </p:nvSpPr>
        <p:spPr>
          <a:xfrm rot="16200000">
            <a:off x="6515100" y="3543300"/>
            <a:ext cx="4572000" cy="685800"/>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rtl="1" fontAlgn="base">
              <a:spcBef>
                <a:spcPct val="0"/>
              </a:spcBef>
              <a:spcAft>
                <a:spcPct val="0"/>
              </a:spcAft>
            </a:pPr>
            <a:endParaRPr lang="fa-IR" sz="3600" dirty="0" smtClean="0">
              <a:solidFill>
                <a:schemeClr val="tx1"/>
              </a:solidFill>
              <a:latin typeface="Arial" pitchFamily="34" charset="0"/>
              <a:cs typeface="B Homa" pitchFamily="2" charset="-78"/>
            </a:endParaRPr>
          </a:p>
          <a:p>
            <a:pPr algn="ctr" rtl="1" fontAlgn="base">
              <a:spcBef>
                <a:spcPct val="0"/>
              </a:spcBef>
              <a:spcAft>
                <a:spcPct val="0"/>
              </a:spcAft>
            </a:pPr>
            <a:r>
              <a:rPr lang="fa-IR" sz="3600" dirty="0" smtClean="0">
                <a:solidFill>
                  <a:schemeClr val="tx1"/>
                </a:solidFill>
                <a:latin typeface="Arial" pitchFamily="34" charset="0"/>
                <a:cs typeface="B Homa" pitchFamily="2" charset="-78"/>
              </a:rPr>
              <a:t> </a:t>
            </a:r>
          </a:p>
          <a:p>
            <a:pPr algn="ctr" rtl="1" fontAlgn="base">
              <a:spcBef>
                <a:spcPct val="0"/>
              </a:spcBef>
              <a:spcAft>
                <a:spcPct val="0"/>
              </a:spcAft>
            </a:pPr>
            <a:r>
              <a:rPr lang="fa-IR" sz="2800" b="1" dirty="0" smtClean="0">
                <a:ln w="11430"/>
                <a:solidFill>
                  <a:srgbClr val="FFFF00"/>
                </a:solidFill>
                <a:cs typeface="B Homa" pitchFamily="2" charset="-78"/>
              </a:rPr>
              <a:t>ستایش های قران از انسان</a:t>
            </a:r>
          </a:p>
          <a:p>
            <a:pPr algn="ctr" rtl="1" fontAlgn="base">
              <a:spcBef>
                <a:spcPct val="0"/>
              </a:spcBef>
              <a:spcAft>
                <a:spcPct val="0"/>
              </a:spcAft>
            </a:pPr>
            <a:endParaRPr lang="fa-IR" sz="3600" b="1" dirty="0" smtClean="0">
              <a:ln w="11430"/>
              <a:solidFill>
                <a:srgbClr val="C00000"/>
              </a:solidFill>
              <a:cs typeface="B Homa" pitchFamily="2" charset="-78"/>
            </a:endParaRPr>
          </a:p>
          <a:p>
            <a:pPr algn="ctr" rtl="1" fontAlgn="base">
              <a:spcBef>
                <a:spcPct val="0"/>
              </a:spcBef>
              <a:spcAft>
                <a:spcPct val="0"/>
              </a:spcAft>
            </a:pPr>
            <a:endParaRPr lang="fa-IR" sz="3600" dirty="0">
              <a:solidFill>
                <a:schemeClr val="tx1"/>
              </a:solidFill>
              <a:latin typeface="Arial" pitchFamily="34" charset="0"/>
              <a:cs typeface="B Homa" pitchFamily="2" charset="-78"/>
            </a:endParaRPr>
          </a:p>
        </p:txBody>
      </p:sp>
      <p:pic>
        <p:nvPicPr>
          <p:cNvPr id="9" name="Picture 8" descr="C:\Users\satari\Desktop\انديشه 1 عكسها\png\uzdfghrl.png"/>
          <p:cNvPicPr>
            <a:picLocks noChangeAspect="1" noChangeArrowheads="1"/>
          </p:cNvPicPr>
          <p:nvPr/>
        </p:nvPicPr>
        <p:blipFill>
          <a:blip r:embed="rId3"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120395" y="287696"/>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Tree>
    <p:extLst>
      <p:ext uri="{BB962C8B-B14F-4D97-AF65-F5344CB8AC3E}">
        <p14:creationId xmlns:p14="http://schemas.microsoft.com/office/powerpoint/2010/main" xmlns="" val="95283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document\leila\a\png\Arabesque_droite.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6461097">
            <a:off x="-294722" y="122553"/>
            <a:ext cx="2671219" cy="133331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
        <p:nvSpPr>
          <p:cNvPr id="8" name="Horizontal Scroll 7"/>
          <p:cNvSpPr/>
          <p:nvPr/>
        </p:nvSpPr>
        <p:spPr>
          <a:xfrm>
            <a:off x="0" y="457200"/>
            <a:ext cx="8077200" cy="6400800"/>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eaLnBrk="0" fontAlgn="base" hangingPunct="0">
              <a:spcBef>
                <a:spcPct val="0"/>
              </a:spcBef>
              <a:spcAft>
                <a:spcPct val="0"/>
              </a:spcAft>
            </a:pPr>
            <a:endParaRPr lang="fa-IR" sz="3600" b="1" dirty="0" smtClean="0">
              <a:cs typeface="2  Karim" pitchFamily="2" charset="-78"/>
            </a:endParaRPr>
          </a:p>
          <a:p>
            <a:pPr algn="r" rtl="1" eaLnBrk="0" fontAlgn="base" hangingPunct="0">
              <a:spcBef>
                <a:spcPct val="0"/>
              </a:spcBef>
              <a:spcAft>
                <a:spcPct val="0"/>
              </a:spcAft>
            </a:pPr>
            <a:endParaRPr lang="fa-IR" sz="3600" b="1" dirty="0">
              <a:cs typeface="2  Karim" pitchFamily="2" charset="-78"/>
            </a:endParaRPr>
          </a:p>
          <a:p>
            <a:pPr algn="r" rtl="1" eaLnBrk="0" fontAlgn="base" hangingPunct="0">
              <a:spcBef>
                <a:spcPct val="0"/>
              </a:spcBef>
              <a:spcAft>
                <a:spcPct val="0"/>
              </a:spcAft>
            </a:pPr>
            <a:endParaRPr lang="fa-IR" sz="3600" b="1" dirty="0" smtClean="0">
              <a:cs typeface="2  Karim" pitchFamily="2" charset="-78"/>
            </a:endParaRPr>
          </a:p>
          <a:p>
            <a:pPr algn="r" rtl="1" eaLnBrk="0" fontAlgn="base" hangingPunct="0">
              <a:spcBef>
                <a:spcPct val="0"/>
              </a:spcBef>
              <a:spcAft>
                <a:spcPct val="0"/>
              </a:spcAft>
            </a:pPr>
            <a:endParaRPr lang="fa-IR" sz="3600" b="1" dirty="0" smtClean="0">
              <a:cs typeface="2  Karim" pitchFamily="2" charset="-78"/>
            </a:endParaRPr>
          </a:p>
          <a:p>
            <a:pPr algn="r" rtl="1" eaLnBrk="0" fontAlgn="base" hangingPunct="0">
              <a:spcBef>
                <a:spcPct val="0"/>
              </a:spcBef>
              <a:spcAft>
                <a:spcPct val="0"/>
              </a:spcAft>
            </a:pPr>
            <a:r>
              <a:rPr lang="fa-IR" sz="3200" b="1" dirty="0" smtClean="0">
                <a:cs typeface="2  Karim" pitchFamily="2" charset="-78"/>
              </a:rPr>
              <a:t>خداوند تمام اسماء را به آدم آموخت آنگاه از فرشتگان پرسید: نامهای اینها را بگویید چیست.گفتند: ما جز آنچه تو مستقیما به ما آموخته‏ای نمی‏دانیم .    .(بقره/31-33)</a:t>
            </a:r>
          </a:p>
          <a:p>
            <a:pPr algn="r" rtl="1" eaLnBrk="0" fontAlgn="base" hangingPunct="0">
              <a:spcBef>
                <a:spcPct val="0"/>
              </a:spcBef>
              <a:spcAft>
                <a:spcPct val="0"/>
              </a:spcAft>
            </a:pPr>
            <a:endParaRPr lang="fa-IR" sz="2800" b="1" dirty="0" smtClean="0">
              <a:cs typeface="2  Karim" pitchFamily="2" charset="-78"/>
            </a:endParaRPr>
          </a:p>
          <a:p>
            <a:pPr algn="r" rtl="1" eaLnBrk="0" fontAlgn="base" hangingPunct="0">
              <a:spcBef>
                <a:spcPct val="0"/>
              </a:spcBef>
              <a:spcAft>
                <a:spcPct val="0"/>
              </a:spcAft>
            </a:pPr>
            <a:endParaRPr lang="fa-IR" sz="2800" b="1" dirty="0" smtClean="0">
              <a:cs typeface="2  Karim" pitchFamily="2" charset="-78"/>
            </a:endParaRPr>
          </a:p>
          <a:p>
            <a:pPr algn="r" rtl="1" eaLnBrk="0" fontAlgn="base" hangingPunct="0">
              <a:spcBef>
                <a:spcPct val="0"/>
              </a:spcBef>
              <a:spcAft>
                <a:spcPct val="0"/>
              </a:spcAft>
            </a:pPr>
            <a:endParaRPr lang="fa-IR" sz="2800" b="1" dirty="0" smtClean="0">
              <a:cs typeface="2  Karim" pitchFamily="2" charset="-78"/>
            </a:endParaRPr>
          </a:p>
          <a:p>
            <a:pPr algn="r" rtl="1" eaLnBrk="0" fontAlgn="base" hangingPunct="0">
              <a:spcBef>
                <a:spcPct val="0"/>
              </a:spcBef>
              <a:spcAft>
                <a:spcPct val="0"/>
              </a:spcAft>
            </a:pPr>
            <a:endParaRPr lang="fa-IR" sz="3600" b="1" dirty="0">
              <a:cs typeface="2  Karim" pitchFamily="2" charset="-78"/>
            </a:endParaRPr>
          </a:p>
          <a:p>
            <a:pPr algn="r" rtl="1" eaLnBrk="0" fontAlgn="base" hangingPunct="0">
              <a:spcBef>
                <a:spcPct val="0"/>
              </a:spcBef>
              <a:spcAft>
                <a:spcPct val="0"/>
              </a:spcAft>
            </a:pPr>
            <a:endParaRPr lang="fa-IR" sz="2800" b="1" dirty="0">
              <a:cs typeface="2  Karim" pitchFamily="2" charset="-78"/>
            </a:endParaRPr>
          </a:p>
          <a:p>
            <a:pPr algn="r" rtl="1" eaLnBrk="0" fontAlgn="base" hangingPunct="0">
              <a:spcBef>
                <a:spcPct val="0"/>
              </a:spcBef>
              <a:spcAft>
                <a:spcPct val="0"/>
              </a:spcAft>
            </a:pPr>
            <a:endParaRPr lang="en-US" sz="2800" b="1" dirty="0">
              <a:solidFill>
                <a:schemeClr val="tx1"/>
              </a:solidFill>
              <a:cs typeface="2  Karim" pitchFamily="2" charset="-78"/>
            </a:endParaRPr>
          </a:p>
        </p:txBody>
      </p:sp>
      <p:sp>
        <p:nvSpPr>
          <p:cNvPr id="2" name="32-Point Star 1"/>
          <p:cNvSpPr/>
          <p:nvPr/>
        </p:nvSpPr>
        <p:spPr>
          <a:xfrm>
            <a:off x="1371600" y="0"/>
            <a:ext cx="6096000" cy="1219200"/>
          </a:xfrm>
          <a:prstGeom prst="star32">
            <a:avLst/>
          </a:prstGeom>
        </p:spPr>
        <p:style>
          <a:lnRef idx="1">
            <a:schemeClr val="accent2"/>
          </a:lnRef>
          <a:fillRef idx="2">
            <a:schemeClr val="accent2"/>
          </a:fillRef>
          <a:effectRef idx="1">
            <a:schemeClr val="accent2"/>
          </a:effectRef>
          <a:fontRef idx="minor">
            <a:schemeClr val="dk1"/>
          </a:fontRef>
        </p:style>
        <p:txBody>
          <a:bodyPr rtlCol="1" anchor="ctr"/>
          <a:lstStyle/>
          <a:p>
            <a:pPr algn="r" rtl="1" fontAlgn="base">
              <a:spcBef>
                <a:spcPct val="0"/>
              </a:spcBef>
              <a:spcAft>
                <a:spcPct val="0"/>
              </a:spcAft>
            </a:pPr>
            <a:endParaRPr lang="fa-IR" sz="3200" dirty="0" smtClean="0"/>
          </a:p>
          <a:p>
            <a:pPr algn="r" rtl="1" fontAlgn="base">
              <a:spcBef>
                <a:spcPct val="0"/>
              </a:spcBef>
              <a:spcAft>
                <a:spcPct val="0"/>
              </a:spcAft>
            </a:pPr>
            <a:endParaRPr lang="fa-IR" sz="3200" dirty="0"/>
          </a:p>
          <a:p>
            <a:pPr algn="r" rtl="1" fontAlgn="base">
              <a:spcBef>
                <a:spcPct val="0"/>
              </a:spcBef>
              <a:spcAft>
                <a:spcPct val="0"/>
              </a:spcAft>
            </a:pPr>
            <a:endParaRPr lang="fa-IR" sz="3200" dirty="0"/>
          </a:p>
          <a:p>
            <a:pPr algn="r" rtl="1" fontAlgn="base">
              <a:spcBef>
                <a:spcPct val="0"/>
              </a:spcBef>
              <a:spcAft>
                <a:spcPct val="0"/>
              </a:spcAft>
            </a:pPr>
            <a:endParaRPr lang="fa-IR" sz="3200" dirty="0"/>
          </a:p>
          <a:p>
            <a:pPr algn="ctr" rtl="1" fontAlgn="base">
              <a:spcBef>
                <a:spcPct val="0"/>
              </a:spcBef>
              <a:spcAft>
                <a:spcPct val="0"/>
              </a:spcAft>
            </a:pPr>
            <a:r>
              <a:rPr lang="fa-IR" sz="2800" b="1" dirty="0" smtClean="0">
                <a:solidFill>
                  <a:schemeClr val="tx1"/>
                </a:solidFill>
                <a:cs typeface="B Homa" pitchFamily="2" charset="-78"/>
              </a:rPr>
              <a:t>5. ظرفیت علمی </a:t>
            </a:r>
          </a:p>
          <a:p>
            <a:pPr algn="r" rtl="1" fontAlgn="base">
              <a:spcBef>
                <a:spcPct val="0"/>
              </a:spcBef>
              <a:spcAft>
                <a:spcPct val="0"/>
              </a:spcAft>
            </a:pPr>
            <a:r>
              <a:rPr lang="fa-IR" sz="2800" b="1" dirty="0" smtClean="0">
                <a:solidFill>
                  <a:schemeClr val="tx1"/>
                </a:solidFill>
                <a:cs typeface="B Homa" pitchFamily="2" charset="-78"/>
              </a:rPr>
              <a:t> </a:t>
            </a:r>
          </a:p>
          <a:p>
            <a:pPr algn="r" rtl="1" fontAlgn="base">
              <a:spcBef>
                <a:spcPct val="0"/>
              </a:spcBef>
              <a:spcAft>
                <a:spcPct val="0"/>
              </a:spcAft>
            </a:pPr>
            <a:r>
              <a:rPr lang="fa-IR" sz="3200" dirty="0" smtClean="0"/>
              <a:t>‏</a:t>
            </a:r>
            <a:r>
              <a:rPr lang="fa-IR" sz="3200" b="1" dirty="0"/>
              <a:t/>
            </a:r>
            <a:br>
              <a:rPr lang="fa-IR" sz="3200" b="1" dirty="0"/>
            </a:br>
            <a:r>
              <a:rPr lang="fa-IR" sz="3200" b="1" dirty="0" smtClean="0"/>
              <a:t>‏</a:t>
            </a:r>
            <a:r>
              <a:rPr lang="fa-IR" sz="3200" dirty="0"/>
              <a:t/>
            </a:r>
            <a:br>
              <a:rPr lang="fa-IR" sz="3200" dirty="0"/>
            </a:br>
            <a:endParaRPr lang="fa-IR" sz="3200" dirty="0" smtClean="0"/>
          </a:p>
        </p:txBody>
      </p:sp>
      <p:sp>
        <p:nvSpPr>
          <p:cNvPr id="7" name="Rectangle 6"/>
          <p:cNvSpPr/>
          <p:nvPr/>
        </p:nvSpPr>
        <p:spPr>
          <a:xfrm rot="16200000">
            <a:off x="6515100" y="3543300"/>
            <a:ext cx="4572000" cy="685800"/>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rtl="1" fontAlgn="base">
              <a:spcBef>
                <a:spcPct val="0"/>
              </a:spcBef>
              <a:spcAft>
                <a:spcPct val="0"/>
              </a:spcAft>
            </a:pPr>
            <a:endParaRPr lang="fa-IR" sz="3600" dirty="0" smtClean="0">
              <a:solidFill>
                <a:schemeClr val="tx1"/>
              </a:solidFill>
              <a:latin typeface="Arial" pitchFamily="34" charset="0"/>
              <a:cs typeface="B Homa" pitchFamily="2" charset="-78"/>
            </a:endParaRPr>
          </a:p>
          <a:p>
            <a:pPr algn="ctr" rtl="1" fontAlgn="base">
              <a:spcBef>
                <a:spcPct val="0"/>
              </a:spcBef>
              <a:spcAft>
                <a:spcPct val="0"/>
              </a:spcAft>
            </a:pPr>
            <a:r>
              <a:rPr lang="fa-IR" sz="3600" dirty="0" smtClean="0">
                <a:solidFill>
                  <a:schemeClr val="tx1"/>
                </a:solidFill>
                <a:latin typeface="Arial" pitchFamily="34" charset="0"/>
                <a:cs typeface="B Homa" pitchFamily="2" charset="-78"/>
              </a:rPr>
              <a:t> </a:t>
            </a:r>
          </a:p>
          <a:p>
            <a:pPr algn="ctr" rtl="1" fontAlgn="base">
              <a:spcBef>
                <a:spcPct val="0"/>
              </a:spcBef>
              <a:spcAft>
                <a:spcPct val="0"/>
              </a:spcAft>
            </a:pPr>
            <a:r>
              <a:rPr lang="fa-IR" sz="2800" b="1" dirty="0" smtClean="0">
                <a:ln w="11430"/>
                <a:solidFill>
                  <a:srgbClr val="FFFF00"/>
                </a:solidFill>
                <a:cs typeface="B Homa" pitchFamily="2" charset="-78"/>
              </a:rPr>
              <a:t>ستایش های قران از انسان</a:t>
            </a:r>
          </a:p>
          <a:p>
            <a:pPr algn="ctr" rtl="1" fontAlgn="base">
              <a:spcBef>
                <a:spcPct val="0"/>
              </a:spcBef>
              <a:spcAft>
                <a:spcPct val="0"/>
              </a:spcAft>
            </a:pPr>
            <a:endParaRPr lang="fa-IR" sz="3600" b="1" dirty="0" smtClean="0">
              <a:ln w="11430"/>
              <a:solidFill>
                <a:srgbClr val="C00000"/>
              </a:solidFill>
              <a:cs typeface="B Homa" pitchFamily="2" charset="-78"/>
            </a:endParaRPr>
          </a:p>
          <a:p>
            <a:pPr algn="ctr" rtl="1" fontAlgn="base">
              <a:spcBef>
                <a:spcPct val="0"/>
              </a:spcBef>
              <a:spcAft>
                <a:spcPct val="0"/>
              </a:spcAft>
            </a:pPr>
            <a:endParaRPr lang="fa-IR" sz="3600" dirty="0">
              <a:solidFill>
                <a:schemeClr val="tx1"/>
              </a:solidFill>
              <a:latin typeface="Arial" pitchFamily="34" charset="0"/>
              <a:cs typeface="B Homa" pitchFamily="2" charset="-78"/>
            </a:endParaRPr>
          </a:p>
        </p:txBody>
      </p:sp>
      <p:pic>
        <p:nvPicPr>
          <p:cNvPr id="9" name="Picture 8" descr="C:\Users\satari\Desktop\انديشه 1 عكسها\png\uzdfghrl.png"/>
          <p:cNvPicPr>
            <a:picLocks noChangeAspect="1" noChangeArrowheads="1"/>
          </p:cNvPicPr>
          <p:nvPr/>
        </p:nvPicPr>
        <p:blipFill>
          <a:blip r:embed="rId3" cstate="print"/>
          <a:srcRect/>
          <a:stretch>
            <a:fillRect/>
          </a:stretch>
        </p:blipFill>
        <p:spPr bwMode="auto">
          <a:xfrm>
            <a:off x="7911546" y="69241"/>
            <a:ext cx="1258555" cy="1447800"/>
          </a:xfrm>
          <a:prstGeom prst="rect">
            <a:avLst/>
          </a:prstGeom>
          <a:noFill/>
          <a:ln>
            <a:noFill/>
          </a:ln>
        </p:spPr>
      </p:pic>
      <p:sp>
        <p:nvSpPr>
          <p:cNvPr id="12" name="Teardrop 11"/>
          <p:cNvSpPr/>
          <p:nvPr/>
        </p:nvSpPr>
        <p:spPr>
          <a:xfrm rot="19030443" flipH="1" flipV="1">
            <a:off x="8120395" y="287696"/>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US" dirty="0" smtClean="0"/>
          </a:p>
          <a:p>
            <a:pPr algn="ctr"/>
            <a:endParaRPr lang="en-US" dirty="0"/>
          </a:p>
          <a:p>
            <a:pPr algn="ctr"/>
            <a:endParaRPr lang="en-US" dirty="0" smtClean="0"/>
          </a:p>
          <a:p>
            <a:pPr algn="ctr"/>
            <a:endParaRPr lang="en-US" dirty="0"/>
          </a:p>
        </p:txBody>
      </p:sp>
    </p:spTree>
    <p:extLst>
      <p:ext uri="{BB962C8B-B14F-4D97-AF65-F5344CB8AC3E}">
        <p14:creationId xmlns:p14="http://schemas.microsoft.com/office/powerpoint/2010/main" xmlns="" val="95283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TotalTime>
  <Words>667</Words>
  <Application>Microsoft Office PowerPoint</Application>
  <PresentationFormat>On-screen Show (4:3)</PresentationFormat>
  <Paragraphs>211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sattari</dc:creator>
  <cp:lastModifiedBy>NPSoft</cp:lastModifiedBy>
  <cp:revision>57</cp:revision>
  <dcterms:created xsi:type="dcterms:W3CDTF">2006-08-16T00:00:00Z</dcterms:created>
  <dcterms:modified xsi:type="dcterms:W3CDTF">2019-08-23T13:33:48Z</dcterms:modified>
</cp:coreProperties>
</file>