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8"/>
  </p:notesMasterIdLst>
  <p:sldIdLst>
    <p:sldId id="438" r:id="rId3"/>
    <p:sldId id="412" r:id="rId4"/>
    <p:sldId id="414" r:id="rId5"/>
    <p:sldId id="416" r:id="rId6"/>
    <p:sldId id="420" r:id="rId7"/>
    <p:sldId id="422" r:id="rId8"/>
    <p:sldId id="418" r:id="rId9"/>
    <p:sldId id="424" r:id="rId10"/>
    <p:sldId id="426" r:id="rId11"/>
    <p:sldId id="428" r:id="rId12"/>
    <p:sldId id="430" r:id="rId13"/>
    <p:sldId id="432" r:id="rId14"/>
    <p:sldId id="434" r:id="rId15"/>
    <p:sldId id="436" r:id="rId16"/>
    <p:sldId id="440" r:id="rId17"/>
    <p:sldId id="442" r:id="rId18"/>
    <p:sldId id="444" r:id="rId19"/>
    <p:sldId id="446" r:id="rId20"/>
    <p:sldId id="448" r:id="rId21"/>
    <p:sldId id="450" r:id="rId22"/>
    <p:sldId id="452" r:id="rId23"/>
    <p:sldId id="454" r:id="rId24"/>
    <p:sldId id="456" r:id="rId25"/>
    <p:sldId id="458" r:id="rId26"/>
    <p:sldId id="460" r:id="rId27"/>
  </p:sldIdLst>
  <p:sldSz cx="9144000" cy="6858000" type="screen4x3"/>
  <p:notesSz cx="7099300" cy="10233025"/>
  <p:embeddedFontLst>
    <p:embeddedFont>
      <p:font typeface="Calibri" pitchFamily="34" charset="0"/>
      <p:regular r:id="rId29"/>
      <p:bold r:id="rId30"/>
      <p:italic r:id="rId31"/>
      <p:boldItalic r:id="rId32"/>
    </p:embeddedFont>
    <p:embeddedFont>
      <p:font typeface="B Karim" pitchFamily="2" charset="-78"/>
      <p:regular r:id="rId33"/>
      <p:bold r:id="rId34"/>
    </p:embeddedFont>
    <p:embeddedFont>
      <p:font typeface="B Homa" pitchFamily="2" charset="-78"/>
      <p:regular r:id="rId35"/>
    </p:embeddedFont>
    <p:embeddedFont>
      <p:font typeface="2  Karim" pitchFamily="2" charset="-78"/>
      <p:regular r:id="rId36"/>
      <p:bold r:id="rId37"/>
    </p:embeddedFont>
    <p:embeddedFont>
      <p:font typeface="B Mitra" pitchFamily="2" charset="-78"/>
      <p:regular r:id="rId38"/>
      <p:bold r:id="rId39"/>
    </p:embeddedFont>
    <p:embeddedFont>
      <p:font typeface="Tahoma" pitchFamily="34" charset="0"/>
      <p:regular r:id="rId40"/>
      <p:bold r:id="rId41"/>
    </p:embeddedFont>
    <p:embeddedFont>
      <p:font typeface="B Nazanin" pitchFamily="2" charset="-78"/>
      <p:regular r:id="rId42"/>
      <p:bold r:id="rId43"/>
    </p:embeddedFont>
    <p:embeddedFont>
      <p:font typeface="B Roya" pitchFamily="2" charset="-78"/>
      <p:regular r:id="rId44"/>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6995" autoAdjust="0"/>
  </p:normalViewPr>
  <p:slideViewPr>
    <p:cSldViewPr>
      <p:cViewPr>
        <p:scale>
          <a:sx n="90" d="100"/>
          <a:sy n="90" d="100"/>
        </p:scale>
        <p:origin x="-594" y="54"/>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651"/>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1651"/>
          </a:xfrm>
          <a:prstGeom prst="rect">
            <a:avLst/>
          </a:prstGeom>
        </p:spPr>
        <p:txBody>
          <a:bodyPr vert="horz" lIns="99039" tIns="49519" rIns="99039" bIns="49519" rtlCol="0"/>
          <a:lstStyle>
            <a:lvl1pPr algn="r">
              <a:defRPr sz="1300"/>
            </a:lvl1pPr>
          </a:lstStyle>
          <a:p>
            <a:fld id="{76AEBFBC-6982-4B7D-B845-F08D19422431}" type="datetimeFigureOut">
              <a:rPr lang="en-US" smtClean="0"/>
              <a:pPr/>
              <a:t>8/23/2019</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09930" y="4860687"/>
            <a:ext cx="5679440" cy="4604861"/>
          </a:xfrm>
          <a:prstGeom prst="rect">
            <a:avLst/>
          </a:prstGeom>
        </p:spPr>
        <p:txBody>
          <a:bodyPr vert="horz" lIns="99039" tIns="49519" rIns="99039" bIns="495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9598"/>
            <a:ext cx="3076363" cy="511651"/>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19598"/>
            <a:ext cx="3076363" cy="511651"/>
          </a:xfrm>
          <a:prstGeom prst="rect">
            <a:avLst/>
          </a:prstGeom>
        </p:spPr>
        <p:txBody>
          <a:bodyPr vert="horz" lIns="99039" tIns="49519" rIns="99039" bIns="49519" rtlCol="0" anchor="b"/>
          <a:lstStyle>
            <a:lvl1pPr algn="r">
              <a:defRPr sz="1300"/>
            </a:lvl1pPr>
          </a:lstStyle>
          <a:p>
            <a:fld id="{CBD253C9-4C20-4CE7-B5CB-DE4E703BC8BB}" type="slidenum">
              <a:rPr lang="en-US" smtClean="0"/>
              <a:pPr/>
              <a:t>‹#›</a:t>
            </a:fld>
            <a:endParaRPr lang="en-US"/>
          </a:p>
        </p:txBody>
      </p:sp>
    </p:spTree>
    <p:extLst>
      <p:ext uri="{BB962C8B-B14F-4D97-AF65-F5344CB8AC3E}">
        <p14:creationId xmlns="" xmlns:p14="http://schemas.microsoft.com/office/powerpoint/2010/main" val="154017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253C9-4C20-4CE7-B5CB-DE4E703BC8B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253C9-4C20-4CE7-B5CB-DE4E703BC8BB}"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253C9-4C20-4CE7-B5CB-DE4E703BC8BB}"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D253C9-4C20-4CE7-B5CB-DE4E703BC8B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571612"/>
            <a:ext cx="7968704" cy="5514988"/>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endParaRPr lang="fa-IR" sz="4400" b="1" dirty="0" smtClean="0">
              <a:solidFill>
                <a:prstClr val="black"/>
              </a:solidFill>
              <a:cs typeface="B Karim" pitchFamily="2" charset="-78"/>
            </a:endParaRPr>
          </a:p>
          <a:p>
            <a:pPr algn="r"/>
            <a:endParaRPr lang="fa-IR" sz="4000" b="1" dirty="0" smtClean="0">
              <a:solidFill>
                <a:prstClr val="black"/>
              </a:solidFill>
              <a:cs typeface="B Karim" pitchFamily="2" charset="-78"/>
            </a:endParaRPr>
          </a:p>
          <a:p>
            <a:pPr algn="r"/>
            <a:endParaRPr lang="fa-IR" sz="4000" b="1" dirty="0" smtClean="0">
              <a:solidFill>
                <a:prstClr val="black"/>
              </a:solidFill>
              <a:cs typeface="B Karim" pitchFamily="2" charset="-78"/>
            </a:endParaRPr>
          </a:p>
          <a:p>
            <a:pPr marL="285750" indent="-285750" algn="r" rtl="1">
              <a:lnSpc>
                <a:spcPct val="150000"/>
              </a:lnSpc>
              <a:buFontTx/>
              <a:buChar char="-"/>
            </a:pPr>
            <a:endParaRPr lang="en-US" sz="2800" dirty="0" smtClean="0">
              <a:solidFill>
                <a:prstClr val="black"/>
              </a:solidFill>
              <a:cs typeface="B Homa" pitchFamily="2" charset="-78"/>
            </a:endParaRPr>
          </a:p>
          <a:p>
            <a:pPr marL="285750" indent="-285750" algn="r" rtl="1">
              <a:lnSpc>
                <a:spcPct val="150000"/>
              </a:lnSpc>
              <a:buFontTx/>
              <a:buChar char="-"/>
            </a:pPr>
            <a:r>
              <a:rPr lang="fa-IR" sz="2800" b="1" dirty="0" smtClean="0">
                <a:solidFill>
                  <a:prstClr val="black"/>
                </a:solidFill>
                <a:cs typeface="2  Karim" pitchFamily="2" charset="-78"/>
              </a:rPr>
              <a:t>جهان معلول است و هر معلولی نیازمند علت. بنابراین جهان نیازمند علتی است که آن علت خداوند است</a:t>
            </a:r>
            <a:r>
              <a:rPr lang="en-US" sz="2800" b="1" dirty="0" smtClean="0">
                <a:solidFill>
                  <a:prstClr val="black"/>
                </a:solidFill>
                <a:cs typeface="2  Karim" pitchFamily="2" charset="-78"/>
              </a:rPr>
              <a:t>.</a:t>
            </a:r>
          </a:p>
          <a:p>
            <a:pPr marL="285750" indent="-285750" algn="r" rtl="1">
              <a:lnSpc>
                <a:spcPct val="150000"/>
              </a:lnSpc>
              <a:buFontTx/>
              <a:buChar char="-"/>
            </a:pPr>
            <a:r>
              <a:rPr lang="fa-IR" sz="2800" b="1" dirty="0" smtClean="0">
                <a:solidFill>
                  <a:schemeClr val="tx1"/>
                </a:solidFill>
                <a:cs typeface="2  Karim" pitchFamily="2" charset="-78"/>
              </a:rPr>
              <a:t>پیش از طرح برهان  ، لازم است به اختصار مقدماتی لازم بیان شود:</a:t>
            </a:r>
            <a:endParaRPr lang="en-US" sz="2800" b="1" dirty="0" smtClean="0">
              <a:solidFill>
                <a:prstClr val="black"/>
              </a:solidFill>
              <a:cs typeface="2  Karim" pitchFamily="2" charset="-78"/>
            </a:endParaRPr>
          </a:p>
          <a:p>
            <a:pPr marL="285750" indent="-285750" algn="r" rtl="1">
              <a:lnSpc>
                <a:spcPct val="150000"/>
              </a:lnSpc>
              <a:buFontTx/>
              <a:buChar char="-"/>
            </a:pPr>
            <a:endParaRPr lang="fa-IR" sz="4400" b="1" dirty="0">
              <a:solidFill>
                <a:prstClr val="black"/>
              </a:solidFill>
              <a:cs typeface="B Karim" pitchFamily="2" charset="-78"/>
            </a:endParaRPr>
          </a:p>
          <a:p>
            <a:pPr algn="r" rtl="1" eaLnBrk="0" fontAlgn="base" hangingPunct="0">
              <a:spcBef>
                <a:spcPct val="0"/>
              </a:spcBef>
              <a:spcAft>
                <a:spcPct val="0"/>
              </a:spcAft>
            </a:pPr>
            <a:endParaRPr lang="fa-IR" sz="3600" b="1" dirty="0">
              <a:solidFill>
                <a:prstClr val="black"/>
              </a:solidFill>
              <a:cs typeface="B Karim" pitchFamily="2" charset="-78"/>
            </a:endParaRPr>
          </a:p>
          <a:p>
            <a:pPr algn="r" rtl="1" eaLnBrk="0" fontAlgn="base" hangingPunct="0">
              <a:spcBef>
                <a:spcPct val="0"/>
              </a:spcBef>
              <a:spcAft>
                <a:spcPct val="0"/>
              </a:spcAft>
            </a:pPr>
            <a:endParaRPr lang="en-US" sz="36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2. برهان عِلّی</a:t>
            </a:r>
            <a:endParaRPr lang="en-US" sz="3200" b="1" dirty="0" smtClean="0">
              <a:solidFill>
                <a:prstClr val="black"/>
              </a:solidFill>
              <a:cs typeface="B Karim" pitchFamily="2" charset="-78"/>
            </a:endParaRP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pic>
        <p:nvPicPr>
          <p:cNvPr id="9" name="Picture 8" descr="C:\Users\satari\Desktop\انديشه 1 عكسها\png\uzdfghrl.png"/>
          <p:cNvPicPr>
            <a:picLocks noChangeAspect="1" noChangeArrowheads="1"/>
          </p:cNvPicPr>
          <p:nvPr/>
        </p:nvPicPr>
        <p:blipFill>
          <a:blip r:embed="rId3" cstate="print"/>
          <a:srcRect/>
          <a:stretch>
            <a:fillRect/>
          </a:stretch>
        </p:blipFill>
        <p:spPr bwMode="auto">
          <a:xfrm>
            <a:off x="7911546" y="69241"/>
            <a:ext cx="1258555" cy="1447800"/>
          </a:xfrm>
          <a:prstGeom prst="rect">
            <a:avLst/>
          </a:prstGeom>
          <a:noFill/>
          <a:ln>
            <a:noFill/>
          </a:ln>
        </p:spPr>
      </p:pic>
      <p:sp>
        <p:nvSpPr>
          <p:cNvPr id="12" name="Teardrop 11"/>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sp>
        <p:nvSpPr>
          <p:cNvPr id="16" name="Rectangle 15"/>
          <p:cNvSpPr/>
          <p:nvPr/>
        </p:nvSpPr>
        <p:spPr>
          <a:xfrm rot="16200000">
            <a:off x="5981701" y="3771900"/>
            <a:ext cx="5181600" cy="6857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smtClean="0">
              <a:solidFill>
                <a:prstClr val="black"/>
              </a:solidFill>
              <a:cs typeface="B Karim" pitchFamily="2" charset="-78"/>
            </a:endParaRPr>
          </a:p>
          <a:p>
            <a:pPr algn="ctr"/>
            <a:r>
              <a:rPr lang="fa-IR" sz="4400" dirty="0" smtClean="0">
                <a:solidFill>
                  <a:prstClr val="black"/>
                </a:solidFill>
                <a:cs typeface="B Mitra" pitchFamily="2" charset="-78"/>
              </a:rPr>
              <a:t>راه های خدایابی</a:t>
            </a:r>
            <a:endParaRPr lang="en-US" sz="4400" dirty="0" smtClean="0">
              <a:solidFill>
                <a:prstClr val="black"/>
              </a:solidFill>
              <a:cs typeface="B Mitra" pitchFamily="2" charset="-78"/>
            </a:endParaRPr>
          </a:p>
          <a:p>
            <a:pPr algn="ctr"/>
            <a:endParaRPr lang="en-US" sz="2800" b="1" dirty="0">
              <a:solidFill>
                <a:prstClr val="black"/>
              </a:solidFill>
              <a:cs typeface="B Homa" pitchFamily="2" charset="-78"/>
            </a:endParaRPr>
          </a:p>
        </p:txBody>
      </p:sp>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dirty="0" smtClean="0">
                <a:solidFill>
                  <a:prstClr val="black"/>
                </a:solidFill>
                <a:latin typeface="Tahoma" pitchFamily="34" charset="0"/>
                <a:cs typeface="B Homa" pitchFamily="2" charset="-78"/>
              </a:rPr>
              <a:t>منظور از تسلسل ، سلسله ای از علت ها و معلول ها تا بی نهایت پیش</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رود وبه علت نخستین ختم نشود. مثلا الف معلول ب و ب معلول ج و</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ج معلول و ......باشد و هیچ گاه پایان نپذیرد.</a:t>
            </a:r>
          </a:p>
        </p:txBody>
      </p:sp>
      <p:sp>
        <p:nvSpPr>
          <p:cNvPr id="15" name="12-Point Star 14"/>
          <p:cNvSpPr/>
          <p:nvPr/>
        </p:nvSpPr>
        <p:spPr>
          <a:xfrm>
            <a:off x="2143108" y="928670"/>
            <a:ext cx="4643438" cy="1900238"/>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5.امتناع تسلسل و دور</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0"/>
            <a:ext cx="9144000" cy="64008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dirty="0" smtClean="0">
                <a:solidFill>
                  <a:prstClr val="black"/>
                </a:solidFill>
                <a:latin typeface="Tahoma" pitchFamily="34" charset="0"/>
                <a:cs typeface="B Homa" pitchFamily="2" charset="-78"/>
              </a:rPr>
              <a:t>تسلسل محال است زیرا: هریک از حلقه های این سلسله در وجود</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خود نیازمند حلقه قبلی خواهد بود کل سلسه این ویژگی  را دارد.مجموع</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بی نهایت محتاج هرگز غیر محتاج نمی شود همان طوری که بی نهایت</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صفر عدد صحیح نخواهد شد.اگر علت نخستین نباشد لازم می آید در خارج</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هیچ موجودی نداشته باشیم در حالی که ما این همه موجودات دراطراف</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خود می بینیم.</a:t>
            </a:r>
          </a:p>
        </p:txBody>
      </p:sp>
      <p:sp>
        <p:nvSpPr>
          <p:cNvPr id="15" name="12-Point Star 14"/>
          <p:cNvSpPr/>
          <p:nvPr/>
        </p:nvSpPr>
        <p:spPr>
          <a:xfrm>
            <a:off x="2143108" y="214290"/>
            <a:ext cx="4643438" cy="1900238"/>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بطلان تسلسل </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0"/>
            <a:ext cx="9144000" cy="64008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b="1" dirty="0" smtClean="0">
                <a:solidFill>
                  <a:prstClr val="black"/>
                </a:solidFill>
                <a:latin typeface="Tahoma" pitchFamily="34" charset="0"/>
                <a:cs typeface="B Karim" pitchFamily="2" charset="-78"/>
              </a:rPr>
              <a:t>منظور از دور آن است که شی با یک یا چند واسطه علت خودش باشد مثل:الف علت ب</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 و ب علت الف . این دور محال است زیرا لازمه اش اجتماع نقیضین است.چون اگر الف</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  علت ب است  پس الف مقدوم است و اگر به علت است پس الف  مقدم نیست بنایر این</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 لازم می آید الف هم مقدم باشد و هم مقدم نباشد .</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آيه اي كه دلالت بر بطلان عقلي دور و تسلسل دارد. قرآن مجید می فرماید:</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ام خلقوا من غیر شئ ام هم الخالقون (سوره طور آيه 35 ) آيا از هيچ آفريده شده اند؟ </a:t>
            </a:r>
          </a:p>
          <a:p>
            <a:pPr algn="r" rtl="1" fontAlgn="base">
              <a:spcBef>
                <a:spcPct val="0"/>
              </a:spcBef>
              <a:spcAft>
                <a:spcPct val="0"/>
              </a:spcAft>
            </a:pPr>
            <a:r>
              <a:rPr lang="fa-IR" sz="2800" b="1" dirty="0" smtClean="0">
                <a:solidFill>
                  <a:prstClr val="black"/>
                </a:solidFill>
                <a:latin typeface="Tahoma" pitchFamily="34" charset="0"/>
                <a:cs typeface="B Karim" pitchFamily="2" charset="-78"/>
              </a:rPr>
              <a:t>(اشاره به تسلسل )ويا اين كه خودشان  خالق خود هستند؟ (اشاره به دور )</a:t>
            </a:r>
          </a:p>
        </p:txBody>
      </p:sp>
      <p:sp>
        <p:nvSpPr>
          <p:cNvPr id="15" name="12-Point Star 14"/>
          <p:cNvSpPr/>
          <p:nvPr/>
        </p:nvSpPr>
        <p:spPr>
          <a:xfrm>
            <a:off x="2143108" y="-142900"/>
            <a:ext cx="4643438" cy="1357322"/>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بطلان دور </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28652"/>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214346" y="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dirty="0" smtClean="0">
                <a:solidFill>
                  <a:prstClr val="black"/>
                </a:solidFill>
                <a:latin typeface="Tahoma" pitchFamily="34" charset="0"/>
                <a:cs typeface="B Homa" pitchFamily="2" charset="-78"/>
              </a:rPr>
              <a:t>آيه اي كه دلالت بر بطلان عقلي دور و تسلسل دارد.</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قرآن مجید می فرماید:</a:t>
            </a:r>
          </a:p>
          <a:p>
            <a:pPr algn="r" rtl="1" fontAlgn="base">
              <a:spcBef>
                <a:spcPct val="0"/>
              </a:spcBef>
              <a:spcAft>
                <a:spcPct val="0"/>
              </a:spcAft>
            </a:pPr>
            <a:r>
              <a:rPr lang="fa-IR" sz="2800" dirty="0" smtClean="0">
                <a:solidFill>
                  <a:prstClr val="black"/>
                </a:solidFill>
                <a:latin typeface="Tahoma" pitchFamily="34" charset="0"/>
                <a:cs typeface="B Homa" pitchFamily="2" charset="-78"/>
              </a:rPr>
              <a:t>ام خلقوا من غیر شئ ام هم الخالقون (سوره طور آيه 35 )</a:t>
            </a:r>
          </a:p>
          <a:p>
            <a:pPr algn="r" rtl="1" fontAlgn="base">
              <a:spcBef>
                <a:spcPct val="0"/>
              </a:spcBef>
              <a:spcAft>
                <a:spcPct val="0"/>
              </a:spcAft>
            </a:pPr>
            <a:r>
              <a:rPr lang="fa-IR" sz="2800" dirty="0" smtClean="0">
                <a:solidFill>
                  <a:prstClr val="black"/>
                </a:solidFill>
                <a:latin typeface="Tahoma" pitchFamily="34" charset="0"/>
                <a:cs typeface="B Homa" pitchFamily="2" charset="-78"/>
              </a:rPr>
              <a:t>آيا از هيچ آفريده شده اند؟ (اشاره به تسلسل )ويا اين كه خودشان</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خالق خود هستند؟ (اشاره به دور )</a:t>
            </a: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214338"/>
            <a:ext cx="9144000" cy="64008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dirty="0" smtClean="0">
                <a:solidFill>
                  <a:prstClr val="black"/>
                </a:solidFill>
                <a:latin typeface="Tahoma" pitchFamily="34" charset="0"/>
                <a:cs typeface="B Homa" pitchFamily="2" charset="-78"/>
              </a:rPr>
              <a:t>با توجه به مقدمات گفته شده می گوییم:</a:t>
            </a:r>
          </a:p>
          <a:p>
            <a:pPr algn="r" rtl="1" fontAlgn="base">
              <a:spcBef>
                <a:spcPct val="0"/>
              </a:spcBef>
              <a:spcAft>
                <a:spcPct val="0"/>
              </a:spcAft>
            </a:pPr>
            <a:r>
              <a:rPr lang="fa-IR" sz="2800" dirty="0" smtClean="0">
                <a:solidFill>
                  <a:prstClr val="black"/>
                </a:solidFill>
                <a:latin typeface="Tahoma" pitchFamily="34" charset="0"/>
                <a:cs typeface="B Homa" pitchFamily="2" charset="-78"/>
              </a:rPr>
              <a:t>تردیدی نیست که در جهان هستی موجودی داریم که آن یاعلت تامه </a:t>
            </a:r>
          </a:p>
          <a:p>
            <a:pPr algn="r" rtl="1" fontAlgn="base">
              <a:spcBef>
                <a:spcPct val="0"/>
              </a:spcBef>
              <a:spcAft>
                <a:spcPct val="0"/>
              </a:spcAft>
            </a:pPr>
            <a:r>
              <a:rPr lang="fa-IR" sz="2800" dirty="0" smtClean="0">
                <a:solidFill>
                  <a:prstClr val="black"/>
                </a:solidFill>
                <a:latin typeface="Tahoma" pitchFamily="34" charset="0"/>
                <a:cs typeface="B Homa" pitchFamily="2" charset="-78"/>
              </a:rPr>
              <a:t>است و یا وابسته و معلول.اگر فرض اول  واقعیت داشته باشد وجود</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خداثابت می شود اما اگر فرض دوم باشد، بنابر اصل علیت، معلول، </a:t>
            </a:r>
          </a:p>
          <a:p>
            <a:pPr algn="r" rtl="1" fontAlgn="base">
              <a:spcBef>
                <a:spcPct val="0"/>
              </a:spcBef>
              <a:spcAft>
                <a:spcPct val="0"/>
              </a:spcAft>
            </a:pPr>
            <a:r>
              <a:rPr lang="fa-IR" sz="2800" dirty="0" smtClean="0">
                <a:solidFill>
                  <a:prstClr val="black"/>
                </a:solidFill>
                <a:latin typeface="Tahoma" pitchFamily="34" charset="0"/>
                <a:cs typeface="B Homa" pitchFamily="2" charset="-78"/>
              </a:rPr>
              <a:t>نیازمندعلت است. اگر علت تسلسلی یا دوری باشدعقلا محال است پس</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باید موجود مورد بحث ما ،معلول علتی باشد که معلول شی دیگری</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نیست و آن خداست.</a:t>
            </a: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15" name="12-Point Star 14"/>
          <p:cNvSpPr/>
          <p:nvPr/>
        </p:nvSpPr>
        <p:spPr>
          <a:xfrm>
            <a:off x="2143108" y="-214338"/>
            <a:ext cx="4643438" cy="1900238"/>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a-IR" sz="2400" b="1" dirty="0" smtClean="0">
                <a:solidFill>
                  <a:srgbClr val="FFFF00"/>
                </a:solidFill>
              </a:rPr>
              <a:t>نتیجه گیری</a:t>
            </a:r>
            <a:endParaRPr lang="fa-IR" sz="2400" b="1" dirty="0">
              <a:solidFill>
                <a:srgbClr val="FFFF00"/>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714488"/>
            <a:ext cx="7968704" cy="46482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endParaRPr lang="fa-IR" sz="4400" b="1" dirty="0" smtClean="0">
              <a:solidFill>
                <a:prstClr val="black"/>
              </a:solidFill>
              <a:cs typeface="B Karim" pitchFamily="2" charset="-78"/>
            </a:endParaRPr>
          </a:p>
          <a:p>
            <a:pPr algn="r"/>
            <a:endParaRPr lang="fa-IR" sz="4000" b="1" dirty="0" smtClean="0">
              <a:solidFill>
                <a:prstClr val="black"/>
              </a:solidFill>
              <a:cs typeface="B Karim" pitchFamily="2" charset="-78"/>
            </a:endParaRPr>
          </a:p>
          <a:p>
            <a:pPr algn="r"/>
            <a:endParaRPr lang="fa-IR" sz="4000" b="1" dirty="0" smtClean="0">
              <a:solidFill>
                <a:prstClr val="black"/>
              </a:solidFill>
              <a:cs typeface="B Karim" pitchFamily="2" charset="-78"/>
            </a:endParaRPr>
          </a:p>
          <a:p>
            <a:pPr marL="285750" indent="-285750" algn="r" rtl="1">
              <a:lnSpc>
                <a:spcPct val="150000"/>
              </a:lnSpc>
            </a:pPr>
            <a:endParaRPr lang="fa-IR" sz="2800" b="1" dirty="0" smtClean="0">
              <a:solidFill>
                <a:schemeClr val="tx1"/>
              </a:solidFill>
              <a:cs typeface="B Nazanin" pitchFamily="2" charset="-78"/>
            </a:endParaRPr>
          </a:p>
          <a:p>
            <a:pPr marL="285750" indent="-285750" algn="r" rtl="1">
              <a:lnSpc>
                <a:spcPct val="150000"/>
              </a:lnSpc>
            </a:pPr>
            <a:r>
              <a:rPr lang="fa-IR" sz="2800" b="1" dirty="0" smtClean="0">
                <a:solidFill>
                  <a:schemeClr val="tx1"/>
                </a:solidFill>
                <a:cs typeface="B Nazanin" pitchFamily="2" charset="-78"/>
              </a:rPr>
              <a:t>برهان نظم ، و پی بردن به وجود خدا از نگرش در آفرینش و پی بردن به وجود ناظمی حکیم سابقه ای به طول تاریخ دارد. قرآن وائمه روی این برهان تأکید زیادی دارند</a:t>
            </a:r>
          </a:p>
          <a:p>
            <a:pPr marL="285750" indent="-285750" algn="r" rtl="1">
              <a:lnSpc>
                <a:spcPct val="150000"/>
              </a:lnSpc>
            </a:pPr>
            <a:endParaRPr lang="en-US" sz="2800" dirty="0" smtClean="0">
              <a:solidFill>
                <a:prstClr val="black"/>
              </a:solidFill>
              <a:cs typeface="B Homa" pitchFamily="2" charset="-78"/>
            </a:endParaRPr>
          </a:p>
          <a:p>
            <a:pPr marL="285750" indent="-285750" algn="r" rtl="1">
              <a:lnSpc>
                <a:spcPct val="150000"/>
              </a:lnSpc>
              <a:buFontTx/>
              <a:buChar char="-"/>
            </a:pPr>
            <a:endParaRPr lang="en-US" sz="2800" b="1" dirty="0" smtClean="0">
              <a:solidFill>
                <a:prstClr val="black"/>
              </a:solidFill>
              <a:cs typeface="B Homa" pitchFamily="2" charset="-78"/>
            </a:endParaRPr>
          </a:p>
          <a:p>
            <a:pPr marL="285750" indent="-285750" algn="r" rtl="1">
              <a:lnSpc>
                <a:spcPct val="150000"/>
              </a:lnSpc>
              <a:buFontTx/>
              <a:buChar char="-"/>
            </a:pPr>
            <a:endParaRPr lang="fa-IR" sz="4400" b="1" dirty="0">
              <a:solidFill>
                <a:prstClr val="black"/>
              </a:solidFill>
              <a:cs typeface="B Karim" pitchFamily="2" charset="-78"/>
            </a:endParaRPr>
          </a:p>
          <a:p>
            <a:pPr algn="r" rtl="1" eaLnBrk="0" fontAlgn="base" hangingPunct="0">
              <a:spcBef>
                <a:spcPct val="0"/>
              </a:spcBef>
              <a:spcAft>
                <a:spcPct val="0"/>
              </a:spcAft>
            </a:pPr>
            <a:endParaRPr lang="fa-IR" sz="3600" b="1" dirty="0">
              <a:solidFill>
                <a:prstClr val="black"/>
              </a:solidFill>
              <a:cs typeface="B Karim" pitchFamily="2" charset="-78"/>
            </a:endParaRPr>
          </a:p>
          <a:p>
            <a:pPr algn="r" rtl="1" eaLnBrk="0" fontAlgn="base" hangingPunct="0">
              <a:spcBef>
                <a:spcPct val="0"/>
              </a:spcBef>
              <a:spcAft>
                <a:spcPct val="0"/>
              </a:spcAft>
            </a:pPr>
            <a:endParaRPr lang="en-US" sz="36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3.برهان نظم</a:t>
            </a: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pic>
        <p:nvPicPr>
          <p:cNvPr id="9" name="Picture 8" descr="C:\Users\satari\Desktop\انديشه 1 عكسها\png\uzdfghrl.png"/>
          <p:cNvPicPr>
            <a:picLocks noChangeAspect="1" noChangeArrowheads="1"/>
          </p:cNvPicPr>
          <p:nvPr/>
        </p:nvPicPr>
        <p:blipFill>
          <a:blip r:embed="rId3" cstate="print"/>
          <a:srcRect/>
          <a:stretch>
            <a:fillRect/>
          </a:stretch>
        </p:blipFill>
        <p:spPr bwMode="auto">
          <a:xfrm>
            <a:off x="7911546" y="69241"/>
            <a:ext cx="1258555" cy="1447800"/>
          </a:xfrm>
          <a:prstGeom prst="rect">
            <a:avLst/>
          </a:prstGeom>
          <a:noFill/>
          <a:ln>
            <a:noFill/>
          </a:ln>
        </p:spPr>
      </p:pic>
      <p:sp>
        <p:nvSpPr>
          <p:cNvPr id="12" name="Teardrop 11"/>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sp>
        <p:nvSpPr>
          <p:cNvPr id="16" name="Rectangle 15"/>
          <p:cNvSpPr/>
          <p:nvPr/>
        </p:nvSpPr>
        <p:spPr>
          <a:xfrm rot="16200000">
            <a:off x="5981701" y="3771900"/>
            <a:ext cx="5181600" cy="6857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smtClean="0">
              <a:solidFill>
                <a:prstClr val="black"/>
              </a:solidFill>
              <a:cs typeface="B Karim" pitchFamily="2" charset="-78"/>
            </a:endParaRPr>
          </a:p>
          <a:p>
            <a:pPr algn="ctr"/>
            <a:r>
              <a:rPr lang="fa-IR" sz="4400" dirty="0" smtClean="0">
                <a:solidFill>
                  <a:prstClr val="black"/>
                </a:solidFill>
                <a:cs typeface="B Mitra" pitchFamily="2" charset="-78"/>
              </a:rPr>
              <a:t>راه های خدایابی</a:t>
            </a:r>
            <a:endParaRPr lang="en-US" sz="4400" dirty="0" smtClean="0">
              <a:solidFill>
                <a:prstClr val="black"/>
              </a:solidFill>
              <a:cs typeface="B Mitra" pitchFamily="2" charset="-78"/>
            </a:endParaRPr>
          </a:p>
          <a:p>
            <a:pPr algn="ctr"/>
            <a:endParaRPr lang="en-US" sz="2800" b="1" dirty="0">
              <a:solidFill>
                <a:prstClr val="black"/>
              </a:solidFill>
              <a:cs typeface="B Homa" pitchFamily="2" charset="-78"/>
            </a:endParaRPr>
          </a:p>
        </p:txBody>
      </p:sp>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357298"/>
            <a:ext cx="7968704" cy="500539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endParaRPr lang="fa-IR" sz="4400" b="1" dirty="0" smtClean="0">
              <a:solidFill>
                <a:prstClr val="black"/>
              </a:solidFill>
              <a:cs typeface="B Karim" pitchFamily="2" charset="-78"/>
            </a:endParaRPr>
          </a:p>
          <a:p>
            <a:pPr algn="r" rtl="1"/>
            <a:endParaRPr lang="fa-IR" sz="4000" b="1" dirty="0" smtClean="0">
              <a:solidFill>
                <a:prstClr val="black"/>
              </a:solidFill>
              <a:cs typeface="B Karim" pitchFamily="2" charset="-78"/>
            </a:endParaRPr>
          </a:p>
          <a:p>
            <a:pPr algn="r" rtl="1"/>
            <a:endParaRPr lang="fa-IR" sz="4000" b="1" dirty="0" smtClean="0">
              <a:solidFill>
                <a:prstClr val="black"/>
              </a:solidFill>
              <a:cs typeface="B Karim" pitchFamily="2" charset="-78"/>
            </a:endParaRPr>
          </a:p>
          <a:p>
            <a:pPr marL="285750" indent="-285750" algn="r" rtl="1">
              <a:lnSpc>
                <a:spcPct val="150000"/>
              </a:lnSpc>
            </a:pPr>
            <a:endParaRPr lang="fa-IR" sz="2800" b="1" dirty="0" smtClean="0">
              <a:solidFill>
                <a:schemeClr val="tx1"/>
              </a:solidFill>
              <a:cs typeface="B Nazanin"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r>
              <a:rPr lang="fa-IR" sz="2800" dirty="0" smtClean="0">
                <a:cs typeface="B Homa" pitchFamily="2" charset="-78"/>
              </a:rPr>
              <a:t>مقدمه اول: </a:t>
            </a:r>
          </a:p>
          <a:p>
            <a:pPr algn="r" rtl="1"/>
            <a:r>
              <a:rPr lang="fa-IR" sz="2800" dirty="0" smtClean="0">
                <a:cs typeface="B Homa" pitchFamily="2" charset="-78"/>
              </a:rPr>
              <a:t>عالم طبیعت پدیده منظم است.</a:t>
            </a:r>
          </a:p>
          <a:p>
            <a:pPr algn="r" rtl="1"/>
            <a:r>
              <a:rPr lang="fa-IR" sz="2800" dirty="0" smtClean="0">
                <a:solidFill>
                  <a:schemeClr val="tx1"/>
                </a:solidFill>
                <a:cs typeface="B Homa" pitchFamily="2" charset="-78"/>
              </a:rPr>
              <a:t>-مقدمه دوم: </a:t>
            </a:r>
          </a:p>
          <a:p>
            <a:pPr algn="r" rtl="1"/>
            <a:r>
              <a:rPr lang="fa-IR" sz="2800" dirty="0" smtClean="0">
                <a:solidFill>
                  <a:schemeClr val="tx1"/>
                </a:solidFill>
                <a:cs typeface="B Homa" pitchFamily="2" charset="-78"/>
              </a:rPr>
              <a:t>هر نظمی بر اساس بداهت عقلی از ناظمی حکیم و </a:t>
            </a:r>
          </a:p>
          <a:p>
            <a:pPr algn="r" rtl="1"/>
            <a:r>
              <a:rPr lang="fa-IR" sz="2800" dirty="0" smtClean="0">
                <a:solidFill>
                  <a:schemeClr val="tx1"/>
                </a:solidFill>
                <a:cs typeface="B Homa" pitchFamily="2" charset="-78"/>
              </a:rPr>
              <a:t>باشعور ناشی می شود</a:t>
            </a:r>
          </a:p>
          <a:p>
            <a:pPr algn="r" rtl="1"/>
            <a:r>
              <a:rPr lang="fa-IR" sz="2800" dirty="0" smtClean="0">
                <a:solidFill>
                  <a:schemeClr val="tx1"/>
                </a:solidFill>
                <a:cs typeface="B Homa" pitchFamily="2" charset="-78"/>
              </a:rPr>
              <a:t>نتیجه: پس عالم طبیعت بر اساس طرح و تدبیر ناظمی باشعور پدید آمده است.</a:t>
            </a:r>
            <a:endParaRPr lang="en-US" sz="2800" dirty="0" smtClean="0">
              <a:solidFill>
                <a:schemeClr val="tx1"/>
              </a:solidFill>
              <a:cs typeface="B Homa" pitchFamily="2" charset="-78"/>
            </a:endParaRPr>
          </a:p>
          <a:p>
            <a:pPr algn="r" rtl="1"/>
            <a:endParaRPr lang="en-US" sz="2800" dirty="0" smtClean="0">
              <a:solidFill>
                <a:schemeClr val="tx1"/>
              </a:solidFill>
              <a:cs typeface="B Homa" pitchFamily="2" charset="-78"/>
            </a:endParaRPr>
          </a:p>
          <a:p>
            <a:pPr algn="r" rtl="1"/>
            <a:endParaRPr lang="fa-IR" sz="2800" dirty="0" smtClean="0">
              <a:cs typeface="B Homa" pitchFamily="2" charset="-78"/>
            </a:endParaRPr>
          </a:p>
          <a:p>
            <a:pPr algn="r" rtl="1"/>
            <a:endParaRPr lang="fa-IR" sz="2800" dirty="0" smtClean="0">
              <a:solidFill>
                <a:prstClr val="black"/>
              </a:solidFill>
              <a:cs typeface="B Homa" pitchFamily="2" charset="-78"/>
            </a:endParaRPr>
          </a:p>
          <a:p>
            <a:pPr algn="r" rtl="1"/>
            <a:endParaRPr lang="fa-IR" sz="2800" dirty="0" smtClean="0">
              <a:solidFill>
                <a:prstClr val="black"/>
              </a:solidFill>
              <a:cs typeface="B Homa" pitchFamily="2" charset="-78"/>
            </a:endParaRPr>
          </a:p>
          <a:p>
            <a:pPr algn="r" rtl="1"/>
            <a:endParaRPr lang="fa-IR" sz="2800" dirty="0" smtClean="0">
              <a:solidFill>
                <a:prstClr val="black"/>
              </a:solidFill>
              <a:cs typeface="B Homa" pitchFamily="2" charset="-78"/>
            </a:endParaRPr>
          </a:p>
          <a:p>
            <a:pPr algn="r" rtl="1"/>
            <a:endParaRPr lang="en-US" sz="2800" dirty="0" smtClean="0">
              <a:solidFill>
                <a:prstClr val="black"/>
              </a:solidFill>
              <a:cs typeface="B Homa" pitchFamily="2" charset="-78"/>
            </a:endParaRPr>
          </a:p>
          <a:p>
            <a:pPr marL="285750" indent="-285750" algn="r" rtl="1">
              <a:lnSpc>
                <a:spcPct val="150000"/>
              </a:lnSpc>
              <a:buFontTx/>
              <a:buChar char="-"/>
            </a:pPr>
            <a:endParaRPr lang="en-US" sz="2800" b="1" dirty="0" smtClean="0">
              <a:solidFill>
                <a:prstClr val="black"/>
              </a:solidFill>
              <a:cs typeface="B Homa" pitchFamily="2" charset="-78"/>
            </a:endParaRPr>
          </a:p>
          <a:p>
            <a:pPr marL="285750" indent="-285750" algn="r" rtl="1">
              <a:lnSpc>
                <a:spcPct val="150000"/>
              </a:lnSpc>
              <a:buFontTx/>
              <a:buChar char="-"/>
            </a:pPr>
            <a:endParaRPr lang="fa-IR" sz="4400" b="1" dirty="0">
              <a:solidFill>
                <a:prstClr val="black"/>
              </a:solidFill>
              <a:cs typeface="B Karim" pitchFamily="2" charset="-78"/>
            </a:endParaRPr>
          </a:p>
          <a:p>
            <a:pPr algn="r" rtl="1" eaLnBrk="0" fontAlgn="base" hangingPunct="0">
              <a:spcBef>
                <a:spcPct val="0"/>
              </a:spcBef>
              <a:spcAft>
                <a:spcPct val="0"/>
              </a:spcAft>
            </a:pPr>
            <a:endParaRPr lang="fa-IR" sz="3600" b="1" dirty="0">
              <a:solidFill>
                <a:prstClr val="black"/>
              </a:solidFill>
              <a:cs typeface="B Karim" pitchFamily="2" charset="-78"/>
            </a:endParaRPr>
          </a:p>
          <a:p>
            <a:pPr algn="r" rtl="1" eaLnBrk="0" fontAlgn="base" hangingPunct="0">
              <a:spcBef>
                <a:spcPct val="0"/>
              </a:spcBef>
              <a:spcAft>
                <a:spcPct val="0"/>
              </a:spcAft>
            </a:pPr>
            <a:endParaRPr lang="en-US" sz="36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ساختار مشترک برهان نظم:</a:t>
            </a: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sp>
        <p:nvSpPr>
          <p:cNvPr id="16" name="Rectangle 15"/>
          <p:cNvSpPr/>
          <p:nvPr/>
        </p:nvSpPr>
        <p:spPr>
          <a:xfrm rot="16200000">
            <a:off x="6236504" y="3121819"/>
            <a:ext cx="4643470" cy="6857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smtClean="0">
              <a:solidFill>
                <a:prstClr val="black"/>
              </a:solidFill>
              <a:cs typeface="B Karim" pitchFamily="2" charset="-78"/>
            </a:endParaRPr>
          </a:p>
          <a:p>
            <a:pPr algn="ctr"/>
            <a:r>
              <a:rPr lang="fa-IR" sz="4400" dirty="0" smtClean="0">
                <a:solidFill>
                  <a:prstClr val="black"/>
                </a:solidFill>
                <a:cs typeface="B Mitra" pitchFamily="2" charset="-78"/>
              </a:rPr>
              <a:t>راه های خدایابی</a:t>
            </a:r>
            <a:endParaRPr lang="en-US" sz="4400" dirty="0" smtClean="0">
              <a:solidFill>
                <a:prstClr val="black"/>
              </a:solidFill>
              <a:cs typeface="B Mitra" pitchFamily="2" charset="-78"/>
            </a:endParaRPr>
          </a:p>
          <a:p>
            <a:pPr algn="ctr"/>
            <a:endParaRPr lang="en-US" sz="2800" b="1" dirty="0">
              <a:solidFill>
                <a:prstClr val="black"/>
              </a:solidFill>
              <a:cs typeface="B Homa" pitchFamily="2" charset="-78"/>
            </a:endParaRPr>
          </a:p>
        </p:txBody>
      </p:sp>
      <p:sp>
        <p:nvSpPr>
          <p:cNvPr id="11" name="Teardrop 10"/>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pic>
        <p:nvPicPr>
          <p:cNvPr id="13" name="Picture 12" descr="C:\Users\satari\Desktop\انديشه 1 عكسها\png\uzdfghrl.png"/>
          <p:cNvPicPr>
            <a:picLocks noChangeAspect="1" noChangeArrowheads="1"/>
          </p:cNvPicPr>
          <p:nvPr/>
        </p:nvPicPr>
        <p:blipFill>
          <a:blip r:embed="rId3" cstate="print"/>
          <a:srcRect/>
          <a:stretch>
            <a:fillRect/>
          </a:stretch>
        </p:blipFill>
        <p:spPr bwMode="auto">
          <a:xfrm>
            <a:off x="7911546" y="69241"/>
            <a:ext cx="1258555" cy="1447800"/>
          </a:xfrm>
          <a:prstGeom prst="rect">
            <a:avLst/>
          </a:prstGeom>
          <a:noFill/>
          <a:ln>
            <a:noFill/>
          </a:ln>
        </p:spPr>
      </p:pic>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357298"/>
            <a:ext cx="7968704" cy="500539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endParaRPr lang="fa-IR" sz="4400" b="1" dirty="0" smtClean="0">
              <a:solidFill>
                <a:prstClr val="black"/>
              </a:solidFill>
              <a:cs typeface="B Karim" pitchFamily="2" charset="-78"/>
            </a:endParaRPr>
          </a:p>
          <a:p>
            <a:pPr algn="r" rtl="1"/>
            <a:endParaRPr lang="fa-IR" sz="4000" b="1" dirty="0" smtClean="0">
              <a:solidFill>
                <a:prstClr val="black"/>
              </a:solidFill>
              <a:cs typeface="B Karim" pitchFamily="2" charset="-78"/>
            </a:endParaRPr>
          </a:p>
          <a:p>
            <a:pPr algn="r" rtl="1"/>
            <a:endParaRPr lang="fa-IR" sz="4000" b="1" dirty="0" smtClean="0">
              <a:solidFill>
                <a:prstClr val="black"/>
              </a:solidFill>
              <a:cs typeface="B Karim" pitchFamily="2" charset="-78"/>
            </a:endParaRPr>
          </a:p>
          <a:p>
            <a:pPr marL="285750" indent="-285750" algn="r" rtl="1">
              <a:lnSpc>
                <a:spcPct val="150000"/>
              </a:lnSpc>
            </a:pPr>
            <a:endParaRPr lang="fa-IR" sz="2800" b="1" dirty="0" smtClean="0">
              <a:solidFill>
                <a:schemeClr val="tx1"/>
              </a:solidFill>
              <a:cs typeface="B Nazanin"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fa-IR" sz="2800" dirty="0" smtClean="0">
              <a:cs typeface="B Homa" pitchFamily="2" charset="-78"/>
            </a:endParaRPr>
          </a:p>
          <a:p>
            <a:pPr algn="r" rtl="1"/>
            <a:r>
              <a:rPr lang="fa-IR" sz="2800" dirty="0" smtClean="0">
                <a:cs typeface="B Homa" pitchFamily="2" charset="-78"/>
              </a:rPr>
              <a:t>نظم دارای معنای روشنی است و در مقابل هرج و مرج به کار می رود و در هرمجموعه ی منظمی بنگریم  3 عنصرهویداست:</a:t>
            </a:r>
          </a:p>
          <a:p>
            <a:pPr algn="r" rtl="1"/>
            <a:endParaRPr lang="fa-IR" sz="2800" dirty="0" smtClean="0">
              <a:cs typeface="B Homa" pitchFamily="2" charset="-78"/>
            </a:endParaRPr>
          </a:p>
          <a:p>
            <a:pPr algn="r" rtl="1"/>
            <a:endParaRPr lang="fa-IR" sz="2800" dirty="0" smtClean="0">
              <a:cs typeface="B Homa" pitchFamily="2" charset="-78"/>
            </a:endParaRPr>
          </a:p>
          <a:p>
            <a:pPr algn="r" rtl="1"/>
            <a:endParaRPr lang="en-US" sz="2800" dirty="0" smtClean="0">
              <a:solidFill>
                <a:schemeClr val="tx1"/>
              </a:solidFill>
              <a:cs typeface="B Homa" pitchFamily="2" charset="-78"/>
            </a:endParaRPr>
          </a:p>
          <a:p>
            <a:pPr algn="r" rtl="1"/>
            <a:endParaRPr lang="fa-IR" sz="2800" dirty="0" smtClean="0">
              <a:cs typeface="B Homa" pitchFamily="2" charset="-78"/>
            </a:endParaRPr>
          </a:p>
          <a:p>
            <a:pPr algn="r" rtl="1"/>
            <a:endParaRPr lang="fa-IR" sz="2800" dirty="0" smtClean="0">
              <a:solidFill>
                <a:prstClr val="black"/>
              </a:solidFill>
              <a:cs typeface="B Homa" pitchFamily="2" charset="-78"/>
            </a:endParaRPr>
          </a:p>
          <a:p>
            <a:pPr algn="r" rtl="1"/>
            <a:endParaRPr lang="fa-IR" sz="2800" dirty="0" smtClean="0">
              <a:solidFill>
                <a:prstClr val="black"/>
              </a:solidFill>
              <a:cs typeface="B Homa" pitchFamily="2" charset="-78"/>
            </a:endParaRPr>
          </a:p>
          <a:p>
            <a:pPr algn="r" rtl="1"/>
            <a:endParaRPr lang="fa-IR" sz="2800" dirty="0" smtClean="0">
              <a:solidFill>
                <a:prstClr val="black"/>
              </a:solidFill>
              <a:cs typeface="B Homa" pitchFamily="2" charset="-78"/>
            </a:endParaRPr>
          </a:p>
          <a:p>
            <a:pPr algn="r" rtl="1"/>
            <a:endParaRPr lang="en-US" sz="2800" dirty="0" smtClean="0">
              <a:solidFill>
                <a:prstClr val="black"/>
              </a:solidFill>
              <a:cs typeface="B Homa" pitchFamily="2" charset="-78"/>
            </a:endParaRPr>
          </a:p>
          <a:p>
            <a:pPr marL="285750" indent="-285750" algn="r" rtl="1">
              <a:lnSpc>
                <a:spcPct val="150000"/>
              </a:lnSpc>
              <a:buFontTx/>
              <a:buChar char="-"/>
            </a:pPr>
            <a:endParaRPr lang="en-US" sz="2800" b="1" dirty="0" smtClean="0">
              <a:solidFill>
                <a:prstClr val="black"/>
              </a:solidFill>
              <a:cs typeface="B Homa" pitchFamily="2" charset="-78"/>
            </a:endParaRPr>
          </a:p>
          <a:p>
            <a:pPr marL="285750" indent="-285750" algn="r" rtl="1">
              <a:lnSpc>
                <a:spcPct val="150000"/>
              </a:lnSpc>
              <a:buFontTx/>
              <a:buChar char="-"/>
            </a:pPr>
            <a:endParaRPr lang="fa-IR" sz="4400" b="1" dirty="0">
              <a:solidFill>
                <a:prstClr val="black"/>
              </a:solidFill>
              <a:cs typeface="B Karim" pitchFamily="2" charset="-78"/>
            </a:endParaRPr>
          </a:p>
          <a:p>
            <a:pPr algn="r" rtl="1" eaLnBrk="0" fontAlgn="base" hangingPunct="0">
              <a:spcBef>
                <a:spcPct val="0"/>
              </a:spcBef>
              <a:spcAft>
                <a:spcPct val="0"/>
              </a:spcAft>
            </a:pPr>
            <a:endParaRPr lang="fa-IR" sz="3600" b="1" dirty="0">
              <a:solidFill>
                <a:prstClr val="black"/>
              </a:solidFill>
              <a:cs typeface="B Karim" pitchFamily="2" charset="-78"/>
            </a:endParaRPr>
          </a:p>
          <a:p>
            <a:pPr algn="r" rtl="1" eaLnBrk="0" fontAlgn="base" hangingPunct="0">
              <a:spcBef>
                <a:spcPct val="0"/>
              </a:spcBef>
              <a:spcAft>
                <a:spcPct val="0"/>
              </a:spcAft>
            </a:pPr>
            <a:endParaRPr lang="en-US" sz="36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تعریف نظم</a:t>
            </a: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sp>
        <p:nvSpPr>
          <p:cNvPr id="16" name="Rectangle 15"/>
          <p:cNvSpPr/>
          <p:nvPr/>
        </p:nvSpPr>
        <p:spPr>
          <a:xfrm rot="16200000">
            <a:off x="6236504" y="3121819"/>
            <a:ext cx="4643470" cy="685799"/>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b="1" dirty="0" smtClean="0">
              <a:solidFill>
                <a:prstClr val="black"/>
              </a:solidFill>
              <a:cs typeface="B Karim" pitchFamily="2" charset="-78"/>
            </a:endParaRPr>
          </a:p>
          <a:p>
            <a:pPr algn="ctr"/>
            <a:r>
              <a:rPr lang="fa-IR" sz="4400" dirty="0" smtClean="0">
                <a:solidFill>
                  <a:prstClr val="black"/>
                </a:solidFill>
                <a:cs typeface="B Mitra" pitchFamily="2" charset="-78"/>
              </a:rPr>
              <a:t>راه های خدایابی</a:t>
            </a:r>
            <a:endParaRPr lang="en-US" sz="4400" dirty="0" smtClean="0">
              <a:solidFill>
                <a:prstClr val="black"/>
              </a:solidFill>
              <a:cs typeface="B Mitra" pitchFamily="2" charset="-78"/>
            </a:endParaRPr>
          </a:p>
          <a:p>
            <a:pPr algn="ctr"/>
            <a:endParaRPr lang="en-US" sz="2800" b="1" dirty="0">
              <a:solidFill>
                <a:prstClr val="black"/>
              </a:solidFill>
              <a:cs typeface="B Homa" pitchFamily="2" charset="-78"/>
            </a:endParaRPr>
          </a:p>
        </p:txBody>
      </p:sp>
      <p:sp>
        <p:nvSpPr>
          <p:cNvPr id="11" name="Teardrop 10"/>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pic>
        <p:nvPicPr>
          <p:cNvPr id="13" name="Picture 12" descr="C:\Users\satari\Desktop\انديشه 1 عكسها\png\uzdfghrl.png"/>
          <p:cNvPicPr>
            <a:picLocks noChangeAspect="1" noChangeArrowheads="1"/>
          </p:cNvPicPr>
          <p:nvPr/>
        </p:nvPicPr>
        <p:blipFill>
          <a:blip r:embed="rId3" cstate="print"/>
          <a:srcRect/>
          <a:stretch>
            <a:fillRect/>
          </a:stretch>
        </p:blipFill>
        <p:spPr bwMode="auto">
          <a:xfrm>
            <a:off x="7911546" y="69241"/>
            <a:ext cx="1258555" cy="1447800"/>
          </a:xfrm>
          <a:prstGeom prst="rect">
            <a:avLst/>
          </a:prstGeom>
          <a:noFill/>
          <a:ln>
            <a:noFill/>
          </a:ln>
        </p:spPr>
      </p:pic>
      <p:sp>
        <p:nvSpPr>
          <p:cNvPr id="9" name="Rectangle 8"/>
          <p:cNvSpPr/>
          <p:nvPr/>
        </p:nvSpPr>
        <p:spPr>
          <a:xfrm rot="344035">
            <a:off x="2879967" y="3411458"/>
            <a:ext cx="2537874" cy="577081"/>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lgn="r" rtl="1">
              <a:lnSpc>
                <a:spcPct val="200000"/>
              </a:lnSpc>
            </a:pPr>
            <a:r>
              <a:rPr lang="fa-IR" b="1" dirty="0">
                <a:effectLst>
                  <a:outerShdw blurRad="38100" dist="38100" dir="2700000" algn="tl">
                    <a:srgbClr val="000000">
                      <a:alpha val="43137"/>
                    </a:srgbClr>
                  </a:outerShdw>
                </a:effectLst>
                <a:cs typeface="B Nazanin" pitchFamily="2" charset="-78"/>
              </a:rPr>
              <a:t>1- طراحی و برنامه­ریزی دقیق </a:t>
            </a:r>
          </a:p>
        </p:txBody>
      </p:sp>
      <p:sp>
        <p:nvSpPr>
          <p:cNvPr id="12" name="Rectangle 11"/>
          <p:cNvSpPr/>
          <p:nvPr/>
        </p:nvSpPr>
        <p:spPr>
          <a:xfrm rot="302065">
            <a:off x="3381450" y="4100765"/>
            <a:ext cx="2313454"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r" rtl="1">
              <a:lnSpc>
                <a:spcPct val="200000"/>
              </a:lnSpc>
            </a:pPr>
            <a:r>
              <a:rPr lang="fa-IR" b="1" dirty="0">
                <a:effectLst>
                  <a:outerShdw blurRad="38100" dist="38100" dir="2700000" algn="tl">
                    <a:srgbClr val="000000">
                      <a:alpha val="43137"/>
                    </a:srgbClr>
                  </a:outerShdw>
                </a:effectLst>
                <a:cs typeface="B Nazanin" pitchFamily="2" charset="-78"/>
              </a:rPr>
              <a:t>2- سازماندهی حساب شده</a:t>
            </a:r>
          </a:p>
        </p:txBody>
      </p:sp>
      <p:sp>
        <p:nvSpPr>
          <p:cNvPr id="14" name="Rectangle 13"/>
          <p:cNvSpPr/>
          <p:nvPr/>
        </p:nvSpPr>
        <p:spPr>
          <a:xfrm rot="455034">
            <a:off x="3747260" y="4888877"/>
            <a:ext cx="1869426" cy="646331"/>
          </a:xfrm>
          <a:prstGeom prst="rect">
            <a:avLst/>
          </a:prstGeom>
          <a:solidFill>
            <a:srgbClr val="FFFF00"/>
          </a:solidFill>
        </p:spPr>
        <p:txBody>
          <a:bodyPr wrap="square">
            <a:spAutoFit/>
          </a:bodyPr>
          <a:lstStyle/>
          <a:p>
            <a:pPr algn="r" rtl="1">
              <a:lnSpc>
                <a:spcPct val="200000"/>
              </a:lnSpc>
            </a:pPr>
            <a:r>
              <a:rPr lang="fa-IR" b="1" dirty="0">
                <a:effectLst>
                  <a:outerShdw blurRad="38100" dist="38100" dir="2700000" algn="tl">
                    <a:srgbClr val="000000">
                      <a:alpha val="43137"/>
                    </a:srgbClr>
                  </a:outerShdw>
                </a:effectLst>
                <a:cs typeface="B Nazanin" pitchFamily="2" charset="-78"/>
              </a:rPr>
              <a:t>3- هدفمندی</a:t>
            </a:r>
            <a:endParaRPr lang="en-US" b="1" dirty="0">
              <a:effectLst>
                <a:outerShdw blurRad="38100" dist="38100" dir="2700000" algn="tl">
                  <a:srgbClr val="000000">
                    <a:alpha val="43137"/>
                  </a:srgbClr>
                </a:outerShdw>
              </a:effectLst>
              <a:cs typeface="B Nazanin" pitchFamily="2" charset="-78"/>
            </a:endParaRPr>
          </a:p>
        </p:txBody>
      </p:sp>
      <p:pic>
        <p:nvPicPr>
          <p:cNvPr id="15" name="Picture 2" descr="http://ts3.mm.bing.net/th?id=I5003371272670506&amp;pid=1.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0964500">
            <a:off x="783880" y="3181981"/>
            <a:ext cx="1913612" cy="2488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8)">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9"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214338"/>
            <a:ext cx="9144000" cy="6400800"/>
          </a:xfrm>
          <a:prstGeom prst="horizontalScrol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r" rtl="1" fontAlgn="base">
              <a:spcBef>
                <a:spcPct val="0"/>
              </a:spcBef>
              <a:spcAft>
                <a:spcPct val="0"/>
              </a:spcAft>
            </a:pPr>
            <a:r>
              <a:rPr lang="fa-IR" sz="2800" dirty="0" smtClean="0">
                <a:solidFill>
                  <a:prstClr val="black"/>
                </a:solidFill>
                <a:latin typeface="Tahoma" pitchFamily="34" charset="0"/>
                <a:cs typeface="B Homa" pitchFamily="2" charset="-78"/>
              </a:rPr>
              <a:t> </a:t>
            </a: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b="1" dirty="0" smtClean="0">
                <a:solidFill>
                  <a:prstClr val="black"/>
                </a:solidFill>
                <a:latin typeface="Tahoma" pitchFamily="34" charset="0"/>
                <a:cs typeface="2  Karim" pitchFamily="2" charset="-78"/>
              </a:rPr>
              <a:t>1- برهان نظم بر دو مقدمه استوار است: </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مقدمه حسي: آدميان به راهنمايي حس خود، پديده هايي را مي يابند</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كه همگي دارای نظم و انسجام هستند.مقدمه عقلي:</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به حكم عقل، هر پديده نظام مند و منسجم، مخلوق ناظمي حكيم و با </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شعور است .</a:t>
            </a:r>
          </a:p>
          <a:p>
            <a:pPr algn="r" rtl="1" fontAlgn="base">
              <a:spcBef>
                <a:spcPct val="0"/>
              </a:spcBef>
              <a:spcAft>
                <a:spcPct val="0"/>
              </a:spcAft>
            </a:pPr>
            <a:r>
              <a:rPr lang="fa-IR" sz="2800" b="1" dirty="0" smtClean="0">
                <a:solidFill>
                  <a:schemeClr val="tx1"/>
                </a:solidFill>
                <a:cs typeface="2  Karim" pitchFamily="2" charset="-78"/>
              </a:rPr>
              <a:t>2 - برهان نظم نياز به اثبات ندارد. همين اندازه كه بعضي از موجودات</a:t>
            </a:r>
          </a:p>
          <a:p>
            <a:pPr algn="r" rtl="1" fontAlgn="base">
              <a:spcBef>
                <a:spcPct val="0"/>
              </a:spcBef>
              <a:spcAft>
                <a:spcPct val="0"/>
              </a:spcAft>
            </a:pPr>
            <a:r>
              <a:rPr lang="fa-IR" sz="2800" b="1" dirty="0" smtClean="0">
                <a:solidFill>
                  <a:schemeClr val="tx1"/>
                </a:solidFill>
                <a:cs typeface="2  Karim" pitchFamily="2" charset="-78"/>
              </a:rPr>
              <a:t> پيرامون خود را منظم يافتيم، براي نتيجه گيري كافي است .</a:t>
            </a:r>
          </a:p>
          <a:p>
            <a:pPr algn="r" rtl="1" fontAlgn="base">
              <a:spcBef>
                <a:spcPct val="0"/>
              </a:spcBef>
              <a:spcAft>
                <a:spcPct val="0"/>
              </a:spcAft>
            </a:pPr>
            <a:r>
              <a:rPr lang="fa-IR" sz="2800" b="1" dirty="0" smtClean="0">
                <a:solidFill>
                  <a:schemeClr val="tx1"/>
                </a:solidFill>
                <a:cs typeface="2  Karim" pitchFamily="2" charset="-78"/>
              </a:rPr>
              <a:t>3 - برهان نظم پويا است; با پيشرفت علم، اسرار نظام مند موجودات </a:t>
            </a:r>
          </a:p>
          <a:p>
            <a:pPr algn="r" rtl="1" fontAlgn="base">
              <a:spcBef>
                <a:spcPct val="0"/>
              </a:spcBef>
              <a:spcAft>
                <a:spcPct val="0"/>
              </a:spcAft>
            </a:pPr>
            <a:r>
              <a:rPr lang="fa-IR" sz="2800" b="1" dirty="0" smtClean="0">
                <a:solidFill>
                  <a:schemeClr val="tx1"/>
                </a:solidFill>
                <a:cs typeface="2  Karim" pitchFamily="2" charset="-78"/>
              </a:rPr>
              <a:t>بيش از پيش كشف م شود.</a:t>
            </a:r>
            <a:endParaRPr lang="en-US" sz="2800" b="1" dirty="0" smtClean="0">
              <a:solidFill>
                <a:schemeClr val="tx1"/>
              </a:solidFill>
              <a:cs typeface="2  Karim" pitchFamily="2" charset="-78"/>
            </a:endParaRPr>
          </a:p>
          <a:p>
            <a:pPr algn="r" rtl="1" fontAlgn="base">
              <a:spcBef>
                <a:spcPct val="0"/>
              </a:spcBef>
              <a:spcAft>
                <a:spcPct val="0"/>
              </a:spcAft>
            </a:pPr>
            <a:endParaRPr lang="fa-IR" sz="2800" dirty="0" smtClean="0">
              <a:solidFill>
                <a:schemeClr val="tx1"/>
              </a:solidFill>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15" name="12-Point Star 14"/>
          <p:cNvSpPr/>
          <p:nvPr/>
        </p:nvSpPr>
        <p:spPr>
          <a:xfrm>
            <a:off x="2143108" y="-214338"/>
            <a:ext cx="4643438" cy="1900238"/>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algn="r" rtl="1">
              <a:lnSpc>
                <a:spcPct val="150000"/>
              </a:lnSpc>
            </a:pPr>
            <a:r>
              <a:rPr lang="fa-IR" sz="2400" b="1" dirty="0" smtClean="0">
                <a:solidFill>
                  <a:schemeClr val="bg1"/>
                </a:solidFill>
                <a:cs typeface="B Roya" pitchFamily="2" charset="-78"/>
              </a:rPr>
              <a:t>ويژگي هاي برهان نظم</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142984"/>
            <a:ext cx="7968704" cy="500539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r>
              <a:rPr lang="fa-IR" sz="3200" b="1" dirty="0" smtClean="0">
                <a:solidFill>
                  <a:prstClr val="black"/>
                </a:solidFill>
                <a:cs typeface="B Karim" pitchFamily="2" charset="-78"/>
              </a:rPr>
              <a:t>از آن جایی که هر مجموعه منظمی به سوی غایتی در حرکت است و این جهان منظم و اعضای آن فاقد شعور برای طرح ریزی به سوی این هدف هستند پس موجودی آگاه و مدبر آنها را به سوی غایت خود هدایت می­کند.</a:t>
            </a:r>
          </a:p>
          <a:p>
            <a:pPr algn="r" rtl="1" eaLnBrk="0" fontAlgn="base" hangingPunct="0">
              <a:spcBef>
                <a:spcPct val="0"/>
              </a:spcBef>
              <a:spcAft>
                <a:spcPct val="0"/>
              </a:spcAft>
            </a:pPr>
            <a:endParaRPr lang="fa-IR" sz="3200" b="1" dirty="0" smtClean="0">
              <a:solidFill>
                <a:prstClr val="black"/>
              </a:solidFill>
              <a:cs typeface="B Karim" pitchFamily="2" charset="-78"/>
            </a:endParaRPr>
          </a:p>
          <a:p>
            <a:pPr algn="r" rtl="1" eaLnBrk="0" fontAlgn="base" hangingPunct="0">
              <a:spcBef>
                <a:spcPct val="0"/>
              </a:spcBef>
              <a:spcAft>
                <a:spcPct val="0"/>
              </a:spcAft>
            </a:pPr>
            <a:endParaRPr lang="en-US" sz="28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1- برهان هدفمندی:</a:t>
            </a: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sp>
        <p:nvSpPr>
          <p:cNvPr id="16" name="Rectangle 15"/>
          <p:cNvSpPr/>
          <p:nvPr/>
        </p:nvSpPr>
        <p:spPr>
          <a:xfrm rot="16200000">
            <a:off x="6286514" y="3071810"/>
            <a:ext cx="4643470" cy="78581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3200" dirty="0" smtClean="0">
                <a:solidFill>
                  <a:prstClr val="black"/>
                </a:solidFill>
                <a:cs typeface="B Mitra" pitchFamily="2" charset="-78"/>
              </a:rPr>
              <a:t>تقریرهای مختلف برهان نظم</a:t>
            </a:r>
            <a:endParaRPr lang="en-US" sz="3600" b="1" dirty="0">
              <a:solidFill>
                <a:prstClr val="black"/>
              </a:solidFill>
              <a:cs typeface="B Homa" pitchFamily="2" charset="-78"/>
            </a:endParaRPr>
          </a:p>
        </p:txBody>
      </p:sp>
      <p:sp>
        <p:nvSpPr>
          <p:cNvPr id="11" name="Teardrop 10"/>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pic>
        <p:nvPicPr>
          <p:cNvPr id="13" name="Picture 12" descr="C:\Users\satari\Desktop\انديشه 1 عكسها\png\uzdfghrl.png"/>
          <p:cNvPicPr>
            <a:picLocks noChangeAspect="1" noChangeArrowheads="1"/>
          </p:cNvPicPr>
          <p:nvPr/>
        </p:nvPicPr>
        <p:blipFill>
          <a:blip r:embed="rId3" cstate="print"/>
          <a:srcRect/>
          <a:stretch>
            <a:fillRect/>
          </a:stretch>
        </p:blipFill>
        <p:spPr bwMode="auto">
          <a:xfrm>
            <a:off x="7911546" y="69241"/>
            <a:ext cx="1258555" cy="1447800"/>
          </a:xfrm>
          <a:prstGeom prst="rect">
            <a:avLst/>
          </a:prstGeom>
          <a:noFill/>
          <a:ln>
            <a:noFill/>
          </a:ln>
        </p:spPr>
      </p:pic>
      <p:pic>
        <p:nvPicPr>
          <p:cNvPr id="17" name="Picture 3" descr="E:\oskoo\aadamak\3D Characters HQ- melidownload.com - 25.jpg"/>
          <p:cNvPicPr>
            <a:picLocks noChangeAspect="1" noChangeArrowheads="1"/>
          </p:cNvPicPr>
          <p:nvPr/>
        </p:nvPicPr>
        <p:blipFill rotWithShape="1">
          <a:blip r:embed="rId4" cstate="print">
            <a:extLst>
              <a:ext uri="{BEBA8EAE-BF5A-486C-A8C5-ECC9F3942E4B}">
                <a14:imgProps xmlns="" xmlns:a14="http://schemas.microsoft.com/office/drawing/2010/main">
                  <a14:imgLayer r:embed="rId5">
                    <a14:imgEffect>
                      <a14:backgroundRemoval t="9910" b="89790" l="1387" r="96764"/>
                    </a14:imgEffect>
                    <a14:imgEffect>
                      <a14:artisticTexturizer/>
                    </a14:imgEffect>
                    <a14:imgEffect>
                      <a14:saturation sat="66000"/>
                    </a14:imgEffect>
                    <a14:imgEffect>
                      <a14:brightnessContrast contrast="40000"/>
                    </a14:imgEffect>
                  </a14:imgLayer>
                </a14:imgProps>
              </a:ext>
              <a:ext uri="{28A0092B-C50C-407E-A947-70E740481C1C}">
                <a14:useLocalDpi xmlns="" xmlns:a14="http://schemas.microsoft.com/office/drawing/2010/main" val="0"/>
              </a:ext>
            </a:extLst>
          </a:blip>
          <a:srcRect t="27601" b="19676"/>
          <a:stretch/>
        </p:blipFill>
        <p:spPr bwMode="auto">
          <a:xfrm>
            <a:off x="785785" y="4429131"/>
            <a:ext cx="6357983" cy="1253211"/>
          </a:xfrm>
          <a:prstGeom prst="rect">
            <a:avLst/>
          </a:prstGeom>
          <a:extLst>
            <a:ext uri="{909E8E84-426E-40DD-AFC4-6F175D3DCCD1}">
              <a14:hiddenFill xmlns="" xmlns:a14="http://schemas.microsoft.com/office/drawing/2010/main">
                <a:solidFill>
                  <a:srgbClr val="FFFFFF"/>
                </a:solidFill>
              </a14:hiddenFill>
            </a:ext>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53163" y="642918"/>
            <a:ext cx="9090837"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b="1" dirty="0" smtClean="0">
              <a:solidFill>
                <a:prstClr val="black"/>
              </a:solidFill>
              <a:latin typeface="Tahoma" pitchFamily="34" charset="0"/>
              <a:cs typeface="2  Karim" pitchFamily="2" charset="-78"/>
            </a:endParaRPr>
          </a:p>
          <a:p>
            <a:pPr algn="r" rtl="1" fontAlgn="base">
              <a:spcBef>
                <a:spcPct val="0"/>
              </a:spcBef>
              <a:spcAft>
                <a:spcPct val="0"/>
              </a:spcAft>
            </a:pPr>
            <a:r>
              <a:rPr lang="fa-IR" sz="2800" b="1" dirty="0" smtClean="0">
                <a:solidFill>
                  <a:prstClr val="black"/>
                </a:solidFill>
                <a:latin typeface="Tahoma" pitchFamily="34" charset="0"/>
                <a:cs typeface="2  Karim" pitchFamily="2" charset="-78"/>
              </a:rPr>
              <a:t>علت دوگونه است تامه وناقصه. موجودی را که با وجود آن وجود موجود</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دیگری ضرورت پیدا کند، علت تامه و در غیر این صورت «علت ناقصه»</a:t>
            </a: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می گویند</a:t>
            </a:r>
            <a:r>
              <a:rPr lang="fa-IR" sz="2800" b="1" dirty="0" smtClean="0">
                <a:solidFill>
                  <a:prstClr val="black"/>
                </a:solidFill>
                <a:latin typeface="Tahoma" pitchFamily="34" charset="0"/>
                <a:cs typeface="2  Karim" pitchFamily="2" charset="-78"/>
              </a:rPr>
              <a:t>.</a:t>
            </a:r>
            <a:endParaRPr lang="en-US" sz="2800" b="1" dirty="0" smtClean="0">
              <a:solidFill>
                <a:prstClr val="black"/>
              </a:solidFill>
              <a:latin typeface="Tahoma" pitchFamily="34" charset="0"/>
              <a:cs typeface="2  Karim" pitchFamily="2" charset="-78"/>
            </a:endParaRP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a:t>
            </a:r>
            <a:r>
              <a:rPr lang="fa-IR" sz="2800" b="1" dirty="0" smtClean="0">
                <a:solidFill>
                  <a:prstClr val="black"/>
                </a:solidFill>
                <a:latin typeface="Tahoma" pitchFamily="34" charset="0"/>
                <a:cs typeface="2  Karim" pitchFamily="2" charset="-78"/>
              </a:rPr>
              <a:t>تفاوت ميان این دو دراين است که علت </a:t>
            </a:r>
            <a:r>
              <a:rPr lang="fa-IR" sz="2800" b="1" dirty="0" smtClean="0">
                <a:solidFill>
                  <a:prstClr val="black"/>
                </a:solidFill>
                <a:latin typeface="Tahoma" pitchFamily="34" charset="0"/>
                <a:cs typeface="2  Karim" pitchFamily="2" charset="-78"/>
              </a:rPr>
              <a:t>ناقصه </a:t>
            </a:r>
            <a:r>
              <a:rPr lang="fa-IR" sz="2800" b="1" dirty="0" smtClean="0">
                <a:solidFill>
                  <a:prstClr val="black"/>
                </a:solidFill>
                <a:latin typeface="Tahoma" pitchFamily="34" charset="0"/>
                <a:cs typeface="2  Karim" pitchFamily="2" charset="-78"/>
              </a:rPr>
              <a:t>براي تحقق معلول لازم است ولي </a:t>
            </a:r>
            <a:r>
              <a:rPr lang="fa-IR" sz="2800" b="1" dirty="0" smtClean="0">
                <a:solidFill>
                  <a:prstClr val="black"/>
                </a:solidFill>
                <a:latin typeface="Tahoma" pitchFamily="34" charset="0"/>
                <a:cs typeface="2  Karim" pitchFamily="2" charset="-78"/>
              </a:rPr>
              <a:t>کافي</a:t>
            </a:r>
            <a:endParaRPr lang="en-US" sz="2800" b="1" dirty="0" smtClean="0">
              <a:solidFill>
                <a:prstClr val="black"/>
              </a:solidFill>
              <a:latin typeface="Tahoma" pitchFamily="34" charset="0"/>
              <a:cs typeface="2  Karim" pitchFamily="2" charset="-78"/>
            </a:endParaRPr>
          </a:p>
          <a:p>
            <a:pPr algn="r" rtl="1" fontAlgn="base">
              <a:spcBef>
                <a:spcPct val="0"/>
              </a:spcBef>
              <a:spcAft>
                <a:spcPct val="0"/>
              </a:spcAft>
            </a:pPr>
            <a:r>
              <a:rPr lang="fa-IR" sz="2800" b="1" dirty="0" smtClean="0">
                <a:solidFill>
                  <a:prstClr val="black"/>
                </a:solidFill>
                <a:latin typeface="Tahoma" pitchFamily="34" charset="0"/>
                <a:cs typeface="2  Karim" pitchFamily="2" charset="-78"/>
              </a:rPr>
              <a:t> </a:t>
            </a:r>
            <a:r>
              <a:rPr lang="fa-IR" sz="2800" b="1" dirty="0" smtClean="0">
                <a:solidFill>
                  <a:prstClr val="black"/>
                </a:solidFill>
                <a:latin typeface="Tahoma" pitchFamily="34" charset="0"/>
                <a:cs typeface="2  Karim" pitchFamily="2" charset="-78"/>
              </a:rPr>
              <a:t>نيست، ولي علت تامه </a:t>
            </a:r>
            <a:r>
              <a:rPr lang="fa-IR" sz="2800" b="1" dirty="0" smtClean="0">
                <a:solidFill>
                  <a:prstClr val="black"/>
                </a:solidFill>
                <a:latin typeface="Tahoma" pitchFamily="34" charset="0"/>
                <a:cs typeface="2  Karim" pitchFamily="2" charset="-78"/>
              </a:rPr>
              <a:t>براي </a:t>
            </a:r>
            <a:r>
              <a:rPr lang="fa-IR" sz="2800" b="1" dirty="0" smtClean="0">
                <a:solidFill>
                  <a:prstClr val="black"/>
                </a:solidFill>
                <a:latin typeface="Tahoma" pitchFamily="34" charset="0"/>
                <a:cs typeface="2  Karim" pitchFamily="2" charset="-78"/>
              </a:rPr>
              <a:t>تحقق </a:t>
            </a:r>
            <a:r>
              <a:rPr lang="fa-IR" sz="2800" b="1" dirty="0" smtClean="0">
                <a:solidFill>
                  <a:prstClr val="black"/>
                </a:solidFill>
                <a:latin typeface="Tahoma" pitchFamily="34" charset="0"/>
                <a:cs typeface="2  Karim" pitchFamily="2" charset="-78"/>
              </a:rPr>
              <a:t>معلول</a:t>
            </a:r>
            <a:r>
              <a:rPr lang="en-US" sz="2800" b="1" dirty="0" smtClean="0">
                <a:solidFill>
                  <a:prstClr val="black"/>
                </a:solidFill>
                <a:latin typeface="Tahoma" pitchFamily="34" charset="0"/>
                <a:cs typeface="2  Karim" pitchFamily="2" charset="-78"/>
              </a:rPr>
              <a:t> </a:t>
            </a:r>
            <a:r>
              <a:rPr lang="fa-IR" sz="2800" b="1" dirty="0" smtClean="0">
                <a:solidFill>
                  <a:prstClr val="black"/>
                </a:solidFill>
                <a:latin typeface="Tahoma" pitchFamily="34" charset="0"/>
                <a:cs typeface="2  Karim" pitchFamily="2" charset="-78"/>
              </a:rPr>
              <a:t>هم </a:t>
            </a:r>
            <a:r>
              <a:rPr lang="fa-IR" sz="2800" b="1" dirty="0" smtClean="0">
                <a:solidFill>
                  <a:prstClr val="black"/>
                </a:solidFill>
                <a:latin typeface="Tahoma" pitchFamily="34" charset="0"/>
                <a:cs typeface="2  Karim" pitchFamily="2" charset="-78"/>
              </a:rPr>
              <a:t>لازم است و هم کافي مي‌باشد. </a:t>
            </a:r>
            <a:endParaRPr lang="en-US" sz="2800" b="1" dirty="0" smtClean="0">
              <a:solidFill>
                <a:prstClr val="black"/>
              </a:solidFill>
              <a:latin typeface="Tahoma" pitchFamily="34" charset="0"/>
              <a:cs typeface="2  Karim" pitchFamily="2" charset="-78"/>
            </a:endParaRPr>
          </a:p>
          <a:p>
            <a:pPr algn="r" rtl="1" fontAlgn="base">
              <a:spcBef>
                <a:spcPct val="0"/>
              </a:spcBef>
              <a:spcAft>
                <a:spcPct val="0"/>
              </a:spcAft>
            </a:pPr>
            <a:endParaRPr lang="en-US" sz="2800" dirty="0" smtClean="0">
              <a:solidFill>
                <a:prstClr val="black"/>
              </a:solidFill>
              <a:latin typeface="Tahoma" pitchFamily="34" charset="0"/>
              <a:cs typeface="B Homa" pitchFamily="2" charset="-78"/>
            </a:endParaRPr>
          </a:p>
          <a:p>
            <a:pPr algn="r" rtl="1" fontAlgn="base">
              <a:spcBef>
                <a:spcPct val="0"/>
              </a:spcBef>
              <a:spcAft>
                <a:spcPct val="0"/>
              </a:spcAft>
            </a:pPr>
            <a:endParaRPr lang="en-US"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15" name="12-Point Star 14"/>
          <p:cNvSpPr/>
          <p:nvPr/>
        </p:nvSpPr>
        <p:spPr>
          <a:xfrm>
            <a:off x="2357422" y="0"/>
            <a:ext cx="3571900" cy="1928802"/>
          </a:xfrm>
          <a:prstGeom prst="star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3200" b="1" dirty="0" smtClean="0">
                <a:solidFill>
                  <a:schemeClr val="bg1"/>
                </a:solidFill>
                <a:effectLst>
                  <a:outerShdw blurRad="38100" dist="38100" dir="2700000" algn="tl">
                    <a:srgbClr val="000000">
                      <a:alpha val="43137"/>
                    </a:srgbClr>
                  </a:outerShdw>
                </a:effectLst>
                <a:cs typeface="B Homa" pitchFamily="2" charset="-78"/>
              </a:rPr>
              <a:t>1.تعریف علت و معلول</a:t>
            </a:r>
            <a:endParaRPr lang="fa-IR" sz="3200" b="1" dirty="0" smtClean="0">
              <a:solidFill>
                <a:prstClr val="white"/>
              </a:solidFill>
              <a:latin typeface="Tahoma" pitchFamily="34" charset="0"/>
              <a:cs typeface="2  Yagut"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28652"/>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285728"/>
            <a:ext cx="8858216"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3200" dirty="0" smtClean="0">
                <a:solidFill>
                  <a:prstClr val="black"/>
                </a:solidFill>
                <a:latin typeface="Tahoma" pitchFamily="34" charset="0"/>
                <a:cs typeface="B Karim" pitchFamily="2" charset="-78"/>
              </a:rPr>
              <a:t>آموفیل که علف خوار است ، کرمى را شکارمى‏کند و به نقطه‏اى از پشت</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او نیش مى‏زند آن اندازه که بى حس شود و تکان نخورد سپس در نقطه</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مناسبى‏از بدن این کرم تخم گذارى مى‏کند خودش قبل از این که بچه‏ها</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بدنیا بیایند، مى‏میرد بچه‏ها از گوشت تر و تازه کرم تغذیه مى‏کنند تا</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بزرگ مى‏شوند عجب این است که فرزندان با آن که مادر را هرگز ندیده</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و عمل خارق العاده او رامشاهده نکرده‏اند پس از آن که به حد رشد</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 رسیدند در موقع تخم گذارى عمل‏مادر را با کمال دقت و بدون اشتباه </a:t>
            </a:r>
          </a:p>
          <a:p>
            <a:pPr algn="r" rtl="1" fontAlgn="base">
              <a:spcBef>
                <a:spcPct val="0"/>
              </a:spcBef>
              <a:spcAft>
                <a:spcPct val="0"/>
              </a:spcAft>
            </a:pPr>
            <a:r>
              <a:rPr lang="fa-IR" sz="3200" dirty="0" smtClean="0">
                <a:solidFill>
                  <a:prstClr val="black"/>
                </a:solidFill>
                <a:latin typeface="Tahoma" pitchFamily="34" charset="0"/>
                <a:cs typeface="B Karim" pitchFamily="2" charset="-78"/>
              </a:rPr>
              <a:t>تکرار مى‏کنند .</a:t>
            </a: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7" name="Oval 6"/>
          <p:cNvSpPr/>
          <p:nvPr/>
        </p:nvSpPr>
        <p:spPr>
          <a:xfrm flipH="1">
            <a:off x="2857488" y="357166"/>
            <a:ext cx="3429024" cy="71438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r" rtl="1"/>
            <a:r>
              <a:rPr lang="fa-IR" sz="2400" b="1" dirty="0" smtClean="0">
                <a:solidFill>
                  <a:schemeClr val="tx1"/>
                </a:solidFill>
                <a:cs typeface="B Roya" pitchFamily="2" charset="-78"/>
              </a:rPr>
              <a:t>حشره‏اى به نام آموفیل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document\leila\a\png\Arabesque_droi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6461097">
            <a:off x="171166" y="242387"/>
            <a:ext cx="2671219" cy="2083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Horizontal Scroll 7"/>
          <p:cNvSpPr/>
          <p:nvPr/>
        </p:nvSpPr>
        <p:spPr>
          <a:xfrm>
            <a:off x="0" y="1142984"/>
            <a:ext cx="7968704" cy="500539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eaLnBrk="0" fontAlgn="base" hangingPunct="0">
              <a:spcBef>
                <a:spcPct val="0"/>
              </a:spcBef>
              <a:spcAft>
                <a:spcPct val="0"/>
              </a:spcAft>
            </a:pPr>
            <a:endParaRPr lang="fa-IR" sz="3200" b="1" dirty="0" smtClean="0">
              <a:solidFill>
                <a:prstClr val="black"/>
              </a:solidFill>
              <a:cs typeface="B Karim" pitchFamily="2" charset="-78"/>
            </a:endParaRPr>
          </a:p>
          <a:p>
            <a:pPr algn="r" rtl="1" eaLnBrk="0" fontAlgn="base" hangingPunct="0">
              <a:spcBef>
                <a:spcPct val="0"/>
              </a:spcBef>
              <a:spcAft>
                <a:spcPct val="0"/>
              </a:spcAft>
            </a:pPr>
            <a:endParaRPr lang="fa-IR" sz="3200" b="1" dirty="0" smtClean="0">
              <a:solidFill>
                <a:prstClr val="black"/>
              </a:solidFill>
              <a:cs typeface="B Karim" pitchFamily="2" charset="-78"/>
            </a:endParaRPr>
          </a:p>
          <a:p>
            <a:pPr algn="r" rtl="1" eaLnBrk="0" fontAlgn="base" hangingPunct="0">
              <a:spcBef>
                <a:spcPct val="0"/>
              </a:spcBef>
              <a:spcAft>
                <a:spcPct val="0"/>
              </a:spcAft>
            </a:pPr>
            <a:endParaRPr lang="fa-IR" sz="2800" b="1" dirty="0" smtClean="0">
              <a:solidFill>
                <a:prstClr val="black"/>
              </a:solidFill>
              <a:cs typeface="B Karim" pitchFamily="2" charset="-78"/>
            </a:endParaRPr>
          </a:p>
          <a:p>
            <a:pPr algn="r" rtl="1" eaLnBrk="0" fontAlgn="base" hangingPunct="0">
              <a:spcBef>
                <a:spcPct val="0"/>
              </a:spcBef>
              <a:spcAft>
                <a:spcPct val="0"/>
              </a:spcAft>
            </a:pPr>
            <a:r>
              <a:rPr lang="fa-IR" sz="2800" b="1" dirty="0" smtClean="0">
                <a:solidFill>
                  <a:prstClr val="black"/>
                </a:solidFill>
                <a:cs typeface="B Karim" pitchFamily="2" charset="-78"/>
              </a:rPr>
              <a:t>در این تقریر از موارد جرئی به وجود ناظم پی می بریم.از آنجایی که نظمی که در موجودات عالم وجود دارد امکان ندارد خود به خود اتفاق بیفتد پس ورای چنین نظمی، ناظم حکیم و علیمی وجود دارد.</a:t>
            </a:r>
          </a:p>
          <a:p>
            <a:pPr algn="r" rtl="1" eaLnBrk="0" fontAlgn="base" hangingPunct="0">
              <a:spcBef>
                <a:spcPct val="0"/>
              </a:spcBef>
              <a:spcAft>
                <a:spcPct val="0"/>
              </a:spcAft>
            </a:pPr>
            <a:r>
              <a:rPr lang="fa-IR" sz="2800" b="1" dirty="0" smtClean="0">
                <a:solidFill>
                  <a:prstClr val="black"/>
                </a:solidFill>
                <a:cs typeface="B Karim" pitchFamily="2" charset="-78"/>
              </a:rPr>
              <a:t> ويليام پالي (فیلسوف قرن هیجدهم ) نظم جهان را با ساعت مقايسه كرده است و در نتيجه، خدا را با ساعت ساز مقايسه مي كند. او مي گويد: اگر كسي كه در يك جزيره دور افتاده زندگي مي كند ساعتي را بيابد، او اين فرض را، كه اين ساعت را موجودي هوشمند ساخته است، تصديق مي كند. </a:t>
            </a:r>
          </a:p>
          <a:p>
            <a:pPr algn="r" rtl="1" eaLnBrk="0" fontAlgn="base" hangingPunct="0">
              <a:spcBef>
                <a:spcPct val="0"/>
              </a:spcBef>
              <a:spcAft>
                <a:spcPct val="0"/>
              </a:spcAft>
            </a:pPr>
            <a:endParaRPr lang="fa-IR" sz="3200" b="1" dirty="0" smtClean="0">
              <a:solidFill>
                <a:prstClr val="black"/>
              </a:solidFill>
              <a:cs typeface="B Karim" pitchFamily="2" charset="-78"/>
            </a:endParaRPr>
          </a:p>
          <a:p>
            <a:pPr algn="r" rtl="1" eaLnBrk="0" fontAlgn="base" hangingPunct="0">
              <a:spcBef>
                <a:spcPct val="0"/>
              </a:spcBef>
              <a:spcAft>
                <a:spcPct val="0"/>
              </a:spcAft>
            </a:pPr>
            <a:endParaRPr lang="en-US" sz="2800" b="1" dirty="0">
              <a:solidFill>
                <a:prstClr val="black"/>
              </a:solidFill>
              <a:cs typeface="B Karim" pitchFamily="2" charset="-78"/>
            </a:endParaRPr>
          </a:p>
        </p:txBody>
      </p:sp>
      <p:sp>
        <p:nvSpPr>
          <p:cNvPr id="2" name="32-Point Star 1"/>
          <p:cNvSpPr/>
          <p:nvPr/>
        </p:nvSpPr>
        <p:spPr>
          <a:xfrm>
            <a:off x="1371600" y="157976"/>
            <a:ext cx="6096000" cy="1600200"/>
          </a:xfrm>
          <a:prstGeom prst="star32">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fontAlgn="base">
              <a:spcBef>
                <a:spcPct val="0"/>
              </a:spcBef>
              <a:spcAft>
                <a:spcPct val="0"/>
              </a:spcAft>
            </a:pPr>
            <a:endParaRPr lang="fa-IR" sz="3200" dirty="0" smtClean="0">
              <a:solidFill>
                <a:prstClr val="black"/>
              </a:solidFill>
              <a:cs typeface="B Karim" pitchFamily="2" charset="-78"/>
            </a:endParaRPr>
          </a:p>
          <a:p>
            <a:pPr algn="r" rtl="1" fontAlgn="base">
              <a:spcBef>
                <a:spcPct val="0"/>
              </a:spcBef>
              <a:spcAft>
                <a:spcPct val="0"/>
              </a:spcAft>
            </a:pPr>
            <a:endParaRPr lang="fa-IR" sz="3200" dirty="0">
              <a:solidFill>
                <a:prstClr val="black"/>
              </a:solidFill>
              <a:cs typeface="B Karim" pitchFamily="2" charset="-78"/>
            </a:endParaRPr>
          </a:p>
          <a:p>
            <a:pPr algn="ctr" rtl="1" fontAlgn="base">
              <a:spcBef>
                <a:spcPct val="0"/>
              </a:spcBef>
              <a:spcAft>
                <a:spcPct val="0"/>
              </a:spcAft>
            </a:pPr>
            <a:r>
              <a:rPr lang="fa-IR" sz="3200" b="1" dirty="0" smtClean="0">
                <a:solidFill>
                  <a:prstClr val="black"/>
                </a:solidFill>
                <a:cs typeface="B Karim" pitchFamily="2" charset="-78"/>
              </a:rPr>
              <a:t>2- برهان نظم از موارد جزئی</a:t>
            </a:r>
          </a:p>
          <a:p>
            <a:pPr algn="ctr" rtl="1" fontAlgn="base">
              <a:spcBef>
                <a:spcPct val="0"/>
              </a:spcBef>
              <a:spcAft>
                <a:spcPct val="0"/>
              </a:spcAft>
            </a:pPr>
            <a:endParaRPr lang="en-US" sz="3200" b="1" dirty="0" smtClean="0">
              <a:solidFill>
                <a:prstClr val="black"/>
              </a:solidFill>
              <a:cs typeface="B Karim" pitchFamily="2" charset="-78"/>
            </a:endParaRPr>
          </a:p>
          <a:p>
            <a:pPr algn="ctr" rtl="1" fontAlgn="base">
              <a:spcBef>
                <a:spcPct val="0"/>
              </a:spcBef>
              <a:spcAft>
                <a:spcPct val="0"/>
              </a:spcAft>
            </a:pPr>
            <a:endParaRPr lang="fa-IR" sz="3200" b="1" dirty="0" smtClean="0">
              <a:solidFill>
                <a:prstClr val="black"/>
              </a:solidFill>
              <a:cs typeface="B Karim" pitchFamily="2" charset="-78"/>
            </a:endParaRPr>
          </a:p>
        </p:txBody>
      </p:sp>
      <p:sp>
        <p:nvSpPr>
          <p:cNvPr id="16" name="Rectangle 15"/>
          <p:cNvSpPr/>
          <p:nvPr/>
        </p:nvSpPr>
        <p:spPr>
          <a:xfrm rot="16200000">
            <a:off x="6286514" y="3071810"/>
            <a:ext cx="4643470" cy="78581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3200" dirty="0" smtClean="0">
                <a:solidFill>
                  <a:prstClr val="black"/>
                </a:solidFill>
                <a:cs typeface="B Mitra" pitchFamily="2" charset="-78"/>
              </a:rPr>
              <a:t>تقریرهای مختلف برهان نظم</a:t>
            </a:r>
            <a:endParaRPr lang="en-US" sz="3600" b="1" dirty="0">
              <a:solidFill>
                <a:prstClr val="black"/>
              </a:solidFill>
              <a:cs typeface="B Homa" pitchFamily="2" charset="-78"/>
            </a:endParaRPr>
          </a:p>
        </p:txBody>
      </p:sp>
      <p:sp>
        <p:nvSpPr>
          <p:cNvPr id="11" name="Teardrop 10"/>
          <p:cNvSpPr/>
          <p:nvPr/>
        </p:nvSpPr>
        <p:spPr>
          <a:xfrm rot="19030443" flipH="1" flipV="1">
            <a:off x="8120395" y="287696"/>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solidFill>
                <a:prstClr val="black"/>
              </a:solidFill>
            </a:endParaRPr>
          </a:p>
          <a:p>
            <a:pPr algn="ctr"/>
            <a:endParaRPr lang="en-US" dirty="0">
              <a:solidFill>
                <a:prstClr val="black"/>
              </a:solidFill>
            </a:endParaRPr>
          </a:p>
          <a:p>
            <a:pPr algn="ctr"/>
            <a:endParaRPr lang="en-US" dirty="0" smtClean="0">
              <a:solidFill>
                <a:prstClr val="black"/>
              </a:solidFill>
            </a:endParaRPr>
          </a:p>
          <a:p>
            <a:pPr algn="ctr"/>
            <a:endParaRPr lang="en-US" dirty="0">
              <a:solidFill>
                <a:prstClr val="black"/>
              </a:solidFill>
            </a:endParaRPr>
          </a:p>
        </p:txBody>
      </p:sp>
      <p:pic>
        <p:nvPicPr>
          <p:cNvPr id="13" name="Picture 12" descr="C:\Users\satari\Desktop\انديشه 1 عكسها\png\uzdfghrl.png"/>
          <p:cNvPicPr>
            <a:picLocks noChangeAspect="1" noChangeArrowheads="1"/>
          </p:cNvPicPr>
          <p:nvPr/>
        </p:nvPicPr>
        <p:blipFill>
          <a:blip r:embed="rId4" cstate="print"/>
          <a:srcRect/>
          <a:stretch>
            <a:fillRect/>
          </a:stretch>
        </p:blipFill>
        <p:spPr bwMode="auto">
          <a:xfrm>
            <a:off x="7911546" y="69241"/>
            <a:ext cx="1258555" cy="1447800"/>
          </a:xfrm>
          <a:prstGeom prst="rect">
            <a:avLst/>
          </a:prstGeom>
          <a:noFill/>
          <a:ln>
            <a:noFill/>
          </a:ln>
        </p:spPr>
      </p:pic>
    </p:spTree>
    <p:extLst>
      <p:ext uri="{BB962C8B-B14F-4D97-AF65-F5344CB8AC3E}">
        <p14:creationId xmlns:p14="http://schemas.microsoft.com/office/powerpoint/2010/main" xmlns="" val="95283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2000" fill="hold"/>
                                        <p:tgtEl>
                                          <p:spTgt spid="16"/>
                                        </p:tgtEl>
                                        <p:attrNameLst>
                                          <p:attrName>ppt_x</p:attrName>
                                        </p:attrNameLst>
                                      </p:cBhvr>
                                      <p:tavLst>
                                        <p:tav tm="0">
                                          <p:val>
                                            <p:strVal val="#ppt_x"/>
                                          </p:val>
                                        </p:tav>
                                        <p:tav tm="100000">
                                          <p:val>
                                            <p:strVal val="#ppt_x"/>
                                          </p:val>
                                        </p:tav>
                                      </p:tavLst>
                                    </p:anim>
                                    <p:anim calcmode="lin" valueType="num">
                                      <p:cBhvr additive="base">
                                        <p:cTn id="19"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28652"/>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142908" y="45720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a:r>
              <a:rPr lang="fa-IR" sz="2400" b="1" dirty="0" smtClean="0">
                <a:solidFill>
                  <a:schemeClr val="tx1"/>
                </a:solidFill>
                <a:cs typeface="B Karim" pitchFamily="2" charset="-78"/>
              </a:rPr>
              <a:t>مورچه دارای شش علم و دانش است:</a:t>
            </a:r>
          </a:p>
          <a:p>
            <a:pPr algn="r" rtl="1"/>
            <a:r>
              <a:rPr lang="fa-IR" sz="2400" b="1" dirty="0" smtClean="0">
                <a:solidFill>
                  <a:schemeClr val="tx1"/>
                </a:solidFill>
                <a:cs typeface="B Karim" pitchFamily="2" charset="-78"/>
              </a:rPr>
              <a:t>1 – می داند که هوا همیشه خوب و خرم و زمین همواره سرسبز نیست بلکه  زمستانی خواهد آمد که</a:t>
            </a:r>
          </a:p>
          <a:p>
            <a:pPr algn="r" rtl="1"/>
            <a:r>
              <a:rPr lang="fa-IR" sz="2400" b="1" dirty="0" smtClean="0">
                <a:solidFill>
                  <a:schemeClr val="tx1"/>
                </a:solidFill>
                <a:cs typeface="B Karim" pitchFamily="2" charset="-78"/>
              </a:rPr>
              <a:t> باید برای آن اندیشه نمود.</a:t>
            </a:r>
            <a:br>
              <a:rPr lang="fa-IR" sz="2400" b="1" dirty="0" smtClean="0">
                <a:solidFill>
                  <a:schemeClr val="tx1"/>
                </a:solidFill>
                <a:cs typeface="B Karim" pitchFamily="2" charset="-78"/>
              </a:rPr>
            </a:br>
            <a:r>
              <a:rPr lang="fa-IR" sz="2400" b="1" dirty="0" smtClean="0">
                <a:solidFill>
                  <a:schemeClr val="tx1"/>
                </a:solidFill>
                <a:cs typeface="B Karim" pitchFamily="2" charset="-78"/>
              </a:rPr>
              <a:t>2 – وقتی به دانه گندم می رسد ، تشخیص می دهد که این شیء خاصیت غذایی دارد . </a:t>
            </a:r>
            <a:br>
              <a:rPr lang="fa-IR" sz="2400" b="1" dirty="0" smtClean="0">
                <a:solidFill>
                  <a:schemeClr val="tx1"/>
                </a:solidFill>
                <a:cs typeface="B Karim" pitchFamily="2" charset="-78"/>
              </a:rPr>
            </a:br>
            <a:r>
              <a:rPr lang="fa-IR" sz="2400" b="1" dirty="0" smtClean="0">
                <a:solidFill>
                  <a:schemeClr val="tx1"/>
                </a:solidFill>
                <a:cs typeface="B Karim" pitchFamily="2" charset="-78"/>
              </a:rPr>
              <a:t>3 – مورچه می داند که دانه گندم قابلیت نگهداری چند ماهه در زیر زمین  را دارد و تا آن وقت فاسد</a:t>
            </a:r>
          </a:p>
          <a:p>
            <a:pPr algn="r" rtl="1"/>
            <a:r>
              <a:rPr lang="fa-IR" sz="2400" b="1" dirty="0" smtClean="0">
                <a:solidFill>
                  <a:schemeClr val="tx1"/>
                </a:solidFill>
                <a:cs typeface="B Karim" pitchFamily="2" charset="-78"/>
              </a:rPr>
              <a:t> نمی شود .</a:t>
            </a:r>
            <a:br>
              <a:rPr lang="fa-IR" sz="2400" b="1" dirty="0" smtClean="0">
                <a:solidFill>
                  <a:schemeClr val="tx1"/>
                </a:solidFill>
                <a:cs typeface="B Karim" pitchFamily="2" charset="-78"/>
              </a:rPr>
            </a:br>
            <a:r>
              <a:rPr lang="fa-IR" sz="2400" b="1" dirty="0" smtClean="0">
                <a:solidFill>
                  <a:schemeClr val="tx1"/>
                </a:solidFill>
                <a:cs typeface="B Karim" pitchFamily="2" charset="-78"/>
              </a:rPr>
              <a:t>4 – مورچه می داند که این گندم آسیب پذیر است و اگر همین گونه زیر خاک رَوَد ، سبز می شود.</a:t>
            </a:r>
            <a:br>
              <a:rPr lang="fa-IR" sz="2400" b="1" dirty="0" smtClean="0">
                <a:solidFill>
                  <a:schemeClr val="tx1"/>
                </a:solidFill>
                <a:cs typeface="B Karim" pitchFamily="2" charset="-78"/>
              </a:rPr>
            </a:br>
            <a:r>
              <a:rPr lang="fa-IR" sz="2400" b="1" dirty="0" smtClean="0">
                <a:solidFill>
                  <a:schemeClr val="tx1"/>
                </a:solidFill>
                <a:cs typeface="B Karim" pitchFamily="2" charset="-78"/>
              </a:rPr>
              <a:t>5 – مورچه می داند راه رفع آسیب آن این است که تخم گشنیز باید چهار تکه شود و دانه گندم دو نیم</a:t>
            </a:r>
          </a:p>
          <a:p>
            <a:pPr algn="r" rtl="1"/>
            <a:r>
              <a:rPr lang="fa-IR" sz="2400" b="1" dirty="0" smtClean="0">
                <a:solidFill>
                  <a:schemeClr val="tx1"/>
                </a:solidFill>
                <a:cs typeface="B Karim" pitchFamily="2" charset="-78"/>
              </a:rPr>
              <a:t> گردد.</a:t>
            </a:r>
            <a:br>
              <a:rPr lang="fa-IR" sz="2400" b="1" dirty="0" smtClean="0">
                <a:solidFill>
                  <a:schemeClr val="tx1"/>
                </a:solidFill>
                <a:cs typeface="B Karim" pitchFamily="2" charset="-78"/>
              </a:rPr>
            </a:br>
            <a:r>
              <a:rPr lang="fa-IR" sz="2400" b="1" dirty="0" smtClean="0">
                <a:solidFill>
                  <a:schemeClr val="tx1"/>
                </a:solidFill>
                <a:cs typeface="B Karim" pitchFamily="2" charset="-78"/>
              </a:rPr>
              <a:t>6 – مورچه می داند که دانه های گندم قطعه شده را در چه مکان و دما  و شرائطی انبار کند تا زمستان،</a:t>
            </a:r>
          </a:p>
          <a:p>
            <a:pPr algn="r" rtl="1"/>
            <a:r>
              <a:rPr lang="fa-IR" sz="2400" b="1" dirty="0" smtClean="0">
                <a:solidFill>
                  <a:schemeClr val="tx1"/>
                </a:solidFill>
                <a:cs typeface="B Karim" pitchFamily="2" charset="-78"/>
              </a:rPr>
              <a:t>سالم بمانند .</a:t>
            </a:r>
          </a:p>
          <a:p>
            <a:pPr algn="r" rtl="1"/>
            <a:endParaRPr lang="fa-IR" sz="2000" b="1" dirty="0" smtClean="0">
              <a:solidFill>
                <a:schemeClr val="tx1"/>
              </a:solidFill>
              <a:cs typeface="B Roya" pitchFamily="2" charset="-78"/>
            </a:endParaRPr>
          </a:p>
          <a:p>
            <a:pPr algn="r" rtl="1"/>
            <a:endParaRPr lang="fa-IR" sz="2000" dirty="0" smtClean="0">
              <a:solidFill>
                <a:schemeClr val="tx1"/>
              </a:solidFill>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7" name="Oval 6"/>
          <p:cNvSpPr/>
          <p:nvPr/>
        </p:nvSpPr>
        <p:spPr>
          <a:xfrm flipH="1">
            <a:off x="2857488" y="357166"/>
            <a:ext cx="3429024" cy="71438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sz="2400" b="1" dirty="0" smtClean="0">
                <a:solidFill>
                  <a:schemeClr val="tx1"/>
                </a:solidFill>
                <a:cs typeface="B Roya" pitchFamily="2" charset="-78"/>
              </a:rPr>
              <a:t>آگاهی و نظم مورچه</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8001024" y="214290"/>
            <a:ext cx="872852" cy="995626"/>
          </a:xfrm>
          <a:prstGeom prst="rect">
            <a:avLst/>
          </a:prstGeom>
          <a:noFill/>
          <a:ln>
            <a:noFill/>
          </a:ln>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142908" y="45720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3200" dirty="0" smtClean="0">
              <a:solidFill>
                <a:prstClr val="black"/>
              </a:solidFill>
              <a:latin typeface="Tahoma" pitchFamily="34" charset="0"/>
              <a:cs typeface="B Karim" pitchFamily="2" charset="-78"/>
            </a:endParaRPr>
          </a:p>
          <a:p>
            <a:pPr algn="r" rtl="1"/>
            <a:r>
              <a:rPr lang="fa-IR" sz="2400" b="1" dirty="0" smtClean="0">
                <a:solidFill>
                  <a:schemeClr val="tx1"/>
                </a:solidFill>
                <a:cs typeface="B Karim" pitchFamily="2" charset="-78"/>
              </a:rPr>
              <a:t>این تقریر بر هماهنگی و نظم کل عالم تأکید دارد.اگر فاصله خورشید تا زمین کمتر و بیشتر بود زندگی </a:t>
            </a:r>
          </a:p>
          <a:p>
            <a:pPr algn="r" rtl="1"/>
            <a:r>
              <a:rPr lang="fa-IR" sz="2400" b="1" dirty="0" smtClean="0">
                <a:solidFill>
                  <a:schemeClr val="tx1"/>
                </a:solidFill>
                <a:cs typeface="B Karim" pitchFamily="2" charset="-78"/>
              </a:rPr>
              <a:t>در زمین امکان نداشت. قرآن مي فرمايد:«لوكان فيهماآلهه الا الله لفسدتا»اگر در آسمان و زمین خدایانی</a:t>
            </a:r>
          </a:p>
          <a:p>
            <a:pPr algn="r" rtl="1"/>
            <a:r>
              <a:rPr lang="fa-IR" sz="2400" b="1" dirty="0" smtClean="0">
                <a:solidFill>
                  <a:schemeClr val="tx1"/>
                </a:solidFill>
                <a:cs typeface="B Karim" pitchFamily="2" charset="-78"/>
              </a:rPr>
              <a:t> جز الله بود تباه می شدند. </a:t>
            </a:r>
          </a:p>
          <a:p>
            <a:pPr algn="r" rtl="1"/>
            <a:r>
              <a:rPr lang="fa-IR" sz="2400" b="1" dirty="0" smtClean="0">
                <a:solidFill>
                  <a:schemeClr val="tx1"/>
                </a:solidFill>
                <a:cs typeface="B Karim" pitchFamily="2" charset="-78"/>
              </a:rPr>
              <a:t>ماه در مدت 29 روز و 12 ساعت، یک بار به دور زمین می‌گردد، این گردش به گونه‌ای است که همه‌ی </a:t>
            </a:r>
          </a:p>
          <a:p>
            <a:pPr algn="r" rtl="1"/>
            <a:r>
              <a:rPr lang="fa-IR" sz="2400" b="1" dirty="0" smtClean="0">
                <a:solidFill>
                  <a:schemeClr val="tx1"/>
                </a:solidFill>
                <a:cs typeface="B Karim" pitchFamily="2" charset="-78"/>
              </a:rPr>
              <a:t>مردم دنیا می‌توانند از آن به عنوان یک تقویم همگانی استفاده کنند.</a:t>
            </a:r>
          </a:p>
          <a:p>
            <a:pPr algn="r" rtl="1"/>
            <a:r>
              <a:rPr lang="fa-IR" sz="2400" b="1" dirty="0" smtClean="0">
                <a:solidFill>
                  <a:schemeClr val="tx1"/>
                </a:solidFill>
                <a:cs typeface="B Karim" pitchFamily="2" charset="-78"/>
              </a:rPr>
              <a:t> در هر 24 ساعت در دریاها دو مرتبه جزر و مد صورت می‌گیرد و این عمل به قدری آرام و منظم انجام</a:t>
            </a:r>
          </a:p>
          <a:p>
            <a:pPr algn="r" rtl="1"/>
            <a:r>
              <a:rPr lang="fa-IR" sz="2400" b="1" dirty="0" smtClean="0">
                <a:solidFill>
                  <a:schemeClr val="tx1"/>
                </a:solidFill>
                <a:cs typeface="B Karim" pitchFamily="2" charset="-78"/>
              </a:rPr>
              <a:t> می‌گیرد که ما متوجه نمی‌شویم. </a:t>
            </a:r>
          </a:p>
          <a:p>
            <a:pPr algn="r" rtl="1"/>
            <a:endParaRPr lang="fa-IR" sz="2000" b="1" dirty="0" smtClean="0">
              <a:solidFill>
                <a:schemeClr val="tx1"/>
              </a:solidFill>
              <a:cs typeface="B Roya" pitchFamily="2" charset="-78"/>
            </a:endParaRPr>
          </a:p>
          <a:p>
            <a:pPr algn="r" rtl="1"/>
            <a:endParaRPr lang="fa-IR" sz="2000" dirty="0" smtClean="0">
              <a:solidFill>
                <a:schemeClr val="tx1"/>
              </a:solidFill>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7" name="Oval 6"/>
          <p:cNvSpPr/>
          <p:nvPr/>
        </p:nvSpPr>
        <p:spPr>
          <a:xfrm flipH="1">
            <a:off x="3143240" y="142852"/>
            <a:ext cx="3857652" cy="71438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400" b="1" dirty="0" smtClean="0">
                <a:solidFill>
                  <a:schemeClr val="tx1"/>
                </a:solidFill>
                <a:cs typeface="B Roya" pitchFamily="2" charset="-78"/>
              </a:rPr>
              <a:t>3- برهان هماهنگی در کل عالم: </a:t>
            </a:r>
          </a:p>
        </p:txBody>
      </p:sp>
      <p:pic>
        <p:nvPicPr>
          <p:cNvPr id="8" name="Picture 2" descr="I:\New folder (2)\personality-types.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0209"/>
          <a:stretch/>
        </p:blipFill>
        <p:spPr bwMode="auto">
          <a:xfrm>
            <a:off x="1000100" y="214290"/>
            <a:ext cx="2071702" cy="9286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8001024" y="214290"/>
            <a:ext cx="872852" cy="995626"/>
          </a:xfrm>
          <a:prstGeom prst="rect">
            <a:avLst/>
          </a:prstGeom>
          <a:noFill/>
          <a:ln>
            <a:noFill/>
          </a:ln>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142908" y="45720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3200" dirty="0" smtClean="0">
              <a:solidFill>
                <a:prstClr val="black"/>
              </a:solidFill>
              <a:latin typeface="Tahoma" pitchFamily="34" charset="0"/>
              <a:cs typeface="B Karim" pitchFamily="2" charset="-78"/>
            </a:endParaRPr>
          </a:p>
          <a:p>
            <a:pPr algn="r" rtl="1"/>
            <a:endParaRPr lang="fa-IR" sz="2400" b="1" dirty="0" smtClean="0">
              <a:solidFill>
                <a:schemeClr val="tx1"/>
              </a:solidFill>
              <a:cs typeface="B Karim" pitchFamily="2" charset="-78"/>
            </a:endParaRPr>
          </a:p>
          <a:p>
            <a:pPr algn="r" rtl="1"/>
            <a:endParaRPr lang="fa-IR" sz="2400" b="1" dirty="0" smtClean="0">
              <a:solidFill>
                <a:schemeClr val="tx1"/>
              </a:solidFill>
              <a:cs typeface="B Karim" pitchFamily="2" charset="-78"/>
            </a:endParaRPr>
          </a:p>
          <a:p>
            <a:pPr algn="r" rtl="1"/>
            <a:endParaRPr lang="fa-IR" sz="2400" b="1" dirty="0" smtClean="0">
              <a:solidFill>
                <a:schemeClr val="tx1"/>
              </a:solidFill>
              <a:cs typeface="B Karim" pitchFamily="2" charset="-78"/>
            </a:endParaRPr>
          </a:p>
          <a:p>
            <a:pPr algn="r" rtl="1"/>
            <a:r>
              <a:rPr lang="fa-IR" sz="2400" b="1" dirty="0" smtClean="0">
                <a:solidFill>
                  <a:schemeClr val="tx1"/>
                </a:solidFill>
                <a:cs typeface="B Karim" pitchFamily="2" charset="-78"/>
              </a:rPr>
              <a:t>--قلب انسان، وزنى برابر با 50 تا 300 گرم دارد در هر شبانه روز، بيش از ده هزار مرتبه بازو بسته </a:t>
            </a:r>
          </a:p>
          <a:p>
            <a:pPr algn="r" rtl="1"/>
            <a:r>
              <a:rPr lang="fa-IR" sz="2400" b="1" dirty="0" smtClean="0">
                <a:solidFill>
                  <a:schemeClr val="tx1"/>
                </a:solidFill>
                <a:cs typeface="B Karim" pitchFamily="2" charset="-78"/>
              </a:rPr>
              <a:t>مى شود و به اين ترتيب در مدت 30 سال، بيش از يك ميليارد بار اين عمل تكرار مى گردد  </a:t>
            </a:r>
          </a:p>
          <a:p>
            <a:pPr algn="r" rtl="1"/>
            <a:r>
              <a:rPr lang="fa-IR" sz="2400" b="1" dirty="0" smtClean="0">
                <a:solidFill>
                  <a:schemeClr val="tx1"/>
                </a:solidFill>
                <a:cs typeface="B Karim" pitchFamily="2" charset="-78"/>
              </a:rPr>
              <a:t>-- حصارى که بر گرد سلّول ساخته شده است؛ چنان لطیف و ظریف است که اگر 500 هزار از این </a:t>
            </a:r>
          </a:p>
          <a:p>
            <a:pPr algn="r" rtl="1"/>
            <a:r>
              <a:rPr lang="fa-IR" sz="2400" b="1" dirty="0" smtClean="0">
                <a:solidFill>
                  <a:schemeClr val="tx1"/>
                </a:solidFill>
                <a:cs typeface="B Karim" pitchFamily="2" charset="-78"/>
              </a:rPr>
              <a:t>دیوارها را کنار هم بگذاریم به زحمت به ضخامت یک برگ کاغذ معمولى مى رسد! </a:t>
            </a:r>
          </a:p>
          <a:p>
            <a:pPr algn="r" rtl="1"/>
            <a:r>
              <a:rPr lang="fa-IR" sz="2400" b="1" dirty="0" smtClean="0">
                <a:solidFill>
                  <a:schemeClr val="tx1"/>
                </a:solidFill>
                <a:cs typeface="B Karim" pitchFamily="2" charset="-78"/>
              </a:rPr>
              <a:t>--حدود 400 میلیارد ستاره در کهکشان راه شیری وجود دارد، اما سلول های بدن انسان چندین برابر </a:t>
            </a:r>
          </a:p>
          <a:p>
            <a:pPr algn="r" rtl="1"/>
            <a:r>
              <a:rPr lang="fa-IR" sz="2400" b="1" dirty="0" smtClean="0">
                <a:solidFill>
                  <a:schemeClr val="tx1"/>
                </a:solidFill>
                <a:cs typeface="B Karim" pitchFamily="2" charset="-78"/>
              </a:rPr>
              <a:t>ستارگان است.بدن انسان حاوی بیش از 75 تریلیون سلول است .</a:t>
            </a:r>
          </a:p>
          <a:p>
            <a:pPr algn="r" rtl="1"/>
            <a:r>
              <a:rPr lang="fa-IR" sz="2400" b="1" dirty="0" smtClean="0">
                <a:solidFill>
                  <a:schemeClr val="tx1"/>
                </a:solidFill>
                <a:cs typeface="B Karim" pitchFamily="2" charset="-78"/>
              </a:rPr>
              <a:t>--در بدن یک انسان بالغ بیش از 160 هزار کیلومتر عروق خونی وجود دارد که این میزان رگ، </a:t>
            </a:r>
          </a:p>
          <a:p>
            <a:pPr algn="r" rtl="1"/>
            <a:r>
              <a:rPr lang="fa-IR" sz="2400" b="1" dirty="0" smtClean="0">
                <a:solidFill>
                  <a:schemeClr val="tx1"/>
                </a:solidFill>
                <a:cs typeface="B Karim" pitchFamily="2" charset="-78"/>
              </a:rPr>
              <a:t>چهار بار دور زمین کشیده می‌شود.</a:t>
            </a:r>
          </a:p>
          <a:p>
            <a:pPr algn="r" rtl="1"/>
            <a:r>
              <a:rPr lang="fa-IR" sz="2400" b="1" dirty="0" smtClean="0">
                <a:solidFill>
                  <a:schemeClr val="tx1"/>
                </a:solidFill>
                <a:cs typeface="B Karim" pitchFamily="2" charset="-78"/>
              </a:rPr>
              <a:t>--سرعت انتقال پیام های عصبی در بدن متفاوت است، اما سریع ترین سرعت بالغ بر 402 کیلومتر</a:t>
            </a:r>
          </a:p>
          <a:p>
            <a:pPr algn="r" rtl="1"/>
            <a:r>
              <a:rPr lang="fa-IR" sz="2400" b="1" dirty="0" smtClean="0">
                <a:solidFill>
                  <a:schemeClr val="tx1"/>
                </a:solidFill>
                <a:cs typeface="B Karim" pitchFamily="2" charset="-78"/>
              </a:rPr>
              <a:t> در ساعت تخمین زده می شود که معادل خودروهای مسابقه است.</a:t>
            </a:r>
          </a:p>
          <a:p>
            <a:pPr algn="r" rtl="1"/>
            <a:endParaRPr lang="fa-IR" sz="2400" b="1" dirty="0" smtClean="0">
              <a:solidFill>
                <a:schemeClr val="tx1"/>
              </a:solidFill>
              <a:cs typeface="B Karim" pitchFamily="2" charset="-78"/>
            </a:endParaRPr>
          </a:p>
          <a:p>
            <a:pPr algn="r" rtl="1"/>
            <a:endParaRPr lang="fa-IR" sz="2400" b="1" dirty="0" smtClean="0">
              <a:solidFill>
                <a:schemeClr val="tx1"/>
              </a:solidFill>
              <a:cs typeface="B Karim" pitchFamily="2" charset="-78"/>
            </a:endParaRPr>
          </a:p>
          <a:p>
            <a:pPr algn="r" rtl="1"/>
            <a:endParaRPr lang="fa-IR" sz="2400" b="1" dirty="0" smtClean="0">
              <a:solidFill>
                <a:schemeClr val="tx1"/>
              </a:solidFill>
              <a:cs typeface="B Karim" pitchFamily="2" charset="-78"/>
            </a:endParaRPr>
          </a:p>
          <a:p>
            <a:pPr algn="r" rtl="1"/>
            <a:endParaRPr lang="fa-IR" sz="2000" b="1" dirty="0" smtClean="0">
              <a:solidFill>
                <a:schemeClr val="tx1"/>
              </a:solidFill>
              <a:cs typeface="B Roya" pitchFamily="2" charset="-78"/>
            </a:endParaRPr>
          </a:p>
          <a:p>
            <a:pPr algn="r" rtl="1"/>
            <a:endParaRPr lang="fa-IR" sz="2000" dirty="0" smtClean="0">
              <a:solidFill>
                <a:schemeClr val="tx1"/>
              </a:solidFill>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7" name="Oval 6"/>
          <p:cNvSpPr/>
          <p:nvPr/>
        </p:nvSpPr>
        <p:spPr>
          <a:xfrm flipH="1">
            <a:off x="2857488" y="142852"/>
            <a:ext cx="4143404" cy="71438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400" b="1" dirty="0" smtClean="0">
                <a:solidFill>
                  <a:schemeClr val="tx1"/>
                </a:solidFill>
                <a:cs typeface="B Roya" pitchFamily="2" charset="-78"/>
              </a:rPr>
              <a:t>نمونه هایی از نظم در انسان</a:t>
            </a:r>
          </a:p>
        </p:txBody>
      </p:sp>
      <p:pic>
        <p:nvPicPr>
          <p:cNvPr id="8" name="Picture 2" descr="I:\New folder (2)\personality-types.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0209"/>
          <a:stretch/>
        </p:blipFill>
        <p:spPr bwMode="auto">
          <a:xfrm>
            <a:off x="1000100" y="214290"/>
            <a:ext cx="1857388" cy="9286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8001024" y="214290"/>
            <a:ext cx="872852" cy="995626"/>
          </a:xfrm>
          <a:prstGeom prst="rect">
            <a:avLst/>
          </a:prstGeom>
          <a:noFill/>
          <a:ln>
            <a:noFill/>
          </a:ln>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142908" y="45720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0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400" dirty="0" smtClean="0">
              <a:solidFill>
                <a:prstClr val="black"/>
              </a:solidFill>
              <a:latin typeface="Tahoma" pitchFamily="34" charset="0"/>
              <a:cs typeface="B Karim" pitchFamily="2" charset="-78"/>
            </a:endParaRPr>
          </a:p>
          <a:p>
            <a:pPr algn="r" rtl="1"/>
            <a:endParaRPr lang="fa-IR" b="1" dirty="0" smtClean="0">
              <a:solidFill>
                <a:schemeClr val="tx1"/>
              </a:solidFill>
              <a:cs typeface="B Karim" pitchFamily="2" charset="-78"/>
            </a:endParaRPr>
          </a:p>
          <a:p>
            <a:pPr algn="r" rtl="1"/>
            <a:endParaRPr lang="fa-IR" b="1" dirty="0" smtClean="0">
              <a:solidFill>
                <a:schemeClr val="tx1"/>
              </a:solidFill>
              <a:cs typeface="B Karim" pitchFamily="2" charset="-78"/>
            </a:endParaRPr>
          </a:p>
          <a:p>
            <a:pPr algn="r" rtl="1"/>
            <a:endParaRPr lang="fa-IR" b="1" dirty="0" smtClean="0">
              <a:solidFill>
                <a:schemeClr val="tx1"/>
              </a:solidFill>
              <a:cs typeface="B Karim" pitchFamily="2" charset="-78"/>
            </a:endParaRPr>
          </a:p>
          <a:p>
            <a:pPr algn="r" rtl="1"/>
            <a:r>
              <a:rPr lang="fa-IR" sz="2000" b="1" dirty="0" smtClean="0">
                <a:solidFill>
                  <a:srgbClr val="FF0000"/>
                </a:solidFill>
                <a:cs typeface="B Karim" pitchFamily="2" charset="-78"/>
              </a:rPr>
              <a:t>1.اين برهان يك برهان تجربي است. </a:t>
            </a:r>
          </a:p>
          <a:p>
            <a:pPr algn="r" rtl="1"/>
            <a:r>
              <a:rPr lang="fa-IR" sz="2000" b="1" dirty="0" smtClean="0">
                <a:solidFill>
                  <a:schemeClr val="tx1"/>
                </a:solidFill>
                <a:cs typeface="B Karim" pitchFamily="2" charset="-78"/>
              </a:rPr>
              <a:t>پاسخ:</a:t>
            </a:r>
          </a:p>
          <a:p>
            <a:pPr algn="r" rtl="1"/>
            <a:r>
              <a:rPr lang="fa-IR" sz="2800" b="1" dirty="0" smtClean="0">
                <a:solidFill>
                  <a:schemeClr val="tx1"/>
                </a:solidFill>
                <a:cs typeface="B Karim" pitchFamily="2" charset="-78"/>
              </a:rPr>
              <a:t>حسي بودن صغراي قياس ضرري به عقلي بودن آن نمي زند.</a:t>
            </a:r>
          </a:p>
          <a:p>
            <a:pPr algn="r" rtl="1"/>
            <a:r>
              <a:rPr lang="fa-IR" sz="2000" b="1" dirty="0" smtClean="0">
                <a:solidFill>
                  <a:srgbClr val="FF0000"/>
                </a:solidFill>
                <a:cs typeface="B Karim" pitchFamily="2" charset="-78"/>
              </a:rPr>
              <a:t>2.چه اشكالي دارد كه نظمْ ذاتي ماده باشد؟</a:t>
            </a:r>
          </a:p>
          <a:p>
            <a:pPr algn="r" rtl="1"/>
            <a:r>
              <a:rPr lang="fa-IR" sz="2000" b="1" dirty="0" smtClean="0">
                <a:solidFill>
                  <a:schemeClr val="tx1"/>
                </a:solidFill>
                <a:cs typeface="B Karim" pitchFamily="2" charset="-78"/>
              </a:rPr>
              <a:t>پاسخ:</a:t>
            </a:r>
          </a:p>
          <a:p>
            <a:pPr algn="r" rtl="1"/>
            <a:r>
              <a:rPr lang="fa-IR" sz="2400" b="1" dirty="0" smtClean="0">
                <a:solidFill>
                  <a:schemeClr val="tx1"/>
                </a:solidFill>
                <a:cs typeface="B Karim" pitchFamily="2" charset="-78"/>
              </a:rPr>
              <a:t>ما در جهان، علاوه بر آثار ذاتي ماده، يك نوع هماهنگي و انسجام را... احساس و لمس مي كنيم.»</a:t>
            </a:r>
          </a:p>
          <a:p>
            <a:pPr algn="r" rtl="1"/>
            <a:r>
              <a:rPr lang="fa-IR" sz="2000" b="1" dirty="0" smtClean="0">
                <a:solidFill>
                  <a:srgbClr val="FF0000"/>
                </a:solidFill>
                <a:cs typeface="B Karim" pitchFamily="2" charset="-78"/>
              </a:rPr>
              <a:t>3. اين برهان دليل بر صفات كماليه اي كه به او نسبت مي دهند ـ مانند عدالت و... ـ نيست.</a:t>
            </a:r>
          </a:p>
          <a:p>
            <a:pPr algn="r" rtl="1"/>
            <a:r>
              <a:rPr lang="fa-IR" sz="2000" b="1" dirty="0" smtClean="0">
                <a:solidFill>
                  <a:schemeClr val="tx1"/>
                </a:solidFill>
                <a:cs typeface="B Karim" pitchFamily="2" charset="-78"/>
              </a:rPr>
              <a:t>پاسخ:</a:t>
            </a:r>
          </a:p>
          <a:p>
            <a:pPr algn="r" rtl="1"/>
            <a:r>
              <a:rPr lang="fa-IR" sz="2400" b="1" dirty="0" smtClean="0">
                <a:solidFill>
                  <a:schemeClr val="tx1"/>
                </a:solidFill>
                <a:cs typeface="B Karim" pitchFamily="2" charset="-78"/>
              </a:rPr>
              <a:t>برهان «نظم» غير از اثبات ناظمي با شعور و دانا، صفت ديگري را براي او ثابت نمي كند.</a:t>
            </a:r>
          </a:p>
          <a:p>
            <a:pPr algn="r" rtl="1"/>
            <a:r>
              <a:rPr lang="fa-IR" sz="2000" b="1" dirty="0" smtClean="0">
                <a:solidFill>
                  <a:srgbClr val="FF0000"/>
                </a:solidFill>
                <a:cs typeface="B Karim" pitchFamily="2" charset="-78"/>
              </a:rPr>
              <a:t>4. در طبيعت، حوادث ناخوشايندي وجود دارد؛ مانند طوفان ها كه با مسئله نظم جهان و حكمت </a:t>
            </a:r>
            <a:r>
              <a:rPr lang="en-US" sz="2000" b="1" dirty="0" smtClean="0">
                <a:solidFill>
                  <a:srgbClr val="FF0000"/>
                </a:solidFill>
                <a:cs typeface="B Karim" pitchFamily="2" charset="-78"/>
              </a:rPr>
              <a:t> </a:t>
            </a:r>
            <a:r>
              <a:rPr lang="fa-IR" sz="2000" b="1" dirty="0" smtClean="0">
                <a:solidFill>
                  <a:srgbClr val="FF0000"/>
                </a:solidFill>
                <a:cs typeface="B Karim" pitchFamily="2" charset="-78"/>
              </a:rPr>
              <a:t>آفريدگار </a:t>
            </a:r>
            <a:r>
              <a:rPr lang="fa-IR" sz="2000" b="1" dirty="0" smtClean="0">
                <a:solidFill>
                  <a:srgbClr val="FF0000"/>
                </a:solidFill>
                <a:cs typeface="B Karim" pitchFamily="2" charset="-78"/>
              </a:rPr>
              <a:t>سازگاري ندارد.</a:t>
            </a:r>
          </a:p>
          <a:p>
            <a:pPr algn="r" rtl="1"/>
            <a:r>
              <a:rPr lang="fa-IR" sz="2000" b="1" dirty="0" smtClean="0">
                <a:solidFill>
                  <a:schemeClr val="tx1"/>
                </a:solidFill>
                <a:cs typeface="B Karim" pitchFamily="2" charset="-78"/>
              </a:rPr>
              <a:t>پاسخ:</a:t>
            </a:r>
          </a:p>
          <a:p>
            <a:pPr algn="r" rtl="1"/>
            <a:r>
              <a:rPr lang="fa-IR" sz="2400" b="1" dirty="0" smtClean="0">
                <a:solidFill>
                  <a:schemeClr val="tx1"/>
                </a:solidFill>
                <a:cs typeface="B Karim" pitchFamily="2" charset="-78"/>
              </a:rPr>
              <a:t>برفرضْ وجود شرور، هرگز خللى در برهان نظم ايجاد نمى‏شود.</a:t>
            </a:r>
          </a:p>
          <a:p>
            <a:pPr algn="r" rtl="1"/>
            <a:r>
              <a:rPr lang="fa-IR" sz="2000" b="1" dirty="0" smtClean="0">
                <a:solidFill>
                  <a:srgbClr val="FF0000"/>
                </a:solidFill>
                <a:cs typeface="B Karim" pitchFamily="2" charset="-78"/>
              </a:rPr>
              <a:t>5.آیا نظریه تکاملی داروین جایگزینی برای تبیین توحیدی برهان نظم است؟</a:t>
            </a:r>
          </a:p>
          <a:p>
            <a:pPr algn="r" rtl="1"/>
            <a:r>
              <a:rPr lang="fa-IR" sz="2400" b="1" dirty="0" smtClean="0">
                <a:solidFill>
                  <a:schemeClr val="tx1"/>
                </a:solidFill>
                <a:cs typeface="B Karim" pitchFamily="2" charset="-78"/>
              </a:rPr>
              <a:t> در صورت صحت نظريه داروين، فرض ناظم الهي باطل نمي‏شود، زيرا طرفداران نظريه ناظم الهي، </a:t>
            </a:r>
          </a:p>
          <a:p>
            <a:pPr algn="r" rtl="1"/>
            <a:r>
              <a:rPr lang="fa-IR" sz="2400" b="1" dirty="0" smtClean="0">
                <a:solidFill>
                  <a:schemeClr val="tx1"/>
                </a:solidFill>
                <a:cs typeface="B Karim" pitchFamily="2" charset="-78"/>
              </a:rPr>
              <a:t>مي‏توانند بگويند كه او جهان و موجودات پيچيده‏تر را بلندمدت آفريده است . </a:t>
            </a:r>
            <a:endParaRPr lang="fa-IR" sz="2800" b="1" dirty="0" smtClean="0">
              <a:solidFill>
                <a:schemeClr val="tx1"/>
              </a:solidFill>
              <a:cs typeface="B Karim" pitchFamily="2" charset="-78"/>
            </a:endParaRPr>
          </a:p>
          <a:p>
            <a:pPr algn="r" rtl="1"/>
            <a:endParaRPr lang="fa-IR" b="1" dirty="0" smtClean="0">
              <a:solidFill>
                <a:schemeClr val="tx1"/>
              </a:solidFill>
              <a:cs typeface="B Karim" pitchFamily="2" charset="-78"/>
            </a:endParaRPr>
          </a:p>
          <a:p>
            <a:pPr algn="r" rtl="1"/>
            <a:endParaRPr lang="fa-IR" b="1" dirty="0" smtClean="0">
              <a:solidFill>
                <a:schemeClr val="tx1"/>
              </a:solidFill>
              <a:cs typeface="B Karim" pitchFamily="2" charset="-78"/>
            </a:endParaRPr>
          </a:p>
          <a:p>
            <a:pPr algn="r" rtl="1"/>
            <a:endParaRPr lang="fa-IR" sz="1600" b="1" dirty="0" smtClean="0">
              <a:solidFill>
                <a:schemeClr val="tx1"/>
              </a:solidFill>
              <a:cs typeface="B Roya" pitchFamily="2" charset="-78"/>
            </a:endParaRPr>
          </a:p>
          <a:p>
            <a:pPr algn="r" rtl="1"/>
            <a:endParaRPr lang="fa-IR" sz="1600" dirty="0" smtClean="0">
              <a:solidFill>
                <a:schemeClr val="tx1"/>
              </a:solidFill>
            </a:endParaRPr>
          </a:p>
          <a:p>
            <a:pPr algn="r" rtl="1" fontAlgn="base">
              <a:spcBef>
                <a:spcPct val="0"/>
              </a:spcBef>
              <a:spcAft>
                <a:spcPct val="0"/>
              </a:spcAft>
            </a:pPr>
            <a:endParaRPr lang="fa-IR" sz="2000" dirty="0" smtClean="0">
              <a:solidFill>
                <a:prstClr val="black"/>
              </a:solidFill>
              <a:latin typeface="Tahoma" pitchFamily="34" charset="0"/>
              <a:cs typeface="B Homa" pitchFamily="2" charset="-78"/>
            </a:endParaRPr>
          </a:p>
        </p:txBody>
      </p:sp>
      <p:sp>
        <p:nvSpPr>
          <p:cNvPr id="7" name="Oval 6"/>
          <p:cNvSpPr/>
          <p:nvPr/>
        </p:nvSpPr>
        <p:spPr>
          <a:xfrm flipH="1">
            <a:off x="2857488" y="142852"/>
            <a:ext cx="4143404" cy="71438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2400" b="1" dirty="0" smtClean="0">
                <a:solidFill>
                  <a:schemeClr val="tx1"/>
                </a:solidFill>
                <a:cs typeface="B Roya" pitchFamily="2" charset="-78"/>
              </a:rPr>
              <a:t>اشكالات برهان «نظم»:</a:t>
            </a:r>
          </a:p>
        </p:txBody>
      </p:sp>
      <p:pic>
        <p:nvPicPr>
          <p:cNvPr id="8" name="Picture 2" descr="I:\New folder (2)\personality-types.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10209"/>
          <a:stretch/>
        </p:blipFill>
        <p:spPr bwMode="auto">
          <a:xfrm>
            <a:off x="1000100" y="214290"/>
            <a:ext cx="1857388" cy="92869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714404"/>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ctr" rtl="1" fontAlgn="base">
              <a:spcBef>
                <a:spcPct val="0"/>
              </a:spcBef>
              <a:spcAft>
                <a:spcPct val="0"/>
              </a:spcAft>
            </a:pPr>
            <a:r>
              <a:rPr lang="fa-IR" sz="2800" dirty="0" smtClean="0">
                <a:solidFill>
                  <a:prstClr val="black"/>
                </a:solidFill>
                <a:latin typeface="Tahoma" pitchFamily="34" charset="0"/>
                <a:cs typeface="B Homa" pitchFamily="2" charset="-78"/>
              </a:rPr>
              <a:t>علت فاعلی: آن است که معلول از آن پدید می آید.</a:t>
            </a:r>
          </a:p>
          <a:p>
            <a:pPr algn="ctr" rtl="1" fontAlgn="base">
              <a:spcBef>
                <a:spcPct val="0"/>
              </a:spcBef>
              <a:spcAft>
                <a:spcPct val="0"/>
              </a:spcAft>
            </a:pPr>
            <a:r>
              <a:rPr lang="fa-IR" sz="2800" dirty="0" smtClean="0">
                <a:solidFill>
                  <a:prstClr val="black"/>
                </a:solidFill>
                <a:latin typeface="Tahoma" pitchFamily="34" charset="0"/>
                <a:cs typeface="B Homa" pitchFamily="2" charset="-78"/>
              </a:rPr>
              <a:t> علت هستی بخش</a:t>
            </a:r>
          </a:p>
        </p:txBody>
      </p:sp>
      <p:sp>
        <p:nvSpPr>
          <p:cNvPr id="15" name="12-Point Star 14"/>
          <p:cNvSpPr/>
          <p:nvPr/>
        </p:nvSpPr>
        <p:spPr>
          <a:xfrm>
            <a:off x="5643570" y="1214422"/>
            <a:ext cx="3143272"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علت فاعلی</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
        <p:nvSpPr>
          <p:cNvPr id="8" name="32-Point Star 7"/>
          <p:cNvSpPr/>
          <p:nvPr/>
        </p:nvSpPr>
        <p:spPr>
          <a:xfrm>
            <a:off x="3357554" y="0"/>
            <a:ext cx="2286016" cy="1700194"/>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t>2.علتهای چهارگانه</a:t>
            </a:r>
            <a:endParaRPr lang="en-US" sz="24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357214"/>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rtl="1" fontAlgn="base">
              <a:spcBef>
                <a:spcPct val="0"/>
              </a:spcBef>
              <a:spcAft>
                <a:spcPct val="0"/>
              </a:spcAft>
            </a:pPr>
            <a:r>
              <a:rPr lang="fa-IR" sz="2400" b="1" dirty="0" smtClean="0">
                <a:solidFill>
                  <a:schemeClr val="tx1"/>
                </a:solidFill>
                <a:cs typeface="B Nazanin" pitchFamily="2" charset="-78"/>
              </a:rPr>
              <a:t>علت غایی انگیزه فاعل برای انجام کار است.</a:t>
            </a:r>
          </a:p>
        </p:txBody>
      </p:sp>
      <p:sp>
        <p:nvSpPr>
          <p:cNvPr id="15" name="12-Point Star 14"/>
          <p:cNvSpPr/>
          <p:nvPr/>
        </p:nvSpPr>
        <p:spPr>
          <a:xfrm>
            <a:off x="2786050" y="642918"/>
            <a:ext cx="4310066"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تعریف علت غایی</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428652"/>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rtl="1" fontAlgn="base">
              <a:spcBef>
                <a:spcPct val="0"/>
              </a:spcBef>
              <a:spcAft>
                <a:spcPct val="0"/>
              </a:spcAft>
            </a:pPr>
            <a:r>
              <a:rPr lang="fa-IR" sz="2400" b="1" dirty="0" smtClean="0">
                <a:solidFill>
                  <a:schemeClr val="tx1"/>
                </a:solidFill>
                <a:cs typeface="B Nazanin" pitchFamily="2" charset="-78"/>
              </a:rPr>
              <a:t>علت مادی: زمینه پیدایی معلول است</a:t>
            </a:r>
            <a:endParaRPr lang="en-US" sz="2400" b="1" dirty="0" smtClean="0">
              <a:solidFill>
                <a:schemeClr val="tx1"/>
              </a:solidFill>
              <a:cs typeface="B Nazanin" pitchFamily="2" charset="-78"/>
            </a:endParaRPr>
          </a:p>
          <a:p>
            <a:pPr algn="r" rtl="1" fontAlgn="base">
              <a:spcBef>
                <a:spcPct val="0"/>
              </a:spcBef>
              <a:spcAft>
                <a:spcPct val="0"/>
              </a:spcAft>
            </a:pPr>
            <a:r>
              <a:rPr lang="fa-IR" sz="2400" b="1" dirty="0" smtClean="0">
                <a:solidFill>
                  <a:schemeClr val="tx1"/>
                </a:solidFill>
                <a:cs typeface="B Nazanin" pitchFamily="2" charset="-78"/>
              </a:rPr>
              <a:t>.</a:t>
            </a:r>
          </a:p>
        </p:txBody>
      </p:sp>
      <p:sp>
        <p:nvSpPr>
          <p:cNvPr id="15" name="12-Point Star 14"/>
          <p:cNvSpPr/>
          <p:nvPr/>
        </p:nvSpPr>
        <p:spPr>
          <a:xfrm>
            <a:off x="4286248" y="642918"/>
            <a:ext cx="4595818" cy="1285884"/>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smtClean="0">
                <a:effectLst>
                  <a:outerShdw blurRad="38100" dist="38100" dir="2700000" algn="tl">
                    <a:srgbClr val="000000">
                      <a:alpha val="43137"/>
                    </a:srgbClr>
                  </a:outerShdw>
                </a:effectLst>
                <a:cs typeface="B Homa" pitchFamily="2" charset="-78"/>
              </a:rPr>
              <a:t>تعریف  </a:t>
            </a:r>
            <a:r>
              <a:rPr lang="fa-IR" sz="2400" b="1" dirty="0" smtClean="0">
                <a:effectLst>
                  <a:outerShdw blurRad="38100" dist="38100" dir="2700000" algn="tl">
                    <a:srgbClr val="000000">
                      <a:alpha val="43137"/>
                    </a:srgbClr>
                  </a:outerShdw>
                </a:effectLst>
                <a:cs typeface="B Homa" pitchFamily="2" charset="-78"/>
              </a:rPr>
              <a:t>علت مادی </a:t>
            </a:r>
            <a:endParaRPr lang="en-US" sz="2400" b="1" dirty="0">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a:r>
              <a:rPr lang="fa-IR" sz="2400" b="1" dirty="0" smtClean="0">
                <a:solidFill>
                  <a:schemeClr val="tx1"/>
                </a:solidFill>
                <a:cs typeface="B Nazanin" pitchFamily="2" charset="-78"/>
              </a:rPr>
              <a:t>علت صوری: صورت و فعلیت است که در ماده پدید می آید</a:t>
            </a:r>
            <a:r>
              <a:rPr lang="fa-IR" sz="2400" dirty="0" smtClean="0">
                <a:solidFill>
                  <a:schemeClr val="tx1"/>
                </a:solidFill>
              </a:rPr>
              <a:t>.</a:t>
            </a:r>
            <a:endParaRPr lang="en-US" sz="2400" dirty="0">
              <a:solidFill>
                <a:schemeClr val="tx1"/>
              </a:solidFill>
            </a:endParaRPr>
          </a:p>
        </p:txBody>
      </p:sp>
      <p:sp>
        <p:nvSpPr>
          <p:cNvPr id="15" name="12-Point Star 14"/>
          <p:cNvSpPr/>
          <p:nvPr/>
        </p:nvSpPr>
        <p:spPr>
          <a:xfrm>
            <a:off x="4500562" y="1285860"/>
            <a:ext cx="4310066"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effectLst>
                  <a:outerShdw blurRad="38100" dist="38100" dir="2700000" algn="tl">
                    <a:srgbClr val="000000">
                      <a:alpha val="43137"/>
                    </a:srgbClr>
                  </a:outerShdw>
                </a:effectLst>
                <a:cs typeface="B Homa" pitchFamily="2" charset="-78"/>
              </a:rPr>
              <a:t>تعریف علت صوری </a:t>
            </a:r>
            <a:endParaRPr lang="en-US" sz="2400" b="1" dirty="0">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642966"/>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214338"/>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r>
              <a:rPr lang="fa-IR" sz="2400" b="1" dirty="0" smtClean="0">
                <a:solidFill>
                  <a:schemeClr val="tx1"/>
                </a:solidFill>
                <a:cs typeface="B Nazanin" pitchFamily="2" charset="-78"/>
              </a:rPr>
              <a:t>ماده ای باید باشد كه با آن ماده این صندلی را بسازند، مثلا چوب یا آهن. آن چوب</a:t>
            </a:r>
          </a:p>
          <a:p>
            <a:pPr algn="r" rtl="1" fontAlgn="base">
              <a:spcBef>
                <a:spcPct val="0"/>
              </a:spcBef>
              <a:spcAft>
                <a:spcPct val="0"/>
              </a:spcAft>
            </a:pPr>
            <a:r>
              <a:rPr lang="fa-IR" sz="2400" b="1" dirty="0" smtClean="0">
                <a:solidFill>
                  <a:schemeClr val="tx1"/>
                </a:solidFill>
                <a:cs typeface="B Nazanin" pitchFamily="2" charset="-78"/>
              </a:rPr>
              <a:t> را می گویند </a:t>
            </a:r>
            <a:r>
              <a:rPr lang="fa-IR" sz="2400" b="1" u="sng" dirty="0" smtClean="0">
                <a:solidFill>
                  <a:srgbClr val="FF0000"/>
                </a:solidFill>
                <a:cs typeface="B Nazanin" pitchFamily="2" charset="-78"/>
              </a:rPr>
              <a:t>علت مادی</a:t>
            </a:r>
          </a:p>
          <a:p>
            <a:pPr algn="r" rtl="1" fontAlgn="base">
              <a:spcBef>
                <a:spcPct val="0"/>
              </a:spcBef>
              <a:spcAft>
                <a:spcPct val="0"/>
              </a:spcAft>
            </a:pPr>
            <a:r>
              <a:rPr lang="fa-IR" sz="2400" b="1" dirty="0" smtClean="0">
                <a:solidFill>
                  <a:schemeClr val="tx1"/>
                </a:solidFill>
                <a:cs typeface="B Nazanin" pitchFamily="2" charset="-78"/>
              </a:rPr>
              <a:t>باید به این ماده شكل خاصی بدهند تا صندلی بشود، اگر شكل دیگری به آن بدهند</a:t>
            </a:r>
          </a:p>
          <a:p>
            <a:pPr algn="r" rtl="1" fontAlgn="base">
              <a:spcBef>
                <a:spcPct val="0"/>
              </a:spcBef>
              <a:spcAft>
                <a:spcPct val="0"/>
              </a:spcAft>
            </a:pPr>
            <a:r>
              <a:rPr lang="fa-IR" sz="2400" b="1" dirty="0" smtClean="0">
                <a:solidFill>
                  <a:schemeClr val="tx1"/>
                </a:solidFill>
                <a:cs typeface="B Nazanin" pitchFamily="2" charset="-78"/>
              </a:rPr>
              <a:t> مثلا «در» یا نردبان می شود.، این شكل را می گویند </a:t>
            </a:r>
            <a:r>
              <a:rPr lang="fa-IR" sz="2400" b="1" u="sng" dirty="0" smtClean="0">
                <a:solidFill>
                  <a:srgbClr val="FF0000"/>
                </a:solidFill>
                <a:cs typeface="B Nazanin" pitchFamily="2" charset="-78"/>
              </a:rPr>
              <a:t>علت صوری</a:t>
            </a:r>
            <a:r>
              <a:rPr lang="fa-IR" sz="2400" b="1" dirty="0" smtClean="0">
                <a:solidFill>
                  <a:srgbClr val="FF0000"/>
                </a:solidFill>
                <a:cs typeface="B Nazanin" pitchFamily="2" charset="-78"/>
              </a:rPr>
              <a:t>. </a:t>
            </a:r>
          </a:p>
          <a:p>
            <a:pPr algn="r" rtl="1" fontAlgn="base">
              <a:spcBef>
                <a:spcPct val="0"/>
              </a:spcBef>
              <a:spcAft>
                <a:spcPct val="0"/>
              </a:spcAft>
            </a:pPr>
            <a:r>
              <a:rPr lang="fa-IR" sz="2400" b="1" dirty="0" smtClean="0">
                <a:solidFill>
                  <a:schemeClr val="tx1"/>
                </a:solidFill>
                <a:cs typeface="B Nazanin" pitchFamily="2" charset="-78"/>
              </a:rPr>
              <a:t>فاعلی، نیرویی باید باشد كه این تغییرات را در آن بدهد و آن را به این شكل در</a:t>
            </a:r>
          </a:p>
          <a:p>
            <a:pPr algn="r" rtl="1" fontAlgn="base">
              <a:spcBef>
                <a:spcPct val="0"/>
              </a:spcBef>
              <a:spcAft>
                <a:spcPct val="0"/>
              </a:spcAft>
            </a:pPr>
            <a:r>
              <a:rPr lang="fa-IR" sz="2400" b="1" dirty="0" smtClean="0">
                <a:solidFill>
                  <a:schemeClr val="tx1"/>
                </a:solidFill>
                <a:cs typeface="B Nazanin" pitchFamily="2" charset="-78"/>
              </a:rPr>
              <a:t> بیاورد، این را می گویند </a:t>
            </a:r>
            <a:r>
              <a:rPr lang="fa-IR" sz="2400" b="1" u="sng" dirty="0" smtClean="0">
                <a:solidFill>
                  <a:srgbClr val="FF0000"/>
                </a:solidFill>
                <a:cs typeface="B Nazanin" pitchFamily="2" charset="-78"/>
              </a:rPr>
              <a:t>علت فاعلی.</a:t>
            </a:r>
          </a:p>
          <a:p>
            <a:pPr algn="r" rtl="1" fontAlgn="base">
              <a:spcBef>
                <a:spcPct val="0"/>
              </a:spcBef>
              <a:spcAft>
                <a:spcPct val="0"/>
              </a:spcAft>
            </a:pPr>
            <a:r>
              <a:rPr lang="fa-IR" sz="2400" b="1" dirty="0" smtClean="0">
                <a:solidFill>
                  <a:schemeClr val="tx1"/>
                </a:solidFill>
                <a:cs typeface="B Nazanin" pitchFamily="2" charset="-78"/>
              </a:rPr>
              <a:t> این فاعل از ساختن آن هدفی را در نظر دارد، صندلی را می سازد برای اینكه </a:t>
            </a:r>
          </a:p>
          <a:p>
            <a:pPr algn="r" rtl="1" fontAlgn="base">
              <a:spcBef>
                <a:spcPct val="0"/>
              </a:spcBef>
              <a:spcAft>
                <a:spcPct val="0"/>
              </a:spcAft>
            </a:pPr>
            <a:r>
              <a:rPr lang="fa-IR" sz="2400" b="1" dirty="0" smtClean="0">
                <a:solidFill>
                  <a:schemeClr val="tx1"/>
                </a:solidFill>
                <a:cs typeface="B Nazanin" pitchFamily="2" charset="-78"/>
              </a:rPr>
              <a:t>رویش بنشینند، این را می گویند </a:t>
            </a:r>
            <a:r>
              <a:rPr lang="fa-IR" sz="2400" b="1" u="sng" dirty="0" smtClean="0">
                <a:solidFill>
                  <a:srgbClr val="FF0000"/>
                </a:solidFill>
                <a:cs typeface="B Nazanin" pitchFamily="2" charset="-78"/>
              </a:rPr>
              <a:t>علت غایی</a:t>
            </a:r>
            <a:r>
              <a:rPr lang="fa-IR" sz="2400" b="1" dirty="0" smtClean="0">
                <a:solidFill>
                  <a:schemeClr val="tx1"/>
                </a:solidFill>
                <a:cs typeface="B Nazanin" pitchFamily="2" charset="-78"/>
              </a:rPr>
              <a:t>. </a:t>
            </a:r>
          </a:p>
        </p:txBody>
      </p:sp>
      <p:sp>
        <p:nvSpPr>
          <p:cNvPr id="15" name="12-Point Star 14"/>
          <p:cNvSpPr/>
          <p:nvPr/>
        </p:nvSpPr>
        <p:spPr>
          <a:xfrm>
            <a:off x="2643174" y="0"/>
            <a:ext cx="4310066"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ctr" rtl="1">
              <a:buFont typeface="Arial" pitchFamily="34" charset="0"/>
              <a:buChar char="•"/>
            </a:pPr>
            <a:r>
              <a:rPr lang="fa-IR" sz="2400" b="1" dirty="0" smtClean="0">
                <a:solidFill>
                  <a:schemeClr val="bg1"/>
                </a:solidFill>
                <a:cs typeface="B Homa" pitchFamily="2" charset="-78"/>
              </a:rPr>
              <a:t>چهار علت با مثال</a:t>
            </a:r>
            <a:endParaRPr lang="en-US" sz="2400" b="1" dirty="0">
              <a:solidFill>
                <a:schemeClr val="bg1"/>
              </a:solidFill>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ppt_x</p:attrName>
                                        </p:attrNameLst>
                                      </p:cBhvr>
                                      <p:tavLst>
                                        <p:tav tm="0">
                                          <p:val>
                                            <p:strVal val="#ppt_x"/>
                                          </p:val>
                                        </p:tav>
                                        <p:tav tm="100000">
                                          <p:val>
                                            <p:strVal val="#ppt_x"/>
                                          </p:val>
                                        </p:tav>
                                      </p:tavLst>
                                    </p:anim>
                                    <p:anim calcmode="lin" valueType="num">
                                      <p:cBhvr>
                                        <p:cTn id="1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142908" y="-357214"/>
            <a:ext cx="8572528"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400" b="1" dirty="0" smtClean="0">
                <a:solidFill>
                  <a:prstClr val="black"/>
                </a:solidFill>
                <a:latin typeface="Tahoma" pitchFamily="34" charset="0"/>
                <a:cs typeface="B Homa" pitchFamily="2" charset="-78"/>
              </a:rPr>
              <a:t>اصل علیت یعنی «هر معلولی علتی دارد» این اصل امری بدیهی است</a:t>
            </a:r>
            <a:r>
              <a:rPr lang="fa-IR" sz="2400" b="1" dirty="0" smtClean="0">
                <a:solidFill>
                  <a:prstClr val="black"/>
                </a:solidFill>
                <a:latin typeface="Tahoma" pitchFamily="34" charset="0"/>
                <a:cs typeface="B Homa" pitchFamily="2" charset="-78"/>
              </a:rPr>
              <a:t>.</a:t>
            </a: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p:txBody>
      </p:sp>
      <p:sp>
        <p:nvSpPr>
          <p:cNvPr id="15" name="12-Point Star 14"/>
          <p:cNvSpPr/>
          <p:nvPr/>
        </p:nvSpPr>
        <p:spPr>
          <a:xfrm>
            <a:off x="2643174" y="642918"/>
            <a:ext cx="3214710"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effectLst>
                  <a:outerShdw blurRad="38100" dist="38100" dir="2700000" algn="tl">
                    <a:srgbClr val="000000">
                      <a:alpha val="43137"/>
                    </a:srgbClr>
                  </a:outerShdw>
                </a:effectLst>
                <a:cs typeface="B Homa" pitchFamily="2" charset="-78"/>
              </a:rPr>
              <a:t>3.تعریف اصل علیت </a:t>
            </a:r>
            <a:endParaRPr lang="en-US" sz="2400" b="1" dirty="0">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9" descr="C:\Users\satari\Desktop\انديشه 1 عكسها\png\uzdfghrl.png"/>
          <p:cNvPicPr>
            <a:picLocks noChangeAspect="1" noChangeArrowheads="1"/>
          </p:cNvPicPr>
          <p:nvPr/>
        </p:nvPicPr>
        <p:blipFill>
          <a:blip r:embed="rId2" cstate="print"/>
          <a:srcRect/>
          <a:stretch>
            <a:fillRect/>
          </a:stretch>
        </p:blipFill>
        <p:spPr bwMode="auto">
          <a:xfrm>
            <a:off x="7358082" y="0"/>
            <a:ext cx="872852" cy="995626"/>
          </a:xfrm>
          <a:prstGeom prst="rect">
            <a:avLst/>
          </a:prstGeom>
          <a:noFill/>
          <a:ln>
            <a:noFill/>
          </a:ln>
        </p:spPr>
      </p:pic>
      <p:pic>
        <p:nvPicPr>
          <p:cNvPr id="10"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32" y="-214338"/>
            <a:ext cx="2362200" cy="180972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D:\document\leila\a\png\4un3k-arabesque_4.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357158" y="-714404"/>
            <a:ext cx="2362200" cy="180972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AutoShape 5"/>
          <p:cNvSpPr>
            <a:spLocks noChangeArrowheads="1"/>
          </p:cNvSpPr>
          <p:nvPr/>
        </p:nvSpPr>
        <p:spPr bwMode="auto">
          <a:xfrm>
            <a:off x="0" y="0"/>
            <a:ext cx="9144000" cy="6400800"/>
          </a:xfrm>
          <a:prstGeom prst="horizontalScroll">
            <a:avLst>
              <a:gd name="adj" fmla="val 125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endParaRPr lang="fa-IR" sz="2800" dirty="0" smtClean="0">
              <a:solidFill>
                <a:prstClr val="black"/>
              </a:solidFill>
              <a:latin typeface="Tahoma" pitchFamily="34" charset="0"/>
              <a:cs typeface="B Homa" pitchFamily="2" charset="-78"/>
            </a:endParaRPr>
          </a:p>
          <a:p>
            <a:pPr algn="r" rtl="1" fontAlgn="base">
              <a:spcBef>
                <a:spcPct val="0"/>
              </a:spcBef>
              <a:spcAft>
                <a:spcPct val="0"/>
              </a:spcAft>
            </a:pPr>
            <a:r>
              <a:rPr lang="fa-IR" sz="2800" dirty="0" smtClean="0">
                <a:solidFill>
                  <a:prstClr val="black"/>
                </a:solidFill>
                <a:latin typeface="Tahoma" pitchFamily="34" charset="0"/>
                <a:cs typeface="B Homa" pitchFamily="2" charset="-78"/>
              </a:rPr>
              <a:t>اگر به موجودات جهان نیک بنگریم همه آن ها را متصف به  صفاتی</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چون: محدودیت زمانی و مکانی ، تغییر پذیری، حرکت پذیری و فناپذیری</a:t>
            </a:r>
          </a:p>
          <a:p>
            <a:pPr algn="r" rtl="1" fontAlgn="base">
              <a:spcBef>
                <a:spcPct val="0"/>
              </a:spcBef>
              <a:spcAft>
                <a:spcPct val="0"/>
              </a:spcAft>
            </a:pPr>
            <a:r>
              <a:rPr lang="fa-IR" sz="2800" dirty="0" smtClean="0">
                <a:solidFill>
                  <a:prstClr val="black"/>
                </a:solidFill>
                <a:latin typeface="Tahoma" pitchFamily="34" charset="0"/>
                <a:cs typeface="B Homa" pitchFamily="2" charset="-78"/>
              </a:rPr>
              <a:t>، می دانیم.در نتیجه همه آن ها معلول خواهند بود. </a:t>
            </a:r>
          </a:p>
          <a:p>
            <a:pPr algn="r" rtl="1" fontAlgn="base">
              <a:spcBef>
                <a:spcPct val="0"/>
              </a:spcBef>
              <a:spcAft>
                <a:spcPct val="0"/>
              </a:spcAft>
            </a:pPr>
            <a:r>
              <a:rPr lang="fa-IR" sz="2800" dirty="0" smtClean="0">
                <a:solidFill>
                  <a:prstClr val="black"/>
                </a:solidFill>
                <a:latin typeface="Tahoma" pitchFamily="34" charset="0"/>
                <a:cs typeface="B Homa" pitchFamily="2" charset="-78"/>
              </a:rPr>
              <a:t>خداوند هیچ یک از صفات مذکور را ندارد.</a:t>
            </a:r>
          </a:p>
        </p:txBody>
      </p:sp>
      <p:sp>
        <p:nvSpPr>
          <p:cNvPr id="15" name="12-Point Star 14"/>
          <p:cNvSpPr/>
          <p:nvPr/>
        </p:nvSpPr>
        <p:spPr>
          <a:xfrm>
            <a:off x="2428860" y="1071546"/>
            <a:ext cx="4310066" cy="1614486"/>
          </a:xfrm>
          <a:prstGeom prst="star12">
            <a:avLst/>
          </a:prstGeom>
        </p:spPr>
        <p:style>
          <a:lnRef idx="3">
            <a:schemeClr val="lt1"/>
          </a:lnRef>
          <a:fillRef idx="1">
            <a:schemeClr val="accent2"/>
          </a:fillRef>
          <a:effectRef idx="1">
            <a:schemeClr val="accent2"/>
          </a:effectRef>
          <a:fontRef idx="minor">
            <a:schemeClr val="lt1"/>
          </a:fontRef>
        </p:style>
        <p:txBody>
          <a:bodyPr rtlCol="0" anchor="ctr"/>
          <a:lstStyle/>
          <a:p>
            <a:pPr marL="457200" indent="-457200" algn="r" rtl="1">
              <a:buFont typeface="Wingdings" pitchFamily="2" charset="2"/>
              <a:buChar char="q"/>
            </a:pPr>
            <a:r>
              <a:rPr lang="fa-IR" sz="2400" b="1" dirty="0" smtClean="0">
                <a:solidFill>
                  <a:schemeClr val="bg1"/>
                </a:solidFill>
                <a:effectLst>
                  <a:outerShdw blurRad="38100" dist="38100" dir="2700000" algn="tl">
                    <a:srgbClr val="000000">
                      <a:alpha val="43137"/>
                    </a:srgbClr>
                  </a:outerShdw>
                </a:effectLst>
                <a:cs typeface="B Homa" pitchFamily="2" charset="-78"/>
              </a:rPr>
              <a:t>4.اثبات معلولیت عالم</a:t>
            </a:r>
            <a:endParaRPr lang="en-US" sz="2400" b="1" dirty="0">
              <a:solidFill>
                <a:schemeClr val="bg1"/>
              </a:solidFill>
              <a:effectLst>
                <a:outerShdw blurRad="38100" dist="38100" dir="2700000" algn="tl">
                  <a:srgbClr val="000000">
                    <a:alpha val="43137"/>
                  </a:srgbClr>
                </a:outerShdw>
              </a:effectLst>
              <a:cs typeface="B Homa" pitchFamily="2" charset="-78"/>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2778</TotalTime>
  <Words>1837</Words>
  <Application>Microsoft Office PowerPoint</Application>
  <PresentationFormat>On-screen Show (4:3)</PresentationFormat>
  <Paragraphs>288</Paragraphs>
  <Slides>25</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25</vt:i4>
      </vt:variant>
    </vt:vector>
  </HeadingPairs>
  <TitlesOfParts>
    <vt:vector size="38" baseType="lpstr">
      <vt:lpstr>Arial</vt:lpstr>
      <vt:lpstr>Calibri</vt:lpstr>
      <vt:lpstr>B Karim</vt:lpstr>
      <vt:lpstr>B Homa</vt:lpstr>
      <vt:lpstr>2  Karim</vt:lpstr>
      <vt:lpstr>B Mitra</vt:lpstr>
      <vt:lpstr>Tahoma</vt:lpstr>
      <vt:lpstr>2  Yagut</vt:lpstr>
      <vt:lpstr>Wingdings</vt:lpstr>
      <vt:lpstr>B Nazanin</vt:lpstr>
      <vt:lpstr>B Roya</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dc:creator>
  <cp:lastModifiedBy>NPSoft</cp:lastModifiedBy>
  <cp:revision>178</cp:revision>
  <dcterms:created xsi:type="dcterms:W3CDTF">2012-07-14T14:40:47Z</dcterms:created>
  <dcterms:modified xsi:type="dcterms:W3CDTF">2019-08-23T13:40:53Z</dcterms:modified>
</cp:coreProperties>
</file>