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423" r:id="rId4"/>
    <p:sldId id="425" r:id="rId5"/>
    <p:sldId id="428" r:id="rId6"/>
    <p:sldId id="434" r:id="rId7"/>
    <p:sldId id="430" r:id="rId8"/>
    <p:sldId id="436" r:id="rId9"/>
    <p:sldId id="438" r:id="rId10"/>
    <p:sldId id="440" r:id="rId11"/>
    <p:sldId id="443" r:id="rId12"/>
    <p:sldId id="446" r:id="rId13"/>
    <p:sldId id="405" r:id="rId14"/>
    <p:sldId id="411" r:id="rId15"/>
    <p:sldId id="449" r:id="rId16"/>
    <p:sldId id="451" r:id="rId17"/>
    <p:sldId id="453" r:id="rId18"/>
    <p:sldId id="455" r:id="rId19"/>
    <p:sldId id="419" r:id="rId20"/>
    <p:sldId id="421" r:id="rId21"/>
    <p:sldId id="457" r:id="rId22"/>
  </p:sldIdLst>
  <p:sldSz cx="9144000" cy="6858000" type="screen4x3"/>
  <p:notesSz cx="7099300" cy="10233025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B Nazanin" pitchFamily="2" charset="-78"/>
      <p:regular r:id="rId28"/>
      <p:bold r:id="rId29"/>
    </p:embeddedFont>
    <p:embeddedFont>
      <p:font typeface="B Homa" pitchFamily="2" charset="-78"/>
      <p:regular r:id="rId30"/>
    </p:embeddedFont>
    <p:embeddedFont>
      <p:font typeface="B Traffic" pitchFamily="2" charset="-78"/>
      <p:regular r:id="rId31"/>
      <p:bold r:id="rId32"/>
    </p:embeddedFont>
    <p:embeddedFont>
      <p:font typeface="B Mitra" pitchFamily="2" charset="-78"/>
      <p:regular r:id="rId33"/>
      <p:bold r:id="rId34"/>
    </p:embeddedFont>
    <p:embeddedFont>
      <p:font typeface="B Roya" pitchFamily="2" charset="-78"/>
      <p:regular r:id="rId35"/>
      <p:bold r:id="rId36"/>
    </p:embeddedFont>
    <p:embeddedFont>
      <p:font typeface="B Karim" pitchFamily="2" charset="-78"/>
      <p:regular r:id="rId37"/>
      <p:bold r:id="rId38"/>
    </p:embeddedFont>
    <p:embeddedFont>
      <p:font typeface="2  Karim" pitchFamily="2" charset="-78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5993" autoAdjust="0"/>
  </p:normalViewPr>
  <p:slideViewPr>
    <p:cSldViewPr>
      <p:cViewPr>
        <p:scale>
          <a:sx n="90" d="100"/>
          <a:sy n="90" d="100"/>
        </p:scale>
        <p:origin x="-59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BC473-1991-4C2C-9F70-F71E938425C8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57F905-3572-44B3-885C-9D0D5C6C9724}">
      <dgm:prSet phldrT="[Text]"/>
      <dgm:spPr/>
      <dgm:t>
        <a:bodyPr/>
        <a:lstStyle/>
        <a:p>
          <a:r>
            <a:rPr lang="fa-IR" dirty="0" smtClean="0">
              <a:cs typeface="B Mitra" pitchFamily="2" charset="-78"/>
            </a:rPr>
            <a:t>دیدگاه‌ها</a:t>
          </a:r>
          <a:endParaRPr lang="en-US" dirty="0">
            <a:cs typeface="B Mitra" pitchFamily="2" charset="-78"/>
          </a:endParaRPr>
        </a:p>
      </dgm:t>
    </dgm:pt>
    <dgm:pt modelId="{ABEC7BA4-6CD1-41E6-8326-304E71B70F37}" type="parTrans" cxnId="{7239D9C8-3540-45D8-A6EC-A6FEACCF6B78}">
      <dgm:prSet/>
      <dgm:spPr/>
      <dgm:t>
        <a:bodyPr/>
        <a:lstStyle/>
        <a:p>
          <a:endParaRPr lang="en-US"/>
        </a:p>
      </dgm:t>
    </dgm:pt>
    <dgm:pt modelId="{CDE0C118-BB3C-47A3-80D1-4F8F1BC338F2}" type="sibTrans" cxnId="{7239D9C8-3540-45D8-A6EC-A6FEACCF6B78}">
      <dgm:prSet/>
      <dgm:spPr/>
      <dgm:t>
        <a:bodyPr/>
        <a:lstStyle/>
        <a:p>
          <a:endParaRPr lang="en-US"/>
        </a:p>
      </dgm:t>
    </dgm:pt>
    <dgm:pt modelId="{4E0D3D59-2714-4BB4-9A9B-16561B30F118}">
      <dgm:prSet phldrT="[Text]" custT="1"/>
      <dgm:spPr/>
      <dgm:t>
        <a:bodyPr/>
        <a:lstStyle/>
        <a:p>
          <a:r>
            <a:rPr lang="fa-IR" sz="2400" dirty="0" smtClean="0">
              <a:cs typeface="B Mitra" pitchFamily="2" charset="-78"/>
            </a:rPr>
            <a:t>1. تعطیل</a:t>
          </a:r>
          <a:endParaRPr lang="en-US" sz="2400" dirty="0">
            <a:cs typeface="B Mitra" pitchFamily="2" charset="-78"/>
          </a:endParaRPr>
        </a:p>
      </dgm:t>
    </dgm:pt>
    <dgm:pt modelId="{AF460119-73D3-4F12-8696-4AC2E8AC7514}" type="parTrans" cxnId="{C8226D2B-5BAA-4660-B1B8-01D00B04CA93}">
      <dgm:prSet/>
      <dgm:spPr/>
      <dgm:t>
        <a:bodyPr/>
        <a:lstStyle/>
        <a:p>
          <a:endParaRPr lang="en-US"/>
        </a:p>
      </dgm:t>
    </dgm:pt>
    <dgm:pt modelId="{69EFC35C-25BC-4A88-81B7-B34A869C1744}" type="sibTrans" cxnId="{C8226D2B-5BAA-4660-B1B8-01D00B04CA93}">
      <dgm:prSet/>
      <dgm:spPr/>
      <dgm:t>
        <a:bodyPr/>
        <a:lstStyle/>
        <a:p>
          <a:endParaRPr lang="en-US"/>
        </a:p>
      </dgm:t>
    </dgm:pt>
    <dgm:pt modelId="{D55E15C2-6956-4EE9-86C1-FEFDF533B2BB}">
      <dgm:prSet phldrT="[Text]" custT="1"/>
      <dgm:spPr/>
      <dgm:t>
        <a:bodyPr/>
        <a:lstStyle/>
        <a:p>
          <a:r>
            <a:rPr lang="fa-IR" sz="2400" dirty="0" smtClean="0">
              <a:cs typeface="B Mitra" pitchFamily="2" charset="-78"/>
            </a:rPr>
            <a:t>2. تشبیه</a:t>
          </a:r>
          <a:endParaRPr lang="en-US" sz="2400" dirty="0">
            <a:cs typeface="B Mitra" pitchFamily="2" charset="-78"/>
          </a:endParaRPr>
        </a:p>
      </dgm:t>
    </dgm:pt>
    <dgm:pt modelId="{C0A8DD1B-EE95-4F0B-9CFD-367AF0105EAC}" type="parTrans" cxnId="{24DB29AB-3712-49B0-834B-0B6597B86900}">
      <dgm:prSet/>
      <dgm:spPr/>
      <dgm:t>
        <a:bodyPr/>
        <a:lstStyle/>
        <a:p>
          <a:endParaRPr lang="en-US"/>
        </a:p>
      </dgm:t>
    </dgm:pt>
    <dgm:pt modelId="{35E2F4F5-8F8F-4EB1-B2E1-FF60A079DFA9}" type="sibTrans" cxnId="{24DB29AB-3712-49B0-834B-0B6597B86900}">
      <dgm:prSet/>
      <dgm:spPr/>
      <dgm:t>
        <a:bodyPr/>
        <a:lstStyle/>
        <a:p>
          <a:endParaRPr lang="en-US"/>
        </a:p>
      </dgm:t>
    </dgm:pt>
    <dgm:pt modelId="{F0FBEC74-5F2E-4595-B663-7DEC7957A26E}">
      <dgm:prSet phldrT="[Text]" custT="1"/>
      <dgm:spPr/>
      <dgm:t>
        <a:bodyPr/>
        <a:lstStyle/>
        <a:p>
          <a:r>
            <a:rPr lang="fa-IR" sz="2400" dirty="0" smtClean="0">
              <a:cs typeface="B Mitra" pitchFamily="2" charset="-78"/>
            </a:rPr>
            <a:t>3. تنزیه</a:t>
          </a:r>
          <a:endParaRPr lang="en-US" sz="4000" dirty="0">
            <a:cs typeface="B Mitra" pitchFamily="2" charset="-78"/>
          </a:endParaRPr>
        </a:p>
      </dgm:t>
    </dgm:pt>
    <dgm:pt modelId="{FB3DE450-4635-42BF-8D40-2DB2E43CD66C}" type="parTrans" cxnId="{4590A6EB-08B7-4AAD-AE4B-93F71ED331B5}">
      <dgm:prSet/>
      <dgm:spPr/>
      <dgm:t>
        <a:bodyPr/>
        <a:lstStyle/>
        <a:p>
          <a:endParaRPr lang="en-US"/>
        </a:p>
      </dgm:t>
    </dgm:pt>
    <dgm:pt modelId="{ECC3F4DC-56B1-485A-8C9B-47005B53B8D8}" type="sibTrans" cxnId="{4590A6EB-08B7-4AAD-AE4B-93F71ED331B5}">
      <dgm:prSet/>
      <dgm:spPr/>
      <dgm:t>
        <a:bodyPr/>
        <a:lstStyle/>
        <a:p>
          <a:endParaRPr lang="en-US"/>
        </a:p>
      </dgm:t>
    </dgm:pt>
    <dgm:pt modelId="{338D6459-52F9-42C1-86D7-4E25F7FE02C3}" type="pres">
      <dgm:prSet presAssocID="{F2DBC473-1991-4C2C-9F70-F71E938425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80B28-260F-41FB-BE62-8F6FDBAF7081}" type="pres">
      <dgm:prSet presAssocID="{8D57F905-3572-44B3-885C-9D0D5C6C9724}" presName="centerShape" presStyleLbl="node0" presStyleIdx="0" presStyleCnt="1" custScaleX="141557" custScaleY="141557"/>
      <dgm:spPr/>
      <dgm:t>
        <a:bodyPr/>
        <a:lstStyle/>
        <a:p>
          <a:endParaRPr lang="en-US"/>
        </a:p>
      </dgm:t>
    </dgm:pt>
    <dgm:pt modelId="{3A6D51BB-5B1D-44C5-A4A9-11C4C5AA4170}" type="pres">
      <dgm:prSet presAssocID="{4E0D3D59-2714-4BB4-9A9B-16561B30F1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CF86A-047C-4577-9B11-54B3A1FA7769}" type="pres">
      <dgm:prSet presAssocID="{4E0D3D59-2714-4BB4-9A9B-16561B30F118}" presName="dummy" presStyleCnt="0"/>
      <dgm:spPr/>
      <dgm:t>
        <a:bodyPr/>
        <a:lstStyle/>
        <a:p>
          <a:endParaRPr lang="en-US"/>
        </a:p>
      </dgm:t>
    </dgm:pt>
    <dgm:pt modelId="{0B416586-7EFD-4633-A618-D377BCD0F266}" type="pres">
      <dgm:prSet presAssocID="{69EFC35C-25BC-4A88-81B7-B34A869C1744}" presName="sibTrans" presStyleLbl="sibTrans2D1" presStyleIdx="0" presStyleCnt="3" custScaleX="110667" custScaleY="110667"/>
      <dgm:spPr/>
      <dgm:t>
        <a:bodyPr/>
        <a:lstStyle/>
        <a:p>
          <a:endParaRPr lang="en-US"/>
        </a:p>
      </dgm:t>
    </dgm:pt>
    <dgm:pt modelId="{5F123A49-5CF9-4C6D-A0FA-1EB35C47C66A}" type="pres">
      <dgm:prSet presAssocID="{D55E15C2-6956-4EE9-86C1-FEFDF533B2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75766-3762-477F-BEDB-B31C25A88EE5}" type="pres">
      <dgm:prSet presAssocID="{D55E15C2-6956-4EE9-86C1-FEFDF533B2BB}" presName="dummy" presStyleCnt="0"/>
      <dgm:spPr/>
      <dgm:t>
        <a:bodyPr/>
        <a:lstStyle/>
        <a:p>
          <a:endParaRPr lang="en-US"/>
        </a:p>
      </dgm:t>
    </dgm:pt>
    <dgm:pt modelId="{DE12A59E-8C60-4D07-9CEA-C43BDCC9D9A0}" type="pres">
      <dgm:prSet presAssocID="{35E2F4F5-8F8F-4EB1-B2E1-FF60A079DFA9}" presName="sibTrans" presStyleLbl="sibTrans2D1" presStyleIdx="1" presStyleCnt="3" custScaleX="110667" custScaleY="110667"/>
      <dgm:spPr/>
      <dgm:t>
        <a:bodyPr/>
        <a:lstStyle/>
        <a:p>
          <a:endParaRPr lang="en-US"/>
        </a:p>
      </dgm:t>
    </dgm:pt>
    <dgm:pt modelId="{AE0F5CBD-CF8B-40D2-B837-3FE951A6BE85}" type="pres">
      <dgm:prSet presAssocID="{F0FBEC74-5F2E-4595-B663-7DEC7957A2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8A2A3-E3FA-4C1A-BA91-49822A935184}" type="pres">
      <dgm:prSet presAssocID="{F0FBEC74-5F2E-4595-B663-7DEC7957A26E}" presName="dummy" presStyleCnt="0"/>
      <dgm:spPr/>
      <dgm:t>
        <a:bodyPr/>
        <a:lstStyle/>
        <a:p>
          <a:endParaRPr lang="en-US"/>
        </a:p>
      </dgm:t>
    </dgm:pt>
    <dgm:pt modelId="{C6354054-2EBA-425A-B332-2D4CBE244EA3}" type="pres">
      <dgm:prSet presAssocID="{ECC3F4DC-56B1-485A-8C9B-47005B53B8D8}" presName="sibTrans" presStyleLbl="sibTrans2D1" presStyleIdx="2" presStyleCnt="3" custScaleX="110667" custScaleY="110667"/>
      <dgm:spPr/>
      <dgm:t>
        <a:bodyPr/>
        <a:lstStyle/>
        <a:p>
          <a:endParaRPr lang="en-US"/>
        </a:p>
      </dgm:t>
    </dgm:pt>
  </dgm:ptLst>
  <dgm:cxnLst>
    <dgm:cxn modelId="{7239D9C8-3540-45D8-A6EC-A6FEACCF6B78}" srcId="{F2DBC473-1991-4C2C-9F70-F71E938425C8}" destId="{8D57F905-3572-44B3-885C-9D0D5C6C9724}" srcOrd="0" destOrd="0" parTransId="{ABEC7BA4-6CD1-41E6-8326-304E71B70F37}" sibTransId="{CDE0C118-BB3C-47A3-80D1-4F8F1BC338F2}"/>
    <dgm:cxn modelId="{C8226D2B-5BAA-4660-B1B8-01D00B04CA93}" srcId="{8D57F905-3572-44B3-885C-9D0D5C6C9724}" destId="{4E0D3D59-2714-4BB4-9A9B-16561B30F118}" srcOrd="0" destOrd="0" parTransId="{AF460119-73D3-4F12-8696-4AC2E8AC7514}" sibTransId="{69EFC35C-25BC-4A88-81B7-B34A869C1744}"/>
    <dgm:cxn modelId="{A8587E19-2A6B-47CE-B5E1-1C316C48C385}" type="presOf" srcId="{ECC3F4DC-56B1-485A-8C9B-47005B53B8D8}" destId="{C6354054-2EBA-425A-B332-2D4CBE244EA3}" srcOrd="0" destOrd="0" presId="urn:microsoft.com/office/officeart/2005/8/layout/radial6"/>
    <dgm:cxn modelId="{4590A6EB-08B7-4AAD-AE4B-93F71ED331B5}" srcId="{8D57F905-3572-44B3-885C-9D0D5C6C9724}" destId="{F0FBEC74-5F2E-4595-B663-7DEC7957A26E}" srcOrd="2" destOrd="0" parTransId="{FB3DE450-4635-42BF-8D40-2DB2E43CD66C}" sibTransId="{ECC3F4DC-56B1-485A-8C9B-47005B53B8D8}"/>
    <dgm:cxn modelId="{7EB6CD0E-A05D-4457-A625-4B9CA160B7C6}" type="presOf" srcId="{35E2F4F5-8F8F-4EB1-B2E1-FF60A079DFA9}" destId="{DE12A59E-8C60-4D07-9CEA-C43BDCC9D9A0}" srcOrd="0" destOrd="0" presId="urn:microsoft.com/office/officeart/2005/8/layout/radial6"/>
    <dgm:cxn modelId="{D6F8C876-3D2C-4382-B06A-F25BB9A34C56}" type="presOf" srcId="{F0FBEC74-5F2E-4595-B663-7DEC7957A26E}" destId="{AE0F5CBD-CF8B-40D2-B837-3FE951A6BE85}" srcOrd="0" destOrd="0" presId="urn:microsoft.com/office/officeart/2005/8/layout/radial6"/>
    <dgm:cxn modelId="{F0A802E4-B526-419C-AC37-DEAA439A7013}" type="presOf" srcId="{D55E15C2-6956-4EE9-86C1-FEFDF533B2BB}" destId="{5F123A49-5CF9-4C6D-A0FA-1EB35C47C66A}" srcOrd="0" destOrd="0" presId="urn:microsoft.com/office/officeart/2005/8/layout/radial6"/>
    <dgm:cxn modelId="{A2E5FD9F-50C0-4C63-8259-798FE45F3CAA}" type="presOf" srcId="{69EFC35C-25BC-4A88-81B7-B34A869C1744}" destId="{0B416586-7EFD-4633-A618-D377BCD0F266}" srcOrd="0" destOrd="0" presId="urn:microsoft.com/office/officeart/2005/8/layout/radial6"/>
    <dgm:cxn modelId="{24DB29AB-3712-49B0-834B-0B6597B86900}" srcId="{8D57F905-3572-44B3-885C-9D0D5C6C9724}" destId="{D55E15C2-6956-4EE9-86C1-FEFDF533B2BB}" srcOrd="1" destOrd="0" parTransId="{C0A8DD1B-EE95-4F0B-9CFD-367AF0105EAC}" sibTransId="{35E2F4F5-8F8F-4EB1-B2E1-FF60A079DFA9}"/>
    <dgm:cxn modelId="{BA103A80-A242-4379-B27A-8D0288D0164F}" type="presOf" srcId="{4E0D3D59-2714-4BB4-9A9B-16561B30F118}" destId="{3A6D51BB-5B1D-44C5-A4A9-11C4C5AA4170}" srcOrd="0" destOrd="0" presId="urn:microsoft.com/office/officeart/2005/8/layout/radial6"/>
    <dgm:cxn modelId="{1CD6C1EA-6A33-425D-927A-806A6C2351AD}" type="presOf" srcId="{8D57F905-3572-44B3-885C-9D0D5C6C9724}" destId="{17380B28-260F-41FB-BE62-8F6FDBAF7081}" srcOrd="0" destOrd="0" presId="urn:microsoft.com/office/officeart/2005/8/layout/radial6"/>
    <dgm:cxn modelId="{13879509-0F32-41F0-BBC0-741AB16C9EF3}" type="presOf" srcId="{F2DBC473-1991-4C2C-9F70-F71E938425C8}" destId="{338D6459-52F9-42C1-86D7-4E25F7FE02C3}" srcOrd="0" destOrd="0" presId="urn:microsoft.com/office/officeart/2005/8/layout/radial6"/>
    <dgm:cxn modelId="{6888815D-A6E8-4FC5-A054-41033D9E04D5}" type="presParOf" srcId="{338D6459-52F9-42C1-86D7-4E25F7FE02C3}" destId="{17380B28-260F-41FB-BE62-8F6FDBAF7081}" srcOrd="0" destOrd="0" presId="urn:microsoft.com/office/officeart/2005/8/layout/radial6"/>
    <dgm:cxn modelId="{FDE928BE-1E08-438F-BD17-EBFDD2549BB8}" type="presParOf" srcId="{338D6459-52F9-42C1-86D7-4E25F7FE02C3}" destId="{3A6D51BB-5B1D-44C5-A4A9-11C4C5AA4170}" srcOrd="1" destOrd="0" presId="urn:microsoft.com/office/officeart/2005/8/layout/radial6"/>
    <dgm:cxn modelId="{FC091320-1D88-490B-AD40-9E45D979D34F}" type="presParOf" srcId="{338D6459-52F9-42C1-86D7-4E25F7FE02C3}" destId="{E5DCF86A-047C-4577-9B11-54B3A1FA7769}" srcOrd="2" destOrd="0" presId="urn:microsoft.com/office/officeart/2005/8/layout/radial6"/>
    <dgm:cxn modelId="{7871804C-F350-47C9-8E3D-FF2498764E5B}" type="presParOf" srcId="{338D6459-52F9-42C1-86D7-4E25F7FE02C3}" destId="{0B416586-7EFD-4633-A618-D377BCD0F266}" srcOrd="3" destOrd="0" presId="urn:microsoft.com/office/officeart/2005/8/layout/radial6"/>
    <dgm:cxn modelId="{0E1847F8-57EE-41E9-8D6C-80049166E453}" type="presParOf" srcId="{338D6459-52F9-42C1-86D7-4E25F7FE02C3}" destId="{5F123A49-5CF9-4C6D-A0FA-1EB35C47C66A}" srcOrd="4" destOrd="0" presId="urn:microsoft.com/office/officeart/2005/8/layout/radial6"/>
    <dgm:cxn modelId="{44901C9C-C65E-47CC-8495-BCFA12096532}" type="presParOf" srcId="{338D6459-52F9-42C1-86D7-4E25F7FE02C3}" destId="{C1D75766-3762-477F-BEDB-B31C25A88EE5}" srcOrd="5" destOrd="0" presId="urn:microsoft.com/office/officeart/2005/8/layout/radial6"/>
    <dgm:cxn modelId="{06331AF2-DAB6-48DF-A1D6-41E44B9BBED0}" type="presParOf" srcId="{338D6459-52F9-42C1-86D7-4E25F7FE02C3}" destId="{DE12A59E-8C60-4D07-9CEA-C43BDCC9D9A0}" srcOrd="6" destOrd="0" presId="urn:microsoft.com/office/officeart/2005/8/layout/radial6"/>
    <dgm:cxn modelId="{01F70B80-CBFA-4A16-9F17-69329A5BE090}" type="presParOf" srcId="{338D6459-52F9-42C1-86D7-4E25F7FE02C3}" destId="{AE0F5CBD-CF8B-40D2-B837-3FE951A6BE85}" srcOrd="7" destOrd="0" presId="urn:microsoft.com/office/officeart/2005/8/layout/radial6"/>
    <dgm:cxn modelId="{2B1A6593-EFC7-4E78-9E61-9A4AE25FA6D3}" type="presParOf" srcId="{338D6459-52F9-42C1-86D7-4E25F7FE02C3}" destId="{3BC8A2A3-E3FA-4C1A-BA91-49822A935184}" srcOrd="8" destOrd="0" presId="urn:microsoft.com/office/officeart/2005/8/layout/radial6"/>
    <dgm:cxn modelId="{6C8373CD-63F7-4A92-8F98-D403200706BF}" type="presParOf" srcId="{338D6459-52F9-42C1-86D7-4E25F7FE02C3}" destId="{C6354054-2EBA-425A-B332-2D4CBE244EA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54054-2EBA-425A-B332-2D4CBE244EA3}">
      <dsp:nvSpPr>
        <dsp:cNvPr id="0" name=""/>
        <dsp:cNvSpPr/>
      </dsp:nvSpPr>
      <dsp:spPr>
        <a:xfrm>
          <a:off x="2053147" y="359346"/>
          <a:ext cx="4123305" cy="412330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2A59E-8C60-4D07-9CEA-C43BDCC9D9A0}">
      <dsp:nvSpPr>
        <dsp:cNvPr id="0" name=""/>
        <dsp:cNvSpPr/>
      </dsp:nvSpPr>
      <dsp:spPr>
        <a:xfrm>
          <a:off x="2053147" y="359346"/>
          <a:ext cx="4123305" cy="412330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16586-7EFD-4633-A618-D377BCD0F266}">
      <dsp:nvSpPr>
        <dsp:cNvPr id="0" name=""/>
        <dsp:cNvSpPr/>
      </dsp:nvSpPr>
      <dsp:spPr>
        <a:xfrm>
          <a:off x="2053147" y="359346"/>
          <a:ext cx="4123305" cy="412330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80B28-260F-41FB-BE62-8F6FDBAF7081}">
      <dsp:nvSpPr>
        <dsp:cNvPr id="0" name=""/>
        <dsp:cNvSpPr/>
      </dsp:nvSpPr>
      <dsp:spPr>
        <a:xfrm>
          <a:off x="2900354" y="1206553"/>
          <a:ext cx="2428890" cy="24288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>
              <a:cs typeface="B Mitra" pitchFamily="2" charset="-78"/>
            </a:rPr>
            <a:t>دیدگاه‌ها</a:t>
          </a:r>
          <a:endParaRPr lang="en-US" sz="5300" kern="1200" dirty="0">
            <a:cs typeface="B Mitra" pitchFamily="2" charset="-78"/>
          </a:endParaRPr>
        </a:p>
      </dsp:txBody>
      <dsp:txXfrm>
        <a:off x="2900354" y="1206553"/>
        <a:ext cx="2428890" cy="2428890"/>
      </dsp:txXfrm>
    </dsp:sp>
    <dsp:sp modelId="{3A6D51BB-5B1D-44C5-A4A9-11C4C5AA4170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1. تعطیل</a:t>
          </a:r>
          <a:endParaRPr lang="en-US" sz="2400" kern="1200" dirty="0">
            <a:cs typeface="B Mitra" pitchFamily="2" charset="-78"/>
          </a:endParaRPr>
        </a:p>
      </dsp:txBody>
      <dsp:txXfrm>
        <a:off x="3514256" y="761"/>
        <a:ext cx="1201087" cy="1201087"/>
      </dsp:txXfrm>
    </dsp:sp>
    <dsp:sp modelId="{5F123A49-5CF9-4C6D-A0FA-1EB35C47C66A}">
      <dsp:nvSpPr>
        <dsp:cNvPr id="0" name=""/>
        <dsp:cNvSpPr/>
      </dsp:nvSpPr>
      <dsp:spPr>
        <a:xfrm>
          <a:off x="5090157" y="2730302"/>
          <a:ext cx="1201087" cy="120108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2. تشبیه</a:t>
          </a:r>
          <a:endParaRPr lang="en-US" sz="2400" kern="1200" dirty="0">
            <a:cs typeface="B Mitra" pitchFamily="2" charset="-78"/>
          </a:endParaRPr>
        </a:p>
      </dsp:txBody>
      <dsp:txXfrm>
        <a:off x="5090157" y="2730302"/>
        <a:ext cx="1201087" cy="1201087"/>
      </dsp:txXfrm>
    </dsp:sp>
    <dsp:sp modelId="{AE0F5CBD-CF8B-40D2-B837-3FE951A6BE85}">
      <dsp:nvSpPr>
        <dsp:cNvPr id="0" name=""/>
        <dsp:cNvSpPr/>
      </dsp:nvSpPr>
      <dsp:spPr>
        <a:xfrm>
          <a:off x="1938354" y="2730302"/>
          <a:ext cx="1201087" cy="120108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3. تنزیه</a:t>
          </a:r>
          <a:endParaRPr lang="en-US" sz="4000" kern="1200" dirty="0">
            <a:cs typeface="B Mitra" pitchFamily="2" charset="-78"/>
          </a:endParaRPr>
        </a:p>
      </dsp:txBody>
      <dsp:txXfrm>
        <a:off x="1938354" y="2730302"/>
        <a:ext cx="1201087" cy="120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651"/>
          </a:xfrm>
          <a:prstGeom prst="rect">
            <a:avLst/>
          </a:prstGeom>
        </p:spPr>
        <p:txBody>
          <a:bodyPr vert="horz" lIns="99039" tIns="49519" rIns="99039" bIns="495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651"/>
          </a:xfrm>
          <a:prstGeom prst="rect">
            <a:avLst/>
          </a:prstGeom>
        </p:spPr>
        <p:txBody>
          <a:bodyPr vert="horz" lIns="99039" tIns="49519" rIns="99039" bIns="49519" rtlCol="0"/>
          <a:lstStyle>
            <a:lvl1pPr algn="r">
              <a:defRPr sz="1300"/>
            </a:lvl1pPr>
          </a:lstStyle>
          <a:p>
            <a:fld id="{76AEBFBC-6982-4B7D-B845-F08D19422431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19" rIns="99039" bIns="495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0687"/>
            <a:ext cx="5679440" cy="4604861"/>
          </a:xfrm>
          <a:prstGeom prst="rect">
            <a:avLst/>
          </a:prstGeom>
        </p:spPr>
        <p:txBody>
          <a:bodyPr vert="horz" lIns="99039" tIns="49519" rIns="99039" bIns="495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6363" cy="511651"/>
          </a:xfrm>
          <a:prstGeom prst="rect">
            <a:avLst/>
          </a:prstGeom>
        </p:spPr>
        <p:txBody>
          <a:bodyPr vert="horz" lIns="99039" tIns="49519" rIns="99039" bIns="495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9598"/>
            <a:ext cx="3076363" cy="511651"/>
          </a:xfrm>
          <a:prstGeom prst="rect">
            <a:avLst/>
          </a:prstGeom>
        </p:spPr>
        <p:txBody>
          <a:bodyPr vert="horz" lIns="99039" tIns="49519" rIns="99039" bIns="49519" rtlCol="0" anchor="b"/>
          <a:lstStyle>
            <a:lvl1pPr algn="r">
              <a:defRPr sz="1300"/>
            </a:lvl1pPr>
          </a:lstStyle>
          <a:p>
            <a:fld id="{CBD253C9-4C20-4CE7-B5CB-DE4E703BC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17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BDDFC-30E4-4CBA-AC05-7AB83D9691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68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3C9-4C20-4CE7-B5CB-DE4E703BC8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14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2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34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7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225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7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49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3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42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7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5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A156-3862-4560-92F8-0A597EF2EA42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ECA1-B793-4193-8D86-A7CE61E2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97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872852" cy="99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8596" y="-214338"/>
            <a:ext cx="8143932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5400" b="1" dirty="0" smtClean="0">
                <a:solidFill>
                  <a:srgbClr val="FFFF00"/>
                </a:solidFill>
                <a:cs typeface="B Nazanin" pitchFamily="2" charset="-78"/>
              </a:rPr>
              <a:t>بخش سوم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5400" b="1" dirty="0" smtClean="0">
                <a:solidFill>
                  <a:srgbClr val="FFFF00"/>
                </a:solidFill>
                <a:cs typeface="B Nazanin" pitchFamily="2" charset="-78"/>
              </a:rPr>
              <a:t> صفات خدا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2214554"/>
            <a:ext cx="3328982" cy="3786214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sz="3600" dirty="0" smtClean="0">
                <a:solidFill>
                  <a:srgbClr val="7030A0"/>
                </a:solidFill>
                <a:cs typeface="B Mitra" pitchFamily="2" charset="-78"/>
              </a:rPr>
              <a:t>ولي افتاد مشكل ها...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آيا آدمي قادر است خدا را تصور كند تا به او معتقد گردد؟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	</a:t>
            </a:r>
            <a:r>
              <a:rPr lang="fa-IR" sz="2800" dirty="0" smtClean="0">
                <a:solidFill>
                  <a:srgbClr val="7030A0"/>
                </a:solidFill>
                <a:cs typeface="B Mitra" pitchFamily="2" charset="-78"/>
              </a:rPr>
              <a:t>پاسخ دين: </a:t>
            </a:r>
            <a:r>
              <a:rPr lang="fa-IR" sz="2800" dirty="0" smtClean="0">
                <a:cs typeface="B Mitra" pitchFamily="2" charset="-78"/>
              </a:rPr>
              <a:t>محدوديت قدرت سير عقلاني بشر، اما نه ناتواني و ممنوعيت كامل عقل بشري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372344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1"/>
            <a:r>
              <a:rPr lang="fa-IR" sz="4800" b="1" dirty="0" smtClean="0">
                <a:solidFill>
                  <a:srgbClr val="FFFF00"/>
                </a:solidFill>
                <a:cs typeface="B Homa" pitchFamily="2" charset="-78"/>
              </a:rPr>
              <a:t>خدای خواستنی</a:t>
            </a:r>
          </a:p>
        </p:txBody>
      </p:sp>
      <p:pic>
        <p:nvPicPr>
          <p:cNvPr id="6" name="Picture 2" descr="C:\Users\ghiyasvand\Desktop\png\bo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901585" cy="1357322"/>
          </a:xfrm>
          <a:prstGeom prst="rect">
            <a:avLst/>
          </a:prstGeom>
          <a:noFill/>
        </p:spPr>
      </p:pic>
      <p:pic>
        <p:nvPicPr>
          <p:cNvPr id="7" name="Picture 2" descr="C:\Users\ghiyasvand\Desktop\png\bo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7672862" y="542452"/>
            <a:ext cx="901585" cy="1357322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42976" y="2214554"/>
            <a:ext cx="3143272" cy="3786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60325" lvl="2" algn="just" rtl="1">
              <a:buNone/>
            </a:pPr>
            <a:r>
              <a:rPr lang="fa-IR" sz="2600" dirty="0" smtClean="0">
                <a:cs typeface="B Traffic" pitchFamily="2" charset="-78"/>
              </a:rPr>
              <a:t>«عقلها را اجازت نداده كه حدود صفات او را مشخص كنند، اما در عين حال آنها را از «مقدار لازم» معرفت ممنوع نساخته است و پرده اي ميان عقول و آن «مقدار واجب» قرار نداده.»</a:t>
            </a:r>
          </a:p>
          <a:p>
            <a:pPr marL="355600" lvl="2" indent="0" rtl="1">
              <a:buNone/>
            </a:pPr>
            <a:endParaRPr lang="fa-IR" sz="2000" dirty="0" smtClean="0">
              <a:cs typeface="B Traffic" pitchFamily="2" charset="-78"/>
            </a:endParaRPr>
          </a:p>
          <a:p>
            <a:pPr marL="355600" lvl="2" indent="0" rtl="1">
              <a:buNone/>
            </a:pPr>
            <a:r>
              <a:rPr lang="fa-IR" sz="2000" dirty="0" smtClean="0">
                <a:cs typeface="B Traffic" pitchFamily="2" charset="-78"/>
              </a:rPr>
              <a:t>امام علي عليه السلام</a:t>
            </a:r>
          </a:p>
        </p:txBody>
      </p:sp>
      <p:pic>
        <p:nvPicPr>
          <p:cNvPr id="2050" name="Picture 2" descr="C:\Users\satari\Desktop\انديشه 1 عكسها\New folder (2)\mp83j8brf60bqslp0q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328614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tari\Desktop\انديشه 1 عكسها\New folder (2)\New folder\New folder\d986d988d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357214"/>
            <a:ext cx="9144000" cy="63758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5764163" y="1571612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75" lvl="2" indent="-168275" algn="r" rtl="1">
              <a:buNone/>
            </a:pPr>
            <a:r>
              <a:rPr lang="fa-IR" sz="4800" b="1" dirty="0" smtClean="0">
                <a:solidFill>
                  <a:schemeClr val="bg1"/>
                </a:solidFill>
                <a:cs typeface="B Traffic" pitchFamily="2" charset="-78"/>
              </a:rPr>
              <a:t>مثال تنزیه:</a:t>
            </a:r>
            <a:r>
              <a:rPr lang="fa-IR" sz="4800" dirty="0" smtClean="0">
                <a:solidFill>
                  <a:schemeClr val="bg1"/>
                </a:solidFill>
                <a:cs typeface="B Traffic" pitchFamily="2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9952" y="4357694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2" indent="-168275" algn="ctr" rtl="1">
              <a:buNone/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علم الهی،آگاهی بدون این قیود است</a:t>
            </a:r>
            <a:endParaRPr lang="en-US" sz="3200" dirty="0">
              <a:solidFill>
                <a:schemeClr val="bg1"/>
              </a:solidFill>
              <a:cs typeface="B Mitra" pitchFamily="2" charset="-78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42910" y="2071678"/>
            <a:ext cx="3290138" cy="834373"/>
            <a:chOff x="170815" y="906"/>
            <a:chExt cx="2751380" cy="834373"/>
          </a:xfrm>
        </p:grpSpPr>
        <p:sp>
          <p:nvSpPr>
            <p:cNvPr id="10" name="Rounded Rectangle 9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حادث است</a:t>
              </a:r>
              <a:endParaRPr lang="en-US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642910" y="3071810"/>
            <a:ext cx="3294988" cy="889696"/>
            <a:chOff x="2149" y="389389"/>
            <a:chExt cx="2933808" cy="889696"/>
          </a:xfrm>
        </p:grpSpPr>
        <p:sp>
          <p:nvSpPr>
            <p:cNvPr id="15" name="Rounded Rectangle 14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در معرض زوال و نابودی است</a:t>
              </a:r>
              <a:endParaRPr lang="en-US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42910" y="4143380"/>
            <a:ext cx="3294988" cy="889696"/>
            <a:chOff x="2149" y="900964"/>
            <a:chExt cx="2933808" cy="889696"/>
          </a:xfrm>
        </p:grpSpPr>
        <p:sp>
          <p:nvSpPr>
            <p:cNvPr id="18" name="Rounded Rectangle 17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برای تحصیل آن به ابزار نیازمندیم</a:t>
              </a:r>
              <a:endParaRPr lang="en-US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571472" y="5214950"/>
            <a:ext cx="3303130" cy="785818"/>
            <a:chOff x="2149" y="1353226"/>
            <a:chExt cx="2945393" cy="949009"/>
          </a:xfrm>
        </p:grpSpPr>
        <p:sp>
          <p:nvSpPr>
            <p:cNvPr id="21" name="Rounded Rectangle 20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65850" y="1353226"/>
              <a:ext cx="2881692" cy="7117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احتمال خطا در آن وجود دارد</a:t>
              </a:r>
              <a:endParaRPr lang="en-US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1142976" y="500043"/>
            <a:ext cx="1968060" cy="1285883"/>
            <a:chOff x="-334188" y="-2294351"/>
            <a:chExt cx="5637963" cy="5508499"/>
          </a:xfrm>
        </p:grpSpPr>
        <p:sp>
          <p:nvSpPr>
            <p:cNvPr id="24" name="Rounded Rectangle 23"/>
            <p:cNvSpPr/>
            <p:nvPr/>
          </p:nvSpPr>
          <p:spPr>
            <a:xfrm>
              <a:off x="-334188" y="-1376271"/>
              <a:ext cx="5427056" cy="45904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5672" y="-2294351"/>
              <a:ext cx="5268103" cy="5429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6000" kern="1200" dirty="0" smtClean="0">
                  <a:cs typeface="B Traffic" pitchFamily="2" charset="-78"/>
                </a:rPr>
                <a:t>علم</a:t>
              </a:r>
              <a:endParaRPr lang="en-US" sz="6000" kern="1200" dirty="0">
                <a:cs typeface="B Traff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441955" y="714356"/>
            <a:ext cx="2344887" cy="2357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rtl="1"/>
            <a:r>
              <a:rPr lang="fa-IR" sz="3200" b="1" dirty="0" smtClean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مقدار لازم:</a:t>
            </a:r>
          </a:p>
          <a:p>
            <a:pPr algn="ctr" rtl="1"/>
            <a:r>
              <a:rPr lang="fa-IR" sz="3200" dirty="0" smtClean="0">
                <a:cs typeface="B Mitra" pitchFamily="2" charset="-78"/>
              </a:rPr>
              <a:t>مقداری که می‌توان به آن رسید و آن را کشف کرد.</a:t>
            </a:r>
            <a:endParaRPr lang="en-US" sz="3200" dirty="0" smtClean="0">
              <a:cs typeface="B Mitra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1955" y="3214686"/>
            <a:ext cx="2344887" cy="22145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rtl="1"/>
            <a:endParaRPr lang="fa-IR" sz="2000" b="1" dirty="0" smtClean="0">
              <a:cs typeface="B Mitra" pitchFamily="2" charset="-78"/>
            </a:endParaRPr>
          </a:p>
          <a:p>
            <a:pPr algn="ctr" rtl="1"/>
            <a:r>
              <a:rPr lang="fa-IR" sz="3200" b="1" dirty="0" smtClean="0">
                <a:solidFill>
                  <a:srgbClr val="7030A0"/>
                </a:solidFill>
                <a:cs typeface="B Mitra" pitchFamily="2" charset="-78"/>
              </a:rPr>
              <a:t>مقدار واجب:</a:t>
            </a:r>
          </a:p>
          <a:p>
            <a:pPr algn="ctr" rtl="1"/>
            <a:r>
              <a:rPr lang="fa-IR" sz="3200" dirty="0" smtClean="0">
                <a:cs typeface="B Mitra" pitchFamily="2" charset="-78"/>
              </a:rPr>
              <a:t>مقداري كه «بايد» شناخت.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844" y="500042"/>
            <a:ext cx="6131069" cy="2571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1" indent="-473075" algn="r" rtl="1">
              <a:buNone/>
            </a:pPr>
            <a:endParaRPr lang="fa-IR" b="1" dirty="0" smtClean="0">
              <a:solidFill>
                <a:srgbClr val="7030A0"/>
              </a:solidFill>
              <a:cs typeface="B Mitra" pitchFamily="2" charset="-78"/>
            </a:endParaRPr>
          </a:p>
          <a:p>
            <a:pPr lvl="1" indent="-473075" algn="r" rtl="1">
              <a:buNone/>
            </a:pPr>
            <a:r>
              <a:rPr lang="fa-IR" sz="3200" b="1" dirty="0" smtClean="0">
                <a:solidFill>
                  <a:srgbClr val="7030A0"/>
                </a:solidFill>
                <a:cs typeface="B Mitra" pitchFamily="2" charset="-78"/>
              </a:rPr>
              <a:t>پس خداوند را چگونه بايد تصور كرد؟</a:t>
            </a:r>
            <a:endParaRPr lang="en-US" sz="3200" b="1" dirty="0" smtClean="0">
              <a:solidFill>
                <a:srgbClr val="7030A0"/>
              </a:solidFill>
              <a:cs typeface="B Mitra" pitchFamily="2" charset="-78"/>
            </a:endParaRPr>
          </a:p>
          <a:p>
            <a:pPr lvl="1" indent="-285750"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ما انسانيم و برتر از ادراكات حسي اما محدود...</a:t>
            </a:r>
          </a:p>
          <a:p>
            <a:pPr lvl="1" indent="-285750"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و خداوند حقيقتي مطلق و نامحدود...</a:t>
            </a:r>
          </a:p>
          <a:p>
            <a:pPr lvl="1" indent="-285750" algn="r" rtl="1"/>
            <a:endParaRPr lang="fa-IR" sz="3200" dirty="0" smtClean="0"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72140"/>
            <a:ext cx="878684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285750" algn="ctr" rtl="1"/>
            <a:r>
              <a:rPr lang="fa-IR" sz="3600" dirty="0" smtClean="0">
                <a:solidFill>
                  <a:srgbClr val="7030A0"/>
                </a:solidFill>
                <a:cs typeface="B Mitra" pitchFamily="2" charset="-78"/>
              </a:rPr>
              <a:t>پس چه </a:t>
            </a:r>
            <a:r>
              <a:rPr lang="fa-IR" sz="3200" dirty="0" smtClean="0">
                <a:solidFill>
                  <a:srgbClr val="7030A0"/>
                </a:solidFill>
                <a:cs typeface="B Mitra" pitchFamily="2" charset="-78"/>
              </a:rPr>
              <a:t>بايد</a:t>
            </a:r>
            <a:r>
              <a:rPr lang="fa-IR" sz="3600" dirty="0" smtClean="0">
                <a:solidFill>
                  <a:srgbClr val="7030A0"/>
                </a:solidFill>
                <a:cs typeface="B Mitra" pitchFamily="2" charset="-78"/>
              </a:rPr>
              <a:t> كرد؟ از راه صفات او  را بشناسیم</a:t>
            </a:r>
            <a:endParaRPr lang="en-US" sz="3600" dirty="0" smtClean="0">
              <a:solidFill>
                <a:srgbClr val="7030A0"/>
              </a:solidFill>
              <a:cs typeface="B Mitra" pitchFamily="2" charset="-78"/>
            </a:endParaRPr>
          </a:p>
        </p:txBody>
      </p:sp>
      <p:pic>
        <p:nvPicPr>
          <p:cNvPr id="6148" name="Picture 4" descr="C:\Users\ghiyasvand\Desktop\ax\نگاه 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4737" r="4545" b="12022"/>
          <a:stretch>
            <a:fillRect/>
          </a:stretch>
        </p:blipFill>
        <p:spPr bwMode="auto">
          <a:xfrm>
            <a:off x="0" y="3214686"/>
            <a:ext cx="6286512" cy="221457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8215338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عقل وقتي وجود غني بالذات و واجب را اثبات كرد مي تواند صفاتی از 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خداوند را نيز دريافت كند؛زيرا از واجب الوجود بودن او ،ابديت و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ازليت،بي شريك بودن، برتر از زمان ومكان،جسم نبودن و...به دست مي آيد.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085874" y="3085462"/>
            <a:ext cx="5286356" cy="8298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7030A0"/>
                </a:solidFill>
                <a:cs typeface="B Traffic" pitchFamily="2" charset="-78"/>
              </a:rPr>
              <a:t>راه های شناخت صفات خدا </a:t>
            </a:r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8138433" y="208848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5716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57752" y="1285860"/>
            <a:ext cx="3157534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1-راه عقلی</a:t>
            </a: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8215338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در پرتو این مطالعه انسان می تواند به برخی اوصاف الهی راه یابد.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تفاوت این با راه اولی این است که تمام مقدمات اولی عقلی اند ولی در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راه دوم برخی مقدمات از مطالعه جهان منظم به دست می آید.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از مطالعه ودقت در عالم خلقت ودر نفس انسان ها ،صفات خداوند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مثل : قدرت، علم، حكمت ، و... شناخته مي شوند.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085874" y="3085462"/>
            <a:ext cx="5286356" cy="8298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7030A0"/>
                </a:solidFill>
                <a:cs typeface="B Traffic" pitchFamily="2" charset="-78"/>
              </a:rPr>
              <a:t>راه های شناخت صفات خدا </a:t>
            </a:r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8138433" y="208848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5716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0" y="1285860"/>
            <a:ext cx="3443286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0" algn="ctr" rtl="1">
              <a:spcBef>
                <a:spcPct val="0"/>
              </a:spcBef>
            </a:pPr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2- سیر در آفاق انفس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14" name="Picture 2" descr="http://ts3.mm.bing.net/th?id=I4835197522346170&amp;pid=1.7&amp;w=250&amp;h=155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8338">
            <a:off x="1153893" y="768323"/>
            <a:ext cx="2381250" cy="15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8215338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bg1"/>
                </a:solidFill>
                <a:latin typeface="Arial" pitchFamily="34" charset="0"/>
                <a:cs typeface="B Karim" pitchFamily="2" charset="-78"/>
              </a:rPr>
              <a:t> در قرآن و روايات و دعاهايي كه از اهل بيت به ما رسيده، صفات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bg1"/>
                </a:solidFill>
                <a:latin typeface="Arial" pitchFamily="34" charset="0"/>
                <a:cs typeface="B Karim" pitchFamily="2" charset="-78"/>
              </a:rPr>
              <a:t> زيادي بيان شده است.در دعاي جوشن كبير 1000اسم وصفت از اسما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bg1"/>
                </a:solidFill>
                <a:latin typeface="Arial" pitchFamily="34" charset="0"/>
                <a:cs typeface="B Karim" pitchFamily="2" charset="-78"/>
              </a:rPr>
              <a:t> وصفات الهي آمده است.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085874" y="3085462"/>
            <a:ext cx="5286356" cy="8298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7030A0"/>
                </a:solidFill>
                <a:cs typeface="B Traffic" pitchFamily="2" charset="-78"/>
              </a:rPr>
              <a:t>راه های شناخت صفات خدا </a:t>
            </a:r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8138433" y="208848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5716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0" y="1285860"/>
            <a:ext cx="3443286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3- قرآن و روایات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pic>
        <p:nvPicPr>
          <p:cNvPr id="15" name="Picture 2" descr="E:\New folder (2)\Sample Pictures\417634_bxNtBC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2500">
            <a:off x="1221005" y="896086"/>
            <a:ext cx="1480314" cy="1912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8215338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كشف و شهود نوعي مشاهده قلبي ودرك باطني است .انسان بر اثر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تکامل و رشد روحی و معنوی و کسب فضائل و تقوا به جایی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می رسد که می تواند بسیاری از حقایق از جمله صفات جمال و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B Karim" pitchFamily="2" charset="-78"/>
              </a:rPr>
              <a:t> جلال خداوند را درک کند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085874" y="3085462"/>
            <a:ext cx="5286356" cy="8298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7030A0"/>
                </a:solidFill>
                <a:cs typeface="B Traffic" pitchFamily="2" charset="-78"/>
              </a:rPr>
              <a:t>راه های شناخت صفات خدا </a:t>
            </a:r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8138433" y="208848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5716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0" y="1285860"/>
            <a:ext cx="344328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4- کشف و شهود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304892"/>
            <a:ext cx="4286280" cy="2857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sz="2400" b="1" dirty="0" smtClean="0">
                <a:cs typeface="B Traffic" pitchFamily="2" charset="-78"/>
              </a:rPr>
              <a:t>1- صفات ثبوتیه:</a:t>
            </a:r>
          </a:p>
          <a:p>
            <a:pPr lvl="1" algn="r" rtl="1"/>
            <a:r>
              <a:rPr lang="fa-IR" sz="2400" dirty="0">
                <a:cs typeface="B Traffic" pitchFamily="2" charset="-78"/>
              </a:rPr>
              <a:t>صفات کمالیه ای که خداوند واجد آن است و متضمن هیچ معنای عدمی و امکانی </a:t>
            </a:r>
            <a:r>
              <a:rPr lang="fa-IR" sz="2400" dirty="0" smtClean="0">
                <a:cs typeface="B Traffic" pitchFamily="2" charset="-78"/>
              </a:rPr>
              <a:t>نیست؛</a:t>
            </a:r>
            <a:endParaRPr lang="fa-IR" sz="2400" dirty="0">
              <a:cs typeface="B Traffic" pitchFamily="2" charset="-78"/>
            </a:endParaRPr>
          </a:p>
          <a:p>
            <a:pPr lvl="1" algn="r" rtl="1"/>
            <a:r>
              <a:rPr lang="fa-IR" sz="2400" dirty="0" smtClean="0">
                <a:cs typeface="B Traffic" pitchFamily="2" charset="-78"/>
              </a:rPr>
              <a:t>این صفات عین ذات خداوندند؛</a:t>
            </a:r>
          </a:p>
          <a:p>
            <a:pPr lvl="1" algn="r" rtl="1"/>
            <a:r>
              <a:rPr lang="fa-IR" sz="2400" dirty="0" smtClean="0">
                <a:cs typeface="B Traffic" pitchFamily="2" charset="-78"/>
              </a:rPr>
              <a:t>و میان ذات و صفات او حد و مرزی نیست.این صفات را </a:t>
            </a:r>
            <a:r>
              <a:rPr lang="fa-IR" sz="2400" u="sng" dirty="0" smtClean="0">
                <a:solidFill>
                  <a:srgbClr val="FF0000"/>
                </a:solidFill>
                <a:cs typeface="B Traffic" pitchFamily="2" charset="-78"/>
              </a:rPr>
              <a:t>صفات جمالیه</a:t>
            </a:r>
            <a:r>
              <a:rPr lang="fa-IR" sz="2400" dirty="0" smtClean="0">
                <a:cs typeface="B Traffic" pitchFamily="2" charset="-78"/>
              </a:rPr>
              <a:t> نیز می گویند </a:t>
            </a:r>
            <a:endParaRPr lang="en-US" sz="2400" dirty="0" smtClean="0">
              <a:cs typeface="B Traffic" pitchFamily="2" charset="-78"/>
            </a:endParaRPr>
          </a:p>
        </p:txBody>
      </p:sp>
      <p:pic>
        <p:nvPicPr>
          <p:cNvPr id="3074" name="Picture 2" descr="C:\Users\satari\Desktop\انديشه 1 عكسها\New folder (2)\New folder\starry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04892"/>
            <a:ext cx="4295760" cy="2863840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4305288"/>
            <a:ext cx="4500562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B Traffic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Traffic" pitchFamily="2" charset="-78"/>
              </a:rPr>
              <a:t>2- صفات سلبیه: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Traffic" pitchFamily="2" charset="-78"/>
              </a:rPr>
              <a:t>صفاتی که از نقص و کاستی و محدودیت خبر می دهد و خداوند فاقد آن است</a:t>
            </a:r>
            <a:r>
              <a:rPr lang="fa-IR" sz="2000" dirty="0" smtClean="0">
                <a:cs typeface="B Traffic" pitchFamily="2" charset="-78"/>
              </a:rPr>
              <a:t>. این صفات را </a:t>
            </a:r>
            <a:r>
              <a:rPr lang="fa-IR" sz="2000" u="sng" dirty="0" smtClean="0">
                <a:solidFill>
                  <a:srgbClr val="FF0000"/>
                </a:solidFill>
                <a:cs typeface="B Traffic" pitchFamily="2" charset="-78"/>
              </a:rPr>
              <a:t>صفات جلالیه </a:t>
            </a:r>
            <a:r>
              <a:rPr lang="fa-IR" sz="2000" dirty="0" smtClean="0">
                <a:cs typeface="B Traffic" pitchFamily="2" charset="-78"/>
              </a:rPr>
              <a:t>نیز می گویند.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B Traffic" pitchFamily="2" charset="-78"/>
            </a:endParaRPr>
          </a:p>
        </p:txBody>
      </p:sp>
      <p:pic>
        <p:nvPicPr>
          <p:cNvPr id="3075" name="Picture 3" descr="C:\Users\satari\Desktop\انديشه 1 عكسها\New folder (2)\New folder\Green-Nature-Trees-l.jpg"/>
          <p:cNvPicPr>
            <a:picLocks noChangeAspect="1" noChangeArrowheads="1"/>
          </p:cNvPicPr>
          <p:nvPr/>
        </p:nvPicPr>
        <p:blipFill>
          <a:blip r:embed="rId3" cstate="print"/>
          <a:srcRect t="12168" r="3959" b="10769"/>
          <a:stretch>
            <a:fillRect/>
          </a:stretch>
        </p:blipFill>
        <p:spPr bwMode="auto">
          <a:xfrm>
            <a:off x="4656257" y="4305288"/>
            <a:ext cx="4273461" cy="171451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b="1" dirty="0" smtClean="0">
                <a:cs typeface="B Homa" pitchFamily="2" charset="-78"/>
              </a:rPr>
              <a:t>دسته بندی های گوناگون از صفات خدا</a:t>
            </a:r>
            <a:endParaRPr lang="en-US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satari\Desktop\انديشه 1 عكسها\png\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6987903" y="243318"/>
            <a:ext cx="1870377" cy="19288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8604"/>
            <a:ext cx="3943320" cy="5500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1- نفی جسمانیت</a:t>
            </a:r>
            <a:endParaRPr lang="en-US" sz="2800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2- برتر از جهت و مکان</a:t>
            </a:r>
            <a:endParaRPr lang="en-US" sz="2800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3- نفی حلول</a:t>
            </a:r>
            <a:endParaRPr lang="en-US" sz="2800" dirty="0" smtClean="0">
              <a:cs typeface="B Traffic" pitchFamily="2" charset="-78"/>
            </a:endParaRPr>
          </a:p>
          <a:p>
            <a:pPr lvl="1" algn="r" rtl="1"/>
            <a:r>
              <a:rPr lang="fa-IR" sz="2400" dirty="0" smtClean="0">
                <a:cs typeface="B Traffic" pitchFamily="2" charset="-78"/>
              </a:rPr>
              <a:t>خداوند در هیچ موجود دیگری حلول نمی کند. اما همه چیز تجلی اوست.</a:t>
            </a:r>
            <a:endParaRPr lang="en-US" sz="2400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4- نفی اتحاد با غیر (تبدیل دو ذات به ذات واحد)</a:t>
            </a:r>
            <a:endParaRPr lang="en-US" sz="2800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5- نفی رویت حسی / چه در دنیا و چه در آخرت)</a:t>
            </a:r>
            <a:endParaRPr lang="en-US" sz="2800" dirty="0" smtClean="0">
              <a:cs typeface="B Traffic" pitchFamily="2" charset="-78"/>
            </a:endParaRPr>
          </a:p>
          <a:p>
            <a:pPr lvl="1" algn="r" rtl="1"/>
            <a:r>
              <a:rPr lang="fa-IR" sz="2400" dirty="0" smtClean="0">
                <a:cs typeface="B Traffic" pitchFamily="2" charset="-78"/>
              </a:rPr>
              <a:t>برخلاف رویت قلبی و شهود باطنی و لقای او</a:t>
            </a:r>
            <a:endParaRPr lang="en-US" sz="2400" dirty="0" smtClean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57686" y="857232"/>
            <a:ext cx="2714644" cy="1000108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400" b="1" dirty="0" smtClean="0">
                <a:cs typeface="B Homa" pitchFamily="2" charset="-78"/>
              </a:rPr>
              <a:t>صفات سلبیه</a:t>
            </a:r>
            <a:endParaRPr lang="en-US" sz="4400" dirty="0" smtClean="0">
              <a:cs typeface="B Homa" pitchFamily="2" charset="-78"/>
            </a:endParaRPr>
          </a:p>
        </p:txBody>
      </p:sp>
      <p:pic>
        <p:nvPicPr>
          <p:cNvPr id="29699" name="Picture 3" descr="C:\Users\satari\Desktop\انديشه 1 عكسها\اسلیمی\jhb.jpg"/>
          <p:cNvPicPr>
            <a:picLocks noChangeAspect="1" noChangeArrowheads="1"/>
          </p:cNvPicPr>
          <p:nvPr/>
        </p:nvPicPr>
        <p:blipFill>
          <a:blip r:embed="rId4" cstate="print"/>
          <a:srcRect l="16968" r="7887"/>
          <a:stretch>
            <a:fillRect/>
          </a:stretch>
        </p:blipFill>
        <p:spPr bwMode="auto">
          <a:xfrm>
            <a:off x="4214810" y="2000240"/>
            <a:ext cx="4429156" cy="39255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9001156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prstClr val="white"/>
              </a:solidFill>
              <a:latin typeface="Arial" pitchFamily="34" charset="0"/>
              <a:cs typeface="B Karim" pitchFamily="2" charset="-78"/>
            </a:endParaRPr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428604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500430" y="1357298"/>
            <a:ext cx="192882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2  Karim" pitchFamily="2" charset="-78"/>
              </a:rPr>
              <a:t>صفات ثیوتی</a:t>
            </a:r>
            <a:endParaRPr lang="en-US" sz="2400" b="1" dirty="0">
              <a:cs typeface="2  Karim" pitchFamily="2" charset="-78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857620" y="2285992"/>
            <a:ext cx="984698" cy="785818"/>
          </a:xfrm>
          <a:prstGeom prst="downArrow">
            <a:avLst>
              <a:gd name="adj1" fmla="val 9826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86050" y="2214554"/>
            <a:ext cx="3206327" cy="6848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صفات ذاتی و فعلی</a:t>
            </a:r>
            <a:r>
              <a:rPr lang="fa-IR" sz="2800" b="1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571868" y="3000372"/>
            <a:ext cx="2000264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00628" y="4143380"/>
            <a:ext cx="3214710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صفات ذاتی آن دسته از صفات هستند که از ذات الهی انتزاع می شوند مانند علم و قدرت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85786" y="4143380"/>
            <a:ext cx="3557606" cy="17145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 صفات فعلی آن دسته از صفات هستند که از ارتباط ذات الهی با مخلوقات انتزاع می شوند، مثل خالقیت </a:t>
            </a:r>
            <a:endParaRPr lang="en-US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285728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66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571480"/>
            <a:ext cx="737234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امكان فهم پذيري معاني اوصاف الاهي</a:t>
            </a:r>
            <a:endParaRPr kumimoji="0" lang="fa-IR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4480" y="1714488"/>
            <a:ext cx="6011507" cy="1304925"/>
            <a:chOff x="0" y="0"/>
            <a:chExt cx="6011507" cy="1304925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6011507" cy="1304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8220" y="38220"/>
              <a:ext cx="4603391" cy="122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اگر بپذيريم كه خداوند را از راه صفات او می ‌توان شناخت، و خداوند دارای همة اوصاف کمالی است؛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43042" y="3143248"/>
            <a:ext cx="6011507" cy="1304925"/>
            <a:chOff x="530427" y="1522413"/>
            <a:chExt cx="6011507" cy="1304925"/>
          </a:xfrm>
        </p:grpSpPr>
        <p:sp>
          <p:nvSpPr>
            <p:cNvPr id="15" name="Rounded Rectangle 14"/>
            <p:cNvSpPr/>
            <p:nvPr/>
          </p:nvSpPr>
          <p:spPr>
            <a:xfrm>
              <a:off x="530427" y="1522413"/>
              <a:ext cx="6011507" cy="1304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68647" y="1560633"/>
              <a:ext cx="4556438" cy="122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و بسیاری از اوصاف الاهی- مانند: دانایی، توانایی و حیات و ...- به صورت مشترک با آدمیان به کار می رود؛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00166" y="4500570"/>
            <a:ext cx="6011507" cy="1304925"/>
            <a:chOff x="1060854" y="3044826"/>
            <a:chExt cx="6011507" cy="1304925"/>
          </a:xfrm>
        </p:grpSpPr>
        <p:sp>
          <p:nvSpPr>
            <p:cNvPr id="18" name="Rounded Rectangle 17"/>
            <p:cNvSpPr/>
            <p:nvPr/>
          </p:nvSpPr>
          <p:spPr>
            <a:xfrm>
              <a:off x="1060854" y="3044826"/>
              <a:ext cx="6011507" cy="1304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099074" y="3083046"/>
              <a:ext cx="4556438" cy="122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B Traffic" pitchFamily="2" charset="-78"/>
                </a:rPr>
                <a:t>آیا معانی اوصاف اخیر در هر دو کاربرد یکسان است؟</a:t>
              </a:r>
              <a:endParaRPr lang="en-US" sz="3200" kern="1200" dirty="0">
                <a:cs typeface="B Traffic" pitchFamily="2" charset="-78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9190" y="2597462"/>
            <a:ext cx="3955518" cy="392909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86050" y="21431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372344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ctr" rtl="1"/>
            <a:r>
              <a:rPr lang="fa-IR" sz="3200" b="1" dirty="0" smtClean="0">
                <a:solidFill>
                  <a:srgbClr val="FFFF00"/>
                </a:solidFill>
                <a:cs typeface="B Homa" pitchFamily="2" charset="-78"/>
              </a:rPr>
              <a:t>امكان فهم </a:t>
            </a:r>
            <a:r>
              <a:rPr lang="fa-IR" sz="3200" b="1" dirty="0">
                <a:solidFill>
                  <a:srgbClr val="FFFF00"/>
                </a:solidFill>
                <a:cs typeface="B Homa" pitchFamily="2" charset="-78"/>
              </a:rPr>
              <a:t>پذيري </a:t>
            </a:r>
            <a:r>
              <a:rPr lang="fa-IR" sz="3200" b="1" dirty="0" smtClean="0">
                <a:solidFill>
                  <a:srgbClr val="FFFF00"/>
                </a:solidFill>
                <a:cs typeface="B Homa" pitchFamily="2" charset="-78"/>
              </a:rPr>
              <a:t>معاني اوصاف الاهي</a:t>
            </a:r>
          </a:p>
        </p:txBody>
      </p:sp>
      <p:pic>
        <p:nvPicPr>
          <p:cNvPr id="7" name="Picture 2" descr="C:\Users\ghiyasvand\Desktop\png\bote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8604"/>
            <a:ext cx="901585" cy="1357322"/>
          </a:xfrm>
          <a:prstGeom prst="rect">
            <a:avLst/>
          </a:prstGeom>
          <a:noFill/>
        </p:spPr>
      </p:pic>
      <p:pic>
        <p:nvPicPr>
          <p:cNvPr id="8" name="Picture 2" descr="C:\Users\ghiyasvand\Desktop\png\bote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 flipV="1">
            <a:off x="7672862" y="542452"/>
            <a:ext cx="901585" cy="1357322"/>
          </a:xfrm>
          <a:prstGeom prst="rect">
            <a:avLst/>
          </a:prstGeom>
          <a:noFill/>
        </p:spPr>
      </p:pic>
      <p:pic>
        <p:nvPicPr>
          <p:cNvPr id="4098" name="Picture 2" descr="C:\Users\satari\Desktop\انديشه 1 عكسها\New folder (2)\1355674978253909_large.jpg"/>
          <p:cNvPicPr>
            <a:picLocks noChangeAspect="1" noChangeArrowheads="1"/>
          </p:cNvPicPr>
          <p:nvPr/>
        </p:nvPicPr>
        <p:blipFill>
          <a:blip r:embed="rId9" cstate="print"/>
          <a:srcRect l="8004" r="5278"/>
          <a:stretch>
            <a:fillRect/>
          </a:stretch>
        </p:blipFill>
        <p:spPr bwMode="auto">
          <a:xfrm>
            <a:off x="0" y="2571744"/>
            <a:ext cx="4643438" cy="356234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285728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66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500042"/>
            <a:ext cx="7372344" cy="1285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1" algn="ctr" rtl="1"/>
            <a:r>
              <a:rPr lang="fa-IR" sz="3200" b="1" kern="0" dirty="0" smtClean="0">
                <a:solidFill>
                  <a:srgbClr val="FFFF00"/>
                </a:solidFill>
                <a:cs typeface="B Homa" pitchFamily="2" charset="-78"/>
              </a:rPr>
              <a:t>1- دیدگاه اهل تعطیل</a:t>
            </a:r>
          </a:p>
        </p:txBody>
      </p:sp>
      <p:sp>
        <p:nvSpPr>
          <p:cNvPr id="11" name="Rounded Rectangle 4"/>
          <p:cNvSpPr/>
          <p:nvPr/>
        </p:nvSpPr>
        <p:spPr>
          <a:xfrm>
            <a:off x="975442" y="1804459"/>
            <a:ext cx="7882837" cy="2891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معتزله می گوید چون انسان با مفاهیمی سروکار دارد که مربوط به موجودات محدود و ممکن الوجود است جایز نیست که این صفات را به خدا نسبت بدهند، در حالی که او واجب الوجود و قائم به ذات است. آنها اوصاف الهی را در قرآن و سنت قبول دارند ولی می گویند حقیقت این معانی بر ما روشن نیست و هیچ تأملی درباره آن نباید صورت بگیرد. 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3240" y="1071546"/>
            <a:ext cx="264320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معتزله</a:t>
            </a:r>
            <a:endParaRPr lang="en-US" b="1" dirty="0"/>
          </a:p>
        </p:txBody>
      </p:sp>
      <p:pic>
        <p:nvPicPr>
          <p:cNvPr id="20" name="Picture 2" descr="http://daynews.ir/static/news/174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2" t="14599" r="5898" b="16636"/>
          <a:stretch/>
        </p:blipFill>
        <p:spPr bwMode="auto">
          <a:xfrm>
            <a:off x="3214678" y="4643446"/>
            <a:ext cx="2502377" cy="14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642918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اولا:ما اوصاف الهی را از یکدیگر تمییز می دهیم یعنی معنایی را 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از آن ها می فهمیم.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ثانیا:ذکر مکرر صفات خدا در قرآن و دعوت به تفکر در آیات 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دلیل بر نادرستی این نظریه است.زیرا اگر صفات خدا قابل فهم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نباشد چنین دعوتی لغو خواهد بود.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ثالثا: قرآن هدف از خلقت انسان را عبودیت الهی می داند. عبادت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خدا فرع بر شناخت خداست. خدایی که قابل شناخت نباشد 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چگونه قابل پرستش است؟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4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4071934" y="500042"/>
            <a:ext cx="1428760" cy="107157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نقد</a:t>
            </a:r>
            <a:endParaRPr lang="en-US" sz="3200" dirty="0"/>
          </a:p>
        </p:txBody>
      </p:sp>
      <p:pic>
        <p:nvPicPr>
          <p:cNvPr id="8" name="Picture 4" descr="C:\Users\i\Pictures\Picture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4" t="4632" r="19934" b="12580"/>
          <a:stretch/>
        </p:blipFill>
        <p:spPr bwMode="auto">
          <a:xfrm rot="21404343">
            <a:off x="462314" y="787625"/>
            <a:ext cx="2762381" cy="128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285728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اشاعره معتقدند:صفات الهی و انسان از نظر معنا تفاوتی ندارند.دلیل این گروه ظاهر بعضي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از آيات است مثل آيه:«يدالله فوق ايديهم». اینان چون اوصاف خدا را به اوصاف 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تشبیه می کنند به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اهل تشبیه یا مشبهه معروف اند.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آن ها برای خدا اعضا و جوارح جسمانی مانند دست و پا در نظر گرفته اند.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B Karim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900" b="1" dirty="0" smtClean="0">
              <a:solidFill>
                <a:srgbClr val="FF0000"/>
              </a:solidFill>
              <a:cs typeface="B Karim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500042"/>
            <a:ext cx="7372344" cy="1285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1" algn="ctr" rtl="1"/>
            <a:r>
              <a:rPr lang="fa-IR" sz="3200" b="1" kern="0" dirty="0" smtClean="0">
                <a:solidFill>
                  <a:srgbClr val="FFFF00"/>
                </a:solidFill>
                <a:cs typeface="B Homa" pitchFamily="2" charset="-78"/>
              </a:rPr>
              <a:t>2- دیدگاه اهل تشبیه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3240" y="1071546"/>
            <a:ext cx="264320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اشاعره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457200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/>
            <a:endParaRPr lang="fa-IR" sz="32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اولا:. خدایی که دارای اعضا و جوارح مادی باشد مرکب و نیازمند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است که با واجب الوجود بودن  خدا سازگاری ندارد.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ثانیا:آیه مورد نظر از آیات متشابه قرآن است که طبق دستور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قرآن باید به آیات محکم مانند</a:t>
            </a:r>
            <a:r>
              <a:rPr lang="fa-IR" sz="3200" b="1" dirty="0" smtClean="0">
                <a:solidFill>
                  <a:srgbClr val="FF0000"/>
                </a:solidFill>
                <a:cs typeface="B Karim" pitchFamily="2" charset="-78"/>
              </a:rPr>
              <a:t>«لیس کمثله شی» </a:t>
            </a: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برگردد.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در نتیجه  گفته می شو د: منظور از دست خدا دست مادی نیست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بلکه به معنای قدرت الهی است .همان طوری که می گوییم: 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دست بالای دست بسیار است.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4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3929058" y="214290"/>
            <a:ext cx="1428760" cy="1071570"/>
          </a:xfrm>
          <a:prstGeom prst="star2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نقد</a:t>
            </a:r>
            <a:endParaRPr lang="en-US" sz="3200" dirty="0"/>
          </a:p>
        </p:txBody>
      </p:sp>
      <p:pic>
        <p:nvPicPr>
          <p:cNvPr id="8" name="Picture 4" descr="C:\Users\i\Pictures\Picture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4" t="4632" r="19934" b="12580"/>
          <a:stretch/>
        </p:blipFill>
        <p:spPr bwMode="auto">
          <a:xfrm rot="21404343">
            <a:off x="391434" y="434694"/>
            <a:ext cx="2762381" cy="128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214290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شیعه می گوید: نه تعطیل و نه تشبیه بلکه فهم پذیری و تنزیه.</a:t>
            </a:r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عقل انسان می تواند اوصاف خدا را بشناسداما معانی اوصاف الهی با اوصاف موجودات 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دیگر متفاوت است. 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B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این نظريه، صحيح وموردتاييد قرآن وروايات است. </a:t>
            </a:r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66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500042"/>
            <a:ext cx="7372344" cy="12858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1" algn="ctr" rtl="1"/>
            <a:r>
              <a:rPr lang="fa-IR" sz="3200" b="1" kern="0" dirty="0" smtClean="0">
                <a:solidFill>
                  <a:srgbClr val="FFFF00"/>
                </a:solidFill>
                <a:cs typeface="B Homa" pitchFamily="2" charset="-78"/>
              </a:rPr>
              <a:t>3- دیدگاه تنزیه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3240" y="1071546"/>
            <a:ext cx="264320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smtClean="0"/>
              <a:t>شیعه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872852" cy="9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-214338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-714404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در قرآن صفات زیادی برای خدا ذکر شده مانند: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B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هُوَ اللَّهُ الَّذِي لَا إِلَهَ إِلَّا هُوَ الْمَلِكُ الْقُدُّوسُ السَّلَامُ الْمُؤْمِنُ الْمُهَيْمِنُ الْعَزِيزُ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الْجَبَّارُ الْمُتَكَبِّرُ سُبْحَانَ اللَّهِ عَمَّا يُشْرِكُونَ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اوست خدای يگانه که هيچ خدای ديگری جز او نيست ، فرمانروا است ، پاک است ،عاری از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هر عيب است ، ايمنی بخش است، نگهبان است ، پيروزمند است ، با جبروت است و بزرگوار است و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از هر چه برای او شريک قرارمی دهند منزه است(سوره حشر آيه 23 و24)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اما در عین حال می فرماید:سُبْحانَهُ وَ تَعالي عَمّا يَصِفُونَ (انعام، 100).خدا منزه و برتر از توصيف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Karim" pitchFamily="2" charset="-78"/>
              </a:rPr>
              <a:t> آنها است.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B Karim" pitchFamily="2" charset="-7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1144</Words>
  <Application>Microsoft Office PowerPoint</Application>
  <PresentationFormat>On-screen Show (4:3)</PresentationFormat>
  <Paragraphs>146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B Nazanin</vt:lpstr>
      <vt:lpstr>B Homa</vt:lpstr>
      <vt:lpstr>B Traffic</vt:lpstr>
      <vt:lpstr>B Mitra</vt:lpstr>
      <vt:lpstr>B Roya</vt:lpstr>
      <vt:lpstr>B Karim</vt:lpstr>
      <vt:lpstr>2  Karim</vt:lpstr>
      <vt:lpstr>Office Theme</vt:lpstr>
      <vt:lpstr>1_Office Theme</vt:lpstr>
      <vt:lpstr>2_Office Theme</vt:lpstr>
      <vt:lpstr>Slide 1</vt:lpstr>
      <vt:lpstr>Slide 2</vt:lpstr>
      <vt:lpstr>امكان فهم پذيري معاني اوصاف الاهي</vt:lpstr>
      <vt:lpstr>Slide 4</vt:lpstr>
      <vt:lpstr>Slide 5</vt:lpstr>
      <vt:lpstr>Slide 6</vt:lpstr>
      <vt:lpstr>Slide 7</vt:lpstr>
      <vt:lpstr>Slide 8</vt:lpstr>
      <vt:lpstr>Slide 9</vt:lpstr>
      <vt:lpstr>خدای خواستنی</vt:lpstr>
      <vt:lpstr>Slide 11</vt:lpstr>
      <vt:lpstr>Slide 12</vt:lpstr>
      <vt:lpstr>Slide 13</vt:lpstr>
      <vt:lpstr>Slide 14</vt:lpstr>
      <vt:lpstr>Slide 15</vt:lpstr>
      <vt:lpstr>Slide 16</vt:lpstr>
      <vt:lpstr>دسته بندی های گوناگون از صفات خدا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</dc:creator>
  <cp:lastModifiedBy>NPSoft</cp:lastModifiedBy>
  <cp:revision>179</cp:revision>
  <dcterms:created xsi:type="dcterms:W3CDTF">2012-07-14T14:40:47Z</dcterms:created>
  <dcterms:modified xsi:type="dcterms:W3CDTF">2019-08-23T13:42:26Z</dcterms:modified>
</cp:coreProperties>
</file>