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  <p:sldMasterId id="2147483684" r:id="rId3"/>
  </p:sldMasterIdLst>
  <p:notesMasterIdLst>
    <p:notesMasterId r:id="rId24"/>
  </p:notesMasterIdLst>
  <p:sldIdLst>
    <p:sldId id="447" r:id="rId4"/>
    <p:sldId id="449" r:id="rId5"/>
    <p:sldId id="451" r:id="rId6"/>
    <p:sldId id="453" r:id="rId7"/>
    <p:sldId id="434" r:id="rId8"/>
    <p:sldId id="436" r:id="rId9"/>
    <p:sldId id="455" r:id="rId10"/>
    <p:sldId id="457" r:id="rId11"/>
    <p:sldId id="459" r:id="rId12"/>
    <p:sldId id="461" r:id="rId13"/>
    <p:sldId id="426" r:id="rId14"/>
    <p:sldId id="467" r:id="rId15"/>
    <p:sldId id="465" r:id="rId16"/>
    <p:sldId id="469" r:id="rId17"/>
    <p:sldId id="471" r:id="rId18"/>
    <p:sldId id="473" r:id="rId19"/>
    <p:sldId id="475" r:id="rId20"/>
    <p:sldId id="441" r:id="rId21"/>
    <p:sldId id="443" r:id="rId22"/>
    <p:sldId id="445" r:id="rId23"/>
  </p:sldIdLst>
  <p:sldSz cx="9144000" cy="6858000" type="screen4x3"/>
  <p:notesSz cx="7099300" cy="10233025"/>
  <p:embeddedFontLst>
    <p:embeddedFont>
      <p:font typeface="B Karim" pitchFamily="2" charset="-78"/>
      <p:regular r:id="rId25"/>
      <p:bold r:id="rId26"/>
    </p:embeddedFont>
    <p:embeddedFont>
      <p:font typeface="Calibri" pitchFamily="34" charset="0"/>
      <p:regular r:id="rId27"/>
      <p:bold r:id="rId28"/>
      <p:italic r:id="rId29"/>
      <p:boldItalic r:id="rId30"/>
    </p:embeddedFont>
    <p:embeddedFont>
      <p:font typeface="B Homa" pitchFamily="2" charset="-78"/>
      <p:regular r:id="rId31"/>
    </p:embeddedFont>
    <p:embeddedFont>
      <p:font typeface="2  Homa" charset="-78"/>
      <p:regular r:id="rId32"/>
    </p:embeddedFont>
    <p:embeddedFont>
      <p:font typeface="B Nazanin" pitchFamily="2" charset="-78"/>
      <p:regular r:id="rId33"/>
      <p:bold r:id="rId34"/>
    </p:embeddedFont>
    <p:embeddedFont>
      <p:font typeface="B Traffic" pitchFamily="2" charset="-78"/>
      <p:regular r:id="rId35"/>
      <p:bold r:id="rId36"/>
    </p:embeddedFont>
    <p:embeddedFont>
      <p:font typeface="B Roya" pitchFamily="2" charset="-78"/>
      <p:regular r:id="rId37"/>
      <p:bold r:id="rId38"/>
    </p:embeddedFont>
    <p:embeddedFont>
      <p:font typeface="2  Yagut" charset="-78"/>
      <p:regular r:id="rId3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2321" autoAdjust="0"/>
  </p:normalViewPr>
  <p:slideViewPr>
    <p:cSldViewPr>
      <p:cViewPr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2.fntdata"/><Relationship Id="rId39" Type="http://schemas.openxmlformats.org/officeDocument/2006/relationships/font" Target="fonts/font15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font" Target="fonts/font10.fntdata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font" Target="fonts/font1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font" Target="fonts/font5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font" Target="fonts/font13.fntdata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font" Target="fonts/font4.fntdata"/><Relationship Id="rId36" Type="http://schemas.openxmlformats.org/officeDocument/2006/relationships/font" Target="fonts/font12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font" Target="fonts/font7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65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651"/>
          </a:xfrm>
          <a:prstGeom prst="rect">
            <a:avLst/>
          </a:prstGeom>
        </p:spPr>
        <p:txBody>
          <a:bodyPr vert="horz" lIns="99039" tIns="49519" rIns="99039" bIns="49519" rtlCol="0"/>
          <a:lstStyle>
            <a:lvl1pPr algn="r">
              <a:defRPr sz="1300"/>
            </a:lvl1pPr>
          </a:lstStyle>
          <a:p>
            <a:fld id="{76AEBFBC-6982-4B7D-B845-F08D19422431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19" rIns="99039" bIns="495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0687"/>
            <a:ext cx="5679440" cy="4604861"/>
          </a:xfrm>
          <a:prstGeom prst="rect">
            <a:avLst/>
          </a:prstGeom>
        </p:spPr>
        <p:txBody>
          <a:bodyPr vert="horz" lIns="99039" tIns="49519" rIns="99039" bIns="495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6363" cy="51165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9598"/>
            <a:ext cx="3076363" cy="511651"/>
          </a:xfrm>
          <a:prstGeom prst="rect">
            <a:avLst/>
          </a:prstGeom>
        </p:spPr>
        <p:txBody>
          <a:bodyPr vert="horz" lIns="99039" tIns="49519" rIns="99039" bIns="49519" rtlCol="0" anchor="b"/>
          <a:lstStyle>
            <a:lvl1pPr algn="r">
              <a:defRPr sz="1300"/>
            </a:lvl1pPr>
          </a:lstStyle>
          <a:p>
            <a:fld id="{CBD253C9-4C20-4CE7-B5CB-DE4E703BC8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017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BDDFC-30E4-4CBA-AC05-7AB83D9691A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98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253C9-4C20-4CE7-B5CB-DE4E703BC8B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43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11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062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2257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4264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38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67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90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09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30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53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2000" t="6000" r="2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B6AE-7485-4320-B48E-AD44EF8AFC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AF06F-93BD-46C3-B30B-ED2DB910E7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6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prstClr val="white"/>
              </a:solidFill>
              <a:latin typeface="Arial" pitchFamily="34" charset="0"/>
              <a:cs typeface="B Karim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21429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3071802" y="0"/>
            <a:ext cx="2000265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 1. علم الهی</a:t>
            </a:r>
            <a:endParaRPr lang="fa-IR" sz="2800" b="1" dirty="0">
              <a:solidFill>
                <a:prstClr val="white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3643306" y="1357298"/>
            <a:ext cx="2000264" cy="97840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prstClr val="white"/>
                </a:solidFill>
                <a:cs typeface="2  Homa" pitchFamily="2" charset="-78"/>
              </a:rPr>
              <a:t>مراتب علم خدا: </a:t>
            </a:r>
            <a:endParaRPr lang="en-US" dirty="0">
              <a:solidFill>
                <a:prstClr val="white"/>
              </a:solidFill>
              <a:cs typeface="2  Hom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4282" y="2500306"/>
            <a:ext cx="7929618" cy="26432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b="1" dirty="0" smtClean="0">
                <a:solidFill>
                  <a:srgbClr val="C00000"/>
                </a:solidFill>
                <a:cs typeface="B Nazanin" pitchFamily="2" charset="-78"/>
              </a:rPr>
              <a:t>1.علم خدا به ذات خود: </a:t>
            </a:r>
          </a:p>
          <a:p>
            <a:pPr algn="r" rtl="1"/>
            <a:r>
              <a:rPr lang="fa-IR" sz="2800" b="1" dirty="0" smtClean="0">
                <a:solidFill>
                  <a:prstClr val="white"/>
                </a:solidFill>
                <a:cs typeface="B Nazanin" pitchFamily="2" charset="-78"/>
              </a:rPr>
              <a:t>خداوند موجود مجرد از ماده است و هر موجود مجرد به ذات خود عالم است 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335879" y="3121209"/>
            <a:ext cx="4786346" cy="82989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7030A0"/>
                </a:solidFill>
                <a:cs typeface="B Traffic" pitchFamily="2" charset="-78"/>
              </a:rPr>
              <a:t>صفات ثیوتی ذاتی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2800" b="1" dirty="0" smtClean="0">
                <a:cs typeface="B Nazanin" pitchFamily="2" charset="-78"/>
              </a:rPr>
              <a:t>1-اعطا کننده کمال خود فاقد کمال نیست .خداوند خالق انسان</a:t>
            </a:r>
          </a:p>
          <a:p>
            <a:pPr algn="r" rtl="1"/>
            <a:r>
              <a:rPr lang="en-US" sz="2800" b="1" dirty="0" smtClean="0">
                <a:cs typeface="B Nazanin" pitchFamily="2" charset="-78"/>
              </a:rPr>
              <a:t> </a:t>
            </a:r>
            <a:r>
              <a:rPr lang="fa-IR" sz="2800" b="1" dirty="0" smtClean="0">
                <a:cs typeface="B Nazanin" pitchFamily="2" charset="-78"/>
              </a:rPr>
              <a:t>است وقدرتي كه در انسان ديده مي شوددلالت بر قدرت آفريننده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 اوست.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2- اتقان و نظم شگفت انگیز مخلوقات هم نشان از علم و هم از قدرت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 او است از این رو امام علی (ع) می فرماید:«فطرالخلائق بقدرته» خدا با</a:t>
            </a:r>
          </a:p>
          <a:p>
            <a:pPr algn="r" rtl="1"/>
            <a:r>
              <a:rPr lang="fa-IR" sz="2800" b="1" dirty="0" smtClean="0">
                <a:cs typeface="B Nazanin" pitchFamily="2" charset="-78"/>
              </a:rPr>
              <a:t> قدرت خود مخلوقات را آفرید.(نهج البلاغه خطبه 109) </a:t>
            </a:r>
          </a:p>
          <a:p>
            <a:pPr algn="r" rtl="1"/>
            <a:endParaRPr lang="en-US" sz="2800" b="1" dirty="0">
              <a:cs typeface="B Nazanin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142852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2786050" y="1"/>
            <a:ext cx="264320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a-IR" sz="3200" b="1" dirty="0" smtClean="0">
                <a:cs typeface="2  Homa" pitchFamily="2" charset="-78"/>
              </a:rPr>
              <a:t>دلایل قدرت الهی: </a:t>
            </a:r>
            <a:endParaRPr lang="en-US" sz="3200" dirty="0">
              <a:cs typeface="2  Homa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6465091" y="3107545"/>
            <a:ext cx="4786346" cy="5714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fa-IR" sz="2400" b="1" dirty="0" smtClean="0">
              <a:solidFill>
                <a:srgbClr val="7030A0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hiyasvand\Desktop\png\يبفur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357562"/>
            <a:ext cx="2370909" cy="2355067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57166"/>
            <a:ext cx="8578156" cy="207170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6538" indent="-236538" algn="just" rtl="1">
              <a:buNone/>
            </a:pPr>
            <a:r>
              <a:rPr lang="fa-IR" sz="2800" dirty="0" smtClean="0">
                <a:solidFill>
                  <a:schemeClr val="tx1"/>
                </a:solidFill>
                <a:cs typeface="B Traffic" pitchFamily="2" charset="-78"/>
              </a:rPr>
              <a:t>	</a:t>
            </a:r>
            <a:r>
              <a:rPr lang="fa-IR" sz="2000" dirty="0" smtClean="0">
                <a:solidFill>
                  <a:schemeClr val="tx1"/>
                </a:solidFill>
                <a:cs typeface="B Traffic" pitchFamily="2" charset="-78"/>
              </a:rPr>
              <a:t> </a:t>
            </a:r>
            <a:endParaRPr lang="en-US" sz="2000" dirty="0" smtClean="0">
              <a:solidFill>
                <a:schemeClr val="tx1"/>
              </a:solidFill>
              <a:cs typeface="B Traffic" pitchFamily="2" charset="-78"/>
            </a:endParaRPr>
          </a:p>
          <a:p>
            <a:pPr algn="just" rtl="1">
              <a:buNone/>
            </a:pPr>
            <a:r>
              <a:rPr lang="fa-IR" sz="2000" dirty="0" smtClean="0">
                <a:solidFill>
                  <a:schemeClr val="tx1"/>
                </a:solidFill>
                <a:cs typeface="B Traffic" pitchFamily="2" charset="-78"/>
              </a:rPr>
              <a:t>	</a:t>
            </a:r>
          </a:p>
          <a:p>
            <a:pPr algn="just" rtl="1">
              <a:buNone/>
            </a:pPr>
            <a:r>
              <a:rPr lang="fa-IR" sz="2000" b="1" dirty="0" smtClean="0">
                <a:solidFill>
                  <a:schemeClr val="tx1"/>
                </a:solidFill>
                <a:cs typeface="B Traffic" pitchFamily="2" charset="-78"/>
              </a:rPr>
              <a:t>«آیا خداوند می تواند سنگی بیافریند که خود نتواند آن را بلند کند؟» </a:t>
            </a:r>
            <a:r>
              <a:rPr lang="fa-IR" sz="2000" b="1" dirty="0" smtClean="0">
                <a:solidFill>
                  <a:schemeClr val="tx1"/>
                </a:solidFill>
                <a:cs typeface="B Roya" pitchFamily="2" charset="-78"/>
              </a:rPr>
              <a:t>اگر نمی تواند؛ قادر مطلق نیست. اگر می تواند؛ چون نمی تواند آن را بلند کند؛ قادر مطلق نیست.</a:t>
            </a:r>
            <a:r>
              <a:rPr lang="fa-IR" sz="2000" b="1" dirty="0" smtClean="0">
                <a:solidFill>
                  <a:schemeClr val="tx1"/>
                </a:solidFill>
                <a:cs typeface="B Traffic" pitchFamily="2" charset="-78"/>
              </a:rPr>
              <a:t>(پارادوکس سنگ)</a:t>
            </a:r>
            <a:endParaRPr lang="en-US" sz="2000" b="1" dirty="0" smtClean="0">
              <a:solidFill>
                <a:schemeClr val="tx1"/>
              </a:solidFill>
              <a:cs typeface="B Traffic" pitchFamily="2" charset="-78"/>
            </a:endParaRPr>
          </a:p>
        </p:txBody>
      </p:sp>
      <p:pic>
        <p:nvPicPr>
          <p:cNvPr id="2050" name="Picture 2" descr="C:\Users\satari\Desktop\انديشه 1 عكسها\New folder (2)\New folder\20PURSUITS8-master6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428868"/>
            <a:ext cx="8572560" cy="4071966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7" name="Oval 6"/>
          <p:cNvSpPr/>
          <p:nvPr/>
        </p:nvSpPr>
        <p:spPr>
          <a:xfrm>
            <a:off x="3714744" y="357166"/>
            <a:ext cx="1843094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None/>
            </a:pPr>
            <a:r>
              <a:rPr lang="fa-IR" sz="2400" b="1" dirty="0" smtClean="0">
                <a:solidFill>
                  <a:schemeClr val="tx1"/>
                </a:solidFill>
                <a:cs typeface="B Homa" pitchFamily="2" charset="-78"/>
              </a:rPr>
              <a:t>معمای سنگ</a:t>
            </a:r>
            <a:endParaRPr lang="en-US" sz="1600" dirty="0" smtClean="0">
              <a:solidFill>
                <a:schemeClr val="tx1"/>
              </a:solidFill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42844" y="45720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Roya" pitchFamily="2" charset="-78"/>
              </a:rPr>
              <a:t>این که خداوند بتواند چیزی را بسازد که خود نتواند آن را بلند کند یا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Roya" pitchFamily="2" charset="-78"/>
              </a:rPr>
              <a:t> اینکه بتواند مثل خودش را خلق کند مستلزم اجتماع نقیضین است  زیرا 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Roya" pitchFamily="2" charset="-78"/>
              </a:rPr>
              <a:t>فرض شده آفریننده است و آفریننده نیست و این امری محال و ناشدنی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Roya" pitchFamily="2" charset="-78"/>
              </a:rPr>
              <a:t> است. قرآن کریم می فرماید: خداوند بر هر شیء قادر است.«شیء» بر 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B Roya" pitchFamily="2" charset="-78"/>
              </a:rPr>
              <a:t>اموری اطلاق می شود که ذاتاً ممکن باشند و الا آنان را «لا شیء» می نامیم</a:t>
            </a:r>
            <a:endParaRPr lang="en-US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142852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3000364" y="142852"/>
            <a:ext cx="264320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3200" b="1" dirty="0" smtClean="0">
                <a:solidFill>
                  <a:schemeClr val="tx1"/>
                </a:solidFill>
                <a:cs typeface="B Roya" pitchFamily="2" charset="-78"/>
              </a:rPr>
              <a:t>پاسخ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شخصی از امیرالمؤمنین (ع)پرسید : آیا پروردگار تو می تواند دنیا را در</a:t>
            </a:r>
          </a:p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 تخم مرغی داخل کند بدون آنکه دنیا کوچک و تخم مرغ بزرگ شود؟</a:t>
            </a:r>
          </a:p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 امام(ع) فرمود: </a:t>
            </a:r>
          </a:p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خداوند به عجز و ناتوانی متّصف نمی شود بلکه آن چه تو از من در باره</a:t>
            </a:r>
          </a:p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 آن پرسیدی موجود نمی شود.</a:t>
            </a:r>
          </a:p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قدرت خداوند بر محالات عقلی تعلق نمی گیرد. در اینجا نقصان و </a:t>
            </a:r>
          </a:p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کاستی به «قابل» باز می گردد و نه «فاعل» و به تعبیر فلسفی،در این</a:t>
            </a:r>
          </a:p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 مورد فاعلیت خداوند تام است اما اشکال در قابلیت قابل  است</a:t>
            </a:r>
            <a:endParaRPr lang="en-US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142852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 rot="16200000">
            <a:off x="6465091" y="3107545"/>
            <a:ext cx="4786346" cy="5714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fa-IR" sz="2400" b="1" dirty="0" smtClean="0">
              <a:solidFill>
                <a:srgbClr val="7030A0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2800" b="1" dirty="0" smtClean="0">
                <a:solidFill>
                  <a:prstClr val="black"/>
                </a:solidFill>
                <a:cs typeface="B Nazanin" pitchFamily="2" charset="-78"/>
              </a:rPr>
              <a:t>اگر کسی به قدرت خدا پی ببر د دچار غرور و خودبزرگ بینی نخواهد شد.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142852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 rot="16200000">
            <a:off x="6465091" y="3107545"/>
            <a:ext cx="4786346" cy="57147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fa-IR" sz="2400" b="1" dirty="0" smtClean="0">
              <a:solidFill>
                <a:srgbClr val="7030A0"/>
              </a:solidFill>
              <a:cs typeface="B Traffic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4612" y="1285860"/>
            <a:ext cx="32718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solidFill>
                  <a:srgbClr val="FFFF00"/>
                </a:solidFill>
                <a:cs typeface="B Roya" pitchFamily="2" charset="-78"/>
              </a:rPr>
              <a:t>تاثیر شناخت قدرت خدا: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</a:t>
            </a:r>
            <a:endParaRPr lang="fa-IR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موجود حی موجودی است که دارای نوعی فعالیت ارادی و آگاهانه باشد.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با توجه به دو صفت علم و قدرت حیات خدا ثابت می شود. البته حیات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خدا محدودیت های حیات مخلوقین را ندارد.حیات در موجودات طبیعی با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اموری هم چون رشد، تغذیه ، تولید مثل و حرکت همراه است. اما حیات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الهی ذاتی ،ازلی، ابدی و تحول ناپذیر است.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بر این اساس قرآن می فرماید: هو الحی(غافرآیه 65)  او زنده است.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قرآن می فرماید: و توکل علی الحی الذی لا یموت برآن زنده که نمی میرد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توکل کن (فرقان آیه 58)  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142852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2786050" y="1"/>
            <a:ext cx="264320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4. حیات الهی 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393653" y="2964669"/>
            <a:ext cx="4786346" cy="7143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7030A0"/>
                </a:solidFill>
                <a:cs typeface="B Traffic" pitchFamily="2" charset="-78"/>
              </a:rPr>
              <a:t>صفات ثیوتی ذاتی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</a:t>
            </a:r>
            <a:endParaRPr lang="fa-IR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</a:t>
            </a:r>
            <a:r>
              <a:rPr lang="fa-IR" sz="3200" b="1" dirty="0" smtClean="0">
                <a:solidFill>
                  <a:schemeClr val="tx1"/>
                </a:solidFill>
                <a:cs typeface="B Roya" pitchFamily="2" charset="-78"/>
              </a:rPr>
              <a:t>اراده خداوند یکی از این دو معنا را می تواند داشته باشد:</a:t>
            </a: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B Roya" pitchFamily="2" charset="-78"/>
              </a:rPr>
              <a:t>   الف: علم داشتن که در این صورت اراده و علم خدای متعال</a:t>
            </a: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B Roya" pitchFamily="2" charset="-78"/>
              </a:rPr>
              <a:t>   یک معنا خواهد داشت .</a:t>
            </a: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B Roya" pitchFamily="2" charset="-78"/>
              </a:rPr>
              <a:t>   ب: ایجاد و پدید آوردن اشیاء .خداوند مثل ما نیست که قبلاً </a:t>
            </a: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B Roya" pitchFamily="2" charset="-78"/>
              </a:rPr>
              <a:t>  تصمیم بگیرد و سپس انجام دهد بلکه اراده او همان آفرینش اوست .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142852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2786050" y="1"/>
            <a:ext cx="264320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5. اراده الهی  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393653" y="3036107"/>
            <a:ext cx="4786346" cy="7143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7030A0"/>
                </a:solidFill>
                <a:cs typeface="B Traffic" pitchFamily="2" charset="-78"/>
              </a:rPr>
              <a:t>صفات ثیوتی ذاتی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1.اراده تکوینی 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از رابطه خاص خدا با مخلوقات سرچشمه می گیردو تخلف ناپذیر است 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قرآن می فرماید : انما امره اذا اراد شیئا ان یقول له کن فیکون هرگاه خدا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اراه کند کافی است که بگوید شو پس می شود.(یس آیه82)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2. اراده تشریعی: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 از رابطه خاص خدا با برخی از افعال اختیاری انسان سرچشمه می گیردو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امکان تخلف دارد.زیرا خدا انسان را آزاد آفریده است.</a:t>
            </a: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B Roya" pitchFamily="2" charset="-78"/>
              </a:rPr>
              <a:t>.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2786050" y="1"/>
            <a:ext cx="264320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اقسام اراده الهی 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500810" y="3000388"/>
            <a:ext cx="4643470" cy="6429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7030A0"/>
                </a:solidFill>
                <a:cs typeface="B Traffic" pitchFamily="2" charset="-78"/>
              </a:rPr>
              <a:t>صفات ثیوتی ذاتی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ghiyasvand\Desktop\png\يبفurl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86380" y="2813717"/>
            <a:ext cx="3639999" cy="361567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064" y="2214554"/>
            <a:ext cx="4357686" cy="336369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rtl="1">
              <a:buNone/>
            </a:pPr>
            <a:r>
              <a:rPr lang="fa-IR" dirty="0" smtClean="0">
                <a:cs typeface="B Traffic" pitchFamily="2" charset="-78"/>
              </a:rPr>
              <a:t> آیاتی که همه چیز را منوط به إذن، اراده و مشیت و قضا و قدر الاهی می داند. «یهدی من یشاء و یضل من یشاء» آیا به معنای جبر نیست؟</a:t>
            </a:r>
            <a:endParaRPr lang="en-US" dirty="0" smtClean="0">
              <a:cs typeface="B Traffic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71736" y="0"/>
            <a:ext cx="4000528" cy="135732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rgbClr val="FFFF33"/>
                </a:solidFill>
                <a:cs typeface="B Homa" pitchFamily="2" charset="-78"/>
              </a:rPr>
              <a:t>پرسش</a:t>
            </a:r>
            <a:endParaRPr lang="en-US" sz="4400" dirty="0" smtClean="0">
              <a:solidFill>
                <a:srgbClr val="FFFF33"/>
              </a:solidFill>
              <a:cs typeface="B Homa" pitchFamily="2" charset="-78"/>
            </a:endParaRPr>
          </a:p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214942" y="428604"/>
            <a:ext cx="3571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endParaRPr lang="en-US" sz="4400" dirty="0">
              <a:solidFill>
                <a:srgbClr val="FFFF33"/>
              </a:solidFill>
              <a:cs typeface="B Homa" pitchFamily="2" charset="-78"/>
            </a:endParaRPr>
          </a:p>
        </p:txBody>
      </p:sp>
      <p:pic>
        <p:nvPicPr>
          <p:cNvPr id="40962" name="Picture 2" descr="C:\Users\satari\Desktop\انديشه 1 عكسها\New folder (2)\1Vp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214554"/>
            <a:ext cx="4286280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55721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rtl="1"/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raffic" pitchFamily="2" charset="-78"/>
              </a:rPr>
              <a:t>در اندیشه دینی، مشیت خداوند به مشیت آدمی تعلق می گیرد. یعنی:خدا می خواهد که ما کارها را با اختیار خودمان انجام دهیم.</a:t>
            </a:r>
          </a:p>
          <a:p>
            <a:pPr algn="just" rtl="1"/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raffic" pitchFamily="2" charset="-78"/>
              </a:rPr>
              <a:t>اراده خدا و انسان در عرض هم نيستند، بلكه در طول يكديگرند.</a:t>
            </a:r>
          </a:p>
          <a:p>
            <a:pPr algn="just" rtl="1"/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raffic" pitchFamily="2" charset="-78"/>
              </a:rPr>
              <a:t>قدر، فراهم آمدن شرایط لازم و نه کافی است. یعنی: (قدر + اراده فاعل= قضا: وقوع فعل) </a:t>
            </a:r>
          </a:p>
          <a:p>
            <a:pPr algn="just" rtl="1"/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raffic" pitchFamily="2" charset="-78"/>
              </a:rPr>
              <a:t>ان الله لایغیر ما بقومٍ حتی یغیروا ما بانفسهم (رعد/11)</a:t>
            </a:r>
          </a:p>
          <a:p>
            <a:pPr algn="just" rtl="1"/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raffic" pitchFamily="2" charset="-78"/>
              </a:rPr>
              <a:t>خداوند سرنوشت هیچ ملتی را دگرگون نخواهد کرد مگر آنگه آنان خودشان (نه سرنوشت خودشان) را دگرگون گنند. /تغییر نگاه</a:t>
            </a:r>
          </a:p>
          <a:p>
            <a:pPr algn="just" rtl="1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cs typeface="B Traffic" pitchFamily="2" charset="-78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B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prstClr val="white"/>
              </a:solidFill>
              <a:latin typeface="Arial" pitchFamily="34" charset="0"/>
              <a:cs typeface="B Karim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3494962" y="-14836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3786182" y="857232"/>
            <a:ext cx="1928826" cy="9858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مراتب علم الهی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285720" y="2285992"/>
            <a:ext cx="8629704" cy="28575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دو- علم خدا به موجودات پیش از آفرینش:</a:t>
            </a:r>
          </a:p>
          <a:p>
            <a:pPr algn="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دليل علم خدا به مخلوقات قبل از خلقت, توان آفرينش وخلقت است .قرآن می فرماید: الا یعلم من خلق ایا کسی که آفریده نمی داند؟</a:t>
            </a:r>
          </a:p>
          <a:p>
            <a:pPr algn="r"/>
            <a:endParaRPr lang="fa-IR" sz="2400" b="1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4286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Traffic" pitchFamily="2" charset="-78"/>
              </a:rPr>
              <a:t>امام صادق(ع): «لاجبرَ و لا تفویض، بل أمرُ بین الأمرین»</a:t>
            </a:r>
            <a:endParaRPr lang="en-US" sz="2800" dirty="0" smtClean="0">
              <a:cs typeface="B Traffic" pitchFamily="2" charset="-78"/>
            </a:endParaRPr>
          </a:p>
          <a:p>
            <a:pPr algn="r" rtl="1"/>
            <a:r>
              <a:rPr lang="fa-IR" sz="2800" dirty="0" smtClean="0">
                <a:cs typeface="B Traffic" pitchFamily="2" charset="-78"/>
              </a:rPr>
              <a:t>نه جبر مطلق و نه اختیار مطلق، که چیزی در میان آنها</a:t>
            </a:r>
            <a:endParaRPr lang="en-US" sz="2800" dirty="0" smtClean="0">
              <a:cs typeface="B Traffic" pitchFamily="2" charset="-78"/>
            </a:endParaRPr>
          </a:p>
          <a:p>
            <a:pPr algn="r" rtl="1"/>
            <a:r>
              <a:rPr lang="fa-IR" sz="2800" dirty="0" smtClean="0">
                <a:cs typeface="B Traffic" pitchFamily="2" charset="-78"/>
              </a:rPr>
              <a:t> از يك سو استقلال ذاتي نداريم و دائماً نيازمند به خداوند هستيم و از سوي ديگر به مقتضاي آزادي و اختيار خويش داراي تعهد و مسئوليتيم. پس نه مردم در اعمال خود مجبور و بي اختيارند و نه به تمام معني به حال خود واگذار شده‌اند و به عبارت ديگر: در عين آزادي اراده، همچنان نيازمند امداد الهي هستيم.</a:t>
            </a:r>
          </a:p>
          <a:p>
            <a:pPr algn="r" rtl="1"/>
            <a:endParaRPr lang="fa-IR" sz="2800" dirty="0" smtClean="0">
              <a:cs typeface="B Traffic" pitchFamily="2" charset="-78"/>
            </a:endParaRPr>
          </a:p>
          <a:p>
            <a:pPr algn="r" rtl="1"/>
            <a:endParaRPr lang="fa-IR" sz="2800" dirty="0" smtClean="0">
              <a:cs typeface="B Traffic" pitchFamily="2" charset="-78"/>
            </a:endParaRPr>
          </a:p>
          <a:p>
            <a:pPr algn="r" rtl="1"/>
            <a:endParaRPr lang="en-US" sz="2800" dirty="0" smtClean="0">
              <a:cs typeface="B Traffic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45250" y="182609"/>
            <a:ext cx="6729402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a-IR" sz="4400" b="1" dirty="0" smtClean="0">
                <a:cs typeface="B Homa" pitchFamily="2" charset="-78"/>
              </a:rPr>
              <a:t>امر بین الامرین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cs typeface="B Homa" pitchFamily="2" charset="-78"/>
            </a:endParaRPr>
          </a:p>
        </p:txBody>
      </p:sp>
      <p:pic>
        <p:nvPicPr>
          <p:cNvPr id="5" name="Picture 2" descr="C:\Users\satari\Desktop\انديشه 1 عكسها\png\bot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3995">
            <a:off x="1039180" y="74049"/>
            <a:ext cx="878409" cy="1322431"/>
          </a:xfrm>
          <a:prstGeom prst="rect">
            <a:avLst/>
          </a:prstGeom>
          <a:noFill/>
        </p:spPr>
      </p:pic>
      <p:pic>
        <p:nvPicPr>
          <p:cNvPr id="6" name="Picture 2" descr="C:\Users\satari\Desktop\انديشه 1 عكسها\png\bot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248484">
            <a:off x="7522696" y="61669"/>
            <a:ext cx="878409" cy="1322431"/>
          </a:xfrm>
          <a:prstGeom prst="rect">
            <a:avLst/>
          </a:prstGeom>
          <a:noFill/>
        </p:spPr>
      </p:pic>
      <p:pic>
        <p:nvPicPr>
          <p:cNvPr id="9" name="Picture 2" descr="C:\Users\ghiyasvand\Desktop\png\يبفurl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69683" y="5492865"/>
            <a:ext cx="2748633" cy="2730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prstClr val="white"/>
              </a:solidFill>
              <a:latin typeface="Arial" pitchFamily="34" charset="0"/>
              <a:cs typeface="B Karim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3494962" y="-14836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3786182" y="857232"/>
            <a:ext cx="1928826" cy="9858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مراتب علم الهی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1142976" y="2571744"/>
            <a:ext cx="7358114" cy="23083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/>
              <a:t>سه- علم خدا به موجودات بعد از آفرینش آن </a:t>
            </a:r>
            <a:r>
              <a:rPr lang="fa-IR" sz="3200" b="1" dirty="0" smtClean="0"/>
              <a:t>ها: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bg1"/>
                </a:solidFill>
                <a:cs typeface="B Roya" pitchFamily="2" charset="-78"/>
              </a:rPr>
              <a:t>مخلوقات معلول وخداعلت ا ست ومعلول هميشه نزد علت تامه موجود است وقوام آن به علت است.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399" y="838200"/>
            <a:ext cx="8153401" cy="42934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000" b="1" dirty="0" smtClean="0">
              <a:solidFill>
                <a:schemeClr val="bg1"/>
              </a:solidFill>
              <a:cs typeface="B Roy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bg1"/>
                </a:solidFill>
                <a:cs typeface="B Roya" pitchFamily="2" charset="-78"/>
              </a:rPr>
              <a:t>قرآن با بیان حوزه های گوناگون علم خداوند بر گستردگی آن تاکید کرده است:</a:t>
            </a:r>
          </a:p>
          <a:p>
            <a:pPr algn="r" rtl="1">
              <a:lnSpc>
                <a:spcPct val="150000"/>
              </a:lnSpc>
            </a:pPr>
            <a:endParaRPr lang="fa-IR" sz="2000" b="1" dirty="0" smtClean="0">
              <a:solidFill>
                <a:schemeClr val="bg1"/>
              </a:solidFill>
              <a:cs typeface="B Roya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b="1" dirty="0" smtClean="0">
              <a:solidFill>
                <a:schemeClr val="bg1"/>
              </a:solidFill>
              <a:cs typeface="B Roy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bg1"/>
                </a:solidFill>
                <a:cs typeface="B Roya" pitchFamily="2" charset="-78"/>
              </a:rPr>
              <a:t> </a:t>
            </a:r>
          </a:p>
          <a:p>
            <a:pPr algn="r" rtl="1">
              <a:lnSpc>
                <a:spcPct val="150000"/>
              </a:lnSpc>
            </a:pPr>
            <a:endParaRPr lang="fa-IR" sz="2000" b="1" dirty="0" smtClean="0">
              <a:solidFill>
                <a:schemeClr val="bg1"/>
              </a:solidFill>
              <a:cs typeface="B Roya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000" b="1" dirty="0" smtClean="0">
              <a:solidFill>
                <a:schemeClr val="bg1"/>
              </a:solidFill>
              <a:cs typeface="2  Yagut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cs typeface="B Roya" pitchFamily="2" charset="-78"/>
              </a:rPr>
              <a:t> </a:t>
            </a:r>
            <a:endParaRPr lang="en-US" b="1" dirty="0" smtClean="0">
              <a:cs typeface="B Roya" pitchFamily="2" charset="-78"/>
            </a:endParaRPr>
          </a:p>
          <a:p>
            <a:pPr algn="r" rtl="1"/>
            <a:r>
              <a:rPr lang="en-US" b="1" dirty="0" smtClean="0">
                <a:cs typeface="B Roya" pitchFamily="2" charset="-78"/>
              </a:rPr>
              <a:t> </a:t>
            </a:r>
          </a:p>
          <a:p>
            <a:pPr algn="r" rtl="1"/>
            <a:endParaRPr lang="fa-IR" b="1" dirty="0">
              <a:cs typeface="B Roya" pitchFamily="2" charset="-78"/>
            </a:endParaRPr>
          </a:p>
        </p:txBody>
      </p:sp>
      <p:sp>
        <p:nvSpPr>
          <p:cNvPr id="6" name="Wave 5"/>
          <p:cNvSpPr/>
          <p:nvPr/>
        </p:nvSpPr>
        <p:spPr>
          <a:xfrm>
            <a:off x="714348" y="1142984"/>
            <a:ext cx="7929618" cy="4214842"/>
          </a:xfrm>
          <a:prstGeom prst="wave">
            <a:avLst>
              <a:gd name="adj1" fmla="val 12500"/>
              <a:gd name="adj2" fmla="val -278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tx1"/>
                </a:solidFill>
                <a:cs typeface="B Roya" pitchFamily="2" charset="-78"/>
              </a:rPr>
              <a:t>کلیدهاى غیب، تنها نزد او است؛ و جز او، کسى آنها را نمى‌داند؛ او آنچه را در خشکى و دریا است مى‌داند؛ هیچ برگى نمى‌افتد، مگراین که از آن آگاه است؛ و هیچ دانه‌اى در تاریکی هاى زمین، و هیچ تر و خشکى وجود ندارد، جز این که در کتابى آشکار ثبت است. (سوره انعام، آیه 59)</a:t>
            </a:r>
            <a:endParaRPr lang="en-US" sz="2400" b="1" dirty="0" smtClean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86116" y="285728"/>
            <a:ext cx="300039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rgbClr val="FFFF00"/>
                </a:solidFill>
                <a:cs typeface="B Roya" pitchFamily="2" charset="-78"/>
              </a:rPr>
              <a:t>علم الهی در قرآن :</a:t>
            </a:r>
          </a:p>
          <a:p>
            <a:pPr algn="ctr"/>
            <a:endParaRPr lang="en-US" dirty="0"/>
          </a:p>
        </p:txBody>
      </p:sp>
      <p:pic>
        <p:nvPicPr>
          <p:cNvPr id="8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8" y="-142900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85786" y="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71802" y="0"/>
            <a:ext cx="3000396" cy="18573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solidFill>
                  <a:prstClr val="white"/>
                </a:solidFill>
              </a:rPr>
              <a:t>پرسش</a:t>
            </a:r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8" y="2285992"/>
            <a:ext cx="3571900" cy="42148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 smtClean="0">
                <a:cs typeface="B Traffic" pitchFamily="2" charset="-78"/>
              </a:rPr>
              <a:t>خداوند پیش از انجام کارهای اختیاری انسان، از آن کارها و چگونگی انجام گرفتن آنها، آگاه است.پس همة آدمیان مجبور به علم الاهی هستند.</a:t>
            </a:r>
            <a:endParaRPr lang="en-US" dirty="0" smtClean="0">
              <a:cs typeface="B Traffic" pitchFamily="2" charset="-78"/>
            </a:endParaRPr>
          </a:p>
        </p:txBody>
      </p:sp>
      <p:pic>
        <p:nvPicPr>
          <p:cNvPr id="37890" name="Picture 2" descr="C:\Users\satari\Desktop\انديشه 1 عكسها\New folder (2)\لبغ88همخلمح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864" y="2071678"/>
            <a:ext cx="4250574" cy="4474290"/>
          </a:xfrm>
          <a:prstGeom prst="rect">
            <a:avLst/>
          </a:prstGeom>
          <a:noFill/>
        </p:spPr>
      </p:pic>
      <p:pic>
        <p:nvPicPr>
          <p:cNvPr id="5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85786" y="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2844" y="2027837"/>
            <a:ext cx="9001156" cy="40564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buNone/>
            </a:pPr>
            <a:r>
              <a:rPr lang="fa-IR" sz="2800" dirty="0" smtClean="0">
                <a:cs typeface="B Traffic" pitchFamily="2" charset="-78"/>
              </a:rPr>
              <a:t>الف-آگاهی خداوند از تحقق یک کار، هم با جبر و هم با اختیار سازگار است. یعنی او می‌داند که انسان با اختیار چه کاری انجام می دهد.</a:t>
            </a:r>
            <a:endParaRPr lang="en-US" sz="2800" dirty="0" smtClean="0">
              <a:cs typeface="B Traffic" pitchFamily="2" charset="-78"/>
            </a:endParaRPr>
          </a:p>
          <a:p>
            <a:pPr algn="just" rtl="1">
              <a:buNone/>
            </a:pPr>
            <a:r>
              <a:rPr lang="fa-IR" sz="2800" dirty="0" smtClean="0">
                <a:solidFill>
                  <a:srgbClr val="FF0000"/>
                </a:solidFill>
                <a:cs typeface="B Traffic" pitchFamily="2" charset="-78"/>
              </a:rPr>
              <a:t>ب- مفهوم زمان مجازی است.</a:t>
            </a:r>
            <a:endParaRPr lang="en-US" sz="2800" dirty="0" smtClean="0">
              <a:solidFill>
                <a:srgbClr val="FF0000"/>
              </a:solidFill>
              <a:cs typeface="B Traffic" pitchFamily="2" charset="-78"/>
            </a:endParaRPr>
          </a:p>
          <a:p>
            <a:pPr lvl="1" algn="just" rtl="1"/>
            <a:r>
              <a:rPr lang="fa-IR" sz="2400" dirty="0" smtClean="0">
                <a:cs typeface="B Traffic" pitchFamily="2" charset="-78"/>
              </a:rPr>
              <a:t>برای خداوند حال، گذشته و آینده مطرح نیست.</a:t>
            </a:r>
            <a:endParaRPr lang="en-US" sz="2400" dirty="0" smtClean="0">
              <a:cs typeface="B Traffic" pitchFamily="2" charset="-78"/>
            </a:endParaRPr>
          </a:p>
          <a:p>
            <a:pPr lvl="1" algn="just" rtl="1"/>
            <a:r>
              <a:rPr lang="fa-IR" sz="2400" dirty="0" smtClean="0">
                <a:cs typeface="B Traffic" pitchFamily="2" charset="-78"/>
              </a:rPr>
              <a:t>او کاروان هستی و سلسله حوادث را یکجا و یکباره مشاهده می کند. یعنی:</a:t>
            </a:r>
            <a:endParaRPr lang="en-US" sz="2400" dirty="0" smtClean="0">
              <a:cs typeface="B Traffic" pitchFamily="2" charset="-78"/>
            </a:endParaRPr>
          </a:p>
          <a:p>
            <a:pPr lvl="1" algn="just" rtl="1"/>
            <a:r>
              <a:rPr lang="fa-IR" sz="2400" dirty="0" smtClean="0">
                <a:cs typeface="B Traffic" pitchFamily="2" charset="-78"/>
              </a:rPr>
              <a:t>علم پیش از تحقق و حین تحقق و بعد از تحقق برای او معنی ندارد.</a:t>
            </a:r>
            <a:endParaRPr lang="en-US" sz="2400" dirty="0" smtClean="0">
              <a:cs typeface="B Traffic" pitchFamily="2" charset="-78"/>
            </a:endParaRPr>
          </a:p>
          <a:p>
            <a:pPr lvl="1" algn="just" rtl="1"/>
            <a:r>
              <a:rPr lang="fa-IR" sz="2400" dirty="0" smtClean="0">
                <a:cs typeface="B Traffic" pitchFamily="2" charset="-78"/>
              </a:rPr>
              <a:t>خداوند آنچه را ما در آینده انجام می دهیم، هم اکنون دیده است.</a:t>
            </a:r>
          </a:p>
          <a:p>
            <a:pPr lvl="1" algn="just" rtl="1"/>
            <a:r>
              <a:rPr lang="fa-IR" sz="2400" dirty="0" smtClean="0">
                <a:solidFill>
                  <a:srgbClr val="FF0000"/>
                </a:solidFill>
                <a:cs typeface="B Traffic" pitchFamily="2" charset="-78"/>
              </a:rPr>
              <a:t>ج- علم و اختیار دو مقوله جدا از هم هستند .مثل علم استاد به عدم موفقیت دانشجو </a:t>
            </a:r>
            <a:endParaRPr lang="en-US" sz="2400" dirty="0" smtClean="0">
              <a:solidFill>
                <a:srgbClr val="FF0000"/>
              </a:solidFill>
              <a:cs typeface="B Traffic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4678" y="357166"/>
            <a:ext cx="257176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3600" dirty="0" smtClean="0">
                <a:cs typeface="B Homa" pitchFamily="2" charset="-78"/>
              </a:rPr>
              <a:t>       پاسخ:</a:t>
            </a:r>
            <a:endParaRPr lang="en-US" sz="3600" dirty="0" smtClean="0">
              <a:cs typeface="B Homa" pitchFamily="2" charset="-78"/>
            </a:endParaRPr>
          </a:p>
        </p:txBody>
      </p:sp>
      <p:pic>
        <p:nvPicPr>
          <p:cNvPr id="5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57224" y="-285776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70" y="-142900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در قرآن به صفاتی مانند سمیع و بصیربودن خدا اشاره شده که در حقیقت 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به علم خدا بر می گردد زیرا وقتی می گوییم:خداوند بيناست يعني به امور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ديدني علم دارد ووقتی می گوییم: شنوا است يعني به شنيدني ها علم دارد.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21429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2428860" y="1"/>
            <a:ext cx="3429024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2.سمیع و بصیر بودن خدا: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429372" y="3214702"/>
            <a:ext cx="4786346" cy="6429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7030A0"/>
                </a:solidFill>
                <a:cs typeface="B Traffic" pitchFamily="2" charset="-78"/>
              </a:rPr>
              <a:t>صفات ثیوتی ذاتی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1.ایمان به دانش بی کران خداوند در تقویت روحیه توکل</a:t>
            </a:r>
            <a:endParaRPr lang="en-US" sz="40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آدمی موثر است.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2.درك اين واقعيت مي تواند انسان را از گناهان باز دارد </a:t>
            </a:r>
            <a:endParaRPr lang="en-US" sz="40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وبه اعمال صالح وادار كند.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352748" y="2088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1090" y="214290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2143108" y="0"/>
            <a:ext cx="435771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endParaRPr lang="en-US" sz="2800" b="1" dirty="0" smtClean="0">
              <a:solidFill>
                <a:srgbClr val="FFFF00"/>
              </a:solidFill>
              <a:cs typeface="B Roya" pitchFamily="2" charset="-78"/>
            </a:endParaRPr>
          </a:p>
          <a:p>
            <a:pPr algn="r" rtl="1"/>
            <a:r>
              <a:rPr lang="fa-IR" sz="2800" b="1" dirty="0" smtClean="0">
                <a:solidFill>
                  <a:srgbClr val="FFFF00"/>
                </a:solidFill>
                <a:cs typeface="B Roya" pitchFamily="2" charset="-78"/>
              </a:rPr>
              <a:t>تاثیرتربیتی شناخت علم مطلق خدا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465091" y="3250421"/>
            <a:ext cx="4786346" cy="57147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400" b="1" dirty="0" smtClean="0">
              <a:solidFill>
                <a:srgbClr val="7030A0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-571528"/>
            <a:ext cx="2362200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596" y="-714380"/>
            <a:ext cx="2362200" cy="142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214290"/>
            <a:ext cx="9001156" cy="6400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</a:t>
            </a: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فاعلي كه از روي اراده واختيار توان بر انجام يا ترك كاري راداشته باشد،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</a:t>
            </a: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قدرت دارد.بنابراين توان و مقاومت موجوداتي را كه اراده ندارند،مثل سنگ 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 </a:t>
            </a: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وآهن و...قدرت نمي گويند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.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</a:t>
            </a: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قادر موجودی است که اگر بخواهد فعلی راانجام می دهد و اگر نخواهد آن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B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Arial" pitchFamily="34" charset="0"/>
                <a:cs typeface="B Karim" pitchFamily="2" charset="-78"/>
              </a:rPr>
              <a:t> را ترک می کند.</a:t>
            </a:r>
          </a:p>
        </p:txBody>
      </p:sp>
      <p:sp>
        <p:nvSpPr>
          <p:cNvPr id="8" name="Teardrop 7"/>
          <p:cNvSpPr/>
          <p:nvPr/>
        </p:nvSpPr>
        <p:spPr>
          <a:xfrm rot="19030443" flipH="1" flipV="1">
            <a:off x="8138434" y="659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1148" y="142852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2786050" y="1"/>
            <a:ext cx="264320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3</a:t>
            </a:r>
            <a:r>
              <a:rPr lang="fa-IR" sz="1600" b="1" dirty="0" smtClean="0">
                <a:solidFill>
                  <a:schemeClr val="bg1"/>
                </a:solidFill>
                <a:cs typeface="B Roya" pitchFamily="2" charset="-78"/>
              </a:rPr>
              <a:t>. </a:t>
            </a:r>
            <a:r>
              <a:rPr lang="fa-IR" sz="2800" b="1" dirty="0" smtClean="0">
                <a:solidFill>
                  <a:srgbClr val="FFFF00"/>
                </a:solidFill>
                <a:cs typeface="B Roya" pitchFamily="2" charset="-78"/>
              </a:rPr>
              <a:t>قدرت خدا: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6393653" y="3107545"/>
            <a:ext cx="4786346" cy="71434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solidFill>
                  <a:srgbClr val="7030A0"/>
                </a:solidFill>
                <a:cs typeface="B Traffic" pitchFamily="2" charset="-78"/>
              </a:rPr>
              <a:t>صفات ثیوتی ذاتی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1295</Words>
  <Application>Microsoft Office PowerPoint</Application>
  <PresentationFormat>On-screen Show (4:3)</PresentationFormat>
  <Paragraphs>159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B Karim</vt:lpstr>
      <vt:lpstr>Calibri</vt:lpstr>
      <vt:lpstr>B Homa</vt:lpstr>
      <vt:lpstr>2  Homa</vt:lpstr>
      <vt:lpstr>B Nazanin</vt:lpstr>
      <vt:lpstr>B Traffic</vt:lpstr>
      <vt:lpstr>B Roya</vt:lpstr>
      <vt:lpstr>2  Yagut</vt:lpstr>
      <vt:lpstr>1_Office Theme</vt:lpstr>
      <vt:lpstr>2_Office Theme</vt:lpstr>
      <vt:lpstr>3_Office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</dc:creator>
  <cp:lastModifiedBy>NPSoft</cp:lastModifiedBy>
  <cp:revision>175</cp:revision>
  <dcterms:created xsi:type="dcterms:W3CDTF">2012-07-14T14:40:47Z</dcterms:created>
  <dcterms:modified xsi:type="dcterms:W3CDTF">2019-08-17T12:13:49Z</dcterms:modified>
</cp:coreProperties>
</file>