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6" r:id="rId3"/>
    <p:sldId id="278" r:id="rId4"/>
    <p:sldId id="280" r:id="rId5"/>
    <p:sldId id="282" r:id="rId6"/>
    <p:sldId id="284" r:id="rId7"/>
    <p:sldId id="286" r:id="rId8"/>
    <p:sldId id="288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D0141-0C34-44CF-8E64-7DF106D145C8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FD73C-35BE-4217-9F31-C7C480B2D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just" rtl="1"/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</a:t>
            </a:r>
            <a:endParaRPr lang="fa-IR" sz="3200" b="1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Down Arrow 10"/>
          <p:cNvSpPr/>
          <p:nvPr/>
        </p:nvSpPr>
        <p:spPr>
          <a:xfrm>
            <a:off x="3276600" y="1752600"/>
            <a:ext cx="1981200" cy="203836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2971800"/>
            <a:ext cx="3810000" cy="160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dirty="0" smtClean="0">
                <a:cs typeface="B Traffic" pitchFamily="2" charset="-78"/>
              </a:rPr>
              <a:t>1. استواری و کمال فعل فاعل 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457200" y="2971800"/>
            <a:ext cx="3171844" cy="1600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raffic" pitchFamily="2" charset="-78"/>
              </a:rPr>
              <a:t>2.دوری از انجام فعل قبیح و ناشایست 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786050" y="1169550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6 - حکمت الاهی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fa-IR" sz="3200" dirty="0" smtClean="0"/>
          </a:p>
          <a:p>
            <a:pPr algn="r" rtl="1"/>
            <a:r>
              <a:rPr lang="fa-IR" sz="3200" dirty="0" smtClean="0"/>
              <a:t>مطالعه جهان نشان می دهد که این نظام به بهترین صورت ممکن</a:t>
            </a:r>
          </a:p>
          <a:p>
            <a:pPr algn="r" rtl="1"/>
            <a:r>
              <a:rPr lang="fa-IR" sz="3200" dirty="0" smtClean="0"/>
              <a:t> تحقق یافته است.خداوند برای چشم که بسیار حساس است تدابیری</a:t>
            </a:r>
          </a:p>
          <a:p>
            <a:pPr algn="r" rtl="1"/>
            <a:r>
              <a:rPr lang="fa-IR" sz="3200" dirty="0" smtClean="0"/>
              <a:t> نهاده مانند: درجای گود بودن ،حصار استخوانی داشتن، سایبانی</a:t>
            </a:r>
          </a:p>
          <a:p>
            <a:pPr algn="r" rtl="1"/>
            <a:r>
              <a:rPr lang="fa-IR" sz="3200" dirty="0" smtClean="0"/>
              <a:t> چون ابرو، پلک و مژگان قرار دادن.</a:t>
            </a:r>
          </a:p>
          <a:p>
            <a:pPr algn="r" rtl="1"/>
            <a:r>
              <a:rPr lang="fa-IR" sz="3200" dirty="0" smtClean="0"/>
              <a:t>قرآن مجید می فرماید: الذی احسن کل شی خلقه او خدایی است </a:t>
            </a:r>
          </a:p>
          <a:p>
            <a:pPr algn="r" rtl="1"/>
            <a:r>
              <a:rPr lang="fa-IR" sz="3200" dirty="0" smtClean="0"/>
              <a:t>که هر چیز را که آفرید نیکو خلق کرد.(سجده آیه 7)</a:t>
            </a:r>
            <a:endParaRPr lang="fa-IR" sz="3200" dirty="0"/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اثبات حکمت</a:t>
            </a:r>
            <a:r>
              <a:rPr lang="en-US" sz="3200" b="1" dirty="0" smtClean="0">
                <a:solidFill>
                  <a:srgbClr val="FFFF00"/>
                </a:solidFill>
                <a:cs typeface="B Roya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الهی به معنای اول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5638800" y="838200"/>
            <a:ext cx="3124200" cy="1295400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/>
              <a:t>1</a:t>
            </a:r>
            <a:r>
              <a:rPr lang="fa-IR" sz="2400" dirty="0" smtClean="0"/>
              <a:t>.مطالعه نظم و اسرارخلقت</a:t>
            </a:r>
            <a:r>
              <a:rPr lang="fa-IR" dirty="0" smtClean="0"/>
              <a:t>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fa-IR" sz="3200" dirty="0" smtClean="0"/>
          </a:p>
          <a:p>
            <a:pPr algn="r" rtl="1"/>
            <a:r>
              <a:rPr lang="fa-IR" sz="3200" dirty="0" smtClean="0"/>
              <a:t>فاعلی که ذاتش از هر جهت کامل است فعلش نیز از هر جهت </a:t>
            </a:r>
          </a:p>
          <a:p>
            <a:pPr algn="r" rtl="1"/>
            <a:r>
              <a:rPr lang="fa-IR" sz="3200" dirty="0" smtClean="0"/>
              <a:t>کامل خواهد بود</a:t>
            </a:r>
            <a:endParaRPr lang="fa-IR" sz="3200" dirty="0"/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اثبات حکمت</a:t>
            </a:r>
            <a:r>
              <a:rPr lang="en-US" sz="3200" b="1" dirty="0" smtClean="0">
                <a:solidFill>
                  <a:srgbClr val="FFFF00"/>
                </a:solidFill>
                <a:cs typeface="B Roya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الهی به معنای اول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5029200" y="838200"/>
            <a:ext cx="3733800" cy="1295400"/>
          </a:xfrm>
          <a:prstGeom prst="star3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</a:rPr>
              <a:t>2.تناسب اثر</a:t>
            </a:r>
          </a:p>
          <a:p>
            <a:pPr algn="ctr" rtl="1"/>
            <a:r>
              <a:rPr lang="fa-IR" sz="2800" dirty="0" smtClean="0">
                <a:solidFill>
                  <a:schemeClr val="bg1"/>
                </a:solidFill>
              </a:rPr>
              <a:t> با موثر 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3200" dirty="0" smtClean="0"/>
              <a:t>علت نا استواری، به جهل یا ناتوانی یا عدم خیراخواهی</a:t>
            </a:r>
          </a:p>
          <a:p>
            <a:pPr algn="r" rtl="1"/>
            <a:r>
              <a:rPr lang="fa-IR" sz="3200" dirty="0" smtClean="0"/>
              <a:t> بر می گردد که در خدا هیچ یک از آن ها وجود ندارد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اثبات حکمت</a:t>
            </a:r>
            <a:r>
              <a:rPr lang="en-US" sz="3200" b="1" dirty="0" smtClean="0">
                <a:solidFill>
                  <a:srgbClr val="FFFF00"/>
                </a:solidFill>
                <a:cs typeface="B Roya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الهی به معنای اول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5410200" y="990600"/>
            <a:ext cx="3733800" cy="1295400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 smtClean="0">
                <a:solidFill>
                  <a:srgbClr val="FFC000"/>
                </a:solidFill>
                <a:cs typeface="B Roya" pitchFamily="2" charset="-78"/>
              </a:rPr>
              <a:t>3. نبودن علت نا استواری: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3600" dirty="0" smtClean="0"/>
              <a:t>ایجاد افعال قبیح و یا بیهوده ناشی از جهل یا ناتوانی و</a:t>
            </a:r>
          </a:p>
          <a:p>
            <a:pPr algn="r" rtl="1"/>
            <a:r>
              <a:rPr lang="fa-IR" sz="3600" dirty="0" smtClean="0"/>
              <a:t> یا نیازمندی است که خداوند از این ها پیراسته است.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اثبات حکمت</a:t>
            </a:r>
            <a:r>
              <a:rPr lang="en-US" sz="3200" b="1" dirty="0" smtClean="0">
                <a:solidFill>
                  <a:srgbClr val="FFFF00"/>
                </a:solidFill>
                <a:cs typeface="B Roya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الهی به معنای دوم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r" rtl="1"/>
            <a:endParaRPr lang="fa-IR" sz="3600" dirty="0" smtClean="0"/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3200" b="1" dirty="0" smtClean="0"/>
              <a:t>کارکرد حکمت به معنای دوم</a:t>
            </a:r>
            <a:endParaRPr lang="en-US" sz="3200" b="1" dirty="0"/>
          </a:p>
        </p:txBody>
      </p:sp>
      <p:sp>
        <p:nvSpPr>
          <p:cNvPr id="11" name="Oval 10"/>
          <p:cNvSpPr/>
          <p:nvPr/>
        </p:nvSpPr>
        <p:spPr>
          <a:xfrm>
            <a:off x="5867400" y="2133600"/>
            <a:ext cx="2500330" cy="22098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/>
              <a:t>اثبات نبوت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609600" y="2286000"/>
            <a:ext cx="2486036" cy="2438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/>
              <a:t>اثبات معاد</a:t>
            </a:r>
            <a:endParaRPr lang="en-US" sz="3200" dirty="0"/>
          </a:p>
        </p:txBody>
      </p:sp>
      <p:sp>
        <p:nvSpPr>
          <p:cNvPr id="15" name="Left-Right Arrow 14"/>
          <p:cNvSpPr/>
          <p:nvPr/>
        </p:nvSpPr>
        <p:spPr>
          <a:xfrm>
            <a:off x="3124200" y="2971800"/>
            <a:ext cx="2644912" cy="1056136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fa-IR" sz="3600" b="1" dirty="0" smtClean="0">
              <a:solidFill>
                <a:schemeClr val="tx1"/>
              </a:solidFill>
              <a:cs typeface="B Roya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خداوند انسان را به هدف تکامل و رسیدن به سعادت 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آفریده اما عقل انسان به دلیل محدودیت هایی که دارد 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به تنهایی قادر به راهنمایی بشر نیست .حکمت خدا اقتضا 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می کند پیامبری را بفرستد تا وحی به مدد عقل آید و او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 را به کمال واقعی اش رهنمون سازد.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15240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cs typeface="B Roya" pitchFamily="2" charset="-78"/>
              </a:rPr>
              <a:t>1.اثبات نبوت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fa-IR" sz="3600" b="1" dirty="0" smtClean="0">
              <a:solidFill>
                <a:schemeClr val="tx1"/>
              </a:solidFill>
              <a:cs typeface="B Roya" pitchFamily="2" charset="-78"/>
            </a:endParaRPr>
          </a:p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Roya" pitchFamily="2" charset="-78"/>
              </a:rPr>
              <a:t>رسلا مبشرین و منذرین لئلا یکون للناس علی</a:t>
            </a:r>
          </a:p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Roya" pitchFamily="2" charset="-78"/>
              </a:rPr>
              <a:t> الله حجه بعد الرسول 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پیامبرانی که بشارت دهنده و بیم دهنده بودند ،فرستادیم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 تا بعد از این پیامبران حجتی برای مردم بر خدا باقی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 نماند.(نسا آیه 165)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286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fa-IR" sz="3600" b="1" dirty="0" smtClean="0">
              <a:solidFill>
                <a:schemeClr val="tx1"/>
              </a:solidFill>
              <a:cs typeface="B Roya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انسان ظرفیت جاودانه زیستن را دارد اما دنیا این قابلیت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 را ندارد .حکمت خدا اقتضا می کند مرگ یایان زندگی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Roya" pitchFamily="2" charset="-78"/>
              </a:rPr>
              <a:t> انسان نباشد و گرنه خلقت انسان بیهوده می گردد. </a:t>
            </a:r>
          </a:p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Roya" pitchFamily="2" charset="-78"/>
              </a:rPr>
              <a:t>افحسبتم انما خلقناکم عبثا و انکم الینا لا ترجعون</a:t>
            </a:r>
          </a:p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Roya" pitchFamily="2" charset="-78"/>
              </a:rPr>
              <a:t> آیا گمان می کنید شما را بیهوده آفریده ایم و شما به</a:t>
            </a:r>
          </a:p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Roya" pitchFamily="2" charset="-78"/>
              </a:rPr>
              <a:t> سوی ما باز نمی گردید؟ (مومنون آیه 115)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2133600" y="152400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cs typeface="B Roya" pitchFamily="2" charset="-78"/>
              </a:rPr>
              <a:t>2.اثبات معاد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383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NPSoft</cp:lastModifiedBy>
  <cp:revision>4</cp:revision>
  <dcterms:created xsi:type="dcterms:W3CDTF">2006-08-16T00:00:00Z</dcterms:created>
  <dcterms:modified xsi:type="dcterms:W3CDTF">2019-08-17T12:15:22Z</dcterms:modified>
</cp:coreProperties>
</file>