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2" r:id="rId4"/>
    <p:sldId id="263" r:id="rId5"/>
    <p:sldId id="265" r:id="rId6"/>
    <p:sldId id="267" r:id="rId7"/>
    <p:sldId id="270" r:id="rId8"/>
    <p:sldId id="269" r:id="rId9"/>
    <p:sldId id="273" r:id="rId10"/>
    <p:sldId id="27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D:\document\leila\a\png\Arabesque_droi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6461097">
            <a:off x="171166" y="242387"/>
            <a:ext cx="2671219" cy="20835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Horizontal Scroll 7"/>
          <p:cNvSpPr/>
          <p:nvPr/>
        </p:nvSpPr>
        <p:spPr>
          <a:xfrm>
            <a:off x="108497" y="2286000"/>
            <a:ext cx="7892503" cy="4191000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fa-IR" sz="3600" dirty="0" smtClean="0">
              <a:cs typeface="2  Karim" pitchFamily="2" charset="-78"/>
            </a:endParaRPr>
          </a:p>
          <a:p>
            <a:pPr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fa-IR" sz="3600" dirty="0">
              <a:cs typeface="2  Karim" pitchFamily="2" charset="-78"/>
            </a:endParaRPr>
          </a:p>
          <a:p>
            <a:pPr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3200" dirty="0" smtClean="0">
                <a:cs typeface="2  Karim" pitchFamily="2" charset="-78"/>
              </a:rPr>
              <a:t>فرقه </a:t>
            </a:r>
            <a:r>
              <a:rPr lang="fa-IR" sz="3200" dirty="0">
                <a:cs typeface="2  Karim" pitchFamily="2" charset="-78"/>
              </a:rPr>
              <a:t>وهابیت با برداشت نادرست از مفهوم شرک و مصادیق آن، برخی از باورها و اعمال مسلمانان همچون توسل و اعتقاد به شفاعت انبیا و اولیای الهی </a:t>
            </a:r>
            <a:r>
              <a:rPr lang="fa-IR" sz="3200" dirty="0" smtClean="0">
                <a:cs typeface="2  Karim" pitchFamily="2" charset="-78"/>
              </a:rPr>
              <a:t> و تبرک را </a:t>
            </a:r>
            <a:r>
              <a:rPr lang="fa-IR" sz="3200" dirty="0">
                <a:cs typeface="2  Karim" pitchFamily="2" charset="-78"/>
              </a:rPr>
              <a:t>از مصادیق شرک عبادی می‌دانند؛ از این‌رو </a:t>
            </a:r>
            <a:r>
              <a:rPr lang="fa-IR" sz="3200" dirty="0" smtClean="0">
                <a:cs typeface="2  Karim" pitchFamily="2" charset="-78"/>
              </a:rPr>
              <a:t>شیعیان </a:t>
            </a:r>
            <a:r>
              <a:rPr lang="fa-IR" sz="3200" dirty="0">
                <a:cs typeface="2  Karim" pitchFamily="2" charset="-78"/>
              </a:rPr>
              <a:t>را مشرک می‌پندارند و قتل آنان را جایز </a:t>
            </a:r>
            <a:r>
              <a:rPr lang="fa-IR" sz="3200" dirty="0" smtClean="0">
                <a:cs typeface="2  Karim" pitchFamily="2" charset="-78"/>
              </a:rPr>
              <a:t>می‌شمارند.اختلاف در معنای عبادت است</a:t>
            </a:r>
            <a:r>
              <a:rPr lang="fa-IR" sz="3200" dirty="0" smtClean="0">
                <a:cs typeface="2  Karim" pitchFamily="2" charset="-78"/>
              </a:rPr>
              <a:t>.</a:t>
            </a:r>
            <a:endParaRPr lang="fa-IR" sz="3600" dirty="0">
              <a:cs typeface="2  Karim" pitchFamily="2" charset="-78"/>
            </a:endParaRPr>
          </a:p>
          <a:p>
            <a:pPr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fa-IR" sz="2800" dirty="0">
              <a:cs typeface="2  Karim" pitchFamily="2" charset="-78"/>
            </a:endParaRPr>
          </a:p>
          <a:p>
            <a:pPr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fa-IR" sz="2800" dirty="0" smtClean="0">
              <a:cs typeface="2  Karim" pitchFamily="2" charset="-78"/>
            </a:endParaRPr>
          </a:p>
          <a:p>
            <a:pPr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dirty="0">
              <a:solidFill>
                <a:schemeClr val="tx1"/>
              </a:solidFill>
              <a:cs typeface="2  Karim" pitchFamily="2" charset="-78"/>
            </a:endParaRPr>
          </a:p>
        </p:txBody>
      </p:sp>
      <p:sp>
        <p:nvSpPr>
          <p:cNvPr id="2" name="32-Point Star 1"/>
          <p:cNvSpPr/>
          <p:nvPr/>
        </p:nvSpPr>
        <p:spPr>
          <a:xfrm>
            <a:off x="1371600" y="157976"/>
            <a:ext cx="6096000" cy="1600200"/>
          </a:xfrm>
          <a:prstGeom prst="star32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dirty="0" smtClean="0"/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dirty="0"/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dirty="0"/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dirty="0"/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dirty="0">
                <a:solidFill>
                  <a:schemeClr val="tx1"/>
                </a:solidFill>
                <a:cs typeface="B Homa" pitchFamily="2" charset="-78"/>
              </a:rPr>
              <a:t>اختلاف اصلی بین شیعه و وهابیت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dirty="0" smtClean="0"/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dirty="0" smtClean="0"/>
              <a:t>‏</a:t>
            </a:r>
            <a:r>
              <a:rPr lang="fa-IR" sz="3200" b="1" dirty="0"/>
              <a:t/>
            </a:r>
            <a:br>
              <a:rPr lang="fa-IR" sz="3200" b="1" dirty="0"/>
            </a:br>
            <a:r>
              <a:rPr lang="fa-IR" sz="3200" b="1" dirty="0" smtClean="0"/>
              <a:t>‏</a:t>
            </a:r>
            <a:r>
              <a:rPr lang="fa-IR" sz="3200" dirty="0"/>
              <a:t/>
            </a:r>
            <a:br>
              <a:rPr lang="fa-IR" sz="3200" dirty="0"/>
            </a:br>
            <a:endParaRPr lang="fa-IR" sz="3200" dirty="0" smtClean="0"/>
          </a:p>
        </p:txBody>
      </p:sp>
      <p:sp>
        <p:nvSpPr>
          <p:cNvPr id="7" name="Rectangle 6"/>
          <p:cNvSpPr/>
          <p:nvPr/>
        </p:nvSpPr>
        <p:spPr>
          <a:xfrm rot="16200000">
            <a:off x="6263640" y="3265738"/>
            <a:ext cx="4724400" cy="1088524"/>
          </a:xfrm>
          <a:prstGeom prst="rect">
            <a:avLst/>
          </a:prstGeom>
          <a:solidFill>
            <a:srgbClr val="08DBF8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sz="4400" b="1" dirty="0">
                <a:solidFill>
                  <a:schemeClr val="tx1"/>
                </a:solidFill>
                <a:latin typeface="Arial" pitchFamily="34" charset="0"/>
                <a:cs typeface="2  Karim" pitchFamily="2" charset="-78"/>
              </a:rPr>
              <a:t> مرز شرك و توحيد</a:t>
            </a:r>
          </a:p>
        </p:txBody>
      </p:sp>
      <p:pic>
        <p:nvPicPr>
          <p:cNvPr id="9" name="Picture 8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11546" y="69241"/>
            <a:ext cx="1258555" cy="14478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ardrop 11"/>
          <p:cNvSpPr/>
          <p:nvPr/>
        </p:nvSpPr>
        <p:spPr>
          <a:xfrm rot="19030443" flipH="1" flipV="1">
            <a:off x="8120395" y="287696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52830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D:\document\leila\a\png\Arabesque_droi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6461097">
            <a:off x="62670" y="-62412"/>
            <a:ext cx="2671219" cy="20835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Horizontal Scroll 7"/>
          <p:cNvSpPr/>
          <p:nvPr/>
        </p:nvSpPr>
        <p:spPr>
          <a:xfrm>
            <a:off x="152400" y="1905000"/>
            <a:ext cx="8077200" cy="4953000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dirty="0" smtClean="0">
              <a:cs typeface="2  Karim" pitchFamily="2" charset="-78"/>
            </a:endParaRPr>
          </a:p>
          <a:p>
            <a:pPr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dirty="0" smtClean="0">
              <a:cs typeface="2  Karim" pitchFamily="2" charset="-78"/>
            </a:endParaRPr>
          </a:p>
          <a:p>
            <a:pPr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2800" dirty="0" smtClean="0">
                <a:cs typeface="2  Karim" pitchFamily="2" charset="-78"/>
              </a:rPr>
              <a:t>انبيا </a:t>
            </a:r>
            <a:r>
              <a:rPr lang="ar-SA" sz="2800" dirty="0">
                <a:cs typeface="2  Karim" pitchFamily="2" charset="-78"/>
              </a:rPr>
              <a:t>و اولياى الهى، در حيات برزخى‏اند. خداوند به صراحت مى‏فرمايند: شهداى راه حق، زنده‏اند و انبيا و اولياى الهى كه بيش‏تر آنها در زمره شهدايند و مقامى برتر دارند، از حياتى برتر </a:t>
            </a:r>
            <a:r>
              <a:rPr lang="ar-SA" sz="2800" dirty="0" smtClean="0">
                <a:cs typeface="2  Karim" pitchFamily="2" charset="-78"/>
              </a:rPr>
              <a:t>برخوردارند</a:t>
            </a:r>
            <a:r>
              <a:rPr lang="fa-IR" sz="2800" dirty="0" smtClean="0">
                <a:cs typeface="2  Karim" pitchFamily="2" charset="-78"/>
              </a:rPr>
              <a:t> و</a:t>
            </a:r>
            <a:r>
              <a:rPr lang="ar-SA" sz="2800" dirty="0" smtClean="0">
                <a:cs typeface="2  Karim" pitchFamily="2" charset="-78"/>
              </a:rPr>
              <a:t>همه </a:t>
            </a:r>
            <a:r>
              <a:rPr lang="ar-SA" sz="2800" dirty="0">
                <a:cs typeface="2  Karim" pitchFamily="2" charset="-78"/>
              </a:rPr>
              <a:t>مسلمانان در پايان نماز شخص پيامبر گرامى اسلام </a:t>
            </a:r>
            <a:r>
              <a:rPr lang="fa-IR" sz="2800" dirty="0" smtClean="0">
                <a:cs typeface="2  Karim" pitchFamily="2" charset="-78"/>
              </a:rPr>
              <a:t>(ص)</a:t>
            </a:r>
            <a:r>
              <a:rPr lang="ar-SA" sz="2800" dirty="0" smtClean="0">
                <a:cs typeface="2  Karim" pitchFamily="2" charset="-78"/>
              </a:rPr>
              <a:t>را </a:t>
            </a:r>
            <a:r>
              <a:rPr lang="ar-SA" sz="2800" dirty="0">
                <a:cs typeface="2  Karim" pitchFamily="2" charset="-78"/>
              </a:rPr>
              <a:t>خطاب قرار داده، مى‏گويند: السلام عليك ايها النبى و رحمة اللَّه و بركاته. آيا سلام به پيامبر عمل لغوى است و پيامبر سلام‏ها را نمى‏شنود و هيچ پاسخى نمى‏دهد؟ بى‏شك پيامبر خدا زنده و در حيات برزخى است و همه سلام‏ها را مى‏شنود و پاسخ مى‏دهد. </a:t>
            </a:r>
            <a:r>
              <a:rPr lang="fa-IR" sz="2800" dirty="0" smtClean="0">
                <a:cs typeface="2  Karim" pitchFamily="2" charset="-78"/>
              </a:rPr>
              <a:t> </a:t>
            </a:r>
            <a:r>
              <a:rPr lang="ar-SA" sz="2800" dirty="0">
                <a:cs typeface="2  Karim" pitchFamily="2" charset="-78"/>
              </a:rPr>
              <a:t/>
            </a:r>
            <a:br>
              <a:rPr lang="ar-SA" sz="2800" dirty="0">
                <a:cs typeface="2  Karim" pitchFamily="2" charset="-78"/>
              </a:rPr>
            </a:br>
            <a:endParaRPr lang="ar-SA" sz="2800" dirty="0">
              <a:cs typeface="2  Karim" pitchFamily="2" charset="-78"/>
            </a:endParaRPr>
          </a:p>
        </p:txBody>
      </p:sp>
      <p:sp>
        <p:nvSpPr>
          <p:cNvPr id="2" name="32-Point Star 1"/>
          <p:cNvSpPr/>
          <p:nvPr/>
        </p:nvSpPr>
        <p:spPr>
          <a:xfrm>
            <a:off x="1905000" y="298295"/>
            <a:ext cx="5029200" cy="1600200"/>
          </a:xfrm>
          <a:prstGeom prst="star32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dirty="0" smtClean="0"/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dirty="0"/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dirty="0"/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dirty="0"/>
          </a:p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dirty="0" smtClean="0">
                <a:solidFill>
                  <a:schemeClr val="tx1"/>
                </a:solidFill>
                <a:cs typeface="B Homa" pitchFamily="2" charset="-78"/>
              </a:rPr>
              <a:t>پاسخ</a:t>
            </a:r>
            <a:endParaRPr lang="fa-IR" sz="3200" dirty="0">
              <a:solidFill>
                <a:schemeClr val="tx1"/>
              </a:solidFill>
              <a:cs typeface="B Hom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dirty="0" smtClean="0"/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dirty="0" smtClean="0"/>
              <a:t>‏</a:t>
            </a:r>
            <a:r>
              <a:rPr lang="fa-IR" sz="3200" b="1" dirty="0"/>
              <a:t/>
            </a:r>
            <a:br>
              <a:rPr lang="fa-IR" sz="3200" b="1" dirty="0"/>
            </a:br>
            <a:r>
              <a:rPr lang="fa-IR" sz="3200" b="1" dirty="0" smtClean="0"/>
              <a:t>‏</a:t>
            </a:r>
            <a:r>
              <a:rPr lang="fa-IR" sz="3200" dirty="0"/>
              <a:t/>
            </a:r>
            <a:br>
              <a:rPr lang="fa-IR" sz="3200" dirty="0"/>
            </a:br>
            <a:endParaRPr lang="fa-IR" sz="3200" dirty="0" smtClean="0"/>
          </a:p>
        </p:txBody>
      </p:sp>
      <p:sp>
        <p:nvSpPr>
          <p:cNvPr id="7" name="Rectangle 6"/>
          <p:cNvSpPr/>
          <p:nvPr/>
        </p:nvSpPr>
        <p:spPr>
          <a:xfrm rot="16200000">
            <a:off x="6263640" y="3265738"/>
            <a:ext cx="4724400" cy="1088524"/>
          </a:xfrm>
          <a:prstGeom prst="rect">
            <a:avLst/>
          </a:prstGeom>
          <a:solidFill>
            <a:srgbClr val="08DBF8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sz="4400" dirty="0">
                <a:solidFill>
                  <a:schemeClr val="tx1"/>
                </a:solidFill>
                <a:latin typeface="Arial" pitchFamily="34" charset="0"/>
                <a:cs typeface="B Homa" pitchFamily="2" charset="-78"/>
              </a:rPr>
              <a:t> </a:t>
            </a:r>
            <a:r>
              <a:rPr lang="fa-IR" sz="4400" dirty="0" smtClean="0">
                <a:solidFill>
                  <a:schemeClr val="tx1"/>
                </a:solidFill>
                <a:latin typeface="Arial" pitchFamily="34" charset="0"/>
                <a:cs typeface="B Homa" pitchFamily="2" charset="-78"/>
              </a:rPr>
              <a:t>مرز شرك و توحيد</a:t>
            </a:r>
            <a:endParaRPr lang="fa-IR" sz="4400" dirty="0">
              <a:solidFill>
                <a:schemeClr val="tx1"/>
              </a:solidFill>
              <a:latin typeface="Arial" pitchFamily="34" charset="0"/>
              <a:cs typeface="B Homa" pitchFamily="2" charset="-78"/>
            </a:endParaRPr>
          </a:p>
        </p:txBody>
      </p:sp>
      <p:pic>
        <p:nvPicPr>
          <p:cNvPr id="9" name="Picture 8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11546" y="69241"/>
            <a:ext cx="1258555" cy="14478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ardrop 11"/>
          <p:cNvSpPr/>
          <p:nvPr/>
        </p:nvSpPr>
        <p:spPr>
          <a:xfrm rot="19030443" flipH="1" flipV="1">
            <a:off x="8120395" y="287696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42453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D:\document\leila\a\png\Arabesque_droi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6461097">
            <a:off x="171166" y="242387"/>
            <a:ext cx="2671219" cy="20835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Horizontal Scroll 7"/>
          <p:cNvSpPr/>
          <p:nvPr/>
        </p:nvSpPr>
        <p:spPr>
          <a:xfrm>
            <a:off x="108497" y="381000"/>
            <a:ext cx="8077200" cy="6477000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fa-IR" sz="2000" dirty="0" smtClean="0">
              <a:cs typeface="2  Karim" pitchFamily="2" charset="-78"/>
            </a:endParaRPr>
          </a:p>
          <a:p>
            <a:pPr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fa-IR" sz="2000" dirty="0">
              <a:cs typeface="2  Karim" pitchFamily="2" charset="-78"/>
            </a:endParaRPr>
          </a:p>
          <a:p>
            <a:pPr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fa-IR" sz="2000" dirty="0" smtClean="0">
              <a:cs typeface="2  Karim" pitchFamily="2" charset="-78"/>
            </a:endParaRPr>
          </a:p>
          <a:p>
            <a:pPr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fa-IR" sz="2000" dirty="0" smtClean="0">
              <a:cs typeface="2  Karim" pitchFamily="2" charset="-78"/>
            </a:endParaRPr>
          </a:p>
          <a:p>
            <a:pPr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fa-IR" sz="2000" dirty="0">
              <a:cs typeface="2  Karim" pitchFamily="2" charset="-78"/>
            </a:endParaRPr>
          </a:p>
          <a:p>
            <a:pPr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fa-IR" sz="2000" dirty="0" smtClean="0">
              <a:cs typeface="2  Karim" pitchFamily="2" charset="-78"/>
            </a:endParaRPr>
          </a:p>
          <a:p>
            <a:pPr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cs typeface="2  Karim" pitchFamily="2" charset="-78"/>
            </a:endParaRPr>
          </a:p>
          <a:p>
            <a:pPr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dirty="0" smtClean="0">
              <a:cs typeface="2  Karim" pitchFamily="2" charset="-78"/>
            </a:endParaRPr>
          </a:p>
          <a:p>
            <a:pPr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dirty="0" smtClean="0">
              <a:cs typeface="2  Karim" pitchFamily="2" charset="-78"/>
            </a:endParaRPr>
          </a:p>
          <a:p>
            <a:pPr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3200" dirty="0" smtClean="0">
                <a:cs typeface="2  Karim" pitchFamily="2" charset="-78"/>
              </a:rPr>
              <a:t>توحید </a:t>
            </a:r>
            <a:r>
              <a:rPr lang="fa-IR" sz="3200" dirty="0">
                <a:cs typeface="2  Karim" pitchFamily="2" charset="-78"/>
              </a:rPr>
              <a:t>عبادی در نظر وهابیت، به معنای لغوی گرفته شده است. صرف خضوع و </a:t>
            </a:r>
            <a:r>
              <a:rPr lang="fa-IR" sz="3200" dirty="0" smtClean="0">
                <a:cs typeface="2  Karim" pitchFamily="2" charset="-78"/>
              </a:rPr>
              <a:t>خشوع.اما </a:t>
            </a:r>
            <a:r>
              <a:rPr lang="fa-IR" sz="3200" dirty="0">
                <a:cs typeface="2  Karim" pitchFamily="2" charset="-78"/>
              </a:rPr>
              <a:t>از نظر شیعه، عبادت در اصطلاح، صرف خضوع و تسلیم نیست؛ </a:t>
            </a:r>
            <a:r>
              <a:rPr lang="fa-IR" sz="3200" dirty="0" smtClean="0">
                <a:cs typeface="2  Karim" pitchFamily="2" charset="-78"/>
              </a:rPr>
              <a:t>بلکه </a:t>
            </a:r>
            <a:r>
              <a:rPr lang="fa-IR" sz="3200" dirty="0" smtClean="0">
                <a:cs typeface="2  Karim" pitchFamily="2" charset="-78"/>
              </a:rPr>
              <a:t>خضوع </a:t>
            </a:r>
            <a:r>
              <a:rPr lang="fa-IR" sz="3200" dirty="0" smtClean="0">
                <a:cs typeface="2  Karim" pitchFamily="2" charset="-78"/>
              </a:rPr>
              <a:t>خاص است یعنی خضوع </a:t>
            </a:r>
            <a:r>
              <a:rPr lang="fa-IR" sz="3200" dirty="0">
                <a:cs typeface="2  Karim" pitchFamily="2" charset="-78"/>
              </a:rPr>
              <a:t>و تسلیم </a:t>
            </a:r>
            <a:r>
              <a:rPr lang="fa-IR" sz="3200" dirty="0" smtClean="0">
                <a:cs typeface="2  Karim" pitchFamily="2" charset="-78"/>
              </a:rPr>
              <a:t> با اعتقاد </a:t>
            </a:r>
            <a:r>
              <a:rPr lang="fa-IR" sz="3200" dirty="0">
                <a:cs typeface="2  Karim" pitchFamily="2" charset="-78"/>
              </a:rPr>
              <a:t>به ربوبیت و </a:t>
            </a:r>
            <a:r>
              <a:rPr lang="fa-IR" sz="3200" dirty="0" smtClean="0">
                <a:cs typeface="2  Karim" pitchFamily="2" charset="-78"/>
              </a:rPr>
              <a:t>الوهیت</a:t>
            </a:r>
            <a:r>
              <a:rPr lang="fa-IR" sz="3200" dirty="0" smtClean="0">
                <a:cs typeface="2  Karim" pitchFamily="2" charset="-78"/>
              </a:rPr>
              <a:t>.</a:t>
            </a:r>
            <a:endParaRPr lang="en-US" sz="3200" dirty="0" smtClean="0">
              <a:cs typeface="2  Karim" pitchFamily="2" charset="-78"/>
            </a:endParaRPr>
          </a:p>
          <a:p>
            <a:pPr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3200" dirty="0" smtClean="0">
                <a:cs typeface="2  Karim" pitchFamily="2" charset="-78"/>
              </a:rPr>
              <a:t> </a:t>
            </a:r>
            <a:r>
              <a:rPr lang="fa-IR" sz="3200" dirty="0" smtClean="0">
                <a:cs typeface="2  Karim" pitchFamily="2" charset="-78"/>
              </a:rPr>
              <a:t>از این روسجده </a:t>
            </a:r>
            <a:r>
              <a:rPr lang="fa-IR" sz="3200" dirty="0">
                <a:cs typeface="2  Karim" pitchFamily="2" charset="-78"/>
              </a:rPr>
              <a:t>در برابر بت، عين شرك و بت‏پرستى است و سجده ملائكه بر آدم و سجده فرزندان يعقوب بر يوسف، </a:t>
            </a:r>
            <a:r>
              <a:rPr lang="fa-IR" sz="3200" dirty="0" smtClean="0">
                <a:cs typeface="2  Karim" pitchFamily="2" charset="-78"/>
              </a:rPr>
              <a:t>عين توحيد است‏اما بوسيدن حجرالاسود و طواف به دور خانه خدا و سعى صفا و مروه شرك نيست</a:t>
            </a:r>
            <a:endParaRPr lang="en-US" sz="3200" dirty="0" smtClean="0">
              <a:cs typeface="2  Karim" pitchFamily="2" charset="-78"/>
            </a:endParaRPr>
          </a:p>
          <a:p>
            <a:pPr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dirty="0" smtClean="0">
              <a:cs typeface="2  Karim" pitchFamily="2" charset="-78"/>
            </a:endParaRPr>
          </a:p>
          <a:p>
            <a:pPr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fa-IR" sz="2400" dirty="0" smtClean="0">
              <a:cs typeface="2  Karim" pitchFamily="2" charset="-78"/>
            </a:endParaRPr>
          </a:p>
          <a:p>
            <a:pPr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fa-IR" sz="2000" dirty="0" smtClean="0">
              <a:cs typeface="2  Karim" pitchFamily="2" charset="-78"/>
            </a:endParaRPr>
          </a:p>
          <a:p>
            <a:pPr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fa-IR" sz="2000" dirty="0">
              <a:solidFill>
                <a:schemeClr val="tx1"/>
              </a:solidFill>
              <a:cs typeface="2  Karim" pitchFamily="2" charset="-78"/>
            </a:endParaRPr>
          </a:p>
          <a:p>
            <a:pPr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fa-IR" sz="2000" dirty="0" smtClean="0">
              <a:solidFill>
                <a:schemeClr val="tx1"/>
              </a:solidFill>
              <a:cs typeface="2  Karim" pitchFamily="2" charset="-78"/>
            </a:endParaRPr>
          </a:p>
          <a:p>
            <a:pPr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fa-IR" sz="2000" dirty="0">
              <a:solidFill>
                <a:schemeClr val="tx1"/>
              </a:solidFill>
              <a:cs typeface="2  Karim" pitchFamily="2" charset="-78"/>
            </a:endParaRPr>
          </a:p>
          <a:p>
            <a:pPr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fa-IR" sz="2000" dirty="0" smtClean="0">
              <a:solidFill>
                <a:schemeClr val="tx1"/>
              </a:solidFill>
              <a:cs typeface="2  Karim" pitchFamily="2" charset="-78"/>
            </a:endParaRPr>
          </a:p>
          <a:p>
            <a:pPr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chemeClr val="tx1"/>
              </a:solidFill>
              <a:cs typeface="2  Karim" pitchFamily="2" charset="-78"/>
            </a:endParaRPr>
          </a:p>
        </p:txBody>
      </p:sp>
      <p:sp>
        <p:nvSpPr>
          <p:cNvPr id="2" name="32-Point Star 1"/>
          <p:cNvSpPr/>
          <p:nvPr/>
        </p:nvSpPr>
        <p:spPr>
          <a:xfrm>
            <a:off x="1447800" y="0"/>
            <a:ext cx="6096000" cy="1213624"/>
          </a:xfrm>
          <a:prstGeom prst="star32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dirty="0" smtClean="0"/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dirty="0"/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dirty="0"/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dirty="0"/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chemeClr val="tx1"/>
                </a:solidFill>
                <a:cs typeface="B Homa" pitchFamily="2" charset="-78"/>
              </a:rPr>
              <a:t>  </a:t>
            </a:r>
            <a:r>
              <a:rPr lang="fa-IR" sz="3200" dirty="0" smtClean="0">
                <a:solidFill>
                  <a:schemeClr val="tx1"/>
                </a:solidFill>
                <a:cs typeface="B Homa" pitchFamily="2" charset="-78"/>
              </a:rPr>
              <a:t>معنای عبادت</a:t>
            </a:r>
            <a:endParaRPr lang="en-US" sz="3200" dirty="0" smtClean="0">
              <a:solidFill>
                <a:schemeClr val="tx1"/>
              </a:solidFill>
              <a:cs typeface="B Hom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en-US" sz="3200" dirty="0" smtClean="0">
              <a:solidFill>
                <a:schemeClr val="tx1"/>
              </a:solidFill>
              <a:cs typeface="B Hom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dirty="0" smtClean="0"/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dirty="0" smtClean="0"/>
              <a:t>‏</a:t>
            </a:r>
            <a:r>
              <a:rPr lang="fa-IR" sz="3200" b="1" dirty="0" smtClean="0"/>
              <a:t/>
            </a:r>
            <a:br>
              <a:rPr lang="fa-IR" sz="3200" b="1" dirty="0" smtClean="0"/>
            </a:br>
            <a:r>
              <a:rPr lang="fa-IR" sz="3200" b="1" dirty="0" smtClean="0"/>
              <a:t>‏</a:t>
            </a:r>
            <a:endParaRPr lang="fa-IR" sz="3200" dirty="0" smtClean="0"/>
          </a:p>
        </p:txBody>
      </p:sp>
      <p:sp>
        <p:nvSpPr>
          <p:cNvPr id="7" name="Rectangle 6"/>
          <p:cNvSpPr/>
          <p:nvPr/>
        </p:nvSpPr>
        <p:spPr>
          <a:xfrm rot="16200000">
            <a:off x="6263640" y="3265738"/>
            <a:ext cx="4724400" cy="1088524"/>
          </a:xfrm>
          <a:prstGeom prst="rect">
            <a:avLst/>
          </a:prstGeom>
          <a:solidFill>
            <a:srgbClr val="08DBF8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sz="4400" dirty="0">
                <a:solidFill>
                  <a:schemeClr val="tx1"/>
                </a:solidFill>
                <a:latin typeface="Arial" pitchFamily="34" charset="0"/>
                <a:cs typeface="B Homa" pitchFamily="2" charset="-78"/>
              </a:rPr>
              <a:t>مرز شرك و توحيد</a:t>
            </a:r>
          </a:p>
        </p:txBody>
      </p:sp>
      <p:pic>
        <p:nvPicPr>
          <p:cNvPr id="9" name="Picture 8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11546" y="69241"/>
            <a:ext cx="1258555" cy="14478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ardrop 11"/>
          <p:cNvSpPr/>
          <p:nvPr/>
        </p:nvSpPr>
        <p:spPr>
          <a:xfrm rot="19030443" flipH="1" flipV="1">
            <a:off x="8120395" y="287696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11205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D:\document\leila\a\png\Arabesque_droi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6461097">
            <a:off x="171166" y="242387"/>
            <a:ext cx="2671219" cy="20835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Horizontal Scroll 7"/>
          <p:cNvSpPr/>
          <p:nvPr/>
        </p:nvSpPr>
        <p:spPr>
          <a:xfrm>
            <a:off x="108497" y="2286000"/>
            <a:ext cx="8077200" cy="4114800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2800" dirty="0" smtClean="0"/>
              <a:t>توسّل </a:t>
            </a:r>
            <a:r>
              <a:rPr lang="fa-IR" sz="2800" dirty="0"/>
              <a:t>به اولياء </a:t>
            </a:r>
            <a:r>
              <a:rPr lang="fa-IR" sz="2800" dirty="0" smtClean="0"/>
              <a:t>الله </a:t>
            </a:r>
            <a:r>
              <a:rPr lang="fa-IR" sz="2800" dirty="0"/>
              <a:t>در پيشگاه خدا براي حل مشکلات مادّي و معنوي از مهم ترين و جنجالي ترين مباحث ميان وهابيان و </a:t>
            </a:r>
            <a:r>
              <a:rPr lang="fa-IR" sz="2800" dirty="0" smtClean="0"/>
              <a:t>سايرمسلمانان </a:t>
            </a:r>
            <a:r>
              <a:rPr lang="fa-IR" sz="2800" dirty="0"/>
              <a:t>جهان است، وهابيان تصريح مي کنند توسّل الي الله با اعمال صالحه اشکال ندارد، ولي توسّل به اولياء الله جايز نيست، آن را نوعي شرک مي </a:t>
            </a:r>
            <a:r>
              <a:rPr lang="fa-IR" sz="2800" dirty="0" smtClean="0"/>
              <a:t>دانند.</a:t>
            </a:r>
            <a:endParaRPr lang="en-US" sz="20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2" name="32-Point Star 1"/>
          <p:cNvSpPr/>
          <p:nvPr/>
        </p:nvSpPr>
        <p:spPr>
          <a:xfrm>
            <a:off x="1676400" y="228600"/>
            <a:ext cx="5638800" cy="1600200"/>
          </a:xfrm>
          <a:prstGeom prst="star32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dirty="0" smtClean="0"/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dirty="0"/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dirty="0"/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dirty="0"/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dirty="0" smtClean="0">
                <a:solidFill>
                  <a:schemeClr val="tx1"/>
                </a:solidFill>
                <a:cs typeface="B Homa" pitchFamily="2" charset="-78"/>
              </a:rPr>
              <a:t>توسل و توحید</a:t>
            </a:r>
            <a:endParaRPr lang="fa-IR" sz="3200" dirty="0">
              <a:solidFill>
                <a:schemeClr val="tx1"/>
              </a:solidFill>
              <a:cs typeface="B Hom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dirty="0" smtClean="0"/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dirty="0" smtClean="0"/>
              <a:t>‏</a:t>
            </a:r>
            <a:r>
              <a:rPr lang="fa-IR" sz="3200" b="1" dirty="0"/>
              <a:t/>
            </a:r>
            <a:br>
              <a:rPr lang="fa-IR" sz="3200" b="1" dirty="0"/>
            </a:br>
            <a:r>
              <a:rPr lang="fa-IR" sz="3200" b="1" dirty="0" smtClean="0"/>
              <a:t>‏</a:t>
            </a:r>
            <a:r>
              <a:rPr lang="fa-IR" sz="3200" dirty="0"/>
              <a:t/>
            </a:r>
            <a:br>
              <a:rPr lang="fa-IR" sz="3200" dirty="0"/>
            </a:br>
            <a:endParaRPr lang="fa-IR" sz="3200" dirty="0" smtClean="0"/>
          </a:p>
        </p:txBody>
      </p:sp>
      <p:sp>
        <p:nvSpPr>
          <p:cNvPr id="7" name="Rectangle 6"/>
          <p:cNvSpPr/>
          <p:nvPr/>
        </p:nvSpPr>
        <p:spPr>
          <a:xfrm rot="16200000">
            <a:off x="6263640" y="3265738"/>
            <a:ext cx="4724400" cy="1088524"/>
          </a:xfrm>
          <a:prstGeom prst="rect">
            <a:avLst/>
          </a:prstGeom>
          <a:solidFill>
            <a:srgbClr val="08DBF8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sz="4400" dirty="0">
                <a:solidFill>
                  <a:schemeClr val="tx1"/>
                </a:solidFill>
                <a:latin typeface="Arial" pitchFamily="34" charset="0"/>
                <a:cs typeface="B Homa" pitchFamily="2" charset="-78"/>
              </a:rPr>
              <a:t> </a:t>
            </a:r>
            <a:r>
              <a:rPr lang="fa-IR" sz="4400" dirty="0" smtClean="0">
                <a:solidFill>
                  <a:schemeClr val="tx1"/>
                </a:solidFill>
                <a:latin typeface="Arial" pitchFamily="34" charset="0"/>
                <a:cs typeface="B Homa" pitchFamily="2" charset="-78"/>
              </a:rPr>
              <a:t>مرز شرك و توحيد</a:t>
            </a:r>
            <a:endParaRPr lang="fa-IR" sz="4400" dirty="0">
              <a:solidFill>
                <a:schemeClr val="tx1"/>
              </a:solidFill>
              <a:latin typeface="Arial" pitchFamily="34" charset="0"/>
              <a:cs typeface="B Homa" pitchFamily="2" charset="-78"/>
            </a:endParaRPr>
          </a:p>
        </p:txBody>
      </p:sp>
      <p:pic>
        <p:nvPicPr>
          <p:cNvPr id="9" name="Picture 8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11546" y="69241"/>
            <a:ext cx="1258555" cy="14478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ardrop 11"/>
          <p:cNvSpPr/>
          <p:nvPr/>
        </p:nvSpPr>
        <p:spPr>
          <a:xfrm rot="19030443" flipH="1" flipV="1">
            <a:off x="8120395" y="287696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00591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D:\document\leila\a\png\Arabesque_droi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6461097">
            <a:off x="171166" y="242387"/>
            <a:ext cx="2671219" cy="20835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Horizontal Scroll 7"/>
          <p:cNvSpPr/>
          <p:nvPr/>
        </p:nvSpPr>
        <p:spPr>
          <a:xfrm>
            <a:off x="108497" y="2286000"/>
            <a:ext cx="8077200" cy="4114800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3200" dirty="0">
                <a:cs typeface="2  Karim" pitchFamily="2" charset="-78"/>
              </a:rPr>
              <a:t>پندار وهابيان اين است که آياتي از قرآن مانع </a:t>
            </a:r>
            <a:r>
              <a:rPr lang="fa-IR" sz="3200" dirty="0" smtClean="0">
                <a:cs typeface="2  Karim" pitchFamily="2" charset="-78"/>
              </a:rPr>
              <a:t>از توسل </a:t>
            </a:r>
            <a:r>
              <a:rPr lang="fa-IR" sz="3200" dirty="0">
                <a:cs typeface="2  Karim" pitchFamily="2" charset="-78"/>
              </a:rPr>
              <a:t>است و آن را شرک مي شمارند، از جمله </a:t>
            </a:r>
            <a:r>
              <a:rPr lang="fa-IR" sz="3200" dirty="0" smtClean="0">
                <a:solidFill>
                  <a:srgbClr val="FF0000"/>
                </a:solidFill>
                <a:cs typeface="2  Karim" pitchFamily="2" charset="-78"/>
              </a:rPr>
              <a:t>آيه:أَنَّ </a:t>
            </a:r>
            <a:r>
              <a:rPr lang="fa-IR" sz="3200" dirty="0">
                <a:solidFill>
                  <a:srgbClr val="FF0000"/>
                </a:solidFill>
                <a:cs typeface="2  Karim" pitchFamily="2" charset="-78"/>
              </a:rPr>
              <a:t>الْمَساجِدَ لِلَّهِ فَلا تَدْعُوا مَعَ اللَّهِ </a:t>
            </a:r>
            <a:r>
              <a:rPr lang="fa-IR" sz="3200" dirty="0" smtClean="0">
                <a:solidFill>
                  <a:srgbClr val="FF0000"/>
                </a:solidFill>
                <a:cs typeface="2  Karim" pitchFamily="2" charset="-78"/>
              </a:rPr>
              <a:t>أَحَداً </a:t>
            </a:r>
            <a:r>
              <a:rPr lang="fa-IR" sz="3200" dirty="0" smtClean="0">
                <a:cs typeface="2  Karim" pitchFamily="2" charset="-78"/>
              </a:rPr>
              <a:t>کسي </a:t>
            </a:r>
            <a:r>
              <a:rPr lang="fa-IR" sz="3200" dirty="0">
                <a:cs typeface="2  Karim" pitchFamily="2" charset="-78"/>
              </a:rPr>
              <a:t>را با خدا </a:t>
            </a:r>
            <a:r>
              <a:rPr lang="fa-IR" sz="3200" dirty="0" smtClean="0">
                <a:cs typeface="2  Karim" pitchFamily="2" charset="-78"/>
              </a:rPr>
              <a:t>نخوانيد. [جن</a:t>
            </a:r>
            <a:r>
              <a:rPr lang="fa-IR" sz="3200" dirty="0">
                <a:cs typeface="2  Karim" pitchFamily="2" charset="-78"/>
              </a:rPr>
              <a:t>، </a:t>
            </a:r>
            <a:r>
              <a:rPr lang="fa-IR" sz="3200" dirty="0" smtClean="0">
                <a:cs typeface="2  Karim" pitchFamily="2" charset="-78"/>
              </a:rPr>
              <a:t>18] </a:t>
            </a:r>
            <a:r>
              <a:rPr lang="fa-IR" sz="3200" dirty="0">
                <a:cs typeface="2  Karim" pitchFamily="2" charset="-78"/>
              </a:rPr>
              <a:t>در </a:t>
            </a:r>
            <a:r>
              <a:rPr lang="fa-IR" sz="3200" dirty="0" smtClean="0">
                <a:cs typeface="2  Karim" pitchFamily="2" charset="-78"/>
              </a:rPr>
              <a:t>آيه </a:t>
            </a:r>
            <a:r>
              <a:rPr lang="fa-IR" sz="3200" dirty="0">
                <a:cs typeface="2  Karim" pitchFamily="2" charset="-78"/>
              </a:rPr>
              <a:t>ديگر مي </a:t>
            </a:r>
            <a:r>
              <a:rPr lang="fa-IR" sz="3200" dirty="0" smtClean="0">
                <a:cs typeface="2  Karim" pitchFamily="2" charset="-78"/>
              </a:rPr>
              <a:t>فرمايد: </a:t>
            </a:r>
            <a:r>
              <a:rPr lang="fa-IR" sz="3200" dirty="0" smtClean="0">
                <a:solidFill>
                  <a:srgbClr val="FF0000"/>
                </a:solidFill>
                <a:cs typeface="2  Karim" pitchFamily="2" charset="-78"/>
              </a:rPr>
              <a:t>الَّذِينَ </a:t>
            </a:r>
            <a:r>
              <a:rPr lang="fa-IR" sz="3200" dirty="0">
                <a:solidFill>
                  <a:srgbClr val="FF0000"/>
                </a:solidFill>
                <a:cs typeface="2  Karim" pitchFamily="2" charset="-78"/>
              </a:rPr>
              <a:t>يَدْعُونَ مِنْ دُونِهِ لا يَسْتَجِيبُونَ لَهُمْ بِشَيْ‌ءٍ</a:t>
            </a:r>
            <a:r>
              <a:rPr lang="fa-IR" sz="3200" dirty="0">
                <a:cs typeface="2  Karim" pitchFamily="2" charset="-78"/>
              </a:rPr>
              <a:t> </a:t>
            </a:r>
            <a:r>
              <a:rPr lang="fa-IR" sz="3200" dirty="0" smtClean="0">
                <a:cs typeface="2  Karim" pitchFamily="2" charset="-78"/>
              </a:rPr>
              <a:t>کساني </a:t>
            </a:r>
            <a:r>
              <a:rPr lang="fa-IR" sz="3200" dirty="0">
                <a:cs typeface="2  Karim" pitchFamily="2" charset="-78"/>
              </a:rPr>
              <a:t>را که غير از خدا مي خوانند، هيچ مشکلي از آن ها را حل نمي </a:t>
            </a:r>
            <a:r>
              <a:rPr lang="fa-IR" sz="3200" dirty="0" smtClean="0">
                <a:cs typeface="2  Karim" pitchFamily="2" charset="-78"/>
              </a:rPr>
              <a:t>کند.[رعد</a:t>
            </a:r>
            <a:r>
              <a:rPr lang="fa-IR" sz="3200" dirty="0">
                <a:cs typeface="2  Karim" pitchFamily="2" charset="-78"/>
              </a:rPr>
              <a:t>، </a:t>
            </a:r>
            <a:r>
              <a:rPr lang="fa-IR" sz="3200" dirty="0" smtClean="0">
                <a:cs typeface="2  Karim" pitchFamily="2" charset="-78"/>
              </a:rPr>
              <a:t>14]</a:t>
            </a:r>
          </a:p>
        </p:txBody>
      </p:sp>
      <p:sp>
        <p:nvSpPr>
          <p:cNvPr id="2" name="32-Point Star 1"/>
          <p:cNvSpPr/>
          <p:nvPr/>
        </p:nvSpPr>
        <p:spPr>
          <a:xfrm>
            <a:off x="1676400" y="228600"/>
            <a:ext cx="5638800" cy="1600200"/>
          </a:xfrm>
          <a:prstGeom prst="star32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dirty="0" smtClean="0"/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dirty="0"/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dirty="0"/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dirty="0"/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dirty="0" smtClean="0">
                <a:solidFill>
                  <a:schemeClr val="tx1"/>
                </a:solidFill>
                <a:cs typeface="B Homa" pitchFamily="2" charset="-78"/>
              </a:rPr>
              <a:t>دلیل وهابیت </a:t>
            </a:r>
            <a:endParaRPr lang="fa-IR" sz="3200" dirty="0">
              <a:solidFill>
                <a:schemeClr val="tx1"/>
              </a:solidFill>
              <a:cs typeface="B Hom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dirty="0" smtClean="0"/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dirty="0" smtClean="0"/>
              <a:t>‏</a:t>
            </a:r>
            <a:r>
              <a:rPr lang="fa-IR" sz="3200" b="1" dirty="0"/>
              <a:t/>
            </a:r>
            <a:br>
              <a:rPr lang="fa-IR" sz="3200" b="1" dirty="0"/>
            </a:br>
            <a:r>
              <a:rPr lang="fa-IR" sz="3200" b="1" dirty="0" smtClean="0"/>
              <a:t>‏</a:t>
            </a:r>
            <a:r>
              <a:rPr lang="fa-IR" sz="3200" dirty="0"/>
              <a:t/>
            </a:r>
            <a:br>
              <a:rPr lang="fa-IR" sz="3200" dirty="0"/>
            </a:br>
            <a:endParaRPr lang="fa-IR" sz="3200" dirty="0" smtClean="0"/>
          </a:p>
        </p:txBody>
      </p:sp>
      <p:sp>
        <p:nvSpPr>
          <p:cNvPr id="7" name="Rectangle 6"/>
          <p:cNvSpPr/>
          <p:nvPr/>
        </p:nvSpPr>
        <p:spPr>
          <a:xfrm rot="16200000">
            <a:off x="6263640" y="3265738"/>
            <a:ext cx="4724400" cy="1088524"/>
          </a:xfrm>
          <a:prstGeom prst="rect">
            <a:avLst/>
          </a:prstGeom>
          <a:solidFill>
            <a:srgbClr val="08DBF8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sz="4400" dirty="0">
                <a:solidFill>
                  <a:schemeClr val="tx1"/>
                </a:solidFill>
                <a:latin typeface="Arial" pitchFamily="34" charset="0"/>
                <a:cs typeface="B Homa" pitchFamily="2" charset="-78"/>
              </a:rPr>
              <a:t> </a:t>
            </a:r>
            <a:r>
              <a:rPr lang="fa-IR" sz="4400" dirty="0" smtClean="0">
                <a:solidFill>
                  <a:schemeClr val="tx1"/>
                </a:solidFill>
                <a:latin typeface="Arial" pitchFamily="34" charset="0"/>
                <a:cs typeface="B Homa" pitchFamily="2" charset="-78"/>
              </a:rPr>
              <a:t>مرز شرك و توحيد</a:t>
            </a:r>
            <a:endParaRPr lang="fa-IR" sz="4400" dirty="0">
              <a:solidFill>
                <a:schemeClr val="tx1"/>
              </a:solidFill>
              <a:latin typeface="Arial" pitchFamily="34" charset="0"/>
              <a:cs typeface="B Homa" pitchFamily="2" charset="-78"/>
            </a:endParaRPr>
          </a:p>
        </p:txBody>
      </p:sp>
      <p:pic>
        <p:nvPicPr>
          <p:cNvPr id="9" name="Picture 8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11546" y="69241"/>
            <a:ext cx="1258555" cy="14478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ardrop 11"/>
          <p:cNvSpPr/>
          <p:nvPr/>
        </p:nvSpPr>
        <p:spPr>
          <a:xfrm rot="19030443" flipH="1" flipV="1">
            <a:off x="8120395" y="287696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20276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D:\document\leila\a\png\Arabesque_droi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6461097">
            <a:off x="171166" y="242387"/>
            <a:ext cx="2671219" cy="20835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Horizontal Scroll 7"/>
          <p:cNvSpPr/>
          <p:nvPr/>
        </p:nvSpPr>
        <p:spPr>
          <a:xfrm>
            <a:off x="54599" y="2286000"/>
            <a:ext cx="8077200" cy="4114800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3200" dirty="0" smtClean="0">
                <a:cs typeface="2  Karim" pitchFamily="2" charset="-78"/>
              </a:rPr>
              <a:t>اولابا </a:t>
            </a:r>
            <a:r>
              <a:rPr lang="fa-IR" sz="3200" dirty="0">
                <a:cs typeface="2  Karim" pitchFamily="2" charset="-78"/>
              </a:rPr>
              <a:t>توجه به معناى عبادت، </a:t>
            </a:r>
            <a:r>
              <a:rPr lang="fa-IR" sz="3200" dirty="0" smtClean="0">
                <a:cs typeface="2  Karim" pitchFamily="2" charset="-78"/>
              </a:rPr>
              <a:t>توسل هنگامى </a:t>
            </a:r>
            <a:r>
              <a:rPr lang="fa-IR" sz="3200" dirty="0">
                <a:cs typeface="2  Karim" pitchFamily="2" charset="-78"/>
              </a:rPr>
              <a:t>شرك محسوب مى‏شود كه ما براى آنها در اثربخشى بدون اذن خدا اصالت و استقلال قائل شويم؛ ولى اگر آنها را وسايلى بدانيم كه به مشيت و اذن الهى اثربخشى دارند و ما را به نتيجه مطلوب مى‏رسانند، از مسير توحيد خارج نشده‏ايم.</a:t>
            </a:r>
            <a:endParaRPr lang="fa-IR" sz="3200" dirty="0" smtClean="0">
              <a:cs typeface="2  Karim" pitchFamily="2" charset="-78"/>
            </a:endParaRPr>
          </a:p>
        </p:txBody>
      </p:sp>
      <p:sp>
        <p:nvSpPr>
          <p:cNvPr id="2" name="32-Point Star 1"/>
          <p:cNvSpPr/>
          <p:nvPr/>
        </p:nvSpPr>
        <p:spPr>
          <a:xfrm>
            <a:off x="1676400" y="228600"/>
            <a:ext cx="5638800" cy="1600200"/>
          </a:xfrm>
          <a:prstGeom prst="star32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dirty="0" smtClean="0"/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dirty="0"/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dirty="0"/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dirty="0"/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dirty="0" smtClean="0">
                <a:solidFill>
                  <a:schemeClr val="tx1"/>
                </a:solidFill>
                <a:cs typeface="B Homa" pitchFamily="2" charset="-78"/>
              </a:rPr>
              <a:t>پاسخ به وهابیت </a:t>
            </a:r>
            <a:endParaRPr lang="fa-IR" sz="3200" dirty="0">
              <a:solidFill>
                <a:schemeClr val="tx1"/>
              </a:solidFill>
              <a:cs typeface="B Hom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dirty="0" smtClean="0"/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dirty="0" smtClean="0"/>
              <a:t>‏</a:t>
            </a:r>
            <a:r>
              <a:rPr lang="fa-IR" sz="3200" b="1" dirty="0"/>
              <a:t/>
            </a:r>
            <a:br>
              <a:rPr lang="fa-IR" sz="3200" b="1" dirty="0"/>
            </a:br>
            <a:r>
              <a:rPr lang="fa-IR" sz="3200" b="1" dirty="0" smtClean="0"/>
              <a:t>‏</a:t>
            </a:r>
            <a:r>
              <a:rPr lang="fa-IR" sz="3200" dirty="0"/>
              <a:t/>
            </a:r>
            <a:br>
              <a:rPr lang="fa-IR" sz="3200" dirty="0"/>
            </a:br>
            <a:endParaRPr lang="fa-IR" sz="3200" dirty="0" smtClean="0"/>
          </a:p>
        </p:txBody>
      </p:sp>
      <p:sp>
        <p:nvSpPr>
          <p:cNvPr id="7" name="Rectangle 6"/>
          <p:cNvSpPr/>
          <p:nvPr/>
        </p:nvSpPr>
        <p:spPr>
          <a:xfrm rot="16200000">
            <a:off x="6263640" y="3265738"/>
            <a:ext cx="4724400" cy="1088524"/>
          </a:xfrm>
          <a:prstGeom prst="rect">
            <a:avLst/>
          </a:prstGeom>
          <a:solidFill>
            <a:srgbClr val="08DBF8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sz="4400" dirty="0">
                <a:solidFill>
                  <a:schemeClr val="tx1"/>
                </a:solidFill>
                <a:latin typeface="Arial" pitchFamily="34" charset="0"/>
                <a:cs typeface="B Homa" pitchFamily="2" charset="-78"/>
              </a:rPr>
              <a:t> </a:t>
            </a:r>
            <a:r>
              <a:rPr lang="fa-IR" sz="4400" dirty="0" smtClean="0">
                <a:solidFill>
                  <a:schemeClr val="tx1"/>
                </a:solidFill>
                <a:latin typeface="Arial" pitchFamily="34" charset="0"/>
                <a:cs typeface="B Homa" pitchFamily="2" charset="-78"/>
              </a:rPr>
              <a:t>مرز شرك و توحيد</a:t>
            </a:r>
            <a:endParaRPr lang="fa-IR" sz="4400" dirty="0">
              <a:solidFill>
                <a:schemeClr val="tx1"/>
              </a:solidFill>
              <a:latin typeface="Arial" pitchFamily="34" charset="0"/>
              <a:cs typeface="B Homa" pitchFamily="2" charset="-78"/>
            </a:endParaRPr>
          </a:p>
        </p:txBody>
      </p:sp>
      <p:pic>
        <p:nvPicPr>
          <p:cNvPr id="9" name="Picture 8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11546" y="69241"/>
            <a:ext cx="1258555" cy="14478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ardrop 11"/>
          <p:cNvSpPr/>
          <p:nvPr/>
        </p:nvSpPr>
        <p:spPr>
          <a:xfrm rot="19030443" flipH="1" flipV="1">
            <a:off x="8120395" y="287696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3" name="32-Point Star 2"/>
          <p:cNvSpPr/>
          <p:nvPr/>
        </p:nvSpPr>
        <p:spPr>
          <a:xfrm>
            <a:off x="4093199" y="1845527"/>
            <a:ext cx="1447800" cy="914400"/>
          </a:xfrm>
          <a:prstGeom prst="star32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1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xmlns="" val="1609290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D:\document\leila\a\png\Arabesque_droi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6461097">
            <a:off x="171166" y="242387"/>
            <a:ext cx="2671219" cy="20835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Horizontal Scroll 7"/>
          <p:cNvSpPr/>
          <p:nvPr/>
        </p:nvSpPr>
        <p:spPr>
          <a:xfrm>
            <a:off x="54599" y="2286000"/>
            <a:ext cx="8077200" cy="4114800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2800" dirty="0" smtClean="0">
                <a:cs typeface="2  Karim" pitchFamily="2" charset="-78"/>
              </a:rPr>
              <a:t>خداوند ازما </a:t>
            </a:r>
            <a:r>
              <a:rPr lang="fa-IR" sz="2800" dirty="0">
                <a:cs typeface="2  Karim" pitchFamily="2" charset="-78"/>
              </a:rPr>
              <a:t>خواسته است از </a:t>
            </a:r>
            <a:r>
              <a:rPr lang="fa-IR" sz="2800" dirty="0" smtClean="0">
                <a:cs typeface="2  Karim" pitchFamily="2" charset="-78"/>
              </a:rPr>
              <a:t>وسائل </a:t>
            </a:r>
            <a:r>
              <a:rPr lang="fa-IR" sz="2800" dirty="0">
                <a:cs typeface="2  Karim" pitchFamily="2" charset="-78"/>
              </a:rPr>
              <a:t>و اسباب استفاده </a:t>
            </a:r>
            <a:r>
              <a:rPr lang="fa-IR" sz="2800" dirty="0" smtClean="0">
                <a:cs typeface="2  Karim" pitchFamily="2" charset="-78"/>
              </a:rPr>
              <a:t>کنیم:</a:t>
            </a:r>
          </a:p>
          <a:p>
            <a:pPr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2800" dirty="0">
                <a:solidFill>
                  <a:srgbClr val="FF0000"/>
                </a:solidFill>
                <a:cs typeface="2  Karim" pitchFamily="2" charset="-78"/>
              </a:rPr>
              <a:t>يا ايُّهَا الَّذينَ آمَنُوا اتَّقُوا اللّهَ وَ ابْتَغُوا الَيْهِ الْوَسيلَةَ، وَ جاهِدُوا فِى سَبيلِهِ لَعَلَّكُمْ تُفْلِحُونَ</a:t>
            </a:r>
            <a:r>
              <a:rPr lang="fa-IR" sz="2800" dirty="0" smtClean="0">
                <a:solidFill>
                  <a:srgbClr val="FF0000"/>
                </a:solidFill>
                <a:cs typeface="2  Karim" pitchFamily="2" charset="-78"/>
              </a:rPr>
              <a:t>‏(</a:t>
            </a:r>
            <a:r>
              <a:rPr lang="fa-IR" sz="2800" dirty="0">
                <a:solidFill>
                  <a:srgbClr val="FF0000"/>
                </a:solidFill>
                <a:cs typeface="2  Karim" pitchFamily="2" charset="-78"/>
              </a:rPr>
              <a:t>سوره مائده آيه 34) </a:t>
            </a:r>
            <a:endParaRPr lang="en-US" sz="2800" dirty="0" smtClean="0">
              <a:cs typeface="2  Karim" pitchFamily="2" charset="-78"/>
            </a:endParaRPr>
          </a:p>
          <a:p>
            <a:pPr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2800" dirty="0" smtClean="0">
                <a:cs typeface="2  Karim" pitchFamily="2" charset="-78"/>
              </a:rPr>
              <a:t>افراد </a:t>
            </a:r>
            <a:r>
              <a:rPr lang="fa-IR" sz="2800" dirty="0">
                <a:cs typeface="2  Karim" pitchFamily="2" charset="-78"/>
              </a:rPr>
              <a:t>با ايمان پرهيزكار باشيد و به سوى خدا وسيله‏اى تحصيل كنيد و در راه او جهاد نمائيد تا رستگار شويد. </a:t>
            </a:r>
            <a:r>
              <a:rPr lang="fa-IR" sz="2800" dirty="0" smtClean="0">
                <a:cs typeface="2  Karim" pitchFamily="2" charset="-78"/>
              </a:rPr>
              <a:t>در </a:t>
            </a:r>
            <a:r>
              <a:rPr lang="fa-IR" sz="2800" dirty="0">
                <a:cs typeface="2  Karim" pitchFamily="2" charset="-78"/>
              </a:rPr>
              <a:t>این جهت هیچ فرقی میان اسباب مادی و اسباب روحی میان اسباب ظاهری و اسباب معنوی میان اسباب دنیوی و اسباب اخروی </a:t>
            </a:r>
            <a:r>
              <a:rPr lang="fa-IR" sz="2800" dirty="0" smtClean="0">
                <a:cs typeface="2  Karim" pitchFamily="2" charset="-78"/>
              </a:rPr>
              <a:t>نیست.</a:t>
            </a:r>
          </a:p>
        </p:txBody>
      </p:sp>
      <p:sp>
        <p:nvSpPr>
          <p:cNvPr id="2" name="32-Point Star 1"/>
          <p:cNvSpPr/>
          <p:nvPr/>
        </p:nvSpPr>
        <p:spPr>
          <a:xfrm>
            <a:off x="1676400" y="228600"/>
            <a:ext cx="5638800" cy="1600200"/>
          </a:xfrm>
          <a:prstGeom prst="star32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dirty="0" smtClean="0"/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dirty="0"/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dirty="0"/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dirty="0"/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dirty="0" smtClean="0">
                <a:solidFill>
                  <a:schemeClr val="tx1"/>
                </a:solidFill>
                <a:cs typeface="B Homa" pitchFamily="2" charset="-78"/>
              </a:rPr>
              <a:t>پاسخ به وهابیت </a:t>
            </a:r>
            <a:endParaRPr lang="fa-IR" sz="3200" dirty="0">
              <a:solidFill>
                <a:schemeClr val="tx1"/>
              </a:solidFill>
              <a:cs typeface="B Hom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dirty="0" smtClean="0"/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dirty="0" smtClean="0"/>
              <a:t>‏</a:t>
            </a:r>
            <a:r>
              <a:rPr lang="fa-IR" sz="3200" b="1" dirty="0"/>
              <a:t/>
            </a:r>
            <a:br>
              <a:rPr lang="fa-IR" sz="3200" b="1" dirty="0"/>
            </a:br>
            <a:r>
              <a:rPr lang="fa-IR" sz="3200" b="1" dirty="0" smtClean="0"/>
              <a:t>‏</a:t>
            </a:r>
            <a:r>
              <a:rPr lang="fa-IR" sz="3200" dirty="0"/>
              <a:t/>
            </a:r>
            <a:br>
              <a:rPr lang="fa-IR" sz="3200" dirty="0"/>
            </a:br>
            <a:endParaRPr lang="fa-IR" sz="3200" dirty="0" smtClean="0"/>
          </a:p>
        </p:txBody>
      </p:sp>
      <p:sp>
        <p:nvSpPr>
          <p:cNvPr id="7" name="Rectangle 6"/>
          <p:cNvSpPr/>
          <p:nvPr/>
        </p:nvSpPr>
        <p:spPr>
          <a:xfrm rot="16200000">
            <a:off x="6263640" y="3265738"/>
            <a:ext cx="4724400" cy="1088524"/>
          </a:xfrm>
          <a:prstGeom prst="rect">
            <a:avLst/>
          </a:prstGeom>
          <a:solidFill>
            <a:srgbClr val="08DBF8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sz="4400" dirty="0">
                <a:solidFill>
                  <a:schemeClr val="tx1"/>
                </a:solidFill>
                <a:latin typeface="Arial" pitchFamily="34" charset="0"/>
                <a:cs typeface="B Homa" pitchFamily="2" charset="-78"/>
              </a:rPr>
              <a:t> </a:t>
            </a:r>
            <a:r>
              <a:rPr lang="fa-IR" sz="4400" dirty="0" smtClean="0">
                <a:solidFill>
                  <a:schemeClr val="tx1"/>
                </a:solidFill>
                <a:latin typeface="Arial" pitchFamily="34" charset="0"/>
                <a:cs typeface="B Homa" pitchFamily="2" charset="-78"/>
              </a:rPr>
              <a:t>مرز شرك و توحيد</a:t>
            </a:r>
            <a:endParaRPr lang="fa-IR" sz="4400" dirty="0">
              <a:solidFill>
                <a:schemeClr val="tx1"/>
              </a:solidFill>
              <a:latin typeface="Arial" pitchFamily="34" charset="0"/>
              <a:cs typeface="B Homa" pitchFamily="2" charset="-78"/>
            </a:endParaRPr>
          </a:p>
        </p:txBody>
      </p:sp>
      <p:pic>
        <p:nvPicPr>
          <p:cNvPr id="9" name="Picture 8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11546" y="69241"/>
            <a:ext cx="1258555" cy="14478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ardrop 11"/>
          <p:cNvSpPr/>
          <p:nvPr/>
        </p:nvSpPr>
        <p:spPr>
          <a:xfrm rot="19030443" flipH="1" flipV="1">
            <a:off x="8120395" y="287696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3" name="32-Point Star 2"/>
          <p:cNvSpPr/>
          <p:nvPr/>
        </p:nvSpPr>
        <p:spPr>
          <a:xfrm>
            <a:off x="3962400" y="1752600"/>
            <a:ext cx="1469401" cy="91440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2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xmlns="" val="3580276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D:\document\leila\a\png\Arabesque_droi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6461097">
            <a:off x="171166" y="242387"/>
            <a:ext cx="2671219" cy="20835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Horizontal Scroll 7"/>
          <p:cNvSpPr/>
          <p:nvPr/>
        </p:nvSpPr>
        <p:spPr>
          <a:xfrm>
            <a:off x="54599" y="2286000"/>
            <a:ext cx="8077200" cy="4114800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3200" dirty="0">
                <a:cs typeface="2  Karim" pitchFamily="2" charset="-78"/>
              </a:rPr>
              <a:t>قرآن کریم می فرماید: </a:t>
            </a:r>
            <a:r>
              <a:rPr lang="fa-IR" sz="3200" dirty="0">
                <a:solidFill>
                  <a:srgbClr val="FF0000"/>
                </a:solidFill>
                <a:cs typeface="2  Karim" pitchFamily="2" charset="-78"/>
              </a:rPr>
              <a:t>وَلَوْ أَنَّهُمْ إِذ ظَّلَمُوا أَنفُسَهُمْ جَاءُوكَ </a:t>
            </a:r>
            <a:r>
              <a:rPr lang="en-US" sz="3200" dirty="0" smtClean="0">
                <a:solidFill>
                  <a:srgbClr val="FF0000"/>
                </a:solidFill>
                <a:cs typeface="2  Karim" pitchFamily="2" charset="-78"/>
              </a:rPr>
              <a:t> </a:t>
            </a:r>
            <a:r>
              <a:rPr lang="fa-IR" sz="3200" dirty="0" smtClean="0">
                <a:solidFill>
                  <a:srgbClr val="FF0000"/>
                </a:solidFill>
                <a:cs typeface="2  Karim" pitchFamily="2" charset="-78"/>
              </a:rPr>
              <a:t>اللَّـهَ </a:t>
            </a:r>
            <a:r>
              <a:rPr lang="fa-IR" sz="3200" dirty="0">
                <a:solidFill>
                  <a:srgbClr val="FF0000"/>
                </a:solidFill>
                <a:cs typeface="2  Karim" pitchFamily="2" charset="-78"/>
              </a:rPr>
              <a:t>وَاسْتَغْفَرَ لَهُمُ الرَّسُولُ لَوَجَدُوا اللَّـهَ تَوَّابًا رَّحِيمًا </a:t>
            </a:r>
            <a:r>
              <a:rPr lang="fa-IR" sz="3200" dirty="0">
                <a:cs typeface="2  Karim" pitchFamily="2" charset="-78"/>
              </a:rPr>
              <a:t>نساء / 64</a:t>
            </a:r>
          </a:p>
          <a:p>
            <a:pPr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3200" dirty="0">
                <a:cs typeface="2  Karim" pitchFamily="2" charset="-78"/>
              </a:rPr>
              <a:t>«واگر ایشان هنگامی که (با ارتکاب گناه) به خود ستم کردند نزد تو می آمدند و از خدا آمرزش می خواستند و پیامبر هم برایشان طلب مغفرت می کرد خدا توبه پذیر مهربان می یافتند.»</a:t>
            </a:r>
            <a:endParaRPr lang="fa-IR" sz="3200" dirty="0" smtClean="0">
              <a:cs typeface="2  Karim" pitchFamily="2" charset="-78"/>
            </a:endParaRPr>
          </a:p>
        </p:txBody>
      </p:sp>
      <p:sp>
        <p:nvSpPr>
          <p:cNvPr id="2" name="32-Point Star 1"/>
          <p:cNvSpPr/>
          <p:nvPr/>
        </p:nvSpPr>
        <p:spPr>
          <a:xfrm>
            <a:off x="1676400" y="228600"/>
            <a:ext cx="5638800" cy="1600200"/>
          </a:xfrm>
          <a:prstGeom prst="star32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dirty="0" smtClean="0"/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dirty="0"/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dirty="0"/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dirty="0"/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dirty="0" smtClean="0">
                <a:solidFill>
                  <a:schemeClr val="tx1"/>
                </a:solidFill>
                <a:cs typeface="B Homa" pitchFamily="2" charset="-78"/>
              </a:rPr>
              <a:t>پاسخ وهابیت </a:t>
            </a:r>
            <a:endParaRPr lang="fa-IR" sz="3200" dirty="0">
              <a:solidFill>
                <a:schemeClr val="tx1"/>
              </a:solidFill>
              <a:cs typeface="B Hom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dirty="0" smtClean="0"/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dirty="0" smtClean="0"/>
              <a:t>‏</a:t>
            </a:r>
            <a:r>
              <a:rPr lang="fa-IR" sz="3200" b="1" dirty="0"/>
              <a:t/>
            </a:r>
            <a:br>
              <a:rPr lang="fa-IR" sz="3200" b="1" dirty="0"/>
            </a:br>
            <a:r>
              <a:rPr lang="fa-IR" sz="3200" b="1" dirty="0" smtClean="0"/>
              <a:t>‏</a:t>
            </a:r>
            <a:r>
              <a:rPr lang="fa-IR" sz="3200" dirty="0"/>
              <a:t/>
            </a:r>
            <a:br>
              <a:rPr lang="fa-IR" sz="3200" dirty="0"/>
            </a:br>
            <a:endParaRPr lang="fa-IR" sz="3200" dirty="0" smtClean="0"/>
          </a:p>
        </p:txBody>
      </p:sp>
      <p:sp>
        <p:nvSpPr>
          <p:cNvPr id="7" name="Rectangle 6"/>
          <p:cNvSpPr/>
          <p:nvPr/>
        </p:nvSpPr>
        <p:spPr>
          <a:xfrm rot="16200000">
            <a:off x="6263640" y="3265738"/>
            <a:ext cx="4724400" cy="1088524"/>
          </a:xfrm>
          <a:prstGeom prst="rect">
            <a:avLst/>
          </a:prstGeom>
          <a:solidFill>
            <a:srgbClr val="08DBF8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sz="4400" dirty="0">
                <a:solidFill>
                  <a:schemeClr val="tx1"/>
                </a:solidFill>
                <a:latin typeface="Arial" pitchFamily="34" charset="0"/>
                <a:cs typeface="B Homa" pitchFamily="2" charset="-78"/>
              </a:rPr>
              <a:t> </a:t>
            </a:r>
            <a:r>
              <a:rPr lang="fa-IR" sz="4400" dirty="0" smtClean="0">
                <a:solidFill>
                  <a:schemeClr val="tx1"/>
                </a:solidFill>
                <a:latin typeface="Arial" pitchFamily="34" charset="0"/>
                <a:cs typeface="B Homa" pitchFamily="2" charset="-78"/>
              </a:rPr>
              <a:t>مرز شرك و توحيد</a:t>
            </a:r>
            <a:endParaRPr lang="fa-IR" sz="4400" dirty="0">
              <a:solidFill>
                <a:schemeClr val="tx1"/>
              </a:solidFill>
              <a:latin typeface="Arial" pitchFamily="34" charset="0"/>
              <a:cs typeface="B Homa" pitchFamily="2" charset="-78"/>
            </a:endParaRPr>
          </a:p>
        </p:txBody>
      </p:sp>
      <p:pic>
        <p:nvPicPr>
          <p:cNvPr id="9" name="Picture 8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11546" y="69241"/>
            <a:ext cx="1258555" cy="14478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ardrop 11"/>
          <p:cNvSpPr/>
          <p:nvPr/>
        </p:nvSpPr>
        <p:spPr>
          <a:xfrm rot="19030443" flipH="1" flipV="1">
            <a:off x="8120395" y="287696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3" name="32-Point Star 2"/>
          <p:cNvSpPr/>
          <p:nvPr/>
        </p:nvSpPr>
        <p:spPr>
          <a:xfrm>
            <a:off x="4114800" y="1676400"/>
            <a:ext cx="1469401" cy="914400"/>
          </a:xfrm>
          <a:prstGeom prst="star32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800" dirty="0" smtClean="0"/>
              <a:t>3</a:t>
            </a:r>
            <a:endParaRPr lang="fa-IR" sz="2800" dirty="0"/>
          </a:p>
        </p:txBody>
      </p:sp>
    </p:spTree>
    <p:extLst>
      <p:ext uri="{BB962C8B-B14F-4D97-AF65-F5344CB8AC3E}">
        <p14:creationId xmlns:p14="http://schemas.microsoft.com/office/powerpoint/2010/main" xmlns="" val="4248577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D:\document\leila\a\png\Arabesque_droi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6461097">
            <a:off x="171166" y="242387"/>
            <a:ext cx="2671219" cy="20835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Horizontal Scroll 7"/>
          <p:cNvSpPr/>
          <p:nvPr/>
        </p:nvSpPr>
        <p:spPr>
          <a:xfrm>
            <a:off x="152400" y="2209800"/>
            <a:ext cx="8077200" cy="4114800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2800" dirty="0">
                <a:cs typeface="2  Karim" pitchFamily="2" charset="-78"/>
              </a:rPr>
              <a:t>از آيات قرآن بر مى‏آيد كه در امت‏هاى پيشين نيز چنين سيره‏اى جريان داشته </a:t>
            </a:r>
            <a:r>
              <a:rPr lang="fa-IR" sz="2800" dirty="0" smtClean="0">
                <a:cs typeface="2  Karim" pitchFamily="2" charset="-78"/>
              </a:rPr>
              <a:t>است.فرزندان </a:t>
            </a:r>
            <a:r>
              <a:rPr lang="fa-IR" sz="2800" dirty="0">
                <a:cs typeface="2  Karim" pitchFamily="2" charset="-78"/>
              </a:rPr>
              <a:t>حضرت يعقوب عليه السلام از پدر خواستند كه براى آنان از خدا طلب آمرزش كند و حضرت يعقوب نيز در خواست آنان را پذيرفت و وعده استغفار </a:t>
            </a:r>
            <a:r>
              <a:rPr lang="fa-IR" sz="2800" dirty="0" smtClean="0">
                <a:cs typeface="2  Karim" pitchFamily="2" charset="-78"/>
              </a:rPr>
              <a:t>داد:گفتند</a:t>
            </a:r>
            <a:r>
              <a:rPr lang="fa-IR" sz="2800" dirty="0">
                <a:cs typeface="2  Karim" pitchFamily="2" charset="-78"/>
              </a:rPr>
              <a:t>: پدر! از خدا آمرزش گناهان ما را بخواه كه ما خطا كار بوديم. گفت: به‏زودى براى شما از پروردگارم آمرزش مى‏طلبم كه او آمرزنده و مهربان است. </a:t>
            </a:r>
            <a:r>
              <a:rPr lang="ar-SA" sz="2800" dirty="0">
                <a:cs typeface="2  Karim" pitchFamily="2" charset="-78"/>
              </a:rPr>
              <a:t>سوره یوسف آیه 97 و 98 .</a:t>
            </a:r>
            <a:endParaRPr lang="fa-IR" sz="2800" dirty="0" smtClean="0">
              <a:cs typeface="2  Karim" pitchFamily="2" charset="-78"/>
            </a:endParaRPr>
          </a:p>
        </p:txBody>
      </p:sp>
      <p:sp>
        <p:nvSpPr>
          <p:cNvPr id="2" name="32-Point Star 1"/>
          <p:cNvSpPr/>
          <p:nvPr/>
        </p:nvSpPr>
        <p:spPr>
          <a:xfrm>
            <a:off x="1676400" y="228600"/>
            <a:ext cx="5638800" cy="1600200"/>
          </a:xfrm>
          <a:prstGeom prst="star32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dirty="0" smtClean="0"/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dirty="0"/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dirty="0"/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dirty="0"/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dirty="0" smtClean="0">
                <a:solidFill>
                  <a:schemeClr val="tx1"/>
                </a:solidFill>
                <a:cs typeface="B Homa" pitchFamily="2" charset="-78"/>
              </a:rPr>
              <a:t>پاسخ به وهابیت </a:t>
            </a:r>
            <a:endParaRPr lang="fa-IR" sz="3200" dirty="0">
              <a:solidFill>
                <a:schemeClr val="tx1"/>
              </a:solidFill>
              <a:cs typeface="B Hom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dirty="0" smtClean="0"/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dirty="0" smtClean="0"/>
              <a:t>‏</a:t>
            </a:r>
            <a:r>
              <a:rPr lang="fa-IR" sz="3200" b="1" dirty="0"/>
              <a:t/>
            </a:r>
            <a:br>
              <a:rPr lang="fa-IR" sz="3200" b="1" dirty="0"/>
            </a:br>
            <a:r>
              <a:rPr lang="fa-IR" sz="3200" b="1" dirty="0" smtClean="0"/>
              <a:t>‏</a:t>
            </a:r>
            <a:r>
              <a:rPr lang="fa-IR" sz="3200" dirty="0"/>
              <a:t/>
            </a:r>
            <a:br>
              <a:rPr lang="fa-IR" sz="3200" dirty="0"/>
            </a:br>
            <a:endParaRPr lang="fa-IR" sz="3200" dirty="0" smtClean="0"/>
          </a:p>
        </p:txBody>
      </p:sp>
      <p:sp>
        <p:nvSpPr>
          <p:cNvPr id="7" name="Rectangle 6"/>
          <p:cNvSpPr/>
          <p:nvPr/>
        </p:nvSpPr>
        <p:spPr>
          <a:xfrm rot="16200000">
            <a:off x="6263640" y="3265738"/>
            <a:ext cx="4724400" cy="1088524"/>
          </a:xfrm>
          <a:prstGeom prst="rect">
            <a:avLst/>
          </a:prstGeom>
          <a:solidFill>
            <a:srgbClr val="08DBF8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sz="4400" dirty="0">
                <a:solidFill>
                  <a:schemeClr val="tx1"/>
                </a:solidFill>
                <a:latin typeface="Arial" pitchFamily="34" charset="0"/>
                <a:cs typeface="B Homa" pitchFamily="2" charset="-78"/>
              </a:rPr>
              <a:t> </a:t>
            </a:r>
            <a:r>
              <a:rPr lang="fa-IR" sz="4400" dirty="0" smtClean="0">
                <a:solidFill>
                  <a:schemeClr val="tx1"/>
                </a:solidFill>
                <a:latin typeface="Arial" pitchFamily="34" charset="0"/>
                <a:cs typeface="B Homa" pitchFamily="2" charset="-78"/>
              </a:rPr>
              <a:t>مرز شرك و توحيد</a:t>
            </a:r>
            <a:endParaRPr lang="fa-IR" sz="4400" dirty="0">
              <a:solidFill>
                <a:schemeClr val="tx1"/>
              </a:solidFill>
              <a:latin typeface="Arial" pitchFamily="34" charset="0"/>
              <a:cs typeface="B Homa" pitchFamily="2" charset="-78"/>
            </a:endParaRPr>
          </a:p>
        </p:txBody>
      </p:sp>
      <p:pic>
        <p:nvPicPr>
          <p:cNvPr id="9" name="Picture 8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11546" y="69241"/>
            <a:ext cx="1258555" cy="14478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ardrop 11"/>
          <p:cNvSpPr/>
          <p:nvPr/>
        </p:nvSpPr>
        <p:spPr>
          <a:xfrm rot="19030443" flipH="1" flipV="1">
            <a:off x="8120395" y="287696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3" name="32-Point Star 2"/>
          <p:cNvSpPr/>
          <p:nvPr/>
        </p:nvSpPr>
        <p:spPr>
          <a:xfrm>
            <a:off x="4114800" y="1676400"/>
            <a:ext cx="1469401" cy="914400"/>
          </a:xfrm>
          <a:prstGeom prst="star32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3200" dirty="0" smtClean="0"/>
              <a:t>4</a:t>
            </a: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xmlns="" val="4248577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D:\document\leila\a\png\Arabesque_droi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6461097">
            <a:off x="171166" y="242387"/>
            <a:ext cx="2671219" cy="20835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Horizontal Scroll 7"/>
          <p:cNvSpPr/>
          <p:nvPr/>
        </p:nvSpPr>
        <p:spPr>
          <a:xfrm>
            <a:off x="152400" y="2209800"/>
            <a:ext cx="8077200" cy="4114800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2400" dirty="0"/>
              <a:t>ممكن است برخى اشكال كنند كه توسل به دعاى صالحان در صورتى با توحيد سازگار است كه شخص مورد توسل در قيد حيات باشد؛ ولى اكنون كه انبيا و ائمه اطهار از دنيا رفته‏اند، توسل به آنان درست نيست.</a:t>
            </a:r>
            <a:br>
              <a:rPr lang="ar-SA" sz="2400" dirty="0"/>
            </a:br>
            <a:endParaRPr lang="ar-SA" sz="2400" dirty="0"/>
          </a:p>
        </p:txBody>
      </p:sp>
      <p:sp>
        <p:nvSpPr>
          <p:cNvPr id="2" name="32-Point Star 1"/>
          <p:cNvSpPr/>
          <p:nvPr/>
        </p:nvSpPr>
        <p:spPr>
          <a:xfrm>
            <a:off x="1905000" y="298295"/>
            <a:ext cx="5029200" cy="1600200"/>
          </a:xfrm>
          <a:prstGeom prst="star32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dirty="0" smtClean="0"/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dirty="0"/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dirty="0"/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dirty="0"/>
          </a:p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dirty="0" smtClean="0">
                <a:solidFill>
                  <a:schemeClr val="tx1"/>
                </a:solidFill>
                <a:cs typeface="B Homa" pitchFamily="2" charset="-78"/>
              </a:rPr>
              <a:t>اشکال</a:t>
            </a:r>
            <a:endParaRPr lang="fa-IR" sz="3200" dirty="0">
              <a:solidFill>
                <a:schemeClr val="tx1"/>
              </a:solidFill>
              <a:cs typeface="B Hom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dirty="0" smtClean="0"/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dirty="0" smtClean="0"/>
              <a:t>‏</a:t>
            </a:r>
            <a:r>
              <a:rPr lang="fa-IR" sz="3200" b="1" dirty="0"/>
              <a:t/>
            </a:r>
            <a:br>
              <a:rPr lang="fa-IR" sz="3200" b="1" dirty="0"/>
            </a:br>
            <a:r>
              <a:rPr lang="fa-IR" sz="3200" b="1" dirty="0" smtClean="0"/>
              <a:t>‏</a:t>
            </a:r>
            <a:r>
              <a:rPr lang="fa-IR" sz="3200" dirty="0"/>
              <a:t/>
            </a:r>
            <a:br>
              <a:rPr lang="fa-IR" sz="3200" dirty="0"/>
            </a:br>
            <a:endParaRPr lang="fa-IR" sz="3200" dirty="0" smtClean="0"/>
          </a:p>
        </p:txBody>
      </p:sp>
      <p:sp>
        <p:nvSpPr>
          <p:cNvPr id="7" name="Rectangle 6"/>
          <p:cNvSpPr/>
          <p:nvPr/>
        </p:nvSpPr>
        <p:spPr>
          <a:xfrm rot="16200000">
            <a:off x="6400800" y="3429000"/>
            <a:ext cx="4724400" cy="762000"/>
          </a:xfrm>
          <a:prstGeom prst="rect">
            <a:avLst/>
          </a:prstGeom>
          <a:solidFill>
            <a:srgbClr val="08DBF8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sz="4400" dirty="0">
                <a:solidFill>
                  <a:schemeClr val="tx1"/>
                </a:solidFill>
                <a:latin typeface="Arial" pitchFamily="34" charset="0"/>
                <a:cs typeface="B Homa" pitchFamily="2" charset="-78"/>
              </a:rPr>
              <a:t> </a:t>
            </a:r>
            <a:r>
              <a:rPr lang="fa-IR" sz="4400" dirty="0" smtClean="0">
                <a:solidFill>
                  <a:schemeClr val="tx1"/>
                </a:solidFill>
                <a:latin typeface="Arial" pitchFamily="34" charset="0"/>
                <a:cs typeface="B Homa" pitchFamily="2" charset="-78"/>
              </a:rPr>
              <a:t>مرز شرك و توحيد</a:t>
            </a:r>
            <a:endParaRPr lang="fa-IR" sz="4400" dirty="0">
              <a:solidFill>
                <a:schemeClr val="tx1"/>
              </a:solidFill>
              <a:latin typeface="Arial" pitchFamily="34" charset="0"/>
              <a:cs typeface="B Homa" pitchFamily="2" charset="-78"/>
            </a:endParaRPr>
          </a:p>
        </p:txBody>
      </p:sp>
      <p:pic>
        <p:nvPicPr>
          <p:cNvPr id="9" name="Picture 8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11546" y="69241"/>
            <a:ext cx="1258555" cy="14478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ardrop 11"/>
          <p:cNvSpPr/>
          <p:nvPr/>
        </p:nvSpPr>
        <p:spPr>
          <a:xfrm rot="19030443" flipH="1" flipV="1">
            <a:off x="8120395" y="287696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24610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836</Words>
  <Application>Microsoft Office PowerPoint</Application>
  <PresentationFormat>On-screen Show (4:3)</PresentationFormat>
  <Paragraphs>139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SOBHANI</dc:creator>
  <cp:lastModifiedBy>NPSoft</cp:lastModifiedBy>
  <cp:revision>8</cp:revision>
  <dcterms:created xsi:type="dcterms:W3CDTF">2006-08-16T00:00:00Z</dcterms:created>
  <dcterms:modified xsi:type="dcterms:W3CDTF">2019-08-17T12:29:16Z</dcterms:modified>
</cp:coreProperties>
</file>