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0"/>
  </p:notesMasterIdLst>
  <p:sldIdLst>
    <p:sldId id="283" r:id="rId3"/>
    <p:sldId id="312" r:id="rId4"/>
    <p:sldId id="314" r:id="rId5"/>
    <p:sldId id="316" r:id="rId6"/>
    <p:sldId id="322" r:id="rId7"/>
    <p:sldId id="318" r:id="rId8"/>
    <p:sldId id="329" r:id="rId9"/>
    <p:sldId id="331" r:id="rId10"/>
    <p:sldId id="333" r:id="rId11"/>
    <p:sldId id="335" r:id="rId12"/>
    <p:sldId id="337" r:id="rId13"/>
    <p:sldId id="341" r:id="rId14"/>
    <p:sldId id="339" r:id="rId15"/>
    <p:sldId id="343" r:id="rId16"/>
    <p:sldId id="345" r:id="rId17"/>
    <p:sldId id="347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B8862-F43E-4CCC-9779-E3F904554422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2A8EB-C3A0-437A-9B96-C98F1CCF82BE}">
      <dgm:prSet phldrT="[Text]" custT="1"/>
      <dgm:spPr/>
      <dgm:t>
        <a:bodyPr/>
        <a:lstStyle/>
        <a:p>
          <a:r>
            <a:rPr lang="fa-IR" sz="4400" b="1" dirty="0" smtClean="0">
              <a:solidFill>
                <a:srgbClr val="C00000"/>
              </a:solidFill>
              <a:cs typeface="B Homa" pitchFamily="2" charset="-78"/>
            </a:rPr>
            <a:t>ارزشيابي</a:t>
          </a:r>
          <a:endParaRPr lang="en-US" sz="4400" b="1" dirty="0">
            <a:solidFill>
              <a:srgbClr val="C00000"/>
            </a:solidFill>
            <a:cs typeface="B Homa" pitchFamily="2" charset="-78"/>
          </a:endParaRPr>
        </a:p>
      </dgm:t>
    </dgm:pt>
    <dgm:pt modelId="{A3BDDB27-4507-41B8-8FAA-7989AF638FAD}" type="parTrans" cxnId="{5832D699-131F-4493-857F-3B3D07000AB2}">
      <dgm:prSet/>
      <dgm:spPr/>
      <dgm:t>
        <a:bodyPr/>
        <a:lstStyle/>
        <a:p>
          <a:endParaRPr lang="en-US"/>
        </a:p>
      </dgm:t>
    </dgm:pt>
    <dgm:pt modelId="{F27FC321-6284-440F-8638-50A6B5A83BD8}" type="sibTrans" cxnId="{5832D699-131F-4493-857F-3B3D07000AB2}">
      <dgm:prSet/>
      <dgm:spPr/>
      <dgm:t>
        <a:bodyPr/>
        <a:lstStyle/>
        <a:p>
          <a:endParaRPr lang="en-US"/>
        </a:p>
      </dgm:t>
    </dgm:pt>
    <dgm:pt modelId="{5891BF6B-95FB-4C0E-823A-7D2B4881DFA7}">
      <dgm:prSet phldrT="[Text]" custT="1"/>
      <dgm:spPr/>
      <dgm:t>
        <a:bodyPr/>
        <a:lstStyle/>
        <a:p>
          <a:pPr algn="ctr"/>
          <a:endParaRPr lang="en-US" sz="3600" dirty="0">
            <a:cs typeface="B Mitra" pitchFamily="2" charset="-78"/>
          </a:endParaRPr>
        </a:p>
      </dgm:t>
    </dgm:pt>
    <dgm:pt modelId="{936F8373-5E9D-4DB0-A96A-A420B756CD37}" type="parTrans" cxnId="{4E27078B-0DD8-40A7-8BE6-EF26AFBBC87B}">
      <dgm:prSet/>
      <dgm:spPr/>
      <dgm:t>
        <a:bodyPr/>
        <a:lstStyle/>
        <a:p>
          <a:endParaRPr lang="en-US"/>
        </a:p>
      </dgm:t>
    </dgm:pt>
    <dgm:pt modelId="{E728150F-1868-44C7-AD66-FF0014126285}" type="sibTrans" cxnId="{4E27078B-0DD8-40A7-8BE6-EF26AFBBC87B}">
      <dgm:prSet/>
      <dgm:spPr/>
      <dgm:t>
        <a:bodyPr/>
        <a:lstStyle/>
        <a:p>
          <a:endParaRPr lang="en-US"/>
        </a:p>
      </dgm:t>
    </dgm:pt>
    <dgm:pt modelId="{41958F3F-E6F4-47AD-A34E-7261C820596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99978D52-7977-47CF-A45A-E71B7487738F}" type="parTrans" cxnId="{F6AB90E1-0C27-430E-B54B-2589FCBC6694}">
      <dgm:prSet/>
      <dgm:spPr/>
      <dgm:t>
        <a:bodyPr/>
        <a:lstStyle/>
        <a:p>
          <a:endParaRPr lang="en-US"/>
        </a:p>
      </dgm:t>
    </dgm:pt>
    <dgm:pt modelId="{391E069E-55AE-4736-90B5-257B5037A92F}" type="sibTrans" cxnId="{F6AB90E1-0C27-430E-B54B-2589FCBC6694}">
      <dgm:prSet/>
      <dgm:spPr/>
      <dgm:t>
        <a:bodyPr/>
        <a:lstStyle/>
        <a:p>
          <a:endParaRPr lang="en-US"/>
        </a:p>
      </dgm:t>
    </dgm:pt>
    <dgm:pt modelId="{29CE58CF-9BB6-432F-AB8B-8C907F564E80}">
      <dgm:prSet phldrT="[Text]" custT="1"/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7566514B-9A99-44F3-AFCE-58F5420032DD}" type="parTrans" cxnId="{4CF4B865-2302-47EF-AC42-207AB23C0B3E}">
      <dgm:prSet/>
      <dgm:spPr/>
      <dgm:t>
        <a:bodyPr/>
        <a:lstStyle/>
        <a:p>
          <a:endParaRPr lang="en-US"/>
        </a:p>
      </dgm:t>
    </dgm:pt>
    <dgm:pt modelId="{C1F03DE7-D77F-4C64-8B80-9AB41796D7E0}" type="sibTrans" cxnId="{4CF4B865-2302-47EF-AC42-207AB23C0B3E}">
      <dgm:prSet/>
      <dgm:spPr/>
      <dgm:t>
        <a:bodyPr/>
        <a:lstStyle/>
        <a:p>
          <a:endParaRPr lang="en-US"/>
        </a:p>
      </dgm:t>
    </dgm:pt>
    <dgm:pt modelId="{F797D209-2A78-446B-A947-1350CE2D84A4}">
      <dgm:prSet phldrT="[Text]" custT="1"/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7202D078-9914-42BD-9D6F-E38D208AC9FC}" type="parTrans" cxnId="{7FE2EF56-F14F-4C43-AA36-F88A1A6B803F}">
      <dgm:prSet/>
      <dgm:spPr/>
      <dgm:t>
        <a:bodyPr/>
        <a:lstStyle/>
        <a:p>
          <a:endParaRPr lang="en-US"/>
        </a:p>
      </dgm:t>
    </dgm:pt>
    <dgm:pt modelId="{E1DD8CE9-0CA0-40EC-BF90-1DF8479A1596}" type="sibTrans" cxnId="{7FE2EF56-F14F-4C43-AA36-F88A1A6B803F}">
      <dgm:prSet/>
      <dgm:spPr/>
      <dgm:t>
        <a:bodyPr/>
        <a:lstStyle/>
        <a:p>
          <a:endParaRPr lang="en-US"/>
        </a:p>
      </dgm:t>
    </dgm:pt>
    <dgm:pt modelId="{EC79BD84-616B-42CE-AE1A-17F537D6A6C0}" type="pres">
      <dgm:prSet presAssocID="{499B8862-F43E-4CCC-9779-E3F9045544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4A363-4F79-4158-B67D-697B51613671}" type="pres">
      <dgm:prSet presAssocID="{499B8862-F43E-4CCC-9779-E3F904554422}" presName="matrix" presStyleCnt="0"/>
      <dgm:spPr/>
    </dgm:pt>
    <dgm:pt modelId="{83F4BEBD-CF8A-4FE5-A37C-620FFA881C02}" type="pres">
      <dgm:prSet presAssocID="{499B8862-F43E-4CCC-9779-E3F904554422}" presName="tile1" presStyleLbl="node1" presStyleIdx="0" presStyleCnt="4"/>
      <dgm:spPr/>
      <dgm:t>
        <a:bodyPr/>
        <a:lstStyle/>
        <a:p>
          <a:endParaRPr lang="en-US"/>
        </a:p>
      </dgm:t>
    </dgm:pt>
    <dgm:pt modelId="{13AC870A-30CB-4191-9B8F-F18889DD479D}" type="pres">
      <dgm:prSet presAssocID="{499B8862-F43E-4CCC-9779-E3F9045544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DBA8-4720-4E5B-9ED8-6D740BA9CB55}" type="pres">
      <dgm:prSet presAssocID="{499B8862-F43E-4CCC-9779-E3F904554422}" presName="tile2" presStyleLbl="node1" presStyleIdx="1" presStyleCnt="4"/>
      <dgm:spPr/>
      <dgm:t>
        <a:bodyPr/>
        <a:lstStyle/>
        <a:p>
          <a:endParaRPr lang="en-US"/>
        </a:p>
      </dgm:t>
    </dgm:pt>
    <dgm:pt modelId="{CAAAE3F7-6B5A-4BFC-9BA6-A376E21D687D}" type="pres">
      <dgm:prSet presAssocID="{499B8862-F43E-4CCC-9779-E3F9045544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B0991-F157-486F-B7E6-356FA0019F73}" type="pres">
      <dgm:prSet presAssocID="{499B8862-F43E-4CCC-9779-E3F904554422}" presName="tile3" presStyleLbl="node1" presStyleIdx="2" presStyleCnt="4" custLinFactNeighborX="-1852" custLinFactNeighborY="-12452"/>
      <dgm:spPr/>
      <dgm:t>
        <a:bodyPr/>
        <a:lstStyle/>
        <a:p>
          <a:endParaRPr lang="en-US"/>
        </a:p>
      </dgm:t>
    </dgm:pt>
    <dgm:pt modelId="{E0F39791-19BF-4A9B-A629-27BFD8154FA5}" type="pres">
      <dgm:prSet presAssocID="{499B8862-F43E-4CCC-9779-E3F9045544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EB892-ACF0-406D-B637-155FD18267B5}" type="pres">
      <dgm:prSet presAssocID="{499B8862-F43E-4CCC-9779-E3F904554422}" presName="tile4" presStyleLbl="node1" presStyleIdx="3" presStyleCnt="4" custLinFactNeighborX="1852" custLinFactNeighborY="-15819"/>
      <dgm:spPr/>
      <dgm:t>
        <a:bodyPr/>
        <a:lstStyle/>
        <a:p>
          <a:endParaRPr lang="en-US"/>
        </a:p>
      </dgm:t>
    </dgm:pt>
    <dgm:pt modelId="{225A1F7C-F381-45D0-87D8-0879CC5A5182}" type="pres">
      <dgm:prSet presAssocID="{499B8862-F43E-4CCC-9779-E3F9045544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D3B58-AD12-490F-B8DD-18402282662E}" type="pres">
      <dgm:prSet presAssocID="{499B8862-F43E-4CCC-9779-E3F90455442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45C85-4F42-4413-BFF2-F2FD13D8FC07}" type="presOf" srcId="{5891BF6B-95FB-4C0E-823A-7D2B4881DFA7}" destId="{13AC870A-30CB-4191-9B8F-F18889DD479D}" srcOrd="1" destOrd="0" presId="urn:microsoft.com/office/officeart/2005/8/layout/matrix1"/>
    <dgm:cxn modelId="{4CF4B865-2302-47EF-AC42-207AB23C0B3E}" srcId="{A182A8EB-C3A0-437A-9B96-C98F1CCF82BE}" destId="{29CE58CF-9BB6-432F-AB8B-8C907F564E80}" srcOrd="2" destOrd="0" parTransId="{7566514B-9A99-44F3-AFCE-58F5420032DD}" sibTransId="{C1F03DE7-D77F-4C64-8B80-9AB41796D7E0}"/>
    <dgm:cxn modelId="{AEA1AB9E-21F7-429F-9D42-4D12DEDFCFD6}" type="presOf" srcId="{29CE58CF-9BB6-432F-AB8B-8C907F564E80}" destId="{E0F39791-19BF-4A9B-A629-27BFD8154FA5}" srcOrd="1" destOrd="0" presId="urn:microsoft.com/office/officeart/2005/8/layout/matrix1"/>
    <dgm:cxn modelId="{7FE2EF56-F14F-4C43-AA36-F88A1A6B803F}" srcId="{A182A8EB-C3A0-437A-9B96-C98F1CCF82BE}" destId="{F797D209-2A78-446B-A947-1350CE2D84A4}" srcOrd="3" destOrd="0" parTransId="{7202D078-9914-42BD-9D6F-E38D208AC9FC}" sibTransId="{E1DD8CE9-0CA0-40EC-BF90-1DF8479A1596}"/>
    <dgm:cxn modelId="{5832D699-131F-4493-857F-3B3D07000AB2}" srcId="{499B8862-F43E-4CCC-9779-E3F904554422}" destId="{A182A8EB-C3A0-437A-9B96-C98F1CCF82BE}" srcOrd="0" destOrd="0" parTransId="{A3BDDB27-4507-41B8-8FAA-7989AF638FAD}" sibTransId="{F27FC321-6284-440F-8638-50A6B5A83BD8}"/>
    <dgm:cxn modelId="{2CC5B13A-D7F6-463A-A96C-9E0ABC3576B9}" type="presOf" srcId="{41958F3F-E6F4-47AD-A34E-7261C820596A}" destId="{726FDBA8-4720-4E5B-9ED8-6D740BA9CB55}" srcOrd="0" destOrd="0" presId="urn:microsoft.com/office/officeart/2005/8/layout/matrix1"/>
    <dgm:cxn modelId="{146322CB-8970-4759-8E8C-374A6D7C9452}" type="presOf" srcId="{499B8862-F43E-4CCC-9779-E3F904554422}" destId="{EC79BD84-616B-42CE-AE1A-17F537D6A6C0}" srcOrd="0" destOrd="0" presId="urn:microsoft.com/office/officeart/2005/8/layout/matrix1"/>
    <dgm:cxn modelId="{8431DA5F-C90C-4429-8AE7-0ABCDC58BFEA}" type="presOf" srcId="{A182A8EB-C3A0-437A-9B96-C98F1CCF82BE}" destId="{412D3B58-AD12-490F-B8DD-18402282662E}" srcOrd="0" destOrd="0" presId="urn:microsoft.com/office/officeart/2005/8/layout/matrix1"/>
    <dgm:cxn modelId="{246DB2D7-AB35-41CD-BBDC-6FE889345401}" type="presOf" srcId="{F797D209-2A78-446B-A947-1350CE2D84A4}" destId="{225A1F7C-F381-45D0-87D8-0879CC5A5182}" srcOrd="1" destOrd="0" presId="urn:microsoft.com/office/officeart/2005/8/layout/matrix1"/>
    <dgm:cxn modelId="{ED937EEF-11E4-483B-AF3B-C196FEBF2798}" type="presOf" srcId="{41958F3F-E6F4-47AD-A34E-7261C820596A}" destId="{CAAAE3F7-6B5A-4BFC-9BA6-A376E21D687D}" srcOrd="1" destOrd="0" presId="urn:microsoft.com/office/officeart/2005/8/layout/matrix1"/>
    <dgm:cxn modelId="{4FA23428-1C18-4861-B9DA-B1AE2C17342C}" type="presOf" srcId="{29CE58CF-9BB6-432F-AB8B-8C907F564E80}" destId="{805B0991-F157-486F-B7E6-356FA0019F73}" srcOrd="0" destOrd="0" presId="urn:microsoft.com/office/officeart/2005/8/layout/matrix1"/>
    <dgm:cxn modelId="{4E27078B-0DD8-40A7-8BE6-EF26AFBBC87B}" srcId="{A182A8EB-C3A0-437A-9B96-C98F1CCF82BE}" destId="{5891BF6B-95FB-4C0E-823A-7D2B4881DFA7}" srcOrd="0" destOrd="0" parTransId="{936F8373-5E9D-4DB0-A96A-A420B756CD37}" sibTransId="{E728150F-1868-44C7-AD66-FF0014126285}"/>
    <dgm:cxn modelId="{F6AB90E1-0C27-430E-B54B-2589FCBC6694}" srcId="{A182A8EB-C3A0-437A-9B96-C98F1CCF82BE}" destId="{41958F3F-E6F4-47AD-A34E-7261C820596A}" srcOrd="1" destOrd="0" parTransId="{99978D52-7977-47CF-A45A-E71B7487738F}" sibTransId="{391E069E-55AE-4736-90B5-257B5037A92F}"/>
    <dgm:cxn modelId="{37CC7345-B215-41E9-AAFF-E31B11AAC70B}" type="presOf" srcId="{5891BF6B-95FB-4C0E-823A-7D2B4881DFA7}" destId="{83F4BEBD-CF8A-4FE5-A37C-620FFA881C02}" srcOrd="0" destOrd="0" presId="urn:microsoft.com/office/officeart/2005/8/layout/matrix1"/>
    <dgm:cxn modelId="{AB277A0A-C0B4-4B3D-A7D0-A2E5B2A0FAFF}" type="presOf" srcId="{F797D209-2A78-446B-A947-1350CE2D84A4}" destId="{FF8EB892-ACF0-406D-B637-155FD18267B5}" srcOrd="0" destOrd="0" presId="urn:microsoft.com/office/officeart/2005/8/layout/matrix1"/>
    <dgm:cxn modelId="{9F3D2D45-881E-4633-8A27-C978529B2BB3}" type="presParOf" srcId="{EC79BD84-616B-42CE-AE1A-17F537D6A6C0}" destId="{CB64A363-4F79-4158-B67D-697B51613671}" srcOrd="0" destOrd="0" presId="urn:microsoft.com/office/officeart/2005/8/layout/matrix1"/>
    <dgm:cxn modelId="{20CCBC11-F369-489E-89C5-68BCC60215BE}" type="presParOf" srcId="{CB64A363-4F79-4158-B67D-697B51613671}" destId="{83F4BEBD-CF8A-4FE5-A37C-620FFA881C02}" srcOrd="0" destOrd="0" presId="urn:microsoft.com/office/officeart/2005/8/layout/matrix1"/>
    <dgm:cxn modelId="{E86C814A-1F7E-4568-BA51-3BE703550A55}" type="presParOf" srcId="{CB64A363-4F79-4158-B67D-697B51613671}" destId="{13AC870A-30CB-4191-9B8F-F18889DD479D}" srcOrd="1" destOrd="0" presId="urn:microsoft.com/office/officeart/2005/8/layout/matrix1"/>
    <dgm:cxn modelId="{FA119BD5-1328-428D-A03D-BEFFD65E06A1}" type="presParOf" srcId="{CB64A363-4F79-4158-B67D-697B51613671}" destId="{726FDBA8-4720-4E5B-9ED8-6D740BA9CB55}" srcOrd="2" destOrd="0" presId="urn:microsoft.com/office/officeart/2005/8/layout/matrix1"/>
    <dgm:cxn modelId="{62DDB0A1-6A6B-44C0-B957-006C49ABC85A}" type="presParOf" srcId="{CB64A363-4F79-4158-B67D-697B51613671}" destId="{CAAAE3F7-6B5A-4BFC-9BA6-A376E21D687D}" srcOrd="3" destOrd="0" presId="urn:microsoft.com/office/officeart/2005/8/layout/matrix1"/>
    <dgm:cxn modelId="{EA91C65E-D2F0-40C6-8FAA-6A70248388D0}" type="presParOf" srcId="{CB64A363-4F79-4158-B67D-697B51613671}" destId="{805B0991-F157-486F-B7E6-356FA0019F73}" srcOrd="4" destOrd="0" presId="urn:microsoft.com/office/officeart/2005/8/layout/matrix1"/>
    <dgm:cxn modelId="{977B4AF2-4EF1-4932-8B3C-23DDF5441C02}" type="presParOf" srcId="{CB64A363-4F79-4158-B67D-697B51613671}" destId="{E0F39791-19BF-4A9B-A629-27BFD8154FA5}" srcOrd="5" destOrd="0" presId="urn:microsoft.com/office/officeart/2005/8/layout/matrix1"/>
    <dgm:cxn modelId="{81F8768B-E8C7-4AF3-86DA-23EF87FDB2CF}" type="presParOf" srcId="{CB64A363-4F79-4158-B67D-697B51613671}" destId="{FF8EB892-ACF0-406D-B637-155FD18267B5}" srcOrd="6" destOrd="0" presId="urn:microsoft.com/office/officeart/2005/8/layout/matrix1"/>
    <dgm:cxn modelId="{B20A49F3-D7EC-4120-84D2-1BF84D317831}" type="presParOf" srcId="{CB64A363-4F79-4158-B67D-697B51613671}" destId="{225A1F7C-F381-45D0-87D8-0879CC5A5182}" srcOrd="7" destOrd="0" presId="urn:microsoft.com/office/officeart/2005/8/layout/matrix1"/>
    <dgm:cxn modelId="{423A13D3-31C7-4F55-BB37-F86A254B2F73}" type="presParOf" srcId="{EC79BD84-616B-42CE-AE1A-17F537D6A6C0}" destId="{412D3B58-AD12-490F-B8DD-18402282662E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4BEBD-CF8A-4FE5-A37C-620FFA881C02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16200000">
        <a:off x="1208781" y="-1208781"/>
        <a:ext cx="1697236" cy="4114800"/>
      </dsp:txXfrm>
    </dsp:sp>
    <dsp:sp modelId="{726FDBA8-4720-4E5B-9ED8-6D740BA9CB55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>
        <a:off x="4114800" y="0"/>
        <a:ext cx="4114800" cy="1697236"/>
      </dsp:txXfrm>
    </dsp:sp>
    <dsp:sp modelId="{805B0991-F157-486F-B7E6-356FA0019F73}">
      <dsp:nvSpPr>
        <dsp:cNvPr id="0" name=""/>
        <dsp:cNvSpPr/>
      </dsp:nvSpPr>
      <dsp:spPr>
        <a:xfrm rot="10800000">
          <a:off x="0" y="1981195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10800000">
        <a:off x="0" y="2546940"/>
        <a:ext cx="4114800" cy="1697236"/>
      </dsp:txXfrm>
    </dsp:sp>
    <dsp:sp modelId="{FF8EB892-ACF0-406D-B637-155FD18267B5}">
      <dsp:nvSpPr>
        <dsp:cNvPr id="0" name=""/>
        <dsp:cNvSpPr/>
      </dsp:nvSpPr>
      <dsp:spPr>
        <a:xfrm rot="5400000">
          <a:off x="5040709" y="979091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5400000">
        <a:off x="5323581" y="1261963"/>
        <a:ext cx="1697236" cy="4114800"/>
      </dsp:txXfrm>
    </dsp:sp>
    <dsp:sp modelId="{412D3B58-AD12-490F-B8DD-18402282662E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rgbClr val="C00000"/>
              </a:solidFill>
              <a:cs typeface="B Homa" pitchFamily="2" charset="-78"/>
            </a:rPr>
            <a:t>ارزشيابي</a:t>
          </a:r>
          <a:endParaRPr lang="en-US" sz="4400" b="1" kern="1200" dirty="0">
            <a:solidFill>
              <a:srgbClr val="C00000"/>
            </a:solidFill>
            <a:cs typeface="B Homa" pitchFamily="2" charset="-78"/>
          </a:endParaRPr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F0872F-D84C-4A0D-9BD5-8A171869A5B4}" type="datetimeFigureOut">
              <a:rPr lang="fa-IR" smtClean="0"/>
              <a:pPr/>
              <a:t>1440/12/12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D61F6B-13FD-41A6-A736-3730B7F1EF7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BDDFC-30E4-4CBA-AC05-7AB83D9691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4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7744-2357-4217-8DDA-16AEFA6900A5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02B2-4C4D-4F97-8002-C114D2D3E49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D7C5-A795-4A28-8AAD-4E7A57A613B6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689B-2DEC-428C-8FBB-1F3C60CDB03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B7F7-8DDC-4B91-82C8-2338CA2F281F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1B47-9145-44E5-AABE-06AF8B34ADA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6B69-336F-44E4-BD11-19AB17BE442C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2EBB-79A8-4A71-9617-81D5BDB14ED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359C-91E4-456E-AF17-1DC7954430D5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495B-D275-44EC-A543-2C5DF9B6FC9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11276-D8E1-46CF-BF4E-D6FF2B0DDC7D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FA60-E7CC-4D37-B1E0-0BB308A3E52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57348-FFB3-4D14-B789-1DE9BAC64CBD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2076-3982-4E2A-9111-14F708E822B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86C7-0661-4726-BF90-71B8CB0830A5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0433-D102-44CF-B258-169F5D197E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A5D7-A480-40C2-80A4-0EB5F2899C89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B347-3F7D-49A8-9114-2A47BB87EE8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CDB2E-3B16-4027-A745-7CDA191EBED8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0E8B-9549-488C-92A5-0586F12B7BA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E71F-2793-4CD8-A79C-C0D8E20B4D47}" type="datetimeFigureOut">
              <a:rPr lang="fr-FR">
                <a:solidFill>
                  <a:srgbClr val="FFFFFF"/>
                </a:solidFill>
              </a:rPr>
              <a:pPr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5C80-9A30-4615-A5D5-5004314E3E4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7E052-A165-4F9F-BDAF-9E8A59563FD5}" type="datetimeFigureOut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D0B24-4BDF-4EEA-BE61-57D7A7B0FB6B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 idx="4294967295"/>
          </p:nvPr>
        </p:nvSpPr>
        <p:spPr>
          <a:xfrm>
            <a:off x="500063" y="142875"/>
            <a:ext cx="7683500" cy="46038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dirty="0" smtClean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fa-IR" sz="40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fa-IR" sz="4000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Tahoma" pitchFamily="34" charset="0"/>
              </a:rPr>
              <a:t>اندیشه اسلامی (2)</a:t>
            </a:r>
            <a:endParaRPr lang="fr-FR" sz="4000" dirty="0" smtClean="0">
              <a:solidFill>
                <a:schemeClr val="bg1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pic>
        <p:nvPicPr>
          <p:cNvPr id="2052" name="Picture 4" descr="اندیشه اسلام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066800"/>
            <a:ext cx="3214687" cy="5214938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54" name="Picture 6" descr="اندیشه اسلامی 2-شاب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3168650" cy="5256212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47038" y="3456238"/>
            <a:ext cx="5105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موارد استعمال وحي در قرآن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828800" y="0"/>
            <a:ext cx="51054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2. هدايت غريزي: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2133600"/>
            <a:ext cx="8077200" cy="4191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2  Karim" pitchFamily="2" charset="-78"/>
              </a:rPr>
              <a:t>مانند :وحی به زنبور عسل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2  Karim" pitchFamily="2" charset="-78"/>
              </a:rPr>
              <a:t> وَ أَوْحى‏ رَبُّكَ إِلَى النَّحْلِ أَنِ اتَّخِذِي مِنَ الْجِبالِ بُيُوتاً وَ مِنَ الشَّجَرِ وَ مِمَّا يَعْرِشُونَ. (نحل 68)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2  Karim" pitchFamily="2" charset="-78"/>
              </a:rPr>
              <a:t> پروردگارت به زنبور عسل وحى (الهام غريزى) نمود كه از كوه و درخت و داربست ‏هايى كه‏مردم مى‏سازند، خانه‏هايى درست كن</a:t>
            </a: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.</a:t>
            </a:r>
            <a: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  <a:t/>
            </a:r>
            <a:b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</a:b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47038" y="3456238"/>
            <a:ext cx="5105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موارد استعمال وحي در قرآن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676400" y="0"/>
            <a:ext cx="57150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3. الهام يا وحى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     غير رسالى</a:t>
            </a:r>
          </a:p>
          <a:p>
            <a:pPr algn="ctr"/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752600"/>
            <a:ext cx="8077200" cy="5105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2  Karim" pitchFamily="2" charset="-78"/>
              </a:rPr>
              <a:t>مانند  وحی به مادر موسی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2  Karim" pitchFamily="2" charset="-78"/>
              </a:rPr>
              <a:t> و أوحینا إلى أم‏ موسى أن أرضعیه فإذا خفت علیه فألقیه فى الیم‏ و لا تخافى و لا تحزنى إنا رادوه إلیک و جاعلوه من المرسلین؛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2  Karim" pitchFamily="2" charset="-78"/>
              </a:rPr>
              <a:t>به مادر موسی وحی کردیم که او را شیر بده و آنگاه که ترسیدی او را به دریا بیفکن و نترس و اندوهگین مباش، ما او را سوی تو باز می گردانیم و از پیامبران قرار می دهیم.» ‏(قصص/ 7)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  <a:t/>
            </a:r>
            <a:b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</a:b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347035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ardrop 11"/>
          <p:cNvSpPr/>
          <p:nvPr/>
        </p:nvSpPr>
        <p:spPr>
          <a:xfrm rot="19030443" flipH="1" flipV="1">
            <a:off x="7600248" y="2088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752600" y="533400"/>
            <a:ext cx="5715000" cy="1371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/>
              <a:t>لطف حق</a:t>
            </a:r>
            <a:endParaRPr lang="fa-IR" sz="2800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752600"/>
            <a:ext cx="8077200" cy="5105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  <a:t/>
            </a:r>
            <a:b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</a:b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986136"/>
            <a:ext cx="6553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Karim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Karim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 smtClean="0">
              <a:latin typeface="Times New Roman" pitchFamily="18" charset="0"/>
              <a:ea typeface="Times New Roman" pitchFamily="18" charset="0"/>
              <a:cs typeface="B Karim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Karim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مادر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موسی، چو موسی را به نیل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در فکند، از گفته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Karim" pitchFamily="2" charset="-78"/>
              </a:rPr>
              <a:t>ٔ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رب جلیل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خود ز ساحل کرد با حسرت نگاه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گفت کای فرزند خرد بی‌گناه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گر فراموشت کند لطف خدای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چون رهی زین کشتی بی ناخدای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گر نیارد ایزد پاکت بیاد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آب خاکت را دهد ناگه بباد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وحی آمد کاین چه فکر باطل است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رهرو ما اینک اندر منزل است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پرده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Karim" pitchFamily="2" charset="-78"/>
              </a:rPr>
              <a:t>ٔ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شک را برانداز از میان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تا ببینی سود کردی یا زیان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ما گرفتیم آنچه را انداختی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دست حق را دیدی و نشناختی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در تو، تنها عشق و مهر مادری است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شیوه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Karim" pitchFamily="2" charset="-78"/>
              </a:rPr>
              <a:t>ٔ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ما، عدل و بنده پروری است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نیست بازی کار حق، خود را مباز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آنچه بردیم از تو، باز آریم باز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سطح آب از گاهوارش خوشتر است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دایه‌اش سیلاب و موجش مادر است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رودها از خود نه طغیان میکنند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آنچه میگوئیم ما، آن میکنند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ما، بدریا حکم طوفان میدهیم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                         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Karim" pitchFamily="2" charset="-78"/>
              </a:rPr>
              <a:t>ما، بسیل و موج فرمان می‌دهیم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Karim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latin typeface="Times New Roman" pitchFamily="18" charset="0"/>
                <a:cs typeface="B Karim" pitchFamily="2" charset="-78"/>
              </a:rPr>
              <a:t>پروین اعتصامی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2-Point Star 17"/>
          <p:cNvSpPr/>
          <p:nvPr/>
        </p:nvSpPr>
        <p:spPr>
          <a:xfrm>
            <a:off x="1752600" y="381000"/>
            <a:ext cx="57150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 تفاوت الهام با وحی</a:t>
            </a:r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752600"/>
            <a:ext cx="8077200" cy="5105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1.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الهام 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عمومیت دارد و بر دل هر انسانی می‌نشیند. نبی و غیر نبی ندارد. حال آنكه وحی مختص انبیاء است.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2.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در 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الهام تبلیغ نیست و وحی، مشروط به تبلیغ است.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3.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وحی 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فرود آمدن فرشته و سخن گفتن با پیامبر است و الهام نوعی احساس و ادراك درونی و خلجانات روحی است 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4.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منبع 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و منشأالهام روشن نیست. در صورتی كه منبع وحی روشن است.</a:t>
            </a:r>
            <a:endParaRPr lang="ar-SA" sz="2400" b="1" dirty="0" smtClean="0">
              <a:solidFill>
                <a:schemeClr val="tx1"/>
              </a:solidFill>
              <a:latin typeface="Arial" pitchFamily="34" charset="0"/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2235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313738" y="3189538"/>
            <a:ext cx="45720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موارد استعمال وحي در قرآن</a:t>
            </a:r>
            <a:r>
              <a:rPr lang="fa-IR" sz="32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676400" y="228600"/>
            <a:ext cx="57150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4. وحى رسالى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(وحی به پیامبران)</a:t>
            </a:r>
          </a:p>
          <a:p>
            <a:pPr algn="ctr"/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371600"/>
            <a:ext cx="8077200" cy="5105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183913"/>
                </a:solidFill>
                <a:latin typeface="Constantia" pitchFamily="18" charset="0"/>
                <a:ea typeface="Majalla UI"/>
                <a:cs typeface="2  Karim" pitchFamily="2" charset="-78"/>
              </a:rPr>
              <a:t>در بيشتر موارد، كاربرد كلمه وحى و مشتقات آن در قرآن ناظر به اين معناست.مطابق قرآن وحی رسالی سه گونه است: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183913"/>
                </a:solidFill>
                <a:latin typeface="Constantia" pitchFamily="18" charset="0"/>
                <a:ea typeface="Majalla UI"/>
                <a:cs typeface="2  Karim" pitchFamily="2" charset="-78"/>
              </a:rPr>
              <a:t>1.وحی مستقیم : القای مستقیم وحی و بدون واسطه بر قلب پیامبر است.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183913"/>
                </a:solidFill>
                <a:latin typeface="Constantia" pitchFamily="18" charset="0"/>
                <a:ea typeface="Majalla UI"/>
                <a:cs typeface="2  Karim" pitchFamily="2" charset="-78"/>
              </a:rPr>
              <a:t>2. خلق صوت : با رسیدن وحی به گوش پیامبر به گونه ای که کسی جز او نشنود 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183913"/>
                </a:solidFill>
                <a:latin typeface="Constantia" pitchFamily="18" charset="0"/>
                <a:ea typeface="Majalla UI"/>
                <a:cs typeface="2  Karim" pitchFamily="2" charset="-78"/>
              </a:rPr>
              <a:t>3.القای وحی به وسیله فرشته : جبرئیل پیام الهی را بر روان پیامبر اکرم صلی الله علیه و آله فرود می آورد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ea typeface="Majalla UI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rgbClr val="183913"/>
              </a:solidFill>
              <a:latin typeface="Constantia" pitchFamily="18" charset="0"/>
              <a:cs typeface="2  Yagu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  <a:t/>
            </a:r>
            <a:b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</a:b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2-Point Star 17"/>
          <p:cNvSpPr/>
          <p:nvPr/>
        </p:nvSpPr>
        <p:spPr>
          <a:xfrm>
            <a:off x="1752600" y="381000"/>
            <a:ext cx="57150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تفاوت وحي و نبوغ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524000"/>
            <a:ext cx="8763000" cy="5334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1.نبوغ مرتبط با ساختارهای طبیعی، ذهنی و مغزی انسان است، در حالی که وحی دانشی از سنخ علم حضوری است.که قلب و روح پیامبر آن را اخذ و تلقی می‌کند..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2. معرفت‌های حاصل از نبوغ خطاپذیرند ولی معرفت‌های وحیانی </a:t>
            </a: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خطا</a:t>
            </a:r>
            <a:r>
              <a:rPr lang="en-US" sz="2400" b="1" dirty="0" smtClean="0">
                <a:ea typeface="Times New Roman" pitchFamily="18" charset="0"/>
                <a:cs typeface="B Karim" pitchFamily="2" charset="-78"/>
              </a:rPr>
              <a:t> </a:t>
            </a: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ناپذیر ند.</a:t>
            </a:r>
            <a:endParaRPr lang="fa-IR" sz="2400" b="1" dirty="0" smtClean="0">
              <a:ea typeface="Times New Roman" pitchFamily="18" charset="0"/>
              <a:cs typeface="B Karim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3. معرفت‌های حاصل از نبوغ محدود به مسائل و موارد خاصی هستند ولی معارف وحیانی همۀ ابعاد زندگی انسان را دربرمی‌گیرند.</a:t>
            </a:r>
            <a:endParaRPr lang="fa-IR" sz="2400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2-Point Star 17"/>
          <p:cNvSpPr/>
          <p:nvPr/>
        </p:nvSpPr>
        <p:spPr>
          <a:xfrm>
            <a:off x="1295400" y="1143000"/>
            <a:ext cx="64770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تفاوت وحي </a:t>
            </a: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و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كشف </a:t>
            </a: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شهود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2286000"/>
            <a:ext cx="8763000" cy="4724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كشف و شهود از انسان آغاز مي شود كه شخص با ریاضت بدان می رسد</a:t>
            </a: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. اما وحي </a:t>
            </a: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از جانب خداست و پيامبر فقط مخاطب و گيرنده است </a:t>
            </a: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.</a:t>
            </a:r>
            <a:endParaRPr lang="fa-IR" sz="2400" b="1" dirty="0" smtClean="0">
              <a:ea typeface="Times New Roman" pitchFamily="18" charset="0"/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2-Point Star 17"/>
          <p:cNvSpPr/>
          <p:nvPr/>
        </p:nvSpPr>
        <p:spPr>
          <a:xfrm>
            <a:off x="1143000" y="304800"/>
            <a:ext cx="7086600" cy="16002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تفاوت وحي و تجربه ديني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0" y="1219200"/>
            <a:ext cx="8763000" cy="5486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1.صاحب تجربه بودن يك انسان، هرگز او را شايسته مقام وحي و پيامبري نمي‏گرداند.</a:t>
            </a:r>
            <a:br>
              <a:rPr lang="fa-IR" sz="2400" b="1" dirty="0" smtClean="0">
                <a:ea typeface="Times New Roman" pitchFamily="18" charset="0"/>
                <a:cs typeface="B Karim" pitchFamily="2" charset="-78"/>
              </a:rPr>
            </a:b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2.تجارب ديني و عرفاني معمولاً با ابهام همراه‏اند.</a:t>
            </a:r>
            <a:br>
              <a:rPr lang="fa-IR" sz="2400" b="1" dirty="0" smtClean="0">
                <a:ea typeface="Times New Roman" pitchFamily="18" charset="0"/>
                <a:cs typeface="B Karim" pitchFamily="2" charset="-78"/>
              </a:rPr>
            </a:b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3.در تجارب ديني و عرفاني، شاهد نوعي تناقض هستيم.</a:t>
            </a:r>
            <a:br>
              <a:rPr lang="fa-IR" sz="2400" b="1" dirty="0" smtClean="0">
                <a:ea typeface="Times New Roman" pitchFamily="18" charset="0"/>
                <a:cs typeface="B Karim" pitchFamily="2" charset="-78"/>
              </a:rPr>
            </a:b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4.در كشف و شهودهاي عرفاني، اخبار تفصيلي احوال گذشتگان نمي‏آيد.</a:t>
            </a:r>
            <a:br>
              <a:rPr lang="fa-IR" sz="2400" b="1" dirty="0" smtClean="0">
                <a:ea typeface="Times New Roman" pitchFamily="18" charset="0"/>
                <a:cs typeface="B Karim" pitchFamily="2" charset="-78"/>
              </a:rPr>
            </a:b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5.وحي شريعت‏آفرين است برخلاف تجربه كه امري مربوط به خود تجربه‏گر است.</a:t>
            </a:r>
            <a:br>
              <a:rPr lang="fa-IR" sz="2400" b="1" dirty="0" smtClean="0">
                <a:ea typeface="Times New Roman" pitchFamily="18" charset="0"/>
                <a:cs typeface="B Karim" pitchFamily="2" charset="-78"/>
              </a:rPr>
            </a:br>
            <a:r>
              <a:rPr lang="fa-IR" sz="2400" b="1" dirty="0" smtClean="0">
                <a:ea typeface="Times New Roman" pitchFamily="18" charset="0"/>
                <a:cs typeface="B Karim" pitchFamily="2" charset="-78"/>
              </a:rPr>
              <a:t>6. وحي بر خلاف تجربه از فرهنگ زمانه تاثیر ناپذیر است .</a:t>
            </a: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tari\Desktop\انديشه 1 عكسها\New folder (2)\New folder\2\wri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48613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73577" y="2285992"/>
            <a:ext cx="3970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استاد: محمد سبحانی نیا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  <a:p>
            <a:pPr algn="r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1428736"/>
            <a:ext cx="8572560" cy="5286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3200" dirty="0" smtClean="0">
                <a:solidFill>
                  <a:prstClr val="black"/>
                </a:solidFill>
                <a:cs typeface="B Traffic" pitchFamily="2" charset="-78"/>
              </a:rPr>
              <a:t>   رتبه علمی</a:t>
            </a:r>
            <a:r>
              <a:rPr lang="fa-IR" sz="3200" dirty="0" smtClean="0">
                <a:solidFill>
                  <a:srgbClr val="00B0F0"/>
                </a:solidFill>
                <a:cs typeface="B Traffic" pitchFamily="2" charset="-78"/>
              </a:rPr>
              <a:t>: </a:t>
            </a:r>
            <a:r>
              <a:rPr lang="fa-IR" sz="3200" dirty="0" smtClean="0">
                <a:solidFill>
                  <a:srgbClr val="FF0000"/>
                </a:solidFill>
                <a:cs typeface="B Traffic" pitchFamily="2" charset="-78"/>
              </a:rPr>
              <a:t>استاد یار  </a:t>
            </a:r>
          </a:p>
          <a:p>
            <a:pPr algn="r"/>
            <a:r>
              <a:rPr lang="fa-IR" sz="3200" dirty="0" smtClean="0">
                <a:solidFill>
                  <a:prstClr val="black"/>
                </a:solidFill>
                <a:cs typeface="B Traffic" pitchFamily="2" charset="-78"/>
              </a:rPr>
              <a:t>    تالیفات</a:t>
            </a:r>
            <a:r>
              <a:rPr lang="fa-IR" sz="3200" dirty="0" smtClean="0">
                <a:solidFill>
                  <a:srgbClr val="C00000"/>
                </a:solidFill>
                <a:cs typeface="B Traffic" pitchFamily="2" charset="-78"/>
              </a:rPr>
              <a:t>:</a:t>
            </a:r>
            <a:endParaRPr lang="en-US" sz="3200" dirty="0" smtClean="0">
              <a:solidFill>
                <a:srgbClr val="C00000"/>
              </a:solidFill>
              <a:cs typeface="B Traffic" pitchFamily="2" charset="-78"/>
            </a:endParaRPr>
          </a:p>
          <a:p>
            <a:pPr algn="r">
              <a:buFontTx/>
              <a:buChar char="-"/>
            </a:pPr>
            <a:r>
              <a:rPr lang="fa-IR" sz="2800" dirty="0" smtClean="0">
                <a:solidFill>
                  <a:srgbClr val="FF0000"/>
                </a:solidFill>
                <a:cs typeface="B Traffic" pitchFamily="2" charset="-78"/>
              </a:rPr>
              <a:t>جوان وآرامش – جوان و اعتماد به نفس</a:t>
            </a:r>
          </a:p>
          <a:p>
            <a:pPr algn="r">
              <a:buFontTx/>
              <a:buChar char="-"/>
            </a:pPr>
            <a:r>
              <a:rPr lang="fa-IR" sz="2800" dirty="0" smtClean="0">
                <a:solidFill>
                  <a:srgbClr val="FF0000"/>
                </a:solidFill>
                <a:cs typeface="B Traffic" pitchFamily="2" charset="-78"/>
              </a:rPr>
              <a:t>بررسی مسائل جوانان - راه و رسم زندگی- راه و رسم بندگی – کارکرد دین در زندگی بشر- دعا شناسی-توبه تولدی دوباره – مهدویت و آرامش روان – اخلا ق و فرهنگ اقتصاد مقاومتی </a:t>
            </a:r>
          </a:p>
          <a:p>
            <a:pPr algn="r"/>
            <a:r>
              <a:rPr lang="fa-IR" sz="3200" dirty="0" smtClean="0">
                <a:solidFill>
                  <a:prstClr val="black"/>
                </a:solidFill>
                <a:cs typeface="B Traffic" pitchFamily="2" charset="-78"/>
              </a:rPr>
              <a:t>                               </a:t>
            </a:r>
          </a:p>
          <a:p>
            <a:pPr algn="r"/>
            <a:r>
              <a:rPr lang="fa-IR" sz="3200" dirty="0" smtClean="0">
                <a:solidFill>
                  <a:prstClr val="black"/>
                </a:solidFill>
                <a:cs typeface="B Traffic" pitchFamily="2" charset="-78"/>
              </a:rPr>
              <a:t>             ایمیل ارتباط با استاد:  </a:t>
            </a:r>
            <a:endParaRPr lang="en-US" sz="3200" dirty="0" smtClean="0">
              <a:solidFill>
                <a:prstClr val="black"/>
              </a:solidFill>
              <a:cs typeface="B Traffic" pitchFamily="2" charset="-78"/>
            </a:endParaRPr>
          </a:p>
          <a:p>
            <a:pPr algn="r"/>
            <a:r>
              <a:rPr lang="en-US" sz="3200" dirty="0" smtClean="0">
                <a:solidFill>
                  <a:srgbClr val="002060"/>
                </a:solidFill>
                <a:cs typeface="B Traffic" pitchFamily="2" charset="-78"/>
              </a:rPr>
              <a:t>sobhaninia41@yahoo.com</a:t>
            </a:r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  </a:t>
            </a:r>
            <a:r>
              <a:rPr lang="fa-IR" sz="3200" dirty="0" smtClean="0">
                <a:solidFill>
                  <a:prstClr val="black"/>
                </a:solidFill>
                <a:cs typeface="B Traffic" pitchFamily="2" charset="-78"/>
              </a:rPr>
              <a:t>     </a:t>
            </a:r>
            <a:endParaRPr lang="en-US" sz="3200" dirty="0">
              <a:solidFill>
                <a:prstClr val="black"/>
              </a:solidFill>
              <a:cs typeface="B Traffic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15174" y="571480"/>
            <a:ext cx="1428760" cy="107154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prstClr val="white"/>
                </a:solidFill>
                <a:cs typeface="B Traffic" pitchFamily="2" charset="-78"/>
              </a:rPr>
              <a:t>شناسه</a:t>
            </a:r>
            <a:endParaRPr lang="en-US" sz="2800" dirty="0">
              <a:solidFill>
                <a:prstClr val="white"/>
              </a:solidFill>
              <a:cs typeface="B Traffic" pitchFamily="2" charset="-78"/>
            </a:endParaRPr>
          </a:p>
        </p:txBody>
      </p:sp>
      <p:pic>
        <p:nvPicPr>
          <p:cNvPr id="1027" name="Picture 3" descr="C:\Users\satari\Desktop\انديشه 1 عكسها\png\كادر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107121"/>
            <a:ext cx="2214578" cy="2000264"/>
          </a:xfrm>
          <a:prstGeom prst="rect">
            <a:avLst/>
          </a:prstGeom>
          <a:noFill/>
        </p:spPr>
      </p:pic>
      <p:pic>
        <p:nvPicPr>
          <p:cNvPr id="1028" name="Picture 4" descr="C:\Users\satari\Desktop\انديشه 1 عكسها\png\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929174"/>
            <a:ext cx="1634230" cy="1928826"/>
          </a:xfrm>
          <a:prstGeom prst="rect">
            <a:avLst/>
          </a:prstGeom>
          <a:noFill/>
        </p:spPr>
      </p:pic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773" flipH="1">
            <a:off x="7773949" y="5440788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45093">
            <a:off x="575226" y="605705"/>
            <a:ext cx="858810" cy="1292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929486" cy="1071570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Homa" pitchFamily="2" charset="-78"/>
              </a:rPr>
              <a:t>شناسه درس و آزمون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Hom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3525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21379677">
            <a:off x="4885555" y="2156483"/>
            <a:ext cx="2678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آزمون تستي</a:t>
            </a:r>
          </a:p>
          <a:p>
            <a:pPr lvl="0" algn="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6 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21359036">
            <a:off x="599269" y="23734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آزمون تشريحي </a:t>
            </a:r>
          </a:p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 12 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2" y="450057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پاسخ به درس یا دوره آموزش مجازی</a:t>
            </a:r>
            <a:r>
              <a:rPr lang="en-US" sz="2800" b="1" dirty="0" smtClean="0">
                <a:solidFill>
                  <a:schemeClr val="bg1"/>
                </a:solidFill>
                <a:cs typeface="B Traffic" pitchFamily="2" charset="-78"/>
              </a:rPr>
              <a:t> 2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 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4429132"/>
            <a:ext cx="2928926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هر غيبت غير مجاز</a:t>
            </a:r>
          </a:p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1نمره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5943600"/>
            <a:ext cx="32004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</a:rPr>
              <a:t>ارائه کنفرانس 2 نمره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5867400"/>
            <a:ext cx="24384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حضور در تمامی کلاسها 1 نمره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944369" y="1735356"/>
            <a:ext cx="39305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4000" dirty="0" smtClean="0">
                <a:ea typeface="Times New Roman" pitchFamily="18" charset="0"/>
                <a:cs typeface="B Nazanin" pitchFamily="2" charset="-78"/>
              </a:rPr>
              <a:t>. </a:t>
            </a:r>
            <a:endParaRPr lang="en-US" sz="2800" dirty="0">
              <a:ea typeface="Times New Roman" pitchFamily="18" charset="0"/>
              <a:cs typeface="B Nazanin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fa-IR" sz="4000" dirty="0">
                <a:ea typeface="Times New Roman" pitchFamily="18" charset="0"/>
                <a:cs typeface="B Nazanin" pitchFamily="2" charset="-78"/>
              </a:rPr>
              <a:t> </a:t>
            </a:r>
            <a:endParaRPr lang="en-US" sz="2800" dirty="0">
              <a:cs typeface="B Nazanin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fa-IR" sz="4000" dirty="0" smtClean="0">
                <a:cs typeface="B Nazanin" pitchFamily="2" charset="-78"/>
              </a:rPr>
              <a:t>.</a:t>
            </a:r>
            <a:endParaRPr lang="fa-IR" sz="4400" dirty="0">
              <a:cs typeface="B Nazanin" pitchFamily="2" charset="-78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6019800" y="1219200"/>
            <a:ext cx="1447800" cy="12954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6019800" y="3048000"/>
            <a:ext cx="1295400" cy="15240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>
            <a:off x="5943600" y="2743200"/>
            <a:ext cx="1371600" cy="762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39624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fa-IR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828800" y="533400"/>
            <a:ext cx="40386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rgbClr val="7030A0"/>
                </a:solidFill>
                <a:latin typeface="BHoma"/>
                <a:cs typeface="2  Karim" pitchFamily="2" charset="-78"/>
              </a:rPr>
              <a:t>1.وحی و پیامبری </a:t>
            </a:r>
            <a:endParaRPr kumimoji="0" lang="fa-I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Homa"/>
              <a:cs typeface="2  Karim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0" y="2133600"/>
            <a:ext cx="34290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7030A0"/>
                </a:solidFill>
                <a:latin typeface="Tahoma" pitchFamily="34" charset="0"/>
                <a:cs typeface="2  Yagut" pitchFamily="2" charset="-78"/>
              </a:rPr>
              <a:t>2.امامت و رهبری </a:t>
            </a:r>
            <a:endParaRPr kumimoji="0" lang="fa-IR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2  Yagut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905000" y="4419600"/>
            <a:ext cx="4191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7030A0"/>
                </a:solidFill>
                <a:cs typeface="2  Karim" pitchFamily="2" charset="-78"/>
              </a:rPr>
              <a:t>3.مرجعیت و ولایت در عصر غیبت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2  Karim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1400" y="1981200"/>
            <a:ext cx="1371600" cy="1447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مباحث اندیشه اسلامی2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66800" y="2514600"/>
            <a:ext cx="694842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9600" dirty="0" smtClean="0">
                <a:solidFill>
                  <a:srgbClr val="F20000"/>
                </a:solidFill>
                <a:cs typeface="B Traffic" pitchFamily="2" charset="-78"/>
              </a:rPr>
              <a:t>نبوت</a:t>
            </a:r>
            <a:endParaRPr lang="en-US" sz="9600" dirty="0">
              <a:solidFill>
                <a:srgbClr val="F20000"/>
              </a:solidFill>
              <a:cs typeface="B Traffic" pitchFamily="2" charset="-78"/>
            </a:endParaRPr>
          </a:p>
        </p:txBody>
      </p:sp>
      <p:sp>
        <p:nvSpPr>
          <p:cNvPr id="23" name="Teardrop 22"/>
          <p:cNvSpPr/>
          <p:nvPr/>
        </p:nvSpPr>
        <p:spPr>
          <a:xfrm>
            <a:off x="3962400" y="1371600"/>
            <a:ext cx="1042727" cy="98263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831420" cy="812295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7224" y="142876"/>
            <a:ext cx="7372344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b="1" dirty="0" smtClean="0">
                <a:solidFill>
                  <a:srgbClr val="FFFF00"/>
                </a:solidFill>
                <a:cs typeface="B Homa" pitchFamily="2" charset="-78"/>
              </a:rPr>
              <a:t>بخش اول</a:t>
            </a:r>
            <a:endParaRPr lang="en-US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16" name="Picture 3" descr="C:\Users\ghiyasvand\Desktop\png\bot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882592" cy="1328728"/>
          </a:xfrm>
          <a:prstGeom prst="rect">
            <a:avLst/>
          </a:prstGeom>
          <a:noFill/>
        </p:spPr>
      </p:pic>
      <p:pic>
        <p:nvPicPr>
          <p:cNvPr id="25" name="Picture 3" descr="C:\Users\ghiyasvand\Desktop\png\bot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715272" y="112732"/>
            <a:ext cx="882592" cy="132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892963">
            <a:off x="3312704" y="1351896"/>
            <a:ext cx="2857520" cy="71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635879">
            <a:off x="3221396" y="2748143"/>
            <a:ext cx="285752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7000" contrast="47000"/>
          </a:blip>
          <a:srcRect/>
          <a:stretch>
            <a:fillRect/>
          </a:stretch>
        </p:blipFill>
        <p:spPr bwMode="auto">
          <a:xfrm rot="21367652" flipV="1">
            <a:off x="5676230" y="2622928"/>
            <a:ext cx="990005" cy="1141945"/>
          </a:xfrm>
          <a:prstGeom prst="rect">
            <a:avLst/>
          </a:prstGeom>
          <a:noFill/>
        </p:spPr>
      </p:pic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8000" contrast="53000"/>
          </a:blip>
          <a:srcRect/>
          <a:stretch>
            <a:fillRect/>
          </a:stretch>
        </p:blipFill>
        <p:spPr bwMode="auto">
          <a:xfrm rot="21127063" flipH="1">
            <a:off x="7693625" y="291090"/>
            <a:ext cx="990002" cy="1141945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1371600" y="381000"/>
            <a:ext cx="2286016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نبوت عامه . مختص پيامبر خاصي نيست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2819400"/>
            <a:ext cx="228601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نبوت خاصه . در مورد پيامبر خاصي است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1143000"/>
            <a:ext cx="2214578" cy="1500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مباحث نبوت دو بخش دارد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77000" y="4572000"/>
            <a:ext cx="21336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عناصر نبوت </a:t>
            </a:r>
          </a:p>
          <a:p>
            <a:pPr algn="ctr"/>
            <a:r>
              <a:rPr lang="fa-IR" sz="2400" b="1" dirty="0" smtClean="0">
                <a:cs typeface="B Traffic" pitchFamily="2" charset="-78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810000" y="4495800"/>
            <a:ext cx="2438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038600" y="5410200"/>
            <a:ext cx="2133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1219200" y="4572000"/>
            <a:ext cx="2438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002060"/>
                </a:solidFill>
                <a:latin typeface="Tahoma" pitchFamily="34" charset="0"/>
                <a:cs typeface="2  Yagut" pitchFamily="2" charset="-78"/>
              </a:rPr>
              <a:t>قانون (وحي)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2  Yagut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19200" y="5943600"/>
            <a:ext cx="2514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ea typeface="Times New Roman" pitchFamily="18" charset="0"/>
                <a:cs typeface="2  Karim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ea typeface="Times New Roman" pitchFamily="18" charset="0"/>
                <a:cs typeface="2  Karim" pitchFamily="2" charset="-78"/>
              </a:rPr>
              <a:t>آورنده قانون (پیامبر)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2  Karim" pitchFamily="2" charset="-78"/>
            </a:endParaRPr>
          </a:p>
        </p:txBody>
      </p:sp>
      <p:pic>
        <p:nvPicPr>
          <p:cNvPr id="2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8000" contrast="53000"/>
          </a:blip>
          <a:srcRect/>
          <a:stretch>
            <a:fillRect/>
          </a:stretch>
        </p:blipFill>
        <p:spPr bwMode="auto">
          <a:xfrm rot="21127063" flipH="1">
            <a:off x="8080375" y="3643890"/>
            <a:ext cx="990002" cy="1141945"/>
          </a:xfrm>
          <a:prstGeom prst="rect">
            <a:avLst/>
          </a:prstGeom>
          <a:noFill/>
        </p:spPr>
      </p:pic>
      <p:pic>
        <p:nvPicPr>
          <p:cNvPr id="26" name="Picture 25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7000" contrast="47000"/>
          </a:blip>
          <a:srcRect/>
          <a:stretch>
            <a:fillRect/>
          </a:stretch>
        </p:blipFill>
        <p:spPr bwMode="auto">
          <a:xfrm rot="21367652" flipV="1">
            <a:off x="5904830" y="5442328"/>
            <a:ext cx="990005" cy="114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-435836" y="4614235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47038" y="3456238"/>
            <a:ext cx="5105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معنا و مفهوم وحي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533400"/>
            <a:ext cx="1672637" cy="1447799"/>
            <a:chOff x="0" y="914395"/>
            <a:chExt cx="1672637" cy="1672637"/>
          </a:xfrm>
        </p:grpSpPr>
        <p:sp>
          <p:nvSpPr>
            <p:cNvPr id="13" name="Oval 12"/>
            <p:cNvSpPr/>
            <p:nvPr/>
          </p:nvSpPr>
          <p:spPr>
            <a:xfrm>
              <a:off x="0" y="914395"/>
              <a:ext cx="1672637" cy="167263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57506" y="1346493"/>
              <a:ext cx="1003582" cy="9199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cs typeface="B Nazanin" pitchFamily="2" charset="-78"/>
                </a:rPr>
                <a:t>تفهيم</a:t>
              </a:r>
              <a:endParaRPr lang="fa-IR" sz="32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200" y="1143000"/>
            <a:ext cx="1672637" cy="1672637"/>
            <a:chOff x="963450" y="942780"/>
            <a:chExt cx="1672637" cy="1672637"/>
          </a:xfrm>
        </p:grpSpPr>
        <p:sp>
          <p:nvSpPr>
            <p:cNvPr id="16" name="Oval 15"/>
            <p:cNvSpPr/>
            <p:nvPr/>
          </p:nvSpPr>
          <p:spPr>
            <a:xfrm>
              <a:off x="963450" y="942780"/>
              <a:ext cx="1672637" cy="167263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474999" y="1374878"/>
              <a:ext cx="1003582" cy="9199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kern="1200" dirty="0" smtClean="0">
                  <a:cs typeface="B Nazanin" pitchFamily="2" charset="-78"/>
                </a:rPr>
                <a:t>سرعت</a:t>
              </a:r>
              <a:endParaRPr lang="fa-IR" sz="3200" b="1" kern="12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1400" y="228600"/>
            <a:ext cx="1672637" cy="1672637"/>
            <a:chOff x="609598" y="152408"/>
            <a:chExt cx="1672637" cy="1672637"/>
          </a:xfrm>
        </p:grpSpPr>
        <p:sp>
          <p:nvSpPr>
            <p:cNvPr id="19" name="Oval 18"/>
            <p:cNvSpPr/>
            <p:nvPr/>
          </p:nvSpPr>
          <p:spPr>
            <a:xfrm>
              <a:off x="609598" y="152408"/>
              <a:ext cx="1672637" cy="16726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832616" y="445120"/>
              <a:ext cx="1226601" cy="752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cs typeface="B Nazanin" pitchFamily="2" charset="-78"/>
                </a:rPr>
                <a:t>اشاره </a:t>
              </a:r>
              <a:endParaRPr lang="fa-IR" sz="2800" b="1" kern="1200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486400" y="457200"/>
            <a:ext cx="2519378" cy="1500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eaLnBrk="0" hangingPunct="0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Nazanin" pitchFamily="2" charset="-78"/>
              </a:rPr>
              <a:t>1.معناي لغوي وحي </a:t>
            </a:r>
            <a:r>
              <a:rPr lang="fa-IR" sz="2400" dirty="0" smtClean="0">
                <a:ea typeface="Times New Roman" pitchFamily="18" charset="0"/>
                <a:cs typeface="B Nazanin" pitchFamily="2" charset="-78"/>
              </a:rPr>
              <a:t>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05400" y="2971800"/>
            <a:ext cx="2976578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hangingPunct="0">
              <a:lnSpc>
                <a:spcPct val="200000"/>
              </a:lnSpc>
            </a:pPr>
            <a:r>
              <a:rPr lang="fa-IR" sz="2400" b="1" dirty="0" smtClean="0">
                <a:ea typeface="Times New Roman" pitchFamily="18" charset="0"/>
                <a:cs typeface="B Nazanin" pitchFamily="2" charset="-78"/>
              </a:rPr>
              <a:t>1.معناي</a:t>
            </a:r>
            <a:r>
              <a:rPr lang="en-US" sz="2400" b="1" dirty="0" smtClean="0"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 smtClean="0">
                <a:ea typeface="Times New Roman" pitchFamily="18" charset="0"/>
                <a:cs typeface="B Nazanin" pitchFamily="2" charset="-78"/>
              </a:rPr>
              <a:t>اصطلاحی وحي </a:t>
            </a:r>
            <a:r>
              <a:rPr lang="fa-IR" sz="2400" dirty="0" smtClean="0">
                <a:ea typeface="Times New Roman" pitchFamily="18" charset="0"/>
                <a:cs typeface="B Nazanin" pitchFamily="2" charset="-78"/>
              </a:rPr>
              <a:t>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5105400"/>
            <a:ext cx="5943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002060"/>
                </a:solidFill>
                <a:latin typeface="Tahoma" pitchFamily="34" charset="0"/>
                <a:cs typeface="2  Karim" pitchFamily="2" charset="-78"/>
              </a:rPr>
              <a:t>تفهيم حقايق و معارف از سوي خدا به انسانهاي برگزيده ازراهي غير از راههاي عام</a:t>
            </a: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97564" y="499436"/>
            <a:ext cx="2570975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47038" y="3456238"/>
            <a:ext cx="5105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موارد استعمال وحي در قرآن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828800" y="0"/>
            <a:ext cx="51054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1.اشاره پنهاني : 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21" name="Horizontal Scroll 20"/>
          <p:cNvSpPr/>
          <p:nvPr/>
        </p:nvSpPr>
        <p:spPr>
          <a:xfrm>
            <a:off x="-76200" y="2362200"/>
            <a:ext cx="8077200" cy="3505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tx1"/>
                </a:solidFill>
                <a:cs typeface="2  Karim" pitchFamily="2" charset="-78"/>
              </a:rPr>
              <a:t>فَأَوْحى‏ إِلَيْهِمْ أَنْ سَبِّحُوا بُكْرَةً وَ عَشِيّاً. (سوره مریم آیه11) حضرت زكريا به جای حرف زدن با اشاره مقصود خدا را می فهماند.</a:t>
            </a:r>
            <a:endParaRPr lang="en-US" sz="4000" dirty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849</Words>
  <Application>Microsoft Office PowerPoint</Application>
  <PresentationFormat>On-screen Show 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Textured</vt:lpstr>
      <vt:lpstr>Office Theme</vt:lpstr>
      <vt:lpstr> اندیشه اسلامی (2)</vt:lpstr>
      <vt:lpstr>Slide 2</vt:lpstr>
      <vt:lpstr>Slide 3</vt:lpstr>
      <vt:lpstr>شناسه درس و آزمون</vt:lpstr>
      <vt:lpstr>Slide 5</vt:lpstr>
      <vt:lpstr>بخش اول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NPSoft</cp:lastModifiedBy>
  <cp:revision>37</cp:revision>
  <dcterms:created xsi:type="dcterms:W3CDTF">2006-08-16T00:00:00Z</dcterms:created>
  <dcterms:modified xsi:type="dcterms:W3CDTF">2019-08-13T11:44:09Z</dcterms:modified>
</cp:coreProperties>
</file>