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23"/>
  </p:notesMasterIdLst>
  <p:sldIdLst>
    <p:sldId id="285" r:id="rId2"/>
    <p:sldId id="327" r:id="rId3"/>
    <p:sldId id="329" r:id="rId4"/>
    <p:sldId id="331" r:id="rId5"/>
    <p:sldId id="290" r:id="rId6"/>
    <p:sldId id="293" r:id="rId7"/>
    <p:sldId id="295" r:id="rId8"/>
    <p:sldId id="297" r:id="rId9"/>
    <p:sldId id="299" r:id="rId10"/>
    <p:sldId id="305" r:id="rId11"/>
    <p:sldId id="307" r:id="rId12"/>
    <p:sldId id="352" r:id="rId13"/>
    <p:sldId id="354" r:id="rId14"/>
    <p:sldId id="313" r:id="rId15"/>
    <p:sldId id="340" r:id="rId16"/>
    <p:sldId id="342" r:id="rId17"/>
    <p:sldId id="344" r:id="rId18"/>
    <p:sldId id="346" r:id="rId19"/>
    <p:sldId id="348" r:id="rId20"/>
    <p:sldId id="350" r:id="rId21"/>
    <p:sldId id="33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997" autoAdjust="0"/>
  </p:normalViewPr>
  <p:slideViewPr>
    <p:cSldViewPr>
      <p:cViewPr>
        <p:scale>
          <a:sx n="100" d="100"/>
          <a:sy n="100" d="100"/>
        </p:scale>
        <p:origin x="-2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A7D5A41-6751-488C-92CD-F8BAF428B99E}" type="datetimeFigureOut">
              <a:rPr lang="fa-IR" smtClean="0"/>
              <a:pPr/>
              <a:t>1440/12/12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4A3CC91-CB9F-495C-8748-834A75BB7151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DE9802-D31B-4EAD-A5F7-063031D17390}" type="slidenum">
              <a:rPr lang="ar-SA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3CC91-CB9F-495C-8748-834A75BB7151}" type="slidenum">
              <a:rPr lang="fa-IR" smtClean="0"/>
              <a:pPr/>
              <a:t>20</a:t>
            </a:fld>
            <a:endParaRPr lang="fa-I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3CC91-CB9F-495C-8748-834A75BB7151}" type="slidenum">
              <a:rPr lang="fa-IR" smtClean="0"/>
              <a:pPr/>
              <a:t>21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3CC91-CB9F-495C-8748-834A75BB7151}" type="slidenum">
              <a:rPr lang="fa-IR" smtClean="0"/>
              <a:pPr/>
              <a:t>6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3CC91-CB9F-495C-8748-834A75BB7151}" type="slidenum">
              <a:rPr lang="fa-IR" smtClean="0"/>
              <a:pPr/>
              <a:t>12</a:t>
            </a:fld>
            <a:endParaRPr lang="fa-I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3CC91-CB9F-495C-8748-834A75BB7151}" type="slidenum">
              <a:rPr lang="fa-IR" smtClean="0"/>
              <a:pPr/>
              <a:t>13</a:t>
            </a:fld>
            <a:endParaRPr lang="fa-I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3CC91-CB9F-495C-8748-834A75BB7151}" type="slidenum">
              <a:rPr lang="fa-IR" smtClean="0"/>
              <a:pPr/>
              <a:t>15</a:t>
            </a:fld>
            <a:endParaRPr lang="fa-I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3CC91-CB9F-495C-8748-834A75BB7151}" type="slidenum">
              <a:rPr lang="fa-IR" smtClean="0"/>
              <a:pPr/>
              <a:t>16</a:t>
            </a:fld>
            <a:endParaRPr lang="fa-I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3CC91-CB9F-495C-8748-834A75BB7151}" type="slidenum">
              <a:rPr lang="fa-IR" smtClean="0"/>
              <a:pPr/>
              <a:t>17</a:t>
            </a:fld>
            <a:endParaRPr lang="fa-I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3CC91-CB9F-495C-8748-834A75BB7151}" type="slidenum">
              <a:rPr lang="fa-IR" smtClean="0"/>
              <a:pPr/>
              <a:t>18</a:t>
            </a:fld>
            <a:endParaRPr lang="fa-I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3CC91-CB9F-495C-8748-834A75BB7151}" type="slidenum">
              <a:rPr lang="fa-IR" smtClean="0"/>
              <a:pPr/>
              <a:t>19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26E-B583-4F15-8F79-5FE60A0758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7A85-7DE0-4691-A366-99699A65B5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0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26E-B583-4F15-8F79-5FE60A0758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7A85-7DE0-4691-A366-99699A65B5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367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26E-B583-4F15-8F79-5FE60A0758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7A85-7DE0-4691-A366-99699A65B5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082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26E-B583-4F15-8F79-5FE60A0758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7A85-7DE0-4691-A366-99699A65B5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975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26E-B583-4F15-8F79-5FE60A0758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7A85-7DE0-4691-A366-99699A65B5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86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26E-B583-4F15-8F79-5FE60A0758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7A85-7DE0-4691-A366-99699A65B5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132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26E-B583-4F15-8F79-5FE60A0758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7A85-7DE0-4691-A366-99699A65B5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98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26E-B583-4F15-8F79-5FE60A0758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7A85-7DE0-4691-A366-99699A65B5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77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26E-B583-4F15-8F79-5FE60A0758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7A85-7DE0-4691-A366-99699A65B5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119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26E-B583-4F15-8F79-5FE60A0758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7A85-7DE0-4691-A366-99699A65B5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7919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26E-B583-4F15-8F79-5FE60A0758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7A85-7DE0-4691-A366-99699A65B5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445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E526E-B583-4F15-8F79-5FE60A0758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17A85-7DE0-4691-A366-99699A65B5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451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49345">
            <a:off x="-183860" y="1843018"/>
            <a:ext cx="3120742" cy="23330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Wave 6"/>
          <p:cNvSpPr/>
          <p:nvPr/>
        </p:nvSpPr>
        <p:spPr>
          <a:xfrm>
            <a:off x="1752600" y="990600"/>
            <a:ext cx="6481433" cy="1447800"/>
          </a:xfrm>
          <a:prstGeom prst="wave">
            <a:avLst>
              <a:gd name="adj1" fmla="val 14582"/>
              <a:gd name="adj2" fmla="val -614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400" b="1" dirty="0" smtClean="0">
                <a:solidFill>
                  <a:schemeClr val="bg1"/>
                </a:solidFill>
                <a:cs typeface="B Zar" pitchFamily="2" charset="-78"/>
              </a:rPr>
              <a:t>1- هدف از آفرینش انسان کمال راستین اوست.</a:t>
            </a:r>
          </a:p>
        </p:txBody>
      </p:sp>
      <p:sp>
        <p:nvSpPr>
          <p:cNvPr id="8" name="Wave 7"/>
          <p:cNvSpPr/>
          <p:nvPr/>
        </p:nvSpPr>
        <p:spPr>
          <a:xfrm>
            <a:off x="1524000" y="3200400"/>
            <a:ext cx="7416824" cy="1440160"/>
          </a:xfrm>
          <a:prstGeom prst="wave">
            <a:avLst>
              <a:gd name="adj1" fmla="val 12500"/>
              <a:gd name="adj2" fmla="val -303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000" b="1" dirty="0" smtClean="0">
                <a:solidFill>
                  <a:srgbClr val="183913"/>
                </a:solidFill>
                <a:cs typeface="B Zar" pitchFamily="2" charset="-78"/>
              </a:rPr>
              <a:t>3- اختیار و انتخاب صحیح بدون معرفت و شناخت کافی، ممکن نیست.</a:t>
            </a:r>
          </a:p>
        </p:txBody>
      </p:sp>
      <p:sp>
        <p:nvSpPr>
          <p:cNvPr id="9" name="Wave 8"/>
          <p:cNvSpPr/>
          <p:nvPr/>
        </p:nvSpPr>
        <p:spPr>
          <a:xfrm>
            <a:off x="457200" y="5417840"/>
            <a:ext cx="8178824" cy="1440160"/>
          </a:xfrm>
          <a:prstGeom prst="wave">
            <a:avLst>
              <a:gd name="adj1" fmla="val 12500"/>
              <a:gd name="adj2" fmla="val -343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endParaRPr lang="en-US" sz="2800" dirty="0" smtClean="0">
              <a:solidFill>
                <a:srgbClr val="1F497D"/>
              </a:solidFill>
              <a:cs typeface="B Traffic" pitchFamily="2" charset="-78"/>
            </a:endParaRPr>
          </a:p>
          <a:p>
            <a:pPr algn="r" rtl="1"/>
            <a:r>
              <a:rPr lang="fa-IR" sz="2800" dirty="0" smtClean="0">
                <a:solidFill>
                  <a:srgbClr val="1F497D"/>
                </a:solidFill>
                <a:cs typeface="B Traffic" pitchFamily="2" charset="-78"/>
              </a:rPr>
              <a:t>نتیجه: با توجه به مقدمات یاد شده انسان برای رسیدن به سعادت علاوه بر عقل و حس</a:t>
            </a:r>
            <a:r>
              <a:rPr lang="en-US" sz="2800" dirty="0" smtClean="0">
                <a:solidFill>
                  <a:srgbClr val="1F497D"/>
                </a:solidFill>
                <a:cs typeface="B Traffic" pitchFamily="2" charset="-78"/>
              </a:rPr>
              <a:t> </a:t>
            </a:r>
            <a:r>
              <a:rPr lang="fa-IR" sz="2800" dirty="0" smtClean="0">
                <a:solidFill>
                  <a:srgbClr val="1F497D"/>
                </a:solidFill>
                <a:cs typeface="B Traffic" pitchFamily="2" charset="-78"/>
              </a:rPr>
              <a:t>به پیامبر نیاز دارد.</a:t>
            </a:r>
            <a:endParaRPr lang="fa-IR" sz="2800" dirty="0">
              <a:solidFill>
                <a:srgbClr val="1F497D"/>
              </a:solidFill>
              <a:cs typeface="B Traffic" pitchFamily="2" charset="-78"/>
            </a:endParaRPr>
          </a:p>
        </p:txBody>
      </p:sp>
      <p:pic>
        <p:nvPicPr>
          <p:cNvPr id="14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-6858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1000" y="-6096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111" y="1830050"/>
            <a:ext cx="1788690" cy="1370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828800" y="2514600"/>
            <a:ext cx="6019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b="1" dirty="0" smtClean="0">
                <a:solidFill>
                  <a:srgbClr val="183913"/>
                </a:solidFill>
                <a:cs typeface="B Zar" pitchFamily="2" charset="-78"/>
              </a:rPr>
              <a:t>2- کمال و سعادت واقعی انسان در گروه انتخاب شایسته و صحیح است</a:t>
            </a:r>
            <a:endParaRPr lang="en-US" dirty="0">
              <a:solidFill>
                <a:prstClr val="black"/>
              </a:solidFill>
              <a:cs typeface="B Homa" pitchFamily="2" charset="-78"/>
            </a:endParaRPr>
          </a:p>
        </p:txBody>
      </p:sp>
      <p:pic>
        <p:nvPicPr>
          <p:cNvPr id="19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125876"/>
            <a:ext cx="1676400" cy="12843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524000" y="4724401"/>
            <a:ext cx="69342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000" b="1" dirty="0" smtClean="0">
                <a:solidFill>
                  <a:srgbClr val="183913"/>
                </a:solidFill>
                <a:cs typeface="B Zar" pitchFamily="2" charset="-78"/>
              </a:rPr>
              <a:t>4- آگاهی های برخاسته از عقل و حس در پاسخ به نیازهای انسانی و رسیدن او به سعادت واقعی،کافی نیست.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38400" y="304800"/>
            <a:ext cx="5181600" cy="9541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2800" dirty="0" smtClean="0">
                <a:solidFill>
                  <a:prstClr val="black"/>
                </a:solidFill>
                <a:cs typeface="B Homa" pitchFamily="2" charset="-78"/>
              </a:rPr>
              <a:t>اثبات ضرورت نبوت</a:t>
            </a:r>
          </a:p>
          <a:p>
            <a:pPr algn="ctr"/>
            <a:endParaRPr lang="en-US" sz="2800" dirty="0">
              <a:solidFill>
                <a:prstClr val="black"/>
              </a:solidFill>
              <a:cs typeface="B Hom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14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8" grpId="0" animBg="1"/>
      <p:bldP spid="21" grpId="0" animBg="1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791200" y="990600"/>
            <a:ext cx="2895600" cy="1524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2000" b="1" dirty="0" smtClean="0">
                <a:solidFill>
                  <a:schemeClr val="bg1"/>
                </a:solidFill>
                <a:cs typeface="B Zar" pitchFamily="2" charset="-78"/>
              </a:rPr>
              <a:t>دلیل عصمت انبيا در مقام دريافت، حفظ و ابلاغ وحى</a:t>
            </a:r>
            <a:r>
              <a:rPr lang="fa-IR" sz="2000" b="1" dirty="0" smtClean="0">
                <a:solidFill>
                  <a:srgbClr val="FF0000"/>
                </a:solidFill>
                <a:cs typeface="B Zar" pitchFamily="2" charset="-78"/>
              </a:rPr>
              <a:t>‏</a:t>
            </a:r>
            <a:br>
              <a:rPr lang="fa-IR" sz="2000" b="1" dirty="0" smtClean="0">
                <a:solidFill>
                  <a:srgbClr val="FF0000"/>
                </a:solidFill>
                <a:cs typeface="B Zar" pitchFamily="2" charset="-78"/>
              </a:rPr>
            </a:br>
            <a:endParaRPr lang="fa-IR" sz="2000" b="1" dirty="0" smtClean="0">
              <a:solidFill>
                <a:srgbClr val="FF0000"/>
              </a:solidFill>
              <a:cs typeface="B Zar" pitchFamily="2" charset="-78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rot="10800000">
            <a:off x="3581400" y="762000"/>
            <a:ext cx="20574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905000" y="304800"/>
            <a:ext cx="1600200" cy="55399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000" dirty="0" smtClean="0">
                <a:cs typeface="B Zar" pitchFamily="2" charset="-78"/>
              </a:rPr>
              <a:t>دلیل عقلی</a:t>
            </a:r>
            <a:endParaRPr lang="fa-IR" sz="2000" dirty="0" smtClean="0">
              <a:solidFill>
                <a:srgbClr val="FF0000"/>
              </a:solidFill>
              <a:cs typeface="B Titr" pitchFamily="2" charset="-7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3848100" y="1638300"/>
            <a:ext cx="1828800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828800" y="2514600"/>
            <a:ext cx="2057400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000" dirty="0" smtClean="0">
                <a:cs typeface="B Zar" pitchFamily="2" charset="-78"/>
              </a:rPr>
              <a:t>دلیل نقلی</a:t>
            </a:r>
            <a:endParaRPr lang="fa-IR" sz="2000" dirty="0" smtClean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1295400"/>
            <a:ext cx="38862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fa-IR" dirty="0" smtClean="0"/>
              <a:t>چون خداوند، حكيم و عالم و قادر مطلق است، مى‏بايد وحى بى‏هيچ خطايى توسط پيامبران به دست مردم رسد تا به كمال واقعى خود نايل گردند.</a:t>
            </a:r>
            <a:endParaRPr lang="fa-IR" dirty="0"/>
          </a:p>
        </p:txBody>
      </p:sp>
      <p:sp>
        <p:nvSpPr>
          <p:cNvPr id="19" name="Down Arrow 18"/>
          <p:cNvSpPr/>
          <p:nvPr/>
        </p:nvSpPr>
        <p:spPr bwMode="auto">
          <a:xfrm>
            <a:off x="2590800" y="762000"/>
            <a:ext cx="457200" cy="5334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  <p:sp>
        <p:nvSpPr>
          <p:cNvPr id="20" name="Down Arrow 19"/>
          <p:cNvSpPr/>
          <p:nvPr/>
        </p:nvSpPr>
        <p:spPr bwMode="auto">
          <a:xfrm>
            <a:off x="2667000" y="3124200"/>
            <a:ext cx="484632" cy="4572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657600"/>
            <a:ext cx="8382000" cy="19082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fa-IR" sz="2000" dirty="0" smtClean="0">
                <a:cs typeface="B Zar" pitchFamily="2" charset="-78"/>
              </a:rPr>
              <a:t>عالِمُ الْغَيْبِ فَلا يُظْهِرُ عَلى‏ غَيْبِهِ أَحَداً* إِلَّا مَنِ ارْتَضى‏ مِنْ رَسُولٍ فَإِنَّهُ يَسْلُكُ مِنْ بَيْنِ يَدَيْهِ وَ مِنْ خَلْفِهِ رَصَداً* لِيَعْلَمَ أَنْ قَدْ أَبْلَغُوا رِسالاتِ رَبِّهِمْ وَ أَحاطَ بِما لَدَيْهِمْ وَ أَحْصى‏ كُلَّ شَيْ‏ءٍ عَدَداً؛ سوره جن 28- 26.</a:t>
            </a:r>
            <a:endParaRPr lang="en-US" sz="2000" dirty="0" smtClean="0">
              <a:cs typeface="B Zar" pitchFamily="2" charset="-78"/>
            </a:endParaRPr>
          </a:p>
          <a:p>
            <a:pPr algn="r" rtl="1"/>
            <a:r>
              <a:rPr lang="fa-IR" sz="2000" dirty="0" smtClean="0">
                <a:cs typeface="B Zar" pitchFamily="2" charset="-78"/>
              </a:rPr>
              <a:t>داناى نهان است، و كسى را بر غيب خود آگاه نمى‏كند؛ جز پيامبرى را كه از او خشنود باشد، كه [در اين صورت‏] براى او از پيش رو و از پشت سرش نگاهبانانى بر خواهد گماشت؛ تا معلوم بدارد كه پيامهاى پروردگار خود را رسانيده‏اند؛ و [خدا] بدانچه نزد ايشان است احاطه دارد و هر چيزى را به عدد شماره كرده است.</a:t>
            </a:r>
            <a:r>
              <a:rPr lang="fa-IR" dirty="0" smtClean="0">
                <a:cs typeface="B Zar" pitchFamily="2" charset="-78"/>
              </a:rPr>
              <a:t/>
            </a:r>
            <a:br>
              <a:rPr lang="fa-IR" dirty="0" smtClean="0">
                <a:cs typeface="B Zar" pitchFamily="2" charset="-78"/>
              </a:rPr>
            </a:br>
            <a:endParaRPr lang="fa-IR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2286000"/>
            <a:ext cx="4832931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fa-IR" sz="2000" dirty="0" smtClean="0">
                <a:cs typeface="B Zar" pitchFamily="2" charset="-78"/>
              </a:rPr>
              <a:t>نقش تربيتى پيامبران الهى، مستلزم آن است كه آنان از هر گناه و آلودگى پيراسته باشند تا به ‏نيكى بتوانند اعتماد مردم را جلب نماید.</a:t>
            </a:r>
            <a:endParaRPr lang="fa-IR" sz="2000" dirty="0">
              <a:cs typeface="B Zar" pitchFamily="2" charset="-78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3962400" y="914400"/>
            <a:ext cx="24384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209800" y="609600"/>
            <a:ext cx="1600200" cy="55399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000" dirty="0" smtClean="0">
                <a:cs typeface="B Zar" pitchFamily="2" charset="-78"/>
              </a:rPr>
              <a:t>دلیل عقلی</a:t>
            </a:r>
            <a:endParaRPr lang="fa-IR" sz="2000" dirty="0" smtClean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2743200" y="1219200"/>
            <a:ext cx="609600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4343400" y="2286000"/>
            <a:ext cx="1905000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05000" y="3581400"/>
            <a:ext cx="2286000" cy="5539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000" dirty="0" smtClean="0">
                <a:cs typeface="B Zar" pitchFamily="2" charset="-78"/>
              </a:rPr>
              <a:t>دلیل نقلی</a:t>
            </a:r>
            <a:endParaRPr lang="fa-IR" sz="2000" dirty="0" smtClean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2743200" y="4191000"/>
            <a:ext cx="609600" cy="5334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 flipV="1">
            <a:off x="228600" y="5029200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13" name="Rounded Rectangle 12"/>
          <p:cNvSpPr/>
          <p:nvPr/>
        </p:nvSpPr>
        <p:spPr>
          <a:xfrm>
            <a:off x="152400" y="4648200"/>
            <a:ext cx="853440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cs typeface="B Zar" pitchFamily="2" charset="-78"/>
              </a:rPr>
              <a:t>درقرآن كريم انبياى الهى كسانى معرفى شده‏اند كه خداوند آن ها را خالص گردانيده واز اين رو شيطان هيچ تصرفى بر آنها ندارد.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12" name="12-Point Star 11"/>
          <p:cNvSpPr/>
          <p:nvPr/>
        </p:nvSpPr>
        <p:spPr>
          <a:xfrm>
            <a:off x="6477000" y="1066800"/>
            <a:ext cx="2438400" cy="19050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/>
              <a:t>دلیل عصمت از معصيت و گناه‏</a:t>
            </a:r>
            <a:br>
              <a:rPr lang="fa-IR" b="1" dirty="0" smtClean="0"/>
            </a:br>
            <a:endParaRPr lang="fa-I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057447" y="361247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32-Point Star 17"/>
          <p:cNvSpPr/>
          <p:nvPr/>
        </p:nvSpPr>
        <p:spPr>
          <a:xfrm>
            <a:off x="685800" y="228600"/>
            <a:ext cx="7010400" cy="1752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400" dirty="0" smtClean="0">
                <a:solidFill>
                  <a:schemeClr val="tx1"/>
                </a:solidFill>
                <a:cs typeface="B Homa" pitchFamily="2" charset="-78"/>
              </a:rPr>
              <a:t>اگر پيامبران معصوم‏اند، چرا در قرآن‏كريم از ذنب و عصيان آنان سخن رفته است؟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ctr"/>
            <a:endParaRPr lang="fa-IR" dirty="0"/>
          </a:p>
        </p:txBody>
      </p:sp>
      <p:sp>
        <p:nvSpPr>
          <p:cNvPr id="21" name="Horizontal Scroll 20"/>
          <p:cNvSpPr/>
          <p:nvPr/>
        </p:nvSpPr>
        <p:spPr>
          <a:xfrm>
            <a:off x="0" y="1600200"/>
            <a:ext cx="8763000" cy="40386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sz="2400" b="1" dirty="0" smtClean="0">
                <a:cs typeface="2  Karim" pitchFamily="2" charset="-78"/>
              </a:rPr>
              <a:t>1.كاربرد واژه‏هايى مانند عصيان، استغفار و توبه گستره وسيعى دارد و تنها در قلمرو محرمات شرعى محدود نمى‏گردد</a:t>
            </a:r>
            <a:r>
              <a:rPr lang="fa-IR" sz="2400" b="1" dirty="0" smtClean="0">
                <a:cs typeface="2  Karim" pitchFamily="2" charset="-78"/>
              </a:rPr>
              <a:t>.</a:t>
            </a:r>
            <a:r>
              <a:rPr lang="fa-IR" sz="2400" b="1" dirty="0" smtClean="0">
                <a:cs typeface="2  Karim" pitchFamily="2" charset="-78"/>
              </a:rPr>
              <a:t/>
            </a:r>
            <a:br>
              <a:rPr lang="fa-IR" sz="2400" b="1" dirty="0" smtClean="0">
                <a:cs typeface="2  Karim" pitchFamily="2" charset="-78"/>
              </a:rPr>
            </a:br>
            <a:r>
              <a:rPr lang="fa-IR" sz="2400" b="1" dirty="0" smtClean="0">
                <a:cs typeface="2  Karim" pitchFamily="2" charset="-78"/>
              </a:rPr>
              <a:t>2.از ديدگاه روايات، برخى از آيات قرآن‏كريم به شيوه «به در مى‏گويم تا ديوار بشنود» نازل شده‏اند.</a:t>
            </a:r>
          </a:p>
          <a:p>
            <a:pPr algn="r" rtl="1"/>
            <a:r>
              <a:rPr lang="fa-IR" sz="2400" b="1" dirty="0" smtClean="0">
                <a:cs typeface="2  Karim" pitchFamily="2" charset="-78"/>
              </a:rPr>
              <a:t>3</a:t>
            </a:r>
            <a:r>
              <a:rPr lang="fa-IR" sz="2400" b="1" dirty="0" smtClean="0">
                <a:cs typeface="2  Karim" pitchFamily="2" charset="-78"/>
              </a:rPr>
              <a:t>. بسيارى از كارها كه بر همگان رواست، شايسته مقربان درگاه الهى نيست؛ چراكه «حسنات الأبرار سيئات المقربين». چه‏بسا از معصومان عملى سرزند كه هرچند حرام شرعى نيست، با مقام و منزلت والاى آنان در تنافى است. اين لغزش‏هاى كوچك در اصطلاح «ترك اولى» خوانده مى‏شوند.</a:t>
            </a:r>
          </a:p>
        </p:txBody>
      </p:sp>
    </p:spTree>
    <p:extLst>
      <p:ext uri="{BB962C8B-B14F-4D97-AF65-F5344CB8AC3E}">
        <p14:creationId xmlns="" xmlns:p14="http://schemas.microsoft.com/office/powerpoint/2010/main" val="486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057447" y="361247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32-Point Star 17"/>
          <p:cNvSpPr/>
          <p:nvPr/>
        </p:nvSpPr>
        <p:spPr>
          <a:xfrm>
            <a:off x="685800" y="228600"/>
            <a:ext cx="7010400" cy="1752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400" dirty="0" smtClean="0">
                <a:solidFill>
                  <a:schemeClr val="tx1"/>
                </a:solidFill>
                <a:cs typeface="B Homa" pitchFamily="2" charset="-78"/>
              </a:rPr>
              <a:t>گريه و استغفار معصومان را چگونه مى‏توان با عصمت آنان سازگار دانست؟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ctr"/>
            <a:endParaRPr lang="fa-IR" dirty="0"/>
          </a:p>
        </p:txBody>
      </p:sp>
      <p:sp>
        <p:nvSpPr>
          <p:cNvPr id="21" name="Horizontal Scroll 20"/>
          <p:cNvSpPr/>
          <p:nvPr/>
        </p:nvSpPr>
        <p:spPr>
          <a:xfrm>
            <a:off x="0" y="1600200"/>
            <a:ext cx="8763000" cy="40386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cs typeface="B Karim" pitchFamily="2" charset="-78"/>
              </a:rPr>
              <a:t>هر چه بر معرفت رهرو راه خدا افزوده گردد، بار سنگين‏ترى بر دوش خود احساس مى‏كند و بيش از پيش از كوتاهى در انجام وظيفه ناله سر مى‏دهد.</a:t>
            </a:r>
            <a:br>
              <a:rPr lang="fa-IR" sz="2800" dirty="0" smtClean="0">
                <a:cs typeface="B Karim" pitchFamily="2" charset="-78"/>
              </a:rPr>
            </a:br>
            <a:endParaRPr lang="fa-IR" sz="2800" dirty="0" smtClean="0">
              <a:cs typeface="B Karim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6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39"/>
          <p:cNvSpPr>
            <a:spLocks noChangeArrowheads="1"/>
          </p:cNvSpPr>
          <p:nvPr/>
        </p:nvSpPr>
        <p:spPr bwMode="auto">
          <a:xfrm>
            <a:off x="1143000" y="1371600"/>
            <a:ext cx="6858000" cy="1524000"/>
          </a:xfrm>
          <a:prstGeom prst="downArrowCallout">
            <a:avLst>
              <a:gd name="adj1" fmla="val 55631"/>
              <a:gd name="adj2" fmla="val 55631"/>
              <a:gd name="adj3" fmla="val 16667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800" b="1" dirty="0" smtClean="0">
                <a:solidFill>
                  <a:srgbClr val="A50021"/>
                </a:solidFill>
                <a:latin typeface="Constantia" pitchFamily="18" charset="0"/>
                <a:ea typeface="Majalla UI"/>
                <a:cs typeface="B Zar" pitchFamily="2" charset="-78"/>
              </a:rPr>
              <a:t>در مورد قرآن دو موضوع باید ثابت شود</a:t>
            </a:r>
            <a:r>
              <a:rPr lang="fa-IR" sz="3600" b="1" dirty="0" smtClean="0">
                <a:solidFill>
                  <a:srgbClr val="A50021"/>
                </a:solidFill>
                <a:latin typeface="Constantia" pitchFamily="18" charset="0"/>
                <a:ea typeface="Majalla UI"/>
                <a:cs typeface="B Zar" pitchFamily="2" charset="-78"/>
              </a:rPr>
              <a:t>:</a:t>
            </a:r>
            <a:endParaRPr lang="en-US" sz="3600" b="1" dirty="0">
              <a:solidFill>
                <a:srgbClr val="A50021"/>
              </a:solidFill>
              <a:latin typeface="Constantia" pitchFamily="18" charset="0"/>
              <a:ea typeface="Majalla UI"/>
              <a:cs typeface="B Zar" pitchFamily="2" charset="-78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38880" y="2895600"/>
            <a:ext cx="7972161" cy="2361841"/>
            <a:chOff x="526" y="1399"/>
            <a:chExt cx="4770" cy="1244"/>
          </a:xfrm>
        </p:grpSpPr>
        <p:sp>
          <p:nvSpPr>
            <p:cNvPr id="102433" name="AutoShape 33"/>
            <p:cNvSpPr>
              <a:spLocks noChangeArrowheads="1"/>
            </p:cNvSpPr>
            <p:nvPr/>
          </p:nvSpPr>
          <p:spPr bwMode="auto">
            <a:xfrm>
              <a:off x="526" y="1399"/>
              <a:ext cx="4725" cy="58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2400" b="1" dirty="0" smtClean="0">
                  <a:solidFill>
                    <a:srgbClr val="183913"/>
                  </a:solidFill>
                  <a:latin typeface="Constantia" pitchFamily="18" charset="0"/>
                  <a:ea typeface="Majalla UI"/>
                  <a:cs typeface="B Zar" pitchFamily="2" charset="-78"/>
                </a:rPr>
                <a:t>1. </a:t>
              </a:r>
              <a:r>
                <a:rPr lang="fa-IR" sz="2400" b="1" dirty="0" smtClean="0">
                  <a:solidFill>
                    <a:srgbClr val="183913"/>
                  </a:solidFill>
                  <a:latin typeface="Constantia" pitchFamily="18" charset="0"/>
                  <a:ea typeface="Majalla UI"/>
                  <a:cs typeface="B Zar" pitchFamily="2" charset="-78"/>
                </a:rPr>
                <a:t>از جانب خداست .</a:t>
              </a:r>
            </a:p>
          </p:txBody>
        </p:sp>
        <p:sp>
          <p:nvSpPr>
            <p:cNvPr id="102430" name="AutoShape 30"/>
            <p:cNvSpPr>
              <a:spLocks noChangeArrowheads="1"/>
            </p:cNvSpPr>
            <p:nvPr/>
          </p:nvSpPr>
          <p:spPr bwMode="auto">
            <a:xfrm>
              <a:off x="526" y="2041"/>
              <a:ext cx="4770" cy="60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fa-IR" sz="2400" b="1" dirty="0" smtClean="0">
                  <a:solidFill>
                    <a:srgbClr val="183913"/>
                  </a:solidFill>
                  <a:latin typeface="Constantia" pitchFamily="18" charset="0"/>
                  <a:ea typeface="Majalla UI"/>
                  <a:cs typeface="B Zar" pitchFamily="2" charset="-78"/>
                </a:rPr>
                <a:t>2. تحريف نشده است</a:t>
              </a:r>
              <a:r>
                <a:rPr lang="fa-IR" sz="2400" b="1" dirty="0" smtClean="0">
                  <a:solidFill>
                    <a:srgbClr val="183913"/>
                  </a:solidFill>
                  <a:latin typeface="Constantia" pitchFamily="18" charset="0"/>
                  <a:ea typeface="Majalla UI"/>
                  <a:cs typeface="B Zar" pitchFamily="2" charset="-78"/>
                </a:rPr>
                <a:t>.</a:t>
              </a:r>
              <a:endParaRPr lang="en-US" sz="3200" b="1" dirty="0">
                <a:solidFill>
                  <a:srgbClr val="183913"/>
                </a:solidFill>
                <a:cs typeface="B Zar" pitchFamily="2" charset="-78"/>
              </a:endParaRPr>
            </a:p>
          </p:txBody>
        </p:sp>
      </p:grpSp>
      <p:sp>
        <p:nvSpPr>
          <p:cNvPr id="6" name="Cloud Callout 5"/>
          <p:cNvSpPr/>
          <p:nvPr/>
        </p:nvSpPr>
        <p:spPr bwMode="auto">
          <a:xfrm>
            <a:off x="3429000" y="0"/>
            <a:ext cx="2514600" cy="1374648"/>
          </a:xfrm>
          <a:prstGeom prst="cloud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cs typeface="B Zar" pitchFamily="2" charset="-78"/>
              </a:rPr>
              <a:t>قرآن معجزه جاویدان</a:t>
            </a:r>
          </a:p>
        </p:txBody>
      </p:sp>
      <p:sp>
        <p:nvSpPr>
          <p:cNvPr id="9" name="Teardrop 8"/>
          <p:cNvSpPr/>
          <p:nvPr/>
        </p:nvSpPr>
        <p:spPr>
          <a:xfrm rot="19030443" flipH="1" flipV="1">
            <a:off x="7924262" y="208848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3048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0668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250988" y="646149"/>
            <a:ext cx="2161523" cy="1228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 rot="16200000">
            <a:off x="6732838" y="2922838"/>
            <a:ext cx="3733800" cy="1088524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‏ </a:t>
            </a:r>
            <a:endParaRPr lang="fa-IR" sz="3600" dirty="0" smtClean="0">
              <a:solidFill>
                <a:schemeClr val="tx1"/>
              </a:solidFill>
              <a:latin typeface="Arial" pitchFamily="34" charset="0"/>
              <a:cs typeface="B Homa" pitchFamily="2" charset="-78"/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400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دلائل </a:t>
            </a:r>
            <a:r>
              <a:rPr lang="fa-IR" sz="2400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از سوي خدا بودن قرآن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 </a:t>
            </a:r>
            <a:endParaRPr lang="fa-IR" sz="3600" dirty="0" smtClean="0">
              <a:solidFill>
                <a:schemeClr val="tx1"/>
              </a:solidFill>
              <a:latin typeface="Arial" pitchFamily="34" charset="0"/>
              <a:cs typeface="B Homa" pitchFamily="2" charset="-78"/>
            </a:endParaRPr>
          </a:p>
        </p:txBody>
      </p:sp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057447" y="361247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32-Point Star 17"/>
          <p:cNvSpPr/>
          <p:nvPr/>
        </p:nvSpPr>
        <p:spPr>
          <a:xfrm>
            <a:off x="1828800" y="0"/>
            <a:ext cx="5105400" cy="1752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solidFill>
                  <a:schemeClr val="tx1"/>
                </a:solidFill>
                <a:cs typeface="B Homa" pitchFamily="2" charset="-78"/>
              </a:rPr>
              <a:t>‏ 1.آيات تحدي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ctr"/>
            <a:endParaRPr lang="fa-IR" dirty="0"/>
          </a:p>
        </p:txBody>
      </p:sp>
      <p:sp>
        <p:nvSpPr>
          <p:cNvPr id="21" name="Horizontal Scroll 20"/>
          <p:cNvSpPr/>
          <p:nvPr/>
        </p:nvSpPr>
        <p:spPr>
          <a:xfrm>
            <a:off x="0" y="1600200"/>
            <a:ext cx="8077200" cy="40386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600" b="1" dirty="0" smtClean="0">
                <a:solidFill>
                  <a:schemeClr val="tx1"/>
                </a:solidFill>
                <a:cs typeface="2  Karim" pitchFamily="2" charset="-78"/>
              </a:rPr>
              <a:t>1. تحدي به كل قرآن 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600" b="1" dirty="0" smtClean="0">
                <a:solidFill>
                  <a:schemeClr val="tx1"/>
                </a:solidFill>
                <a:cs typeface="2  Karim" pitchFamily="2" charset="-78"/>
              </a:rPr>
              <a:t>2. تحدي به يك سوره همانند 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600" b="1" dirty="0" smtClean="0">
                <a:solidFill>
                  <a:schemeClr val="tx1"/>
                </a:solidFill>
                <a:cs typeface="2  Karim" pitchFamily="2" charset="-78"/>
              </a:rPr>
              <a:t>3. تحدي به ده سوره كه هر يك جهتي از جهات اعجاز را داشته باشد </a:t>
            </a:r>
          </a:p>
        </p:txBody>
      </p:sp>
    </p:spTree>
    <p:extLst>
      <p:ext uri="{BB962C8B-B14F-4D97-AF65-F5344CB8AC3E}">
        <p14:creationId xmlns="" xmlns:p14="http://schemas.microsoft.com/office/powerpoint/2010/main" val="486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16200000">
            <a:off x="6732838" y="2694238"/>
            <a:ext cx="3733800" cy="1088524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‏ </a:t>
            </a:r>
            <a:endParaRPr lang="fa-IR" sz="3600" dirty="0" smtClean="0">
              <a:solidFill>
                <a:schemeClr val="tx1"/>
              </a:solidFill>
              <a:latin typeface="Arial" pitchFamily="34" charset="0"/>
              <a:cs typeface="B Homa" pitchFamily="2" charset="-78"/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400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دلائل </a:t>
            </a:r>
            <a:r>
              <a:rPr lang="fa-IR" sz="2400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از سوي خدا بودن قرآن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 </a:t>
            </a:r>
            <a:endParaRPr lang="fa-IR" sz="3600" dirty="0" smtClean="0">
              <a:solidFill>
                <a:schemeClr val="tx1"/>
              </a:solidFill>
              <a:latin typeface="Arial" pitchFamily="34" charset="0"/>
              <a:cs typeface="B Homa" pitchFamily="2" charset="-78"/>
            </a:endParaRPr>
          </a:p>
        </p:txBody>
      </p:sp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057447" y="361247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32-Point Star 17"/>
          <p:cNvSpPr/>
          <p:nvPr/>
        </p:nvSpPr>
        <p:spPr>
          <a:xfrm>
            <a:off x="1600200" y="-152400"/>
            <a:ext cx="5867400" cy="1752600"/>
          </a:xfrm>
          <a:prstGeom prst="star32">
            <a:avLst>
              <a:gd name="adj" fmla="val 2934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chemeClr val="tx1"/>
                </a:solidFill>
                <a:cs typeface="B Homa" pitchFamily="2" charset="-78"/>
              </a:rPr>
              <a:t>2.فصاحت </a:t>
            </a:r>
            <a:r>
              <a:rPr lang="fa-IR" sz="2800" dirty="0" smtClean="0">
                <a:solidFill>
                  <a:schemeClr val="tx1"/>
                </a:solidFill>
                <a:cs typeface="B Homa" pitchFamily="2" charset="-78"/>
              </a:rPr>
              <a:t>و بلاغت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ctr"/>
            <a:endParaRPr lang="fa-IR" dirty="0"/>
          </a:p>
        </p:txBody>
      </p:sp>
      <p:sp>
        <p:nvSpPr>
          <p:cNvPr id="21" name="Horizontal Scroll 20"/>
          <p:cNvSpPr/>
          <p:nvPr/>
        </p:nvSpPr>
        <p:spPr>
          <a:xfrm>
            <a:off x="0" y="457200"/>
            <a:ext cx="8077200" cy="55626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70000"/>
              </a:lnSpc>
            </a:pPr>
            <a:r>
              <a:rPr lang="fa-IR" sz="2400" dirty="0" smtClean="0">
                <a:cs typeface="B Homa" pitchFamily="2" charset="-78"/>
              </a:rPr>
              <a:t>الف : فصاحت</a:t>
            </a:r>
            <a:endParaRPr lang="fa-IR" sz="2400" dirty="0" smtClean="0">
              <a:cs typeface="B Homa" pitchFamily="2" charset="-78"/>
            </a:endParaRPr>
          </a:p>
          <a:p>
            <a:pPr algn="r" rtl="1">
              <a:lnSpc>
                <a:spcPct val="170000"/>
              </a:lnSpc>
            </a:pPr>
            <a:endParaRPr lang="fa-IR" sz="2800" dirty="0" smtClean="0">
              <a:cs typeface="B Homa" pitchFamily="2" charset="-78"/>
            </a:endParaRPr>
          </a:p>
          <a:p>
            <a:pPr algn="r" rtl="1">
              <a:lnSpc>
                <a:spcPct val="170000"/>
              </a:lnSpc>
            </a:pPr>
            <a:r>
              <a:rPr lang="fa-IR" sz="2400" dirty="0" smtClean="0">
                <a:cs typeface="B Homa" pitchFamily="2" charset="-78"/>
              </a:rPr>
              <a:t> ب : بلاغت</a:t>
            </a:r>
            <a:endParaRPr lang="fa-IR" sz="2400" dirty="0" smtClean="0">
              <a:cs typeface="B Homa" pitchFamily="2" charset="-78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 flipV="1">
            <a:off x="4572000" y="2209800"/>
            <a:ext cx="1295400" cy="762000"/>
          </a:xfrm>
          <a:prstGeom prst="leftArrow">
            <a:avLst>
              <a:gd name="adj1" fmla="val 50000"/>
              <a:gd name="adj2" fmla="val 56198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1219200" y="2057400"/>
            <a:ext cx="2895600" cy="1524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60000"/>
              </a:lnSpc>
            </a:pPr>
            <a:r>
              <a:rPr lang="fa-IR" sz="2000" b="1" dirty="0" smtClean="0">
                <a:cs typeface="B Karim" pitchFamily="2" charset="-78"/>
              </a:rPr>
              <a:t>1. شيوايي كلمات 	</a:t>
            </a:r>
            <a:endParaRPr lang="en-US" sz="2000" b="1" dirty="0" smtClean="0">
              <a:cs typeface="B Karim" pitchFamily="2" charset="-78"/>
            </a:endParaRPr>
          </a:p>
          <a:p>
            <a:pPr algn="r" rtl="1">
              <a:lnSpc>
                <a:spcPct val="160000"/>
              </a:lnSpc>
            </a:pPr>
            <a:r>
              <a:rPr lang="fa-IR" sz="2000" b="1" dirty="0" smtClean="0">
                <a:cs typeface="B Karim" pitchFamily="2" charset="-78"/>
              </a:rPr>
              <a:t>2. رواني تلفظ</a:t>
            </a:r>
          </a:p>
          <a:p>
            <a:pPr algn="r" rtl="1">
              <a:lnSpc>
                <a:spcPct val="160000"/>
              </a:lnSpc>
            </a:pPr>
            <a:r>
              <a:rPr lang="fa-IR" sz="2000" b="1" dirty="0" smtClean="0">
                <a:cs typeface="B Karim" pitchFamily="2" charset="-78"/>
              </a:rPr>
              <a:t>3. گوش نواز بودن سخن </a:t>
            </a:r>
            <a:endParaRPr lang="fa-IR" sz="2000" b="1" dirty="0">
              <a:cs typeface="B Karim" pitchFamily="2" charset="-78"/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 flipV="1">
            <a:off x="4724400" y="3733800"/>
            <a:ext cx="1295400" cy="914400"/>
          </a:xfrm>
          <a:prstGeom prst="leftArrow">
            <a:avLst>
              <a:gd name="adj1" fmla="val 50000"/>
              <a:gd name="adj2" fmla="val 58533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 sz="1000"/>
          </a:p>
        </p:txBody>
      </p:sp>
      <p:sp>
        <p:nvSpPr>
          <p:cNvPr id="16" name="Rounded Rectangle 15"/>
          <p:cNvSpPr/>
          <p:nvPr/>
        </p:nvSpPr>
        <p:spPr>
          <a:xfrm>
            <a:off x="1066800" y="3962400"/>
            <a:ext cx="3200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r" rtl="1">
              <a:lnSpc>
                <a:spcPct val="200000"/>
              </a:lnSpc>
              <a:buAutoNum type="arabicPeriod"/>
              <a:defRPr/>
            </a:pPr>
            <a:r>
              <a:rPr lang="fa-IR" sz="2000" b="1" dirty="0" smtClean="0">
                <a:cs typeface="B Karim" pitchFamily="2" charset="-78"/>
              </a:rPr>
              <a:t>رسايي</a:t>
            </a:r>
          </a:p>
          <a:p>
            <a:pPr marL="457200" indent="-457200" algn="r" rtl="1">
              <a:lnSpc>
                <a:spcPct val="200000"/>
              </a:lnSpc>
              <a:buAutoNum type="arabicPeriod"/>
              <a:defRPr/>
            </a:pPr>
            <a:r>
              <a:rPr lang="fa-IR" sz="2000" b="1" dirty="0" smtClean="0">
                <a:cs typeface="B Karim" pitchFamily="2" charset="-78"/>
              </a:rPr>
              <a:t>دقت تعابير در فهماندن مقصود </a:t>
            </a:r>
            <a:endParaRPr lang="fa-IR" sz="2000" b="1" dirty="0">
              <a:cs typeface="B Karim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6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16200000">
            <a:off x="6732838" y="2922838"/>
            <a:ext cx="3733800" cy="1088524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‏ </a:t>
            </a:r>
            <a:endParaRPr lang="fa-IR" sz="3600" dirty="0" smtClean="0">
              <a:solidFill>
                <a:schemeClr val="tx1"/>
              </a:solidFill>
              <a:latin typeface="Arial" pitchFamily="34" charset="0"/>
              <a:cs typeface="B Homa" pitchFamily="2" charset="-78"/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400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دلائل </a:t>
            </a:r>
            <a:r>
              <a:rPr lang="fa-IR" sz="2400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از سوي خدا بودن قرآن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 </a:t>
            </a:r>
            <a:endParaRPr lang="fa-IR" sz="3600" dirty="0" smtClean="0">
              <a:solidFill>
                <a:schemeClr val="tx1"/>
              </a:solidFill>
              <a:latin typeface="Arial" pitchFamily="34" charset="0"/>
              <a:cs typeface="B Homa" pitchFamily="2" charset="-78"/>
            </a:endParaRPr>
          </a:p>
        </p:txBody>
      </p:sp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057447" y="361247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32-Point Star 17"/>
          <p:cNvSpPr/>
          <p:nvPr/>
        </p:nvSpPr>
        <p:spPr>
          <a:xfrm>
            <a:off x="1828800" y="0"/>
            <a:ext cx="5562600" cy="1752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cs typeface="B Karim" pitchFamily="2" charset="-78"/>
              </a:rPr>
              <a:t>3. امی بودن پیامبر(ص)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cs typeface="B Karim" pitchFamily="2" charset="-78"/>
              </a:rPr>
              <a:t>اعجاز طریقی</a:t>
            </a:r>
            <a:endParaRPr lang="fa-IR" sz="3200" b="1" dirty="0" smtClean="0">
              <a:solidFill>
                <a:schemeClr val="tx1"/>
              </a:solidFill>
              <a:cs typeface="B Karim" pitchFamily="2" charset="-78"/>
            </a:endParaRPr>
          </a:p>
          <a:p>
            <a:pPr algn="ctr"/>
            <a:endParaRPr lang="fa-IR" dirty="0"/>
          </a:p>
        </p:txBody>
      </p:sp>
      <p:sp>
        <p:nvSpPr>
          <p:cNvPr id="21" name="Horizontal Scroll 20"/>
          <p:cNvSpPr/>
          <p:nvPr/>
        </p:nvSpPr>
        <p:spPr>
          <a:xfrm>
            <a:off x="0" y="990600"/>
            <a:ext cx="8077200" cy="56388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solidFill>
                  <a:schemeClr val="tx1"/>
                </a:solidFill>
                <a:cs typeface="2  Karim" pitchFamily="2" charset="-78"/>
              </a:rPr>
              <a:t>معنای </a:t>
            </a:r>
            <a:r>
              <a:rPr lang="fa-IR" sz="2400" b="1" dirty="0" smtClean="0">
                <a:solidFill>
                  <a:schemeClr val="tx1"/>
                </a:solidFill>
                <a:cs typeface="2  Karim" pitchFamily="2" charset="-78"/>
              </a:rPr>
              <a:t>امی بودن </a:t>
            </a:r>
            <a:r>
              <a:rPr lang="fa-IR" sz="2400" b="1" dirty="0" smtClean="0">
                <a:solidFill>
                  <a:schemeClr val="tx1"/>
                </a:solidFill>
                <a:cs typeface="2  Karim" pitchFamily="2" charset="-78"/>
              </a:rPr>
              <a:t>: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solidFill>
                  <a:schemeClr val="tx1"/>
                </a:solidFill>
                <a:cs typeface="2  Karim" pitchFamily="2" charset="-78"/>
              </a:rPr>
              <a:t>پيامبر </a:t>
            </a:r>
            <a:r>
              <a:rPr lang="fa-IR" sz="2400" b="1" dirty="0" smtClean="0">
                <a:solidFill>
                  <a:schemeClr val="tx1"/>
                </a:solidFill>
                <a:cs typeface="2  Karim" pitchFamily="2" charset="-78"/>
              </a:rPr>
              <a:t>اسلام (ص)پيش از بعثت، خواندن و نوشتن را از راههاى متعارف فرانگرفته است، ولى هيچ دليلى، قدرت خواندن و نوشتن پيامبر را به صورت خارق العاده و پس از بعثت نفى نمى </a:t>
            </a:r>
            <a:r>
              <a:rPr lang="fa-IR" sz="2400" b="1" dirty="0" smtClean="0">
                <a:solidFill>
                  <a:schemeClr val="tx1"/>
                </a:solidFill>
                <a:cs typeface="2  Karim" pitchFamily="2" charset="-78"/>
              </a:rPr>
              <a:t>كند.وَ </a:t>
            </a:r>
            <a:r>
              <a:rPr lang="fa-IR" sz="2400" b="1" dirty="0" smtClean="0">
                <a:solidFill>
                  <a:schemeClr val="tx1"/>
                </a:solidFill>
                <a:cs typeface="2  Karim" pitchFamily="2" charset="-78"/>
              </a:rPr>
              <a:t>ما كُنْتَ تَتْلُوا مِنْ قَبْلِهِ مِنْ كِتابٍ وَ لاتَخُطُّهُ بِيَمِينِكَ إِذاً لَارْتابَ الْمُبْطِلُونَ. (عنكبوت  48)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solidFill>
                  <a:schemeClr val="tx1"/>
                </a:solidFill>
                <a:cs typeface="2  Karim" pitchFamily="2" charset="-78"/>
              </a:rPr>
              <a:t>و تو پيش از فرود آمدن قرآن، نوشتهاى را ن</a:t>
            </a:r>
            <a:r>
              <a:rPr lang="fa-IR" sz="2800" b="1" dirty="0" smtClean="0">
                <a:solidFill>
                  <a:schemeClr val="tx1"/>
                </a:solidFill>
                <a:cs typeface="2  Karim" pitchFamily="2" charset="-78"/>
              </a:rPr>
              <a:t>مى خواندى و نه با دستانت آن را مى نوشتى؛ در آن صورت ياوهگويان، دودل مى شدند</a:t>
            </a:r>
            <a:r>
              <a:rPr lang="fa-IR" sz="3600" b="1" dirty="0" smtClean="0">
                <a:solidFill>
                  <a:schemeClr val="tx1"/>
                </a:solidFill>
                <a:cs typeface="2  Karim" pitchFamily="2" charset="-78"/>
              </a:rPr>
              <a:t>.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chemeClr val="tx1"/>
              </a:solidFill>
              <a:cs typeface="2  Karim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6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16200000">
            <a:off x="6732838" y="2922838"/>
            <a:ext cx="3733800" cy="1088524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‏ </a:t>
            </a:r>
            <a:endParaRPr lang="fa-IR" sz="3600" dirty="0" smtClean="0">
              <a:solidFill>
                <a:schemeClr val="tx1"/>
              </a:solidFill>
              <a:latin typeface="Arial" pitchFamily="34" charset="0"/>
              <a:cs typeface="B Homa" pitchFamily="2" charset="-78"/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400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دلائل </a:t>
            </a:r>
            <a:r>
              <a:rPr lang="fa-IR" sz="2400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از سوي خدا بودن قرآن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 </a:t>
            </a:r>
            <a:endParaRPr lang="fa-IR" sz="3600" dirty="0" smtClean="0">
              <a:solidFill>
                <a:schemeClr val="tx1"/>
              </a:solidFill>
              <a:latin typeface="Arial" pitchFamily="34" charset="0"/>
              <a:cs typeface="B Homa" pitchFamily="2" charset="-78"/>
            </a:endParaRPr>
          </a:p>
        </p:txBody>
      </p:sp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057447" y="361247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32-Point Star 17"/>
          <p:cNvSpPr/>
          <p:nvPr/>
        </p:nvSpPr>
        <p:spPr>
          <a:xfrm>
            <a:off x="1828800" y="0"/>
            <a:ext cx="5562600" cy="1752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cs typeface="B Karim" pitchFamily="2" charset="-78"/>
              </a:rPr>
              <a:t>4.</a:t>
            </a:r>
            <a:r>
              <a:rPr lang="fa-IR" sz="3200" b="1" dirty="0" smtClean="0">
                <a:solidFill>
                  <a:schemeClr val="tx1"/>
                </a:solidFill>
                <a:latin typeface="Tahoma" pitchFamily="34" charset="0"/>
                <a:cs typeface="B Karim" pitchFamily="2" charset="-78"/>
              </a:rPr>
              <a:t> هماهنگي آيات قرآن </a:t>
            </a:r>
          </a:p>
          <a:p>
            <a:pPr algn="ctr"/>
            <a:endParaRPr lang="fa-IR" dirty="0"/>
          </a:p>
        </p:txBody>
      </p:sp>
      <p:sp>
        <p:nvSpPr>
          <p:cNvPr id="21" name="Horizontal Scroll 20"/>
          <p:cNvSpPr/>
          <p:nvPr/>
        </p:nvSpPr>
        <p:spPr>
          <a:xfrm>
            <a:off x="0" y="990600"/>
            <a:ext cx="8077200" cy="56388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4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4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4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solidFill>
                  <a:schemeClr val="tx1"/>
                </a:solidFill>
                <a:cs typeface="2  Karim" pitchFamily="2" charset="-78"/>
              </a:rPr>
              <a:t>أَفَلَا </a:t>
            </a:r>
            <a:r>
              <a:rPr lang="fa-IR" sz="2400" b="1" dirty="0" smtClean="0">
                <a:solidFill>
                  <a:schemeClr val="tx1"/>
                </a:solidFill>
                <a:cs typeface="2  Karim" pitchFamily="2" charset="-78"/>
              </a:rPr>
              <a:t>يَتَدَبَّرُونَ الْقُرْآنَ وَلَوْ كَانَ مِنْ عِندِ غَيْرِ اللّهِ لَوَجَدُواْ فِيهِ اخْتِلَافًا </a:t>
            </a:r>
            <a:r>
              <a:rPr lang="fa-IR" sz="2400" b="1" dirty="0" smtClean="0">
                <a:solidFill>
                  <a:schemeClr val="tx1"/>
                </a:solidFill>
                <a:cs typeface="2  Karim" pitchFamily="2" charset="-78"/>
              </a:rPr>
              <a:t>كَثِيرًا</a:t>
            </a: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cs typeface="2  Karim" pitchFamily="2" charset="-78"/>
              </a:rPr>
              <a:t>آيا در [معانى] قرآن نمى انديشند اگر از جانب </a:t>
            </a:r>
            <a:r>
              <a:rPr lang="fa-IR" sz="2400" b="1" i="1" dirty="0" smtClean="0">
                <a:cs typeface="2  Karim" pitchFamily="2" charset="-78"/>
              </a:rPr>
              <a:t>غير</a:t>
            </a:r>
            <a:r>
              <a:rPr lang="fa-IR" sz="2400" b="1" dirty="0" smtClean="0">
                <a:cs typeface="2  Karim" pitchFamily="2" charset="-78"/>
              </a:rPr>
              <a:t> خدا بود قطعا در آن ا</a:t>
            </a:r>
            <a:r>
              <a:rPr lang="fa-IR" sz="2400" b="1" i="1" dirty="0" smtClean="0">
                <a:cs typeface="2  Karim" pitchFamily="2" charset="-78"/>
              </a:rPr>
              <a:t>ختلاف</a:t>
            </a:r>
            <a:r>
              <a:rPr lang="fa-IR" sz="2400" b="1" dirty="0" smtClean="0">
                <a:cs typeface="2  Karim" pitchFamily="2" charset="-78"/>
              </a:rPr>
              <a:t> بسيارى مى يافتید</a:t>
            </a:r>
            <a:r>
              <a:rPr lang="fa-IR" sz="2400" b="1" dirty="0" smtClean="0">
                <a:cs typeface="2  Karim" pitchFamily="2" charset="-78"/>
              </a:rPr>
              <a:t>.</a:t>
            </a: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cs typeface="2  Karim" pitchFamily="2" charset="-78"/>
              </a:rPr>
              <a:t>باید ويژگى هاى انسان و ويژگى هاى قرآن را بررسى كنيم تا معلوم شود كه اثرى اين چنين از انسانى با آن ويژگى ها ساخته نيست.</a:t>
            </a: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400" dirty="0" smtClean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400" dirty="0" smtClean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400" dirty="0" smtClean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400" dirty="0" smtClean="0">
              <a:cs typeface="2  Karim" pitchFamily="2" charset="-78"/>
            </a:endParaRP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400" dirty="0" smtClean="0"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solidFill>
                  <a:schemeClr val="tx1"/>
                </a:solidFill>
                <a:cs typeface="2  Karim" pitchFamily="2" charset="-78"/>
              </a:rPr>
              <a:t> </a:t>
            </a:r>
            <a:endParaRPr lang="fa-IR" sz="24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chemeClr val="tx1"/>
              </a:solidFill>
              <a:cs typeface="2  Karim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6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250988" y="646149"/>
            <a:ext cx="2161523" cy="1228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057447" y="361247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32-Point Star 17"/>
          <p:cNvSpPr/>
          <p:nvPr/>
        </p:nvSpPr>
        <p:spPr>
          <a:xfrm>
            <a:off x="1828800" y="0"/>
            <a:ext cx="5105400" cy="1752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solidFill>
                  <a:schemeClr val="tx1"/>
                </a:solidFill>
                <a:cs typeface="B Homa" pitchFamily="2" charset="-78"/>
              </a:rPr>
              <a:t>ويژگى هاى انسان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ctr"/>
            <a:endParaRPr lang="fa-IR" dirty="0"/>
          </a:p>
        </p:txBody>
      </p:sp>
      <p:sp>
        <p:nvSpPr>
          <p:cNvPr id="21" name="Horizontal Scroll 20"/>
          <p:cNvSpPr/>
          <p:nvPr/>
        </p:nvSpPr>
        <p:spPr>
          <a:xfrm>
            <a:off x="0" y="1600200"/>
            <a:ext cx="8763000" cy="40386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sz="3600" b="1" dirty="0" smtClean="0">
                <a:cs typeface="2  Yagut" pitchFamily="2" charset="-78"/>
              </a:rPr>
              <a:t>تكامل تدريجى، خطاپذيرى، تفاوت استعدادها، خطاپذيرى و تأثيرپذيرى انسان از عوامل گوناگون از مواردى هستند كه نقش مهمى در پيدايش اختلاف در آثار انسان دارد. </a:t>
            </a:r>
            <a:endParaRPr lang="fa-IR" sz="3600" b="1" dirty="0" smtClean="0">
              <a:cs typeface="2  Yagut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6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5" name="AutoShape 25"/>
          <p:cNvSpPr>
            <a:spLocks noChangeArrowheads="1"/>
          </p:cNvSpPr>
          <p:nvPr/>
        </p:nvSpPr>
        <p:spPr bwMode="auto">
          <a:xfrm>
            <a:off x="2143125" y="4495800"/>
            <a:ext cx="5548313" cy="2362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fa-IR" sz="2400" b="1" dirty="0" smtClean="0">
              <a:solidFill>
                <a:srgbClr val="183913"/>
              </a:solidFill>
              <a:latin typeface="Constantia" pitchFamily="18" charset="0"/>
              <a:ea typeface="Majalla UI"/>
              <a:cs typeface="B Zar" pitchFamily="2" charset="-78"/>
            </a:endParaRPr>
          </a:p>
          <a:p>
            <a:pPr algn="ctr">
              <a:defRPr/>
            </a:pPr>
            <a:r>
              <a:rPr lang="fa-IR" sz="24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B Zar" pitchFamily="2" charset="-78"/>
              </a:rPr>
              <a:t>3.آسيب </a:t>
            </a:r>
            <a:r>
              <a:rPr lang="fa-IR" sz="2400" b="1" dirty="0">
                <a:solidFill>
                  <a:srgbClr val="183913"/>
                </a:solidFill>
                <a:latin typeface="Constantia" pitchFamily="18" charset="0"/>
                <a:ea typeface="Majalla UI"/>
                <a:cs typeface="B Zar" pitchFamily="2" charset="-78"/>
              </a:rPr>
              <a:t>پذيري عقل در مرحله تشخيص و </a:t>
            </a:r>
            <a:r>
              <a:rPr lang="fa-IR" sz="24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B Zar" pitchFamily="2" charset="-78"/>
              </a:rPr>
              <a:t>عمل</a:t>
            </a:r>
          </a:p>
          <a:p>
            <a:pPr algn="ctr">
              <a:defRPr/>
            </a:pPr>
            <a:endParaRPr lang="en-US" sz="2400" b="1" dirty="0" smtClean="0">
              <a:solidFill>
                <a:srgbClr val="7030A0"/>
              </a:solidFill>
              <a:latin typeface="Constantia" pitchFamily="18" charset="0"/>
              <a:ea typeface="Majalla UI"/>
              <a:cs typeface="B Zar" pitchFamily="2" charset="-78"/>
            </a:endParaRPr>
          </a:p>
          <a:p>
            <a:pPr algn="ctr">
              <a:defRPr/>
            </a:pPr>
            <a:r>
              <a:rPr lang="fa-IR" sz="2400" b="1" dirty="0" smtClean="0">
                <a:solidFill>
                  <a:srgbClr val="7030A0"/>
                </a:solidFill>
                <a:latin typeface="Constantia" pitchFamily="18" charset="0"/>
                <a:ea typeface="Majalla UI"/>
                <a:cs typeface="B Zar" pitchFamily="2" charset="-78"/>
              </a:rPr>
              <a:t>چه بسا عقل مغلوب هوای نفس می شود.</a:t>
            </a:r>
          </a:p>
          <a:p>
            <a:pPr algn="ctr">
              <a:defRPr/>
            </a:pPr>
            <a:r>
              <a:rPr lang="fa-IR" sz="2400" b="1" dirty="0" smtClean="0">
                <a:solidFill>
                  <a:srgbClr val="7030A0"/>
                </a:solidFill>
                <a:latin typeface="Constantia" pitchFamily="18" charset="0"/>
                <a:ea typeface="Majalla UI"/>
                <a:cs typeface="B Zar" pitchFamily="2" charset="-78"/>
              </a:rPr>
              <a:t>امام علی (ع): رب عالم قد قتله جهله چه بسیار عالمی</a:t>
            </a:r>
          </a:p>
          <a:p>
            <a:pPr algn="ctr">
              <a:defRPr/>
            </a:pPr>
            <a:r>
              <a:rPr lang="fa-IR" sz="2400" b="1" dirty="0" smtClean="0">
                <a:solidFill>
                  <a:srgbClr val="7030A0"/>
                </a:solidFill>
                <a:latin typeface="Constantia" pitchFamily="18" charset="0"/>
                <a:ea typeface="Majalla UI"/>
                <a:cs typeface="B Zar" pitchFamily="2" charset="-78"/>
              </a:rPr>
              <a:t> که جهلش اور ا هلاک کرده است. </a:t>
            </a:r>
            <a:endParaRPr lang="en-US" sz="2400" b="1" dirty="0">
              <a:solidFill>
                <a:srgbClr val="7030A0"/>
              </a:solidFill>
              <a:latin typeface="Constantia" pitchFamily="18" charset="0"/>
              <a:ea typeface="Majalla UI"/>
              <a:cs typeface="B Zar" pitchFamily="2" charset="-78"/>
            </a:endParaRPr>
          </a:p>
        </p:txBody>
      </p:sp>
      <p:sp>
        <p:nvSpPr>
          <p:cNvPr id="102432" name="AutoShape 32"/>
          <p:cNvSpPr>
            <a:spLocks noChangeArrowheads="1"/>
          </p:cNvSpPr>
          <p:nvPr/>
        </p:nvSpPr>
        <p:spPr bwMode="auto">
          <a:xfrm>
            <a:off x="2143125" y="2276475"/>
            <a:ext cx="5572125" cy="787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B Zar" pitchFamily="2" charset="-78"/>
              </a:rPr>
              <a:t>1.کلي </a:t>
            </a:r>
            <a:r>
              <a:rPr lang="fa-IR" sz="2400" b="1" dirty="0">
                <a:solidFill>
                  <a:srgbClr val="183913"/>
                </a:solidFill>
                <a:latin typeface="Constantia" pitchFamily="18" charset="0"/>
                <a:ea typeface="Majalla UI"/>
                <a:cs typeface="B Zar" pitchFamily="2" charset="-78"/>
              </a:rPr>
              <a:t>و اجمالي بودن احکام </a:t>
            </a:r>
            <a:r>
              <a:rPr lang="fa-IR" sz="24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B Zar" pitchFamily="2" charset="-78"/>
              </a:rPr>
              <a:t>عقلي</a:t>
            </a:r>
          </a:p>
          <a:p>
            <a:pPr algn="ctr">
              <a:defRPr/>
            </a:pPr>
            <a:r>
              <a:rPr lang="fa-IR" sz="2400" b="1" dirty="0" smtClean="0">
                <a:solidFill>
                  <a:srgbClr val="FF0000"/>
                </a:solidFill>
                <a:latin typeface="Constantia" pitchFamily="18" charset="0"/>
                <a:ea typeface="Majalla UI"/>
                <a:cs typeface="B Zar" pitchFamily="2" charset="-78"/>
              </a:rPr>
              <a:t>عقل در شناخت مصادیق دچار اشتباه می شود</a:t>
            </a:r>
            <a:endParaRPr lang="en-US" sz="2400" b="1" dirty="0">
              <a:solidFill>
                <a:srgbClr val="FF0000"/>
              </a:solidFill>
              <a:latin typeface="Constantia" pitchFamily="18" charset="0"/>
              <a:ea typeface="Majalla UI"/>
              <a:cs typeface="B Zar" pitchFamily="2" charset="-78"/>
            </a:endParaRPr>
          </a:p>
        </p:txBody>
      </p:sp>
      <p:sp>
        <p:nvSpPr>
          <p:cNvPr id="102433" name="AutoShape 33"/>
          <p:cNvSpPr>
            <a:spLocks noChangeArrowheads="1"/>
          </p:cNvSpPr>
          <p:nvPr/>
        </p:nvSpPr>
        <p:spPr bwMode="auto">
          <a:xfrm>
            <a:off x="2143125" y="3500438"/>
            <a:ext cx="5619750" cy="8112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24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B Zar" pitchFamily="2" charset="-78"/>
              </a:rPr>
              <a:t>2.ناتواني </a:t>
            </a:r>
            <a:r>
              <a:rPr lang="fa-IR" sz="2400" b="1" dirty="0">
                <a:solidFill>
                  <a:srgbClr val="183913"/>
                </a:solidFill>
                <a:latin typeface="Constantia" pitchFamily="18" charset="0"/>
                <a:ea typeface="Majalla UI"/>
                <a:cs typeface="B Zar" pitchFamily="2" charset="-78"/>
              </a:rPr>
              <a:t>عقل در شناخت آثار اخروي اعمال انساني </a:t>
            </a:r>
            <a:endParaRPr lang="en-US" sz="2400" b="1" dirty="0">
              <a:solidFill>
                <a:srgbClr val="183913"/>
              </a:solidFill>
              <a:latin typeface="Constantia" pitchFamily="18" charset="0"/>
              <a:ea typeface="Majalla UI"/>
              <a:cs typeface="B Zar" pitchFamily="2" charset="-78"/>
            </a:endParaRPr>
          </a:p>
        </p:txBody>
      </p:sp>
      <p:sp>
        <p:nvSpPr>
          <p:cNvPr id="9222" name="AutoShape 39"/>
          <p:cNvSpPr>
            <a:spLocks noChangeArrowheads="1"/>
          </p:cNvSpPr>
          <p:nvPr/>
        </p:nvSpPr>
        <p:spPr bwMode="auto">
          <a:xfrm>
            <a:off x="2627313" y="260350"/>
            <a:ext cx="4681537" cy="1522413"/>
          </a:xfrm>
          <a:prstGeom prst="downArrowCallout">
            <a:avLst>
              <a:gd name="adj1" fmla="val 76877"/>
              <a:gd name="adj2" fmla="val 76877"/>
              <a:gd name="adj3" fmla="val 16667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3600" b="1" dirty="0">
                <a:solidFill>
                  <a:srgbClr val="C00000"/>
                </a:solidFill>
                <a:latin typeface="Constantia" pitchFamily="18" charset="0"/>
                <a:ea typeface="Majalla UI"/>
                <a:cs typeface="B Zar" pitchFamily="2" charset="-78"/>
              </a:rPr>
              <a:t>محدوديتهاي عقل بشري</a:t>
            </a:r>
            <a:endParaRPr lang="en-US" sz="3600" b="1" dirty="0">
              <a:solidFill>
                <a:srgbClr val="C00000"/>
              </a:solidFill>
              <a:latin typeface="Constantia" pitchFamily="18" charset="0"/>
              <a:ea typeface="Majalla UI"/>
              <a:cs typeface="B Zar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02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2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5" grpId="0" animBg="1"/>
      <p:bldP spid="102432" grpId="0" animBg="1"/>
      <p:bldP spid="102433" grpId="0" animBg="1"/>
      <p:bldP spid="92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250988" y="646149"/>
            <a:ext cx="2161523" cy="1228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057447" y="361247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32-Point Star 17"/>
          <p:cNvSpPr/>
          <p:nvPr/>
        </p:nvSpPr>
        <p:spPr>
          <a:xfrm>
            <a:off x="1828800" y="0"/>
            <a:ext cx="5105400" cy="1752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solidFill>
                  <a:schemeClr val="tx1"/>
                </a:solidFill>
                <a:cs typeface="B Homa" pitchFamily="2" charset="-78"/>
              </a:rPr>
              <a:t>ويژگى هاى قرآن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ctr"/>
            <a:endParaRPr lang="fa-IR" dirty="0"/>
          </a:p>
        </p:txBody>
      </p:sp>
      <p:sp>
        <p:nvSpPr>
          <p:cNvPr id="21" name="Horizontal Scroll 20"/>
          <p:cNvSpPr/>
          <p:nvPr/>
        </p:nvSpPr>
        <p:spPr>
          <a:xfrm>
            <a:off x="0" y="1600200"/>
            <a:ext cx="8763000" cy="40386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sz="3600" b="1" dirty="0" smtClean="0">
                <a:cs typeface="2  Karim" pitchFamily="2" charset="-78"/>
              </a:rPr>
              <a:t>تدریجی بودن نزول آیات ، متفاوت بودن اوضاع و احوال پیامبر وجامعيت قرآن </a:t>
            </a:r>
          </a:p>
        </p:txBody>
      </p:sp>
    </p:spTree>
    <p:extLst>
      <p:ext uri="{BB962C8B-B14F-4D97-AF65-F5344CB8AC3E}">
        <p14:creationId xmlns="" xmlns:p14="http://schemas.microsoft.com/office/powerpoint/2010/main" val="486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1447800"/>
            <a:ext cx="9144000" cy="43434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solidFill>
                  <a:srgbClr val="7030A0"/>
                </a:solidFill>
                <a:latin typeface="Tahoma" pitchFamily="34" charset="0"/>
                <a:cs typeface="B Mitra" pitchFamily="2" charset="-78"/>
              </a:rPr>
              <a:t>آوردن كتابى با آن ويژگى ها در چنان شرايط و اوضاعى، از سوى يك انسان با آن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solidFill>
                  <a:srgbClr val="7030A0"/>
                </a:solidFill>
                <a:latin typeface="Tahoma" pitchFamily="34" charset="0"/>
                <a:cs typeface="B Mitra" pitchFamily="2" charset="-78"/>
              </a:rPr>
              <a:t> ويژگى هاى جدايى ناپذير و اختلاف برانگيز، ملازم با پديد آمدن اختلاف و ناهماهنگى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solidFill>
                  <a:srgbClr val="7030A0"/>
                </a:solidFill>
                <a:latin typeface="Tahoma" pitchFamily="34" charset="0"/>
                <a:cs typeface="B Mitra" pitchFamily="2" charset="-78"/>
              </a:rPr>
              <a:t> بسيار خواهد بود.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b="1" dirty="0" smtClean="0">
              <a:solidFill>
                <a:srgbClr val="7030A0"/>
              </a:solidFill>
              <a:latin typeface="Tahoma" pitchFamily="34" charset="0"/>
              <a:cs typeface="B Mitra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743200" y="381000"/>
            <a:ext cx="3124200" cy="1295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fa-IR" sz="3600" b="1" dirty="0" smtClean="0">
                <a:cs typeface="2  Yagut" pitchFamily="2" charset="-78"/>
              </a:rPr>
              <a:t>‏ </a:t>
            </a:r>
            <a:r>
              <a:rPr lang="fa-IR" sz="3600" dirty="0" smtClean="0">
                <a:solidFill>
                  <a:srgbClr val="0033CC"/>
                </a:solidFill>
              </a:rPr>
              <a:t>نتیجه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kumimoji="0" lang="fa-IR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2" name="AutoShape 32"/>
          <p:cNvSpPr>
            <a:spLocks noChangeArrowheads="1"/>
          </p:cNvSpPr>
          <p:nvPr/>
        </p:nvSpPr>
        <p:spPr bwMode="auto">
          <a:xfrm>
            <a:off x="714375" y="3000375"/>
            <a:ext cx="7358063" cy="20161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>
              <a:defRPr/>
            </a:pPr>
            <a:r>
              <a:rPr lang="fa-IR" sz="2400" b="1" dirty="0">
                <a:solidFill>
                  <a:srgbClr val="183913"/>
                </a:solidFill>
                <a:latin typeface="Constantia" pitchFamily="18" charset="0"/>
                <a:ea typeface="Majalla UI"/>
                <a:cs typeface="B Zar" pitchFamily="2" charset="-78"/>
              </a:rPr>
              <a:t>آموزه های پیامبران:</a:t>
            </a:r>
          </a:p>
          <a:p>
            <a:pPr algn="r" rtl="1">
              <a:defRPr/>
            </a:pPr>
            <a:r>
              <a:rPr lang="fa-IR" sz="2400" b="1" dirty="0">
                <a:solidFill>
                  <a:srgbClr val="183913"/>
                </a:solidFill>
                <a:latin typeface="Constantia" pitchFamily="18" charset="0"/>
                <a:ea typeface="Majalla UI"/>
                <a:cs typeface="B Zar" pitchFamily="2" charset="-78"/>
              </a:rPr>
              <a:t> </a:t>
            </a:r>
          </a:p>
          <a:p>
            <a:pPr algn="r" rtl="1">
              <a:defRPr/>
            </a:pPr>
            <a:r>
              <a:rPr lang="fa-IR" sz="2400" b="1" dirty="0">
                <a:solidFill>
                  <a:srgbClr val="183913"/>
                </a:solidFill>
                <a:latin typeface="Constantia" pitchFamily="18" charset="0"/>
                <a:ea typeface="Majalla UI"/>
                <a:cs typeface="B Zar" pitchFamily="2" charset="-78"/>
              </a:rPr>
              <a:t>یا موافق عقل است  </a:t>
            </a:r>
            <a:r>
              <a:rPr lang="en-US" sz="2400" b="1" dirty="0">
                <a:solidFill>
                  <a:srgbClr val="183913"/>
                </a:solidFill>
                <a:latin typeface="Constantia" pitchFamily="18" charset="0"/>
                <a:ea typeface="Majalla UI"/>
                <a:cs typeface="B Zar" pitchFamily="2" charset="-78"/>
              </a:rPr>
              <a:t>         </a:t>
            </a:r>
            <a:r>
              <a:rPr lang="fa-IR" sz="2400" b="1" dirty="0">
                <a:solidFill>
                  <a:srgbClr val="183913"/>
                </a:solidFill>
                <a:latin typeface="Constantia" pitchFamily="18" charset="0"/>
                <a:ea typeface="Majalla UI"/>
                <a:cs typeface="B Zar" pitchFamily="2" charset="-78"/>
              </a:rPr>
              <a:t>               بعثت پیامبران لغو خواهد بود</a:t>
            </a:r>
            <a:r>
              <a:rPr lang="en-US" sz="2400" b="1" dirty="0">
                <a:solidFill>
                  <a:srgbClr val="183913"/>
                </a:solidFill>
                <a:latin typeface="Constantia" pitchFamily="18" charset="0"/>
                <a:ea typeface="Majalla UI"/>
                <a:cs typeface="B Zar" pitchFamily="2" charset="-78"/>
              </a:rPr>
              <a:t> </a:t>
            </a:r>
            <a:endParaRPr lang="fa-IR" sz="2400" b="1" dirty="0">
              <a:solidFill>
                <a:srgbClr val="183913"/>
              </a:solidFill>
              <a:latin typeface="Constantia" pitchFamily="18" charset="0"/>
              <a:ea typeface="Majalla UI"/>
              <a:cs typeface="B Zar" pitchFamily="2" charset="-78"/>
            </a:endParaRPr>
          </a:p>
          <a:p>
            <a:pPr algn="r" rtl="1">
              <a:defRPr/>
            </a:pPr>
            <a:endParaRPr lang="en-US" sz="2400" b="1" dirty="0">
              <a:solidFill>
                <a:srgbClr val="183913"/>
              </a:solidFill>
              <a:latin typeface="Constantia" pitchFamily="18" charset="0"/>
              <a:ea typeface="Majalla UI"/>
              <a:cs typeface="B Zar" pitchFamily="2" charset="-78"/>
            </a:endParaRPr>
          </a:p>
          <a:p>
            <a:pPr algn="r" rtl="1">
              <a:defRPr/>
            </a:pPr>
            <a:r>
              <a:rPr lang="fa-IR" sz="2400" b="1" dirty="0">
                <a:solidFill>
                  <a:srgbClr val="183913"/>
                </a:solidFill>
                <a:latin typeface="Constantia" pitchFamily="18" charset="0"/>
                <a:ea typeface="Majalla UI"/>
                <a:cs typeface="B Zar" pitchFamily="2" charset="-78"/>
              </a:rPr>
              <a:t>يا مخالف عقل است</a:t>
            </a:r>
            <a:r>
              <a:rPr lang="en-US" sz="2400" b="1" dirty="0">
                <a:solidFill>
                  <a:srgbClr val="183913"/>
                </a:solidFill>
                <a:latin typeface="Constantia" pitchFamily="18" charset="0"/>
                <a:ea typeface="Majalla UI"/>
                <a:cs typeface="B Zar" pitchFamily="2" charset="-78"/>
              </a:rPr>
              <a:t>      </a:t>
            </a:r>
            <a:r>
              <a:rPr lang="fa-IR" sz="2400" b="1" dirty="0">
                <a:solidFill>
                  <a:srgbClr val="183913"/>
                </a:solidFill>
                <a:latin typeface="Constantia" pitchFamily="18" charset="0"/>
                <a:ea typeface="Majalla UI"/>
                <a:cs typeface="B Zar" pitchFamily="2" charset="-78"/>
              </a:rPr>
              <a:t>           </a:t>
            </a:r>
            <a:r>
              <a:rPr lang="en-US" sz="2400" b="1" dirty="0">
                <a:solidFill>
                  <a:srgbClr val="183913"/>
                </a:solidFill>
                <a:latin typeface="Constantia" pitchFamily="18" charset="0"/>
                <a:ea typeface="Majalla UI"/>
                <a:cs typeface="B Zar" pitchFamily="2" charset="-78"/>
              </a:rPr>
              <a:t>       </a:t>
            </a:r>
            <a:r>
              <a:rPr lang="fa-IR" sz="2400" b="1" dirty="0">
                <a:solidFill>
                  <a:srgbClr val="183913"/>
                </a:solidFill>
                <a:latin typeface="Constantia" pitchFamily="18" charset="0"/>
                <a:ea typeface="Majalla UI"/>
                <a:cs typeface="B Zar" pitchFamily="2" charset="-78"/>
              </a:rPr>
              <a:t>قابل پذیرش نخواهد بود</a:t>
            </a:r>
            <a:endParaRPr lang="en-US" sz="2400" b="1" dirty="0">
              <a:solidFill>
                <a:srgbClr val="183913"/>
              </a:solidFill>
              <a:latin typeface="Constantia" pitchFamily="18" charset="0"/>
              <a:ea typeface="Majalla UI"/>
              <a:cs typeface="B Zar" pitchFamily="2" charset="-78"/>
            </a:endParaRPr>
          </a:p>
        </p:txBody>
      </p:sp>
      <p:sp>
        <p:nvSpPr>
          <p:cNvPr id="15363" name="AutoShape 39"/>
          <p:cNvSpPr>
            <a:spLocks noChangeArrowheads="1"/>
          </p:cNvSpPr>
          <p:nvPr/>
        </p:nvSpPr>
        <p:spPr bwMode="auto">
          <a:xfrm>
            <a:off x="2214563" y="549275"/>
            <a:ext cx="4786312" cy="2093913"/>
          </a:xfrm>
          <a:prstGeom prst="downArrowCallout">
            <a:avLst>
              <a:gd name="adj1" fmla="val 54216"/>
              <a:gd name="adj2" fmla="val 54216"/>
              <a:gd name="adj3" fmla="val 16667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fa-IR" sz="3000" b="1" dirty="0">
                <a:solidFill>
                  <a:srgbClr val="A50021"/>
                </a:solidFill>
                <a:latin typeface="Constantia" pitchFamily="18" charset="0"/>
                <a:ea typeface="Majalla UI"/>
                <a:cs typeface="B Zar" pitchFamily="2" charset="-78"/>
              </a:rPr>
              <a:t>شبهات منکران بعثت پیامبران</a:t>
            </a:r>
            <a:endParaRPr lang="en-US" sz="3000" b="1" dirty="0">
              <a:solidFill>
                <a:srgbClr val="A50021"/>
              </a:solidFill>
              <a:latin typeface="Constantia" pitchFamily="18" charset="0"/>
              <a:ea typeface="Majalla UI"/>
              <a:cs typeface="B Zar" pitchFamily="2" charset="-78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10800000">
            <a:off x="5160963" y="4051300"/>
            <a:ext cx="357187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 bwMode="auto">
          <a:xfrm rot="10800000">
            <a:off x="5157788" y="4724400"/>
            <a:ext cx="357187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102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2" grpId="0" animBg="1"/>
      <p:bldP spid="153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2" name="AutoShape 32"/>
          <p:cNvSpPr>
            <a:spLocks noChangeArrowheads="1"/>
          </p:cNvSpPr>
          <p:nvPr/>
        </p:nvSpPr>
        <p:spPr bwMode="auto">
          <a:xfrm>
            <a:off x="500063" y="2971800"/>
            <a:ext cx="8186737" cy="3657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 sz="2400" b="1">
              <a:solidFill>
                <a:srgbClr val="183913"/>
              </a:solidFill>
              <a:latin typeface="Constantia" pitchFamily="18" charset="0"/>
              <a:ea typeface="Majalla UI"/>
              <a:cs typeface="B Zar" pitchFamily="2" charset="-78"/>
            </a:endParaRPr>
          </a:p>
        </p:txBody>
      </p:sp>
      <p:sp>
        <p:nvSpPr>
          <p:cNvPr id="107529" name="Rectangle 9"/>
          <p:cNvSpPr>
            <a:spLocks noChangeArrowheads="1"/>
          </p:cNvSpPr>
          <p:nvPr/>
        </p:nvSpPr>
        <p:spPr bwMode="auto">
          <a:xfrm>
            <a:off x="684213" y="2971800"/>
            <a:ext cx="760253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fa-IR" sz="2400" b="1" dirty="0" smtClean="0">
                <a:cs typeface="B Lotus" pitchFamily="2" charset="-78"/>
              </a:rPr>
              <a:t>الف:  یا موافق عقل بشری است           </a:t>
            </a:r>
            <a:r>
              <a:rPr lang="fa-IR" sz="2000" b="1" dirty="0" smtClean="0">
                <a:cs typeface="B Lotus" pitchFamily="2" charset="-78"/>
              </a:rPr>
              <a:t>تأیید دانسته‎‏های عقلی از سوی وحی</a:t>
            </a:r>
            <a:endParaRPr lang="fa-IR" sz="2400" b="1" dirty="0" smtClean="0">
              <a:cs typeface="B Lotus" pitchFamily="2" charset="-78"/>
            </a:endParaRPr>
          </a:p>
          <a:p>
            <a:pPr algn="r" rtl="1">
              <a:defRPr/>
            </a:pPr>
            <a:endParaRPr lang="fa-IR" sz="2400" b="1" dirty="0" smtClean="0">
              <a:cs typeface="B Lotus" pitchFamily="2" charset="-78"/>
            </a:endParaRPr>
          </a:p>
          <a:p>
            <a:pPr algn="r" rtl="1">
              <a:defRPr/>
            </a:pPr>
            <a:r>
              <a:rPr lang="fa-IR" sz="2400" b="1" dirty="0" smtClean="0">
                <a:cs typeface="B Lotus" pitchFamily="2" charset="-78"/>
              </a:rPr>
              <a:t>ب:  یا گزاره های خردستیز است             </a:t>
            </a:r>
            <a:r>
              <a:rPr lang="fa-IR" sz="2000" b="1" dirty="0" smtClean="0">
                <a:cs typeface="B Lotus" pitchFamily="2" charset="-78"/>
              </a:rPr>
              <a:t>در زمره تعالیم آسمانی نخواهد بود</a:t>
            </a:r>
            <a:endParaRPr lang="fa-IR" sz="2400" b="1" dirty="0" smtClean="0">
              <a:cs typeface="B Lotus" pitchFamily="2" charset="-78"/>
            </a:endParaRPr>
          </a:p>
          <a:p>
            <a:pPr algn="r" rtl="1">
              <a:defRPr/>
            </a:pPr>
            <a:endParaRPr lang="fa-IR" sz="2400" b="1" dirty="0" smtClean="0">
              <a:cs typeface="B Lotus" pitchFamily="2" charset="-78"/>
            </a:endParaRPr>
          </a:p>
          <a:p>
            <a:pPr algn="r" rtl="1">
              <a:defRPr/>
            </a:pPr>
            <a:r>
              <a:rPr lang="fa-IR" sz="2400" b="1" dirty="0" smtClean="0">
                <a:cs typeface="B Lotus" pitchFamily="2" charset="-78"/>
              </a:rPr>
              <a:t>ج:  یا فراحسی و فراعقلی است                کمک و مؤید عقل است</a:t>
            </a:r>
          </a:p>
          <a:p>
            <a:pPr algn="r" rtl="1">
              <a:defRPr/>
            </a:pP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  <a:cs typeface="2  Yagut" pitchFamily="2" charset="-78"/>
            </a:endParaRPr>
          </a:p>
        </p:txBody>
      </p:sp>
      <p:sp>
        <p:nvSpPr>
          <p:cNvPr id="8" name="Left Arrow 7"/>
          <p:cNvSpPr/>
          <p:nvPr/>
        </p:nvSpPr>
        <p:spPr bwMode="auto">
          <a:xfrm>
            <a:off x="4419600" y="2971800"/>
            <a:ext cx="646113" cy="457200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1003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sz="800" dirty="0">
              <a:solidFill>
                <a:srgbClr val="002060"/>
              </a:solidFill>
            </a:endParaRPr>
          </a:p>
        </p:txBody>
      </p:sp>
      <p:sp>
        <p:nvSpPr>
          <p:cNvPr id="14" name="Left Arrow 13"/>
          <p:cNvSpPr/>
          <p:nvPr/>
        </p:nvSpPr>
        <p:spPr bwMode="auto">
          <a:xfrm>
            <a:off x="4211638" y="3810001"/>
            <a:ext cx="642937" cy="380999"/>
          </a:xfrm>
          <a:prstGeom prst="leftArrow">
            <a:avLst>
              <a:gd name="adj1" fmla="val 50000"/>
              <a:gd name="adj2" fmla="val 4245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Left Arrow 14"/>
          <p:cNvSpPr/>
          <p:nvPr/>
        </p:nvSpPr>
        <p:spPr bwMode="auto">
          <a:xfrm>
            <a:off x="4140200" y="4495801"/>
            <a:ext cx="714375" cy="457199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AutoShape 39"/>
          <p:cNvSpPr>
            <a:spLocks noChangeArrowheads="1"/>
          </p:cNvSpPr>
          <p:nvPr/>
        </p:nvSpPr>
        <p:spPr bwMode="auto">
          <a:xfrm>
            <a:off x="1905000" y="381000"/>
            <a:ext cx="5410200" cy="2286000"/>
          </a:xfrm>
          <a:prstGeom prst="downArrowCallout">
            <a:avLst>
              <a:gd name="adj1" fmla="val 76877"/>
              <a:gd name="adj2" fmla="val 76877"/>
              <a:gd name="adj3" fmla="val 16667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>
              <a:defRPr/>
            </a:pPr>
            <a:r>
              <a:rPr lang="fa-IR" sz="4800" b="1" dirty="0" smtClean="0">
                <a:solidFill>
                  <a:srgbClr val="002060"/>
                </a:solidFill>
                <a:latin typeface="Constantia" pitchFamily="18" charset="0"/>
                <a:ea typeface="Majalla UI"/>
                <a:cs typeface="B Zar" pitchFamily="2" charset="-78"/>
              </a:rPr>
              <a:t> </a:t>
            </a:r>
            <a:r>
              <a:rPr lang="fa-IR" sz="3200" b="1" dirty="0" smtClean="0">
                <a:solidFill>
                  <a:srgbClr val="002060"/>
                </a:solidFill>
                <a:cs typeface="2  Yagut" pitchFamily="2" charset="-78"/>
              </a:rPr>
              <a:t>پاسخ </a:t>
            </a:r>
            <a:r>
              <a:rPr lang="en-US" sz="3200" b="1" dirty="0" smtClean="0">
                <a:solidFill>
                  <a:srgbClr val="002060"/>
                </a:solidFill>
                <a:cs typeface="2  Yagut" pitchFamily="2" charset="-78"/>
              </a:rPr>
              <a:t>  </a:t>
            </a:r>
          </a:p>
          <a:p>
            <a:pPr algn="r" rtl="1">
              <a:defRPr/>
            </a:pPr>
            <a:r>
              <a:rPr lang="fa-IR" sz="2400" b="1" dirty="0" smtClean="0">
                <a:solidFill>
                  <a:schemeClr val="tx1"/>
                </a:solidFill>
                <a:latin typeface="BHoma"/>
                <a:cs typeface="B Elham" pitchFamily="2" charset="-78"/>
              </a:rPr>
              <a:t>گزاره ها و تعالیم وحیانی از سه حال خارج نیست: </a:t>
            </a:r>
            <a:endParaRPr lang="en-US" sz="2400" b="1" dirty="0" smtClean="0">
              <a:solidFill>
                <a:schemeClr val="tx1"/>
              </a:solidFill>
              <a:latin typeface="BHoma"/>
              <a:cs typeface="B Elham" pitchFamily="2" charset="-78"/>
            </a:endParaRPr>
          </a:p>
          <a:p>
            <a:pPr algn="ctr" rtl="1">
              <a:defRPr/>
            </a:pPr>
            <a:endParaRPr lang="en-US" sz="3600" b="1" dirty="0">
              <a:solidFill>
                <a:srgbClr val="C00000"/>
              </a:solidFill>
              <a:latin typeface="Constantia" pitchFamily="18" charset="0"/>
              <a:ea typeface="Majalla UI"/>
              <a:cs typeface="B Zar" pitchFamily="2" charset="-78"/>
            </a:endParaRPr>
          </a:p>
        </p:txBody>
      </p:sp>
      <p:pic>
        <p:nvPicPr>
          <p:cNvPr id="11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4F81BD">
                <a:tint val="45000"/>
                <a:satMod val="400000"/>
              </a:srgb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04800"/>
            <a:ext cx="1905000" cy="1143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3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4F81BD">
                <a:tint val="45000"/>
                <a:satMod val="400000"/>
              </a:srgb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152400"/>
            <a:ext cx="1905000" cy="13716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762000"/>
            <a:ext cx="2438400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a-IR" sz="2000" b="1" dirty="0" smtClean="0">
                <a:solidFill>
                  <a:schemeClr val="bg1"/>
                </a:solidFill>
                <a:cs typeface="B Roya" pitchFamily="2" charset="-78"/>
              </a:rPr>
              <a:t>صدور معجزه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1600200"/>
            <a:ext cx="2209799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Roya" pitchFamily="2" charset="-78"/>
              </a:rPr>
              <a:t>بشارت پيامبران پيشين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4876800" y="685800"/>
            <a:ext cx="1371638" cy="9777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4724400" y="1600200"/>
            <a:ext cx="15240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286000" y="2438400"/>
            <a:ext cx="25908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Roya" pitchFamily="2" charset="-78"/>
              </a:rPr>
              <a:t>پايدارى تاريخى يك دين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4953000" y="1905000"/>
            <a:ext cx="1295399" cy="5334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248400" y="990600"/>
            <a:ext cx="2209800" cy="16764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fa-IR" sz="2000" b="1" dirty="0" smtClean="0">
                <a:solidFill>
                  <a:srgbClr val="FF0000"/>
                </a:solidFill>
                <a:cs typeface="B Zar" pitchFamily="2" charset="-78"/>
              </a:rPr>
              <a:t>راه شناسايى پيامبران‏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B Roya" pitchFamily="2" charset="-78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5029202" y="2057399"/>
            <a:ext cx="1219199" cy="11430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362200" y="3124200"/>
            <a:ext cx="2438400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a-IR" sz="2000" b="1" dirty="0" smtClean="0">
                <a:solidFill>
                  <a:schemeClr val="bg1"/>
                </a:solidFill>
                <a:cs typeface="B Roya" pitchFamily="2" charset="-78"/>
              </a:rPr>
              <a:t>غناى محتوايى  دین‏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14400" y="3962400"/>
            <a:ext cx="7772400" cy="15081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fa-IR" sz="2000" b="1" dirty="0" smtClean="0">
                <a:cs typeface="B Zar" pitchFamily="2" charset="-78"/>
              </a:rPr>
              <a:t>تعریف معجزه</a:t>
            </a:r>
          </a:p>
          <a:p>
            <a:pPr algn="r" rtl="1"/>
            <a:r>
              <a:rPr lang="fa-IR" sz="2400" dirty="0" smtClean="0">
                <a:cs typeface="B Zar" pitchFamily="2" charset="-78"/>
              </a:rPr>
              <a:t>واژه «معجزه» برگرفته از واژه عجز به معناى ضعف و ناتوانى است. اما در اصطلاح به عمل خارق العاده‏اى معجزه گويند كه پيامبران الهى براى اثبات ادعاى نبوت خويش انجام مى‏دهند. در قرآن كريم از معجزات پيامبران الهى با واژه </a:t>
            </a:r>
            <a:r>
              <a:rPr lang="fa-IR" sz="2400" dirty="0" smtClean="0">
                <a:solidFill>
                  <a:srgbClr val="FF0000"/>
                </a:solidFill>
                <a:cs typeface="B Zar" pitchFamily="2" charset="-78"/>
              </a:rPr>
              <a:t>«آيات» </a:t>
            </a:r>
            <a:r>
              <a:rPr lang="fa-IR" sz="2400" dirty="0" smtClean="0">
                <a:cs typeface="B Zar" pitchFamily="2" charset="-78"/>
              </a:rPr>
              <a:t>ياد شده است.</a:t>
            </a:r>
            <a:endParaRPr lang="fa-I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7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172200" y="762000"/>
            <a:ext cx="2209800" cy="16764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2000" b="1" dirty="0" smtClean="0">
                <a:solidFill>
                  <a:schemeClr val="bg1"/>
                </a:solidFill>
                <a:cs typeface="B Zar" pitchFamily="2" charset="-78"/>
              </a:rPr>
              <a:t>ویژگی های معجزه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685800"/>
            <a:ext cx="4191000" cy="4001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a-IR" sz="2000" b="1" dirty="0" smtClean="0">
                <a:solidFill>
                  <a:schemeClr val="bg1"/>
                </a:solidFill>
                <a:cs typeface="B Roya" pitchFamily="2" charset="-78"/>
              </a:rPr>
              <a:t>مطابق قوانين عادى و جارى طبيعت نيست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1524000"/>
            <a:ext cx="4038599" cy="4001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Roya" pitchFamily="2" charset="-78"/>
              </a:rPr>
              <a:t>همراه با ادعاى نبوت باشد.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4876800" y="990600"/>
            <a:ext cx="13716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66800" y="2362200"/>
            <a:ext cx="38862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Roya" pitchFamily="2" charset="-78"/>
              </a:rPr>
              <a:t>همراه با دعوت به مقابله يا تحدى می باشد.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4953000" y="1676399"/>
            <a:ext cx="1143000" cy="7620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4953000" y="1524000"/>
            <a:ext cx="12192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4800" y="2971800"/>
            <a:ext cx="8382000" cy="95410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fa-IR" sz="2800" dirty="0" smtClean="0">
                <a:cs typeface="B Zar" pitchFamily="2" charset="-78"/>
              </a:rPr>
              <a:t>امور خارق‏العاده‏اى كه همراه با دعوى نبوت و تحدى نباشد، معجزه ناميده نمى‏شود و در اصطلاح به آ ن </a:t>
            </a:r>
            <a:r>
              <a:rPr lang="fa-IR" sz="2800" dirty="0" smtClean="0">
                <a:solidFill>
                  <a:srgbClr val="FF0000"/>
                </a:solidFill>
                <a:cs typeface="B Zar" pitchFamily="2" charset="-78"/>
              </a:rPr>
              <a:t>كرامت</a:t>
            </a:r>
            <a:r>
              <a:rPr lang="fa-IR" sz="2800" dirty="0" smtClean="0">
                <a:cs typeface="B Zar" pitchFamily="2" charset="-78"/>
              </a:rPr>
              <a:t> مى‏گويند.</a:t>
            </a:r>
            <a:endParaRPr lang="fa-IR" sz="2800" dirty="0">
              <a:cs typeface="B Zar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4038600"/>
            <a:ext cx="8469981" cy="11387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fa-IR" sz="2000" dirty="0" smtClean="0">
                <a:solidFill>
                  <a:srgbClr val="FF0000"/>
                </a:solidFill>
                <a:cs typeface="B Zar" pitchFamily="2" charset="-78"/>
              </a:rPr>
              <a:t>تفاوت معجزه با سحر</a:t>
            </a:r>
          </a:p>
          <a:p>
            <a:pPr algn="r" rtl="1"/>
            <a:r>
              <a:rPr lang="fa-IR" sz="2400" dirty="0" smtClean="0">
                <a:cs typeface="B Zar" pitchFamily="2" charset="-78"/>
              </a:rPr>
              <a:t>امور خارق‏العاده‏اى كه پيامبران الهى انجام مى‏دهند، برخلاف سحر،از يك سو قابل تعليم و تعلم نيست و از سويى ديگر كسى نمى‏تواند آنها را خنثى سازد.</a:t>
            </a:r>
            <a:endParaRPr lang="fa-IR" sz="24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"/>
            <a:ext cx="8763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endParaRPr lang="fa-IR" b="1" dirty="0" smtClean="0">
              <a:cs typeface="B Zar" pitchFamily="2" charset="-78"/>
            </a:endParaRPr>
          </a:p>
          <a:p>
            <a:pPr algn="r" rtl="1"/>
            <a:endParaRPr lang="fa-IR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1066800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fa-IR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533400"/>
            <a:ext cx="853440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fa-IR" dirty="0" smtClean="0">
                <a:cs typeface="B Zar" pitchFamily="2" charset="-78"/>
              </a:rPr>
              <a:t> </a:t>
            </a:r>
            <a:r>
              <a:rPr lang="fa-IR" sz="2800" dirty="0" smtClean="0">
                <a:cs typeface="B Zar" pitchFamily="2" charset="-78"/>
              </a:rPr>
              <a:t>معجزات انبياى الهى برخلاف قوانين‏عقلى ازجمله قانون عليت نيستند.مى‏توان معجزات پيامبران الهى را به يكى از سه علل اخير توجيه نمود:</a:t>
            </a:r>
            <a:endParaRPr lang="fa-IR" dirty="0"/>
          </a:p>
        </p:txBody>
      </p:sp>
      <p:sp>
        <p:nvSpPr>
          <p:cNvPr id="14" name="Rectangle 13"/>
          <p:cNvSpPr/>
          <p:nvPr/>
        </p:nvSpPr>
        <p:spPr>
          <a:xfrm>
            <a:off x="1828800" y="2895600"/>
            <a:ext cx="3429000" cy="9771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000" dirty="0" smtClean="0">
                <a:cs typeface="B Zar" pitchFamily="2" charset="-78"/>
              </a:rPr>
              <a:t>نفوس قوى و نيرومند پيامبران موجب پيدايش آنها مى گردد</a:t>
            </a:r>
            <a:endParaRPr lang="fa-IR" sz="2000" dirty="0" smtClean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477000" y="2057400"/>
            <a:ext cx="2209800" cy="1219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fa-IR" sz="2000" b="1" dirty="0" smtClean="0">
                <a:solidFill>
                  <a:srgbClr val="FF0000"/>
                </a:solidFill>
                <a:cs typeface="B Zar" pitchFamily="2" charset="-78"/>
              </a:rPr>
              <a:t>علت معجزه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905000" y="1676400"/>
            <a:ext cx="3200400" cy="5155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000" dirty="0" smtClean="0">
                <a:cs typeface="B Zar" pitchFamily="2" charset="-78"/>
              </a:rPr>
              <a:t>ناشى از علل مادى ناشناخته هستند</a:t>
            </a:r>
            <a:endParaRPr lang="fa-IR" sz="2000" dirty="0" smtClean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371600" y="4495800"/>
            <a:ext cx="4038600" cy="1438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000" dirty="0" smtClean="0">
                <a:cs typeface="B Zar" pitchFamily="2" charset="-78"/>
              </a:rPr>
              <a:t>به دنبال درخواست پيامبران، فرشتگان الهى و يا يك سلسله علل غيبى، معجزات را خلق مى‏كنند.</a:t>
            </a:r>
            <a:r>
              <a:rPr lang="fa-IR" sz="2000" b="1" dirty="0" smtClean="0">
                <a:cs typeface="B Zar" pitchFamily="2" charset="-78"/>
              </a:rPr>
              <a:t/>
            </a:r>
            <a:br>
              <a:rPr lang="fa-IR" sz="2000" b="1" dirty="0" smtClean="0">
                <a:cs typeface="B Zar" pitchFamily="2" charset="-78"/>
              </a:rPr>
            </a:br>
            <a:endParaRPr lang="fa-IR" sz="2000" dirty="0" smtClean="0">
              <a:solidFill>
                <a:srgbClr val="FF0000"/>
              </a:solidFill>
              <a:cs typeface="B Titr" pitchFamily="2" charset="-78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10800000">
            <a:off x="5105400" y="1981200"/>
            <a:ext cx="13716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V="1">
            <a:off x="5334000" y="2743200"/>
            <a:ext cx="11430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5029200" y="3276600"/>
            <a:ext cx="19050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8229600" cy="70173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/>
            </a:r>
            <a:br>
              <a:rPr lang="fa-IR" dirty="0" smtClean="0"/>
            </a:br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/>
            </a:r>
            <a:br>
              <a:rPr lang="fa-IR" dirty="0" smtClean="0"/>
            </a:br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/>
            </a:r>
            <a:br>
              <a:rPr lang="fa-IR" dirty="0" smtClean="0"/>
            </a:br>
            <a:endParaRPr lang="fa-IR" dirty="0" smtClean="0"/>
          </a:p>
          <a:p>
            <a:pPr algn="r" rtl="1"/>
            <a:endParaRPr lang="fa-IR" dirty="0"/>
          </a:p>
        </p:txBody>
      </p:sp>
      <p:sp>
        <p:nvSpPr>
          <p:cNvPr id="4" name="Oval 3"/>
          <p:cNvSpPr/>
          <p:nvPr/>
        </p:nvSpPr>
        <p:spPr>
          <a:xfrm>
            <a:off x="2514600" y="2057400"/>
            <a:ext cx="4572000" cy="45720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fa-IR" sz="2000" b="1" dirty="0" smtClean="0">
                <a:solidFill>
                  <a:srgbClr val="FF0000"/>
                </a:solidFill>
                <a:cs typeface="B Zar" pitchFamily="2" charset="-78"/>
              </a:rPr>
              <a:t> معنای عصمت 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029200" y="2590800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" y="3276600"/>
            <a:ext cx="4114800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dirty="0" smtClean="0"/>
              <a:t> </a:t>
            </a:r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3505200" y="2590800"/>
            <a:ext cx="144780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562600" y="3429000"/>
            <a:ext cx="3124200" cy="26670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50000"/>
              </a:lnSpc>
            </a:pPr>
            <a:r>
              <a:rPr lang="fa-IR" sz="2000" dirty="0" smtClean="0">
                <a:cs typeface="B Zar" pitchFamily="2" charset="-78"/>
              </a:rPr>
              <a:t>عصمت در لغت به معناى</a:t>
            </a:r>
          </a:p>
          <a:p>
            <a:pPr algn="r" rtl="1">
              <a:lnSpc>
                <a:spcPct val="150000"/>
              </a:lnSpc>
            </a:pPr>
            <a:r>
              <a:rPr lang="fa-IR" sz="2000" dirty="0" smtClean="0">
                <a:cs typeface="B Zar" pitchFamily="2" charset="-78"/>
              </a:rPr>
              <a:t> منع كردن و بازداشتن و نگهدارى و مصونيت است </a:t>
            </a:r>
            <a:endParaRPr lang="fa-IR" sz="2000" dirty="0" smtClean="0">
              <a:solidFill>
                <a:srgbClr val="FF0000"/>
              </a:solidFill>
              <a:cs typeface="B Zar" pitchFamily="2" charset="-78"/>
            </a:endParaRPr>
          </a:p>
          <a:p>
            <a:pPr lvl="0" algn="r" rtl="1"/>
            <a:endParaRPr lang="fa-IR" sz="2000" b="1" dirty="0" smtClean="0">
              <a:solidFill>
                <a:schemeClr val="bg1">
                  <a:lumMod val="50000"/>
                </a:schemeClr>
              </a:solidFill>
              <a:cs typeface="B Zar" pitchFamily="2" charset="-78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81000" y="3505200"/>
            <a:ext cx="3276600" cy="20574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bg1">
                    <a:lumMod val="50000"/>
                  </a:schemeClr>
                </a:solidFill>
                <a:cs typeface="B Zar" pitchFamily="2" charset="-78"/>
              </a:rPr>
              <a:t> </a:t>
            </a:r>
            <a:r>
              <a:rPr lang="fa-IR" sz="2000" dirty="0" smtClean="0">
                <a:cs typeface="B Zar" pitchFamily="2" charset="-78"/>
              </a:rPr>
              <a:t>در اصطلاح‏ مصونيتى خاص يا ملكه‏اى نفسانى است كه پيامبران را از ارتكاب گناه و خطا و اشتباه بازمى‏دارد .</a:t>
            </a:r>
          </a:p>
          <a:p>
            <a:pPr lvl="0" algn="ctr" rtl="1"/>
            <a:endParaRPr lang="fa-IR" sz="2000" b="1" dirty="0" smtClean="0">
              <a:solidFill>
                <a:schemeClr val="bg1">
                  <a:lumMod val="50000"/>
                </a:schemeClr>
              </a:solidFill>
              <a:cs typeface="B Zar" pitchFamily="2" charset="-78"/>
            </a:endParaRPr>
          </a:p>
        </p:txBody>
      </p:sp>
      <p:sp>
        <p:nvSpPr>
          <p:cNvPr id="11" name="32-Point Star 10"/>
          <p:cNvSpPr/>
          <p:nvPr/>
        </p:nvSpPr>
        <p:spPr>
          <a:xfrm>
            <a:off x="2895600" y="533400"/>
            <a:ext cx="3048000" cy="9144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a-IR" b="1" dirty="0" smtClean="0">
                <a:solidFill>
                  <a:schemeClr val="bg1"/>
                </a:solidFill>
                <a:cs typeface="B Zar" pitchFamily="2" charset="-78"/>
              </a:rPr>
              <a:t>عصمت انبیاء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609600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/>
            </a:r>
            <a:br>
              <a:rPr lang="fa-IR" dirty="0" smtClean="0"/>
            </a:br>
            <a:endParaRPr lang="fa-IR" dirty="0" smtClean="0"/>
          </a:p>
          <a:p>
            <a:pPr algn="r" rtl="1"/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Oval 2"/>
          <p:cNvSpPr/>
          <p:nvPr/>
        </p:nvSpPr>
        <p:spPr>
          <a:xfrm>
            <a:off x="3200400" y="762000"/>
            <a:ext cx="2590800" cy="914400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fa-IR" sz="2000" b="1" dirty="0" smtClean="0">
                <a:solidFill>
                  <a:schemeClr val="bg1">
                    <a:lumMod val="50000"/>
                  </a:schemeClr>
                </a:solidFill>
                <a:cs typeface="B Zar" pitchFamily="2" charset="-78"/>
              </a:rPr>
              <a:t>قلمرو عصمت انبیاء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648200" y="1676400"/>
            <a:ext cx="1828800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943600" y="2971800"/>
            <a:ext cx="2286000" cy="16002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/>
            <a:r>
              <a:rPr lang="fa-IR" sz="2000" dirty="0" smtClean="0"/>
              <a:t>عصمت در مقام دريافت، حفظ و ابلاغ وحى</a:t>
            </a:r>
            <a:endParaRPr lang="fa-IR" sz="2000" b="1" dirty="0" smtClean="0">
              <a:solidFill>
                <a:schemeClr val="bg1">
                  <a:lumMod val="50000"/>
                </a:schemeClr>
              </a:solidFill>
              <a:cs typeface="B Zar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 flipH="1">
            <a:off x="3581400" y="2895600"/>
            <a:ext cx="2057400" cy="19812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/>
            <a:r>
              <a:rPr lang="fa-IR" sz="2000" dirty="0" smtClean="0"/>
              <a:t>عصمت از معصيت و گناه</a:t>
            </a:r>
            <a:endParaRPr lang="fa-IR" sz="2000" b="1" dirty="0" smtClean="0">
              <a:solidFill>
                <a:schemeClr val="bg1">
                  <a:lumMod val="50000"/>
                </a:schemeClr>
              </a:solidFill>
              <a:cs typeface="B Zar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 flipH="1">
            <a:off x="685800" y="3124200"/>
            <a:ext cx="2057400" cy="16764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/>
            <a:r>
              <a:rPr lang="fa-IR" sz="2000" dirty="0" smtClean="0"/>
              <a:t>عصمت از خطا و اشتباه در امور فردى و اجتماعى</a:t>
            </a:r>
            <a:endParaRPr lang="fa-IR" sz="2000" b="1" dirty="0" smtClean="0">
              <a:solidFill>
                <a:schemeClr val="bg1">
                  <a:lumMod val="50000"/>
                </a:schemeClr>
              </a:solidFill>
              <a:cs typeface="B Zar" pitchFamily="2" charset="-78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3772694" y="2399506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2209800" y="1676400"/>
            <a:ext cx="2133600" cy="152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1246</Words>
  <Application>Microsoft Office PowerPoint</Application>
  <PresentationFormat>On-screen Show (4:3)</PresentationFormat>
  <Paragraphs>228</Paragraphs>
  <Slides>21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</dc:creator>
  <cp:lastModifiedBy>NPSoft</cp:lastModifiedBy>
  <cp:revision>57</cp:revision>
  <dcterms:created xsi:type="dcterms:W3CDTF">2006-08-16T00:00:00Z</dcterms:created>
  <dcterms:modified xsi:type="dcterms:W3CDTF">2019-08-13T12:25:46Z</dcterms:modified>
</cp:coreProperties>
</file>