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96" r:id="rId1"/>
  </p:sldMasterIdLst>
  <p:notesMasterIdLst>
    <p:notesMasterId r:id="rId23"/>
  </p:notesMasterIdLst>
  <p:sldIdLst>
    <p:sldId id="323" r:id="rId2"/>
    <p:sldId id="325" r:id="rId3"/>
    <p:sldId id="327" r:id="rId4"/>
    <p:sldId id="329" r:id="rId5"/>
    <p:sldId id="331" r:id="rId6"/>
    <p:sldId id="333" r:id="rId7"/>
    <p:sldId id="332" r:id="rId8"/>
    <p:sldId id="335" r:id="rId9"/>
    <p:sldId id="337" r:id="rId10"/>
    <p:sldId id="339" r:id="rId11"/>
    <p:sldId id="341" r:id="rId12"/>
    <p:sldId id="343" r:id="rId13"/>
    <p:sldId id="345" r:id="rId14"/>
    <p:sldId id="347" r:id="rId15"/>
    <p:sldId id="348" r:id="rId16"/>
    <p:sldId id="350" r:id="rId17"/>
    <p:sldId id="315" r:id="rId18"/>
    <p:sldId id="352" r:id="rId19"/>
    <p:sldId id="317" r:id="rId20"/>
    <p:sldId id="319" r:id="rId21"/>
    <p:sldId id="32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94660"/>
  </p:normalViewPr>
  <p:slideViewPr>
    <p:cSldViewPr>
      <p:cViewPr varScale="1">
        <p:scale>
          <a:sx n="71" d="100"/>
          <a:sy n="71" d="100"/>
        </p:scale>
        <p:origin x="-112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0D208AE-9068-4002-B39B-AFB9D9D8F3DD}" type="datetimeFigureOut">
              <a:rPr lang="fa-IR" smtClean="0"/>
              <a:pPr/>
              <a:t>1440/12/12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A8A63A8-1F53-47E9-9397-90647E3835AA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A63A8-1F53-47E9-9397-90647E3835AA}" type="slidenum">
              <a:rPr lang="fa-IR" smtClean="0"/>
              <a:pPr/>
              <a:t>19</a:t>
            </a:fld>
            <a:endParaRPr lang="fa-I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8/13/2019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D:\document\leila\a\png\Arabesque_droi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461097">
            <a:off x="97564" y="499436"/>
            <a:ext cx="2570975" cy="20835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32-Point Star 17"/>
          <p:cNvSpPr/>
          <p:nvPr/>
        </p:nvSpPr>
        <p:spPr>
          <a:xfrm>
            <a:off x="1752600" y="381000"/>
            <a:ext cx="5715000" cy="1752600"/>
          </a:xfrm>
          <a:prstGeom prst="star3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dirty="0" smtClean="0">
                <a:solidFill>
                  <a:schemeClr val="tx1"/>
                </a:solidFill>
                <a:cs typeface="B Homa" pitchFamily="2" charset="-78"/>
              </a:rPr>
              <a:t>مصونيت قرآن از تحريف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dirty="0"/>
          </a:p>
        </p:txBody>
      </p:sp>
      <p:sp>
        <p:nvSpPr>
          <p:cNvPr id="21" name="Horizontal Scroll 20"/>
          <p:cNvSpPr/>
          <p:nvPr/>
        </p:nvSpPr>
        <p:spPr>
          <a:xfrm>
            <a:off x="0" y="1524000"/>
            <a:ext cx="8991600" cy="5334000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>
              <a:lnSpc>
                <a:spcPct val="200000"/>
              </a:lnSpc>
            </a:pPr>
            <a:r>
              <a:rPr lang="fa-IR" sz="2400" b="1" dirty="0" smtClean="0">
                <a:ea typeface="Times New Roman" pitchFamily="18" charset="0"/>
                <a:cs typeface="B Karim" pitchFamily="2" charset="-78"/>
              </a:rPr>
              <a:t>تحريف، </a:t>
            </a:r>
            <a:r>
              <a:rPr lang="fa-IR" sz="2400" b="1" dirty="0" smtClean="0">
                <a:ea typeface="Times New Roman" pitchFamily="18" charset="0"/>
                <a:cs typeface="B Karim" pitchFamily="2" charset="-78"/>
              </a:rPr>
              <a:t>در </a:t>
            </a:r>
            <a:r>
              <a:rPr lang="fa-IR" sz="2400" b="1" dirty="0" smtClean="0">
                <a:ea typeface="Times New Roman" pitchFamily="18" charset="0"/>
                <a:cs typeface="B Karim" pitchFamily="2" charset="-78"/>
              </a:rPr>
              <a:t>لغت به معناى مايل كردن، منحرف ساختن و دگرگون نمودن  </a:t>
            </a:r>
            <a:r>
              <a:rPr lang="fa-IR" sz="2400" b="1" dirty="0" smtClean="0">
                <a:ea typeface="Times New Roman" pitchFamily="18" charset="0"/>
                <a:cs typeface="B Karim" pitchFamily="2" charset="-78"/>
              </a:rPr>
              <a:t>آمده </a:t>
            </a:r>
            <a:r>
              <a:rPr lang="fa-IR" sz="2400" b="1" dirty="0" smtClean="0">
                <a:ea typeface="Times New Roman" pitchFamily="18" charset="0"/>
                <a:cs typeface="B Karim" pitchFamily="2" charset="-78"/>
              </a:rPr>
              <a:t>است و تحريف سخن، به معناى ايجاد دگرگونى در آن است.  </a:t>
            </a:r>
            <a:r>
              <a:rPr lang="fa-IR" sz="2400" b="1" dirty="0" smtClean="0">
                <a:ea typeface="Times New Roman" pitchFamily="18" charset="0"/>
                <a:cs typeface="B Karim" pitchFamily="2" charset="-78"/>
              </a:rPr>
              <a:t>مقصود </a:t>
            </a:r>
            <a:r>
              <a:rPr lang="fa-IR" sz="2400" b="1" dirty="0" smtClean="0">
                <a:ea typeface="Times New Roman" pitchFamily="18" charset="0"/>
                <a:cs typeface="B Karim" pitchFamily="2" charset="-78"/>
              </a:rPr>
              <a:t>ما از مصونيت قرآن از تحريف، مصونيت از تغيير لفظى است؛ </a:t>
            </a:r>
            <a:r>
              <a:rPr lang="fa-IR" sz="2400" b="1" dirty="0" smtClean="0">
                <a:ea typeface="Times New Roman" pitchFamily="18" charset="0"/>
                <a:cs typeface="B Karim" pitchFamily="2" charset="-78"/>
              </a:rPr>
              <a:t>يعنى </a:t>
            </a:r>
            <a:r>
              <a:rPr lang="fa-IR" sz="2400" b="1" dirty="0" smtClean="0">
                <a:ea typeface="Times New Roman" pitchFamily="18" charset="0"/>
                <a:cs typeface="B Karim" pitchFamily="2" charset="-78"/>
              </a:rPr>
              <a:t>مصونيت از تغيير </a:t>
            </a:r>
            <a:r>
              <a:rPr lang="fa-IR" sz="2400" b="1" dirty="0" smtClean="0">
                <a:ea typeface="Times New Roman" pitchFamily="18" charset="0"/>
                <a:cs typeface="B Karim" pitchFamily="2" charset="-78"/>
              </a:rPr>
              <a:t>در </a:t>
            </a:r>
            <a:r>
              <a:rPr lang="fa-IR" sz="2400" b="1" dirty="0" smtClean="0">
                <a:ea typeface="Times New Roman" pitchFamily="18" charset="0"/>
                <a:cs typeface="B Karim" pitchFamily="2" charset="-78"/>
              </a:rPr>
              <a:t>اعراب و كلمات، و افزايش و </a:t>
            </a:r>
            <a:r>
              <a:rPr lang="fa-IR" sz="2400" b="1" dirty="0" smtClean="0">
                <a:ea typeface="Times New Roman" pitchFamily="18" charset="0"/>
                <a:cs typeface="B Karim" pitchFamily="2" charset="-78"/>
              </a:rPr>
              <a:t>کاستى </a:t>
            </a:r>
            <a:r>
              <a:rPr lang="fa-IR" sz="2400" b="1" dirty="0" smtClean="0">
                <a:ea typeface="Times New Roman" pitchFamily="18" charset="0"/>
                <a:cs typeface="B Karim" pitchFamily="2" charset="-78"/>
              </a:rPr>
              <a:t>در برخى آيات</a:t>
            </a:r>
            <a:r>
              <a:rPr lang="fa-IR" sz="2400" b="1" dirty="0" smtClean="0">
                <a:ea typeface="Times New Roman" pitchFamily="18" charset="0"/>
                <a:cs typeface="B Karim" pitchFamily="2" charset="-78"/>
              </a:rPr>
              <a:t>، </a:t>
            </a:r>
            <a:r>
              <a:rPr lang="fa-IR" sz="2400" b="1" dirty="0" smtClean="0">
                <a:ea typeface="Times New Roman" pitchFamily="18" charset="0"/>
                <a:cs typeface="B Karim" pitchFamily="2" charset="-78"/>
              </a:rPr>
              <a:t>كلمات و حروف قرآن مجيد كه سبب دگرگونى در معنا و مفهوم آيات </a:t>
            </a:r>
            <a:r>
              <a:rPr lang="fa-IR" sz="2400" b="1" dirty="0" smtClean="0">
                <a:ea typeface="Times New Roman" pitchFamily="18" charset="0"/>
                <a:cs typeface="B Karim" pitchFamily="2" charset="-78"/>
              </a:rPr>
              <a:t>و </a:t>
            </a:r>
            <a:r>
              <a:rPr lang="fa-IR" sz="2400" b="1" dirty="0" smtClean="0">
                <a:ea typeface="Times New Roman" pitchFamily="18" charset="0"/>
                <a:cs typeface="B Karim" pitchFamily="2" charset="-78"/>
              </a:rPr>
              <a:t>كلمات گردد</a:t>
            </a:r>
            <a:endParaRPr lang="fa-IR" sz="2400" b="1" dirty="0">
              <a:cs typeface="B Karim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86424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D:\document\leila\a\png\Arabesque_droi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461097">
            <a:off x="97564" y="42235"/>
            <a:ext cx="2570975" cy="20835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 rot="16200000">
            <a:off x="6313738" y="3265738"/>
            <a:ext cx="4572000" cy="1088524"/>
          </a:xfrm>
          <a:prstGeom prst="rect">
            <a:avLst/>
          </a:prstGeom>
          <a:solidFill>
            <a:srgbClr val="08DBF8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fa-IR" sz="3600" b="1" dirty="0" smtClean="0">
                <a:solidFill>
                  <a:srgbClr val="002060"/>
                </a:solidFill>
                <a:cs typeface="B Roya" pitchFamily="2" charset="-78"/>
              </a:rPr>
              <a:t>اقسام پیامبران</a:t>
            </a:r>
          </a:p>
        </p:txBody>
      </p:sp>
      <p:pic>
        <p:nvPicPr>
          <p:cNvPr id="9" name="Picture 8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11546" y="69241"/>
            <a:ext cx="1258555" cy="14478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ardrop 11"/>
          <p:cNvSpPr/>
          <p:nvPr/>
        </p:nvSpPr>
        <p:spPr>
          <a:xfrm rot="19030443" flipH="1" flipV="1">
            <a:off x="8120395" y="287696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18" name="32-Point Star 17"/>
          <p:cNvSpPr/>
          <p:nvPr/>
        </p:nvSpPr>
        <p:spPr>
          <a:xfrm>
            <a:off x="1905000" y="0"/>
            <a:ext cx="5715000" cy="1752600"/>
          </a:xfrm>
          <a:prstGeom prst="star3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dirty="0" smtClean="0">
              <a:solidFill>
                <a:schemeClr val="tx1"/>
              </a:solidFill>
              <a:cs typeface="B Hom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rgbClr val="002060"/>
                </a:solidFill>
                <a:latin typeface="Tahoma" pitchFamily="34" charset="0"/>
                <a:cs typeface="2  Karim" pitchFamily="2" charset="-78"/>
              </a:rPr>
              <a:t>3.پیامبران اولوا العزم</a:t>
            </a:r>
            <a:endParaRPr lang="fa-IR" sz="3200" b="1" dirty="0" smtClean="0">
              <a:solidFill>
                <a:srgbClr val="002060"/>
              </a:solidFill>
              <a:latin typeface="Tahoma" pitchFamily="34" charset="0"/>
              <a:cs typeface="2  Karim" pitchFamily="2" charset="-78"/>
            </a:endParaRPr>
          </a:p>
        </p:txBody>
      </p:sp>
      <p:sp>
        <p:nvSpPr>
          <p:cNvPr id="21" name="Horizontal Scroll 20"/>
          <p:cNvSpPr/>
          <p:nvPr/>
        </p:nvSpPr>
        <p:spPr>
          <a:xfrm>
            <a:off x="0" y="1295400"/>
            <a:ext cx="8077200" cy="5562600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600" b="1" dirty="0" smtClean="0">
                <a:solidFill>
                  <a:srgbClr val="002060"/>
                </a:solidFill>
                <a:latin typeface="Tahoma" pitchFamily="34" charset="0"/>
                <a:cs typeface="B Roya" pitchFamily="2" charset="-78"/>
              </a:rPr>
              <a:t> 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600" b="1" dirty="0" smtClean="0">
              <a:solidFill>
                <a:srgbClr val="002060"/>
              </a:solidFill>
              <a:latin typeface="Tahoma" pitchFamily="34" charset="0"/>
              <a:cs typeface="B Roy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600" b="1" dirty="0" smtClean="0">
                <a:solidFill>
                  <a:srgbClr val="002060"/>
                </a:solidFill>
                <a:latin typeface="Tahoma" pitchFamily="34" charset="0"/>
                <a:cs typeface="2  Karim" pitchFamily="2" charset="-78"/>
              </a:rPr>
              <a:t>فرستادگان الهى که </a:t>
            </a:r>
            <a:r>
              <a:rPr lang="fa-IR" sz="3600" b="1" dirty="0" smtClean="0">
                <a:solidFill>
                  <a:srgbClr val="002060"/>
                </a:solidFill>
                <a:latin typeface="Tahoma" pitchFamily="34" charset="0"/>
                <a:cs typeface="2  Karim" pitchFamily="2" charset="-78"/>
              </a:rPr>
              <a:t>داراى كتاب آسمانى و شريعت </a:t>
            </a:r>
            <a:r>
              <a:rPr lang="fa-IR" sz="3600" b="1" dirty="0" smtClean="0">
                <a:solidFill>
                  <a:srgbClr val="002060"/>
                </a:solidFill>
                <a:latin typeface="Tahoma" pitchFamily="34" charset="0"/>
                <a:cs typeface="2  Karim" pitchFamily="2" charset="-78"/>
              </a:rPr>
              <a:t>جدید بودند .آنها </a:t>
            </a:r>
            <a:r>
              <a:rPr lang="fa-IR" sz="3600" b="1" dirty="0" smtClean="0">
                <a:solidFill>
                  <a:srgbClr val="002060"/>
                </a:solidFill>
                <a:latin typeface="Tahoma" pitchFamily="34" charset="0"/>
                <a:cs typeface="2  Karim" pitchFamily="2" charset="-78"/>
              </a:rPr>
              <a:t>پنج </a:t>
            </a:r>
            <a:r>
              <a:rPr lang="fa-IR" sz="3600" b="1" dirty="0" smtClean="0">
                <a:solidFill>
                  <a:srgbClr val="002060"/>
                </a:solidFill>
                <a:latin typeface="Tahoma" pitchFamily="34" charset="0"/>
                <a:cs typeface="2  Karim" pitchFamily="2" charset="-78"/>
              </a:rPr>
              <a:t>نفرند:حضرت </a:t>
            </a:r>
            <a:r>
              <a:rPr lang="fa-IR" sz="3600" b="1" dirty="0" smtClean="0">
                <a:solidFill>
                  <a:srgbClr val="002060"/>
                </a:solidFill>
                <a:latin typeface="Tahoma" pitchFamily="34" charset="0"/>
                <a:cs typeface="2  Karim" pitchFamily="2" charset="-78"/>
              </a:rPr>
              <a:t>نوح، ابراهیم، موسی، </a:t>
            </a:r>
            <a:r>
              <a:rPr lang="fa-IR" sz="3600" b="1" dirty="0" smtClean="0">
                <a:solidFill>
                  <a:srgbClr val="002060"/>
                </a:solidFill>
                <a:latin typeface="Tahoma" pitchFamily="34" charset="0"/>
                <a:cs typeface="2  Karim" pitchFamily="2" charset="-78"/>
              </a:rPr>
              <a:t>عیسی(ع) وحضرت محمد </a:t>
            </a:r>
            <a:r>
              <a:rPr lang="fa-IR" sz="3600" b="1" dirty="0" smtClean="0">
                <a:solidFill>
                  <a:srgbClr val="002060"/>
                </a:solidFill>
                <a:latin typeface="Tahoma" pitchFamily="34" charset="0"/>
                <a:cs typeface="2  Karim" pitchFamily="2" charset="-78"/>
              </a:rPr>
              <a:t>(ص) </a:t>
            </a:r>
            <a:r>
              <a:rPr lang="fa-IR" sz="3600" b="1" dirty="0" smtClean="0">
                <a:solidFill>
                  <a:srgbClr val="002060"/>
                </a:solidFill>
                <a:latin typeface="Tahoma" pitchFamily="34" charset="0"/>
                <a:cs typeface="2  Karim" pitchFamily="2" charset="-78"/>
              </a:rPr>
              <a:t>.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600" b="1" dirty="0" smtClean="0">
                <a:solidFill>
                  <a:srgbClr val="002060"/>
                </a:solidFill>
                <a:latin typeface="Tahoma" pitchFamily="34" charset="0"/>
                <a:cs typeface="2  Karim" pitchFamily="2" charset="-78"/>
              </a:rPr>
              <a:t>حضرت داود (ع) اگر چه دارای کتاب آسمانی است، ولی کتاب او، کتاب احکام و شریعت مستقل و تازه نبود، چنان که حضرت آدم، شیث و ادریس (ع) هم دارای کتاب بودند، ولی اولوالعزم نبودند.[</a:t>
            </a:r>
            <a:r>
              <a:rPr lang="fa-IR" sz="3200" b="1" dirty="0" smtClean="0">
                <a:solidFill>
                  <a:schemeClr val="tx1"/>
                </a:solidFill>
                <a:cs typeface="2  Karim" pitchFamily="2" charset="-78"/>
              </a:rPr>
              <a:t/>
            </a:r>
            <a:br>
              <a:rPr lang="fa-IR" sz="3200" b="1" dirty="0" smtClean="0">
                <a:solidFill>
                  <a:schemeClr val="tx1"/>
                </a:solidFill>
                <a:cs typeface="2  Karim" pitchFamily="2" charset="-78"/>
              </a:rPr>
            </a:br>
            <a:endParaRPr lang="fa-IR" sz="3200" b="1" dirty="0" smtClean="0">
              <a:solidFill>
                <a:schemeClr val="tx1"/>
              </a:solidFill>
              <a:cs typeface="2  Karim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86424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D:\document\leila\a\png\Arabesque_droi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461097">
            <a:off x="97564" y="42235"/>
            <a:ext cx="2570975" cy="20835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 rot="16200000">
            <a:off x="6313738" y="3265738"/>
            <a:ext cx="4572000" cy="1088524"/>
          </a:xfrm>
          <a:prstGeom prst="rect">
            <a:avLst/>
          </a:prstGeom>
          <a:solidFill>
            <a:srgbClr val="08DBF8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fa-IR" sz="2800" b="1" dirty="0" smtClean="0">
                <a:solidFill>
                  <a:srgbClr val="002060"/>
                </a:solidFill>
                <a:cs typeface="B Roya" pitchFamily="2" charset="-78"/>
              </a:rPr>
              <a:t>اقسام پیامبران</a:t>
            </a:r>
          </a:p>
        </p:txBody>
      </p:sp>
      <p:pic>
        <p:nvPicPr>
          <p:cNvPr id="9" name="Picture 8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11546" y="69241"/>
            <a:ext cx="1258555" cy="14478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ardrop 11"/>
          <p:cNvSpPr/>
          <p:nvPr/>
        </p:nvSpPr>
        <p:spPr>
          <a:xfrm rot="19030443" flipH="1" flipV="1">
            <a:off x="8120395" y="287696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18" name="32-Point Star 17"/>
          <p:cNvSpPr/>
          <p:nvPr/>
        </p:nvSpPr>
        <p:spPr>
          <a:xfrm>
            <a:off x="1905000" y="0"/>
            <a:ext cx="5715000" cy="1752600"/>
          </a:xfrm>
          <a:prstGeom prst="star3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dirty="0" smtClean="0">
              <a:solidFill>
                <a:schemeClr val="tx1"/>
              </a:solidFill>
              <a:cs typeface="B Hom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rgbClr val="002060"/>
                </a:solidFill>
                <a:latin typeface="Tahoma" pitchFamily="34" charset="0"/>
                <a:cs typeface="2  Karim" pitchFamily="2" charset="-78"/>
              </a:rPr>
              <a:t>4. پیامبر اسلام</a:t>
            </a:r>
            <a:endParaRPr lang="fa-IR" sz="3200" b="1" dirty="0" smtClean="0">
              <a:solidFill>
                <a:srgbClr val="002060"/>
              </a:solidFill>
              <a:latin typeface="Tahoma" pitchFamily="34" charset="0"/>
              <a:cs typeface="2  Karim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dirty="0" smtClean="0">
              <a:solidFill>
                <a:schemeClr val="tx1"/>
              </a:solidFill>
              <a:cs typeface="B Homa" pitchFamily="2" charset="-78"/>
            </a:endParaRPr>
          </a:p>
        </p:txBody>
      </p:sp>
      <p:sp>
        <p:nvSpPr>
          <p:cNvPr id="21" name="Horizontal Scroll 20"/>
          <p:cNvSpPr/>
          <p:nvPr/>
        </p:nvSpPr>
        <p:spPr>
          <a:xfrm>
            <a:off x="0" y="1066800"/>
            <a:ext cx="8077200" cy="5105400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3600" b="1" dirty="0" smtClean="0">
                <a:solidFill>
                  <a:schemeClr val="tx1"/>
                </a:solidFill>
                <a:cs typeface="2  Karim" pitchFamily="2" charset="-78"/>
              </a:rPr>
              <a:t> </a:t>
            </a:r>
            <a:endParaRPr lang="fa-IR" sz="2800" b="1" dirty="0" smtClean="0">
              <a:latin typeface="Calibri" pitchFamily="34" charset="0"/>
              <a:cs typeface="B Roy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rgbClr val="002060"/>
                </a:solidFill>
                <a:latin typeface="Tahoma" pitchFamily="34" charset="0"/>
                <a:cs typeface="B Roya" pitchFamily="2" charset="-78"/>
              </a:rPr>
              <a:t>4.پيامبر بزرگ اسلام براى راهنمايى و هدايت عموم مردم جهان مبعوث شده بود؛ برخلاف رسالت ساير انبيا كه هر كدام براى امت خاصى مبعوث مى‏شدند.</a:t>
            </a: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B Roya" pitchFamily="2" charset="-78"/>
              </a:rPr>
              <a:t>.</a:t>
            </a:r>
            <a:endParaRPr lang="fa-IR" sz="3200" b="1" dirty="0" smtClean="0">
              <a:solidFill>
                <a:srgbClr val="002060"/>
              </a:solidFill>
              <a:latin typeface="Calibri" pitchFamily="34" charset="0"/>
              <a:cs typeface="B Roya" pitchFamily="2" charset="-78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chemeClr val="tx1"/>
                </a:solidFill>
                <a:cs typeface="2  Karim" pitchFamily="2" charset="-78"/>
              </a:rPr>
              <a:t/>
            </a:r>
            <a:br>
              <a:rPr lang="fa-IR" sz="3200" b="1" dirty="0" smtClean="0">
                <a:solidFill>
                  <a:schemeClr val="tx1"/>
                </a:solidFill>
                <a:cs typeface="2  Karim" pitchFamily="2" charset="-78"/>
              </a:rPr>
            </a:br>
            <a:endParaRPr lang="fa-IR" sz="3200" b="1" dirty="0" smtClean="0">
              <a:solidFill>
                <a:schemeClr val="tx1"/>
              </a:solidFill>
              <a:cs typeface="2  Karim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86424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D:\document\leila\a\png\Arabesque_droi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461097">
            <a:off x="97564" y="42235"/>
            <a:ext cx="2570975" cy="20835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 rot="16200000">
            <a:off x="6313738" y="3265738"/>
            <a:ext cx="4572000" cy="1088524"/>
          </a:xfrm>
          <a:prstGeom prst="rect">
            <a:avLst/>
          </a:prstGeom>
          <a:solidFill>
            <a:srgbClr val="08DBF8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3600" b="1" dirty="0" smtClean="0">
                <a:solidFill>
                  <a:srgbClr val="FFFF00"/>
                </a:solidFill>
                <a:cs typeface="B Mitra" pitchFamily="2" charset="-78"/>
              </a:rPr>
              <a:t>دلائل خاتميت</a:t>
            </a:r>
            <a:endParaRPr lang="en-US" sz="3600" b="1" dirty="0" smtClean="0">
              <a:solidFill>
                <a:srgbClr val="FFFF00"/>
              </a:solidFill>
              <a:cs typeface="B Mitra" pitchFamily="2" charset="-78"/>
            </a:endParaRPr>
          </a:p>
        </p:txBody>
      </p:sp>
      <p:pic>
        <p:nvPicPr>
          <p:cNvPr id="9" name="Picture 8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11546" y="69241"/>
            <a:ext cx="1258555" cy="14478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ardrop 11"/>
          <p:cNvSpPr/>
          <p:nvPr/>
        </p:nvSpPr>
        <p:spPr>
          <a:xfrm rot="19030443" flipH="1" flipV="1">
            <a:off x="8120395" y="287696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18" name="32-Point Star 17"/>
          <p:cNvSpPr/>
          <p:nvPr/>
        </p:nvSpPr>
        <p:spPr>
          <a:xfrm>
            <a:off x="1905000" y="0"/>
            <a:ext cx="5715000" cy="1752600"/>
          </a:xfrm>
          <a:prstGeom prst="star3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dirty="0" smtClean="0">
              <a:solidFill>
                <a:schemeClr val="tx1"/>
              </a:solidFill>
              <a:cs typeface="B Hom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rgbClr val="002060"/>
                </a:solidFill>
                <a:latin typeface="Tahoma" pitchFamily="34" charset="0"/>
                <a:cs typeface="2  Karim" pitchFamily="2" charset="-78"/>
              </a:rPr>
              <a:t>1. خاتميّت در قرآن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dirty="0" smtClean="0">
              <a:solidFill>
                <a:schemeClr val="tx1"/>
              </a:solidFill>
              <a:cs typeface="B Homa" pitchFamily="2" charset="-78"/>
            </a:endParaRPr>
          </a:p>
        </p:txBody>
      </p:sp>
      <p:sp>
        <p:nvSpPr>
          <p:cNvPr id="21" name="Horizontal Scroll 20"/>
          <p:cNvSpPr/>
          <p:nvPr/>
        </p:nvSpPr>
        <p:spPr>
          <a:xfrm>
            <a:off x="0" y="1447800"/>
            <a:ext cx="8077200" cy="4724400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3600" b="1" dirty="0" smtClean="0">
                <a:solidFill>
                  <a:schemeClr val="tx1"/>
                </a:solidFill>
                <a:cs typeface="2  Karim" pitchFamily="2" charset="-78"/>
              </a:rPr>
              <a:t> </a:t>
            </a:r>
            <a:endParaRPr lang="fa-IR" sz="2800" b="1" dirty="0" smtClean="0">
              <a:latin typeface="Calibri" pitchFamily="34" charset="0"/>
              <a:cs typeface="B Roya" pitchFamily="2" charset="-78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B Roya" pitchFamily="2" charset="-78"/>
              </a:rPr>
              <a:t>ما كانَ مُحَمَّدٌ أَبا أَحَدٍ مِنْ رِجالِكُمْ وَ لكِنْ رَسُولَ اللَّهِ وَ خاتَمَ النَّبِيِّينَ وَ كانَ اللَّهُ بِكُلِّ شَيْ‏ءٍ عَلِيماً؛ </a:t>
            </a: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B Roya" pitchFamily="2" charset="-78"/>
              </a:rPr>
              <a:t>محمد پدر هيچ‏يك از مردان شما نيست، ولى فرستاده خدا و خاتم پيامبران است و خدا همواره بر هر چيزى دانا است. احزاب آیه40.</a:t>
            </a: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fa-IR" sz="3200" b="1" dirty="0" smtClean="0">
              <a:solidFill>
                <a:srgbClr val="002060"/>
              </a:solidFill>
              <a:latin typeface="Calibri" pitchFamily="34" charset="0"/>
              <a:ea typeface="Calibri" pitchFamily="34" charset="0"/>
              <a:cs typeface="B Roya" pitchFamily="2" charset="-78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chemeClr val="tx1"/>
                </a:solidFill>
                <a:cs typeface="2  Karim" pitchFamily="2" charset="-78"/>
              </a:rPr>
              <a:t/>
            </a:r>
            <a:br>
              <a:rPr lang="fa-IR" sz="3200" b="1" dirty="0" smtClean="0">
                <a:solidFill>
                  <a:schemeClr val="tx1"/>
                </a:solidFill>
                <a:cs typeface="2  Karim" pitchFamily="2" charset="-78"/>
              </a:rPr>
            </a:br>
            <a:endParaRPr lang="fa-IR" sz="3200" b="1" dirty="0" smtClean="0">
              <a:solidFill>
                <a:schemeClr val="tx1"/>
              </a:solidFill>
              <a:cs typeface="2  Karim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86424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D:\document\leila\a\png\Arabesque_droi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461097">
            <a:off x="97564" y="42235"/>
            <a:ext cx="2570975" cy="20835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11546" y="69241"/>
            <a:ext cx="1258555" cy="14478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ardrop 11"/>
          <p:cNvSpPr/>
          <p:nvPr/>
        </p:nvSpPr>
        <p:spPr>
          <a:xfrm rot="19030443" flipH="1" flipV="1">
            <a:off x="8120395" y="287696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18" name="32-Point Star 17"/>
          <p:cNvSpPr/>
          <p:nvPr/>
        </p:nvSpPr>
        <p:spPr>
          <a:xfrm>
            <a:off x="1676400" y="0"/>
            <a:ext cx="5943600" cy="1752600"/>
          </a:xfrm>
          <a:prstGeom prst="star3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dirty="0" smtClean="0">
              <a:solidFill>
                <a:schemeClr val="tx1"/>
              </a:solidFill>
              <a:cs typeface="B Homa" pitchFamily="2" charset="-78"/>
            </a:endParaRPr>
          </a:p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rgbClr val="002060"/>
                </a:solidFill>
                <a:latin typeface="Tahoma" pitchFamily="34" charset="0"/>
                <a:cs typeface="2  Karim" pitchFamily="2" charset="-78"/>
              </a:rPr>
              <a:t>اشکال بهائیت بر آیه خاتمیت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dirty="0" smtClean="0">
              <a:solidFill>
                <a:schemeClr val="tx1"/>
              </a:solidFill>
              <a:cs typeface="B Homa" pitchFamily="2" charset="-78"/>
            </a:endParaRPr>
          </a:p>
        </p:txBody>
      </p:sp>
      <p:sp>
        <p:nvSpPr>
          <p:cNvPr id="21" name="Horizontal Scroll 20"/>
          <p:cNvSpPr/>
          <p:nvPr/>
        </p:nvSpPr>
        <p:spPr>
          <a:xfrm>
            <a:off x="0" y="2133600"/>
            <a:ext cx="8915400" cy="4724400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endParaRPr lang="fa-IR" sz="3600" b="1" dirty="0" smtClean="0">
              <a:cs typeface="2  Yagut" pitchFamily="2" charset="-78"/>
            </a:endParaRPr>
          </a:p>
          <a:p>
            <a:pPr algn="r" rtl="1"/>
            <a:endParaRPr lang="fa-IR" sz="3600" b="1" dirty="0" smtClean="0">
              <a:cs typeface="2  Yagut" pitchFamily="2" charset="-78"/>
            </a:endParaRPr>
          </a:p>
          <a:p>
            <a:pPr algn="r" rtl="1"/>
            <a:endParaRPr lang="fa-IR" sz="3600" b="1" dirty="0" smtClean="0">
              <a:cs typeface="2  Yagut" pitchFamily="2" charset="-78"/>
            </a:endParaRPr>
          </a:p>
          <a:p>
            <a:pPr algn="r" rtl="1"/>
            <a:r>
              <a:rPr lang="fa-IR" sz="3600" b="1" dirty="0" smtClean="0">
                <a:cs typeface="2  Karim" pitchFamily="2" charset="-78"/>
              </a:rPr>
              <a:t>بعضى </a:t>
            </a:r>
            <a:r>
              <a:rPr lang="fa-IR" sz="3600" b="1" dirty="0" smtClean="0">
                <a:cs typeface="2  Karim" pitchFamily="2" charset="-78"/>
              </a:rPr>
              <a:t>از دشمنان اسلام درباره دلالت اين آيه بر خاتميّت پيامبر اكرم(ص) دو اشكال را مطرح كرده اند</a:t>
            </a:r>
            <a:r>
              <a:rPr lang="fa-IR" sz="3600" b="1" dirty="0" smtClean="0">
                <a:cs typeface="2  Karim" pitchFamily="2" charset="-78"/>
              </a:rPr>
              <a:t>:</a:t>
            </a:r>
          </a:p>
          <a:p>
            <a:pPr algn="r" rtl="1"/>
            <a:r>
              <a:rPr lang="fa-IR" sz="3600" b="1" dirty="0" smtClean="0">
                <a:solidFill>
                  <a:srgbClr val="002060"/>
                </a:solidFill>
                <a:cs typeface="2  Karim" pitchFamily="2" charset="-78"/>
              </a:rPr>
              <a:t>1.واژه «خاتم» به معناى انگشترى نيز آمده است، و شايد در اين آيه هم همين معنى «انگشترى» منظور باشد.یعنی پیامبر اسلام زینت پیامبران است.</a:t>
            </a:r>
          </a:p>
          <a:p>
            <a:pPr algn="r" rtl="1"/>
            <a:endParaRPr lang="fa-IR" sz="3600" b="1" dirty="0" smtClean="0">
              <a:cs typeface="2  Yagut" pitchFamily="2" charset="-78"/>
            </a:endParaRPr>
          </a:p>
          <a:p>
            <a:pPr algn="r" rtl="1"/>
            <a:endParaRPr lang="fa-IR" sz="3600" b="1" dirty="0" smtClean="0">
              <a:cs typeface="2  Yagut" pitchFamily="2" charset="-78"/>
            </a:endParaRPr>
          </a:p>
          <a:p>
            <a:pPr algn="r" rtl="1"/>
            <a:endParaRPr lang="fa-IR" sz="3600" b="1" dirty="0" smtClean="0">
              <a:cs typeface="2  Yagut" pitchFamily="2" charset="-78"/>
            </a:endParaRPr>
          </a:p>
          <a:p>
            <a:pPr algn="r" rtl="1"/>
            <a:endParaRPr lang="fa-IR" sz="3600" b="1" dirty="0" smtClean="0">
              <a:cs typeface="2  Yagut" pitchFamily="2" charset="-78"/>
            </a:endParaRPr>
          </a:p>
        </p:txBody>
      </p:sp>
      <p:sp>
        <p:nvSpPr>
          <p:cNvPr id="14" name="32-Point Star 13"/>
          <p:cNvSpPr/>
          <p:nvPr/>
        </p:nvSpPr>
        <p:spPr>
          <a:xfrm>
            <a:off x="8077200" y="1828800"/>
            <a:ext cx="914400" cy="91440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dirty="0" smtClean="0"/>
              <a:t>1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486424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D:\document\leila\a\png\Arabesque_droi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461097">
            <a:off x="97564" y="42235"/>
            <a:ext cx="2570975" cy="20835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11546" y="69241"/>
            <a:ext cx="1258555" cy="14478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ardrop 11"/>
          <p:cNvSpPr/>
          <p:nvPr/>
        </p:nvSpPr>
        <p:spPr>
          <a:xfrm rot="19030443" flipH="1" flipV="1">
            <a:off x="8120395" y="287696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18" name="32-Point Star 17"/>
          <p:cNvSpPr/>
          <p:nvPr/>
        </p:nvSpPr>
        <p:spPr>
          <a:xfrm>
            <a:off x="1676400" y="0"/>
            <a:ext cx="5943600" cy="1752600"/>
          </a:xfrm>
          <a:prstGeom prst="star32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dirty="0" smtClean="0">
              <a:solidFill>
                <a:schemeClr val="tx1"/>
              </a:solidFill>
              <a:cs typeface="B Homa" pitchFamily="2" charset="-78"/>
            </a:endParaRPr>
          </a:p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rgbClr val="002060"/>
                </a:solidFill>
                <a:latin typeface="Tahoma" pitchFamily="34" charset="0"/>
                <a:cs typeface="2  Karim" pitchFamily="2" charset="-78"/>
              </a:rPr>
              <a:t>پاسخ </a:t>
            </a:r>
            <a:endParaRPr lang="fa-IR" sz="3200" b="1" dirty="0" smtClean="0">
              <a:solidFill>
                <a:srgbClr val="002060"/>
              </a:solidFill>
              <a:latin typeface="Tahoma" pitchFamily="34" charset="0"/>
              <a:cs typeface="2  Karim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dirty="0" smtClean="0">
              <a:solidFill>
                <a:schemeClr val="tx1"/>
              </a:solidFill>
              <a:cs typeface="B Homa" pitchFamily="2" charset="-78"/>
            </a:endParaRPr>
          </a:p>
        </p:txBody>
      </p:sp>
      <p:sp>
        <p:nvSpPr>
          <p:cNvPr id="21" name="Horizontal Scroll 20"/>
          <p:cNvSpPr/>
          <p:nvPr/>
        </p:nvSpPr>
        <p:spPr>
          <a:xfrm>
            <a:off x="0" y="1447800"/>
            <a:ext cx="8915400" cy="4724400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endParaRPr lang="fa-IR" sz="3600" b="1" dirty="0" smtClean="0">
              <a:cs typeface="2  Yagut" pitchFamily="2" charset="-78"/>
            </a:endParaRPr>
          </a:p>
          <a:p>
            <a:pPr algn="r" rtl="1"/>
            <a:endParaRPr lang="fa-IR" sz="3600" b="1" dirty="0" smtClean="0">
              <a:cs typeface="2  Yagut" pitchFamily="2" charset="-78"/>
            </a:endParaRPr>
          </a:p>
          <a:p>
            <a:pPr algn="r" rtl="1"/>
            <a:endParaRPr lang="fa-IR" sz="3600" b="1" dirty="0" smtClean="0">
              <a:cs typeface="2  Yagut" pitchFamily="2" charset="-78"/>
            </a:endParaRPr>
          </a:p>
          <a:p>
            <a:pPr algn="r" rtl="1"/>
            <a:r>
              <a:rPr lang="fa-IR" sz="3600" b="1" dirty="0" smtClean="0">
                <a:solidFill>
                  <a:srgbClr val="002060"/>
                </a:solidFill>
                <a:cs typeface="2  Yagut" pitchFamily="2" charset="-78"/>
              </a:rPr>
              <a:t>خاتم به معناى وسيله ختم كردن و پايان دادن است و انگشترى هم از اين جهت خاتم ناميده شده كه بوسيله آن، نامه و مانند آن را ختم و مهر مى‌كرده اند.</a:t>
            </a:r>
          </a:p>
          <a:p>
            <a:pPr algn="r" rtl="1"/>
            <a:endParaRPr lang="fa-IR" sz="3600" b="1" dirty="0" smtClean="0">
              <a:cs typeface="2  Yagut" pitchFamily="2" charset="-78"/>
            </a:endParaRPr>
          </a:p>
          <a:p>
            <a:pPr algn="r" rtl="1"/>
            <a:endParaRPr lang="fa-IR" sz="3600" b="1" dirty="0" smtClean="0">
              <a:cs typeface="2  Yagut" pitchFamily="2" charset="-78"/>
            </a:endParaRPr>
          </a:p>
          <a:p>
            <a:pPr algn="r" rtl="1"/>
            <a:endParaRPr lang="fa-IR" sz="3600" b="1" dirty="0" smtClean="0">
              <a:cs typeface="2  Yagut" pitchFamily="2" charset="-78"/>
            </a:endParaRPr>
          </a:p>
          <a:p>
            <a:pPr algn="r" rtl="1"/>
            <a:endParaRPr lang="fa-IR" sz="3600" b="1" dirty="0" smtClean="0">
              <a:cs typeface="2  Yagut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86424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D:\document\leila\a\png\Arabesque_droi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461097">
            <a:off x="97564" y="42235"/>
            <a:ext cx="2570975" cy="20835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11546" y="69241"/>
            <a:ext cx="1258555" cy="14478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ardrop 11"/>
          <p:cNvSpPr/>
          <p:nvPr/>
        </p:nvSpPr>
        <p:spPr>
          <a:xfrm rot="19030443" flipH="1" flipV="1">
            <a:off x="8120395" y="287696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18" name="32-Point Star 17"/>
          <p:cNvSpPr/>
          <p:nvPr/>
        </p:nvSpPr>
        <p:spPr>
          <a:xfrm>
            <a:off x="1676400" y="0"/>
            <a:ext cx="5943600" cy="1752600"/>
          </a:xfrm>
          <a:prstGeom prst="star3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dirty="0" smtClean="0">
              <a:solidFill>
                <a:schemeClr val="tx1"/>
              </a:solidFill>
              <a:cs typeface="B Homa" pitchFamily="2" charset="-78"/>
            </a:endParaRPr>
          </a:p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rgbClr val="002060"/>
                </a:solidFill>
                <a:latin typeface="Tahoma" pitchFamily="34" charset="0"/>
                <a:cs typeface="2  Karim" pitchFamily="2" charset="-78"/>
              </a:rPr>
              <a:t>اشکال بهائیت بر آیه خاتمیت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dirty="0" smtClean="0">
              <a:solidFill>
                <a:schemeClr val="tx1"/>
              </a:solidFill>
              <a:cs typeface="B Homa" pitchFamily="2" charset="-78"/>
            </a:endParaRPr>
          </a:p>
        </p:txBody>
      </p:sp>
      <p:sp>
        <p:nvSpPr>
          <p:cNvPr id="21" name="Horizontal Scroll 20"/>
          <p:cNvSpPr/>
          <p:nvPr/>
        </p:nvSpPr>
        <p:spPr>
          <a:xfrm>
            <a:off x="0" y="1752600"/>
            <a:ext cx="8915400" cy="4724400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endParaRPr lang="fa-IR" sz="3600" b="1" dirty="0" smtClean="0">
              <a:cs typeface="2  Yagut" pitchFamily="2" charset="-78"/>
            </a:endParaRPr>
          </a:p>
          <a:p>
            <a:pPr algn="r" rtl="1"/>
            <a:endParaRPr lang="fa-IR" sz="3600" b="1" dirty="0" smtClean="0">
              <a:cs typeface="2  Yagut" pitchFamily="2" charset="-78"/>
            </a:endParaRPr>
          </a:p>
          <a:p>
            <a:pPr algn="r" rtl="1"/>
            <a:endParaRPr lang="fa-IR" sz="3600" b="1" dirty="0" smtClean="0">
              <a:cs typeface="2  Yagut" pitchFamily="2" charset="-78"/>
            </a:endParaRPr>
          </a:p>
          <a:p>
            <a:pPr algn="r" rtl="1"/>
            <a:r>
              <a:rPr lang="fa-IR" sz="3600" b="1" dirty="0" smtClean="0">
                <a:solidFill>
                  <a:srgbClr val="002060"/>
                </a:solidFill>
                <a:cs typeface="2  Karim" pitchFamily="2" charset="-78"/>
              </a:rPr>
              <a:t>مفاد </a:t>
            </a:r>
            <a:r>
              <a:rPr lang="fa-IR" sz="3600" b="1" dirty="0" smtClean="0">
                <a:solidFill>
                  <a:srgbClr val="002060"/>
                </a:solidFill>
                <a:cs typeface="2  Karim" pitchFamily="2" charset="-78"/>
              </a:rPr>
              <a:t>آيه اين است كه سلسله «نبييّن» بوسيله آن حضرت ختم شده نه اينكه سلسله «رسولان» هم ختم شده </a:t>
            </a:r>
            <a:r>
              <a:rPr lang="fa-IR" sz="3600" b="1" dirty="0" smtClean="0">
                <a:solidFill>
                  <a:srgbClr val="002060"/>
                </a:solidFill>
                <a:cs typeface="2  Karim" pitchFamily="2" charset="-78"/>
              </a:rPr>
              <a:t>باشد.</a:t>
            </a:r>
            <a:endParaRPr lang="fa-IR" sz="3600" b="1" dirty="0" smtClean="0">
              <a:cs typeface="2  Yagut" pitchFamily="2" charset="-78"/>
            </a:endParaRPr>
          </a:p>
          <a:p>
            <a:pPr algn="r" rtl="1"/>
            <a:endParaRPr lang="fa-IR" sz="3600" b="1" dirty="0" smtClean="0">
              <a:cs typeface="2  Yagut" pitchFamily="2" charset="-78"/>
            </a:endParaRPr>
          </a:p>
          <a:p>
            <a:pPr algn="r" rtl="1"/>
            <a:endParaRPr lang="fa-IR" sz="3600" b="1" dirty="0" smtClean="0">
              <a:cs typeface="2  Yagut" pitchFamily="2" charset="-78"/>
            </a:endParaRPr>
          </a:p>
          <a:p>
            <a:pPr algn="r" rtl="1"/>
            <a:endParaRPr lang="fa-IR" sz="3600" b="1" dirty="0" smtClean="0">
              <a:cs typeface="2  Yagut" pitchFamily="2" charset="-78"/>
            </a:endParaRPr>
          </a:p>
        </p:txBody>
      </p:sp>
      <p:sp>
        <p:nvSpPr>
          <p:cNvPr id="8" name="24-Point Star 7"/>
          <p:cNvSpPr/>
          <p:nvPr/>
        </p:nvSpPr>
        <p:spPr>
          <a:xfrm>
            <a:off x="7315200" y="1371600"/>
            <a:ext cx="914400" cy="914400"/>
          </a:xfrm>
          <a:prstGeom prst="star2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2</a:t>
            </a:r>
            <a:endParaRPr lang="en-US" sz="1400" dirty="0"/>
          </a:p>
        </p:txBody>
      </p:sp>
    </p:spTree>
    <p:extLst>
      <p:ext uri="{BB962C8B-B14F-4D97-AF65-F5344CB8AC3E}">
        <p14:creationId xmlns="" xmlns:p14="http://schemas.microsoft.com/office/powerpoint/2010/main" val="486424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D:\document\leila\a\png\Arabesque_droi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461097">
            <a:off x="97564" y="42235"/>
            <a:ext cx="2570975" cy="20835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11546" y="69241"/>
            <a:ext cx="1258555" cy="14478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ardrop 11"/>
          <p:cNvSpPr/>
          <p:nvPr/>
        </p:nvSpPr>
        <p:spPr>
          <a:xfrm rot="19030443" flipH="1" flipV="1">
            <a:off x="8120395" y="287696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18" name="32-Point Star 17"/>
          <p:cNvSpPr/>
          <p:nvPr/>
        </p:nvSpPr>
        <p:spPr>
          <a:xfrm>
            <a:off x="1676400" y="0"/>
            <a:ext cx="5943600" cy="1752600"/>
          </a:xfrm>
          <a:prstGeom prst="star32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dirty="0" smtClean="0">
              <a:solidFill>
                <a:schemeClr val="tx1"/>
              </a:solidFill>
              <a:cs typeface="B Homa" pitchFamily="2" charset="-78"/>
            </a:endParaRPr>
          </a:p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rgbClr val="002060"/>
                </a:solidFill>
                <a:latin typeface="Tahoma" pitchFamily="34" charset="0"/>
                <a:cs typeface="2  Karim" pitchFamily="2" charset="-78"/>
              </a:rPr>
              <a:t>پاسخ </a:t>
            </a:r>
            <a:endParaRPr lang="fa-IR" sz="3200" b="1" dirty="0" smtClean="0">
              <a:solidFill>
                <a:srgbClr val="002060"/>
              </a:solidFill>
              <a:latin typeface="Tahoma" pitchFamily="34" charset="0"/>
              <a:cs typeface="2  Karim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dirty="0" smtClean="0">
              <a:solidFill>
                <a:schemeClr val="tx1"/>
              </a:solidFill>
              <a:cs typeface="B Homa" pitchFamily="2" charset="-78"/>
            </a:endParaRPr>
          </a:p>
        </p:txBody>
      </p:sp>
      <p:sp>
        <p:nvSpPr>
          <p:cNvPr id="21" name="Horizontal Scroll 20"/>
          <p:cNvSpPr/>
          <p:nvPr/>
        </p:nvSpPr>
        <p:spPr>
          <a:xfrm>
            <a:off x="0" y="1447800"/>
            <a:ext cx="8915400" cy="4724400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fa-IR" sz="3600" b="1" dirty="0" smtClean="0">
                <a:solidFill>
                  <a:srgbClr val="002060"/>
                </a:solidFill>
                <a:cs typeface="2  Karim" pitchFamily="2" charset="-78"/>
              </a:rPr>
              <a:t>هر پيامبرى كه داراى مقام رسالت باشد داراى مقام نبوت هم هست و با پايان يافتن سلسله انبياء، سلسله رسولان هم پايان مى‌يابد </a:t>
            </a:r>
            <a:r>
              <a:rPr lang="fa-IR" sz="3600" b="1" dirty="0" smtClean="0">
                <a:solidFill>
                  <a:srgbClr val="002060"/>
                </a:solidFill>
                <a:cs typeface="2  Karim" pitchFamily="2" charset="-78"/>
              </a:rPr>
              <a:t>نبى </a:t>
            </a:r>
            <a:r>
              <a:rPr lang="fa-IR" sz="3600" b="1" dirty="0" smtClean="0">
                <a:solidFill>
                  <a:srgbClr val="002060"/>
                </a:solidFill>
                <a:cs typeface="2  Karim" pitchFamily="2" charset="-78"/>
              </a:rPr>
              <a:t>اعم از رسول </a:t>
            </a:r>
            <a:r>
              <a:rPr lang="fa-IR" sz="3600" b="1" dirty="0" smtClean="0">
                <a:solidFill>
                  <a:srgbClr val="002060"/>
                </a:solidFill>
                <a:cs typeface="2  Karim" pitchFamily="2" charset="-78"/>
              </a:rPr>
              <a:t>است.هر رسولی نبی هست اما هر نبی رسول نیست.</a:t>
            </a:r>
            <a:endParaRPr lang="fa-IR" sz="3600" b="1" dirty="0">
              <a:solidFill>
                <a:srgbClr val="002060"/>
              </a:solidFill>
              <a:cs typeface="2  Karim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86424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 bwMode="auto">
          <a:xfrm>
            <a:off x="152400" y="1981200"/>
            <a:ext cx="7391400" cy="3200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4400" b="1" dirty="0" smtClean="0">
              <a:solidFill>
                <a:srgbClr val="002060"/>
              </a:solidFill>
              <a:latin typeface="Tahoma" pitchFamily="34" charset="0"/>
              <a:cs typeface="2  Yagut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800" b="1" dirty="0" smtClean="0">
                <a:solidFill>
                  <a:srgbClr val="002060"/>
                </a:solidFill>
                <a:latin typeface="Tahoma" pitchFamily="34" charset="0"/>
                <a:cs typeface="2  Yagut" pitchFamily="2" charset="-78"/>
              </a:rPr>
              <a:t>پيامبر (ص)در غزوه تبوک خطاب به علی (ع) فرمودند: 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800" b="1" dirty="0" smtClean="0">
                <a:solidFill>
                  <a:srgbClr val="002060"/>
                </a:solidFill>
                <a:latin typeface="Tahoma" pitchFamily="34" charset="0"/>
                <a:cs typeface="2  Yagut" pitchFamily="2" charset="-78"/>
              </a:rPr>
              <a:t>أما تَرضى أن تكُونَ مِنّى بمَنزَلَةِ هارُونَ مِنْ مُوسى الّا أَنّه لانبِىَّ بَعدى‏؛ 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800" b="1" dirty="0" smtClean="0">
                <a:solidFill>
                  <a:srgbClr val="002060"/>
                </a:solidFill>
                <a:latin typeface="Tahoma" pitchFamily="34" charset="0"/>
                <a:cs typeface="2  Yagut" pitchFamily="2" charset="-78"/>
              </a:rPr>
              <a:t>آيا نمى‏خواهى براى من به منزلت هارون براى موسى باشى؟ جز آنكه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800" b="1" dirty="0" smtClean="0">
                <a:solidFill>
                  <a:srgbClr val="002060"/>
                </a:solidFill>
                <a:latin typeface="Tahoma" pitchFamily="34" charset="0"/>
                <a:cs typeface="2  Yagut" pitchFamily="2" charset="-78"/>
              </a:rPr>
              <a:t> پس از من پيامبرى نخواهد آمد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3048000" y="533400"/>
            <a:ext cx="2895600" cy="1143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 rtl="1">
              <a:defRPr/>
            </a:pPr>
            <a:r>
              <a:rPr lang="fa-IR" sz="2400" b="1" dirty="0" smtClean="0">
                <a:solidFill>
                  <a:srgbClr val="183913"/>
                </a:solidFill>
                <a:latin typeface="Constantia" pitchFamily="18" charset="0"/>
                <a:ea typeface="Majalla UI"/>
                <a:cs typeface="2  Yagut" pitchFamily="2" charset="-78"/>
              </a:rPr>
              <a:t>2. حديث منزلت</a:t>
            </a:r>
          </a:p>
        </p:txBody>
      </p:sp>
      <p:sp>
        <p:nvSpPr>
          <p:cNvPr id="5" name="Rectangle 4"/>
          <p:cNvSpPr/>
          <p:nvPr/>
        </p:nvSpPr>
        <p:spPr>
          <a:xfrm rot="16200000">
            <a:off x="5320665" y="3337570"/>
            <a:ext cx="6124564" cy="916295"/>
          </a:xfrm>
          <a:prstGeom prst="rect">
            <a:avLst/>
          </a:prstGeom>
          <a:solidFill>
            <a:srgbClr val="08DBF8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4000" b="1" dirty="0" smtClean="0">
                <a:solidFill>
                  <a:srgbClr val="FFFF00"/>
                </a:solidFill>
                <a:cs typeface="B Mitra" pitchFamily="2" charset="-78"/>
              </a:rPr>
              <a:t>دلائل خاتميت</a:t>
            </a:r>
            <a:endParaRPr lang="en-US" sz="4000" b="1" dirty="0" smtClean="0">
              <a:solidFill>
                <a:srgbClr val="FFFF00"/>
              </a:solidFill>
              <a:cs typeface="B Mitra" pitchFamily="2" charset="-78"/>
            </a:endParaRPr>
          </a:p>
          <a:p>
            <a:pPr algn="ctr"/>
            <a:endParaRPr lang="en-US" sz="2800" b="1" dirty="0">
              <a:cs typeface="B Homa" pitchFamily="2" charset="-78"/>
            </a:endParaRPr>
          </a:p>
        </p:txBody>
      </p:sp>
      <p:pic>
        <p:nvPicPr>
          <p:cNvPr id="6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5947" y="143478"/>
            <a:ext cx="872852" cy="85277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ardrop 7"/>
          <p:cNvSpPr/>
          <p:nvPr/>
        </p:nvSpPr>
        <p:spPr>
          <a:xfrm rot="19030443" flipH="1" flipV="1">
            <a:off x="7924261" y="75661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pic>
        <p:nvPicPr>
          <p:cNvPr id="9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2400"/>
            <a:ext cx="872852" cy="852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38800" y="-5334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838200" y="-5334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D:\document\leila\a\png\Arabesque_droi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461097">
            <a:off x="97564" y="42235"/>
            <a:ext cx="2570975" cy="20835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11546" y="69241"/>
            <a:ext cx="1258555" cy="14478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ardrop 11"/>
          <p:cNvSpPr/>
          <p:nvPr/>
        </p:nvSpPr>
        <p:spPr>
          <a:xfrm rot="19030443" flipH="1" flipV="1">
            <a:off x="8120395" y="287696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18" name="32-Point Star 17"/>
          <p:cNvSpPr/>
          <p:nvPr/>
        </p:nvSpPr>
        <p:spPr>
          <a:xfrm>
            <a:off x="1905000" y="0"/>
            <a:ext cx="5715000" cy="1752600"/>
          </a:xfrm>
          <a:prstGeom prst="star3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dirty="0" smtClean="0">
              <a:solidFill>
                <a:schemeClr val="tx1"/>
              </a:solidFill>
              <a:cs typeface="B Homa" pitchFamily="2" charset="-78"/>
            </a:endParaRPr>
          </a:p>
          <a:p>
            <a:pPr algn="ct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a-IR" sz="3200" b="1" dirty="0" smtClean="0">
                <a:solidFill>
                  <a:srgbClr val="CC3300"/>
                </a:solidFill>
                <a:cs typeface="B Mitra" pitchFamily="2" charset="-78"/>
              </a:rPr>
              <a:t>راز ختم نبوت</a:t>
            </a:r>
            <a:endParaRPr lang="en-US" sz="3200" b="1" dirty="0" smtClean="0">
              <a:solidFill>
                <a:srgbClr val="CC3300"/>
              </a:solidFill>
              <a:cs typeface="B Mitr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dirty="0" smtClean="0">
              <a:solidFill>
                <a:schemeClr val="tx1"/>
              </a:solidFill>
              <a:cs typeface="B Homa" pitchFamily="2" charset="-78"/>
            </a:endParaRPr>
          </a:p>
        </p:txBody>
      </p:sp>
      <p:sp>
        <p:nvSpPr>
          <p:cNvPr id="21" name="Horizontal Scroll 20"/>
          <p:cNvSpPr/>
          <p:nvPr/>
        </p:nvSpPr>
        <p:spPr>
          <a:xfrm>
            <a:off x="304800" y="1447800"/>
            <a:ext cx="8991600" cy="4724400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3600" b="1" dirty="0" smtClean="0">
                <a:solidFill>
                  <a:schemeClr val="tx1"/>
                </a:solidFill>
                <a:cs typeface="2  Karim" pitchFamily="2" charset="-78"/>
              </a:rPr>
              <a:t> </a:t>
            </a:r>
            <a:endParaRPr lang="fa-IR" sz="2800" b="1" dirty="0" smtClean="0">
              <a:latin typeface="Calibri" pitchFamily="34" charset="0"/>
              <a:cs typeface="B Roy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fa-IR" sz="3200" b="1" dirty="0" smtClean="0">
              <a:solidFill>
                <a:srgbClr val="183913"/>
              </a:solidFill>
              <a:latin typeface="Constantia" pitchFamily="18" charset="0"/>
              <a:ea typeface="Majalla UI"/>
              <a:cs typeface="B Mitr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fa-IR" sz="3200" b="1" dirty="0" smtClean="0">
              <a:solidFill>
                <a:srgbClr val="183913"/>
              </a:solidFill>
              <a:latin typeface="Constantia" pitchFamily="18" charset="0"/>
              <a:ea typeface="Majalla UI"/>
              <a:cs typeface="B Mitr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a-IR" sz="3200" b="1" dirty="0" smtClean="0">
                <a:solidFill>
                  <a:srgbClr val="183913"/>
                </a:solidFill>
                <a:latin typeface="Constantia" pitchFamily="18" charset="0"/>
                <a:ea typeface="Majalla UI"/>
                <a:cs typeface="2  Karim" pitchFamily="2" charset="-78"/>
              </a:rPr>
              <a:t>اولااسلام(ص</a:t>
            </a:r>
            <a:r>
              <a:rPr lang="fa-IR" sz="3200" b="1" dirty="0" smtClean="0">
                <a:solidFill>
                  <a:srgbClr val="183913"/>
                </a:solidFill>
                <a:latin typeface="Constantia" pitchFamily="18" charset="0"/>
                <a:ea typeface="Majalla UI"/>
                <a:cs typeface="2  Karim" pitchFamily="2" charset="-78"/>
              </a:rPr>
              <a:t>) مى‌توانست به كمك ياران و جانشينانش رسالت </a:t>
            </a:r>
            <a:r>
              <a:rPr lang="fa-IR" sz="3200" b="1" dirty="0" smtClean="0">
                <a:solidFill>
                  <a:srgbClr val="183913"/>
                </a:solidFill>
                <a:latin typeface="Constantia" pitchFamily="18" charset="0"/>
                <a:ea typeface="Majalla UI"/>
                <a:cs typeface="2  Karim" pitchFamily="2" charset="-78"/>
              </a:rPr>
              <a:t> </a:t>
            </a:r>
            <a:r>
              <a:rPr lang="fa-IR" sz="3200" b="1" dirty="0" smtClean="0">
                <a:solidFill>
                  <a:srgbClr val="183913"/>
                </a:solidFill>
                <a:latin typeface="Constantia" pitchFamily="18" charset="0"/>
                <a:ea typeface="Majalla UI"/>
                <a:cs typeface="2  Karim" pitchFamily="2" charset="-78"/>
              </a:rPr>
              <a:t>خود را به گوش جهانيان </a:t>
            </a:r>
            <a:r>
              <a:rPr lang="fa-IR" sz="3200" b="1" dirty="0" smtClean="0">
                <a:solidFill>
                  <a:srgbClr val="183913"/>
                </a:solidFill>
                <a:latin typeface="Constantia" pitchFamily="18" charset="0"/>
                <a:ea typeface="Majalla UI"/>
                <a:cs typeface="2  Karim" pitchFamily="2" charset="-78"/>
              </a:rPr>
              <a:t>برساند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a-IR" sz="3200" b="1" dirty="0" smtClean="0">
                <a:solidFill>
                  <a:srgbClr val="183913"/>
                </a:solidFill>
                <a:latin typeface="Constantia" pitchFamily="18" charset="0"/>
                <a:ea typeface="Majalla UI"/>
                <a:cs typeface="2  Karim" pitchFamily="2" charset="-78"/>
              </a:rPr>
              <a:t>ثانياً مصونيّت كتاب آسمانى وى از هرگونه تحريفى تضمين شده است</a:t>
            </a:r>
            <a:r>
              <a:rPr lang="fa-IR" sz="3200" b="1" dirty="0" smtClean="0">
                <a:solidFill>
                  <a:srgbClr val="183913"/>
                </a:solidFill>
                <a:latin typeface="Constantia" pitchFamily="18" charset="0"/>
                <a:ea typeface="Majalla UI"/>
                <a:cs typeface="2  Karim" pitchFamily="2" charset="-78"/>
              </a:rPr>
              <a:t>.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a-IR" sz="3200" b="1" dirty="0" smtClean="0">
                <a:solidFill>
                  <a:srgbClr val="183913"/>
                </a:solidFill>
                <a:latin typeface="Constantia" pitchFamily="18" charset="0"/>
                <a:ea typeface="Majalla UI"/>
                <a:cs typeface="2  Karim" pitchFamily="2" charset="-78"/>
              </a:rPr>
              <a:t>ثالثاً شريعت اسلام، توان پاسخگويى به نيازهاى بشر تا پايان جهان را </a:t>
            </a:r>
            <a:r>
              <a:rPr lang="fa-IR" sz="3200" b="1" dirty="0" smtClean="0">
                <a:solidFill>
                  <a:srgbClr val="183913"/>
                </a:solidFill>
                <a:latin typeface="Constantia" pitchFamily="18" charset="0"/>
                <a:ea typeface="Majalla UI"/>
                <a:cs typeface="2  Karim" pitchFamily="2" charset="-78"/>
              </a:rPr>
              <a:t>دارد.</a:t>
            </a:r>
            <a:endParaRPr lang="en-US" sz="3200" b="1" dirty="0" smtClean="0">
              <a:solidFill>
                <a:srgbClr val="183913"/>
              </a:solidFill>
              <a:latin typeface="Constantia" pitchFamily="18" charset="0"/>
              <a:ea typeface="Majalla UI"/>
              <a:cs typeface="2  Karim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fa-IR" sz="3200" b="1" dirty="0" smtClean="0">
              <a:solidFill>
                <a:srgbClr val="183913"/>
              </a:solidFill>
              <a:latin typeface="Constantia" pitchFamily="18" charset="0"/>
              <a:ea typeface="Majalla UI"/>
              <a:cs typeface="B Mitra" pitchFamily="2" charset="-78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fa-IR" sz="3200" b="1" dirty="0" smtClean="0">
              <a:solidFill>
                <a:srgbClr val="002060"/>
              </a:solidFill>
              <a:latin typeface="Calibri" pitchFamily="34" charset="0"/>
              <a:ea typeface="Calibri" pitchFamily="34" charset="0"/>
              <a:cs typeface="B Roya" pitchFamily="2" charset="-78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chemeClr val="tx1"/>
                </a:solidFill>
                <a:cs typeface="2  Karim" pitchFamily="2" charset="-78"/>
              </a:rPr>
              <a:t/>
            </a:r>
            <a:br>
              <a:rPr lang="fa-IR" sz="3200" b="1" dirty="0" smtClean="0">
                <a:solidFill>
                  <a:schemeClr val="tx1"/>
                </a:solidFill>
                <a:cs typeface="2  Karim" pitchFamily="2" charset="-78"/>
              </a:rPr>
            </a:br>
            <a:endParaRPr lang="fa-IR" sz="3200" b="1" dirty="0" smtClean="0">
              <a:solidFill>
                <a:schemeClr val="tx1"/>
              </a:solidFill>
              <a:cs typeface="2  Karim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86424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 bwMode="auto">
          <a:xfrm>
            <a:off x="304800" y="3429000"/>
            <a:ext cx="7391400" cy="2667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fa-IR" sz="2800" dirty="0" smtClean="0">
                <a:cs typeface="B Zar" pitchFamily="2" charset="-78"/>
              </a:rPr>
              <a:t>پاسخ:</a:t>
            </a:r>
          </a:p>
          <a:p>
            <a:pPr algn="r" rtl="1"/>
            <a:r>
              <a:rPr lang="fa-IR" sz="2800" dirty="0" smtClean="0">
                <a:cs typeface="B Zar" pitchFamily="2" charset="-78"/>
              </a:rPr>
              <a:t>اولااين سخن اگر درست باشد، به معناى ختم ديانت است، نه ختم نبوت و گفته او مستلزم آن است كه علم را به جاى ايمان بنشانيم.</a:t>
            </a:r>
          </a:p>
          <a:p>
            <a:pPr algn="r" rtl="1"/>
            <a:r>
              <a:rPr lang="fa-IR" sz="2800" dirty="0" smtClean="0">
                <a:cs typeface="B Zar" pitchFamily="2" charset="-78"/>
              </a:rPr>
              <a:t>ثانیاعقل تجربى هيچ‏گاه نمى‏تواند جانشين وحى شود؛ زيرا قرآن مى‏فرمايد:[اى پيامبر! تو كه برترين انسان هستى‏]، ما به تو چيزهايى تعليم داديم كه تو هرگز نمى‏توانستى بدانى. نساء 113. </a:t>
            </a:r>
          </a:p>
          <a:p>
            <a:pPr algn="r" rtl="1"/>
            <a:r>
              <a:rPr lang="fa-IR" sz="2800" dirty="0" smtClean="0">
                <a:cs typeface="B Zar" pitchFamily="2" charset="-78"/>
              </a:rPr>
              <a:t/>
            </a:r>
            <a:br>
              <a:rPr lang="fa-IR" sz="2800" dirty="0" smtClean="0">
                <a:cs typeface="B Zar" pitchFamily="2" charset="-78"/>
              </a:rPr>
            </a:br>
            <a:endParaRPr lang="fa-IR" sz="2800" dirty="0">
              <a:cs typeface="B Zar" pitchFamily="2" charset="-78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2895600" y="533400"/>
            <a:ext cx="3124200" cy="1143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 rtl="1">
              <a:defRPr/>
            </a:pPr>
            <a:r>
              <a:rPr lang="fa-IR" sz="2400" dirty="0" smtClean="0">
                <a:cs typeface="B Zar" pitchFamily="2" charset="-78"/>
              </a:rPr>
              <a:t>1. خاتميت، پايان حاكميت دوره غريزه‏</a:t>
            </a:r>
            <a:endParaRPr lang="fa-IR" sz="2400" b="1" dirty="0" smtClean="0">
              <a:solidFill>
                <a:srgbClr val="183913"/>
              </a:solidFill>
              <a:latin typeface="Constantia" pitchFamily="18" charset="0"/>
              <a:ea typeface="Majalla UI"/>
              <a:cs typeface="2  Yagut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 rot="16200000">
            <a:off x="5472119" y="3186118"/>
            <a:ext cx="6124564" cy="1219200"/>
          </a:xfrm>
          <a:prstGeom prst="rect">
            <a:avLst/>
          </a:prstGeom>
          <a:solidFill>
            <a:srgbClr val="08DBF8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sz="4000" dirty="0" smtClean="0">
                <a:solidFill>
                  <a:srgbClr val="FFFF00"/>
                </a:solidFill>
                <a:latin typeface="Tahoma" pitchFamily="34" charset="0"/>
                <a:cs typeface="B Zar" pitchFamily="2" charset="-78"/>
              </a:rPr>
              <a:t>شبهات درباره خاتميت</a:t>
            </a:r>
            <a:r>
              <a:rPr lang="fa-IR" sz="4000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  <a:cs typeface="B Zar" pitchFamily="2" charset="-78"/>
              </a:rPr>
              <a:t>‏</a:t>
            </a:r>
            <a:r>
              <a:rPr lang="fa-IR" sz="4000" dirty="0" smtClean="0">
                <a:latin typeface="Tahoma" pitchFamily="34" charset="0"/>
                <a:cs typeface="Arial" pitchFamily="34" charset="0"/>
              </a:rPr>
              <a:t/>
            </a:r>
            <a:br>
              <a:rPr lang="fa-IR" sz="4000" dirty="0" smtClean="0">
                <a:latin typeface="Tahoma" pitchFamily="34" charset="0"/>
                <a:cs typeface="Arial" pitchFamily="34" charset="0"/>
              </a:rPr>
            </a:br>
            <a:endParaRPr lang="fa-IR" sz="4000" dirty="0" smtClean="0">
              <a:latin typeface="Tahoma" pitchFamily="34" charset="0"/>
              <a:cs typeface="Arial" pitchFamily="34" charset="0"/>
            </a:endParaRPr>
          </a:p>
        </p:txBody>
      </p:sp>
      <p:pic>
        <p:nvPicPr>
          <p:cNvPr id="6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85947" y="143478"/>
            <a:ext cx="872852" cy="85277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ardrop 7"/>
          <p:cNvSpPr/>
          <p:nvPr/>
        </p:nvSpPr>
        <p:spPr>
          <a:xfrm rot="19030443" flipH="1" flipV="1">
            <a:off x="7924261" y="-19752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152400"/>
            <a:ext cx="872852" cy="852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38800" y="-5334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838200" y="-5334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ounded Rectangle 12"/>
          <p:cNvSpPr/>
          <p:nvPr/>
        </p:nvSpPr>
        <p:spPr>
          <a:xfrm>
            <a:off x="685800" y="1905000"/>
            <a:ext cx="7239000" cy="14478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dirty="0" smtClean="0">
                <a:cs typeface="B Zar" pitchFamily="2" charset="-78"/>
              </a:rPr>
              <a:t>اقبال لاهورى :وحى مربوط به دوران غريزه است، ولى با پيشرفت انسان، تعقل و تفكر جاى غريزه را گرفته است. </a:t>
            </a:r>
            <a:r>
              <a:rPr lang="fa-IR" sz="3200" dirty="0" smtClean="0"/>
              <a:t/>
            </a:r>
            <a:br>
              <a:rPr lang="fa-IR" sz="3200" dirty="0" smtClean="0"/>
            </a:br>
            <a:endParaRPr lang="en-US" sz="3200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D:\document\leila\a\png\Arabesque_droi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461097">
            <a:off x="97564" y="499436"/>
            <a:ext cx="2570975" cy="20835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32-Point Star 17"/>
          <p:cNvSpPr/>
          <p:nvPr/>
        </p:nvSpPr>
        <p:spPr>
          <a:xfrm>
            <a:off x="1752600" y="381000"/>
            <a:ext cx="5715000" cy="1752600"/>
          </a:xfrm>
          <a:prstGeom prst="star3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dirty="0" smtClean="0">
                <a:solidFill>
                  <a:schemeClr val="tx1"/>
                </a:solidFill>
                <a:cs typeface="B Homa" pitchFamily="2" charset="-78"/>
              </a:rPr>
              <a:t>پیامدهای تحريف قرآن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dirty="0"/>
          </a:p>
        </p:txBody>
      </p:sp>
      <p:sp>
        <p:nvSpPr>
          <p:cNvPr id="21" name="Horizontal Scroll 20"/>
          <p:cNvSpPr/>
          <p:nvPr/>
        </p:nvSpPr>
        <p:spPr>
          <a:xfrm>
            <a:off x="0" y="1524000"/>
            <a:ext cx="8991600" cy="5334000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>
              <a:lnSpc>
                <a:spcPct val="200000"/>
              </a:lnSpc>
            </a:pPr>
            <a:endParaRPr lang="fa-IR" sz="2400" b="1" dirty="0">
              <a:cs typeface="B Karim" pitchFamily="2" charset="-78"/>
            </a:endParaRPr>
          </a:p>
        </p:txBody>
      </p:sp>
      <p:sp>
        <p:nvSpPr>
          <p:cNvPr id="5" name="AutoShape 33"/>
          <p:cNvSpPr>
            <a:spLocks noChangeArrowheads="1"/>
          </p:cNvSpPr>
          <p:nvPr/>
        </p:nvSpPr>
        <p:spPr bwMode="auto">
          <a:xfrm>
            <a:off x="5257800" y="2286000"/>
            <a:ext cx="3200400" cy="107156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a-IR" sz="3200" b="1" dirty="0" smtClean="0">
                <a:solidFill>
                  <a:srgbClr val="183913"/>
                </a:solidFill>
                <a:latin typeface="Constantia" pitchFamily="18" charset="0"/>
                <a:ea typeface="Majalla UI"/>
                <a:cs typeface="2  Karim" pitchFamily="2" charset="-78"/>
              </a:rPr>
              <a:t>1.انکار اعجاز قرآن</a:t>
            </a:r>
            <a:endParaRPr lang="en-US" sz="3200" b="1" dirty="0">
              <a:solidFill>
                <a:srgbClr val="183913"/>
              </a:solidFill>
              <a:latin typeface="Constantia" pitchFamily="18" charset="0"/>
              <a:ea typeface="Majalla UI"/>
              <a:cs typeface="2  Karim" pitchFamily="2" charset="-78"/>
            </a:endParaRPr>
          </a:p>
        </p:txBody>
      </p:sp>
      <p:sp>
        <p:nvSpPr>
          <p:cNvPr id="6" name="AutoShape 33"/>
          <p:cNvSpPr>
            <a:spLocks noChangeArrowheads="1"/>
          </p:cNvSpPr>
          <p:nvPr/>
        </p:nvSpPr>
        <p:spPr bwMode="auto">
          <a:xfrm>
            <a:off x="990600" y="2362200"/>
            <a:ext cx="3676650" cy="129698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a-IR" sz="2800" b="1" dirty="0" smtClean="0">
                <a:solidFill>
                  <a:schemeClr val="bg1"/>
                </a:solidFill>
                <a:latin typeface="Constantia" pitchFamily="18" charset="0"/>
                <a:ea typeface="Majalla UI"/>
                <a:cs typeface="2  Karim" pitchFamily="2" charset="-78"/>
              </a:rPr>
              <a:t>2.عدم امکان اثبات نبوت</a:t>
            </a:r>
            <a:endParaRPr lang="en-US" sz="2800" b="1" dirty="0">
              <a:solidFill>
                <a:schemeClr val="bg1"/>
              </a:solidFill>
              <a:latin typeface="Constantia" pitchFamily="18" charset="0"/>
              <a:ea typeface="Majalla UI"/>
              <a:cs typeface="2  Karim" pitchFamily="2" charset="-78"/>
            </a:endParaRPr>
          </a:p>
        </p:txBody>
      </p:sp>
      <p:sp>
        <p:nvSpPr>
          <p:cNvPr id="7" name="AutoShape 30"/>
          <p:cNvSpPr>
            <a:spLocks noChangeArrowheads="1"/>
          </p:cNvSpPr>
          <p:nvPr/>
        </p:nvSpPr>
        <p:spPr bwMode="auto">
          <a:xfrm>
            <a:off x="4953000" y="3733800"/>
            <a:ext cx="3886200" cy="115728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a-IR" sz="2800" b="1" dirty="0" smtClean="0">
                <a:solidFill>
                  <a:srgbClr val="183913"/>
                </a:solidFill>
                <a:cs typeface="2  Karim" pitchFamily="2" charset="-78"/>
              </a:rPr>
              <a:t>3.عدم اعتبار سنت</a:t>
            </a:r>
            <a:endParaRPr lang="en-US" sz="2800" b="1" dirty="0">
              <a:solidFill>
                <a:srgbClr val="183913"/>
              </a:solidFill>
              <a:cs typeface="2  Karim" pitchFamily="2" charset="-78"/>
            </a:endParaRPr>
          </a:p>
        </p:txBody>
      </p:sp>
      <p:sp>
        <p:nvSpPr>
          <p:cNvPr id="8" name="AutoShape 33"/>
          <p:cNvSpPr>
            <a:spLocks noChangeArrowheads="1"/>
          </p:cNvSpPr>
          <p:nvPr/>
        </p:nvSpPr>
        <p:spPr bwMode="auto">
          <a:xfrm>
            <a:off x="1066800" y="3886200"/>
            <a:ext cx="3657600" cy="100806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a-IR" sz="2800" b="1" dirty="0" smtClean="0">
                <a:solidFill>
                  <a:schemeClr val="bg1"/>
                </a:solidFill>
                <a:latin typeface="Constantia" pitchFamily="18" charset="0"/>
                <a:ea typeface="Majalla UI"/>
                <a:cs typeface="2  Karim" pitchFamily="2" charset="-78"/>
              </a:rPr>
              <a:t> 4.انکار امامت</a:t>
            </a:r>
            <a:r>
              <a:rPr lang="fa-IR" sz="2800" b="1" dirty="0">
                <a:solidFill>
                  <a:schemeClr val="bg1"/>
                </a:solidFill>
                <a:latin typeface="Constantia" pitchFamily="18" charset="0"/>
                <a:ea typeface="Majalla UI"/>
                <a:cs typeface="2  Karim" pitchFamily="2" charset="-78"/>
              </a:rPr>
              <a:t>	</a:t>
            </a:r>
            <a:endParaRPr lang="en-US" sz="2800" b="1" dirty="0">
              <a:solidFill>
                <a:schemeClr val="bg1"/>
              </a:solidFill>
              <a:latin typeface="Constantia" pitchFamily="18" charset="0"/>
              <a:ea typeface="Majalla UI"/>
              <a:cs typeface="2  Karim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86424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 bwMode="auto">
          <a:xfrm>
            <a:off x="152400" y="1752600"/>
            <a:ext cx="7391400" cy="17526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rgbClr val="002060"/>
                </a:solidFill>
                <a:latin typeface="Tahoma" pitchFamily="34" charset="0"/>
                <a:cs typeface="2  Yagut" pitchFamily="2" charset="-78"/>
              </a:rPr>
              <a:t>سخن نبى آن بود كه من خود قانون حجتم. خاتميت به اين معناست كه ديگر سخنِ بدون استدلال پذيرفته نمى‏شود.</a:t>
            </a:r>
            <a:r>
              <a:rPr lang="fa-IR" sz="2800" b="1" dirty="0" smtClean="0">
                <a:solidFill>
                  <a:srgbClr val="002060"/>
                </a:solidFill>
                <a:latin typeface="Tahoma" pitchFamily="34" charset="0"/>
                <a:cs typeface="2  Yagut" pitchFamily="2" charset="-78"/>
              </a:rPr>
              <a:t/>
            </a:r>
            <a:br>
              <a:rPr lang="fa-IR" sz="2800" b="1" dirty="0" smtClean="0">
                <a:solidFill>
                  <a:srgbClr val="002060"/>
                </a:solidFill>
                <a:latin typeface="Tahoma" pitchFamily="34" charset="0"/>
                <a:cs typeface="2  Yagut" pitchFamily="2" charset="-78"/>
              </a:rPr>
            </a:br>
            <a:endParaRPr lang="fa-IR" sz="2800" b="1" dirty="0" smtClean="0">
              <a:solidFill>
                <a:srgbClr val="002060"/>
              </a:solidFill>
              <a:latin typeface="Tahoma" pitchFamily="34" charset="0"/>
              <a:cs typeface="2  Yagut" pitchFamily="2" charset="-78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2438400" y="533400"/>
            <a:ext cx="3657600" cy="1143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400" b="1" dirty="0" smtClean="0">
                <a:solidFill>
                  <a:srgbClr val="FF0000"/>
                </a:solidFill>
                <a:latin typeface="Tahoma" pitchFamily="34" charset="0"/>
                <a:cs typeface="B Zar" pitchFamily="2" charset="-78"/>
              </a:rPr>
              <a:t>2.خاتميت، پايان دوران ولايت شخصى</a:t>
            </a:r>
          </a:p>
        </p:txBody>
      </p:sp>
      <p:sp>
        <p:nvSpPr>
          <p:cNvPr id="5" name="Rectangle 4"/>
          <p:cNvSpPr/>
          <p:nvPr/>
        </p:nvSpPr>
        <p:spPr>
          <a:xfrm rot="16200000">
            <a:off x="5320665" y="3337570"/>
            <a:ext cx="6124564" cy="916295"/>
          </a:xfrm>
          <a:prstGeom prst="rect">
            <a:avLst/>
          </a:prstGeom>
          <a:solidFill>
            <a:srgbClr val="08DBF8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4000" dirty="0" smtClean="0">
                <a:solidFill>
                  <a:srgbClr val="FFFF00"/>
                </a:solidFill>
                <a:latin typeface="Tahoma" pitchFamily="34" charset="0"/>
                <a:cs typeface="B Zar" pitchFamily="2" charset="-78"/>
              </a:rPr>
              <a:t>شبهات درباره خاتميت</a:t>
            </a:r>
            <a:endParaRPr lang="en-US" sz="2800" b="1" dirty="0">
              <a:cs typeface="B Homa" pitchFamily="2" charset="-78"/>
            </a:endParaRPr>
          </a:p>
        </p:txBody>
      </p:sp>
      <p:pic>
        <p:nvPicPr>
          <p:cNvPr id="6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5947" y="143478"/>
            <a:ext cx="872852" cy="85277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ardrop 7"/>
          <p:cNvSpPr/>
          <p:nvPr/>
        </p:nvSpPr>
        <p:spPr>
          <a:xfrm rot="19030443" flipH="1" flipV="1">
            <a:off x="7924261" y="75661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pic>
        <p:nvPicPr>
          <p:cNvPr id="9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2400"/>
            <a:ext cx="872852" cy="852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38800" y="-5334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838200" y="-5334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ounded Rectangle 12"/>
          <p:cNvSpPr/>
          <p:nvPr/>
        </p:nvSpPr>
        <p:spPr>
          <a:xfrm>
            <a:off x="228600" y="3810000"/>
            <a:ext cx="7467600" cy="2362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400" dirty="0" smtClean="0">
                <a:solidFill>
                  <a:schemeClr val="tx1"/>
                </a:solidFill>
                <a:latin typeface="Tahoma" pitchFamily="34" charset="0"/>
                <a:cs typeface="B Zar" pitchFamily="2" charset="-78"/>
              </a:rPr>
              <a:t>پاسخ: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dirty="0" smtClean="0">
                <a:solidFill>
                  <a:schemeClr val="tx1"/>
                </a:solidFill>
                <a:latin typeface="Tahoma" pitchFamily="34" charset="0"/>
                <a:cs typeface="B Zar" pitchFamily="2" charset="-78"/>
              </a:rPr>
              <a:t>قرآن در بيش از سيصد آيه، مردم را به تفكر و تعقل و تدبر دعوت نموده و براى اثبات احكام و مسايل استدلال کرده است. </a:t>
            </a:r>
            <a:endParaRPr lang="fa-IR" sz="3200" dirty="0" smtClean="0">
              <a:solidFill>
                <a:schemeClr val="tx1"/>
              </a:solidFill>
              <a:latin typeface="Tahoma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 bwMode="auto">
          <a:xfrm>
            <a:off x="152400" y="1524000"/>
            <a:ext cx="7620000" cy="1981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rgbClr val="002060"/>
                </a:solidFill>
                <a:latin typeface="Tahoma" pitchFamily="34" charset="0"/>
                <a:cs typeface="2  Yagut" pitchFamily="2" charset="-78"/>
              </a:rPr>
              <a:t>برخى ديگر خاتميت را با مرجعيت علمى امامان معصوم شيعه ناسازگارمى‏دانند؛ چراكه اگر سخنان ائمه عليهم السلام معصومانه باشد، در رتبه وحى خواهد نشست كه اين با خاتميت ناسازگار است.</a:t>
            </a:r>
            <a:br>
              <a:rPr lang="fa-IR" sz="3200" b="1" dirty="0" smtClean="0">
                <a:solidFill>
                  <a:srgbClr val="002060"/>
                </a:solidFill>
                <a:latin typeface="Tahoma" pitchFamily="34" charset="0"/>
                <a:cs typeface="2  Yagut" pitchFamily="2" charset="-78"/>
              </a:rPr>
            </a:br>
            <a:endParaRPr lang="fa-IR" sz="3200" b="1" dirty="0" smtClean="0">
              <a:solidFill>
                <a:srgbClr val="002060"/>
              </a:solidFill>
              <a:latin typeface="Tahoma" pitchFamily="34" charset="0"/>
              <a:cs typeface="2  Yagut" pitchFamily="2" charset="-78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2514600" y="0"/>
            <a:ext cx="3886200" cy="1143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400" b="1" dirty="0" smtClean="0">
                <a:solidFill>
                  <a:srgbClr val="FF0000"/>
                </a:solidFill>
                <a:latin typeface="Tahoma" pitchFamily="34" charset="0"/>
                <a:cs typeface="B Zar" pitchFamily="2" charset="-78"/>
              </a:rPr>
              <a:t>3.ناسازگارى خاتميت با مرجعيت علمى امامان‏</a:t>
            </a:r>
            <a:br>
              <a:rPr lang="fa-IR" sz="2400" b="1" dirty="0" smtClean="0">
                <a:solidFill>
                  <a:srgbClr val="FF0000"/>
                </a:solidFill>
                <a:latin typeface="Tahoma" pitchFamily="34" charset="0"/>
                <a:cs typeface="B Zar" pitchFamily="2" charset="-78"/>
              </a:rPr>
            </a:br>
            <a:endParaRPr lang="fa-IR" sz="2400" b="1" dirty="0" smtClean="0">
              <a:solidFill>
                <a:srgbClr val="FF0000"/>
              </a:solidFill>
              <a:latin typeface="Tahoma" pitchFamily="34" charset="0"/>
              <a:cs typeface="B Zar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 rot="16200000">
            <a:off x="5320665" y="3337570"/>
            <a:ext cx="6124564" cy="916295"/>
          </a:xfrm>
          <a:prstGeom prst="rect">
            <a:avLst/>
          </a:prstGeom>
          <a:solidFill>
            <a:srgbClr val="08DBF8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4000" dirty="0" smtClean="0">
                <a:solidFill>
                  <a:srgbClr val="FFFF00"/>
                </a:solidFill>
                <a:latin typeface="Tahoma" pitchFamily="34" charset="0"/>
                <a:cs typeface="B Zar" pitchFamily="2" charset="-78"/>
              </a:rPr>
              <a:t>شبهات درباره خاتميت</a:t>
            </a:r>
            <a:endParaRPr lang="en-US" sz="2800" b="1" dirty="0">
              <a:cs typeface="B Homa" pitchFamily="2" charset="-78"/>
            </a:endParaRPr>
          </a:p>
        </p:txBody>
      </p:sp>
      <p:pic>
        <p:nvPicPr>
          <p:cNvPr id="6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5947" y="143478"/>
            <a:ext cx="872852" cy="85277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ardrop 7"/>
          <p:cNvSpPr/>
          <p:nvPr/>
        </p:nvSpPr>
        <p:spPr>
          <a:xfrm rot="19030443" flipH="1" flipV="1">
            <a:off x="7924261" y="75661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pic>
        <p:nvPicPr>
          <p:cNvPr id="9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2400"/>
            <a:ext cx="872852" cy="852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38800" y="-5334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600" y="-5334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ounded Rectangle 12"/>
          <p:cNvSpPr/>
          <p:nvPr/>
        </p:nvSpPr>
        <p:spPr>
          <a:xfrm>
            <a:off x="228600" y="3581400"/>
            <a:ext cx="7467600" cy="3048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400" dirty="0" smtClean="0">
                <a:solidFill>
                  <a:schemeClr val="tx1"/>
                </a:solidFill>
                <a:latin typeface="Tahoma" pitchFamily="34" charset="0"/>
                <a:cs typeface="B Zar" pitchFamily="2" charset="-78"/>
              </a:rPr>
              <a:t>پاسخ: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600" dirty="0" smtClean="0">
                <a:solidFill>
                  <a:schemeClr val="tx1"/>
                </a:solidFill>
                <a:latin typeface="Tahoma" pitchFamily="34" charset="0"/>
                <a:cs typeface="B Zar" pitchFamily="2" charset="-78"/>
              </a:rPr>
              <a:t>بين خاتميت و مرجعيت علمى امامان معصوم هيچ‏گونه ناسازگارى نيست. امامان شانی جز شارح بودن سنت پیامبر را ندارند و شارع نیستند .</a:t>
            </a:r>
            <a:r>
              <a:rPr lang="fa-IR" sz="2400" dirty="0" smtClean="0">
                <a:solidFill>
                  <a:schemeClr val="tx1"/>
                </a:solidFill>
                <a:latin typeface="Tahoma" pitchFamily="34" charset="0"/>
                <a:cs typeface="B Zar" pitchFamily="2" charset="-78"/>
              </a:rPr>
              <a:t/>
            </a:r>
            <a:br>
              <a:rPr lang="fa-IR" sz="2400" dirty="0" smtClean="0">
                <a:solidFill>
                  <a:schemeClr val="tx1"/>
                </a:solidFill>
                <a:latin typeface="Tahoma" pitchFamily="34" charset="0"/>
                <a:cs typeface="B Zar" pitchFamily="2" charset="-78"/>
              </a:rPr>
            </a:br>
            <a:endParaRPr lang="fa-IR" sz="2400" dirty="0" smtClean="0">
              <a:solidFill>
                <a:schemeClr val="tx1"/>
              </a:solidFill>
              <a:latin typeface="Tahoma" pitchFamily="34" charset="0"/>
              <a:cs typeface="B Zar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2400" dirty="0" smtClean="0">
              <a:solidFill>
                <a:schemeClr val="tx1"/>
              </a:solidFill>
              <a:latin typeface="Tahoma" pitchFamily="34" charset="0"/>
              <a:cs typeface="B Zar" pitchFamily="2" charset="-78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D:\document\leila\a\png\Arabesque_droi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461097">
            <a:off x="97564" y="42235"/>
            <a:ext cx="2570975" cy="20835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 rot="16200000">
            <a:off x="6313738" y="3189538"/>
            <a:ext cx="4572000" cy="1088524"/>
          </a:xfrm>
          <a:prstGeom prst="rect">
            <a:avLst/>
          </a:prstGeom>
          <a:solidFill>
            <a:srgbClr val="08DBF8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800" b="1" dirty="0" smtClean="0">
                <a:solidFill>
                  <a:schemeClr val="tx1"/>
                </a:solidFill>
                <a:latin typeface="Arial" pitchFamily="34" charset="0"/>
                <a:cs typeface="B Homa" pitchFamily="2" charset="-78"/>
              </a:rPr>
              <a:t>دلائل مصونيت قرآن از تحريف</a:t>
            </a:r>
          </a:p>
        </p:txBody>
      </p:sp>
      <p:pic>
        <p:nvPicPr>
          <p:cNvPr id="9" name="Picture 8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11546" y="69241"/>
            <a:ext cx="1258555" cy="14478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ardrop 11"/>
          <p:cNvSpPr/>
          <p:nvPr/>
        </p:nvSpPr>
        <p:spPr>
          <a:xfrm rot="19030443" flipH="1" flipV="1">
            <a:off x="8120395" y="287696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18" name="32-Point Star 17"/>
          <p:cNvSpPr/>
          <p:nvPr/>
        </p:nvSpPr>
        <p:spPr>
          <a:xfrm>
            <a:off x="1676400" y="228600"/>
            <a:ext cx="5715000" cy="1752600"/>
          </a:xfrm>
          <a:prstGeom prst="star3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dirty="0" smtClean="0">
              <a:solidFill>
                <a:schemeClr val="tx1"/>
              </a:solidFill>
              <a:cs typeface="B Hom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rgbClr val="183913"/>
                </a:solidFill>
                <a:latin typeface="Constantia" pitchFamily="18" charset="0"/>
                <a:ea typeface="Majalla UI"/>
                <a:cs typeface="B Mitra" pitchFamily="2" charset="-78"/>
              </a:rPr>
              <a:t>1.شواهد تاريخي</a:t>
            </a:r>
            <a:endParaRPr lang="en-US" sz="3200" b="1" dirty="0" smtClean="0">
              <a:solidFill>
                <a:srgbClr val="183913"/>
              </a:solidFill>
              <a:latin typeface="Constantia" pitchFamily="18" charset="0"/>
              <a:ea typeface="Majalla UI"/>
              <a:cs typeface="B Mitr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dirty="0" smtClean="0">
              <a:solidFill>
                <a:schemeClr val="tx1"/>
              </a:solidFill>
              <a:cs typeface="B Homa" pitchFamily="2" charset="-78"/>
            </a:endParaRPr>
          </a:p>
        </p:txBody>
      </p:sp>
      <p:sp>
        <p:nvSpPr>
          <p:cNvPr id="21" name="Horizontal Scroll 20"/>
          <p:cNvSpPr/>
          <p:nvPr/>
        </p:nvSpPr>
        <p:spPr>
          <a:xfrm>
            <a:off x="0" y="1371600"/>
            <a:ext cx="8077200" cy="5105400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chemeClr val="tx1"/>
                </a:solidFill>
                <a:cs typeface="2  Karim" pitchFamily="2" charset="-78"/>
              </a:rPr>
              <a:t> الف) حافظه شگرف عرب معاصر </a:t>
            </a:r>
            <a:r>
              <a:rPr lang="fa-IR" sz="3200" b="1" dirty="0" smtClean="0">
                <a:solidFill>
                  <a:schemeClr val="tx1"/>
                </a:solidFill>
                <a:cs typeface="2  Karim" pitchFamily="2" charset="-78"/>
              </a:rPr>
              <a:t>قرآن</a:t>
            </a: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chemeClr val="tx1"/>
                </a:solidFill>
                <a:cs typeface="2  Karim" pitchFamily="2" charset="-78"/>
              </a:rPr>
              <a:t> </a:t>
            </a:r>
            <a:r>
              <a:rPr lang="fa-IR" sz="3200" b="1" dirty="0" smtClean="0">
                <a:solidFill>
                  <a:schemeClr val="tx1"/>
                </a:solidFill>
                <a:cs typeface="2  Karim" pitchFamily="2" charset="-78"/>
              </a:rPr>
              <a:t>ب) انس فراوان مسلمانان با قرآن و حفظ و تلاوت آن </a:t>
            </a: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chemeClr val="tx1"/>
                </a:solidFill>
                <a:cs typeface="2  Karim" pitchFamily="2" charset="-78"/>
              </a:rPr>
              <a:t>ج</a:t>
            </a:r>
            <a:r>
              <a:rPr lang="fa-IR" sz="3200" b="1" dirty="0" smtClean="0">
                <a:solidFill>
                  <a:schemeClr val="tx1"/>
                </a:solidFill>
                <a:cs typeface="2  Karim" pitchFamily="2" charset="-78"/>
              </a:rPr>
              <a:t>) تقدس قرآن نزد مسلمانان</a:t>
            </a: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chemeClr val="tx1"/>
                </a:solidFill>
                <a:cs typeface="2  Karim" pitchFamily="2" charset="-78"/>
              </a:rPr>
              <a:t> </a:t>
            </a:r>
            <a:r>
              <a:rPr lang="fa-IR" sz="3200" b="1" dirty="0" smtClean="0">
                <a:solidFill>
                  <a:schemeClr val="tx1"/>
                </a:solidFill>
                <a:cs typeface="2  Karim" pitchFamily="2" charset="-78"/>
              </a:rPr>
              <a:t>د) </a:t>
            </a:r>
            <a:r>
              <a:rPr lang="fa-IR" sz="3200" b="1" dirty="0" smtClean="0">
                <a:solidFill>
                  <a:schemeClr val="tx1"/>
                </a:solidFill>
                <a:cs typeface="2  Karim" pitchFamily="2" charset="-78"/>
              </a:rPr>
              <a:t>توصيه هاى ويژه پيامبر در باره تلاوت، كتابت، حفظ قرآن </a:t>
            </a: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chemeClr val="tx1"/>
                </a:solidFill>
                <a:cs typeface="2  Karim" pitchFamily="2" charset="-78"/>
              </a:rPr>
              <a:t> ه) </a:t>
            </a:r>
            <a:r>
              <a:rPr lang="fa-IR" sz="3200" b="1" dirty="0" smtClean="0">
                <a:solidFill>
                  <a:schemeClr val="tx1"/>
                </a:solidFill>
                <a:cs typeface="2  Karim" pitchFamily="2" charset="-78"/>
              </a:rPr>
              <a:t>مطرح نشدن مسئله تحريف قرآن ازسوى ائمه عليهم السلام </a:t>
            </a:r>
          </a:p>
        </p:txBody>
      </p:sp>
    </p:spTree>
    <p:extLst>
      <p:ext uri="{BB962C8B-B14F-4D97-AF65-F5344CB8AC3E}">
        <p14:creationId xmlns="" xmlns:p14="http://schemas.microsoft.com/office/powerpoint/2010/main" val="486424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D:\document\leila\a\png\Arabesque_droi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461097">
            <a:off x="97564" y="42235"/>
            <a:ext cx="2570975" cy="20835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 rot="16200000">
            <a:off x="6313738" y="3189538"/>
            <a:ext cx="4572000" cy="1088524"/>
          </a:xfrm>
          <a:prstGeom prst="rect">
            <a:avLst/>
          </a:prstGeom>
          <a:solidFill>
            <a:srgbClr val="08DBF8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800" b="1" dirty="0" smtClean="0">
                <a:solidFill>
                  <a:schemeClr val="tx1"/>
                </a:solidFill>
                <a:latin typeface="Arial" pitchFamily="34" charset="0"/>
                <a:cs typeface="B Homa" pitchFamily="2" charset="-78"/>
              </a:rPr>
              <a:t>دلائل مصونيت قرآن از تحريف</a:t>
            </a:r>
          </a:p>
        </p:txBody>
      </p:sp>
      <p:pic>
        <p:nvPicPr>
          <p:cNvPr id="9" name="Picture 8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11546" y="69241"/>
            <a:ext cx="1258555" cy="14478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ardrop 11"/>
          <p:cNvSpPr/>
          <p:nvPr/>
        </p:nvSpPr>
        <p:spPr>
          <a:xfrm rot="19030443" flipH="1" flipV="1">
            <a:off x="8120395" y="287696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18" name="32-Point Star 17"/>
          <p:cNvSpPr/>
          <p:nvPr/>
        </p:nvSpPr>
        <p:spPr>
          <a:xfrm>
            <a:off x="1676400" y="228600"/>
            <a:ext cx="5715000" cy="1752600"/>
          </a:xfrm>
          <a:prstGeom prst="star3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dirty="0" smtClean="0">
              <a:solidFill>
                <a:schemeClr val="tx1"/>
              </a:solidFill>
              <a:cs typeface="B Homa" pitchFamily="2" charset="-78"/>
            </a:endParaRPr>
          </a:p>
          <a:p>
            <a:pPr algn="r" rtl="1">
              <a:defRPr/>
            </a:pPr>
            <a:r>
              <a:rPr lang="fa-IR" sz="3200" b="1" dirty="0" smtClean="0">
                <a:solidFill>
                  <a:srgbClr val="183913"/>
                </a:solidFill>
                <a:latin typeface="Constantia" pitchFamily="18" charset="0"/>
                <a:ea typeface="Majalla UI"/>
                <a:cs typeface="B Mitra" pitchFamily="2" charset="-78"/>
              </a:rPr>
              <a:t>2. دلائل قرآني: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dirty="0" smtClean="0">
              <a:solidFill>
                <a:schemeClr val="tx1"/>
              </a:solidFill>
              <a:cs typeface="B Homa" pitchFamily="2" charset="-78"/>
            </a:endParaRPr>
          </a:p>
        </p:txBody>
      </p:sp>
      <p:sp>
        <p:nvSpPr>
          <p:cNvPr id="21" name="Horizontal Scroll 20"/>
          <p:cNvSpPr/>
          <p:nvPr/>
        </p:nvSpPr>
        <p:spPr>
          <a:xfrm>
            <a:off x="0" y="1371600"/>
            <a:ext cx="8077200" cy="5105400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chemeClr val="tx1"/>
                </a:solidFill>
                <a:cs typeface="2  Karim" pitchFamily="2" charset="-78"/>
              </a:rPr>
              <a:t> </a:t>
            </a:r>
            <a:endParaRPr lang="fa-IR" sz="3200" b="1" dirty="0" smtClean="0">
              <a:solidFill>
                <a:schemeClr val="tx1"/>
              </a:solidFill>
              <a:cs typeface="2  Karim" pitchFamily="2" charset="-78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fa-IR" sz="3200" b="1" dirty="0" smtClean="0">
              <a:solidFill>
                <a:schemeClr val="tx1"/>
              </a:solidFill>
              <a:cs typeface="2  Karim" pitchFamily="2" charset="-78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chemeClr val="tx1"/>
                </a:solidFill>
                <a:cs typeface="2  Karim" pitchFamily="2" charset="-78"/>
              </a:rPr>
              <a:t>مهم</a:t>
            </a:r>
            <a:r>
              <a:rPr lang="fa-IR" sz="3200" b="1" dirty="0" smtClean="0">
                <a:solidFill>
                  <a:schemeClr val="tx1"/>
                </a:solidFill>
                <a:cs typeface="2  Karim" pitchFamily="2" charset="-78"/>
              </a:rPr>
              <a:t>‏ترين آيه ای كه بر عدم تحريف به آن استناد شده، آيه ذکر است:</a:t>
            </a:r>
            <a:br>
              <a:rPr lang="fa-IR" sz="3200" b="1" dirty="0" smtClean="0">
                <a:solidFill>
                  <a:schemeClr val="tx1"/>
                </a:solidFill>
                <a:cs typeface="2  Karim" pitchFamily="2" charset="-78"/>
              </a:rPr>
            </a:br>
            <a:r>
              <a:rPr lang="fa-IR" sz="3200" b="1" dirty="0" smtClean="0">
                <a:solidFill>
                  <a:schemeClr val="tx1"/>
                </a:solidFill>
                <a:cs typeface="2  Karim" pitchFamily="2" charset="-78"/>
              </a:rPr>
              <a:t>انَّا </a:t>
            </a:r>
            <a:r>
              <a:rPr lang="fa-IR" sz="3200" b="1" dirty="0" smtClean="0">
                <a:solidFill>
                  <a:schemeClr val="tx1"/>
                </a:solidFill>
                <a:cs typeface="2  Karim" pitchFamily="2" charset="-78"/>
              </a:rPr>
              <a:t>نَحْنُ نَزَّلْنَا الذِّكْرَ وَإِنَّا لَهُ لَحَافِظُونَ </a:t>
            </a: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chemeClr val="tx1"/>
                </a:solidFill>
                <a:cs typeface="2  Karim" pitchFamily="2" charset="-78"/>
              </a:rPr>
              <a:t>بى ترديد، ما اين قرآن را به تدريج نازل كرده ايم و قطعاً نگهبان </a:t>
            </a:r>
            <a:r>
              <a:rPr lang="fa-IR" sz="3200" b="1" dirty="0" smtClean="0">
                <a:solidFill>
                  <a:schemeClr val="tx1"/>
                </a:solidFill>
                <a:cs typeface="2  Karim" pitchFamily="2" charset="-78"/>
              </a:rPr>
              <a:t>آن </a:t>
            </a:r>
            <a:r>
              <a:rPr lang="fa-IR" sz="3200" b="1" dirty="0" smtClean="0">
                <a:solidFill>
                  <a:schemeClr val="tx1"/>
                </a:solidFill>
                <a:cs typeface="2  Karim" pitchFamily="2" charset="-78"/>
              </a:rPr>
              <a:t>خواهيم بود. (حجرآیه 9)</a:t>
            </a:r>
            <a:br>
              <a:rPr lang="fa-IR" sz="3200" b="1" dirty="0" smtClean="0">
                <a:solidFill>
                  <a:schemeClr val="tx1"/>
                </a:solidFill>
                <a:cs typeface="2  Karim" pitchFamily="2" charset="-78"/>
              </a:rPr>
            </a:br>
            <a:endParaRPr lang="fa-IR" sz="3200" b="1" dirty="0" smtClean="0">
              <a:solidFill>
                <a:schemeClr val="tx1"/>
              </a:solidFill>
              <a:cs typeface="2  Karim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86424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D:\document\leila\a\png\Arabesque_droi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461097">
            <a:off x="97564" y="42235"/>
            <a:ext cx="2570975" cy="20835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 rot="16200000">
            <a:off x="6313738" y="3189538"/>
            <a:ext cx="4572000" cy="1088524"/>
          </a:xfrm>
          <a:prstGeom prst="rect">
            <a:avLst/>
          </a:prstGeom>
          <a:solidFill>
            <a:srgbClr val="08DBF8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800" b="1" dirty="0" smtClean="0">
                <a:solidFill>
                  <a:schemeClr val="tx1"/>
                </a:solidFill>
                <a:latin typeface="Arial" pitchFamily="34" charset="0"/>
                <a:cs typeface="B Homa" pitchFamily="2" charset="-78"/>
              </a:rPr>
              <a:t>دلائل مصونيت قرآن از تحريف</a:t>
            </a:r>
          </a:p>
        </p:txBody>
      </p:sp>
      <p:pic>
        <p:nvPicPr>
          <p:cNvPr id="9" name="Picture 8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11546" y="69241"/>
            <a:ext cx="1258555" cy="14478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ardrop 11"/>
          <p:cNvSpPr/>
          <p:nvPr/>
        </p:nvSpPr>
        <p:spPr>
          <a:xfrm rot="19030443" flipH="1" flipV="1">
            <a:off x="8120395" y="287696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18" name="32-Point Star 17"/>
          <p:cNvSpPr/>
          <p:nvPr/>
        </p:nvSpPr>
        <p:spPr>
          <a:xfrm>
            <a:off x="1676400" y="228600"/>
            <a:ext cx="5715000" cy="1752600"/>
          </a:xfrm>
          <a:prstGeom prst="star3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dirty="0" smtClean="0">
              <a:solidFill>
                <a:schemeClr val="tx1"/>
              </a:solidFill>
              <a:cs typeface="B Hom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rgbClr val="002060"/>
                </a:solidFill>
                <a:latin typeface="Tahoma" pitchFamily="34" charset="0"/>
                <a:cs typeface="2  Yagut" pitchFamily="2" charset="-78"/>
              </a:rPr>
              <a:t>3.دلائل روايي: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dirty="0" smtClean="0">
              <a:solidFill>
                <a:schemeClr val="tx1"/>
              </a:solidFill>
              <a:cs typeface="B Homa" pitchFamily="2" charset="-78"/>
            </a:endParaRPr>
          </a:p>
        </p:txBody>
      </p:sp>
      <p:sp>
        <p:nvSpPr>
          <p:cNvPr id="21" name="Horizontal Scroll 20"/>
          <p:cNvSpPr/>
          <p:nvPr/>
        </p:nvSpPr>
        <p:spPr>
          <a:xfrm>
            <a:off x="0" y="1371600"/>
            <a:ext cx="8077200" cy="5105400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chemeClr val="tx1"/>
                </a:solidFill>
                <a:cs typeface="2  Karim" pitchFamily="2" charset="-78"/>
              </a:rPr>
              <a:t> </a:t>
            </a:r>
            <a:endParaRPr lang="fa-IR" sz="2800" b="1" dirty="0" smtClean="0">
              <a:solidFill>
                <a:schemeClr val="tx1"/>
              </a:solidFill>
              <a:cs typeface="2  Karim" pitchFamily="2" charset="-78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2800" b="1" dirty="0" smtClean="0">
                <a:solidFill>
                  <a:schemeClr val="tx1"/>
                </a:solidFill>
                <a:cs typeface="2  Karim" pitchFamily="2" charset="-78"/>
              </a:rPr>
              <a:t>1.حديث </a:t>
            </a:r>
            <a:r>
              <a:rPr lang="fa-IR" sz="2800" b="1" dirty="0" smtClean="0">
                <a:solidFill>
                  <a:schemeClr val="tx1"/>
                </a:solidFill>
                <a:cs typeface="2  Karim" pitchFamily="2" charset="-78"/>
              </a:rPr>
              <a:t>ثقلين: پیامبر(ص</a:t>
            </a:r>
            <a:r>
              <a:rPr lang="fa-IR" sz="2800" b="1" dirty="0" smtClean="0">
                <a:solidFill>
                  <a:schemeClr val="tx1"/>
                </a:solidFill>
                <a:cs typeface="2  Karim" pitchFamily="2" charset="-78"/>
              </a:rPr>
              <a:t>):قرآن و عترت پيامبر، دو گوهر گران‏سنگى هستند كه امت اسلام با تمسك </a:t>
            </a:r>
            <a:r>
              <a:rPr lang="fa-IR" sz="2800" b="1" dirty="0" smtClean="0">
                <a:solidFill>
                  <a:schemeClr val="tx1"/>
                </a:solidFill>
                <a:cs typeface="2  Karim" pitchFamily="2" charset="-78"/>
              </a:rPr>
              <a:t>به </a:t>
            </a:r>
            <a:r>
              <a:rPr lang="fa-IR" sz="2800" b="1" dirty="0" smtClean="0">
                <a:solidFill>
                  <a:schemeClr val="tx1"/>
                </a:solidFill>
                <a:cs typeface="2  Karim" pitchFamily="2" charset="-78"/>
              </a:rPr>
              <a:t>آن دو هرگز گمراه نخواهند شد. </a:t>
            </a: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2800" b="1" dirty="0" smtClean="0">
                <a:solidFill>
                  <a:schemeClr val="tx1"/>
                </a:solidFill>
                <a:cs typeface="2  Karim" pitchFamily="2" charset="-78"/>
              </a:rPr>
              <a:t>2.احاديثي که قرآن را مرجع و معيار شناخت حق از باطل </a:t>
            </a:r>
            <a:r>
              <a:rPr lang="fa-IR" sz="2800" b="1" dirty="0" smtClean="0">
                <a:solidFill>
                  <a:schemeClr val="tx1"/>
                </a:solidFill>
                <a:cs typeface="2  Karim" pitchFamily="2" charset="-78"/>
              </a:rPr>
              <a:t>مي</a:t>
            </a:r>
            <a:r>
              <a:rPr lang="fa-IR" sz="2800" b="1" dirty="0" smtClean="0">
                <a:solidFill>
                  <a:schemeClr val="tx1"/>
                </a:solidFill>
                <a:cs typeface="2  Karim" pitchFamily="2" charset="-78"/>
              </a:rPr>
              <a:t>‏دانند</a:t>
            </a:r>
            <a:r>
              <a:rPr lang="fa-IR" sz="2800" b="1" dirty="0" smtClean="0">
                <a:solidFill>
                  <a:schemeClr val="tx1"/>
                </a:solidFill>
                <a:cs typeface="2  Karim" pitchFamily="2" charset="-78"/>
              </a:rPr>
              <a:t>. رسول </a:t>
            </a:r>
            <a:r>
              <a:rPr lang="fa-IR" sz="2800" b="1" dirty="0" smtClean="0">
                <a:solidFill>
                  <a:schemeClr val="tx1"/>
                </a:solidFill>
                <a:cs typeface="2  Karim" pitchFamily="2" charset="-78"/>
              </a:rPr>
              <a:t>خدا(ص):آن‏گاه </a:t>
            </a:r>
            <a:r>
              <a:rPr lang="fa-IR" sz="2800" b="1" dirty="0" smtClean="0">
                <a:solidFill>
                  <a:schemeClr val="tx1"/>
                </a:solidFill>
                <a:cs typeface="2  Karim" pitchFamily="2" charset="-78"/>
              </a:rPr>
              <a:t>كه </a:t>
            </a:r>
            <a:r>
              <a:rPr lang="fa-IR" sz="2800" b="1" dirty="0" smtClean="0">
                <a:solidFill>
                  <a:schemeClr val="tx1"/>
                </a:solidFill>
                <a:cs typeface="2  Karim" pitchFamily="2" charset="-78"/>
              </a:rPr>
              <a:t>فتنه‏ها چون پاره‏هاى شب بر شما مشتبه شدند قرآن را دريابيد.</a:t>
            </a:r>
            <a:br>
              <a:rPr lang="fa-IR" sz="2800" b="1" dirty="0" smtClean="0">
                <a:solidFill>
                  <a:schemeClr val="tx1"/>
                </a:solidFill>
                <a:cs typeface="2  Karim" pitchFamily="2" charset="-78"/>
              </a:rPr>
            </a:br>
            <a:r>
              <a:rPr lang="fa-IR" sz="2800" b="1" dirty="0" smtClean="0">
                <a:solidFill>
                  <a:schemeClr val="tx1"/>
                </a:solidFill>
                <a:cs typeface="2  Karim" pitchFamily="2" charset="-78"/>
              </a:rPr>
              <a:t>3.احاديثي که قرآن را معيار درستي و نادرستي روايات مي‏دانند.پيامبر (</a:t>
            </a:r>
            <a:r>
              <a:rPr lang="fa-IR" sz="2800" b="1" dirty="0" smtClean="0">
                <a:solidFill>
                  <a:schemeClr val="tx1"/>
                </a:solidFill>
                <a:cs typeface="2  Karim" pitchFamily="2" charset="-78"/>
              </a:rPr>
              <a:t>ص)فرمود:آنچه </a:t>
            </a:r>
            <a:r>
              <a:rPr lang="fa-IR" sz="2800" b="1" dirty="0" smtClean="0">
                <a:solidFill>
                  <a:schemeClr val="tx1"/>
                </a:solidFill>
                <a:cs typeface="2  Karim" pitchFamily="2" charset="-78"/>
              </a:rPr>
              <a:t>را كه موافق كتاب خداست فرابگيريد و آنچه را كه مخالف كتاب خداست رها كنيد </a:t>
            </a:r>
            <a:r>
              <a:rPr lang="fa-IR" sz="2800" b="1" dirty="0" smtClean="0">
                <a:solidFill>
                  <a:schemeClr val="tx1"/>
                </a:solidFill>
                <a:cs typeface="2  Karim" pitchFamily="2" charset="-78"/>
              </a:rPr>
              <a:t>.</a:t>
            </a:r>
            <a:r>
              <a:rPr lang="fa-IR" sz="2800" b="1" dirty="0" smtClean="0">
                <a:solidFill>
                  <a:schemeClr val="tx1"/>
                </a:solidFill>
                <a:cs typeface="2  Karim" pitchFamily="2" charset="-78"/>
              </a:rPr>
              <a:t/>
            </a:r>
            <a:br>
              <a:rPr lang="fa-IR" sz="2800" b="1" dirty="0" smtClean="0">
                <a:solidFill>
                  <a:schemeClr val="tx1"/>
                </a:solidFill>
                <a:cs typeface="2  Karim" pitchFamily="2" charset="-78"/>
              </a:rPr>
            </a:br>
            <a:endParaRPr lang="fa-IR" sz="2800" b="1" dirty="0" smtClean="0">
              <a:solidFill>
                <a:schemeClr val="tx1"/>
              </a:solidFill>
              <a:cs typeface="2  Karim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86424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Documents and Settings\yamin\Desktop\re501-350x2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0"/>
            <a:ext cx="8686800" cy="62483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Documents and Settings\yamin\Desktop\13940630000062_Photo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D:\document\leila\a\png\Arabesque_droi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461097">
            <a:off x="97564" y="42235"/>
            <a:ext cx="2570975" cy="20835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 rot="16200000">
            <a:off x="6313738" y="3265738"/>
            <a:ext cx="4572000" cy="1088524"/>
          </a:xfrm>
          <a:prstGeom prst="rect">
            <a:avLst/>
          </a:prstGeom>
          <a:solidFill>
            <a:srgbClr val="08DBF8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fa-IR" sz="2800" b="1" dirty="0" smtClean="0">
                <a:solidFill>
                  <a:srgbClr val="002060"/>
                </a:solidFill>
                <a:cs typeface="B Roya" pitchFamily="2" charset="-78"/>
              </a:rPr>
              <a:t>اقسام پیامبران</a:t>
            </a:r>
          </a:p>
        </p:txBody>
      </p:sp>
      <p:pic>
        <p:nvPicPr>
          <p:cNvPr id="9" name="Picture 8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11546" y="69241"/>
            <a:ext cx="1258555" cy="14478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ardrop 11"/>
          <p:cNvSpPr/>
          <p:nvPr/>
        </p:nvSpPr>
        <p:spPr>
          <a:xfrm rot="19030443" flipH="1" flipV="1">
            <a:off x="8120395" y="287696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18" name="32-Point Star 17"/>
          <p:cNvSpPr/>
          <p:nvPr/>
        </p:nvSpPr>
        <p:spPr>
          <a:xfrm>
            <a:off x="1676400" y="228600"/>
            <a:ext cx="5715000" cy="1752600"/>
          </a:xfrm>
          <a:prstGeom prst="star3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dirty="0" smtClean="0">
              <a:solidFill>
                <a:schemeClr val="tx1"/>
              </a:solidFill>
              <a:cs typeface="B Hom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rgbClr val="002060"/>
                </a:solidFill>
                <a:latin typeface="Tahoma" pitchFamily="34" charset="0"/>
                <a:cs typeface="2  Karim" pitchFamily="2" charset="-78"/>
              </a:rPr>
              <a:t>1. طبیبان روحانی</a:t>
            </a:r>
            <a:endParaRPr lang="fa-IR" sz="3200" b="1" dirty="0" smtClean="0">
              <a:solidFill>
                <a:srgbClr val="002060"/>
              </a:solidFill>
              <a:latin typeface="Tahoma" pitchFamily="34" charset="0"/>
              <a:cs typeface="2  Karim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dirty="0" smtClean="0">
              <a:solidFill>
                <a:schemeClr val="tx1"/>
              </a:solidFill>
              <a:cs typeface="B Homa" pitchFamily="2" charset="-78"/>
            </a:endParaRPr>
          </a:p>
        </p:txBody>
      </p:sp>
      <p:sp>
        <p:nvSpPr>
          <p:cNvPr id="21" name="Horizontal Scroll 20"/>
          <p:cNvSpPr/>
          <p:nvPr/>
        </p:nvSpPr>
        <p:spPr>
          <a:xfrm>
            <a:off x="0" y="1066800"/>
            <a:ext cx="8077200" cy="5105400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3600" b="1" dirty="0" smtClean="0">
                <a:solidFill>
                  <a:schemeClr val="tx1"/>
                </a:solidFill>
                <a:cs typeface="2  Karim" pitchFamily="2" charset="-78"/>
              </a:rPr>
              <a:t> </a:t>
            </a:r>
            <a:endParaRPr lang="fa-IR" sz="3200" b="1" dirty="0" smtClean="0">
              <a:solidFill>
                <a:schemeClr val="tx1"/>
              </a:solidFill>
              <a:cs typeface="2  Karim" pitchFamily="2" charset="-78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B Roya" pitchFamily="2" charset="-78"/>
              </a:rPr>
              <a:t>1.برخى از آنان صاحب كتاب آسمانى و قانون نبودند. پيامبرانِ پيش از حضرت نوح عليه السلام از اين قبيل بودند </a:t>
            </a:r>
            <a:r>
              <a:rPr lang="fa-IR" sz="3200" b="1" dirty="0" smtClean="0">
                <a:solidFill>
                  <a:schemeClr val="tx1"/>
                </a:solidFill>
                <a:cs typeface="2  Karim" pitchFamily="2" charset="-78"/>
              </a:rPr>
              <a:t/>
            </a:r>
            <a:br>
              <a:rPr lang="fa-IR" sz="3200" b="1" dirty="0" smtClean="0">
                <a:solidFill>
                  <a:schemeClr val="tx1"/>
                </a:solidFill>
                <a:cs typeface="2  Karim" pitchFamily="2" charset="-78"/>
              </a:rPr>
            </a:br>
            <a:endParaRPr lang="fa-IR" sz="3200" b="1" dirty="0" smtClean="0">
              <a:solidFill>
                <a:schemeClr val="tx1"/>
              </a:solidFill>
              <a:cs typeface="2  Karim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86424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D:\document\leila\a\png\Arabesque_droi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461097">
            <a:off x="97564" y="42235"/>
            <a:ext cx="2570975" cy="20835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 rot="16200000">
            <a:off x="6313738" y="3265738"/>
            <a:ext cx="4572000" cy="1088524"/>
          </a:xfrm>
          <a:prstGeom prst="rect">
            <a:avLst/>
          </a:prstGeom>
          <a:solidFill>
            <a:srgbClr val="08DBF8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fa-IR" sz="2800" b="1" dirty="0" smtClean="0">
                <a:solidFill>
                  <a:srgbClr val="002060"/>
                </a:solidFill>
                <a:cs typeface="B Roya" pitchFamily="2" charset="-78"/>
              </a:rPr>
              <a:t>اقسام پیامبران</a:t>
            </a:r>
          </a:p>
        </p:txBody>
      </p:sp>
      <p:pic>
        <p:nvPicPr>
          <p:cNvPr id="9" name="Picture 8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11546" y="69241"/>
            <a:ext cx="1258555" cy="14478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ardrop 11"/>
          <p:cNvSpPr/>
          <p:nvPr/>
        </p:nvSpPr>
        <p:spPr>
          <a:xfrm rot="19030443" flipH="1" flipV="1">
            <a:off x="8120395" y="287696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18" name="32-Point Star 17"/>
          <p:cNvSpPr/>
          <p:nvPr/>
        </p:nvSpPr>
        <p:spPr>
          <a:xfrm>
            <a:off x="1905000" y="0"/>
            <a:ext cx="5715000" cy="1752600"/>
          </a:xfrm>
          <a:prstGeom prst="star3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dirty="0" smtClean="0">
              <a:solidFill>
                <a:schemeClr val="tx1"/>
              </a:solidFill>
              <a:cs typeface="B Homa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rgbClr val="002060"/>
                </a:solidFill>
                <a:latin typeface="Tahoma" pitchFamily="34" charset="0"/>
                <a:cs typeface="2  Karim" pitchFamily="2" charset="-78"/>
              </a:rPr>
              <a:t>2.پیامبران تبلیغی</a:t>
            </a:r>
            <a:endParaRPr lang="fa-IR" sz="3200" b="1" dirty="0" smtClean="0">
              <a:solidFill>
                <a:srgbClr val="002060"/>
              </a:solidFill>
              <a:latin typeface="Tahoma" pitchFamily="34" charset="0"/>
              <a:cs typeface="2  Karim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dirty="0" smtClean="0">
              <a:solidFill>
                <a:schemeClr val="tx1"/>
              </a:solidFill>
              <a:cs typeface="B Homa" pitchFamily="2" charset="-78"/>
            </a:endParaRPr>
          </a:p>
        </p:txBody>
      </p:sp>
      <p:sp>
        <p:nvSpPr>
          <p:cNvPr id="21" name="Horizontal Scroll 20"/>
          <p:cNvSpPr/>
          <p:nvPr/>
        </p:nvSpPr>
        <p:spPr>
          <a:xfrm>
            <a:off x="0" y="1066800"/>
            <a:ext cx="8077200" cy="5105400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3600" b="1" dirty="0" smtClean="0">
                <a:solidFill>
                  <a:schemeClr val="tx1"/>
                </a:solidFill>
                <a:cs typeface="2  Karim" pitchFamily="2" charset="-78"/>
              </a:rPr>
              <a:t> </a:t>
            </a:r>
            <a:endParaRPr lang="fa-IR" sz="2800" b="1" dirty="0" smtClean="0">
              <a:latin typeface="Calibri" pitchFamily="34" charset="0"/>
              <a:cs typeface="B Roya" pitchFamily="2" charset="-78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B Roya" pitchFamily="2" charset="-78"/>
              </a:rPr>
              <a:t>پيامبرانى </a:t>
            </a:r>
            <a:r>
              <a:rPr lang="fa-IR" sz="3200" b="1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B Roya" pitchFamily="2" charset="-78"/>
              </a:rPr>
              <a:t>بودند كه مأموريت تبليغ شريعت پيامبران بزرگ را برعهده </a:t>
            </a:r>
            <a:r>
              <a:rPr lang="fa-IR" sz="3200" b="1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B Roya" pitchFamily="2" charset="-78"/>
              </a:rPr>
              <a:t>داشتند.</a:t>
            </a: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B Roya" pitchFamily="2" charset="-78"/>
              </a:rPr>
              <a:t>حضرت </a:t>
            </a:r>
            <a:r>
              <a:rPr lang="fa-IR" sz="3200" b="1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B Roya" pitchFamily="2" charset="-78"/>
              </a:rPr>
              <a:t>هود، صالح، لوط، اسحاق، اسماعيل، يعقوب، يوسف و ... از جمله اين پيامبران تبليغى به‏شمار مى‏روند.</a:t>
            </a:r>
            <a:endParaRPr lang="fa-IR" sz="3200" b="1" dirty="0" smtClean="0">
              <a:solidFill>
                <a:srgbClr val="002060"/>
              </a:solidFill>
              <a:latin typeface="Calibri" pitchFamily="34" charset="0"/>
              <a:cs typeface="B Roya" pitchFamily="2" charset="-78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chemeClr val="tx1"/>
                </a:solidFill>
                <a:cs typeface="2  Karim" pitchFamily="2" charset="-78"/>
              </a:rPr>
              <a:t/>
            </a:r>
            <a:br>
              <a:rPr lang="fa-IR" sz="3200" b="1" dirty="0" smtClean="0">
                <a:solidFill>
                  <a:schemeClr val="tx1"/>
                </a:solidFill>
                <a:cs typeface="2  Karim" pitchFamily="2" charset="-78"/>
              </a:rPr>
            </a:br>
            <a:endParaRPr lang="fa-IR" sz="3200" b="1" dirty="0" smtClean="0">
              <a:solidFill>
                <a:schemeClr val="tx1"/>
              </a:solidFill>
              <a:cs typeface="2  Karim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86424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1022</Words>
  <Application>Microsoft Office PowerPoint</Application>
  <PresentationFormat>On-screen Show (4:3)</PresentationFormat>
  <Paragraphs>161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ali</dc:creator>
  <cp:lastModifiedBy>NPSoft</cp:lastModifiedBy>
  <cp:revision>48</cp:revision>
  <dcterms:created xsi:type="dcterms:W3CDTF">2006-08-16T00:00:00Z</dcterms:created>
  <dcterms:modified xsi:type="dcterms:W3CDTF">2019-08-13T13:36:51Z</dcterms:modified>
</cp:coreProperties>
</file>