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82" r:id="rId2"/>
    <p:sldId id="284" r:id="rId3"/>
    <p:sldId id="286" r:id="rId4"/>
    <p:sldId id="288" r:id="rId5"/>
    <p:sldId id="290" r:id="rId6"/>
    <p:sldId id="292" r:id="rId7"/>
    <p:sldId id="294" r:id="rId8"/>
    <p:sldId id="295" r:id="rId9"/>
    <p:sldId id="297" r:id="rId10"/>
    <p:sldId id="301" r:id="rId11"/>
    <p:sldId id="302" r:id="rId12"/>
    <p:sldId id="304" r:id="rId13"/>
    <p:sldId id="305" r:id="rId14"/>
    <p:sldId id="307" r:id="rId15"/>
    <p:sldId id="309" r:id="rId16"/>
    <p:sldId id="31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2057400"/>
            <a:ext cx="7620000" cy="3276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آيات فراوان به صراحت دلالت مى‏كنند كه دين اسلام دين همه مردم روى زمين است و ويژه قوم و ملت خاصى نيست مانند:</a:t>
            </a:r>
            <a:b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</a:b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قُلْ يا أَيُّهَا النَّاسُ إِنِّي رَسُولُ اللَّهِ إِلَيْكُمْ جَمِيعاً. (اعراف آیه 158) بگو اى مردم، من فرستاده خدا به سوى همه شما هستم‏.</a:t>
            </a:r>
            <a:b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</a:b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>
              <a:defRPr/>
            </a:pP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Yagut" pitchFamily="2" charset="-78"/>
              </a:rPr>
              <a:t>1. جهاني بودن دين اسلام:</a:t>
            </a:r>
            <a:endParaRPr lang="fa-IR" sz="2400" b="1" dirty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مباني ختم نبوت</a:t>
            </a:r>
            <a:endParaRPr lang="en-US" sz="4000" b="1" dirty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981200" y="0"/>
            <a:ext cx="51054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4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2. اجتهاد</a:t>
            </a:r>
            <a:endParaRPr lang="fa-IR" sz="4000" b="1" dirty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ويژگيهاي سيستم قانونگذاري در اسلام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52400" y="1219200"/>
            <a:ext cx="7620000" cy="5105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اجتهاد يكى از رموز پويايى اسلام و عامل انطباق آن با شرايط زمان است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. اجتهاد نيرويى است كه حضور دين را در همه عرصه‏هاى زندگى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اجتماعى به ثبوت مى‏رساند. اقبال لاهورى معتقد است اجتهاد قوّه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محرّكه اسلام است</a:t>
            </a:r>
            <a:r>
              <a:rPr lang="fa-IR" sz="2800" dirty="0" smtClean="0">
                <a:latin typeface="Tahoma" pitchFamily="34" charset="0"/>
                <a:cs typeface="2  Karim" pitchFamily="2" charset="-78"/>
              </a:rPr>
              <a:t>.</a:t>
            </a:r>
            <a:r>
              <a:rPr lang="fa-IR" sz="2800" dirty="0" smtClean="0">
                <a:latin typeface="Tahoma" pitchFamily="34" charset="0"/>
                <a:cs typeface="Arial" pitchFamily="34" charset="0"/>
              </a:rPr>
              <a:t/>
            </a:r>
            <a:br>
              <a:rPr lang="fa-IR" sz="2800" dirty="0" smtClean="0">
                <a:latin typeface="Tahoma" pitchFamily="34" charset="0"/>
                <a:cs typeface="Arial" pitchFamily="34" charset="0"/>
              </a:rPr>
            </a:br>
            <a:endParaRPr lang="fa-IR" sz="2800" dirty="0" smtClean="0"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905000" y="0"/>
            <a:ext cx="5181600" cy="1524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3- مبتني بودن احکام اسلامي بر مصالح و مفاسد واقعي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ويژگيهاي سيستم قانونگذاري در اسلام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066800"/>
            <a:ext cx="7620000" cy="50292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دائر مدار بودن احكام بر مصالح و مفاسد و درجه‏بندى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آن، يكى از امورى است كه باعث انعطاف قوانين دينى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شده و بسيارى از مشكلات اجتماعى با اين روش قابل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حلّ است.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در باب تزاحم، اهّم بر مهم و همچنين حكمى كه مصلحت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بيشترى دارد، بر ديگرى مقّدم مى‏شود</a:t>
            </a:r>
            <a: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/>
            </a:r>
            <a:b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</a:br>
            <a:endParaRPr lang="fa-IR" sz="24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/>
            </a:r>
            <a:b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</a:br>
            <a:endParaRPr lang="fa-IR" sz="24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905000" y="0"/>
            <a:ext cx="5181600" cy="1524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4- توجه به احکام اولي و ثانوي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ويژگيهاي سيستم قانونگذاري در اسلام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3429000"/>
            <a:ext cx="7772400" cy="2667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احكام اوّلي احكامى هستند كه مستند به نيازهاى ثابت انسان‏ها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يند و اين احكام جز در موارد خاص، مثل اضطرار و تبدّل موضوع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هرگز قابل تغيير و دگرگونى نيستند؛ مانند وجوب عبادات معيّن. </a:t>
            </a: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52400" y="1752600"/>
            <a:ext cx="7620000" cy="19812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احکام اسلام به دو قسم تقسم می شوند:احکام اولی و احکام ثانوی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52400" y="0"/>
            <a:ext cx="8686800" cy="6096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در حالات و شرايطى كه مكلّف نتواند به احكام واقعى اوّلى عمل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كند، شارع احكام ديگرى را مقرّر كرده كه به آن </a:t>
            </a:r>
            <a:r>
              <a:rPr lang="fa-IR" sz="3200" b="1" dirty="0" smtClean="0">
                <a:solidFill>
                  <a:srgbClr val="00B0F0"/>
                </a:solidFill>
                <a:latin typeface="Tahoma" pitchFamily="34" charset="0"/>
                <a:cs typeface="2  Karim" pitchFamily="2" charset="-78"/>
              </a:rPr>
              <a:t>احكام ثانوى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گفته مى‏شود. عواملى كه موجب عدم التزام به احكام اوّلى مى‏شود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، عبارت‏اند از: حرج، اضطرار، لاضرر ولاضرار، تقيّه، اهّم و مهّم،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057400" y="0"/>
            <a:ext cx="5181600" cy="1524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5</a:t>
            </a: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Yagut" pitchFamily="2" charset="-78"/>
              </a:rPr>
              <a:t>- عدم توجه به شکل وصورت ظاهري زندگي</a:t>
            </a:r>
            <a:endParaRPr lang="fa-IR" sz="3200" b="1" dirty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ويژگيهاي سيستم قانونگذاري در اسلام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52400" y="1752600"/>
            <a:ext cx="7620000" cy="5105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اسلام هرگز به شكل و صورت ظاهر زندگى نپرداخته است.مثلا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يكى از اهداف اسلام، طبق آيه «وَ أَعِدُّوا لَهُمْ مَا اسْتَطَعْتُمْ مِنْ قُوَّةٍ»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انفال آیه60. نيرومندى و قوى بودن مسلمانان در برابر دشمنان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است؛ امّا ابزار و وسايل و شكل نيرومندى در زمان‏هاى مختلف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 متفاوت است.</a:t>
            </a:r>
            <a:b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</a:b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/>
            </a:r>
            <a:br>
              <a:rPr lang="fa-IR" sz="24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</a:br>
            <a:endParaRPr lang="fa-IR" sz="24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057400" y="0"/>
            <a:ext cx="5181600" cy="1524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6- قوانين کنترل کننده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ويژگيهاي سيستم قانونگذاري در اسلام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0" y="1371600"/>
            <a:ext cx="7772400" cy="5486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يك سلسله اصول و قواعد در اسلام وجود دارد كه بر قوانين ديگر حاكم 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است. اين اصول بر تمام قوانين ديگر اسلام، اعمّ از عبادات و معاملات و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 اخلاقيات حاكم و ناظر است و آنها را تفسير، كنترل و محدود مى‏كند؛ مانند</a:t>
            </a:r>
          </a:p>
          <a:p>
            <a:pPr algn="r" rtl="1"/>
            <a:r>
              <a:rPr lang="fa-IR" sz="4000" b="1" dirty="0" smtClean="0">
                <a:solidFill>
                  <a:srgbClr val="002060"/>
                </a:solidFill>
                <a:cs typeface="2  Karim" pitchFamily="2" charset="-78"/>
              </a:rPr>
              <a:t> </a:t>
            </a:r>
            <a:r>
              <a:rPr lang="fa-IR" sz="4000" b="1" dirty="0" smtClean="0">
                <a:solidFill>
                  <a:srgbClr val="FF0000"/>
                </a:solidFill>
                <a:cs typeface="2  Karim" pitchFamily="2" charset="-78"/>
              </a:rPr>
              <a:t>«قاعده لاضرر و لا حرج».</a:t>
            </a:r>
          </a:p>
          <a:p>
            <a:pPr algn="r" rtl="1"/>
            <a:r>
              <a:rPr lang="fa-IR" sz="2800" b="1" dirty="0" smtClean="0">
                <a:solidFill>
                  <a:srgbClr val="FF0000"/>
                </a:solidFill>
                <a:cs typeface="2  Karim" pitchFamily="2" charset="-78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اين قواعد حقّ «وِتو» بر ساير قوانين دارند.مثلا قرآن مى‏فرمايد:</a:t>
            </a:r>
          </a:p>
          <a:p>
            <a:pPr algn="r" rtl="1"/>
            <a:r>
              <a:rPr lang="fa-IR" sz="4400" b="1" dirty="0" smtClean="0">
                <a:solidFill>
                  <a:srgbClr val="7030A0"/>
                </a:solidFill>
                <a:cs typeface="2  Karim" pitchFamily="2" charset="-78"/>
              </a:rPr>
              <a:t>ما جَعَلَ عَلَيْكُمْ فِي الدِّينِ مِنْ حَرَجٍ 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در دين مسائل و احكام حَرَجى و مشقت‏آور جعل نشده‏است.»( حج آیه 78)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/>
            </a:r>
            <a:br>
              <a:rPr lang="fa-IR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</a:br>
            <a:endParaRPr lang="fa-IR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057400" y="0"/>
            <a:ext cx="5181600" cy="1524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Zar" pitchFamily="2" charset="-78"/>
              </a:rPr>
              <a:t>7- اختيارات حکومت اسلامي 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ويژگيهاي سيستم قانونگذاري در اسلام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0" y="1371600"/>
            <a:ext cx="7772400" cy="5486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به حاكم اسلامى اجازه داده شده است در امور امّت و مسلمانان دخل و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 تصرف كرده و احكام لازم را براى اداره جامعه صادر كند و به اجرا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 بگذارد. اين احكام پيرو شرايط جامعه‏اند و از اين روى، قابل تغيير و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 دگرگونى‏اند. ملاك احكام حكومتى، مصلحت جامعه در چارچوب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cs typeface="2  Karim" pitchFamily="2" charset="-78"/>
              </a:rPr>
              <a:t> قوانين شريعت است.</a:t>
            </a:r>
            <a:endParaRPr lang="fa-IR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>
              <a:defRPr/>
            </a:pPr>
            <a:r>
              <a:rPr lang="fa-IR" sz="28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Yagut" pitchFamily="2" charset="-78"/>
              </a:rPr>
              <a:t>2. جاودانگی دين اسلام:</a:t>
            </a:r>
          </a:p>
          <a:p>
            <a:pPr algn="r" rtl="1">
              <a:defRPr/>
            </a:pPr>
            <a:endParaRPr lang="fa-IR" sz="2400" b="1" dirty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مباني ختم نبوت</a:t>
            </a:r>
            <a:endParaRPr lang="en-US" sz="4000" b="1" dirty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52400" y="1219200"/>
            <a:ext cx="7620000" cy="5105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آيات قرآن، به صراحت جاودانگى و ابدى بودن دين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را اثبات مى‏كنند: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وَ أُوحِيَ إِلَيَّ هذَا الْقُرْآنُ لِأُنْذِرَكُمْ بِهِ وَ مَنْ بَلَغَ‏. (انعام آیه19)به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من اين قرآن وحى شده است تا به وسيله آن شما و هركه را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(قرآن) به او مى‏رسد انذار كنم.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همچنین حديثِ «حَلالُ محمَّدٍ حلالٌ الى‏ يَومِ القِيامَة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و حَرامُه حَرامٌ الى يَومِ القِيامة» دلالت صريح براین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موضوع دارد</a:t>
            </a:r>
            <a:r>
              <a:rPr lang="fa-IR" b="1" dirty="0" smtClean="0">
                <a:solidFill>
                  <a:srgbClr val="CC3300"/>
                </a:solidFill>
                <a:cs typeface="B Mitra" pitchFamily="2" charset="-78"/>
              </a:rPr>
              <a:t>.</a:t>
            </a:r>
            <a:endParaRPr lang="en-US" b="1" dirty="0">
              <a:solidFill>
                <a:srgbClr val="CC3300"/>
              </a:solidFill>
              <a:cs typeface="B Mitra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Yagut" pitchFamily="2" charset="-78"/>
              </a:rPr>
              <a:t>3. جامعيت دين اسلام</a:t>
            </a:r>
            <a:endParaRPr lang="en-US" sz="32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  <a:p>
            <a:pPr algn="r" rtl="1">
              <a:defRPr/>
            </a:pPr>
            <a:endParaRPr lang="fa-IR" sz="2400" b="1" dirty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مباني ختم نبوت</a:t>
            </a:r>
            <a:endParaRPr lang="en-US" sz="4000" b="1" dirty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52400" y="1219200"/>
            <a:ext cx="7620000" cy="5105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2  Yagut" pitchFamily="2" charset="-78"/>
              </a:rPr>
              <a:t>توجه اسلام به همه جوانب مادى و معنوى، فردى و اجتماعى، 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2  Yagut" pitchFamily="2" charset="-78"/>
              </a:rPr>
              <a:t>نشانه جامعيت و همه‏جانبه بودن آموزه‏هاى دينى و مهم‏ترين ركن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2  Yagut" pitchFamily="2" charset="-78"/>
              </a:rPr>
              <a:t> جاودانگى آن است. به اين موضوع در مبحث «قلمرو دين» </a:t>
            </a:r>
          </a:p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2  Yagut" pitchFamily="2" charset="-78"/>
              </a:rPr>
              <a:t>اشاره خواهد شد.</a:t>
            </a:r>
            <a:r>
              <a:rPr lang="fa-IR" sz="3200" b="1" dirty="0" smtClean="0">
                <a:solidFill>
                  <a:schemeClr val="bg2"/>
                </a:solidFill>
                <a:cs typeface="2  Yagut" pitchFamily="2" charset="-78"/>
              </a:rPr>
              <a:t/>
            </a:r>
            <a:br>
              <a:rPr lang="fa-IR" sz="3200" b="1" dirty="0" smtClean="0">
                <a:solidFill>
                  <a:schemeClr val="bg2"/>
                </a:solidFill>
                <a:cs typeface="2  Yagut" pitchFamily="2" charset="-78"/>
              </a:rPr>
            </a:br>
            <a:endParaRPr lang="fa-IR" sz="3200" b="1" dirty="0">
              <a:solidFill>
                <a:schemeClr val="bg2"/>
              </a:solidFill>
              <a:cs typeface="2  Yagut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048000" y="0"/>
            <a:ext cx="4340225" cy="10795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>
              <a:defRPr/>
            </a:pPr>
            <a:r>
              <a:rPr lang="fa-IR" sz="3200" b="1" dirty="0" smtClean="0">
                <a:solidFill>
                  <a:srgbClr val="CC3300"/>
                </a:solidFill>
                <a:cs typeface="2  Yagut" pitchFamily="2" charset="-78"/>
              </a:rPr>
              <a:t>حکمت ختم نبوت تبليغي</a:t>
            </a:r>
            <a:endParaRPr lang="en-US" sz="3200" b="1" dirty="0">
              <a:solidFill>
                <a:srgbClr val="CC3300"/>
              </a:solidFill>
              <a:cs typeface="2  Yagut" pitchFamily="2" charset="-78"/>
            </a:endParaRPr>
          </a:p>
        </p:txBody>
      </p:sp>
      <p:sp>
        <p:nvSpPr>
          <p:cNvPr id="10" name="Wave 9"/>
          <p:cNvSpPr/>
          <p:nvPr/>
        </p:nvSpPr>
        <p:spPr bwMode="auto">
          <a:xfrm>
            <a:off x="228600" y="1524000"/>
            <a:ext cx="8610600" cy="4648200"/>
          </a:xfrm>
          <a:prstGeom prst="wave">
            <a:avLst>
              <a:gd name="adj1" fmla="val 12500"/>
              <a:gd name="adj2" fmla="val 89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>
              <a:defRPr/>
            </a:pPr>
            <a:r>
              <a:rPr lang="fa-IR" sz="28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يكى از علل اصلى ظهور پيامبران جديد، تحريف هایی است كه در تعليمات و كتاب‏هاى مقدس رخ مى‏داد. در دوره خاتميّت، مردم به اندازه‏اى از رشد و بلوغ رسيده بودند كه اين وظيفه بر عهده خود آنان گذاشته شود. از اين رو مى‏گوييم يكى از اركان ختم نبوّت تبليغى، </a:t>
            </a:r>
            <a:r>
              <a:rPr lang="fa-IR" sz="2800" b="1" dirty="0" smtClean="0">
                <a:solidFill>
                  <a:srgbClr val="FF0000"/>
                </a:solidFill>
                <a:latin typeface="Constantia" pitchFamily="18" charset="0"/>
                <a:ea typeface="Majalla UI"/>
                <a:cs typeface="2  Karim" pitchFamily="2" charset="-78"/>
              </a:rPr>
              <a:t>بلوغ اجتماعى بشر </a:t>
            </a:r>
            <a:r>
              <a:rPr lang="fa-IR" sz="28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در زمان ظهور پيامبر بزرگ اسلام است.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 bwMode="auto">
          <a:xfrm>
            <a:off x="228600" y="2362200"/>
            <a:ext cx="8610600" cy="35814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اسلام به عنوان يك قانون و روش زندگى، با مقتضيات متغيّر زمان چه مى‏كند؟</a:t>
            </a:r>
          </a:p>
          <a:p>
            <a:pPr algn="r" rtl="1"/>
            <a: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2400" b="1" dirty="0" smtClean="0">
                <a:solidFill>
                  <a:schemeClr val="tx1"/>
                </a:solidFill>
                <a:cs typeface="2  Karim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پاسخ:</a:t>
            </a:r>
          </a:p>
          <a:p>
            <a:pPr algn="r" rtl="1"/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برای روشن شدن حقیقت باید مقتضیات زمان را تفسیر کرد.در این رابطه سه تفسیر وجود دارد:</a:t>
            </a:r>
            <a:endParaRPr lang="fa-IR" sz="2800" b="1" dirty="0">
              <a:solidFill>
                <a:schemeClr val="tx1"/>
              </a:solidFill>
              <a:cs typeface="2  Karim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124200"/>
            <a:ext cx="8458200" cy="15219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FFFF00"/>
                </a:solidFill>
                <a:latin typeface="Garamond" pitchFamily="18" charset="0"/>
                <a:cs typeface="2  Yagut" pitchFamily="2" charset="-78"/>
              </a:rPr>
              <a:t> </a:t>
            </a:r>
          </a:p>
          <a:p>
            <a:pPr algn="r" rtl="1"/>
            <a:endParaRPr lang="fa-IR" sz="2800" b="1" dirty="0" smtClean="0">
              <a:solidFill>
                <a:srgbClr val="FFFF00"/>
              </a:solidFill>
              <a:latin typeface="Garamond" pitchFamily="18" charset="0"/>
              <a:cs typeface="2  Yagut" pitchFamily="2" charset="-78"/>
            </a:endParaRPr>
          </a:p>
          <a:p>
            <a:pPr marL="342900" indent="-342900" algn="r" rtl="1">
              <a:lnSpc>
                <a:spcPct val="240000"/>
              </a:lnSpc>
              <a:buAutoNum type="arabicPeriod"/>
              <a:defRPr/>
            </a:pPr>
            <a:endParaRPr lang="fa-IR" b="1" dirty="0" smtClean="0">
              <a:latin typeface="Garamond" pitchFamily="18" charset="0"/>
              <a:cs typeface="2  Yagut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1" y="4267200"/>
            <a:ext cx="8153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9" name="Oval 8"/>
          <p:cNvSpPr/>
          <p:nvPr/>
        </p:nvSpPr>
        <p:spPr bwMode="auto">
          <a:xfrm>
            <a:off x="2590800" y="304800"/>
            <a:ext cx="43434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800" b="1" dirty="0" smtClean="0">
                <a:solidFill>
                  <a:schemeClr val="bg2"/>
                </a:solidFill>
                <a:cs typeface="2  Yagut" pitchFamily="2" charset="-78"/>
              </a:rPr>
              <a:t>اسلام و مقتضيات زمان</a:t>
            </a:r>
          </a:p>
        </p:txBody>
      </p:sp>
      <p:pic>
        <p:nvPicPr>
          <p:cNvPr id="8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-3810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-3048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123\Desktop\flowers_and_butterfly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66" r="1879" b="70532"/>
          <a:stretch/>
        </p:blipFill>
        <p:spPr bwMode="auto">
          <a:xfrm>
            <a:off x="8592426" y="-80342"/>
            <a:ext cx="674370" cy="81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4343400" y="762000"/>
            <a:ext cx="22098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F79646">
                    <a:lumMod val="60000"/>
                    <a:lumOff val="40000"/>
                  </a:srgbClr>
                </a:solidFill>
                <a:cs typeface="B Roya" pitchFamily="2" charset="-78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cs typeface="2  Yagut" pitchFamily="2" charset="-78"/>
              </a:rPr>
              <a:t>1. تسليم زمانه شدن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67200" y="5029200"/>
            <a:ext cx="2590800" cy="15081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002060"/>
                </a:solidFill>
                <a:cs typeface="2  Yagut" pitchFamily="2" charset="-78"/>
              </a:rPr>
              <a:t>3.پاسخ گويي به نيازهاي بشر در هر زمان</a:t>
            </a:r>
            <a:r>
              <a:rPr lang="fa-IR" sz="2400" b="1" dirty="0" smtClean="0">
                <a:solidFill>
                  <a:srgbClr val="002060"/>
                </a:solidFill>
                <a:cs typeface="B Roya" pitchFamily="2" charset="-78"/>
              </a:rPr>
              <a:t> </a:t>
            </a:r>
          </a:p>
          <a:p>
            <a:pPr algn="r" rtl="1"/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315200" y="2362200"/>
            <a:ext cx="1524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bg1"/>
                </a:solidFill>
                <a:latin typeface="Garamond" pitchFamily="18" charset="0"/>
                <a:cs typeface="2  Yagut" pitchFamily="2" charset="-78"/>
              </a:rPr>
              <a:t>تقاضاي زمان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cxnSp>
        <p:nvCxnSpPr>
          <p:cNvPr id="27" name="Straight Arrow Connector 26"/>
          <p:cNvCxnSpPr>
            <a:stCxn id="6" idx="2"/>
            <a:endCxn id="22" idx="3"/>
          </p:cNvCxnSpPr>
          <p:nvPr/>
        </p:nvCxnSpPr>
        <p:spPr>
          <a:xfrm rot="10800000">
            <a:off x="6553200" y="1239054"/>
            <a:ext cx="762000" cy="2037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6286500" y="3848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52400" y="838200"/>
            <a:ext cx="3657601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002060"/>
                </a:solidFill>
                <a:latin typeface="Garamond" pitchFamily="18" charset="0"/>
                <a:cs typeface="2  Karim" pitchFamily="2" charset="-78"/>
              </a:rPr>
              <a:t>این تفسیر نادرست است زیرا:</a:t>
            </a:r>
          </a:p>
          <a:p>
            <a:pPr algn="r" rtl="1"/>
            <a:r>
              <a:rPr lang="fa-IR" sz="2000" b="1" dirty="0" smtClean="0">
                <a:solidFill>
                  <a:srgbClr val="002060"/>
                </a:solidFill>
                <a:latin typeface="Garamond" pitchFamily="18" charset="0"/>
                <a:cs typeface="2  Karim" pitchFamily="2" charset="-78"/>
              </a:rPr>
              <a:t>وظيفه انسان، پيروى از زمان نيست؛ بلكه گاهى وظيفه او اصلاح و كنترل زمان است.</a:t>
            </a:r>
            <a:r>
              <a:rPr lang="fa-IR" sz="2000" b="1" dirty="0" smtClean="0">
                <a:solidFill>
                  <a:schemeClr val="tx1"/>
                </a:solidFill>
                <a:latin typeface="Garamond" pitchFamily="18" charset="0"/>
                <a:cs typeface="2  Karim" pitchFamily="2" charset="-78"/>
              </a:rPr>
              <a:t>‏</a:t>
            </a:r>
            <a:endParaRPr lang="fa-IR" sz="20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2400" y="4495800"/>
            <a:ext cx="3657600" cy="18774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002060"/>
                </a:solidFill>
                <a:cs typeface="2  Karim" pitchFamily="2" charset="-78"/>
              </a:rPr>
              <a:t>این تفسیر درست است، نيازهاى انسان درحال تغيير است، اما قوانين اسلام مى‏تواند پاسخگوى نيازهاى متغيّر انسان‏ها باشد.</a:t>
            </a:r>
            <a:r>
              <a:rPr lang="fa-IR" sz="20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20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20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0600" y="2438400"/>
            <a:ext cx="1506511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val="002060"/>
                </a:solidFill>
                <a:cs typeface="B Roya" pitchFamily="2" charset="-78"/>
              </a:rPr>
              <a:t> </a:t>
            </a:r>
            <a:r>
              <a:rPr lang="fa-IR" sz="2000" b="1" dirty="0" smtClean="0">
                <a:solidFill>
                  <a:srgbClr val="002060"/>
                </a:solidFill>
                <a:cs typeface="B Roya" pitchFamily="2" charset="-78"/>
              </a:rPr>
              <a:t>2.پسند مردم </a:t>
            </a:r>
            <a:endParaRPr lang="en-US" sz="2000" b="1" dirty="0" smtClean="0">
              <a:solidFill>
                <a:srgbClr val="002060"/>
              </a:solidFill>
              <a:cs typeface="B Roya" pitchFamily="2" charset="-78"/>
            </a:endParaRPr>
          </a:p>
          <a:p>
            <a:pPr algn="r"/>
            <a:endParaRPr lang="en-US" sz="2000" b="1" dirty="0" smtClean="0">
              <a:solidFill>
                <a:srgbClr val="002060"/>
              </a:solidFill>
              <a:cs typeface="B Roya" pitchFamily="2" charset="-78"/>
            </a:endParaRPr>
          </a:p>
          <a:p>
            <a:pPr algn="r"/>
            <a:r>
              <a:rPr lang="fa-IR" sz="2000" b="1" dirty="0" smtClean="0">
                <a:solidFill>
                  <a:srgbClr val="002060"/>
                </a:solidFill>
                <a:cs typeface="B Roya" pitchFamily="2" charset="-78"/>
              </a:rPr>
              <a:t>زمان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2400" y="2514600"/>
            <a:ext cx="39624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002060"/>
                </a:solidFill>
                <a:cs typeface="2  Karim" pitchFamily="2" charset="-78"/>
              </a:rPr>
              <a:t>پسند مردم، دليل هماهنگى با آن نيست .</a:t>
            </a:r>
          </a:p>
          <a:p>
            <a:pPr algn="r" rtl="1"/>
            <a:r>
              <a:rPr lang="fa-IR" sz="2000" b="1" dirty="0" smtClean="0">
                <a:solidFill>
                  <a:srgbClr val="002060"/>
                </a:solidFill>
                <a:cs typeface="2  Karim" pitchFamily="2" charset="-78"/>
              </a:rPr>
              <a:t>على (ع) مى‏فرمايد: «ايّها النّاس لا تَستَوْحِشوا فى طَريقِ الهُدى‏ لِقِّلَةِ أهلِه؛ اى مردم! در طريق هدايت، از اينكه در اقلّيت هستيد، وحشت نكنيد.</a:t>
            </a:r>
            <a:endParaRPr lang="en-US" sz="2000" b="1" dirty="0">
              <a:solidFill>
                <a:srgbClr val="002060"/>
              </a:solidFill>
              <a:cs typeface="2  Karim" pitchFamily="2" charset="-78"/>
            </a:endParaRPr>
          </a:p>
        </p:txBody>
      </p:sp>
      <p:cxnSp>
        <p:nvCxnSpPr>
          <p:cNvPr id="37" name="Straight Arrow Connector 36"/>
          <p:cNvCxnSpPr>
            <a:stCxn id="6" idx="2"/>
            <a:endCxn id="29" idx="3"/>
          </p:cNvCxnSpPr>
          <p:nvPr/>
        </p:nvCxnSpPr>
        <p:spPr>
          <a:xfrm rot="10800000">
            <a:off x="6307112" y="2946232"/>
            <a:ext cx="1008089" cy="330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8" name="Left Arrow 87"/>
          <p:cNvSpPr/>
          <p:nvPr/>
        </p:nvSpPr>
        <p:spPr>
          <a:xfrm>
            <a:off x="3962400" y="1371600"/>
            <a:ext cx="381000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9" name="Left Arrow 88"/>
          <p:cNvSpPr/>
          <p:nvPr/>
        </p:nvSpPr>
        <p:spPr>
          <a:xfrm>
            <a:off x="4114800" y="2590800"/>
            <a:ext cx="685800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0" name="Left Arrow 89"/>
          <p:cNvSpPr/>
          <p:nvPr/>
        </p:nvSpPr>
        <p:spPr>
          <a:xfrm>
            <a:off x="3733800" y="5105400"/>
            <a:ext cx="457200" cy="48463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04717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6" grpId="0" animBg="1"/>
      <p:bldP spid="39" grpId="0" animBg="1"/>
      <p:bldP spid="44" grpId="0" animBg="1"/>
      <p:bldP spid="29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 bwMode="auto">
          <a:xfrm>
            <a:off x="0" y="152400"/>
            <a:ext cx="8839200" cy="1447800"/>
          </a:xfrm>
          <a:prstGeom prst="wedgeEllipseCallout">
            <a:avLst>
              <a:gd name="adj1" fmla="val -27587"/>
              <a:gd name="adj2" fmla="val 7385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fa-IR" sz="2400" b="1" dirty="0" smtClean="0">
                <a:solidFill>
                  <a:srgbClr val="002060"/>
                </a:solidFill>
                <a:cs typeface="2  Yagut" pitchFamily="2" charset="-78"/>
              </a:rPr>
              <a:t>پرسش:</a:t>
            </a:r>
          </a:p>
          <a:p>
            <a:pPr algn="r" rtl="1"/>
            <a:r>
              <a:rPr lang="fa-IR" sz="2400" b="1" dirty="0" smtClean="0">
                <a:solidFill>
                  <a:srgbClr val="002060"/>
                </a:solidFill>
                <a:cs typeface="2  Yagut" pitchFamily="2" charset="-78"/>
              </a:rPr>
              <a:t>  دينى كه ثابت است، چگونه مى‏تواند راهنماى زندگى متغيّر بشر باشد؟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86000"/>
            <a:ext cx="9144000" cy="20467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fa-IR" b="1" dirty="0" smtClean="0">
              <a:solidFill>
                <a:srgbClr val="002060"/>
              </a:solidFill>
              <a:cs typeface="2  Yagut" pitchFamily="2" charset="-78"/>
            </a:endParaRPr>
          </a:p>
          <a:p>
            <a:pPr algn="r" rtl="1"/>
            <a:endParaRPr lang="fa-IR" sz="2800" b="1" dirty="0" smtClean="0">
              <a:solidFill>
                <a:schemeClr val="accent5">
                  <a:lumMod val="50000"/>
                </a:schemeClr>
              </a:solidFill>
              <a:cs typeface="2  Yagut" pitchFamily="2" charset="-78"/>
            </a:endParaRP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2  Yagut" pitchFamily="2" charset="-78"/>
              </a:rPr>
              <a:t/>
            </a:r>
            <a:br>
              <a:rPr lang="fa-IR" b="1" dirty="0" smtClean="0">
                <a:solidFill>
                  <a:srgbClr val="002060"/>
                </a:solidFill>
                <a:cs typeface="2  Yagut" pitchFamily="2" charset="-78"/>
              </a:rPr>
            </a:br>
            <a:endParaRPr lang="en-US" b="1" dirty="0" smtClean="0">
              <a:solidFill>
                <a:srgbClr val="002060"/>
              </a:solidFill>
              <a:latin typeface="Garamond" pitchFamily="18" charset="0"/>
              <a:cs typeface="2  Yagut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002060"/>
                </a:solidFill>
                <a:latin typeface="Garamond" pitchFamily="18" charset="0"/>
                <a:cs typeface="2  Yagut" pitchFamily="2" charset="-78"/>
              </a:rPr>
              <a:t>                                                           </a:t>
            </a:r>
          </a:p>
          <a:p>
            <a:pPr algn="r" rtl="1"/>
            <a:r>
              <a:rPr lang="fa-IR" b="1" dirty="0" smtClean="0">
                <a:solidFill>
                  <a:srgbClr val="002060"/>
                </a:solidFill>
                <a:cs typeface="2  Yagut" pitchFamily="2" charset="-78"/>
              </a:rPr>
              <a:t>      </a:t>
            </a:r>
            <a:endParaRPr lang="fa-IR" b="1" dirty="0">
              <a:solidFill>
                <a:srgbClr val="002060"/>
              </a:solidFill>
              <a:cs typeface="2  Yagut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096000" y="3200400"/>
            <a:ext cx="1295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096000" y="3581400"/>
            <a:ext cx="1143000" cy="838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733800" y="1828800"/>
            <a:ext cx="1676400" cy="838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cs typeface="Arial" pitchFamily="34" charset="0"/>
              </a:rPr>
              <a:t>پاسخ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7010400" y="2743200"/>
            <a:ext cx="2133600" cy="2362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latin typeface="Garamond" pitchFamily="18" charset="0"/>
                <a:cs typeface="2  Karim" pitchFamily="2" charset="-78"/>
              </a:rPr>
              <a:t>اولا همه نيازها متغير نيست .</a:t>
            </a:r>
            <a:endParaRPr lang="fa-IR" sz="2400" b="1" dirty="0" smtClean="0">
              <a:solidFill>
                <a:srgbClr val="FF0000"/>
              </a:solidFill>
              <a:latin typeface="Tahoma" pitchFamily="34" charset="0"/>
              <a:cs typeface="2  Karim" pitchFamily="2" charset="-78"/>
            </a:endParaRPr>
          </a:p>
          <a:p>
            <a:pPr algn="r" rtl="1"/>
            <a:r>
              <a:rPr lang="fa-IR" sz="2400" b="1" dirty="0" smtClean="0">
                <a:solidFill>
                  <a:srgbClr val="FF0000"/>
                </a:solidFill>
                <a:cs typeface="2  Karim" pitchFamily="2" charset="-78"/>
              </a:rPr>
              <a:t>نیازها بر دوقسم است:</a:t>
            </a:r>
            <a:endParaRPr lang="fa-IR" sz="2400" b="1" dirty="0">
              <a:solidFill>
                <a:srgbClr val="FF0000"/>
              </a:solidFill>
              <a:cs typeface="2  Karim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2819400"/>
            <a:ext cx="60198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latin typeface="Garamond" pitchFamily="18" charset="0"/>
                <a:cs typeface="2  Yagut" pitchFamily="2" charset="-78"/>
              </a:rPr>
              <a:t>الف : نياز ثابت : از ذات بشر سرچشمه مي گيرد . نياز هاي جسماني ، نيازهاي روحي ، نيازهاي اجتماعي .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0" y="4191000"/>
            <a:ext cx="6019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/>
              <a:t> </a:t>
            </a:r>
            <a:r>
              <a:rPr lang="fa-IR" sz="2400" dirty="0" smtClean="0"/>
              <a:t>ب : نياز متغير : از نيازهاي اوليه سرچشمه مي گيرد ولي در طول زمان ارضاء آن فرق مي كند.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2400" y="0"/>
            <a:ext cx="8686800" cy="6477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endParaRPr lang="fa-IR" sz="3600" b="1" dirty="0" smtClean="0">
              <a:solidFill>
                <a:srgbClr val="CC3300"/>
              </a:solidFill>
              <a:cs typeface="2  Karim" pitchFamily="2" charset="-78"/>
            </a:endParaRPr>
          </a:p>
          <a:p>
            <a:pPr algn="r" rtl="1">
              <a:defRPr/>
            </a:pPr>
            <a:r>
              <a:rPr lang="fa-IR" sz="3600" b="1" dirty="0" smtClean="0">
                <a:solidFill>
                  <a:srgbClr val="CC3300"/>
                </a:solidFill>
                <a:cs typeface="2  Karim" pitchFamily="2" charset="-78"/>
              </a:rPr>
              <a:t>ثانیا. قوانین ثابت دینی خط سیر کلی زندگی را در نظر گرفته و</a:t>
            </a:r>
          </a:p>
          <a:p>
            <a:pPr algn="r" rtl="1">
              <a:defRPr/>
            </a:pPr>
            <a:r>
              <a:rPr lang="fa-IR" sz="3600" b="1" dirty="0" smtClean="0">
                <a:solidFill>
                  <a:srgbClr val="CC3300"/>
                </a:solidFill>
                <a:cs typeface="2  Karim" pitchFamily="2" charset="-78"/>
              </a:rPr>
              <a:t> دین توجهی نسبت به شکل و ظاهر زندگی ندارد.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981200" y="0"/>
            <a:ext cx="51054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28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1- ورود عقل در حريم قانونگذاری  </a:t>
            </a:r>
          </a:p>
          <a:p>
            <a:pPr algn="r" rtl="1">
              <a:defRPr/>
            </a:pPr>
            <a:endParaRPr lang="fa-IR" sz="2400" b="1" dirty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ويژگيهاي سيستم قانونگذاري در اسلام</a:t>
            </a: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52400" y="1219200"/>
            <a:ext cx="7620000" cy="5105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در اسلام، عقل به عنوان منبع قانون‏گذارى و تشريع به رسميت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شناخته شده است؛ فقيهان عقل را در كنار كتاب و سنت و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اجماع، چهارمين منبع احكام مى‏دانند مبتنى بودن احكام بر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مصالح و مفاسد زمينى، به عقل مجتهد اين امكان را مى‏دهد</a:t>
            </a:r>
          </a:p>
          <a:p>
            <a:pPr algn="r" rtl="1">
              <a:defRPr/>
            </a:pPr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 كه در شرايط مختلف زمانى و مكانى، فتواهاى مختلف بدهد.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1085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NPSoft</cp:lastModifiedBy>
  <cp:revision>34</cp:revision>
  <dcterms:created xsi:type="dcterms:W3CDTF">2006-08-16T00:00:00Z</dcterms:created>
  <dcterms:modified xsi:type="dcterms:W3CDTF">2019-08-13T14:41:48Z</dcterms:modified>
</cp:coreProperties>
</file>