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7" r:id="rId2"/>
    <p:sldId id="269" r:id="rId3"/>
    <p:sldId id="271" r:id="rId4"/>
    <p:sldId id="279" r:id="rId5"/>
    <p:sldId id="281" r:id="rId6"/>
    <p:sldId id="303" r:id="rId7"/>
    <p:sldId id="305" r:id="rId8"/>
    <p:sldId id="307" r:id="rId9"/>
    <p:sldId id="309" r:id="rId10"/>
    <p:sldId id="291" r:id="rId11"/>
    <p:sldId id="293" r:id="rId12"/>
    <p:sldId id="295" r:id="rId13"/>
    <p:sldId id="297" r:id="rId14"/>
    <p:sldId id="299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5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FC65F-11D7-4CD9-8CDC-511C69A421D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269AD-A8FC-4A32-B87E-FC56299016E0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r>
            <a:rPr lang="fa-IR" sz="3200" dirty="0" smtClean="0">
              <a:cs typeface="B Homa" pitchFamily="2" charset="-78"/>
            </a:rPr>
            <a:t>عوامل سکولاریسم</a:t>
          </a:r>
          <a:endParaRPr lang="en-US" sz="3200" dirty="0"/>
        </a:p>
      </dgm:t>
    </dgm:pt>
    <dgm:pt modelId="{CC1E3B6F-8AA4-4E78-87DB-C871F77070C2}" type="parTrans" cxnId="{EA1F138F-970D-45DB-B760-C81A56AF1D99}">
      <dgm:prSet/>
      <dgm:spPr/>
      <dgm:t>
        <a:bodyPr/>
        <a:lstStyle/>
        <a:p>
          <a:endParaRPr lang="en-US"/>
        </a:p>
      </dgm:t>
    </dgm:pt>
    <dgm:pt modelId="{8EC93093-FD52-4FCB-B7BE-3EACA5E5680E}" type="sibTrans" cxnId="{EA1F138F-970D-45DB-B760-C81A56AF1D99}">
      <dgm:prSet/>
      <dgm:spPr/>
      <dgm:t>
        <a:bodyPr/>
        <a:lstStyle/>
        <a:p>
          <a:endParaRPr lang="en-US"/>
        </a:p>
      </dgm:t>
    </dgm:pt>
    <dgm:pt modelId="{6B51BB18-EB4E-44F4-A65D-65ED4BBFF35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latin typeface="Constantia" pitchFamily="18" charset="0"/>
              <a:ea typeface="Majalla UI"/>
              <a:cs typeface="2  Karim" pitchFamily="2" charset="-78"/>
            </a:rPr>
            <a:t>1- محدوديت متون ديني مسيحي</a:t>
          </a:r>
          <a:endParaRPr lang="en-US" dirty="0">
            <a:solidFill>
              <a:schemeClr val="tx1"/>
            </a:solidFill>
            <a:cs typeface="2  Karim" pitchFamily="2" charset="-78"/>
          </a:endParaRPr>
        </a:p>
      </dgm:t>
    </dgm:pt>
    <dgm:pt modelId="{0B3B7E07-CD1F-418B-95EF-8BAE0024C262}" type="parTrans" cxnId="{697A2E02-BAF4-498D-9286-B1D3B9738FEB}">
      <dgm:prSet/>
      <dgm:spPr/>
      <dgm:t>
        <a:bodyPr/>
        <a:lstStyle/>
        <a:p>
          <a:endParaRPr lang="en-US"/>
        </a:p>
      </dgm:t>
    </dgm:pt>
    <dgm:pt modelId="{400DF3E2-4325-4B3A-8651-D779A225FEA2}" type="sibTrans" cxnId="{697A2E02-BAF4-498D-9286-B1D3B9738FEB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B1182E83-E0C9-4BC6-8334-25A1DD02FCC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1"/>
          <a:r>
            <a:rPr lang="fa-IR" b="1" dirty="0" smtClean="0">
              <a:solidFill>
                <a:srgbClr val="002060"/>
              </a:solidFill>
              <a:cs typeface="2  Karim" pitchFamily="2" charset="-78"/>
            </a:rPr>
            <a:t>2. فقدان قوانين اجتماعى و حكومتى در مسيحيت‏</a:t>
          </a:r>
          <a:endParaRPr lang="en-US" dirty="0" smtClean="0">
            <a:cs typeface="2  Karim" pitchFamily="2" charset="-78"/>
          </a:endParaRPr>
        </a:p>
      </dgm:t>
    </dgm:pt>
    <dgm:pt modelId="{88BCA96F-1B2A-4D81-B1AC-72735841B3FC}" type="parTrans" cxnId="{68EBB725-6F2C-466B-99D0-8C5D0024587D}">
      <dgm:prSet/>
      <dgm:spPr/>
      <dgm:t>
        <a:bodyPr/>
        <a:lstStyle/>
        <a:p>
          <a:endParaRPr lang="en-US"/>
        </a:p>
      </dgm:t>
    </dgm:pt>
    <dgm:pt modelId="{342302BA-E269-4413-A9F6-E5B122E54B51}" type="sibTrans" cxnId="{68EBB725-6F2C-466B-99D0-8C5D0024587D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BE2F3B16-2E18-42B3-BEC1-99BA3BD68AF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1"/>
          <a:r>
            <a:rPr lang="fa-IR" sz="2400" b="1" dirty="0" smtClean="0">
              <a:solidFill>
                <a:schemeClr val="bg1"/>
              </a:solidFill>
              <a:latin typeface="Tahoma"/>
              <a:cs typeface="2  Karim" pitchFamily="2" charset="-78"/>
            </a:rPr>
            <a:t>3. فساد مالى و اخلاقى در دستگاه كليسا</a:t>
          </a:r>
          <a:r>
            <a:rPr lang="fa-IR" sz="2400" b="1" dirty="0" smtClean="0">
              <a:solidFill>
                <a:srgbClr val="002060"/>
              </a:solidFill>
              <a:latin typeface="Tahoma"/>
              <a:cs typeface="2  Karim" pitchFamily="2" charset="-78"/>
            </a:rPr>
            <a:t/>
          </a:r>
          <a:br>
            <a:rPr lang="fa-IR" sz="2400" b="1" dirty="0" smtClean="0">
              <a:solidFill>
                <a:srgbClr val="002060"/>
              </a:solidFill>
              <a:latin typeface="Tahoma"/>
              <a:cs typeface="2  Karim" pitchFamily="2" charset="-78"/>
            </a:rPr>
          </a:br>
          <a:endParaRPr lang="en-US" sz="2400" dirty="0">
            <a:cs typeface="2  Karim" pitchFamily="2" charset="-78"/>
          </a:endParaRPr>
        </a:p>
      </dgm:t>
    </dgm:pt>
    <dgm:pt modelId="{4EBFA16C-DDFC-4933-8B58-C481E772FA2E}" type="parTrans" cxnId="{3D14928E-13FE-433D-83E5-1301AB3A0D69}">
      <dgm:prSet/>
      <dgm:spPr/>
      <dgm:t>
        <a:bodyPr/>
        <a:lstStyle/>
        <a:p>
          <a:endParaRPr lang="en-US"/>
        </a:p>
      </dgm:t>
    </dgm:pt>
    <dgm:pt modelId="{670BC773-FD3C-4253-9F2B-974354447FC5}" type="sibTrans" cxnId="{3D14928E-13FE-433D-83E5-1301AB3A0D6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79565F90-7597-4D0F-9764-261F2B7C98AD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solidFill>
                <a:schemeClr val="bg1"/>
              </a:solidFill>
              <a:cs typeface="B Karim" pitchFamily="2" charset="-78"/>
            </a:rPr>
            <a:t>4. خشونت كليسا</a:t>
          </a:r>
          <a:endParaRPr lang="en-US" sz="2400" dirty="0">
            <a:solidFill>
              <a:schemeClr val="bg1"/>
            </a:solidFill>
            <a:cs typeface="B Karim" pitchFamily="2" charset="-78"/>
          </a:endParaRPr>
        </a:p>
      </dgm:t>
    </dgm:pt>
    <dgm:pt modelId="{A4977DE7-1391-4674-A7BC-277FB0F9C82A}" type="parTrans" cxnId="{1F7C53C1-91F1-4756-9243-97CEB9D1200E}">
      <dgm:prSet/>
      <dgm:spPr/>
      <dgm:t>
        <a:bodyPr/>
        <a:lstStyle/>
        <a:p>
          <a:endParaRPr lang="en-US"/>
        </a:p>
      </dgm:t>
    </dgm:pt>
    <dgm:pt modelId="{EA9591E2-F322-41A5-9ADF-A2A8731E73C6}" type="sibTrans" cxnId="{1F7C53C1-91F1-4756-9243-97CEB9D1200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0BAE0BE3-DA7F-485C-9B61-4EA32B87485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1"/>
          <a:r>
            <a:rPr lang="fa-IR" b="1" dirty="0" smtClean="0">
              <a:solidFill>
                <a:srgbClr val="7030A0"/>
              </a:solidFill>
              <a:cs typeface="2  Karim" pitchFamily="2" charset="-78"/>
            </a:rPr>
            <a:t>5. جنبش اصلاح دينى</a:t>
          </a:r>
          <a:endParaRPr lang="en-US" dirty="0">
            <a:cs typeface="2  Karim" pitchFamily="2" charset="-78"/>
          </a:endParaRPr>
        </a:p>
      </dgm:t>
    </dgm:pt>
    <dgm:pt modelId="{F9281C60-3E15-43FD-B097-CD3A16C57077}" type="parTrans" cxnId="{5B0AEF56-71DA-41A6-A5D9-FB9D99B7E48B}">
      <dgm:prSet/>
      <dgm:spPr/>
      <dgm:t>
        <a:bodyPr/>
        <a:lstStyle/>
        <a:p>
          <a:endParaRPr lang="en-US"/>
        </a:p>
      </dgm:t>
    </dgm:pt>
    <dgm:pt modelId="{74B65306-92D8-44DF-9B00-2BFD88C2F741}" type="sibTrans" cxnId="{5B0AEF56-71DA-41A6-A5D9-FB9D99B7E48B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996B1EAC-29EF-44DE-AAF1-61452F8AF89F}" type="pres">
      <dgm:prSet presAssocID="{2AFFC65F-11D7-4CD9-8CDC-511C69A421D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47C65-E035-4B97-A972-2B4C14F6B89F}" type="pres">
      <dgm:prSet presAssocID="{4E1269AD-A8FC-4A32-B87E-FC56299016E0}" presName="centerShape" presStyleLbl="node0" presStyleIdx="0" presStyleCnt="1" custScaleX="142647" custScaleY="142647"/>
      <dgm:spPr/>
      <dgm:t>
        <a:bodyPr/>
        <a:lstStyle/>
        <a:p>
          <a:endParaRPr lang="en-US"/>
        </a:p>
      </dgm:t>
    </dgm:pt>
    <dgm:pt modelId="{90C0A439-5017-4560-96AC-BF0F4FE15063}" type="pres">
      <dgm:prSet presAssocID="{6B51BB18-EB4E-44F4-A65D-65ED4BBFF355}" presName="node" presStyleLbl="node1" presStyleIdx="0" presStyleCnt="5" custScaleX="145558" custScaleY="14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CC76D-8135-4B1A-9323-1F8A06A89EA7}" type="pres">
      <dgm:prSet presAssocID="{6B51BB18-EB4E-44F4-A65D-65ED4BBFF355}" presName="dummy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50BFD386-FEA8-44E9-808B-3DCB53D089F5}" type="pres">
      <dgm:prSet presAssocID="{400DF3E2-4325-4B3A-8651-D779A225FEA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54D1FBF-59A6-4EF7-BAC9-972D1A704059}" type="pres">
      <dgm:prSet presAssocID="{B1182E83-E0C9-4BC6-8334-25A1DD02FCC9}" presName="node" presStyleLbl="node1" presStyleIdx="1" presStyleCnt="5" custScaleX="145558" custScaleY="14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54EA7-43D1-4C64-AC9B-7B4AC7181F46}" type="pres">
      <dgm:prSet presAssocID="{B1182E83-E0C9-4BC6-8334-25A1DD02FCC9}" presName="dummy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6B3FC5D4-2180-45E5-9641-488A1CC7F0DB}" type="pres">
      <dgm:prSet presAssocID="{342302BA-E269-4413-A9F6-E5B122E54B5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7825822-8A13-4451-868B-94FD4932BE73}" type="pres">
      <dgm:prSet presAssocID="{BE2F3B16-2E18-42B3-BEC1-99BA3BD68AF2}" presName="node" presStyleLbl="node1" presStyleIdx="2" presStyleCnt="5" custScaleX="145558" custScaleY="14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C0C03-4530-4629-B26E-6A715CAD1AB3}" type="pres">
      <dgm:prSet presAssocID="{BE2F3B16-2E18-42B3-BEC1-99BA3BD68AF2}" presName="dummy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1C9376FB-C1D8-458A-A783-1AA5097D2A8A}" type="pres">
      <dgm:prSet presAssocID="{670BC773-FD3C-4253-9F2B-974354447FC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7125E5E-4680-4993-8A44-C356A78AA9D4}" type="pres">
      <dgm:prSet presAssocID="{79565F90-7597-4D0F-9764-261F2B7C98AD}" presName="node" presStyleLbl="node1" presStyleIdx="3" presStyleCnt="5" custScaleX="145558" custScaleY="14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69F5B-F54C-417E-9DA4-EF4DFF1490C7}" type="pres">
      <dgm:prSet presAssocID="{79565F90-7597-4D0F-9764-261F2B7C98AD}" presName="dummy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6926687B-9A89-494E-B88B-5DA96764FAF8}" type="pres">
      <dgm:prSet presAssocID="{EA9591E2-F322-41A5-9ADF-A2A8731E73C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228CE59-C760-495F-A7EA-AC7BC567ED15}" type="pres">
      <dgm:prSet presAssocID="{0BAE0BE3-DA7F-485C-9B61-4EA32B874858}" presName="node" presStyleLbl="node1" presStyleIdx="4" presStyleCnt="5" custScaleX="145558" custScaleY="145558" custRadScaleRad="108560" custRadScaleInc="-8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7BB71-59EF-4598-B5E9-24EA6EB53469}" type="pres">
      <dgm:prSet presAssocID="{0BAE0BE3-DA7F-485C-9B61-4EA32B874858}" presName="dummy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AAFB9F7-7919-4224-B5A9-FECF126DF3A6}" type="pres">
      <dgm:prSet presAssocID="{74B65306-92D8-44DF-9B00-2BFD88C2F741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A1F138F-970D-45DB-B760-C81A56AF1D99}" srcId="{2AFFC65F-11D7-4CD9-8CDC-511C69A421DD}" destId="{4E1269AD-A8FC-4A32-B87E-FC56299016E0}" srcOrd="0" destOrd="0" parTransId="{CC1E3B6F-8AA4-4E78-87DB-C871F77070C2}" sibTransId="{8EC93093-FD52-4FCB-B7BE-3EACA5E5680E}"/>
    <dgm:cxn modelId="{22D6DBBC-D58C-4091-9461-ACF9D5748212}" type="presOf" srcId="{670BC773-FD3C-4253-9F2B-974354447FC5}" destId="{1C9376FB-C1D8-458A-A783-1AA5097D2A8A}" srcOrd="0" destOrd="0" presId="urn:microsoft.com/office/officeart/2005/8/layout/radial6"/>
    <dgm:cxn modelId="{68EBB725-6F2C-466B-99D0-8C5D0024587D}" srcId="{4E1269AD-A8FC-4A32-B87E-FC56299016E0}" destId="{B1182E83-E0C9-4BC6-8334-25A1DD02FCC9}" srcOrd="1" destOrd="0" parTransId="{88BCA96F-1B2A-4D81-B1AC-72735841B3FC}" sibTransId="{342302BA-E269-4413-A9F6-E5B122E54B51}"/>
    <dgm:cxn modelId="{5B0AEF56-71DA-41A6-A5D9-FB9D99B7E48B}" srcId="{4E1269AD-A8FC-4A32-B87E-FC56299016E0}" destId="{0BAE0BE3-DA7F-485C-9B61-4EA32B874858}" srcOrd="4" destOrd="0" parTransId="{F9281C60-3E15-43FD-B097-CD3A16C57077}" sibTransId="{74B65306-92D8-44DF-9B00-2BFD88C2F741}"/>
    <dgm:cxn modelId="{C185908F-0615-41E0-84B6-FF45A383B268}" type="presOf" srcId="{B1182E83-E0C9-4BC6-8334-25A1DD02FCC9}" destId="{C54D1FBF-59A6-4EF7-BAC9-972D1A704059}" srcOrd="0" destOrd="0" presId="urn:microsoft.com/office/officeart/2005/8/layout/radial6"/>
    <dgm:cxn modelId="{7C39571E-D776-424B-8E36-78CFD8A4B0EE}" type="presOf" srcId="{0BAE0BE3-DA7F-485C-9B61-4EA32B874858}" destId="{1228CE59-C760-495F-A7EA-AC7BC567ED15}" srcOrd="0" destOrd="0" presId="urn:microsoft.com/office/officeart/2005/8/layout/radial6"/>
    <dgm:cxn modelId="{1F7C53C1-91F1-4756-9243-97CEB9D1200E}" srcId="{4E1269AD-A8FC-4A32-B87E-FC56299016E0}" destId="{79565F90-7597-4D0F-9764-261F2B7C98AD}" srcOrd="3" destOrd="0" parTransId="{A4977DE7-1391-4674-A7BC-277FB0F9C82A}" sibTransId="{EA9591E2-F322-41A5-9ADF-A2A8731E73C6}"/>
    <dgm:cxn modelId="{C43C419C-6882-4C67-95F0-26939A93633B}" type="presOf" srcId="{74B65306-92D8-44DF-9B00-2BFD88C2F741}" destId="{7AAFB9F7-7919-4224-B5A9-FECF126DF3A6}" srcOrd="0" destOrd="0" presId="urn:microsoft.com/office/officeart/2005/8/layout/radial6"/>
    <dgm:cxn modelId="{B8383F71-22FE-47BB-8571-4C83A03960CD}" type="presOf" srcId="{342302BA-E269-4413-A9F6-E5B122E54B51}" destId="{6B3FC5D4-2180-45E5-9641-488A1CC7F0DB}" srcOrd="0" destOrd="0" presId="urn:microsoft.com/office/officeart/2005/8/layout/radial6"/>
    <dgm:cxn modelId="{61C89BA8-D46F-48D6-ABB9-CDA55CAE1C1F}" type="presOf" srcId="{6B51BB18-EB4E-44F4-A65D-65ED4BBFF355}" destId="{90C0A439-5017-4560-96AC-BF0F4FE15063}" srcOrd="0" destOrd="0" presId="urn:microsoft.com/office/officeart/2005/8/layout/radial6"/>
    <dgm:cxn modelId="{9E428940-10CB-4654-AC1C-DFF86041BB7F}" type="presOf" srcId="{400DF3E2-4325-4B3A-8651-D779A225FEA2}" destId="{50BFD386-FEA8-44E9-808B-3DCB53D089F5}" srcOrd="0" destOrd="0" presId="urn:microsoft.com/office/officeart/2005/8/layout/radial6"/>
    <dgm:cxn modelId="{36C796BE-7467-4693-8585-C55F3ABA0CFB}" type="presOf" srcId="{2AFFC65F-11D7-4CD9-8CDC-511C69A421DD}" destId="{996B1EAC-29EF-44DE-AAF1-61452F8AF89F}" srcOrd="0" destOrd="0" presId="urn:microsoft.com/office/officeart/2005/8/layout/radial6"/>
    <dgm:cxn modelId="{3D14928E-13FE-433D-83E5-1301AB3A0D69}" srcId="{4E1269AD-A8FC-4A32-B87E-FC56299016E0}" destId="{BE2F3B16-2E18-42B3-BEC1-99BA3BD68AF2}" srcOrd="2" destOrd="0" parTransId="{4EBFA16C-DDFC-4933-8B58-C481E772FA2E}" sibTransId="{670BC773-FD3C-4253-9F2B-974354447FC5}"/>
    <dgm:cxn modelId="{63784B56-B8A1-4573-A6B9-02A0E18F0223}" type="presOf" srcId="{79565F90-7597-4D0F-9764-261F2B7C98AD}" destId="{27125E5E-4680-4993-8A44-C356A78AA9D4}" srcOrd="0" destOrd="0" presId="urn:microsoft.com/office/officeart/2005/8/layout/radial6"/>
    <dgm:cxn modelId="{697A2E02-BAF4-498D-9286-B1D3B9738FEB}" srcId="{4E1269AD-A8FC-4A32-B87E-FC56299016E0}" destId="{6B51BB18-EB4E-44F4-A65D-65ED4BBFF355}" srcOrd="0" destOrd="0" parTransId="{0B3B7E07-CD1F-418B-95EF-8BAE0024C262}" sibTransId="{400DF3E2-4325-4B3A-8651-D779A225FEA2}"/>
    <dgm:cxn modelId="{59E35D47-BA68-4D2C-80A9-8C2EEA3D8D43}" type="presOf" srcId="{BE2F3B16-2E18-42B3-BEC1-99BA3BD68AF2}" destId="{27825822-8A13-4451-868B-94FD4932BE73}" srcOrd="0" destOrd="0" presId="urn:microsoft.com/office/officeart/2005/8/layout/radial6"/>
    <dgm:cxn modelId="{69EC1581-A3DF-45CD-ABCF-744118D6B863}" type="presOf" srcId="{4E1269AD-A8FC-4A32-B87E-FC56299016E0}" destId="{0EA47C65-E035-4B97-A972-2B4C14F6B89F}" srcOrd="0" destOrd="0" presId="urn:microsoft.com/office/officeart/2005/8/layout/radial6"/>
    <dgm:cxn modelId="{B6F1D29E-68DF-4BD5-8F14-209A25FAD149}" type="presOf" srcId="{EA9591E2-F322-41A5-9ADF-A2A8731E73C6}" destId="{6926687B-9A89-494E-B88B-5DA96764FAF8}" srcOrd="0" destOrd="0" presId="urn:microsoft.com/office/officeart/2005/8/layout/radial6"/>
    <dgm:cxn modelId="{C2E32AA9-9426-4AE1-A013-5E34992E5AC5}" type="presParOf" srcId="{996B1EAC-29EF-44DE-AAF1-61452F8AF89F}" destId="{0EA47C65-E035-4B97-A972-2B4C14F6B89F}" srcOrd="0" destOrd="0" presId="urn:microsoft.com/office/officeart/2005/8/layout/radial6"/>
    <dgm:cxn modelId="{BA38208E-7CE2-4BCE-AB64-3729FD12067B}" type="presParOf" srcId="{996B1EAC-29EF-44DE-AAF1-61452F8AF89F}" destId="{90C0A439-5017-4560-96AC-BF0F4FE15063}" srcOrd="1" destOrd="0" presId="urn:microsoft.com/office/officeart/2005/8/layout/radial6"/>
    <dgm:cxn modelId="{C0149EBC-0F15-4527-8FD2-BA51F55ED799}" type="presParOf" srcId="{996B1EAC-29EF-44DE-AAF1-61452F8AF89F}" destId="{C5ACC76D-8135-4B1A-9323-1F8A06A89EA7}" srcOrd="2" destOrd="0" presId="urn:microsoft.com/office/officeart/2005/8/layout/radial6"/>
    <dgm:cxn modelId="{9372D92B-E2D1-4868-9F38-6176C082E643}" type="presParOf" srcId="{996B1EAC-29EF-44DE-AAF1-61452F8AF89F}" destId="{50BFD386-FEA8-44E9-808B-3DCB53D089F5}" srcOrd="3" destOrd="0" presId="urn:microsoft.com/office/officeart/2005/8/layout/radial6"/>
    <dgm:cxn modelId="{FFC1A4D3-129B-4250-827F-252C667AFE9F}" type="presParOf" srcId="{996B1EAC-29EF-44DE-AAF1-61452F8AF89F}" destId="{C54D1FBF-59A6-4EF7-BAC9-972D1A704059}" srcOrd="4" destOrd="0" presId="urn:microsoft.com/office/officeart/2005/8/layout/radial6"/>
    <dgm:cxn modelId="{F36A45F5-9D50-4926-8776-617254635E79}" type="presParOf" srcId="{996B1EAC-29EF-44DE-AAF1-61452F8AF89F}" destId="{38A54EA7-43D1-4C64-AC9B-7B4AC7181F46}" srcOrd="5" destOrd="0" presId="urn:microsoft.com/office/officeart/2005/8/layout/radial6"/>
    <dgm:cxn modelId="{253E392A-B9A1-4D72-AC07-2ACB39450F47}" type="presParOf" srcId="{996B1EAC-29EF-44DE-AAF1-61452F8AF89F}" destId="{6B3FC5D4-2180-45E5-9641-488A1CC7F0DB}" srcOrd="6" destOrd="0" presId="urn:microsoft.com/office/officeart/2005/8/layout/radial6"/>
    <dgm:cxn modelId="{18B3C56A-4CC1-4EA1-A606-4C182B85EF48}" type="presParOf" srcId="{996B1EAC-29EF-44DE-AAF1-61452F8AF89F}" destId="{27825822-8A13-4451-868B-94FD4932BE73}" srcOrd="7" destOrd="0" presId="urn:microsoft.com/office/officeart/2005/8/layout/radial6"/>
    <dgm:cxn modelId="{BD4F9C0F-F175-4502-B81A-C082CEF3CD96}" type="presParOf" srcId="{996B1EAC-29EF-44DE-AAF1-61452F8AF89F}" destId="{E4BC0C03-4530-4629-B26E-6A715CAD1AB3}" srcOrd="8" destOrd="0" presId="urn:microsoft.com/office/officeart/2005/8/layout/radial6"/>
    <dgm:cxn modelId="{461846F7-1F1B-4612-86E6-3A29F231C888}" type="presParOf" srcId="{996B1EAC-29EF-44DE-AAF1-61452F8AF89F}" destId="{1C9376FB-C1D8-458A-A783-1AA5097D2A8A}" srcOrd="9" destOrd="0" presId="urn:microsoft.com/office/officeart/2005/8/layout/radial6"/>
    <dgm:cxn modelId="{60BB369E-8242-4F7C-B527-BB71D37A2865}" type="presParOf" srcId="{996B1EAC-29EF-44DE-AAF1-61452F8AF89F}" destId="{27125E5E-4680-4993-8A44-C356A78AA9D4}" srcOrd="10" destOrd="0" presId="urn:microsoft.com/office/officeart/2005/8/layout/radial6"/>
    <dgm:cxn modelId="{470C33AA-BB9D-48B0-8C50-7781B0FAE683}" type="presParOf" srcId="{996B1EAC-29EF-44DE-AAF1-61452F8AF89F}" destId="{69269F5B-F54C-417E-9DA4-EF4DFF1490C7}" srcOrd="11" destOrd="0" presId="urn:microsoft.com/office/officeart/2005/8/layout/radial6"/>
    <dgm:cxn modelId="{58C288F4-7F95-41DA-AE46-22CBE8158EFB}" type="presParOf" srcId="{996B1EAC-29EF-44DE-AAF1-61452F8AF89F}" destId="{6926687B-9A89-494E-B88B-5DA96764FAF8}" srcOrd="12" destOrd="0" presId="urn:microsoft.com/office/officeart/2005/8/layout/radial6"/>
    <dgm:cxn modelId="{01327415-AA8E-47CD-804F-2F15FF76629A}" type="presParOf" srcId="{996B1EAC-29EF-44DE-AAF1-61452F8AF89F}" destId="{1228CE59-C760-495F-A7EA-AC7BC567ED15}" srcOrd="13" destOrd="0" presId="urn:microsoft.com/office/officeart/2005/8/layout/radial6"/>
    <dgm:cxn modelId="{B7C690DA-6139-4B3A-A14F-1BD7A1ADBA16}" type="presParOf" srcId="{996B1EAC-29EF-44DE-AAF1-61452F8AF89F}" destId="{B1B7BB71-59EF-4598-B5E9-24EA6EB53469}" srcOrd="14" destOrd="0" presId="urn:microsoft.com/office/officeart/2005/8/layout/radial6"/>
    <dgm:cxn modelId="{7A66D7D7-6C5D-4E57-A108-DAC4E379174B}" type="presParOf" srcId="{996B1EAC-29EF-44DE-AAF1-61452F8AF89F}" destId="{7AAFB9F7-7919-4224-B5A9-FECF126DF3A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AFB9F7-7919-4224-B5A9-FECF126DF3A6}">
      <dsp:nvSpPr>
        <dsp:cNvPr id="0" name=""/>
        <dsp:cNvSpPr/>
      </dsp:nvSpPr>
      <dsp:spPr>
        <a:xfrm>
          <a:off x="1541750" y="763170"/>
          <a:ext cx="5018704" cy="5018704"/>
        </a:xfrm>
        <a:prstGeom prst="blockArc">
          <a:avLst>
            <a:gd name="adj1" fmla="val 11831933"/>
            <a:gd name="adj2" fmla="val 1650346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6687B-9A89-494E-B88B-5DA96764FAF8}">
      <dsp:nvSpPr>
        <dsp:cNvPr id="0" name=""/>
        <dsp:cNvSpPr/>
      </dsp:nvSpPr>
      <dsp:spPr>
        <a:xfrm>
          <a:off x="1573541" y="651101"/>
          <a:ext cx="5018704" cy="5018704"/>
        </a:xfrm>
        <a:prstGeom prst="blockArc">
          <a:avLst>
            <a:gd name="adj1" fmla="val 7250207"/>
            <a:gd name="adj2" fmla="val 11668541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376FB-C1D8-458A-A783-1AA5097D2A8A}">
      <dsp:nvSpPr>
        <dsp:cNvPr id="0" name=""/>
        <dsp:cNvSpPr/>
      </dsp:nvSpPr>
      <dsp:spPr>
        <a:xfrm>
          <a:off x="1757847" y="772714"/>
          <a:ext cx="5018704" cy="5018704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FC5D4-2180-45E5-9641-488A1CC7F0DB}">
      <dsp:nvSpPr>
        <dsp:cNvPr id="0" name=""/>
        <dsp:cNvSpPr/>
      </dsp:nvSpPr>
      <dsp:spPr>
        <a:xfrm>
          <a:off x="1757847" y="772714"/>
          <a:ext cx="5018704" cy="5018704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FD386-FEA8-44E9-808B-3DCB53D089F5}">
      <dsp:nvSpPr>
        <dsp:cNvPr id="0" name=""/>
        <dsp:cNvSpPr/>
      </dsp:nvSpPr>
      <dsp:spPr>
        <a:xfrm>
          <a:off x="1757847" y="772714"/>
          <a:ext cx="5018704" cy="5018704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47C65-E035-4B97-A972-2B4C14F6B89F}">
      <dsp:nvSpPr>
        <dsp:cNvPr id="0" name=""/>
        <dsp:cNvSpPr/>
      </dsp:nvSpPr>
      <dsp:spPr>
        <a:xfrm>
          <a:off x="2620610" y="1635476"/>
          <a:ext cx="3293179" cy="32931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Homa" pitchFamily="2" charset="-78"/>
            </a:rPr>
            <a:t>عوامل سکولاریسم</a:t>
          </a:r>
          <a:endParaRPr lang="en-US" sz="3200" kern="1200" dirty="0"/>
        </a:p>
      </dsp:txBody>
      <dsp:txXfrm>
        <a:off x="2620610" y="1635476"/>
        <a:ext cx="3293179" cy="3293179"/>
      </dsp:txXfrm>
    </dsp:sp>
    <dsp:sp modelId="{90C0A439-5017-4560-96AC-BF0F4FE15063}">
      <dsp:nvSpPr>
        <dsp:cNvPr id="0" name=""/>
        <dsp:cNvSpPr/>
      </dsp:nvSpPr>
      <dsp:spPr>
        <a:xfrm>
          <a:off x="3091065" y="-345242"/>
          <a:ext cx="2352268" cy="2352268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tx1"/>
              </a:solidFill>
              <a:latin typeface="Constantia" pitchFamily="18" charset="0"/>
              <a:ea typeface="Majalla UI"/>
              <a:cs typeface="2  Karim" pitchFamily="2" charset="-78"/>
            </a:rPr>
            <a:t>1- محدوديت متون ديني مسيحي</a:t>
          </a:r>
          <a:endParaRPr lang="en-US" sz="2200" kern="1200" dirty="0">
            <a:solidFill>
              <a:schemeClr val="tx1"/>
            </a:solidFill>
            <a:cs typeface="2  Karim" pitchFamily="2" charset="-78"/>
          </a:endParaRPr>
        </a:p>
      </dsp:txBody>
      <dsp:txXfrm>
        <a:off x="3091065" y="-345242"/>
        <a:ext cx="2352268" cy="2352268"/>
      </dsp:txXfrm>
    </dsp:sp>
    <dsp:sp modelId="{C54D1FBF-59A6-4EF7-BAC9-972D1A704059}">
      <dsp:nvSpPr>
        <dsp:cNvPr id="0" name=""/>
        <dsp:cNvSpPr/>
      </dsp:nvSpPr>
      <dsp:spPr>
        <a:xfrm>
          <a:off x="5422271" y="1348477"/>
          <a:ext cx="2352268" cy="2352268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rgbClr val="002060"/>
              </a:solidFill>
              <a:cs typeface="2  Karim" pitchFamily="2" charset="-78"/>
            </a:rPr>
            <a:t>2. فقدان قوانين اجتماعى و حكومتى در مسيحيت‏</a:t>
          </a:r>
          <a:endParaRPr lang="en-US" sz="2200" kern="1200" dirty="0" smtClean="0">
            <a:cs typeface="2  Karim" pitchFamily="2" charset="-78"/>
          </a:endParaRPr>
        </a:p>
      </dsp:txBody>
      <dsp:txXfrm>
        <a:off x="5422271" y="1348477"/>
        <a:ext cx="2352268" cy="2352268"/>
      </dsp:txXfrm>
    </dsp:sp>
    <dsp:sp modelId="{27825822-8A13-4451-868B-94FD4932BE73}">
      <dsp:nvSpPr>
        <dsp:cNvPr id="0" name=""/>
        <dsp:cNvSpPr/>
      </dsp:nvSpPr>
      <dsp:spPr>
        <a:xfrm>
          <a:off x="4531830" y="4088974"/>
          <a:ext cx="2352268" cy="235226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latin typeface="Tahoma"/>
              <a:cs typeface="2  Karim" pitchFamily="2" charset="-78"/>
            </a:rPr>
            <a:t>3. فساد مالى و اخلاقى در دستگاه كليسا</a:t>
          </a:r>
          <a:r>
            <a:rPr lang="fa-IR" sz="2400" b="1" kern="1200" dirty="0" smtClean="0">
              <a:solidFill>
                <a:srgbClr val="002060"/>
              </a:solidFill>
              <a:latin typeface="Tahoma"/>
              <a:cs typeface="2  Karim" pitchFamily="2" charset="-78"/>
            </a:rPr>
            <a:t/>
          </a:r>
          <a:br>
            <a:rPr lang="fa-IR" sz="2400" b="1" kern="1200" dirty="0" smtClean="0">
              <a:solidFill>
                <a:srgbClr val="002060"/>
              </a:solidFill>
              <a:latin typeface="Tahoma"/>
              <a:cs typeface="2  Karim" pitchFamily="2" charset="-78"/>
            </a:rPr>
          </a:br>
          <a:endParaRPr lang="en-US" sz="2400" kern="1200" dirty="0">
            <a:cs typeface="2  Karim" pitchFamily="2" charset="-78"/>
          </a:endParaRPr>
        </a:p>
      </dsp:txBody>
      <dsp:txXfrm>
        <a:off x="4531830" y="4088974"/>
        <a:ext cx="2352268" cy="2352268"/>
      </dsp:txXfrm>
    </dsp:sp>
    <dsp:sp modelId="{27125E5E-4680-4993-8A44-C356A78AA9D4}">
      <dsp:nvSpPr>
        <dsp:cNvPr id="0" name=""/>
        <dsp:cNvSpPr/>
      </dsp:nvSpPr>
      <dsp:spPr>
        <a:xfrm>
          <a:off x="1650301" y="4088974"/>
          <a:ext cx="2352268" cy="2352268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Karim" pitchFamily="2" charset="-78"/>
            </a:rPr>
            <a:t>4. خشونت كليسا</a:t>
          </a:r>
          <a:endParaRPr lang="en-US" sz="2400" kern="1200" dirty="0">
            <a:solidFill>
              <a:schemeClr val="bg1"/>
            </a:solidFill>
            <a:cs typeface="B Karim" pitchFamily="2" charset="-78"/>
          </a:endParaRPr>
        </a:p>
      </dsp:txBody>
      <dsp:txXfrm>
        <a:off x="1650301" y="4088974"/>
        <a:ext cx="2352268" cy="2352268"/>
      </dsp:txXfrm>
    </dsp:sp>
    <dsp:sp modelId="{1228CE59-C760-495F-A7EA-AC7BC567ED15}">
      <dsp:nvSpPr>
        <dsp:cNvPr id="0" name=""/>
        <dsp:cNvSpPr/>
      </dsp:nvSpPr>
      <dsp:spPr>
        <a:xfrm>
          <a:off x="533399" y="1371601"/>
          <a:ext cx="2352268" cy="2352268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rgbClr val="7030A0"/>
              </a:solidFill>
              <a:cs typeface="2  Karim" pitchFamily="2" charset="-78"/>
            </a:rPr>
            <a:t>5. جنبش اصلاح دينى</a:t>
          </a:r>
          <a:endParaRPr lang="en-US" sz="2200" kern="1200" dirty="0">
            <a:cs typeface="2  Karim" pitchFamily="2" charset="-78"/>
          </a:endParaRPr>
        </a:p>
      </dsp:txBody>
      <dsp:txXfrm>
        <a:off x="533399" y="1371601"/>
        <a:ext cx="2352268" cy="235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050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قلمرو دين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066800"/>
            <a:ext cx="8763000" cy="50292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در برابر اين پرسش اساسى كه قلمرو دين تا كجاست، دو رويكرد متفاوت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مطرح شده است: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1. نظریه حد اقلی (سکولاریسم)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2. نظریه حد اکثری (پيوستگى دين و دنيا 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441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b="1" dirty="0" smtClean="0">
                <a:cs typeface="2  Karim" pitchFamily="2" charset="-78"/>
              </a:rPr>
              <a:t>همه پيامبران مردم را به سوى توحيد و دورى از شرك فرامى‏خواندند. </a:t>
            </a:r>
          </a:p>
          <a:p>
            <a:pPr algn="r" rtl="1"/>
            <a:r>
              <a:rPr lang="fa-IR" sz="4000" b="1" dirty="0" smtClean="0">
                <a:solidFill>
                  <a:srgbClr val="FF0000"/>
                </a:solidFill>
                <a:cs typeface="2  Karim" pitchFamily="2" charset="-78"/>
              </a:rPr>
              <a:t>وَ ما أَرْسَلْنا مِنْ قَبْلِكَ مِنْ رَسُولٍ إِلَّا نُوحِي إِلَيْهِ أَنَّهُ لاإِلهَ إِلَّا أَنَا فَاعْبُدُونِ‏ انبياء 25. </a:t>
            </a:r>
            <a:r>
              <a:rPr lang="fa-IR" sz="4000" b="1" dirty="0" smtClean="0">
                <a:cs typeface="2  Karim" pitchFamily="2" charset="-78"/>
              </a:rPr>
              <a:t>و پيش از تو هيچ پيامبرى نفرستاديم مگر اينكه به او وحى كرديم كه: «خدايى جز من نيست، پس مرا بپرستيد.</a:t>
            </a:r>
            <a:endParaRPr lang="fa-IR" sz="40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3600" b="1" dirty="0" smtClean="0">
                <a:cs typeface="2  Karim" pitchFamily="2" charset="-78"/>
              </a:rPr>
              <a:t>1. دعوت به توحيد</a:t>
            </a:r>
            <a:endParaRPr lang="fa-IR" sz="3600" b="1" dirty="0">
              <a:solidFill>
                <a:srgbClr val="183913"/>
              </a:solidFill>
              <a:latin typeface="Constantia" pitchFamily="18" charset="0"/>
              <a:ea typeface="Majalla UI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200" b="1" dirty="0" smtClean="0">
                <a:cs typeface="2  Karim" pitchFamily="2" charset="-78"/>
              </a:rPr>
              <a:t>يا مَعْشَرَ الْجِنِّ وَ اْلإِنْسِ أَ لَمْ يَأْتِكُمْ رُسُلٌ مِنْكُمْ يَقُصُّونَ عَلَيْكُمْ آياتِي وَ يُنْذِرُونَكُمْ لِقاءَ يَوْمِكُمْ‏.( انعام 130 ) اى گروه جن و انس، آيا از ميان شما فرستاد گانى براى شما نيامدند كه آيات مرا بر شما بخوانند و از ديدار اين روزتان به شما هشدار دهند؟</a:t>
            </a:r>
          </a:p>
          <a:p>
            <a:pPr algn="r" rtl="1"/>
            <a:endParaRPr lang="en-US" sz="3200" b="1" dirty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2800" b="1" dirty="0" smtClean="0">
                <a:cs typeface="2  Karim" pitchFamily="2" charset="-78"/>
              </a:rPr>
              <a:t>2. دعوت به معاد: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200" b="1" dirty="0" smtClean="0">
                <a:cs typeface="2  Karim" pitchFamily="2" charset="-78"/>
              </a:rPr>
              <a:t>كَما أَرْسَلْنا فِيكُمْ رَسُولًا مِنْكُمْ يَتْلُوا عَلَيْكُمْ آياتِنا وَ يُزَكِّيكُمْ وَ يُعَلِّمُكُمُ الْكِتابَ وَ الْحِكْمَةَ وَ يُعَلِّمُكُمْ ما لَمْ تَكُونُوا تَعْلَمُون(بقره 151)</a:t>
            </a:r>
          </a:p>
          <a:p>
            <a:pPr algn="r" rtl="1"/>
            <a:r>
              <a:rPr lang="fa-IR" sz="3200" b="1" dirty="0" smtClean="0">
                <a:cs typeface="2  Karim" pitchFamily="2" charset="-78"/>
              </a:rPr>
              <a:t>همان طور كه در ميان شما، فرستاده‏اى از خودتان روانه كرديم، [كه‏] آيات ما را بر شما مى‏خواند، و شما را پاك مى‏گرداند، و به شما كتاب و حكمت مى‏آموزد، </a:t>
            </a:r>
          </a:p>
          <a:p>
            <a:pPr algn="r" rtl="1"/>
            <a:endParaRPr lang="en-US" sz="3200" b="1" dirty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4000" b="1" dirty="0" smtClean="0">
                <a:solidFill>
                  <a:srgbClr val="002060"/>
                </a:solidFill>
                <a:cs typeface="2  Karim" pitchFamily="2" charset="-78"/>
              </a:rPr>
              <a:t>3. تعليم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در بسيارى از آيات، از زبان پيامبرانى چون نوح، هود، لوط، شعيب، الياس و عيسى عليهم السلام نقل است كه مردم را به تزكيه و تقوا فرا مى‏خواندند: «إِذْ قالَ أَخُوهُمْ نُوحٌ أَ لاتَتَّقُونَ‏»؛ «إِذْ قالَ لَهُمْ أَخُوهُمْ‏ هُودٌ أَ لاتَتَّقُونَ‏»؛ «إِذْ قالَ لَهُمْ أَخُوهُمْ لُوطٌ أَ لاتَتَّقُونَ‏.». </a:t>
            </a:r>
            <a: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شعراء106.وو124.و161.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/>
            <a:endParaRPr lang="fa-IR" sz="3200" b="1" dirty="0" smtClean="0">
              <a:cs typeface="2  Karim" pitchFamily="2" charset="-78"/>
            </a:endParaRPr>
          </a:p>
          <a:p>
            <a:pPr algn="r" rtl="1"/>
            <a:endParaRPr lang="en-US" sz="3200" b="1" dirty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4000" b="1" dirty="0" smtClean="0">
                <a:solidFill>
                  <a:srgbClr val="002060"/>
                </a:solidFill>
                <a:cs typeface="2  Karim" pitchFamily="2" charset="-78"/>
              </a:rPr>
              <a:t>4.دعوت به تزكيه و تقوا: 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يكى ديگر از اهداف پيامبران، آزادسازى انسان‏ها از غُل و زنجيرهاست.«وَ يَضَعُ عَنْهُمْ إِصْرَهُمْ وَ اْلأَغْلالَ الَّتِي كانَتْ عَلَيْهِمْ‏.»(اعراف157.) همان پيامبرى كه‏ ...از [دوش‏] آنان قيد و بندهايى را كه بر ايشان بوده است برمى‏دارد.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.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Yagut" pitchFamily="2" charset="-78"/>
            </a:endParaRPr>
          </a:p>
          <a:p>
            <a:pPr algn="r" rtl="1"/>
            <a:endParaRPr lang="fa-IR" sz="3200" b="1" dirty="0" smtClean="0">
              <a:cs typeface="2  Yagut" pitchFamily="2" charset="-78"/>
            </a:endParaRPr>
          </a:p>
          <a:p>
            <a:pPr algn="r" rtl="1"/>
            <a:endParaRPr lang="en-US" sz="3200" b="1" dirty="0">
              <a:solidFill>
                <a:srgbClr val="002060"/>
              </a:solidFill>
              <a:cs typeface="2  Yagut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40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5. آزادى انسان</a:t>
            </a:r>
            <a:endParaRPr lang="fa-IR" sz="4000" b="1" dirty="0" smtClean="0">
              <a:solidFill>
                <a:srgbClr val="002060"/>
              </a:solidFill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886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قرآن فلسفه ارسال همه پيامبران را برپايى عدالت معرّفى مى‏كند: «لَقَدْ أَرْسَلْنا رُسُلَنا بِالْبَيِّناتِ وَ أَنْزَلْنا مَعَهُمُ الْكِتابَ وَ الْمِيزانَ لِيَقُومَ النَّاسُ بِالْقِسْطِ وَ أَنْزَلْنَا الْحَدِيدَ فِيهِ بَأْسٌ شَدِيدٌ. (حديد 25.) ما رسولان خود را با دلایل روشن فرستادیم ، و با آنها کتاب و میزان نازل کردیم تا مردم قیام به عدالت کنند و آهن را نازل کردیم که در آن نیروی شدید و منافعی برای مردم است .</a:t>
            </a:r>
          </a:p>
          <a:p>
            <a:pPr algn="r" rtl="1"/>
            <a:endParaRPr lang="fa-IR" sz="3200" b="1" dirty="0" smtClean="0">
              <a:cs typeface="2  Karim" pitchFamily="2" charset="-78"/>
            </a:endParaRPr>
          </a:p>
          <a:p>
            <a:pPr algn="r" rtl="1"/>
            <a:endParaRPr lang="en-US" sz="3200" b="1" dirty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362200" y="0"/>
            <a:ext cx="41910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6. عدالت اجتماعى</a:t>
            </a:r>
            <a:endParaRPr lang="fa-IR" sz="3600" b="1" dirty="0" smtClean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اهداف پيامبران در قرآن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8763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بيشتر دانشمندان غربى، دين را به قلمرو شخصى افراد محدود ساخته و حضور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 اجتماعى دين را كم‏رنگ نشان داده اند در مورد انتظار بشر از دين نظرات مختلفی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 ارائه شده است:مانند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1. پاسخگويى به پرسش هدف آفرينش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2. ، برقرارى آرامش.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3. تحمل‏پذيرى رنج و بى‏عدالتى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4. حل معماى مرگ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5. پر كردن خلأ وجودى انسان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81000"/>
            <a:ext cx="2667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cs typeface="Arial" pitchFamily="34" charset="0"/>
              </a:rPr>
              <a:t>نظریه حداقلی دین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057400"/>
            <a:ext cx="8763000" cy="4343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/>
            <a:r>
              <a:rPr lang="fa-IR" sz="3600" b="1" dirty="0" smtClean="0">
                <a:solidFill>
                  <a:srgbClr val="002060"/>
                </a:solidFill>
                <a:cs typeface="2  Yagut" pitchFamily="2" charset="-78"/>
              </a:rPr>
              <a:t>سكولاريسم در اصل مفهومى غربى است كه در زبان فارسى به </a:t>
            </a:r>
          </a:p>
          <a:p>
            <a:pPr algn="r" rtl="1"/>
            <a:r>
              <a:rPr lang="fa-IR" sz="3600" b="1" dirty="0" smtClean="0">
                <a:solidFill>
                  <a:srgbClr val="002060"/>
                </a:solidFill>
                <a:cs typeface="2  Yagut" pitchFamily="2" charset="-78"/>
              </a:rPr>
              <a:t>معناى دنيامدارى، دنيامحورى، دين‏گريزى و دين‏جدايى است</a:t>
            </a:r>
            <a:r>
              <a:rPr lang="fa-IR" sz="3600" b="1" dirty="0" smtClean="0">
                <a:cs typeface="2  Yagut" pitchFamily="2" charset="-78"/>
              </a:rPr>
              <a:t>.</a:t>
            </a:r>
            <a:r>
              <a:rPr lang="fa-IR" sz="2800" b="1" dirty="0" smtClean="0">
                <a:cs typeface="2  Yagut" pitchFamily="2" charset="-78"/>
              </a:rPr>
              <a:t/>
            </a:r>
            <a:br>
              <a:rPr lang="fa-IR" sz="2800" b="1" dirty="0" smtClean="0">
                <a:cs typeface="2  Yagut" pitchFamily="2" charset="-78"/>
              </a:rPr>
            </a:br>
            <a:endParaRPr lang="fa-IR" sz="2800" b="1" dirty="0" smtClean="0">
              <a:cs typeface="2  Yagut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81000"/>
            <a:ext cx="2667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CC3300"/>
                </a:solidFill>
                <a:cs typeface="B Mitra" pitchFamily="2" charset="-78"/>
              </a:rPr>
              <a:t>سکولاريسم</a:t>
            </a: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3600" y="1524000"/>
            <a:ext cx="3429000" cy="914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B Karim" pitchFamily="2" charset="-78"/>
              </a:rPr>
              <a:t>تعریف سکولاریسم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hiyasvand\Desktop\png\يبفurl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0" y="1371600"/>
            <a:ext cx="4114800" cy="4087307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76200" y="381000"/>
          <a:ext cx="853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250825" y="1773238"/>
            <a:ext cx="8569325" cy="4103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قلمرو دين اسلام با  شيوه هاي مختلف قابل بررسي است از جمله: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	1- بررسي هدف بعثت پيامبران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	2- </a:t>
            </a: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سیره عملی پیامبر</a:t>
            </a:r>
            <a:endParaRPr lang="fa-IR" sz="2800" b="1" dirty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	3- </a:t>
            </a: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جامعيت </a:t>
            </a: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قرآن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	</a:t>
            </a: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4- </a:t>
            </a:r>
            <a:r>
              <a:rPr lang="fa-IR" sz="28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تشکيل حکومت فراگير حضرت ولي عصر(عج)</a:t>
            </a:r>
            <a:endParaRPr lang="en-US" sz="2800" b="1" dirty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</p:txBody>
      </p:sp>
      <p:sp>
        <p:nvSpPr>
          <p:cNvPr id="28675" name="AutoShape 7"/>
          <p:cNvSpPr>
            <a:spLocks noChangeArrowheads="1"/>
          </p:cNvSpPr>
          <p:nvPr/>
        </p:nvSpPr>
        <p:spPr bwMode="auto">
          <a:xfrm>
            <a:off x="3124200" y="152400"/>
            <a:ext cx="3457575" cy="1152525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fa-IR" sz="3200" b="1" dirty="0" smtClean="0">
                <a:solidFill>
                  <a:srgbClr val="CC3300"/>
                </a:solidFill>
                <a:cs typeface="B Mitra" pitchFamily="2" charset="-78"/>
              </a:rPr>
              <a:t>قلمرو </a:t>
            </a:r>
            <a:r>
              <a:rPr lang="fa-IR" sz="3200" b="1" dirty="0">
                <a:solidFill>
                  <a:srgbClr val="CC3300"/>
                </a:solidFill>
                <a:cs typeface="B Mitra" pitchFamily="2" charset="-78"/>
              </a:rPr>
              <a:t>دين اسلام</a:t>
            </a:r>
            <a:endParaRPr lang="en-US" sz="3200" b="1" dirty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4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-6096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-6858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200" b="1" dirty="0" smtClean="0">
              <a:cs typeface="2  Yagut" pitchFamily="2" charset="-78"/>
            </a:endParaRPr>
          </a:p>
          <a:p>
            <a:pPr algn="r" rtl="1"/>
            <a:endParaRPr lang="fa-IR" sz="3200" b="1" dirty="0" smtClean="0">
              <a:cs typeface="2  Yagut" pitchFamily="2" charset="-78"/>
            </a:endParaRPr>
          </a:p>
          <a:p>
            <a:pPr algn="r" rtl="1"/>
            <a:r>
              <a:rPr lang="fa-IR" sz="3200" b="1" dirty="0" smtClean="0">
                <a:cs typeface="2  Yagut" pitchFamily="2" charset="-78"/>
              </a:rPr>
              <a:t>تفسيرهاي گوناگون ازهدف بعثت پيامبران شده است 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1- بررسي هدف بعثت پيامبران</a:t>
            </a: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راه های شناخت قلمرو دین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8763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تفسير دنياگرايانه از هدف پيامبران، به طور عمده روى سه هدف اين‏جهانى </a:t>
            </a:r>
            <a:endParaRPr lang="en-US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است: عدالت اجتماعى، رفاه و آبادانى اين جهان، و رهايى از اضطراب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FF0000"/>
                </a:solidFill>
                <a:latin typeface="Tahoma" pitchFamily="34" charset="0"/>
                <a:cs typeface="2  Karim" pitchFamily="2" charset="-78"/>
              </a:rPr>
              <a:t>نقد: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الف) پرداختن دين به امور دنيا از اهداف فرعى و تبعى آن به‏شمار مى‏آيد.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ب) ازمسائل قدسى، عالم غيب، سعادت اخروى، تعالى اخلاقى چشم پوشي شده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ج) در این تفسير مقام پيامبران تنزل داده شده و دررديف مصلحان اجتماعى قرار گرفته.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د) در این تفسير ابزار دانستن دين دیده می شود.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81000"/>
            <a:ext cx="2667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fa-IR" sz="2400" b="1" dirty="0" smtClean="0">
                <a:solidFill>
                  <a:schemeClr val="tx1"/>
                </a:solidFill>
                <a:latin typeface="Constantia" pitchFamily="18" charset="0"/>
                <a:ea typeface="Majalla UI"/>
                <a:cs typeface="2  Karim" pitchFamily="2" charset="-78"/>
              </a:rPr>
              <a:t>1- تفسير دنياگرايي: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8763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بنابر این تفسیر دين تنها براى آخرت است و امور مربوط به </a:t>
            </a:r>
            <a:endParaRPr lang="en-US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سياست، حكومت، قدرت، اقتصاد، فرهنگ و مانند اينها، به خود</a:t>
            </a:r>
            <a:endParaRPr lang="en-US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 مردم وانهاده شده است.</a:t>
            </a:r>
            <a:b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</a:br>
            <a:r>
              <a:rPr lang="fa-IR" sz="3600" b="1" dirty="0" smtClean="0">
                <a:solidFill>
                  <a:srgbClr val="FF0000"/>
                </a:solidFill>
                <a:latin typeface="Tahoma" pitchFamily="34" charset="0"/>
                <a:cs typeface="2  Karim" pitchFamily="2" charset="-78"/>
              </a:rPr>
              <a:t>نقد: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هويت وحيانى تعاليم اسلام، اجتماعى بودن دين اسلام را </a:t>
            </a:r>
            <a:endParaRPr lang="en-US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تأكيد جدّى قرار مى‏دهد.</a:t>
            </a: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</a:b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81000"/>
            <a:ext cx="2667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chemeClr val="tx1"/>
                </a:solidFill>
                <a:latin typeface="Constantia" pitchFamily="18" charset="0"/>
                <a:ea typeface="Majalla UI"/>
                <a:cs typeface="2  Karim" pitchFamily="2" charset="-78"/>
              </a:rPr>
              <a:t>2. تفسير آخرت‏گرايانه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8763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تعاليم پيامبران، همه شئون زندگى بشر، اعمّ از زندگى دنيوى و </a:t>
            </a:r>
            <a:endParaRPr lang="en-US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اخروى را شامل است‏.این تفسیر با آیات و روایت معصومین </a:t>
            </a:r>
            <a:endParaRPr lang="en-US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>دارد.</a:t>
            </a:r>
            <a:br>
              <a:rPr lang="fa-IR" sz="36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</a:br>
            <a:endParaRPr lang="fa-IR" sz="36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latin typeface="Tahoma" pitchFamily="34" charset="0"/>
                <a:cs typeface="2  Karim" pitchFamily="2" charset="-78"/>
              </a:rPr>
            </a:br>
            <a:endParaRPr lang="fa-IR" sz="28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rgbClr val="7030A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81000"/>
            <a:ext cx="2667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fa-IR" sz="2800" b="1" dirty="0" smtClean="0">
                <a:solidFill>
                  <a:schemeClr val="tx1"/>
                </a:solidFill>
                <a:latin typeface="Constantia" pitchFamily="18" charset="0"/>
                <a:ea typeface="Majalla UI"/>
                <a:cs typeface="2  Karim" pitchFamily="2" charset="-78"/>
              </a:rPr>
              <a:t>3. تفسير جامع گرايانه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823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36</cp:revision>
  <dcterms:created xsi:type="dcterms:W3CDTF">2006-08-16T00:00:00Z</dcterms:created>
  <dcterms:modified xsi:type="dcterms:W3CDTF">2019-08-16T05:10:56Z</dcterms:modified>
</cp:coreProperties>
</file>