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6"/>
  </p:notesMasterIdLst>
  <p:sldIdLst>
    <p:sldId id="287" r:id="rId3"/>
    <p:sldId id="289" r:id="rId4"/>
    <p:sldId id="283" r:id="rId5"/>
    <p:sldId id="291" r:id="rId6"/>
    <p:sldId id="293" r:id="rId7"/>
    <p:sldId id="295" r:id="rId8"/>
    <p:sldId id="298" r:id="rId9"/>
    <p:sldId id="300" r:id="rId10"/>
    <p:sldId id="310" r:id="rId11"/>
    <p:sldId id="299" r:id="rId12"/>
    <p:sldId id="302" r:id="rId13"/>
    <p:sldId id="304" r:id="rId14"/>
    <p:sldId id="30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15" autoAdjust="0"/>
  </p:normalViewPr>
  <p:slideViewPr>
    <p:cSldViewPr>
      <p:cViewPr varScale="1">
        <p:scale>
          <a:sx n="70" d="100"/>
          <a:sy n="70" d="100"/>
        </p:scale>
        <p:origin x="-1164" y="-3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8C456B-54FD-43B5-8738-C1783E63C384}" type="datetimeFigureOut">
              <a:rPr lang="en-US" smtClean="0"/>
              <a:pPr/>
              <a:t>8/16/2019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AF297E-3660-45A4-9705-E714E208E06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AF297E-3660-45A4-9705-E714E208E067}"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Oval 10"/>
          <p:cNvSpPr/>
          <p:nvPr/>
        </p:nvSpPr>
        <p:spPr bwMode="auto">
          <a:xfrm>
            <a:off x="2514600" y="0"/>
            <a:ext cx="3886200" cy="1143000"/>
          </a:xfrm>
          <a:prstGeom prst="ellipse">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1" anchor="t" anchorCtr="0" compatLnSpc="1">
            <a:prstTxWarp prst="textNoShape">
              <a:avLst/>
            </a:prstTxWarp>
          </a:bodyPr>
          <a:lstStyle/>
          <a:p>
            <a:pPr algn="ctr" rtl="1">
              <a:lnSpc>
                <a:spcPct val="170000"/>
              </a:lnSpc>
            </a:pPr>
            <a:r>
              <a:rPr lang="fa-IR" sz="2800" b="1" dirty="0" smtClean="0">
                <a:solidFill>
                  <a:srgbClr val="002060"/>
                </a:solidFill>
                <a:latin typeface="Garamond" pitchFamily="18" charset="0"/>
                <a:cs typeface="2  Karim" pitchFamily="2" charset="-78"/>
              </a:rPr>
              <a:t>2.سيره عملي پيامبر اسلام </a:t>
            </a:r>
            <a:endParaRPr lang="fa-IR" sz="2800" b="1" dirty="0">
              <a:solidFill>
                <a:srgbClr val="002060"/>
              </a:solidFill>
              <a:latin typeface="Garamond" pitchFamily="18" charset="0"/>
              <a:cs typeface="2  Karim" pitchFamily="2" charset="-78"/>
            </a:endParaRPr>
          </a:p>
        </p:txBody>
      </p:sp>
      <p:sp>
        <p:nvSpPr>
          <p:cNvPr id="5" name="Rectangle 4"/>
          <p:cNvSpPr/>
          <p:nvPr/>
        </p:nvSpPr>
        <p:spPr>
          <a:xfrm rot="16200000">
            <a:off x="5320665" y="3337570"/>
            <a:ext cx="6124564" cy="916295"/>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defRPr/>
            </a:pPr>
            <a:r>
              <a:rPr lang="fa-IR" sz="4000" b="1" dirty="0" smtClean="0">
                <a:solidFill>
                  <a:srgbClr val="CC3300"/>
                </a:solidFill>
                <a:cs typeface="B Mitra" pitchFamily="2" charset="-78"/>
              </a:rPr>
              <a:t> راه های شناخت قلمرو دین</a:t>
            </a:r>
          </a:p>
        </p:txBody>
      </p:sp>
      <p:pic>
        <p:nvPicPr>
          <p:cNvPr id="6" name="Picture 9" descr="C:\Users\satari\Desktop\انديشه 1 عكسها\png\uzdfghrl.png"/>
          <p:cNvPicPr>
            <a:picLocks noChangeAspect="1" noChangeArrowheads="1"/>
          </p:cNvPicPr>
          <p:nvPr/>
        </p:nvPicPr>
        <p:blipFill>
          <a:blip r:embed="rId2" cstate="print"/>
          <a:srcRect/>
          <a:stretch>
            <a:fillRect/>
          </a:stretch>
        </p:blipFill>
        <p:spPr bwMode="auto">
          <a:xfrm>
            <a:off x="7985947" y="143478"/>
            <a:ext cx="872852" cy="852774"/>
          </a:xfrm>
          <a:prstGeom prst="rect">
            <a:avLst/>
          </a:prstGeom>
          <a:noFill/>
          <a:ln>
            <a:noFill/>
          </a:ln>
        </p:spPr>
      </p:pic>
      <p:sp>
        <p:nvSpPr>
          <p:cNvPr id="8" name="Teardrop 7"/>
          <p:cNvSpPr/>
          <p:nvPr/>
        </p:nvSpPr>
        <p:spPr>
          <a:xfrm rot="19030443" flipH="1" flipV="1">
            <a:off x="7924261" y="75661"/>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pic>
        <p:nvPicPr>
          <p:cNvPr id="9" name="Picture 9" descr="C:\Users\satari\Desktop\انديشه 1 عكسها\png\uzdfghrl.png"/>
          <p:cNvPicPr>
            <a:picLocks noChangeAspect="1" noChangeArrowheads="1"/>
          </p:cNvPicPr>
          <p:nvPr/>
        </p:nvPicPr>
        <p:blipFill>
          <a:blip r:embed="rId2" cstate="print"/>
          <a:srcRect/>
          <a:stretch>
            <a:fillRect/>
          </a:stretch>
        </p:blipFill>
        <p:spPr bwMode="auto">
          <a:xfrm>
            <a:off x="7924800" y="152400"/>
            <a:ext cx="872852" cy="852774"/>
          </a:xfrm>
          <a:prstGeom prst="rect">
            <a:avLst/>
          </a:prstGeom>
          <a:noFill/>
          <a:ln>
            <a:noFill/>
          </a:ln>
        </p:spPr>
      </p:pic>
      <p:pic>
        <p:nvPicPr>
          <p:cNvPr id="10"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943600" y="-4572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pic>
        <p:nvPicPr>
          <p:cNvPr id="12"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flipH="1">
            <a:off x="228600" y="-5334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sp>
        <p:nvSpPr>
          <p:cNvPr id="13" name="Rectangle 12"/>
          <p:cNvSpPr/>
          <p:nvPr/>
        </p:nvSpPr>
        <p:spPr>
          <a:xfrm>
            <a:off x="304800" y="1371600"/>
            <a:ext cx="7162800" cy="485363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r" rtl="1">
              <a:lnSpc>
                <a:spcPct val="160000"/>
              </a:lnSpc>
            </a:pPr>
            <a:r>
              <a:rPr lang="fa-IR" sz="2800" dirty="0" smtClean="0">
                <a:solidFill>
                  <a:srgbClr val="002060"/>
                </a:solidFill>
                <a:latin typeface="Garamond" pitchFamily="18" charset="0"/>
                <a:cs typeface="B Traffic" pitchFamily="2" charset="-78"/>
              </a:rPr>
              <a:t>1.تشكيل حكومت 			</a:t>
            </a:r>
            <a:endParaRPr lang="en-US" sz="2800" dirty="0" smtClean="0">
              <a:solidFill>
                <a:srgbClr val="002060"/>
              </a:solidFill>
              <a:latin typeface="Garamond" pitchFamily="18" charset="0"/>
              <a:cs typeface="B Traffic" pitchFamily="2" charset="-78"/>
            </a:endParaRPr>
          </a:p>
          <a:p>
            <a:pPr algn="r" rtl="1">
              <a:lnSpc>
                <a:spcPct val="160000"/>
              </a:lnSpc>
            </a:pPr>
            <a:r>
              <a:rPr lang="fa-IR" sz="2800" dirty="0" smtClean="0">
                <a:solidFill>
                  <a:srgbClr val="002060"/>
                </a:solidFill>
                <a:latin typeface="Garamond" pitchFamily="18" charset="0"/>
                <a:cs typeface="B Traffic" pitchFamily="2" charset="-78"/>
              </a:rPr>
              <a:t>2. تعيين حاكم و ولي براي قبايل </a:t>
            </a:r>
            <a:endParaRPr lang="en-US" sz="2800" dirty="0" smtClean="0">
              <a:solidFill>
                <a:srgbClr val="002060"/>
              </a:solidFill>
              <a:latin typeface="Garamond" pitchFamily="18" charset="0"/>
              <a:cs typeface="B Traffic" pitchFamily="2" charset="-78"/>
            </a:endParaRPr>
          </a:p>
          <a:p>
            <a:pPr algn="r" rtl="1">
              <a:lnSpc>
                <a:spcPct val="160000"/>
              </a:lnSpc>
            </a:pPr>
            <a:r>
              <a:rPr lang="fa-IR" sz="2800" dirty="0" smtClean="0">
                <a:solidFill>
                  <a:srgbClr val="002060"/>
                </a:solidFill>
                <a:latin typeface="Garamond" pitchFamily="18" charset="0"/>
                <a:cs typeface="B Traffic" pitchFamily="2" charset="-78"/>
              </a:rPr>
              <a:t>3. صدور دستورالعمل براي زمامداران </a:t>
            </a:r>
            <a:endParaRPr lang="en-US" sz="2800" dirty="0" smtClean="0">
              <a:solidFill>
                <a:srgbClr val="002060"/>
              </a:solidFill>
              <a:latin typeface="Garamond" pitchFamily="18" charset="0"/>
              <a:cs typeface="B Traffic" pitchFamily="2" charset="-78"/>
            </a:endParaRPr>
          </a:p>
          <a:p>
            <a:pPr algn="r" rtl="1">
              <a:lnSpc>
                <a:spcPct val="160000"/>
              </a:lnSpc>
            </a:pPr>
            <a:r>
              <a:rPr lang="fa-IR" sz="2800" dirty="0" smtClean="0">
                <a:solidFill>
                  <a:srgbClr val="002060"/>
                </a:solidFill>
                <a:latin typeface="Garamond" pitchFamily="18" charset="0"/>
                <a:cs typeface="B Traffic" pitchFamily="2" charset="-78"/>
              </a:rPr>
              <a:t>4. انعقاد پيمان نامه و عقدنامه 	</a:t>
            </a:r>
            <a:endParaRPr lang="en-US" sz="2800" dirty="0" smtClean="0">
              <a:solidFill>
                <a:srgbClr val="002060"/>
              </a:solidFill>
              <a:latin typeface="Garamond" pitchFamily="18" charset="0"/>
              <a:cs typeface="B Traffic" pitchFamily="2" charset="-78"/>
            </a:endParaRPr>
          </a:p>
          <a:p>
            <a:pPr algn="r" rtl="1">
              <a:lnSpc>
                <a:spcPct val="160000"/>
              </a:lnSpc>
            </a:pPr>
            <a:r>
              <a:rPr lang="fa-IR" sz="2800" dirty="0" smtClean="0">
                <a:solidFill>
                  <a:srgbClr val="002060"/>
                </a:solidFill>
                <a:latin typeface="Garamond" pitchFamily="18" charset="0"/>
                <a:cs typeface="B Traffic" pitchFamily="2" charset="-78"/>
              </a:rPr>
              <a:t>5. قضاوت جهت حل و فصل 		</a:t>
            </a:r>
            <a:endParaRPr lang="en-US" sz="2800" dirty="0" smtClean="0">
              <a:solidFill>
                <a:srgbClr val="002060"/>
              </a:solidFill>
              <a:latin typeface="Garamond" pitchFamily="18" charset="0"/>
              <a:cs typeface="B Traffic" pitchFamily="2" charset="-78"/>
            </a:endParaRPr>
          </a:p>
          <a:p>
            <a:pPr algn="r" rtl="1">
              <a:lnSpc>
                <a:spcPct val="160000"/>
              </a:lnSpc>
            </a:pPr>
            <a:r>
              <a:rPr lang="fa-IR" sz="2800" dirty="0" smtClean="0">
                <a:solidFill>
                  <a:srgbClr val="002060"/>
                </a:solidFill>
                <a:latin typeface="Garamond" pitchFamily="18" charset="0"/>
                <a:cs typeface="B Traffic" pitchFamily="2" charset="-78"/>
              </a:rPr>
              <a:t>6. واگذاري منابع طبيعي طبق ضوابط </a:t>
            </a:r>
            <a:endParaRPr lang="en-US" sz="2800" dirty="0" smtClean="0">
              <a:solidFill>
                <a:srgbClr val="002060"/>
              </a:solidFill>
              <a:latin typeface="Garamond" pitchFamily="18" charset="0"/>
              <a:cs typeface="B Traffic" pitchFamily="2" charset="-78"/>
            </a:endParaRPr>
          </a:p>
          <a:p>
            <a:pPr algn="r" rtl="1">
              <a:lnSpc>
                <a:spcPct val="160000"/>
              </a:lnSpc>
            </a:pPr>
            <a:r>
              <a:rPr lang="fa-IR" sz="2800" dirty="0" smtClean="0">
                <a:solidFill>
                  <a:srgbClr val="002060"/>
                </a:solidFill>
                <a:latin typeface="Garamond" pitchFamily="18" charset="0"/>
                <a:cs typeface="B Traffic" pitchFamily="2" charset="-78"/>
              </a:rPr>
              <a:t>7. تشكيلات دريافت ماليات </a:t>
            </a:r>
            <a:endParaRPr lang="en-US" sz="2800" dirty="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6"/>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9"/>
                                        </p:tgtEl>
                                        <p:attrNameLst>
                                          <p:attrName>r</p:attrName>
                                        </p:attrNameLst>
                                      </p:cBhvr>
                                    </p:animRot>
                                  </p:childTnLst>
                                </p:cTn>
                              </p:par>
                              <p:par>
                                <p:cTn id="17" presetID="42"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 name="Picture 9" descr="C:\Users\satari\Desktop\انديشه 1 عكسها\png\uzdfghrl.png"/>
          <p:cNvPicPr>
            <a:picLocks noChangeAspect="1" noChangeArrowheads="1"/>
          </p:cNvPicPr>
          <p:nvPr/>
        </p:nvPicPr>
        <p:blipFill>
          <a:blip r:embed="rId2" cstate="print"/>
          <a:srcRect/>
          <a:stretch>
            <a:fillRect/>
          </a:stretch>
        </p:blipFill>
        <p:spPr bwMode="auto">
          <a:xfrm>
            <a:off x="7985947" y="143478"/>
            <a:ext cx="872852" cy="852774"/>
          </a:xfrm>
          <a:prstGeom prst="rect">
            <a:avLst/>
          </a:prstGeom>
          <a:noFill/>
          <a:ln>
            <a:noFill/>
          </a:ln>
        </p:spPr>
      </p:pic>
      <p:sp>
        <p:nvSpPr>
          <p:cNvPr id="8" name="Teardrop 7"/>
          <p:cNvSpPr/>
          <p:nvPr/>
        </p:nvSpPr>
        <p:spPr>
          <a:xfrm rot="19030443" flipH="1" flipV="1">
            <a:off x="7924261" y="-95952"/>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pic>
        <p:nvPicPr>
          <p:cNvPr id="9" name="Picture 9" descr="C:\Users\satari\Desktop\انديشه 1 عكسها\png\uzdfghrl.png"/>
          <p:cNvPicPr>
            <a:picLocks noChangeAspect="1" noChangeArrowheads="1"/>
          </p:cNvPicPr>
          <p:nvPr/>
        </p:nvPicPr>
        <p:blipFill>
          <a:blip r:embed="rId2" cstate="print"/>
          <a:srcRect/>
          <a:stretch>
            <a:fillRect/>
          </a:stretch>
        </p:blipFill>
        <p:spPr bwMode="auto">
          <a:xfrm>
            <a:off x="7924800" y="152400"/>
            <a:ext cx="872852" cy="852774"/>
          </a:xfrm>
          <a:prstGeom prst="rect">
            <a:avLst/>
          </a:prstGeom>
          <a:noFill/>
          <a:ln>
            <a:noFill/>
          </a:ln>
        </p:spPr>
      </p:pic>
      <p:pic>
        <p:nvPicPr>
          <p:cNvPr id="10" name="Picture 3" descr="D:\document\leila\a\png\4un3k-arabesque_4.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43600" y="-457200"/>
            <a:ext cx="2362200" cy="1809728"/>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3" descr="D:\document\leila\a\png\4un3k-arabesque_4.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a:off x="228600" y="-533400"/>
            <a:ext cx="2362200" cy="1809728"/>
          </a:xfrm>
          <a:prstGeom prst="rect">
            <a:avLst/>
          </a:prstGeom>
          <a:noFill/>
          <a:extLst>
            <a:ext uri="{909E8E84-426E-40DD-AFC4-6F175D3DCCD1}">
              <a14:hiddenFill xmlns:a14="http://schemas.microsoft.com/office/drawing/2010/main" xmlns="">
                <a:solidFill>
                  <a:srgbClr val="FFFFFF"/>
                </a:solidFill>
              </a14:hiddenFill>
            </a:ext>
          </a:extLst>
        </p:spPr>
      </p:pic>
      <p:sp>
        <p:nvSpPr>
          <p:cNvPr id="13" name="AutoShape 5"/>
          <p:cNvSpPr>
            <a:spLocks noChangeArrowheads="1"/>
          </p:cNvSpPr>
          <p:nvPr/>
        </p:nvSpPr>
        <p:spPr bwMode="auto">
          <a:xfrm>
            <a:off x="0" y="304800"/>
            <a:ext cx="9144000" cy="6553200"/>
          </a:xfrm>
          <a:prstGeom prst="horizontalScroll">
            <a:avLst>
              <a:gd name="adj" fmla="val 12500"/>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r" rtl="1" fontAlgn="base">
              <a:spcBef>
                <a:spcPct val="0"/>
              </a:spcBef>
              <a:spcAft>
                <a:spcPct val="0"/>
              </a:spcAft>
            </a:pPr>
            <a:endParaRPr lang="fa-IR" sz="2800" b="1" dirty="0" smtClean="0">
              <a:solidFill>
                <a:srgbClr val="7030A0"/>
              </a:solidFill>
              <a:latin typeface="Tahoma" pitchFamily="34" charset="0"/>
              <a:cs typeface="2  Karim" pitchFamily="2" charset="-78"/>
            </a:endParaRPr>
          </a:p>
          <a:p>
            <a:pPr algn="r" rtl="1" fontAlgn="base">
              <a:spcBef>
                <a:spcPct val="0"/>
              </a:spcBef>
              <a:spcAft>
                <a:spcPct val="0"/>
              </a:spcAft>
            </a:pPr>
            <a:endParaRPr lang="fa-IR" sz="2800" b="1" dirty="0" smtClean="0">
              <a:solidFill>
                <a:srgbClr val="7030A0"/>
              </a:solidFill>
              <a:latin typeface="Tahoma" pitchFamily="34" charset="0"/>
              <a:cs typeface="2  Karim" pitchFamily="2" charset="-78"/>
            </a:endParaRPr>
          </a:p>
          <a:p>
            <a:pPr algn="r" rtl="1" fontAlgn="base">
              <a:spcBef>
                <a:spcPct val="0"/>
              </a:spcBef>
              <a:spcAft>
                <a:spcPct val="0"/>
              </a:spcAft>
            </a:pPr>
            <a:endParaRPr lang="fa-IR" sz="2800" b="1" dirty="0" smtClean="0">
              <a:solidFill>
                <a:srgbClr val="7030A0"/>
              </a:solidFill>
              <a:latin typeface="Tahoma" pitchFamily="34" charset="0"/>
              <a:cs typeface="2  Karim" pitchFamily="2" charset="-78"/>
            </a:endParaRPr>
          </a:p>
          <a:p>
            <a:pPr algn="r" rtl="1" fontAlgn="base">
              <a:spcBef>
                <a:spcPct val="0"/>
              </a:spcBef>
              <a:spcAft>
                <a:spcPct val="0"/>
              </a:spcAft>
            </a:pPr>
            <a:endParaRPr lang="fa-IR" sz="2800" b="1" dirty="0" smtClean="0">
              <a:solidFill>
                <a:srgbClr val="7030A0"/>
              </a:solidFill>
              <a:latin typeface="Tahoma" pitchFamily="34" charset="0"/>
              <a:cs typeface="2  Karim" pitchFamily="2" charset="-78"/>
            </a:endParaRPr>
          </a:p>
          <a:p>
            <a:pPr algn="r" rtl="1" fontAlgn="base">
              <a:spcBef>
                <a:spcPct val="0"/>
              </a:spcBef>
              <a:spcAft>
                <a:spcPct val="0"/>
              </a:spcAft>
            </a:pPr>
            <a:endParaRPr lang="fa-IR" sz="2800" b="1" dirty="0" smtClean="0">
              <a:solidFill>
                <a:srgbClr val="7030A0"/>
              </a:solidFill>
              <a:latin typeface="Tahoma" pitchFamily="34" charset="0"/>
              <a:cs typeface="2  Karim" pitchFamily="2" charset="-78"/>
            </a:endParaRPr>
          </a:p>
          <a:p>
            <a:pPr algn="r" rtl="1" fontAlgn="base">
              <a:spcBef>
                <a:spcPct val="0"/>
              </a:spcBef>
              <a:spcAft>
                <a:spcPct val="0"/>
              </a:spcAft>
            </a:pPr>
            <a:endParaRPr lang="fa-IR" sz="3200" b="1" dirty="0" smtClean="0">
              <a:solidFill>
                <a:srgbClr val="7030A0"/>
              </a:solidFill>
              <a:latin typeface="Tahoma" pitchFamily="34" charset="0"/>
              <a:cs typeface="2  Karim" pitchFamily="2" charset="-78"/>
            </a:endParaRPr>
          </a:p>
          <a:p>
            <a:pPr algn="r" rtl="1" fontAlgn="base">
              <a:spcBef>
                <a:spcPct val="0"/>
              </a:spcBef>
              <a:spcAft>
                <a:spcPct val="0"/>
              </a:spcAft>
            </a:pPr>
            <a:r>
              <a:rPr lang="fa-IR" sz="3200" b="1" dirty="0" smtClean="0">
                <a:solidFill>
                  <a:srgbClr val="FF0000"/>
                </a:solidFill>
                <a:latin typeface="Tahoma" pitchFamily="34" charset="0"/>
                <a:cs typeface="2  Karim" pitchFamily="2" charset="-78"/>
              </a:rPr>
              <a:t>2. اشکال ازجهت محتوا:</a:t>
            </a:r>
          </a:p>
          <a:p>
            <a:pPr algn="r" rtl="1" fontAlgn="base">
              <a:spcBef>
                <a:spcPct val="0"/>
              </a:spcBef>
              <a:spcAft>
                <a:spcPct val="0"/>
              </a:spcAft>
            </a:pPr>
            <a:r>
              <a:rPr lang="fa-IR" sz="3200" b="1" dirty="0" smtClean="0">
                <a:solidFill>
                  <a:schemeClr val="tx1"/>
                </a:solidFill>
                <a:latin typeface="Tahoma" pitchFamily="34" charset="0"/>
                <a:cs typeface="2  Karim" pitchFamily="2" charset="-78"/>
              </a:rPr>
              <a:t>بسيارى از تعاليم موجود عهدين، با آيات قرآن، اختلاف جوهرى دارند.</a:t>
            </a:r>
            <a:r>
              <a:rPr lang="fa-IR" sz="3200" b="1" dirty="0" smtClean="0">
                <a:solidFill>
                  <a:srgbClr val="7030A0"/>
                </a:solidFill>
                <a:latin typeface="Tahoma" pitchFamily="34" charset="0"/>
                <a:cs typeface="2  Karim" pitchFamily="2" charset="-78"/>
              </a:rPr>
              <a:t> </a:t>
            </a:r>
            <a:endParaRPr lang="en-US" sz="3200" b="1" dirty="0" smtClean="0">
              <a:solidFill>
                <a:srgbClr val="7030A0"/>
              </a:solidFill>
              <a:latin typeface="Tahoma" pitchFamily="34" charset="0"/>
              <a:cs typeface="2  Karim" pitchFamily="2" charset="-78"/>
            </a:endParaRPr>
          </a:p>
          <a:p>
            <a:pPr algn="r" rtl="1" fontAlgn="base">
              <a:spcBef>
                <a:spcPct val="0"/>
              </a:spcBef>
              <a:spcAft>
                <a:spcPct val="0"/>
              </a:spcAft>
            </a:pPr>
            <a:r>
              <a:rPr lang="fa-IR" sz="3200" b="1" dirty="0" smtClean="0">
                <a:solidFill>
                  <a:schemeClr val="tx1"/>
                </a:solidFill>
                <a:latin typeface="Tahoma" pitchFamily="34" charset="0"/>
                <a:cs typeface="2  Karim" pitchFamily="2" charset="-78"/>
              </a:rPr>
              <a:t>با </a:t>
            </a:r>
            <a:r>
              <a:rPr lang="fa-IR" sz="3200" b="1" dirty="0" smtClean="0">
                <a:solidFill>
                  <a:schemeClr val="tx1"/>
                </a:solidFill>
                <a:latin typeface="Tahoma" pitchFamily="34" charset="0"/>
                <a:cs typeface="2  Karim" pitchFamily="2" charset="-78"/>
              </a:rPr>
              <a:t>توجه به مطالبى چون: راه رفتن خدا در باغ، نزول خدا بر قلّه كوه، سرمستى</a:t>
            </a:r>
          </a:p>
          <a:p>
            <a:pPr algn="r" rtl="1" fontAlgn="base">
              <a:spcBef>
                <a:spcPct val="0"/>
              </a:spcBef>
              <a:spcAft>
                <a:spcPct val="0"/>
              </a:spcAft>
            </a:pPr>
            <a:r>
              <a:rPr lang="fa-IR" sz="3200" b="1" dirty="0" smtClean="0">
                <a:solidFill>
                  <a:schemeClr val="tx1"/>
                </a:solidFill>
                <a:latin typeface="Tahoma" pitchFamily="34" charset="0"/>
                <a:cs typeface="2  Karim" pitchFamily="2" charset="-78"/>
              </a:rPr>
              <a:t> و زناى داوود با زن شوهردار، مستى مكرّر لوط و زناى او با هر دو دختر</a:t>
            </a:r>
          </a:p>
          <a:p>
            <a:pPr algn="r" rtl="1" fontAlgn="base">
              <a:spcBef>
                <a:spcPct val="0"/>
              </a:spcBef>
              <a:spcAft>
                <a:spcPct val="0"/>
              </a:spcAft>
            </a:pPr>
            <a:r>
              <a:rPr lang="fa-IR" sz="3200" b="1" dirty="0" smtClean="0">
                <a:solidFill>
                  <a:schemeClr val="tx1"/>
                </a:solidFill>
                <a:latin typeface="Tahoma" pitchFamily="34" charset="0"/>
                <a:cs typeface="2  Karim" pitchFamily="2" charset="-78"/>
              </a:rPr>
              <a:t> به‏جاى ‏مانده از وى، ساختن بت و دعوت به بت‏پرستى از سوى هارون،</a:t>
            </a:r>
          </a:p>
          <a:p>
            <a:pPr algn="r" rtl="1" fontAlgn="base">
              <a:spcBef>
                <a:spcPct val="0"/>
              </a:spcBef>
              <a:spcAft>
                <a:spcPct val="0"/>
              </a:spcAft>
            </a:pPr>
            <a:r>
              <a:rPr lang="fa-IR" sz="3200" b="1" dirty="0" smtClean="0">
                <a:solidFill>
                  <a:schemeClr val="tx1"/>
                </a:solidFill>
                <a:latin typeface="Tahoma" pitchFamily="34" charset="0"/>
                <a:cs typeface="2  Karim" pitchFamily="2" charset="-78"/>
              </a:rPr>
              <a:t> فحاشى و مستى نوح، تأسف خدا بر آفرينش خود، و موضوع تجسد خدا در </a:t>
            </a:r>
          </a:p>
          <a:p>
            <a:pPr algn="r" rtl="1" fontAlgn="base">
              <a:spcBef>
                <a:spcPct val="0"/>
              </a:spcBef>
              <a:spcAft>
                <a:spcPct val="0"/>
              </a:spcAft>
            </a:pPr>
            <a:r>
              <a:rPr lang="fa-IR" sz="3200" b="1" dirty="0" smtClean="0">
                <a:solidFill>
                  <a:schemeClr val="tx1"/>
                </a:solidFill>
                <a:latin typeface="Tahoma" pitchFamily="34" charset="0"/>
                <a:cs typeface="2  Karim" pitchFamily="2" charset="-78"/>
              </a:rPr>
              <a:t>مسيح، تلقى او به عنوان فرزند خدا، مرگ و به صليب كشيده شدن مسيح و ... </a:t>
            </a:r>
          </a:p>
          <a:p>
            <a:pPr algn="r" rtl="1" fontAlgn="base">
              <a:spcBef>
                <a:spcPct val="0"/>
              </a:spcBef>
              <a:spcAft>
                <a:spcPct val="0"/>
              </a:spcAft>
            </a:pPr>
            <a:r>
              <a:rPr lang="fa-IR" sz="3200" b="1" dirty="0" smtClean="0">
                <a:solidFill>
                  <a:schemeClr val="tx1"/>
                </a:solidFill>
                <a:latin typeface="Tahoma" pitchFamily="34" charset="0"/>
                <a:cs typeface="2  Karim" pitchFamily="2" charset="-78"/>
              </a:rPr>
              <a:t>این احتمال قوت مى‏گيرد كه اين كتاب غير از كتابى است كه قرآن كريم</a:t>
            </a:r>
          </a:p>
          <a:p>
            <a:pPr algn="r" rtl="1" fontAlgn="base">
              <a:spcBef>
                <a:spcPct val="0"/>
              </a:spcBef>
              <a:spcAft>
                <a:spcPct val="0"/>
              </a:spcAft>
            </a:pPr>
            <a:r>
              <a:rPr lang="fa-IR" sz="3200" b="1" dirty="0" smtClean="0">
                <a:solidFill>
                  <a:schemeClr val="tx1"/>
                </a:solidFill>
                <a:latin typeface="Tahoma" pitchFamily="34" charset="0"/>
                <a:cs typeface="2  Karim" pitchFamily="2" charset="-78"/>
              </a:rPr>
              <a:t> آن را نور و هدايت مى‏نامد. </a:t>
            </a:r>
          </a:p>
          <a:p>
            <a:pPr algn="r" rtl="1" fontAlgn="base">
              <a:spcBef>
                <a:spcPct val="0"/>
              </a:spcBef>
              <a:spcAft>
                <a:spcPct val="0"/>
              </a:spcAft>
            </a:pPr>
            <a:r>
              <a:rPr lang="fa-IR" sz="3200" b="1" dirty="0" smtClean="0">
                <a:solidFill>
                  <a:schemeClr val="tx1"/>
                </a:solidFill>
                <a:latin typeface="Tahoma" pitchFamily="34" charset="0"/>
                <a:cs typeface="2  Karim" pitchFamily="2" charset="-78"/>
              </a:rPr>
              <a:t/>
            </a:r>
            <a:br>
              <a:rPr lang="fa-IR" sz="3200" b="1" dirty="0" smtClean="0">
                <a:solidFill>
                  <a:schemeClr val="tx1"/>
                </a:solidFill>
                <a:latin typeface="Tahoma" pitchFamily="34" charset="0"/>
                <a:cs typeface="2  Karim" pitchFamily="2" charset="-78"/>
              </a:rPr>
            </a:br>
            <a:endParaRPr lang="fa-IR" sz="2800" b="1" dirty="0" smtClean="0">
              <a:solidFill>
                <a:schemeClr val="tx1"/>
              </a:solidFill>
              <a:latin typeface="Tahoma" pitchFamily="34" charset="0"/>
              <a:cs typeface="2  Karim" pitchFamily="2" charset="-78"/>
            </a:endParaRPr>
          </a:p>
          <a:p>
            <a:pPr algn="r" rtl="1" fontAlgn="base">
              <a:spcBef>
                <a:spcPct val="0"/>
              </a:spcBef>
              <a:spcAft>
                <a:spcPct val="0"/>
              </a:spcAft>
            </a:pPr>
            <a:endParaRPr lang="fa-IR" sz="2000" b="1" dirty="0" smtClean="0">
              <a:solidFill>
                <a:srgbClr val="7030A0"/>
              </a:solidFill>
              <a:latin typeface="Tahoma" pitchFamily="34" charset="0"/>
              <a:cs typeface="2  Karim" pitchFamily="2" charset="-78"/>
            </a:endParaRPr>
          </a:p>
          <a:p>
            <a:pPr algn="r" rtl="1" fontAlgn="base">
              <a:spcBef>
                <a:spcPct val="0"/>
              </a:spcBef>
              <a:spcAft>
                <a:spcPct val="0"/>
              </a:spcAft>
            </a:pPr>
            <a:endParaRPr lang="fa-IR" sz="2000" b="1" dirty="0" smtClean="0">
              <a:solidFill>
                <a:srgbClr val="7030A0"/>
              </a:solidFill>
              <a:latin typeface="Tahoma" pitchFamily="34" charset="0"/>
              <a:cs typeface="2  Karim" pitchFamily="2" charset="-78"/>
            </a:endParaRPr>
          </a:p>
          <a:p>
            <a:pPr algn="r" rtl="1" fontAlgn="base">
              <a:spcBef>
                <a:spcPct val="0"/>
              </a:spcBef>
              <a:spcAft>
                <a:spcPct val="0"/>
              </a:spcAft>
            </a:pPr>
            <a:endParaRPr lang="fa-IR" sz="2000" b="1" dirty="0" smtClean="0">
              <a:solidFill>
                <a:srgbClr val="7030A0"/>
              </a:solidFill>
              <a:latin typeface="Tahoma" pitchFamily="34" charset="0"/>
              <a:cs typeface="2  Karim" pitchFamily="2" charset="-78"/>
            </a:endParaRPr>
          </a:p>
          <a:p>
            <a:pPr algn="r" rtl="1" fontAlgn="base">
              <a:spcBef>
                <a:spcPct val="0"/>
              </a:spcBef>
              <a:spcAft>
                <a:spcPct val="0"/>
              </a:spcAft>
            </a:pPr>
            <a:endParaRPr lang="fa-IR" sz="2000" b="1" dirty="0" smtClean="0">
              <a:solidFill>
                <a:srgbClr val="7030A0"/>
              </a:solidFill>
              <a:latin typeface="Tahoma" pitchFamily="34" charset="0"/>
              <a:cs typeface="2  Karim" pitchFamily="2" charset="-78"/>
            </a:endParaRPr>
          </a:p>
          <a:p>
            <a:pPr algn="r" rtl="1" fontAlgn="base">
              <a:spcBef>
                <a:spcPct val="0"/>
              </a:spcBef>
              <a:spcAft>
                <a:spcPct val="0"/>
              </a:spcAft>
            </a:pPr>
            <a:endParaRPr lang="fa-IR" sz="2000" b="1" dirty="0" smtClean="0">
              <a:solidFill>
                <a:srgbClr val="7030A0"/>
              </a:solidFill>
              <a:latin typeface="Tahoma" pitchFamily="34" charset="0"/>
              <a:cs typeface="2  Karim" pitchFamily="2" charset="-78"/>
            </a:endParaRPr>
          </a:p>
          <a:p>
            <a:pPr algn="r" rtl="1" fontAlgn="base">
              <a:spcBef>
                <a:spcPct val="0"/>
              </a:spcBef>
              <a:spcAft>
                <a:spcPct val="0"/>
              </a:spcAft>
            </a:pPr>
            <a:endParaRPr lang="fa-IR" sz="2000" b="1" dirty="0" smtClean="0">
              <a:solidFill>
                <a:srgbClr val="7030A0"/>
              </a:solidFill>
              <a:latin typeface="Tahoma" pitchFamily="34" charset="0"/>
              <a:cs typeface="2  Karim" pitchFamily="2" charset="-78"/>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6"/>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9"/>
                                        </p:tgtEl>
                                        <p:attrNameLst>
                                          <p:attrName>r</p:attrName>
                                        </p:attrNameLst>
                                      </p:cBhvr>
                                    </p:animRot>
                                  </p:childTnLst>
                                </p:cTn>
                              </p:par>
                              <p:par>
                                <p:cTn id="11" presetID="42"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1000"/>
                                        <p:tgtEl>
                                          <p:spTgt spid="12"/>
                                        </p:tgtEl>
                                      </p:cBhvr>
                                    </p:animEffect>
                                    <p:anim calcmode="lin" valueType="num">
                                      <p:cBhvr>
                                        <p:cTn id="19" dur="1000" fill="hold"/>
                                        <p:tgtEl>
                                          <p:spTgt spid="12"/>
                                        </p:tgtEl>
                                        <p:attrNameLst>
                                          <p:attrName>ppt_x</p:attrName>
                                        </p:attrNameLst>
                                      </p:cBhvr>
                                      <p:tavLst>
                                        <p:tav tm="0">
                                          <p:val>
                                            <p:strVal val="#ppt_x"/>
                                          </p:val>
                                        </p:tav>
                                        <p:tav tm="100000">
                                          <p:val>
                                            <p:strVal val="#ppt_x"/>
                                          </p:val>
                                        </p:tav>
                                      </p:tavLst>
                                    </p:anim>
                                    <p:anim calcmode="lin" valueType="num">
                                      <p:cBhvr>
                                        <p:cTn id="2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Oval 10"/>
          <p:cNvSpPr/>
          <p:nvPr/>
        </p:nvSpPr>
        <p:spPr bwMode="auto">
          <a:xfrm>
            <a:off x="1981200" y="0"/>
            <a:ext cx="4419600" cy="1143000"/>
          </a:xfrm>
          <a:prstGeom prst="ellipse">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1" anchor="t" anchorCtr="0" compatLnSpc="1">
            <a:prstTxWarp prst="textNoShape">
              <a:avLst/>
            </a:prstTxWarp>
          </a:bodyPr>
          <a:lstStyle/>
          <a:p>
            <a:pPr algn="ctr" rtl="1">
              <a:lnSpc>
                <a:spcPct val="170000"/>
              </a:lnSpc>
            </a:pPr>
            <a:r>
              <a:rPr lang="fa-IR" sz="2800" b="1" dirty="0" smtClean="0">
                <a:solidFill>
                  <a:schemeClr val="bg1"/>
                </a:solidFill>
                <a:latin typeface="Garamond" pitchFamily="18" charset="0"/>
                <a:cs typeface="2  Karim" pitchFamily="2" charset="-78"/>
              </a:rPr>
              <a:t>1.انحصارگرايى افراطی</a:t>
            </a:r>
          </a:p>
        </p:txBody>
      </p:sp>
      <p:sp>
        <p:nvSpPr>
          <p:cNvPr id="5" name="Rectangle 4"/>
          <p:cNvSpPr/>
          <p:nvPr/>
        </p:nvSpPr>
        <p:spPr>
          <a:xfrm rot="16200000">
            <a:off x="5320665" y="3337570"/>
            <a:ext cx="6124564" cy="916295"/>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defRPr/>
            </a:pPr>
            <a:endParaRPr lang="fa-IR" sz="4000" b="1" dirty="0" smtClean="0">
              <a:solidFill>
                <a:srgbClr val="CC3300"/>
              </a:solidFill>
              <a:cs typeface="B Mitra" pitchFamily="2" charset="-78"/>
            </a:endParaRPr>
          </a:p>
          <a:p>
            <a:pPr algn="ctr">
              <a:defRPr/>
            </a:pPr>
            <a:r>
              <a:rPr lang="fa-IR" sz="4000" b="1" dirty="0" smtClean="0">
                <a:solidFill>
                  <a:srgbClr val="CC3300"/>
                </a:solidFill>
                <a:cs typeface="B Mitra" pitchFamily="2" charset="-78"/>
              </a:rPr>
              <a:t> </a:t>
            </a:r>
          </a:p>
          <a:p>
            <a:pPr algn="ctr">
              <a:defRPr/>
            </a:pPr>
            <a:r>
              <a:rPr lang="fa-IR" sz="3200" b="1" dirty="0" smtClean="0">
                <a:solidFill>
                  <a:srgbClr val="CC3300"/>
                </a:solidFill>
                <a:cs typeface="B Mitra" pitchFamily="2" charset="-78"/>
              </a:rPr>
              <a:t>رويکردهاي مختلف درباره اديان</a:t>
            </a:r>
            <a:endParaRPr lang="fa-IR" sz="4000" b="1" dirty="0" smtClean="0">
              <a:solidFill>
                <a:srgbClr val="CC3300"/>
              </a:solidFill>
              <a:cs typeface="B Mitra" pitchFamily="2" charset="-78"/>
            </a:endParaRPr>
          </a:p>
          <a:p>
            <a:pPr algn="ctr">
              <a:defRPr/>
            </a:pPr>
            <a:endParaRPr lang="fa-IR" sz="4000" b="1" dirty="0" smtClean="0">
              <a:solidFill>
                <a:srgbClr val="CC3300"/>
              </a:solidFill>
              <a:cs typeface="B Mitra" pitchFamily="2" charset="-78"/>
            </a:endParaRPr>
          </a:p>
          <a:p>
            <a:pPr algn="ctr">
              <a:defRPr/>
            </a:pPr>
            <a:endParaRPr lang="fa-IR" sz="4000" b="1" dirty="0" smtClean="0">
              <a:solidFill>
                <a:srgbClr val="CC3300"/>
              </a:solidFill>
              <a:cs typeface="B Mitra" pitchFamily="2" charset="-78"/>
            </a:endParaRPr>
          </a:p>
        </p:txBody>
      </p:sp>
      <p:pic>
        <p:nvPicPr>
          <p:cNvPr id="6" name="Picture 9" descr="C:\Users\satari\Desktop\انديشه 1 عكسها\png\uzdfghrl.png"/>
          <p:cNvPicPr>
            <a:picLocks noChangeAspect="1" noChangeArrowheads="1"/>
          </p:cNvPicPr>
          <p:nvPr/>
        </p:nvPicPr>
        <p:blipFill>
          <a:blip r:embed="rId2" cstate="print"/>
          <a:srcRect/>
          <a:stretch>
            <a:fillRect/>
          </a:stretch>
        </p:blipFill>
        <p:spPr bwMode="auto">
          <a:xfrm>
            <a:off x="7985947" y="143478"/>
            <a:ext cx="872852" cy="852774"/>
          </a:xfrm>
          <a:prstGeom prst="rect">
            <a:avLst/>
          </a:prstGeom>
          <a:noFill/>
          <a:ln>
            <a:noFill/>
          </a:ln>
        </p:spPr>
      </p:pic>
      <p:sp>
        <p:nvSpPr>
          <p:cNvPr id="8" name="Teardrop 7"/>
          <p:cNvSpPr/>
          <p:nvPr/>
        </p:nvSpPr>
        <p:spPr>
          <a:xfrm rot="19030443" flipH="1" flipV="1">
            <a:off x="7924261" y="75661"/>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pic>
        <p:nvPicPr>
          <p:cNvPr id="9" name="Picture 9" descr="C:\Users\satari\Desktop\انديشه 1 عكسها\png\uzdfghrl.png"/>
          <p:cNvPicPr>
            <a:picLocks noChangeAspect="1" noChangeArrowheads="1"/>
          </p:cNvPicPr>
          <p:nvPr/>
        </p:nvPicPr>
        <p:blipFill>
          <a:blip r:embed="rId2" cstate="print"/>
          <a:srcRect/>
          <a:stretch>
            <a:fillRect/>
          </a:stretch>
        </p:blipFill>
        <p:spPr bwMode="auto">
          <a:xfrm>
            <a:off x="7924800" y="152400"/>
            <a:ext cx="872852" cy="852774"/>
          </a:xfrm>
          <a:prstGeom prst="rect">
            <a:avLst/>
          </a:prstGeom>
          <a:noFill/>
          <a:ln>
            <a:noFill/>
          </a:ln>
        </p:spPr>
      </p:pic>
      <p:pic>
        <p:nvPicPr>
          <p:cNvPr id="10"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943600" y="-4572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pic>
        <p:nvPicPr>
          <p:cNvPr id="12"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flipH="1">
            <a:off x="228600" y="-5334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Rounded Rectangle 13"/>
          <p:cNvSpPr/>
          <p:nvPr/>
        </p:nvSpPr>
        <p:spPr>
          <a:xfrm>
            <a:off x="228600" y="1371600"/>
            <a:ext cx="7543800" cy="3733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fa-IR" sz="3600" dirty="0" smtClean="0">
                <a:solidFill>
                  <a:schemeClr val="tx1"/>
                </a:solidFill>
                <a:latin typeface="Garamond" pitchFamily="18" charset="0"/>
                <a:cs typeface="B Mitra" pitchFamily="2" charset="-78"/>
              </a:rPr>
              <a:t>انحصارگرايى افراطی ديدگاهى است كه نه‏تنها صدق و حقانيت، بلكه نجات را نيز در انحصار دينى خاص مى‏داند و درِ بهشت و سعادت اخروى را به‏روى پيروان اديان ديگر مطلقا بسته مى‏بيند.</a:t>
            </a:r>
            <a:endParaRPr lang="en-US" sz="3600" dirty="0">
              <a:solidFill>
                <a:schemeClr val="tx1"/>
              </a:solidFill>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6"/>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9"/>
                                        </p:tgtEl>
                                        <p:attrNameLst>
                                          <p:attrName>r</p:attrName>
                                        </p:attrNameLst>
                                      </p:cBhvr>
                                    </p:animRot>
                                  </p:childTnLst>
                                </p:cTn>
                              </p:par>
                              <p:par>
                                <p:cTn id="17" presetID="42"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Oval 10"/>
          <p:cNvSpPr/>
          <p:nvPr/>
        </p:nvSpPr>
        <p:spPr bwMode="auto">
          <a:xfrm>
            <a:off x="1981200" y="0"/>
            <a:ext cx="4419600" cy="1143000"/>
          </a:xfrm>
          <a:prstGeom prst="ellipse">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1" anchor="t" anchorCtr="0" compatLnSpc="1">
            <a:prstTxWarp prst="textNoShape">
              <a:avLst/>
            </a:prstTxWarp>
          </a:bodyPr>
          <a:lstStyle/>
          <a:p>
            <a:pPr algn="ctr" rtl="1">
              <a:lnSpc>
                <a:spcPct val="170000"/>
              </a:lnSpc>
            </a:pPr>
            <a:r>
              <a:rPr lang="fa-IR" sz="2800" b="1" dirty="0" smtClean="0">
                <a:solidFill>
                  <a:schemeClr val="bg1"/>
                </a:solidFill>
                <a:latin typeface="Garamond" pitchFamily="18" charset="0"/>
                <a:cs typeface="2  Karim" pitchFamily="2" charset="-78"/>
              </a:rPr>
              <a:t> دلائل انحصارگرایی افراطی</a:t>
            </a:r>
          </a:p>
        </p:txBody>
      </p:sp>
      <p:pic>
        <p:nvPicPr>
          <p:cNvPr id="6" name="Picture 9" descr="C:\Users\satari\Desktop\انديشه 1 عكسها\png\uzdfghrl.png"/>
          <p:cNvPicPr>
            <a:picLocks noChangeAspect="1" noChangeArrowheads="1"/>
          </p:cNvPicPr>
          <p:nvPr/>
        </p:nvPicPr>
        <p:blipFill>
          <a:blip r:embed="rId2" cstate="print"/>
          <a:srcRect/>
          <a:stretch>
            <a:fillRect/>
          </a:stretch>
        </p:blipFill>
        <p:spPr bwMode="auto">
          <a:xfrm>
            <a:off x="7985947" y="143478"/>
            <a:ext cx="872852" cy="852774"/>
          </a:xfrm>
          <a:prstGeom prst="rect">
            <a:avLst/>
          </a:prstGeom>
          <a:noFill/>
          <a:ln>
            <a:noFill/>
          </a:ln>
        </p:spPr>
      </p:pic>
      <p:sp>
        <p:nvSpPr>
          <p:cNvPr id="8" name="Teardrop 7"/>
          <p:cNvSpPr/>
          <p:nvPr/>
        </p:nvSpPr>
        <p:spPr>
          <a:xfrm rot="19030443" flipH="1" flipV="1">
            <a:off x="7924261" y="75661"/>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pic>
        <p:nvPicPr>
          <p:cNvPr id="9" name="Picture 9" descr="C:\Users\satari\Desktop\انديشه 1 عكسها\png\uzdfghrl.png"/>
          <p:cNvPicPr>
            <a:picLocks noChangeAspect="1" noChangeArrowheads="1"/>
          </p:cNvPicPr>
          <p:nvPr/>
        </p:nvPicPr>
        <p:blipFill>
          <a:blip r:embed="rId2" cstate="print"/>
          <a:srcRect/>
          <a:stretch>
            <a:fillRect/>
          </a:stretch>
        </p:blipFill>
        <p:spPr bwMode="auto">
          <a:xfrm>
            <a:off x="7924800" y="152400"/>
            <a:ext cx="872852" cy="852774"/>
          </a:xfrm>
          <a:prstGeom prst="rect">
            <a:avLst/>
          </a:prstGeom>
          <a:noFill/>
          <a:ln>
            <a:noFill/>
          </a:ln>
        </p:spPr>
      </p:pic>
      <p:pic>
        <p:nvPicPr>
          <p:cNvPr id="10"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943600" y="-4572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pic>
        <p:nvPicPr>
          <p:cNvPr id="12"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flipH="1">
            <a:off x="228600" y="-5334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Rounded Rectangle 13"/>
          <p:cNvSpPr/>
          <p:nvPr/>
        </p:nvSpPr>
        <p:spPr>
          <a:xfrm>
            <a:off x="457200" y="2514600"/>
            <a:ext cx="8229600" cy="2133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fa-IR" sz="2800" dirty="0" smtClean="0">
                <a:solidFill>
                  <a:schemeClr val="tx1"/>
                </a:solidFill>
                <a:latin typeface="Garamond" pitchFamily="18" charset="0"/>
                <a:cs typeface="B Mitra" pitchFamily="2" charset="-78"/>
              </a:rPr>
              <a:t>يكى از شرايط مهم رستگارى، شناخت حقيقت است. كسى كه خداوند و پيامبر خاص او و شريعت حق را نشناسد، به چه چيز ايمان مى‏آورد؟ به علاوه، حق، يكى بيش نيست و نمى‏توان همه دعاوى متعارض و مخالف را حق دانست.</a:t>
            </a:r>
          </a:p>
        </p:txBody>
      </p:sp>
      <p:sp>
        <p:nvSpPr>
          <p:cNvPr id="13" name="32-Point Star 12"/>
          <p:cNvSpPr/>
          <p:nvPr/>
        </p:nvSpPr>
        <p:spPr>
          <a:xfrm>
            <a:off x="4648200" y="1066800"/>
            <a:ext cx="3200400" cy="1447800"/>
          </a:xfrm>
          <a:prstGeom prst="star32">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fa-IR" sz="2400" dirty="0" smtClean="0">
                <a:solidFill>
                  <a:schemeClr val="tx1"/>
                </a:solidFill>
                <a:latin typeface="Garamond" pitchFamily="18" charset="0"/>
                <a:cs typeface="B Mitra" pitchFamily="2" charset="-78"/>
              </a:rPr>
              <a:t>1.معرفت و ايمان:</a:t>
            </a:r>
          </a:p>
          <a:p>
            <a:pPr algn="ctr"/>
            <a:endParaRPr lang="en-US" dirty="0"/>
          </a:p>
        </p:txBody>
      </p:sp>
      <p:sp>
        <p:nvSpPr>
          <p:cNvPr id="15" name="Rounded Rectangle 14"/>
          <p:cNvSpPr/>
          <p:nvPr/>
        </p:nvSpPr>
        <p:spPr>
          <a:xfrm>
            <a:off x="457200" y="4876800"/>
            <a:ext cx="8458200" cy="129540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r" rtl="1"/>
            <a:r>
              <a:rPr lang="fa-IR" sz="3200" dirty="0" smtClean="0">
                <a:solidFill>
                  <a:srgbClr val="FF0000"/>
                </a:solidFill>
                <a:latin typeface="Garamond" pitchFamily="18" charset="0"/>
                <a:cs typeface="B Mitra" pitchFamily="2" charset="-78"/>
              </a:rPr>
              <a:t>نقد:</a:t>
            </a:r>
          </a:p>
          <a:p>
            <a:pPr algn="r" rtl="1"/>
            <a:r>
              <a:rPr lang="fa-IR" sz="3200" dirty="0" smtClean="0">
                <a:solidFill>
                  <a:schemeClr val="bg1"/>
                </a:solidFill>
                <a:latin typeface="Garamond" pitchFamily="18" charset="0"/>
                <a:cs typeface="B Mitra" pitchFamily="2" charset="-78"/>
              </a:rPr>
              <a:t>تكليف كسانى كه در جستجوى حقيقت برآمده‏اند و از سر قصور، نه تقصير، به آن دست نيافته‏اند چيست؟</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6"/>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9"/>
                                        </p:tgtEl>
                                        <p:attrNameLst>
                                          <p:attrName>r</p:attrName>
                                        </p:attrNameLst>
                                      </p:cBhvr>
                                    </p:animRot>
                                  </p:childTnLst>
                                </p:cTn>
                              </p:par>
                              <p:par>
                                <p:cTn id="11" presetID="42"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1000"/>
                                        <p:tgtEl>
                                          <p:spTgt spid="12"/>
                                        </p:tgtEl>
                                      </p:cBhvr>
                                    </p:animEffect>
                                    <p:anim calcmode="lin" valueType="num">
                                      <p:cBhvr>
                                        <p:cTn id="19" dur="1000" fill="hold"/>
                                        <p:tgtEl>
                                          <p:spTgt spid="12"/>
                                        </p:tgtEl>
                                        <p:attrNameLst>
                                          <p:attrName>ppt_x</p:attrName>
                                        </p:attrNameLst>
                                      </p:cBhvr>
                                      <p:tavLst>
                                        <p:tav tm="0">
                                          <p:val>
                                            <p:strVal val="#ppt_x"/>
                                          </p:val>
                                        </p:tav>
                                        <p:tav tm="100000">
                                          <p:val>
                                            <p:strVal val="#ppt_x"/>
                                          </p:val>
                                        </p:tav>
                                      </p:tavLst>
                                    </p:anim>
                                    <p:anim calcmode="lin" valueType="num">
                                      <p:cBhvr>
                                        <p:cTn id="2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Oval 10"/>
          <p:cNvSpPr/>
          <p:nvPr/>
        </p:nvSpPr>
        <p:spPr bwMode="auto">
          <a:xfrm>
            <a:off x="1981200" y="0"/>
            <a:ext cx="4419600" cy="1143000"/>
          </a:xfrm>
          <a:prstGeom prst="ellipse">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1" anchor="t" anchorCtr="0" compatLnSpc="1">
            <a:prstTxWarp prst="textNoShape">
              <a:avLst/>
            </a:prstTxWarp>
          </a:bodyPr>
          <a:lstStyle/>
          <a:p>
            <a:pPr algn="ctr" rtl="1">
              <a:lnSpc>
                <a:spcPct val="170000"/>
              </a:lnSpc>
            </a:pPr>
            <a:r>
              <a:rPr lang="fa-IR" sz="2800" b="1" dirty="0" smtClean="0">
                <a:solidFill>
                  <a:schemeClr val="bg1"/>
                </a:solidFill>
                <a:latin typeface="Garamond" pitchFamily="18" charset="0"/>
                <a:cs typeface="2  Karim" pitchFamily="2" charset="-78"/>
              </a:rPr>
              <a:t> دلائل انحصارگرایی افراطی</a:t>
            </a:r>
          </a:p>
        </p:txBody>
      </p:sp>
      <p:pic>
        <p:nvPicPr>
          <p:cNvPr id="6" name="Picture 9" descr="C:\Users\satari\Desktop\انديشه 1 عكسها\png\uzdfghrl.png"/>
          <p:cNvPicPr>
            <a:picLocks noChangeAspect="1" noChangeArrowheads="1"/>
          </p:cNvPicPr>
          <p:nvPr/>
        </p:nvPicPr>
        <p:blipFill>
          <a:blip r:embed="rId2" cstate="print"/>
          <a:srcRect/>
          <a:stretch>
            <a:fillRect/>
          </a:stretch>
        </p:blipFill>
        <p:spPr bwMode="auto">
          <a:xfrm>
            <a:off x="7985947" y="143478"/>
            <a:ext cx="872852" cy="852774"/>
          </a:xfrm>
          <a:prstGeom prst="rect">
            <a:avLst/>
          </a:prstGeom>
          <a:noFill/>
          <a:ln>
            <a:noFill/>
          </a:ln>
        </p:spPr>
      </p:pic>
      <p:sp>
        <p:nvSpPr>
          <p:cNvPr id="8" name="Teardrop 7"/>
          <p:cNvSpPr/>
          <p:nvPr/>
        </p:nvSpPr>
        <p:spPr>
          <a:xfrm rot="19030443" flipH="1" flipV="1">
            <a:off x="7924261" y="75661"/>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pic>
        <p:nvPicPr>
          <p:cNvPr id="9" name="Picture 9" descr="C:\Users\satari\Desktop\انديشه 1 عكسها\png\uzdfghrl.png"/>
          <p:cNvPicPr>
            <a:picLocks noChangeAspect="1" noChangeArrowheads="1"/>
          </p:cNvPicPr>
          <p:nvPr/>
        </p:nvPicPr>
        <p:blipFill>
          <a:blip r:embed="rId2" cstate="print"/>
          <a:srcRect/>
          <a:stretch>
            <a:fillRect/>
          </a:stretch>
        </p:blipFill>
        <p:spPr bwMode="auto">
          <a:xfrm>
            <a:off x="7924800" y="152400"/>
            <a:ext cx="872852" cy="852774"/>
          </a:xfrm>
          <a:prstGeom prst="rect">
            <a:avLst/>
          </a:prstGeom>
          <a:noFill/>
          <a:ln>
            <a:noFill/>
          </a:ln>
        </p:spPr>
      </p:pic>
      <p:pic>
        <p:nvPicPr>
          <p:cNvPr id="10"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943600" y="-4572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pic>
        <p:nvPicPr>
          <p:cNvPr id="12"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flipH="1">
            <a:off x="228600" y="-5334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Rounded Rectangle 13"/>
          <p:cNvSpPr/>
          <p:nvPr/>
        </p:nvSpPr>
        <p:spPr>
          <a:xfrm>
            <a:off x="457200" y="2209800"/>
            <a:ext cx="8229600" cy="1752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fa-IR" sz="2800" b="1" dirty="0" smtClean="0">
                <a:solidFill>
                  <a:srgbClr val="002060"/>
                </a:solidFill>
                <a:cs typeface="2  Karim" pitchFamily="2" charset="-78"/>
              </a:rPr>
              <a:t>به اعتقاد دسته‏اى از انحصارگرايان، رستگارى از طريق تلاش شخصى انسان حاصل نمى‏آيد.رستگارى تنها در گرو لطف و عنايت خداوند است، و لازمه رستگارى آن است كه محل تجلى الهى را بشناسيم و آن یکی است.</a:t>
            </a:r>
            <a:endParaRPr lang="fa-IR" sz="2800" dirty="0" smtClean="0">
              <a:solidFill>
                <a:schemeClr val="tx1"/>
              </a:solidFill>
              <a:latin typeface="Garamond" pitchFamily="18" charset="0"/>
              <a:cs typeface="2  Karim" pitchFamily="2" charset="-78"/>
            </a:endParaRPr>
          </a:p>
        </p:txBody>
      </p:sp>
      <p:sp>
        <p:nvSpPr>
          <p:cNvPr id="13" name="32-Point Star 12"/>
          <p:cNvSpPr/>
          <p:nvPr/>
        </p:nvSpPr>
        <p:spPr>
          <a:xfrm>
            <a:off x="3886200" y="1143000"/>
            <a:ext cx="4191000" cy="990600"/>
          </a:xfrm>
          <a:prstGeom prst="star32">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fa-IR" sz="2400" dirty="0" smtClean="0">
                <a:solidFill>
                  <a:schemeClr val="tx1"/>
                </a:solidFill>
                <a:latin typeface="Garamond" pitchFamily="18" charset="0"/>
                <a:cs typeface="B Mitra" pitchFamily="2" charset="-78"/>
              </a:rPr>
              <a:t> </a:t>
            </a:r>
          </a:p>
          <a:p>
            <a:pPr algn="ctr" rtl="1"/>
            <a:r>
              <a:rPr lang="fa-IR" sz="2800" b="1" dirty="0" smtClean="0">
                <a:solidFill>
                  <a:srgbClr val="FF0000"/>
                </a:solidFill>
                <a:cs typeface="2  Karim" pitchFamily="2" charset="-78"/>
              </a:rPr>
              <a:t>2.فيض و رستگاري</a:t>
            </a:r>
          </a:p>
          <a:p>
            <a:pPr algn="ctr"/>
            <a:endParaRPr lang="en-US" dirty="0"/>
          </a:p>
        </p:txBody>
      </p:sp>
      <p:sp>
        <p:nvSpPr>
          <p:cNvPr id="15" name="Rounded Rectangle 14"/>
          <p:cNvSpPr/>
          <p:nvPr/>
        </p:nvSpPr>
        <p:spPr>
          <a:xfrm>
            <a:off x="457200" y="4495800"/>
            <a:ext cx="8458200" cy="182880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r" rtl="1"/>
            <a:r>
              <a:rPr lang="fa-IR" sz="3200" dirty="0" smtClean="0">
                <a:solidFill>
                  <a:srgbClr val="FF0000"/>
                </a:solidFill>
                <a:latin typeface="Garamond" pitchFamily="18" charset="0"/>
                <a:cs typeface="B Mitra" pitchFamily="2" charset="-78"/>
              </a:rPr>
              <a:t>نقد:</a:t>
            </a:r>
          </a:p>
          <a:p>
            <a:pPr algn="r" rtl="1"/>
            <a:r>
              <a:rPr lang="fa-IR" sz="3200" dirty="0" smtClean="0">
                <a:solidFill>
                  <a:schemeClr val="bg1"/>
                </a:solidFill>
                <a:latin typeface="Garamond" pitchFamily="18" charset="0"/>
                <a:cs typeface="B Mitra" pitchFamily="2" charset="-78"/>
              </a:rPr>
              <a:t> اولا:خداوند نامتناهي تنها يک تجلي ندارد.</a:t>
            </a:r>
          </a:p>
          <a:p>
            <a:pPr algn="r" rtl="1"/>
            <a:r>
              <a:rPr lang="fa-IR" sz="3200" dirty="0" smtClean="0">
                <a:solidFill>
                  <a:schemeClr val="bg1"/>
                </a:solidFill>
                <a:latin typeface="Garamond" pitchFamily="18" charset="0"/>
                <a:cs typeface="B Mitra" pitchFamily="2" charset="-78"/>
              </a:rPr>
              <a:t> ثانیا:تلاش انسان در دريافت تجلي به تأثير نيست. </a:t>
            </a:r>
          </a:p>
          <a:p>
            <a:pPr algn="r" rtl="1"/>
            <a:r>
              <a:rPr lang="fa-IR" sz="3200" dirty="0" smtClean="0">
                <a:solidFill>
                  <a:schemeClr val="bg1"/>
                </a:solidFill>
                <a:latin typeface="Garamond" pitchFamily="18" charset="0"/>
                <a:cs typeface="B Mitra" pitchFamily="2" charset="-78"/>
              </a:rPr>
              <a:t>ثالثا:بسياري از اديان دلائل حصرگرايانه دارند، از ميان آنها، کداميک را بايد پذيرفت؟(ملاک حقانیت کدام است؟)</a:t>
            </a:r>
          </a:p>
          <a:p>
            <a:pPr algn="r" rtl="1"/>
            <a:endParaRPr lang="fa-IR" sz="3200" dirty="0" smtClean="0">
              <a:solidFill>
                <a:schemeClr val="bg1"/>
              </a:solidFill>
              <a:latin typeface="Garamond" pitchFamily="18" charset="0"/>
              <a:cs typeface="B Mitra" pitchFamily="2" charset="-78"/>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6"/>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9"/>
                                        </p:tgtEl>
                                        <p:attrNameLst>
                                          <p:attrName>r</p:attrName>
                                        </p:attrNameLst>
                                      </p:cBhvr>
                                    </p:animRot>
                                  </p:childTnLst>
                                </p:cTn>
                              </p:par>
                              <p:par>
                                <p:cTn id="11" presetID="42"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1000"/>
                                        <p:tgtEl>
                                          <p:spTgt spid="12"/>
                                        </p:tgtEl>
                                      </p:cBhvr>
                                    </p:animEffect>
                                    <p:anim calcmode="lin" valueType="num">
                                      <p:cBhvr>
                                        <p:cTn id="19" dur="1000" fill="hold"/>
                                        <p:tgtEl>
                                          <p:spTgt spid="12"/>
                                        </p:tgtEl>
                                        <p:attrNameLst>
                                          <p:attrName>ppt_x</p:attrName>
                                        </p:attrNameLst>
                                      </p:cBhvr>
                                      <p:tavLst>
                                        <p:tav tm="0">
                                          <p:val>
                                            <p:strVal val="#ppt_x"/>
                                          </p:val>
                                        </p:tav>
                                        <p:tav tm="100000">
                                          <p:val>
                                            <p:strVal val="#ppt_x"/>
                                          </p:val>
                                        </p:tav>
                                      </p:tavLst>
                                    </p:anim>
                                    <p:anim calcmode="lin" valueType="num">
                                      <p:cBhvr>
                                        <p:cTn id="2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4"/>
          <p:cNvSpPr/>
          <p:nvPr/>
        </p:nvSpPr>
        <p:spPr>
          <a:xfrm rot="16200000">
            <a:off x="5320665" y="3337570"/>
            <a:ext cx="6124564" cy="916295"/>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defRPr/>
            </a:pPr>
            <a:r>
              <a:rPr lang="fa-IR" sz="4000" b="1" dirty="0" smtClean="0">
                <a:solidFill>
                  <a:srgbClr val="CC3300"/>
                </a:solidFill>
                <a:cs typeface="B Mitra" pitchFamily="2" charset="-78"/>
              </a:rPr>
              <a:t> راه های شناخت قلمرو دین</a:t>
            </a:r>
          </a:p>
        </p:txBody>
      </p:sp>
      <p:pic>
        <p:nvPicPr>
          <p:cNvPr id="6" name="Picture 9" descr="C:\Users\satari\Desktop\انديشه 1 عكسها\png\uzdfghrl.png"/>
          <p:cNvPicPr>
            <a:picLocks noChangeAspect="1" noChangeArrowheads="1"/>
          </p:cNvPicPr>
          <p:nvPr/>
        </p:nvPicPr>
        <p:blipFill>
          <a:blip r:embed="rId2" cstate="print"/>
          <a:srcRect/>
          <a:stretch>
            <a:fillRect/>
          </a:stretch>
        </p:blipFill>
        <p:spPr bwMode="auto">
          <a:xfrm>
            <a:off x="7985947" y="143478"/>
            <a:ext cx="872852" cy="852774"/>
          </a:xfrm>
          <a:prstGeom prst="rect">
            <a:avLst/>
          </a:prstGeom>
          <a:noFill/>
          <a:ln>
            <a:noFill/>
          </a:ln>
        </p:spPr>
      </p:pic>
      <p:sp>
        <p:nvSpPr>
          <p:cNvPr id="8" name="Teardrop 7"/>
          <p:cNvSpPr/>
          <p:nvPr/>
        </p:nvSpPr>
        <p:spPr>
          <a:xfrm rot="19030443" flipH="1" flipV="1">
            <a:off x="7924261" y="75661"/>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pic>
        <p:nvPicPr>
          <p:cNvPr id="9" name="Picture 9" descr="C:\Users\satari\Desktop\انديشه 1 عكسها\png\uzdfghrl.png"/>
          <p:cNvPicPr>
            <a:picLocks noChangeAspect="1" noChangeArrowheads="1"/>
          </p:cNvPicPr>
          <p:nvPr/>
        </p:nvPicPr>
        <p:blipFill>
          <a:blip r:embed="rId2" cstate="print"/>
          <a:srcRect/>
          <a:stretch>
            <a:fillRect/>
          </a:stretch>
        </p:blipFill>
        <p:spPr bwMode="auto">
          <a:xfrm>
            <a:off x="7924800" y="152400"/>
            <a:ext cx="872852" cy="852774"/>
          </a:xfrm>
          <a:prstGeom prst="rect">
            <a:avLst/>
          </a:prstGeom>
          <a:noFill/>
          <a:ln>
            <a:noFill/>
          </a:ln>
        </p:spPr>
      </p:pic>
      <p:pic>
        <p:nvPicPr>
          <p:cNvPr id="10"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943600" y="-4572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pic>
        <p:nvPicPr>
          <p:cNvPr id="12"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flipH="1">
            <a:off x="228600" y="-5334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Oval 13"/>
          <p:cNvSpPr/>
          <p:nvPr/>
        </p:nvSpPr>
        <p:spPr>
          <a:xfrm>
            <a:off x="5638800" y="2971800"/>
            <a:ext cx="2209800" cy="2133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fontAlgn="base">
              <a:spcBef>
                <a:spcPct val="0"/>
              </a:spcBef>
              <a:spcAft>
                <a:spcPct val="0"/>
              </a:spcAft>
            </a:pPr>
            <a:r>
              <a:rPr lang="fa-IR" sz="2400" b="1" dirty="0" smtClean="0">
                <a:solidFill>
                  <a:schemeClr val="bg1"/>
                </a:solidFill>
                <a:latin typeface="Tahoma" pitchFamily="34" charset="0"/>
                <a:cs typeface="B Roya" pitchFamily="2" charset="-78"/>
              </a:rPr>
              <a:t>قوانين اسلام بر </a:t>
            </a:r>
          </a:p>
          <a:p>
            <a:pPr algn="ctr" rtl="1" fontAlgn="base">
              <a:spcBef>
                <a:spcPct val="0"/>
              </a:spcBef>
              <a:spcAft>
                <a:spcPct val="0"/>
              </a:spcAft>
            </a:pPr>
            <a:r>
              <a:rPr lang="fa-IR" sz="2400" b="1" dirty="0" smtClean="0">
                <a:solidFill>
                  <a:schemeClr val="bg1"/>
                </a:solidFill>
                <a:latin typeface="Tahoma" pitchFamily="34" charset="0"/>
                <a:cs typeface="B Roya" pitchFamily="2" charset="-78"/>
              </a:rPr>
              <a:t>سه قسم اند:</a:t>
            </a:r>
            <a:r>
              <a:rPr lang="fa-IR" sz="2800" b="1" dirty="0" smtClean="0">
                <a:solidFill>
                  <a:schemeClr val="bg1"/>
                </a:solidFill>
                <a:latin typeface="Tahoma" pitchFamily="34" charset="0"/>
                <a:cs typeface="B Roya" pitchFamily="2" charset="-78"/>
              </a:rPr>
              <a:t>:</a:t>
            </a:r>
            <a:r>
              <a:rPr lang="fa-IR" sz="2400" b="1" dirty="0" smtClean="0">
                <a:solidFill>
                  <a:schemeClr val="bg1"/>
                </a:solidFill>
                <a:latin typeface="Tahoma" pitchFamily="34" charset="0"/>
                <a:cs typeface="2  Yagut" pitchFamily="2" charset="-78"/>
              </a:rPr>
              <a:t/>
            </a:r>
            <a:br>
              <a:rPr lang="fa-IR" sz="2400" b="1" dirty="0" smtClean="0">
                <a:solidFill>
                  <a:schemeClr val="bg1"/>
                </a:solidFill>
                <a:latin typeface="Tahoma" pitchFamily="34" charset="0"/>
                <a:cs typeface="2  Yagut" pitchFamily="2" charset="-78"/>
              </a:rPr>
            </a:br>
            <a:endParaRPr lang="fa-IR" sz="2400" b="1" dirty="0" smtClean="0">
              <a:solidFill>
                <a:schemeClr val="bg1"/>
              </a:solidFill>
              <a:latin typeface="Tahoma" pitchFamily="34" charset="0"/>
              <a:cs typeface="2  Yagut" pitchFamily="2" charset="-78"/>
            </a:endParaRPr>
          </a:p>
        </p:txBody>
      </p:sp>
      <p:sp>
        <p:nvSpPr>
          <p:cNvPr id="15" name="Rounded Rectangle 14"/>
          <p:cNvSpPr/>
          <p:nvPr/>
        </p:nvSpPr>
        <p:spPr>
          <a:xfrm>
            <a:off x="762000" y="2209800"/>
            <a:ext cx="4267200" cy="9144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r" rtl="1"/>
            <a:r>
              <a:rPr lang="fa-IR" sz="3200" dirty="0" smtClean="0">
                <a:cs typeface="2  Karim" pitchFamily="2" charset="-78"/>
              </a:rPr>
              <a:t>1</a:t>
            </a:r>
            <a:r>
              <a:rPr lang="fa-IR" sz="3200" dirty="0" smtClean="0">
                <a:cs typeface="2  Karim" pitchFamily="2" charset="-78"/>
              </a:rPr>
              <a:t>. پاره‏اى از قوانين مربوط به رابطه انسان با خداست</a:t>
            </a:r>
            <a:endParaRPr lang="en-US" sz="3200" dirty="0">
              <a:cs typeface="2  Karim" pitchFamily="2" charset="-78"/>
            </a:endParaRPr>
          </a:p>
        </p:txBody>
      </p:sp>
      <p:sp>
        <p:nvSpPr>
          <p:cNvPr id="17" name="Rounded Rectangle 16"/>
          <p:cNvSpPr/>
          <p:nvPr/>
        </p:nvSpPr>
        <p:spPr>
          <a:xfrm>
            <a:off x="914400" y="3505200"/>
            <a:ext cx="4038600" cy="91440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fa-IR" sz="2400" b="1" dirty="0" smtClean="0">
                <a:cs typeface="2  Karim" pitchFamily="2" charset="-78"/>
              </a:rPr>
              <a:t>2. بعضى از احكام و قوانين مربوط به رابطه انسان با خودش است.</a:t>
            </a:r>
            <a:endParaRPr lang="fa-IR" sz="2400" b="1" dirty="0">
              <a:cs typeface="2  Karim" pitchFamily="2" charset="-78"/>
            </a:endParaRPr>
          </a:p>
        </p:txBody>
      </p:sp>
      <p:sp>
        <p:nvSpPr>
          <p:cNvPr id="19" name="Rounded Rectangle 18"/>
          <p:cNvSpPr/>
          <p:nvPr/>
        </p:nvSpPr>
        <p:spPr>
          <a:xfrm>
            <a:off x="762000" y="4953000"/>
            <a:ext cx="4419600" cy="9144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a-IR" sz="2800" b="1" dirty="0" smtClean="0">
                <a:cs typeface="2  Karim" pitchFamily="2" charset="-78"/>
              </a:rPr>
              <a:t>3. بخشى از آموزه‏هاى دينى رابطه انسان با ديگران را تبيين مى‏كند.</a:t>
            </a:r>
            <a:endParaRPr lang="fa-IR" sz="2800" b="1" dirty="0">
              <a:cs typeface="2  Karim" pitchFamily="2" charset="-78"/>
            </a:endParaRPr>
          </a:p>
        </p:txBody>
      </p:sp>
      <p:cxnSp>
        <p:nvCxnSpPr>
          <p:cNvPr id="21" name="Straight Arrow Connector 20"/>
          <p:cNvCxnSpPr/>
          <p:nvPr/>
        </p:nvCxnSpPr>
        <p:spPr>
          <a:xfrm rot="10800000" flipV="1">
            <a:off x="5105400" y="3733800"/>
            <a:ext cx="9144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0800000">
            <a:off x="5105400" y="2590800"/>
            <a:ext cx="9906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19" idx="3"/>
          </p:cNvCxnSpPr>
          <p:nvPr/>
        </p:nvCxnSpPr>
        <p:spPr>
          <a:xfrm rot="5400000">
            <a:off x="4648200" y="3657600"/>
            <a:ext cx="22860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2819400" y="533400"/>
            <a:ext cx="3200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800" dirty="0" smtClean="0">
                <a:cs typeface="2  Karim" pitchFamily="2" charset="-78"/>
              </a:rPr>
              <a:t>3. جامعيت دين‏:</a:t>
            </a:r>
            <a:endParaRPr lang="fa-IR" sz="2800" dirty="0">
              <a:cs typeface="2  Karim" pitchFamily="2" charset="-78"/>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6"/>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9"/>
                                        </p:tgtEl>
                                        <p:attrNameLst>
                                          <p:attrName>r</p:attrName>
                                        </p:attrNameLst>
                                      </p:cBhvr>
                                    </p:animRot>
                                  </p:childTnLst>
                                </p:cTn>
                              </p:par>
                              <p:par>
                                <p:cTn id="17" presetID="42"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500" fill="hold"/>
                                        <p:tgtEl>
                                          <p:spTgt spid="14"/>
                                        </p:tgtEl>
                                        <p:attrNameLst>
                                          <p:attrName>ppt_w</p:attrName>
                                        </p:attrNameLst>
                                      </p:cBhvr>
                                      <p:tavLst>
                                        <p:tav tm="0">
                                          <p:val>
                                            <p:fltVal val="0"/>
                                          </p:val>
                                        </p:tav>
                                        <p:tav tm="100000">
                                          <p:val>
                                            <p:strVal val="#ppt_w"/>
                                          </p:val>
                                        </p:tav>
                                      </p:tavLst>
                                    </p:anim>
                                    <p:anim calcmode="lin" valueType="num">
                                      <p:cBhvr>
                                        <p:cTn id="32" dur="500" fill="hold"/>
                                        <p:tgtEl>
                                          <p:spTgt spid="14"/>
                                        </p:tgtEl>
                                        <p:attrNameLst>
                                          <p:attrName>ppt_h</p:attrName>
                                        </p:attrNameLst>
                                      </p:cBhvr>
                                      <p:tavLst>
                                        <p:tav tm="0">
                                          <p:val>
                                            <p:fltVal val="0"/>
                                          </p:val>
                                        </p:tav>
                                        <p:tav tm="100000">
                                          <p:val>
                                            <p:strVal val="#ppt_h"/>
                                          </p:val>
                                        </p:tav>
                                      </p:tavLst>
                                    </p:anim>
                                    <p:animEffect transition="in" filter="fade">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bwMode="auto">
          <a:xfrm>
            <a:off x="2057400" y="0"/>
            <a:ext cx="5410200" cy="1371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bg1"/>
                </a:solidFill>
                <a:effectLst/>
                <a:latin typeface="Tahoma" pitchFamily="34" charset="0"/>
                <a:cs typeface="2  Karim" pitchFamily="2" charset="-78"/>
              </a:rPr>
              <a:t>دلائل جامعیت اسلام</a:t>
            </a:r>
          </a:p>
        </p:txBody>
      </p:sp>
      <p:sp>
        <p:nvSpPr>
          <p:cNvPr id="5" name="Rounded Rectangle 4"/>
          <p:cNvSpPr/>
          <p:nvPr/>
        </p:nvSpPr>
        <p:spPr>
          <a:xfrm>
            <a:off x="304800" y="1447800"/>
            <a:ext cx="8610600" cy="2209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fa-IR" sz="2400" dirty="0" smtClean="0"/>
              <a:t>1.قرآن:</a:t>
            </a:r>
          </a:p>
          <a:p>
            <a:pPr algn="ctr"/>
            <a:r>
              <a:rPr lang="fa-IR" sz="3600" dirty="0" smtClean="0"/>
              <a:t>وَ نَزَّلْنا عَلَيْكَ الْكِتابَ تِبْياناً لِكُلِّ شَيْ‏ءٍ.(نحل89.) </a:t>
            </a:r>
          </a:p>
          <a:p>
            <a:pPr algn="ctr"/>
            <a:r>
              <a:rPr lang="fa-IR" sz="2800" b="1" dirty="0" smtClean="0">
                <a:cs typeface="2  Karim" pitchFamily="2" charset="-78"/>
              </a:rPr>
              <a:t>ما این کتاب آسمانى (قرآن) را بر تو نازل کردیم که بیان همه چیز در آن است.</a:t>
            </a:r>
          </a:p>
          <a:p>
            <a:pPr algn="ctr"/>
            <a:r>
              <a:rPr lang="fa-IR" sz="2800" b="1" dirty="0" smtClean="0">
                <a:cs typeface="2  Karim" pitchFamily="2" charset="-78"/>
              </a:rPr>
              <a:t>البته منظور آن است که قرآن، بيانگر همه مسائل مربوط به هدايت انسان است.</a:t>
            </a:r>
            <a:br>
              <a:rPr lang="fa-IR" sz="2800" b="1" dirty="0" smtClean="0">
                <a:cs typeface="2  Karim" pitchFamily="2" charset="-78"/>
              </a:rPr>
            </a:br>
            <a:endParaRPr lang="fa-IR" sz="2800" b="1" dirty="0" smtClean="0">
              <a:cs typeface="2  Karim" pitchFamily="2" charset="-78"/>
            </a:endParaRPr>
          </a:p>
          <a:p>
            <a:pPr algn="ctr"/>
            <a:endParaRPr lang="fa-IR" sz="2400" dirty="0"/>
          </a:p>
        </p:txBody>
      </p:sp>
      <p:sp>
        <p:nvSpPr>
          <p:cNvPr id="6" name="Rounded Rectangle 5"/>
          <p:cNvSpPr/>
          <p:nvPr/>
        </p:nvSpPr>
        <p:spPr>
          <a:xfrm>
            <a:off x="533400" y="3810000"/>
            <a:ext cx="8229600" cy="28956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2800" dirty="0" smtClean="0"/>
              <a:t>2. حدیث:</a:t>
            </a:r>
          </a:p>
          <a:p>
            <a:pPr algn="r" rtl="1"/>
            <a:r>
              <a:rPr lang="fa-IR" sz="2800" dirty="0" smtClean="0"/>
              <a:t>امام باقر (ع)فرمود:انّ اللّه تبارك و تعالى لَمْ يَدَعْ شيئاً يحتاجُ اليه الّامة الّا انزله فى كتابه وبيّنه لرسوله </a:t>
            </a:r>
          </a:p>
          <a:p>
            <a:pPr algn="r" rtl="1"/>
            <a:r>
              <a:rPr lang="fa-IR" sz="2800" dirty="0" smtClean="0"/>
              <a:t>خداوند تبارك و تعالى، چيزى از نيازمندى‏هاى امّت را فروگذار نكرده مگر آنكه در كتاب خويش براى پيامبرش نازل و تبيين كرده است.»</a:t>
            </a:r>
            <a:br>
              <a:rPr lang="fa-IR" sz="2800" dirty="0" smtClean="0"/>
            </a:br>
            <a:endParaRPr lang="fa-IR"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Oval 10"/>
          <p:cNvSpPr/>
          <p:nvPr/>
        </p:nvSpPr>
        <p:spPr bwMode="auto">
          <a:xfrm>
            <a:off x="2514600" y="0"/>
            <a:ext cx="3886200" cy="1143000"/>
          </a:xfrm>
          <a:prstGeom prst="ellipse">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1" anchor="t" anchorCtr="0" compatLnSpc="1">
            <a:prstTxWarp prst="textNoShape">
              <a:avLst/>
            </a:prstTxWarp>
          </a:bodyPr>
          <a:lstStyle/>
          <a:p>
            <a:pPr algn="ctr" rtl="1">
              <a:lnSpc>
                <a:spcPct val="170000"/>
              </a:lnSpc>
            </a:pPr>
            <a:r>
              <a:rPr lang="fa-IR" sz="2800" b="1" dirty="0" smtClean="0">
                <a:solidFill>
                  <a:srgbClr val="002060"/>
                </a:solidFill>
                <a:latin typeface="Garamond" pitchFamily="18" charset="0"/>
                <a:cs typeface="2  Yagut" pitchFamily="2" charset="-78"/>
              </a:rPr>
              <a:t>4.مهدويت و احياى دين‏</a:t>
            </a:r>
          </a:p>
        </p:txBody>
      </p:sp>
      <p:sp>
        <p:nvSpPr>
          <p:cNvPr id="5" name="Rectangle 4"/>
          <p:cNvSpPr/>
          <p:nvPr/>
        </p:nvSpPr>
        <p:spPr>
          <a:xfrm rot="16200000">
            <a:off x="5320665" y="3337570"/>
            <a:ext cx="6124564" cy="916295"/>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defRPr/>
            </a:pPr>
            <a:r>
              <a:rPr lang="fa-IR" sz="4000" b="1" dirty="0" smtClean="0">
                <a:solidFill>
                  <a:srgbClr val="CC3300"/>
                </a:solidFill>
                <a:cs typeface="B Mitra" pitchFamily="2" charset="-78"/>
              </a:rPr>
              <a:t> راه های شناخت قلمرو دین</a:t>
            </a:r>
          </a:p>
        </p:txBody>
      </p:sp>
      <p:pic>
        <p:nvPicPr>
          <p:cNvPr id="6" name="Picture 9" descr="C:\Users\satari\Desktop\انديشه 1 عكسها\png\uzdfghrl.png"/>
          <p:cNvPicPr>
            <a:picLocks noChangeAspect="1" noChangeArrowheads="1"/>
          </p:cNvPicPr>
          <p:nvPr/>
        </p:nvPicPr>
        <p:blipFill>
          <a:blip r:embed="rId2" cstate="print"/>
          <a:srcRect/>
          <a:stretch>
            <a:fillRect/>
          </a:stretch>
        </p:blipFill>
        <p:spPr bwMode="auto">
          <a:xfrm>
            <a:off x="7985947" y="143478"/>
            <a:ext cx="872852" cy="852774"/>
          </a:xfrm>
          <a:prstGeom prst="rect">
            <a:avLst/>
          </a:prstGeom>
          <a:noFill/>
          <a:ln>
            <a:noFill/>
          </a:ln>
        </p:spPr>
      </p:pic>
      <p:sp>
        <p:nvSpPr>
          <p:cNvPr id="8" name="Teardrop 7"/>
          <p:cNvSpPr/>
          <p:nvPr/>
        </p:nvSpPr>
        <p:spPr>
          <a:xfrm rot="19030443" flipH="1" flipV="1">
            <a:off x="7924261" y="75661"/>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pic>
        <p:nvPicPr>
          <p:cNvPr id="9" name="Picture 9" descr="C:\Users\satari\Desktop\انديشه 1 عكسها\png\uzdfghrl.png"/>
          <p:cNvPicPr>
            <a:picLocks noChangeAspect="1" noChangeArrowheads="1"/>
          </p:cNvPicPr>
          <p:nvPr/>
        </p:nvPicPr>
        <p:blipFill>
          <a:blip r:embed="rId2" cstate="print"/>
          <a:srcRect/>
          <a:stretch>
            <a:fillRect/>
          </a:stretch>
        </p:blipFill>
        <p:spPr bwMode="auto">
          <a:xfrm>
            <a:off x="7924800" y="152400"/>
            <a:ext cx="872852" cy="852774"/>
          </a:xfrm>
          <a:prstGeom prst="rect">
            <a:avLst/>
          </a:prstGeom>
          <a:noFill/>
          <a:ln>
            <a:noFill/>
          </a:ln>
        </p:spPr>
      </p:pic>
      <p:pic>
        <p:nvPicPr>
          <p:cNvPr id="10"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943600" y="-4572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pic>
        <p:nvPicPr>
          <p:cNvPr id="12"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flipH="1">
            <a:off x="228600" y="-5334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Rounded Rectangle 13"/>
          <p:cNvSpPr/>
          <p:nvPr/>
        </p:nvSpPr>
        <p:spPr>
          <a:xfrm>
            <a:off x="457200" y="1371600"/>
            <a:ext cx="7315200" cy="4953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fa-IR" sz="2800" dirty="0" smtClean="0">
                <a:solidFill>
                  <a:schemeClr val="tx1"/>
                </a:solidFill>
                <a:latin typeface="Garamond" pitchFamily="18" charset="0"/>
                <a:cs typeface="B Mitra" pitchFamily="2" charset="-78"/>
              </a:rPr>
              <a:t>قرآن كريم، تصريح مى‏كند :وَ لَقَدْ كَتَبْنا فِي الزَّبُورِ مِنْ بَعْدِ الذِّكْرِ أَنَّ اْلأَرْضَ يَرِثُها عِبادِيَ الصَّالِحُونَ.( انبياء آیه 105)و در حقيقت، در زبور پس از تورات نوشتيم كه زمين را بندگان شايسته ما به ارث خواهند برد.»</a:t>
            </a:r>
            <a:br>
              <a:rPr lang="fa-IR" sz="2800" dirty="0" smtClean="0">
                <a:solidFill>
                  <a:schemeClr val="tx1"/>
                </a:solidFill>
                <a:latin typeface="Garamond" pitchFamily="18" charset="0"/>
                <a:cs typeface="B Mitra" pitchFamily="2" charset="-78"/>
              </a:rPr>
            </a:br>
            <a:r>
              <a:rPr lang="fa-IR" sz="2800" dirty="0" smtClean="0">
                <a:solidFill>
                  <a:schemeClr val="tx1"/>
                </a:solidFill>
                <a:latin typeface="Garamond" pitchFamily="18" charset="0"/>
                <a:cs typeface="B Mitra" pitchFamily="2" charset="-78"/>
              </a:rPr>
              <a:t>از اندیشه مهدوین بر می آید که قلمرو دين اسلام گسترده‏تر از دايره تنگ زندگى فردى و معنوى است و دين، به كهن‏ترين و </a:t>
            </a:r>
            <a:r>
              <a:rPr lang="fa-IR" sz="2800" dirty="0" smtClean="0">
                <a:solidFill>
                  <a:schemeClr val="tx1"/>
                </a:solidFill>
                <a:latin typeface="Garamond" pitchFamily="18" charset="0"/>
                <a:cs typeface="B Mitra" pitchFamily="2" charset="-78"/>
              </a:rPr>
              <a:t>اجتماعى</a:t>
            </a:r>
            <a:r>
              <a:rPr lang="en-US" sz="2800" dirty="0" smtClean="0">
                <a:solidFill>
                  <a:schemeClr val="tx1"/>
                </a:solidFill>
                <a:latin typeface="Garamond" pitchFamily="18" charset="0"/>
                <a:cs typeface="B Mitra" pitchFamily="2" charset="-78"/>
              </a:rPr>
              <a:t> </a:t>
            </a:r>
            <a:r>
              <a:rPr lang="fa-IR" sz="2800" dirty="0" smtClean="0">
                <a:solidFill>
                  <a:schemeClr val="tx1"/>
                </a:solidFill>
                <a:latin typeface="Garamond" pitchFamily="18" charset="0"/>
                <a:cs typeface="B Mitra" pitchFamily="2" charset="-78"/>
              </a:rPr>
              <a:t>‏</a:t>
            </a:r>
            <a:r>
              <a:rPr lang="fa-IR" sz="2800" dirty="0" smtClean="0">
                <a:solidFill>
                  <a:schemeClr val="tx1"/>
                </a:solidFill>
                <a:latin typeface="Garamond" pitchFamily="18" charset="0"/>
                <a:cs typeface="B Mitra" pitchFamily="2" charset="-78"/>
              </a:rPr>
              <a:t>ترين انتظار بشر كه قسط و عدالت باشد، پاسخ مى‏دهد واین انتظار، تنها به دست يك رجل دينى و در قالب يك نظام دينى برآورده خواهد شد.</a:t>
            </a:r>
            <a:endParaRPr lang="en-US" sz="2800" dirty="0">
              <a:solidFill>
                <a:schemeClr val="tx1"/>
              </a:solidFill>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6"/>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9"/>
                                        </p:tgtEl>
                                        <p:attrNameLst>
                                          <p:attrName>r</p:attrName>
                                        </p:attrNameLst>
                                      </p:cBhvr>
                                    </p:animRot>
                                  </p:childTnLst>
                                </p:cTn>
                              </p:par>
                              <p:par>
                                <p:cTn id="17" presetID="42"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Oval 10"/>
          <p:cNvSpPr/>
          <p:nvPr/>
        </p:nvSpPr>
        <p:spPr bwMode="auto">
          <a:xfrm>
            <a:off x="2514600" y="0"/>
            <a:ext cx="3886200" cy="1143000"/>
          </a:xfrm>
          <a:prstGeom prst="ellipse">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algn="ctr" rtl="1">
              <a:lnSpc>
                <a:spcPct val="170000"/>
              </a:lnSpc>
            </a:pPr>
            <a:r>
              <a:rPr lang="fa-IR" sz="3600" b="1" dirty="0" smtClean="0">
                <a:solidFill>
                  <a:schemeClr val="bg1"/>
                </a:solidFill>
                <a:latin typeface="Garamond" pitchFamily="18" charset="0"/>
                <a:cs typeface="2  Yagut" pitchFamily="2" charset="-78"/>
              </a:rPr>
              <a:t>دين يا اديان‏</a:t>
            </a:r>
          </a:p>
        </p:txBody>
      </p:sp>
      <p:sp>
        <p:nvSpPr>
          <p:cNvPr id="5" name="Rectangle 4"/>
          <p:cNvSpPr/>
          <p:nvPr/>
        </p:nvSpPr>
        <p:spPr>
          <a:xfrm rot="16200000">
            <a:off x="5320665" y="3337570"/>
            <a:ext cx="6124564" cy="916295"/>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defRPr/>
            </a:pPr>
            <a:endParaRPr lang="fa-IR" sz="4000" b="1" dirty="0" smtClean="0">
              <a:solidFill>
                <a:srgbClr val="CC3300"/>
              </a:solidFill>
              <a:cs typeface="B Mitra" pitchFamily="2" charset="-78"/>
            </a:endParaRPr>
          </a:p>
          <a:p>
            <a:pPr algn="ctr">
              <a:defRPr/>
            </a:pPr>
            <a:r>
              <a:rPr lang="fa-IR" sz="4000" b="1" dirty="0" smtClean="0">
                <a:solidFill>
                  <a:srgbClr val="CC3300"/>
                </a:solidFill>
                <a:cs typeface="B Mitra" pitchFamily="2" charset="-78"/>
              </a:rPr>
              <a:t> اسلام و اديان آسمانى ديگر</a:t>
            </a:r>
          </a:p>
          <a:p>
            <a:pPr algn="ctr">
              <a:defRPr/>
            </a:pPr>
            <a:endParaRPr lang="fa-IR" sz="4000" b="1" dirty="0" smtClean="0">
              <a:solidFill>
                <a:srgbClr val="CC3300"/>
              </a:solidFill>
              <a:cs typeface="B Mitra" pitchFamily="2" charset="-78"/>
            </a:endParaRPr>
          </a:p>
        </p:txBody>
      </p:sp>
      <p:pic>
        <p:nvPicPr>
          <p:cNvPr id="6" name="Picture 9" descr="C:\Users\satari\Desktop\انديشه 1 عكسها\png\uzdfghrl.png"/>
          <p:cNvPicPr>
            <a:picLocks noChangeAspect="1" noChangeArrowheads="1"/>
          </p:cNvPicPr>
          <p:nvPr/>
        </p:nvPicPr>
        <p:blipFill>
          <a:blip r:embed="rId2" cstate="print"/>
          <a:srcRect/>
          <a:stretch>
            <a:fillRect/>
          </a:stretch>
        </p:blipFill>
        <p:spPr bwMode="auto">
          <a:xfrm>
            <a:off x="7985947" y="143478"/>
            <a:ext cx="872852" cy="852774"/>
          </a:xfrm>
          <a:prstGeom prst="rect">
            <a:avLst/>
          </a:prstGeom>
          <a:noFill/>
          <a:ln>
            <a:noFill/>
          </a:ln>
        </p:spPr>
      </p:pic>
      <p:sp>
        <p:nvSpPr>
          <p:cNvPr id="8" name="Teardrop 7"/>
          <p:cNvSpPr/>
          <p:nvPr/>
        </p:nvSpPr>
        <p:spPr>
          <a:xfrm rot="19030443" flipH="1" flipV="1">
            <a:off x="7924261" y="75661"/>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pic>
        <p:nvPicPr>
          <p:cNvPr id="9" name="Picture 9" descr="C:\Users\satari\Desktop\انديشه 1 عكسها\png\uzdfghrl.png"/>
          <p:cNvPicPr>
            <a:picLocks noChangeAspect="1" noChangeArrowheads="1"/>
          </p:cNvPicPr>
          <p:nvPr/>
        </p:nvPicPr>
        <p:blipFill>
          <a:blip r:embed="rId2" cstate="print"/>
          <a:srcRect/>
          <a:stretch>
            <a:fillRect/>
          </a:stretch>
        </p:blipFill>
        <p:spPr bwMode="auto">
          <a:xfrm>
            <a:off x="7924800" y="152400"/>
            <a:ext cx="872852" cy="852774"/>
          </a:xfrm>
          <a:prstGeom prst="rect">
            <a:avLst/>
          </a:prstGeom>
          <a:noFill/>
          <a:ln>
            <a:noFill/>
          </a:ln>
        </p:spPr>
      </p:pic>
      <p:pic>
        <p:nvPicPr>
          <p:cNvPr id="10"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943600" y="-4572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pic>
        <p:nvPicPr>
          <p:cNvPr id="12"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flipH="1">
            <a:off x="228600" y="-5334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Rounded Rectangle 13"/>
          <p:cNvSpPr/>
          <p:nvPr/>
        </p:nvSpPr>
        <p:spPr>
          <a:xfrm>
            <a:off x="228600" y="1371600"/>
            <a:ext cx="7543800" cy="4953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fa-IR" sz="3600" dirty="0" smtClean="0">
                <a:solidFill>
                  <a:schemeClr val="tx1"/>
                </a:solidFill>
                <a:latin typeface="Garamond" pitchFamily="18" charset="0"/>
                <a:cs typeface="B Mitra" pitchFamily="2" charset="-78"/>
              </a:rPr>
              <a:t>نویسندگان تاریخ مذاهب هر یک از پیامبران صاحب شریعت را آورنده یک دین می دانند.اصطلاح شایع میان مردم نیز همین است مثلا می گویند: دین ابراهیم، دین یهود، دین مسیح، دین اسلام ولی از دیدگاه قرآن، دین خدا از آدم تا خاتم یکی است از نظر قرآن كريم، اديان وحيانى داراى ماهيت واحدند. نام عمومى اين اديان كه در واقع بيانگر روح تعاليم همه پيامبران آسمانى است «اسلام» است:قرآن می فرماید:«انّ الدّين عِنداللّه الاسلام‏.». آل‏عمران(19.)</a:t>
            </a:r>
            <a:endParaRPr lang="en-US" sz="3600" dirty="0">
              <a:solidFill>
                <a:schemeClr val="tx1"/>
              </a:solidFill>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6"/>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9"/>
                                        </p:tgtEl>
                                        <p:attrNameLst>
                                          <p:attrName>r</p:attrName>
                                        </p:attrNameLst>
                                      </p:cBhvr>
                                    </p:animRot>
                                  </p:childTnLst>
                                </p:cTn>
                              </p:par>
                              <p:par>
                                <p:cTn id="17" presetID="42"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4"/>
          <p:cNvSpPr/>
          <p:nvPr/>
        </p:nvSpPr>
        <p:spPr>
          <a:xfrm rot="16200000">
            <a:off x="5320665" y="3337570"/>
            <a:ext cx="6124564" cy="916295"/>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defRPr/>
            </a:pPr>
            <a:r>
              <a:rPr lang="fa-IR" sz="4000" b="1" dirty="0" smtClean="0">
                <a:solidFill>
                  <a:srgbClr val="CC3300"/>
                </a:solidFill>
                <a:cs typeface="B Mitra" pitchFamily="2" charset="-78"/>
              </a:rPr>
              <a:t> </a:t>
            </a:r>
          </a:p>
        </p:txBody>
      </p:sp>
      <p:pic>
        <p:nvPicPr>
          <p:cNvPr id="6" name="Picture 9" descr="C:\Users\satari\Desktop\انديشه 1 عكسها\png\uzdfghrl.png"/>
          <p:cNvPicPr>
            <a:picLocks noChangeAspect="1" noChangeArrowheads="1"/>
          </p:cNvPicPr>
          <p:nvPr/>
        </p:nvPicPr>
        <p:blipFill>
          <a:blip r:embed="rId2" cstate="print"/>
          <a:srcRect/>
          <a:stretch>
            <a:fillRect/>
          </a:stretch>
        </p:blipFill>
        <p:spPr bwMode="auto">
          <a:xfrm>
            <a:off x="7985947" y="143478"/>
            <a:ext cx="872852" cy="852774"/>
          </a:xfrm>
          <a:prstGeom prst="rect">
            <a:avLst/>
          </a:prstGeom>
          <a:noFill/>
          <a:ln>
            <a:noFill/>
          </a:ln>
        </p:spPr>
      </p:pic>
      <p:sp>
        <p:nvSpPr>
          <p:cNvPr id="8" name="Teardrop 7"/>
          <p:cNvSpPr/>
          <p:nvPr/>
        </p:nvSpPr>
        <p:spPr>
          <a:xfrm rot="19030443" flipH="1" flipV="1">
            <a:off x="7924261" y="75661"/>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pic>
        <p:nvPicPr>
          <p:cNvPr id="9" name="Picture 9" descr="C:\Users\satari\Desktop\انديشه 1 عكسها\png\uzdfghrl.png"/>
          <p:cNvPicPr>
            <a:picLocks noChangeAspect="1" noChangeArrowheads="1"/>
          </p:cNvPicPr>
          <p:nvPr/>
        </p:nvPicPr>
        <p:blipFill>
          <a:blip r:embed="rId2" cstate="print"/>
          <a:srcRect/>
          <a:stretch>
            <a:fillRect/>
          </a:stretch>
        </p:blipFill>
        <p:spPr bwMode="auto">
          <a:xfrm>
            <a:off x="7924800" y="152400"/>
            <a:ext cx="872852" cy="852774"/>
          </a:xfrm>
          <a:prstGeom prst="rect">
            <a:avLst/>
          </a:prstGeom>
          <a:noFill/>
          <a:ln>
            <a:noFill/>
          </a:ln>
        </p:spPr>
      </p:pic>
      <p:pic>
        <p:nvPicPr>
          <p:cNvPr id="10"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105400" y="-5334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pic>
        <p:nvPicPr>
          <p:cNvPr id="12"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flipH="1">
            <a:off x="838200" y="-6858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Oval 13"/>
          <p:cNvSpPr/>
          <p:nvPr/>
        </p:nvSpPr>
        <p:spPr>
          <a:xfrm>
            <a:off x="5715000" y="1295400"/>
            <a:ext cx="2209800" cy="2133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fontAlgn="base">
              <a:spcBef>
                <a:spcPct val="0"/>
              </a:spcBef>
              <a:spcAft>
                <a:spcPct val="0"/>
              </a:spcAft>
            </a:pPr>
            <a:r>
              <a:rPr lang="fa-IR" sz="2400" b="1" dirty="0" smtClean="0">
                <a:solidFill>
                  <a:schemeClr val="bg1"/>
                </a:solidFill>
                <a:latin typeface="Tahoma" pitchFamily="34" charset="0"/>
                <a:cs typeface="B Roya" pitchFamily="2" charset="-78"/>
              </a:rPr>
              <a:t>تفاوت ادیان</a:t>
            </a:r>
            <a:endParaRPr lang="fa-IR" sz="2400" b="1" dirty="0" smtClean="0">
              <a:solidFill>
                <a:schemeClr val="bg1"/>
              </a:solidFill>
              <a:latin typeface="Tahoma" pitchFamily="34" charset="0"/>
              <a:cs typeface="2  Yagut" pitchFamily="2" charset="-78"/>
            </a:endParaRPr>
          </a:p>
        </p:txBody>
      </p:sp>
      <p:sp>
        <p:nvSpPr>
          <p:cNvPr id="15" name="Rounded Rectangle 14"/>
          <p:cNvSpPr/>
          <p:nvPr/>
        </p:nvSpPr>
        <p:spPr>
          <a:xfrm>
            <a:off x="457200" y="1066800"/>
            <a:ext cx="4267200" cy="1371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r" rtl="1"/>
            <a:r>
              <a:rPr lang="fa-IR" sz="3200" dirty="0" smtClean="0">
                <a:cs typeface="2  Karim" pitchFamily="2" charset="-78"/>
              </a:rPr>
              <a:t>1. درسلسله مسائل فرعى و جزئى است كه بر حسب مقتضيات زمان متفاوت است.</a:t>
            </a:r>
            <a:endParaRPr lang="en-US" sz="3200" dirty="0">
              <a:cs typeface="2  Karim" pitchFamily="2" charset="-78"/>
            </a:endParaRPr>
          </a:p>
        </p:txBody>
      </p:sp>
      <p:sp>
        <p:nvSpPr>
          <p:cNvPr id="17" name="Rounded Rectangle 16"/>
          <p:cNvSpPr/>
          <p:nvPr/>
        </p:nvSpPr>
        <p:spPr>
          <a:xfrm>
            <a:off x="457200" y="2667000"/>
            <a:ext cx="4267200" cy="190500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800" b="1" dirty="0" smtClean="0">
                <a:cs typeface="2  Karim" pitchFamily="2" charset="-78"/>
              </a:rPr>
              <a:t>2. در سطح و مرتبه است. پيامبران به موازات تكامل بشر در سطح بالاترى تعليمات خويش را القا كرده‏اند</a:t>
            </a:r>
            <a:endParaRPr lang="fa-IR" sz="2800" b="1" dirty="0">
              <a:cs typeface="2  Karim" pitchFamily="2" charset="-78"/>
            </a:endParaRPr>
          </a:p>
        </p:txBody>
      </p:sp>
      <p:cxnSp>
        <p:nvCxnSpPr>
          <p:cNvPr id="21" name="Straight Arrow Connector 20"/>
          <p:cNvCxnSpPr/>
          <p:nvPr/>
        </p:nvCxnSpPr>
        <p:spPr>
          <a:xfrm rot="10800000" flipV="1">
            <a:off x="4800600" y="2667000"/>
            <a:ext cx="9144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0800000">
            <a:off x="4648200" y="1219200"/>
            <a:ext cx="1371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457200" y="4648200"/>
            <a:ext cx="7315200" cy="2057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sz="2800" b="1" dirty="0" smtClean="0">
                <a:cs typeface="2  Karim" pitchFamily="2" charset="-78"/>
              </a:rPr>
              <a:t>قرآن مجيد انبياء و شرايع قبل از خود را نه تنها ردّ نمي كند بلكه تصديق نيز مي كند. بنابراين اديان كثرت عرضي و تنافي ندارند بلكه كثرت اديان طولي است والا بايد همديگر را نفي مي كردند نه تصديق. حقيقت اين تفاوت همان تكامل دين است، نه اختلاف و تعارض اديان.</a:t>
            </a:r>
            <a:endParaRPr lang="fa-IR" sz="2800" b="1" dirty="0">
              <a:cs typeface="2  Karim" pitchFamily="2" charset="-78"/>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6"/>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9"/>
                                        </p:tgtEl>
                                        <p:attrNameLst>
                                          <p:attrName>r</p:attrName>
                                        </p:attrNameLst>
                                      </p:cBhvr>
                                    </p:animRot>
                                  </p:childTnLst>
                                </p:cTn>
                              </p:par>
                              <p:par>
                                <p:cTn id="17" presetID="42"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500" fill="hold"/>
                                        <p:tgtEl>
                                          <p:spTgt spid="14"/>
                                        </p:tgtEl>
                                        <p:attrNameLst>
                                          <p:attrName>ppt_w</p:attrName>
                                        </p:attrNameLst>
                                      </p:cBhvr>
                                      <p:tavLst>
                                        <p:tav tm="0">
                                          <p:val>
                                            <p:fltVal val="0"/>
                                          </p:val>
                                        </p:tav>
                                        <p:tav tm="100000">
                                          <p:val>
                                            <p:strVal val="#ppt_w"/>
                                          </p:val>
                                        </p:tav>
                                      </p:tavLst>
                                    </p:anim>
                                    <p:anim calcmode="lin" valueType="num">
                                      <p:cBhvr>
                                        <p:cTn id="32" dur="500" fill="hold"/>
                                        <p:tgtEl>
                                          <p:spTgt spid="14"/>
                                        </p:tgtEl>
                                        <p:attrNameLst>
                                          <p:attrName>ppt_h</p:attrName>
                                        </p:attrNameLst>
                                      </p:cBhvr>
                                      <p:tavLst>
                                        <p:tav tm="0">
                                          <p:val>
                                            <p:fltVal val="0"/>
                                          </p:val>
                                        </p:tav>
                                        <p:tav tm="100000">
                                          <p:val>
                                            <p:strVal val="#ppt_h"/>
                                          </p:val>
                                        </p:tav>
                                      </p:tavLst>
                                    </p:anim>
                                    <p:animEffect transition="in" filter="fade">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 name="Picture 9" descr="C:\Users\satari\Desktop\انديشه 1 عكسها\png\uzdfghrl.png"/>
          <p:cNvPicPr>
            <a:picLocks noChangeAspect="1" noChangeArrowheads="1"/>
          </p:cNvPicPr>
          <p:nvPr/>
        </p:nvPicPr>
        <p:blipFill>
          <a:blip r:embed="rId2" cstate="print"/>
          <a:srcRect/>
          <a:stretch>
            <a:fillRect/>
          </a:stretch>
        </p:blipFill>
        <p:spPr bwMode="auto">
          <a:xfrm>
            <a:off x="7985947" y="143478"/>
            <a:ext cx="872852" cy="852774"/>
          </a:xfrm>
          <a:prstGeom prst="rect">
            <a:avLst/>
          </a:prstGeom>
          <a:noFill/>
          <a:ln>
            <a:noFill/>
          </a:ln>
        </p:spPr>
      </p:pic>
      <p:sp>
        <p:nvSpPr>
          <p:cNvPr id="8" name="Teardrop 7"/>
          <p:cNvSpPr/>
          <p:nvPr/>
        </p:nvSpPr>
        <p:spPr>
          <a:xfrm rot="19030443" flipH="1" flipV="1">
            <a:off x="7924261" y="-95952"/>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pic>
        <p:nvPicPr>
          <p:cNvPr id="9" name="Picture 9" descr="C:\Users\satari\Desktop\انديشه 1 عكسها\png\uzdfghrl.png"/>
          <p:cNvPicPr>
            <a:picLocks noChangeAspect="1" noChangeArrowheads="1"/>
          </p:cNvPicPr>
          <p:nvPr/>
        </p:nvPicPr>
        <p:blipFill>
          <a:blip r:embed="rId2" cstate="print"/>
          <a:srcRect/>
          <a:stretch>
            <a:fillRect/>
          </a:stretch>
        </p:blipFill>
        <p:spPr bwMode="auto">
          <a:xfrm>
            <a:off x="7924800" y="152400"/>
            <a:ext cx="872852" cy="852774"/>
          </a:xfrm>
          <a:prstGeom prst="rect">
            <a:avLst/>
          </a:prstGeom>
          <a:noFill/>
          <a:ln>
            <a:noFill/>
          </a:ln>
        </p:spPr>
      </p:pic>
      <p:pic>
        <p:nvPicPr>
          <p:cNvPr id="10" name="Picture 3" descr="D:\document\leila\a\png\4un3k-arabesque_4.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43600" y="-457200"/>
            <a:ext cx="2362200" cy="1809728"/>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3" descr="D:\document\leila\a\png\4un3k-arabesque_4.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a:off x="228600" y="-533400"/>
            <a:ext cx="2362200" cy="1809728"/>
          </a:xfrm>
          <a:prstGeom prst="rect">
            <a:avLst/>
          </a:prstGeom>
          <a:noFill/>
          <a:extLst>
            <a:ext uri="{909E8E84-426E-40DD-AFC4-6F175D3DCCD1}">
              <a14:hiddenFill xmlns:a14="http://schemas.microsoft.com/office/drawing/2010/main" xmlns="">
                <a:solidFill>
                  <a:srgbClr val="FFFFFF"/>
                </a:solidFill>
              </a14:hiddenFill>
            </a:ext>
          </a:extLst>
        </p:spPr>
      </p:pic>
      <p:sp>
        <p:nvSpPr>
          <p:cNvPr id="13" name="AutoShape 5"/>
          <p:cNvSpPr>
            <a:spLocks noChangeArrowheads="1"/>
          </p:cNvSpPr>
          <p:nvPr/>
        </p:nvSpPr>
        <p:spPr bwMode="auto">
          <a:xfrm>
            <a:off x="0" y="1219200"/>
            <a:ext cx="9144000" cy="5638800"/>
          </a:xfrm>
          <a:prstGeom prst="horizontalScroll">
            <a:avLst>
              <a:gd name="adj" fmla="val 12500"/>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r" rtl="1" fontAlgn="base">
              <a:spcBef>
                <a:spcPct val="0"/>
              </a:spcBef>
              <a:spcAft>
                <a:spcPct val="0"/>
              </a:spcAft>
            </a:pPr>
            <a:endParaRPr lang="fa-IR" sz="2800" b="1" dirty="0" smtClean="0">
              <a:solidFill>
                <a:srgbClr val="7030A0"/>
              </a:solidFill>
              <a:latin typeface="Tahoma" pitchFamily="34" charset="0"/>
              <a:cs typeface="2  Karim" pitchFamily="2" charset="-78"/>
            </a:endParaRPr>
          </a:p>
          <a:p>
            <a:pPr algn="r" rtl="1" fontAlgn="base">
              <a:spcBef>
                <a:spcPct val="0"/>
              </a:spcBef>
              <a:spcAft>
                <a:spcPct val="0"/>
              </a:spcAft>
            </a:pPr>
            <a:endParaRPr lang="fa-IR" sz="2800" b="1" dirty="0" smtClean="0">
              <a:solidFill>
                <a:srgbClr val="7030A0"/>
              </a:solidFill>
              <a:latin typeface="Tahoma" pitchFamily="34" charset="0"/>
              <a:cs typeface="2  Karim" pitchFamily="2" charset="-78"/>
            </a:endParaRPr>
          </a:p>
          <a:p>
            <a:pPr algn="r" rtl="1" fontAlgn="base">
              <a:spcBef>
                <a:spcPct val="0"/>
              </a:spcBef>
              <a:spcAft>
                <a:spcPct val="0"/>
              </a:spcAft>
            </a:pPr>
            <a:endParaRPr lang="fa-IR" sz="2800" b="1" dirty="0" smtClean="0">
              <a:solidFill>
                <a:srgbClr val="7030A0"/>
              </a:solidFill>
              <a:latin typeface="Tahoma" pitchFamily="34" charset="0"/>
              <a:cs typeface="2  Karim" pitchFamily="2" charset="-78"/>
            </a:endParaRPr>
          </a:p>
          <a:p>
            <a:pPr algn="r" rtl="1" fontAlgn="base">
              <a:spcBef>
                <a:spcPct val="0"/>
              </a:spcBef>
              <a:spcAft>
                <a:spcPct val="0"/>
              </a:spcAft>
            </a:pPr>
            <a:endParaRPr lang="fa-IR" sz="2800" b="1" dirty="0" smtClean="0">
              <a:solidFill>
                <a:srgbClr val="7030A0"/>
              </a:solidFill>
              <a:latin typeface="Tahoma" pitchFamily="34" charset="0"/>
              <a:cs typeface="2  Karim" pitchFamily="2" charset="-78"/>
            </a:endParaRPr>
          </a:p>
          <a:p>
            <a:pPr algn="r" rtl="1" fontAlgn="base">
              <a:spcBef>
                <a:spcPct val="0"/>
              </a:spcBef>
              <a:spcAft>
                <a:spcPct val="0"/>
              </a:spcAft>
            </a:pPr>
            <a:endParaRPr lang="fa-IR" sz="2800" b="1" dirty="0" smtClean="0">
              <a:solidFill>
                <a:srgbClr val="7030A0"/>
              </a:solidFill>
              <a:latin typeface="Tahoma" pitchFamily="34" charset="0"/>
              <a:cs typeface="2  Karim" pitchFamily="2" charset="-78"/>
            </a:endParaRPr>
          </a:p>
          <a:p>
            <a:pPr algn="r" rtl="1" fontAlgn="base">
              <a:spcBef>
                <a:spcPct val="0"/>
              </a:spcBef>
              <a:spcAft>
                <a:spcPct val="0"/>
              </a:spcAft>
            </a:pPr>
            <a:endParaRPr lang="fa-IR" sz="3200" b="1" dirty="0" smtClean="0">
              <a:solidFill>
                <a:srgbClr val="7030A0"/>
              </a:solidFill>
              <a:latin typeface="Tahoma" pitchFamily="34" charset="0"/>
              <a:cs typeface="2  Karim" pitchFamily="2" charset="-78"/>
            </a:endParaRPr>
          </a:p>
          <a:p>
            <a:pPr algn="r" rtl="1" fontAlgn="base">
              <a:spcBef>
                <a:spcPct val="0"/>
              </a:spcBef>
              <a:spcAft>
                <a:spcPct val="0"/>
              </a:spcAft>
            </a:pPr>
            <a:r>
              <a:rPr lang="fa-IR" sz="3200" b="1" dirty="0" smtClean="0">
                <a:solidFill>
                  <a:schemeClr val="tx1"/>
                </a:solidFill>
                <a:latin typeface="Tahoma" pitchFamily="34" charset="0"/>
                <a:cs typeface="2  Karim" pitchFamily="2" charset="-78"/>
              </a:rPr>
              <a:t>حقانيّت پيامبران و كتاب‏ها و شرايع آسمانى پيشين، جزء تعاليم انكارناپذير</a:t>
            </a:r>
          </a:p>
          <a:p>
            <a:pPr algn="r" rtl="1" fontAlgn="base">
              <a:spcBef>
                <a:spcPct val="0"/>
              </a:spcBef>
              <a:spcAft>
                <a:spcPct val="0"/>
              </a:spcAft>
            </a:pPr>
            <a:r>
              <a:rPr lang="fa-IR" sz="3200" b="1" dirty="0" smtClean="0">
                <a:solidFill>
                  <a:schemeClr val="tx1"/>
                </a:solidFill>
                <a:latin typeface="Tahoma" pitchFamily="34" charset="0"/>
                <a:cs typeface="2  Karim" pitchFamily="2" charset="-78"/>
              </a:rPr>
              <a:t> قرآن كريم است. بر اين اساس، هر مسلمان معتقدى، به صحف ابراهيم و </a:t>
            </a:r>
          </a:p>
          <a:p>
            <a:pPr algn="r" rtl="1" fontAlgn="base">
              <a:spcBef>
                <a:spcPct val="0"/>
              </a:spcBef>
              <a:spcAft>
                <a:spcPct val="0"/>
              </a:spcAft>
            </a:pPr>
            <a:r>
              <a:rPr lang="fa-IR" sz="3200" b="1" dirty="0" smtClean="0">
                <a:solidFill>
                  <a:schemeClr val="tx1"/>
                </a:solidFill>
                <a:latin typeface="Tahoma" pitchFamily="34" charset="0"/>
                <a:cs typeface="2  Karim" pitchFamily="2" charset="-78"/>
              </a:rPr>
              <a:t>شريعت‏نوح و موسى و عيسى عليهم السلام نيز ايمان دارد؛ از اين رو ترديد در</a:t>
            </a:r>
          </a:p>
          <a:p>
            <a:pPr algn="r" rtl="1" fontAlgn="base">
              <a:spcBef>
                <a:spcPct val="0"/>
              </a:spcBef>
              <a:spcAft>
                <a:spcPct val="0"/>
              </a:spcAft>
            </a:pPr>
            <a:r>
              <a:rPr lang="fa-IR" sz="3200" b="1" dirty="0" smtClean="0">
                <a:solidFill>
                  <a:schemeClr val="tx1"/>
                </a:solidFill>
                <a:latin typeface="Tahoma" pitchFamily="34" charset="0"/>
                <a:cs typeface="2  Karim" pitchFamily="2" charset="-78"/>
              </a:rPr>
              <a:t> باره صدق پيامبران و كتاب‏هاى آنان، ترديد در صدق و حقانيّت قرآن خواهد</a:t>
            </a:r>
          </a:p>
          <a:p>
            <a:pPr algn="r" rtl="1" fontAlgn="base">
              <a:spcBef>
                <a:spcPct val="0"/>
              </a:spcBef>
              <a:spcAft>
                <a:spcPct val="0"/>
              </a:spcAft>
            </a:pPr>
            <a:r>
              <a:rPr lang="fa-IR" sz="3200" b="1" dirty="0" smtClean="0">
                <a:solidFill>
                  <a:schemeClr val="tx1"/>
                </a:solidFill>
                <a:latin typeface="Tahoma" pitchFamily="34" charset="0"/>
                <a:cs typeface="2  Karim" pitchFamily="2" charset="-78"/>
              </a:rPr>
              <a:t> بود.</a:t>
            </a:r>
          </a:p>
          <a:p>
            <a:pPr algn="r" rtl="1" fontAlgn="base">
              <a:spcBef>
                <a:spcPct val="0"/>
              </a:spcBef>
              <a:spcAft>
                <a:spcPct val="0"/>
              </a:spcAft>
            </a:pPr>
            <a:r>
              <a:rPr lang="fa-IR" sz="3200" b="1" dirty="0" smtClean="0">
                <a:solidFill>
                  <a:schemeClr val="tx1"/>
                </a:solidFill>
                <a:latin typeface="Tahoma" pitchFamily="34" charset="0"/>
                <a:cs typeface="2  Karim" pitchFamily="2" charset="-78"/>
              </a:rPr>
              <a:t>قرآن مجید می فرماید: می‌فرماید: وَ أَنْزَلْنا إِلَیْکَ الْکِتابَ بِالْحَقِّ مُصَدِّقاً لِما </a:t>
            </a:r>
          </a:p>
          <a:p>
            <a:pPr algn="r" rtl="1" fontAlgn="base">
              <a:spcBef>
                <a:spcPct val="0"/>
              </a:spcBef>
              <a:spcAft>
                <a:spcPct val="0"/>
              </a:spcAft>
            </a:pPr>
            <a:r>
              <a:rPr lang="fa-IR" sz="3200" b="1" dirty="0" smtClean="0">
                <a:solidFill>
                  <a:schemeClr val="tx1"/>
                </a:solidFill>
                <a:latin typeface="Tahoma" pitchFamily="34" charset="0"/>
                <a:cs typeface="2  Karim" pitchFamily="2" charset="-78"/>
              </a:rPr>
              <a:t>بَیْنَ یَدَیْهِ مِنَ الْکِتابِ(مائده آیه 48 ) «ما این کتاب را به حق بر تو نازل کردیم </a:t>
            </a:r>
          </a:p>
          <a:p>
            <a:pPr algn="r" rtl="1" fontAlgn="base">
              <a:spcBef>
                <a:spcPct val="0"/>
              </a:spcBef>
              <a:spcAft>
                <a:spcPct val="0"/>
              </a:spcAft>
            </a:pPr>
            <a:r>
              <a:rPr lang="fa-IR" sz="3200" b="1" dirty="0" smtClean="0">
                <a:solidFill>
                  <a:schemeClr val="tx1"/>
                </a:solidFill>
                <a:latin typeface="Tahoma" pitchFamily="34" charset="0"/>
                <a:cs typeface="2  Karim" pitchFamily="2" charset="-78"/>
              </a:rPr>
              <a:t>در حالی که این کتاب، کتب آسمانی پیشین را تصدیق می‌کند». </a:t>
            </a:r>
            <a:r>
              <a:rPr lang="fa-IR" sz="2800" b="1" dirty="0" smtClean="0">
                <a:solidFill>
                  <a:srgbClr val="7030A0"/>
                </a:solidFill>
                <a:latin typeface="Tahoma" pitchFamily="34" charset="0"/>
                <a:cs typeface="2  Karim" pitchFamily="2" charset="-78"/>
              </a:rPr>
              <a:t/>
            </a:r>
            <a:br>
              <a:rPr lang="fa-IR" sz="2800" b="1" dirty="0" smtClean="0">
                <a:solidFill>
                  <a:srgbClr val="7030A0"/>
                </a:solidFill>
                <a:latin typeface="Tahoma" pitchFamily="34" charset="0"/>
                <a:cs typeface="2  Karim" pitchFamily="2" charset="-78"/>
              </a:rPr>
            </a:br>
            <a:endParaRPr lang="fa-IR" sz="2800" b="1" dirty="0" smtClean="0">
              <a:solidFill>
                <a:srgbClr val="7030A0"/>
              </a:solidFill>
              <a:latin typeface="Tahoma" pitchFamily="34" charset="0"/>
              <a:cs typeface="2  Karim" pitchFamily="2" charset="-78"/>
            </a:endParaRPr>
          </a:p>
          <a:p>
            <a:pPr algn="r" rtl="1" fontAlgn="base">
              <a:spcBef>
                <a:spcPct val="0"/>
              </a:spcBef>
              <a:spcAft>
                <a:spcPct val="0"/>
              </a:spcAft>
            </a:pPr>
            <a:endParaRPr lang="fa-IR" sz="2800" b="1" dirty="0" smtClean="0">
              <a:solidFill>
                <a:srgbClr val="7030A0"/>
              </a:solidFill>
              <a:latin typeface="Tahoma" pitchFamily="34" charset="0"/>
              <a:cs typeface="2  Karim" pitchFamily="2" charset="-78"/>
            </a:endParaRPr>
          </a:p>
          <a:p>
            <a:pPr algn="r" rtl="1" fontAlgn="base">
              <a:spcBef>
                <a:spcPct val="0"/>
              </a:spcBef>
              <a:spcAft>
                <a:spcPct val="0"/>
              </a:spcAft>
            </a:pPr>
            <a:endParaRPr lang="fa-IR" sz="2000" b="1" dirty="0" smtClean="0">
              <a:solidFill>
                <a:srgbClr val="7030A0"/>
              </a:solidFill>
              <a:latin typeface="Tahoma" pitchFamily="34" charset="0"/>
              <a:cs typeface="2  Karim" pitchFamily="2" charset="-78"/>
            </a:endParaRPr>
          </a:p>
          <a:p>
            <a:pPr algn="r" rtl="1" fontAlgn="base">
              <a:spcBef>
                <a:spcPct val="0"/>
              </a:spcBef>
              <a:spcAft>
                <a:spcPct val="0"/>
              </a:spcAft>
            </a:pPr>
            <a:endParaRPr lang="fa-IR" sz="2000" b="1" dirty="0" smtClean="0">
              <a:solidFill>
                <a:srgbClr val="7030A0"/>
              </a:solidFill>
              <a:latin typeface="Tahoma" pitchFamily="34" charset="0"/>
              <a:cs typeface="2  Karim" pitchFamily="2" charset="-78"/>
            </a:endParaRPr>
          </a:p>
          <a:p>
            <a:pPr algn="r" rtl="1" fontAlgn="base">
              <a:spcBef>
                <a:spcPct val="0"/>
              </a:spcBef>
              <a:spcAft>
                <a:spcPct val="0"/>
              </a:spcAft>
            </a:pPr>
            <a:endParaRPr lang="fa-IR" sz="2000" b="1" dirty="0" smtClean="0">
              <a:solidFill>
                <a:srgbClr val="7030A0"/>
              </a:solidFill>
              <a:latin typeface="Tahoma" pitchFamily="34" charset="0"/>
              <a:cs typeface="2  Karim" pitchFamily="2" charset="-78"/>
            </a:endParaRPr>
          </a:p>
          <a:p>
            <a:pPr algn="r" rtl="1" fontAlgn="base">
              <a:spcBef>
                <a:spcPct val="0"/>
              </a:spcBef>
              <a:spcAft>
                <a:spcPct val="0"/>
              </a:spcAft>
            </a:pPr>
            <a:endParaRPr lang="fa-IR" sz="2000" b="1" dirty="0" smtClean="0">
              <a:solidFill>
                <a:srgbClr val="7030A0"/>
              </a:solidFill>
              <a:latin typeface="Tahoma" pitchFamily="34" charset="0"/>
              <a:cs typeface="2  Karim" pitchFamily="2" charset="-78"/>
            </a:endParaRPr>
          </a:p>
          <a:p>
            <a:pPr algn="r" rtl="1" fontAlgn="base">
              <a:spcBef>
                <a:spcPct val="0"/>
              </a:spcBef>
              <a:spcAft>
                <a:spcPct val="0"/>
              </a:spcAft>
            </a:pPr>
            <a:endParaRPr lang="fa-IR" sz="2000" b="1" dirty="0" smtClean="0">
              <a:solidFill>
                <a:srgbClr val="7030A0"/>
              </a:solidFill>
              <a:latin typeface="Tahoma" pitchFamily="34" charset="0"/>
              <a:cs typeface="2  Karim" pitchFamily="2" charset="-78"/>
            </a:endParaRPr>
          </a:p>
          <a:p>
            <a:pPr algn="r" rtl="1" fontAlgn="base">
              <a:spcBef>
                <a:spcPct val="0"/>
              </a:spcBef>
              <a:spcAft>
                <a:spcPct val="0"/>
              </a:spcAft>
            </a:pPr>
            <a:endParaRPr lang="fa-IR" sz="2000" b="1" dirty="0" smtClean="0">
              <a:solidFill>
                <a:srgbClr val="7030A0"/>
              </a:solidFill>
              <a:latin typeface="Tahoma" pitchFamily="34" charset="0"/>
              <a:cs typeface="2  Karim" pitchFamily="2" charset="-78"/>
            </a:endParaRPr>
          </a:p>
        </p:txBody>
      </p:sp>
      <p:sp>
        <p:nvSpPr>
          <p:cNvPr id="14" name="Rounded Rectangle 13"/>
          <p:cNvSpPr/>
          <p:nvPr/>
        </p:nvSpPr>
        <p:spPr bwMode="auto">
          <a:xfrm>
            <a:off x="2743200" y="381000"/>
            <a:ext cx="3124200" cy="990600"/>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1" anchor="t" anchorCtr="0" compatLnSpc="1">
            <a:prstTxWarp prst="textNoShape">
              <a:avLst/>
            </a:prstTxWarp>
          </a:bodyPr>
          <a:lstStyle/>
          <a:p>
            <a:pPr algn="ctr" rtl="1" fontAlgn="base">
              <a:spcBef>
                <a:spcPct val="0"/>
              </a:spcBef>
              <a:spcAft>
                <a:spcPct val="0"/>
              </a:spcAft>
            </a:pPr>
            <a:r>
              <a:rPr lang="fa-IR" sz="2400" b="1" dirty="0" smtClean="0">
                <a:solidFill>
                  <a:srgbClr val="7030A0"/>
                </a:solidFill>
                <a:latin typeface="Tahoma" pitchFamily="34" charset="0"/>
                <a:cs typeface="Arial" pitchFamily="34" charset="0"/>
              </a:rPr>
              <a:t>موضع ما در باره اديان آسمانى</a:t>
            </a:r>
            <a:endParaRPr kumimoji="0" lang="fa-IR" sz="2400" b="1" i="0" u="none" strike="noStrike" cap="none" normalizeH="0" baseline="0" dirty="0" smtClean="0">
              <a:ln>
                <a:noFill/>
              </a:ln>
              <a:solidFill>
                <a:srgbClr val="7030A0"/>
              </a:solidFill>
              <a:effectLst/>
              <a:latin typeface="Tahoma" pitchFamily="34" charset="0"/>
              <a:cs typeface="Arial" pitchFamily="34" charset="0"/>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6"/>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9"/>
                                        </p:tgtEl>
                                        <p:attrNameLst>
                                          <p:attrName>r</p:attrName>
                                        </p:attrNameLst>
                                      </p:cBhvr>
                                    </p:animRot>
                                  </p:childTnLst>
                                </p:cTn>
                              </p:par>
                              <p:par>
                                <p:cTn id="11" presetID="42"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1000"/>
                                        <p:tgtEl>
                                          <p:spTgt spid="12"/>
                                        </p:tgtEl>
                                      </p:cBhvr>
                                    </p:animEffect>
                                    <p:anim calcmode="lin" valueType="num">
                                      <p:cBhvr>
                                        <p:cTn id="19" dur="1000" fill="hold"/>
                                        <p:tgtEl>
                                          <p:spTgt spid="12"/>
                                        </p:tgtEl>
                                        <p:attrNameLst>
                                          <p:attrName>ppt_x</p:attrName>
                                        </p:attrNameLst>
                                      </p:cBhvr>
                                      <p:tavLst>
                                        <p:tav tm="0">
                                          <p:val>
                                            <p:strVal val="#ppt_x"/>
                                          </p:val>
                                        </p:tav>
                                        <p:tav tm="100000">
                                          <p:val>
                                            <p:strVal val="#ppt_x"/>
                                          </p:val>
                                        </p:tav>
                                      </p:tavLst>
                                    </p:anim>
                                    <p:anim calcmode="lin" valueType="num">
                                      <p:cBhvr>
                                        <p:cTn id="2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 name="Picture 9" descr="C:\Users\satari\Desktop\انديشه 1 عكسها\png\uzdfghrl.png"/>
          <p:cNvPicPr>
            <a:picLocks noChangeAspect="1" noChangeArrowheads="1"/>
          </p:cNvPicPr>
          <p:nvPr/>
        </p:nvPicPr>
        <p:blipFill>
          <a:blip r:embed="rId2" cstate="print"/>
          <a:srcRect/>
          <a:stretch>
            <a:fillRect/>
          </a:stretch>
        </p:blipFill>
        <p:spPr bwMode="auto">
          <a:xfrm>
            <a:off x="7985947" y="143478"/>
            <a:ext cx="872852" cy="852774"/>
          </a:xfrm>
          <a:prstGeom prst="rect">
            <a:avLst/>
          </a:prstGeom>
          <a:noFill/>
          <a:ln>
            <a:noFill/>
          </a:ln>
        </p:spPr>
      </p:pic>
      <p:sp>
        <p:nvSpPr>
          <p:cNvPr id="8" name="Teardrop 7"/>
          <p:cNvSpPr/>
          <p:nvPr/>
        </p:nvSpPr>
        <p:spPr>
          <a:xfrm rot="19030443" flipH="1" flipV="1">
            <a:off x="7924261" y="-95952"/>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pic>
        <p:nvPicPr>
          <p:cNvPr id="9" name="Picture 9" descr="C:\Users\satari\Desktop\انديشه 1 عكسها\png\uzdfghrl.png"/>
          <p:cNvPicPr>
            <a:picLocks noChangeAspect="1" noChangeArrowheads="1"/>
          </p:cNvPicPr>
          <p:nvPr/>
        </p:nvPicPr>
        <p:blipFill>
          <a:blip r:embed="rId2" cstate="print"/>
          <a:srcRect/>
          <a:stretch>
            <a:fillRect/>
          </a:stretch>
        </p:blipFill>
        <p:spPr bwMode="auto">
          <a:xfrm>
            <a:off x="7924800" y="152400"/>
            <a:ext cx="872852" cy="852774"/>
          </a:xfrm>
          <a:prstGeom prst="rect">
            <a:avLst/>
          </a:prstGeom>
          <a:noFill/>
          <a:ln>
            <a:noFill/>
          </a:ln>
        </p:spPr>
      </p:pic>
      <p:pic>
        <p:nvPicPr>
          <p:cNvPr id="10" name="Picture 3" descr="D:\document\leila\a\png\4un3k-arabesque_4.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43600" y="-457200"/>
            <a:ext cx="2362200" cy="1809728"/>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3" descr="D:\document\leila\a\png\4un3k-arabesque_4.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a:off x="228600" y="-533400"/>
            <a:ext cx="2362200" cy="1809728"/>
          </a:xfrm>
          <a:prstGeom prst="rect">
            <a:avLst/>
          </a:prstGeom>
          <a:noFill/>
          <a:extLst>
            <a:ext uri="{909E8E84-426E-40DD-AFC4-6F175D3DCCD1}">
              <a14:hiddenFill xmlns:a14="http://schemas.microsoft.com/office/drawing/2010/main" xmlns="">
                <a:solidFill>
                  <a:srgbClr val="FFFFFF"/>
                </a:solidFill>
              </a14:hiddenFill>
            </a:ext>
          </a:extLst>
        </p:spPr>
      </p:pic>
      <p:sp>
        <p:nvSpPr>
          <p:cNvPr id="13" name="AutoShape 5"/>
          <p:cNvSpPr>
            <a:spLocks noChangeArrowheads="1"/>
          </p:cNvSpPr>
          <p:nvPr/>
        </p:nvSpPr>
        <p:spPr bwMode="auto">
          <a:xfrm>
            <a:off x="0" y="1219200"/>
            <a:ext cx="9144000" cy="5638800"/>
          </a:xfrm>
          <a:prstGeom prst="horizontalScroll">
            <a:avLst>
              <a:gd name="adj" fmla="val 12500"/>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r" rtl="1" fontAlgn="base">
              <a:spcBef>
                <a:spcPct val="0"/>
              </a:spcBef>
              <a:spcAft>
                <a:spcPct val="0"/>
              </a:spcAft>
            </a:pPr>
            <a:endParaRPr lang="fa-IR" b="1" dirty="0" smtClean="0">
              <a:solidFill>
                <a:srgbClr val="7030A0"/>
              </a:solidFill>
              <a:latin typeface="Tahoma" pitchFamily="34" charset="0"/>
              <a:cs typeface="B Mitra" pitchFamily="2" charset="-78"/>
            </a:endParaRPr>
          </a:p>
          <a:p>
            <a:pPr algn="r" rtl="1" fontAlgn="base">
              <a:spcBef>
                <a:spcPct val="0"/>
              </a:spcBef>
              <a:spcAft>
                <a:spcPct val="0"/>
              </a:spcAft>
            </a:pPr>
            <a:endParaRPr lang="fa-IR" b="1" dirty="0" smtClean="0">
              <a:solidFill>
                <a:srgbClr val="7030A0"/>
              </a:solidFill>
              <a:latin typeface="Tahoma" pitchFamily="34" charset="0"/>
              <a:cs typeface="B Mitra" pitchFamily="2" charset="-78"/>
            </a:endParaRPr>
          </a:p>
          <a:p>
            <a:pPr algn="r" rtl="1" fontAlgn="base">
              <a:spcBef>
                <a:spcPct val="0"/>
              </a:spcBef>
              <a:spcAft>
                <a:spcPct val="0"/>
              </a:spcAft>
            </a:pPr>
            <a:endParaRPr lang="fa-IR" b="1" dirty="0" smtClean="0">
              <a:solidFill>
                <a:srgbClr val="7030A0"/>
              </a:solidFill>
              <a:latin typeface="Tahoma" pitchFamily="34" charset="0"/>
              <a:cs typeface="B Mitra" pitchFamily="2" charset="-78"/>
            </a:endParaRPr>
          </a:p>
          <a:p>
            <a:pPr algn="r" rtl="1" fontAlgn="base">
              <a:spcBef>
                <a:spcPct val="0"/>
              </a:spcBef>
              <a:spcAft>
                <a:spcPct val="0"/>
              </a:spcAft>
            </a:pPr>
            <a:endParaRPr lang="fa-IR" b="1" dirty="0" smtClean="0">
              <a:solidFill>
                <a:srgbClr val="7030A0"/>
              </a:solidFill>
              <a:latin typeface="Tahoma" pitchFamily="34" charset="0"/>
              <a:cs typeface="B Mitra" pitchFamily="2" charset="-78"/>
            </a:endParaRPr>
          </a:p>
          <a:p>
            <a:pPr algn="r" rtl="1" fontAlgn="base">
              <a:spcBef>
                <a:spcPct val="0"/>
              </a:spcBef>
              <a:spcAft>
                <a:spcPct val="0"/>
              </a:spcAft>
            </a:pPr>
            <a:endParaRPr lang="fa-IR" sz="2400" b="1" dirty="0" smtClean="0">
              <a:solidFill>
                <a:srgbClr val="7030A0"/>
              </a:solidFill>
              <a:latin typeface="Tahoma" pitchFamily="34" charset="0"/>
              <a:cs typeface="B Mitra" pitchFamily="2" charset="-78"/>
            </a:endParaRPr>
          </a:p>
          <a:p>
            <a:pPr algn="r" rtl="1" fontAlgn="base">
              <a:spcBef>
                <a:spcPct val="0"/>
              </a:spcBef>
              <a:spcAft>
                <a:spcPct val="0"/>
              </a:spcAft>
            </a:pPr>
            <a:endParaRPr lang="fa-IR" sz="3200" b="1" dirty="0" smtClean="0">
              <a:solidFill>
                <a:srgbClr val="7030A0"/>
              </a:solidFill>
              <a:latin typeface="Tahoma" pitchFamily="34" charset="0"/>
              <a:cs typeface="2  Karim" pitchFamily="2" charset="-78"/>
            </a:endParaRPr>
          </a:p>
          <a:p>
            <a:pPr algn="r" rtl="1" fontAlgn="base">
              <a:spcBef>
                <a:spcPct val="0"/>
              </a:spcBef>
              <a:spcAft>
                <a:spcPct val="0"/>
              </a:spcAft>
            </a:pPr>
            <a:r>
              <a:rPr lang="fa-IR" sz="3600" b="1" dirty="0" smtClean="0">
                <a:solidFill>
                  <a:srgbClr val="002060"/>
                </a:solidFill>
                <a:cs typeface="2  Karim" pitchFamily="2" charset="-78"/>
              </a:rPr>
              <a:t>قرآن، كتاب يا تعاليمى كه نزد اهل كتاب بوده است را تصديق </a:t>
            </a:r>
            <a:endParaRPr lang="en-US" sz="3600" b="1" dirty="0" smtClean="0">
              <a:solidFill>
                <a:srgbClr val="002060"/>
              </a:solidFill>
              <a:cs typeface="2  Karim" pitchFamily="2" charset="-78"/>
            </a:endParaRPr>
          </a:p>
          <a:p>
            <a:pPr algn="r" rtl="1" fontAlgn="base">
              <a:spcBef>
                <a:spcPct val="0"/>
              </a:spcBef>
              <a:spcAft>
                <a:spcPct val="0"/>
              </a:spcAft>
            </a:pPr>
            <a:r>
              <a:rPr lang="fa-IR" sz="3600" b="1" dirty="0" smtClean="0">
                <a:solidFill>
                  <a:srgbClr val="002060"/>
                </a:solidFill>
                <a:cs typeface="2  Karim" pitchFamily="2" charset="-78"/>
              </a:rPr>
              <a:t>مى </a:t>
            </a:r>
            <a:r>
              <a:rPr lang="fa-IR" sz="3600" b="1" dirty="0" smtClean="0">
                <a:solidFill>
                  <a:srgbClr val="002060"/>
                </a:solidFill>
                <a:cs typeface="2  Karim" pitchFamily="2" charset="-78"/>
              </a:rPr>
              <a:t>كند. اما اين </a:t>
            </a:r>
            <a:r>
              <a:rPr lang="fa-IR" sz="3600" b="1" dirty="0" smtClean="0">
                <a:solidFill>
                  <a:srgbClr val="002060"/>
                </a:solidFill>
                <a:cs typeface="2  Karim" pitchFamily="2" charset="-78"/>
              </a:rPr>
              <a:t>تصديق </a:t>
            </a:r>
            <a:r>
              <a:rPr lang="fa-IR" sz="3600" b="1" dirty="0" smtClean="0">
                <a:solidFill>
                  <a:srgbClr val="002060"/>
                </a:solidFill>
                <a:cs typeface="2  Karim" pitchFamily="2" charset="-78"/>
              </a:rPr>
              <a:t>كلى است و به معناى اين نيست </a:t>
            </a:r>
            <a:r>
              <a:rPr lang="fa-IR" sz="3600" b="1" dirty="0" smtClean="0">
                <a:solidFill>
                  <a:srgbClr val="002060"/>
                </a:solidFill>
                <a:cs typeface="2  Karim" pitchFamily="2" charset="-78"/>
              </a:rPr>
              <a:t>كه</a:t>
            </a:r>
            <a:endParaRPr lang="en-US" sz="3600" b="1" dirty="0" smtClean="0">
              <a:solidFill>
                <a:srgbClr val="002060"/>
              </a:solidFill>
              <a:cs typeface="2  Karim" pitchFamily="2" charset="-78"/>
            </a:endParaRPr>
          </a:p>
          <a:p>
            <a:pPr algn="r" rtl="1" fontAlgn="base">
              <a:spcBef>
                <a:spcPct val="0"/>
              </a:spcBef>
              <a:spcAft>
                <a:spcPct val="0"/>
              </a:spcAft>
            </a:pPr>
            <a:r>
              <a:rPr lang="fa-IR" sz="3600" b="1" dirty="0" smtClean="0">
                <a:solidFill>
                  <a:srgbClr val="002060"/>
                </a:solidFill>
                <a:cs typeface="2  Karim" pitchFamily="2" charset="-78"/>
              </a:rPr>
              <a:t> </a:t>
            </a:r>
            <a:r>
              <a:rPr lang="fa-IR" sz="3600" b="1" dirty="0" smtClean="0">
                <a:solidFill>
                  <a:srgbClr val="002060"/>
                </a:solidFill>
                <a:cs typeface="2  Karim" pitchFamily="2" charset="-78"/>
              </a:rPr>
              <a:t>همه جزئيات تصديق شده است. در واقع </a:t>
            </a:r>
            <a:r>
              <a:rPr lang="fa-IR" sz="3600" b="1" dirty="0" smtClean="0">
                <a:solidFill>
                  <a:srgbClr val="002060"/>
                </a:solidFill>
                <a:cs typeface="2  Karim" pitchFamily="2" charset="-78"/>
              </a:rPr>
              <a:t>اين </a:t>
            </a:r>
            <a:r>
              <a:rPr lang="fa-IR" sz="3600" b="1" dirty="0" smtClean="0">
                <a:solidFill>
                  <a:srgbClr val="002060"/>
                </a:solidFill>
                <a:cs typeface="2  Karim" pitchFamily="2" charset="-78"/>
              </a:rPr>
              <a:t>تصديق فى </a:t>
            </a:r>
            <a:r>
              <a:rPr lang="fa-IR" sz="3600" b="1" dirty="0" smtClean="0">
                <a:solidFill>
                  <a:srgbClr val="002060"/>
                </a:solidFill>
                <a:cs typeface="2  Karim" pitchFamily="2" charset="-78"/>
              </a:rPr>
              <a:t>الجمله</a:t>
            </a:r>
            <a:endParaRPr lang="en-US" sz="3600" b="1" dirty="0" smtClean="0">
              <a:solidFill>
                <a:srgbClr val="002060"/>
              </a:solidFill>
              <a:cs typeface="2  Karim" pitchFamily="2" charset="-78"/>
            </a:endParaRPr>
          </a:p>
          <a:p>
            <a:pPr algn="r" rtl="1" fontAlgn="base">
              <a:spcBef>
                <a:spcPct val="0"/>
              </a:spcBef>
              <a:spcAft>
                <a:spcPct val="0"/>
              </a:spcAft>
            </a:pPr>
            <a:r>
              <a:rPr lang="fa-IR" sz="3600" b="1" dirty="0" smtClean="0">
                <a:solidFill>
                  <a:srgbClr val="002060"/>
                </a:solidFill>
                <a:cs typeface="2  Karim" pitchFamily="2" charset="-78"/>
              </a:rPr>
              <a:t> </a:t>
            </a:r>
            <a:r>
              <a:rPr lang="fa-IR" sz="3600" b="1" dirty="0" smtClean="0">
                <a:solidFill>
                  <a:srgbClr val="002060"/>
                </a:solidFill>
                <a:cs typeface="2  Karim" pitchFamily="2" charset="-78"/>
              </a:rPr>
              <a:t>است  نه بالجمله و تصديق امور زيربنايى و اساسى است نه همه </a:t>
            </a:r>
          </a:p>
          <a:p>
            <a:pPr algn="r" rtl="1" fontAlgn="base">
              <a:spcBef>
                <a:spcPct val="0"/>
              </a:spcBef>
              <a:spcAft>
                <a:spcPct val="0"/>
              </a:spcAft>
            </a:pPr>
            <a:r>
              <a:rPr lang="fa-IR" sz="3600" b="1" dirty="0" smtClean="0">
                <a:solidFill>
                  <a:srgbClr val="002060"/>
                </a:solidFill>
                <a:cs typeface="2  Karim" pitchFamily="2" charset="-78"/>
              </a:rPr>
              <a:t>محتوا</a:t>
            </a:r>
            <a:r>
              <a:rPr lang="fa-IR" sz="3600" b="1" dirty="0" smtClean="0">
                <a:solidFill>
                  <a:srgbClr val="002060"/>
                </a:solidFill>
                <a:cs typeface="2  Karim" pitchFamily="2" charset="-78"/>
              </a:rPr>
              <a:t>.</a:t>
            </a:r>
            <a:endParaRPr lang="fa-IR" sz="2800" b="1" dirty="0" smtClean="0">
              <a:solidFill>
                <a:srgbClr val="7030A0"/>
              </a:solidFill>
              <a:latin typeface="Tahoma" pitchFamily="34" charset="0"/>
              <a:cs typeface="2  Karim" pitchFamily="2" charset="-78"/>
            </a:endParaRPr>
          </a:p>
          <a:p>
            <a:pPr algn="r" rtl="1" fontAlgn="base">
              <a:spcBef>
                <a:spcPct val="0"/>
              </a:spcBef>
              <a:spcAft>
                <a:spcPct val="0"/>
              </a:spcAft>
            </a:pPr>
            <a:endParaRPr lang="fa-IR" sz="1400" b="1" dirty="0" smtClean="0">
              <a:solidFill>
                <a:srgbClr val="7030A0"/>
              </a:solidFill>
              <a:latin typeface="Tahoma" pitchFamily="34" charset="0"/>
              <a:cs typeface="B Mitra" pitchFamily="2" charset="-78"/>
            </a:endParaRPr>
          </a:p>
          <a:p>
            <a:pPr algn="r" rtl="1" fontAlgn="base">
              <a:spcBef>
                <a:spcPct val="0"/>
              </a:spcBef>
              <a:spcAft>
                <a:spcPct val="0"/>
              </a:spcAft>
            </a:pPr>
            <a:endParaRPr lang="fa-IR" sz="1400" b="1" dirty="0" smtClean="0">
              <a:solidFill>
                <a:srgbClr val="7030A0"/>
              </a:solidFill>
              <a:latin typeface="Tahoma" pitchFamily="34" charset="0"/>
              <a:cs typeface="B Mitra" pitchFamily="2" charset="-78"/>
            </a:endParaRPr>
          </a:p>
          <a:p>
            <a:pPr algn="r" rtl="1" fontAlgn="base">
              <a:spcBef>
                <a:spcPct val="0"/>
              </a:spcBef>
              <a:spcAft>
                <a:spcPct val="0"/>
              </a:spcAft>
            </a:pPr>
            <a:endParaRPr lang="fa-IR" sz="1400" b="1" dirty="0" smtClean="0">
              <a:solidFill>
                <a:srgbClr val="7030A0"/>
              </a:solidFill>
              <a:latin typeface="Tahoma" pitchFamily="34" charset="0"/>
              <a:cs typeface="B Mitra" pitchFamily="2" charset="-78"/>
            </a:endParaRPr>
          </a:p>
          <a:p>
            <a:pPr algn="r" rtl="1" fontAlgn="base">
              <a:spcBef>
                <a:spcPct val="0"/>
              </a:spcBef>
              <a:spcAft>
                <a:spcPct val="0"/>
              </a:spcAft>
            </a:pPr>
            <a:endParaRPr lang="fa-IR" sz="1400" b="1" dirty="0" smtClean="0">
              <a:solidFill>
                <a:srgbClr val="7030A0"/>
              </a:solidFill>
              <a:latin typeface="Tahoma" pitchFamily="34" charset="0"/>
              <a:cs typeface="B Mitra" pitchFamily="2" charset="-78"/>
            </a:endParaRPr>
          </a:p>
          <a:p>
            <a:pPr algn="r" rtl="1" fontAlgn="base">
              <a:spcBef>
                <a:spcPct val="0"/>
              </a:spcBef>
              <a:spcAft>
                <a:spcPct val="0"/>
              </a:spcAft>
            </a:pPr>
            <a:endParaRPr lang="fa-IR" sz="1400" b="1" dirty="0" smtClean="0">
              <a:solidFill>
                <a:srgbClr val="7030A0"/>
              </a:solidFill>
              <a:latin typeface="Tahoma" pitchFamily="34" charset="0"/>
              <a:cs typeface="B Mitra" pitchFamily="2" charset="-78"/>
            </a:endParaRPr>
          </a:p>
          <a:p>
            <a:pPr algn="r" rtl="1" fontAlgn="base">
              <a:spcBef>
                <a:spcPct val="0"/>
              </a:spcBef>
              <a:spcAft>
                <a:spcPct val="0"/>
              </a:spcAft>
            </a:pPr>
            <a:endParaRPr lang="fa-IR" sz="1400" b="1" dirty="0" smtClean="0">
              <a:solidFill>
                <a:srgbClr val="7030A0"/>
              </a:solidFill>
              <a:latin typeface="Tahoma" pitchFamily="34" charset="0"/>
              <a:cs typeface="B Mitra" pitchFamily="2" charset="-78"/>
            </a:endParaRPr>
          </a:p>
        </p:txBody>
      </p:sp>
      <p:sp>
        <p:nvSpPr>
          <p:cNvPr id="14" name="Rounded Rectangle 13"/>
          <p:cNvSpPr/>
          <p:nvPr/>
        </p:nvSpPr>
        <p:spPr bwMode="auto">
          <a:xfrm>
            <a:off x="2743200" y="381000"/>
            <a:ext cx="3124200" cy="990600"/>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1" anchor="t" anchorCtr="0" compatLnSpc="1">
            <a:prstTxWarp prst="textNoShape">
              <a:avLst/>
            </a:prstTxWarp>
          </a:bodyPr>
          <a:lstStyle/>
          <a:p>
            <a:pPr algn="ctr" rtl="1" fontAlgn="base">
              <a:spcBef>
                <a:spcPct val="0"/>
              </a:spcBef>
              <a:spcAft>
                <a:spcPct val="0"/>
              </a:spcAft>
            </a:pPr>
            <a:r>
              <a:rPr lang="fa-IR" sz="3600" b="1" dirty="0" smtClean="0">
                <a:solidFill>
                  <a:srgbClr val="7030A0"/>
                </a:solidFill>
                <a:latin typeface="Tahoma" pitchFamily="34" charset="0"/>
                <a:cs typeface="Arial" pitchFamily="34" charset="0"/>
              </a:rPr>
              <a:t> </a:t>
            </a:r>
            <a:r>
              <a:rPr lang="fa-IR" sz="3600" b="1" dirty="0" smtClean="0">
                <a:solidFill>
                  <a:srgbClr val="7030A0"/>
                </a:solidFill>
                <a:latin typeface="Tahoma" pitchFamily="34" charset="0"/>
                <a:cs typeface="Arial" pitchFamily="34" charset="0"/>
              </a:rPr>
              <a:t>تصدیق قرآن</a:t>
            </a:r>
            <a:endParaRPr kumimoji="0" lang="fa-IR" sz="3600" b="1" i="0" u="none" strike="noStrike" cap="none" normalizeH="0" baseline="0" dirty="0" smtClean="0">
              <a:ln>
                <a:noFill/>
              </a:ln>
              <a:solidFill>
                <a:srgbClr val="7030A0"/>
              </a:solidFill>
              <a:effectLst/>
              <a:latin typeface="Tahoma" pitchFamily="34" charset="0"/>
              <a:cs typeface="Arial" pitchFamily="34" charset="0"/>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6"/>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9"/>
                                        </p:tgtEl>
                                        <p:attrNameLst>
                                          <p:attrName>r</p:attrName>
                                        </p:attrNameLst>
                                      </p:cBhvr>
                                    </p:animRot>
                                  </p:childTnLst>
                                </p:cTn>
                              </p:par>
                              <p:par>
                                <p:cTn id="11" presetID="42"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1000"/>
                                        <p:tgtEl>
                                          <p:spTgt spid="12"/>
                                        </p:tgtEl>
                                      </p:cBhvr>
                                    </p:animEffect>
                                    <p:anim calcmode="lin" valueType="num">
                                      <p:cBhvr>
                                        <p:cTn id="19" dur="1000" fill="hold"/>
                                        <p:tgtEl>
                                          <p:spTgt spid="12"/>
                                        </p:tgtEl>
                                        <p:attrNameLst>
                                          <p:attrName>ppt_x</p:attrName>
                                        </p:attrNameLst>
                                      </p:cBhvr>
                                      <p:tavLst>
                                        <p:tav tm="0">
                                          <p:val>
                                            <p:strVal val="#ppt_x"/>
                                          </p:val>
                                        </p:tav>
                                        <p:tav tm="100000">
                                          <p:val>
                                            <p:strVal val="#ppt_x"/>
                                          </p:val>
                                        </p:tav>
                                      </p:tavLst>
                                    </p:anim>
                                    <p:anim calcmode="lin" valueType="num">
                                      <p:cBhvr>
                                        <p:cTn id="2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 name="Picture 9" descr="C:\Users\satari\Desktop\انديشه 1 عكسها\png\uzdfghrl.png"/>
          <p:cNvPicPr>
            <a:picLocks noChangeAspect="1" noChangeArrowheads="1"/>
          </p:cNvPicPr>
          <p:nvPr/>
        </p:nvPicPr>
        <p:blipFill>
          <a:blip r:embed="rId2" cstate="print"/>
          <a:srcRect/>
          <a:stretch>
            <a:fillRect/>
          </a:stretch>
        </p:blipFill>
        <p:spPr bwMode="auto">
          <a:xfrm>
            <a:off x="7985947" y="143478"/>
            <a:ext cx="872852" cy="852774"/>
          </a:xfrm>
          <a:prstGeom prst="rect">
            <a:avLst/>
          </a:prstGeom>
          <a:noFill/>
          <a:ln>
            <a:noFill/>
          </a:ln>
        </p:spPr>
      </p:pic>
      <p:sp>
        <p:nvSpPr>
          <p:cNvPr id="8" name="Teardrop 7"/>
          <p:cNvSpPr/>
          <p:nvPr/>
        </p:nvSpPr>
        <p:spPr>
          <a:xfrm rot="19030443" flipH="1" flipV="1">
            <a:off x="7924261" y="-95952"/>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pic>
        <p:nvPicPr>
          <p:cNvPr id="9" name="Picture 9" descr="C:\Users\satari\Desktop\انديشه 1 عكسها\png\uzdfghrl.png"/>
          <p:cNvPicPr>
            <a:picLocks noChangeAspect="1" noChangeArrowheads="1"/>
          </p:cNvPicPr>
          <p:nvPr/>
        </p:nvPicPr>
        <p:blipFill>
          <a:blip r:embed="rId2" cstate="print"/>
          <a:srcRect/>
          <a:stretch>
            <a:fillRect/>
          </a:stretch>
        </p:blipFill>
        <p:spPr bwMode="auto">
          <a:xfrm>
            <a:off x="7924800" y="152400"/>
            <a:ext cx="872852" cy="852774"/>
          </a:xfrm>
          <a:prstGeom prst="rect">
            <a:avLst/>
          </a:prstGeom>
          <a:noFill/>
          <a:ln>
            <a:noFill/>
          </a:ln>
        </p:spPr>
      </p:pic>
      <p:pic>
        <p:nvPicPr>
          <p:cNvPr id="10" name="Picture 3" descr="D:\document\leila\a\png\4un3k-arabesque_4.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43600" y="-457200"/>
            <a:ext cx="2362200" cy="1809728"/>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3" descr="D:\document\leila\a\png\4un3k-arabesque_4.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a:off x="228600" y="-533400"/>
            <a:ext cx="2362200" cy="1809728"/>
          </a:xfrm>
          <a:prstGeom prst="rect">
            <a:avLst/>
          </a:prstGeom>
          <a:noFill/>
          <a:extLst>
            <a:ext uri="{909E8E84-426E-40DD-AFC4-6F175D3DCCD1}">
              <a14:hiddenFill xmlns:a14="http://schemas.microsoft.com/office/drawing/2010/main" xmlns="">
                <a:solidFill>
                  <a:srgbClr val="FFFFFF"/>
                </a:solidFill>
              </a14:hiddenFill>
            </a:ext>
          </a:extLst>
        </p:spPr>
      </p:pic>
      <p:sp>
        <p:nvSpPr>
          <p:cNvPr id="13" name="AutoShape 5"/>
          <p:cNvSpPr>
            <a:spLocks noChangeArrowheads="1"/>
          </p:cNvSpPr>
          <p:nvPr/>
        </p:nvSpPr>
        <p:spPr bwMode="auto">
          <a:xfrm>
            <a:off x="0" y="1219200"/>
            <a:ext cx="9144000" cy="5638800"/>
          </a:xfrm>
          <a:prstGeom prst="horizontalScroll">
            <a:avLst>
              <a:gd name="adj" fmla="val 12500"/>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r" rtl="1" fontAlgn="base">
              <a:spcBef>
                <a:spcPct val="0"/>
              </a:spcBef>
              <a:spcAft>
                <a:spcPct val="0"/>
              </a:spcAft>
            </a:pPr>
            <a:endParaRPr lang="fa-IR" b="1" dirty="0" smtClean="0">
              <a:solidFill>
                <a:srgbClr val="7030A0"/>
              </a:solidFill>
              <a:latin typeface="Tahoma" pitchFamily="34" charset="0"/>
              <a:cs typeface="B Mitra" pitchFamily="2" charset="-78"/>
            </a:endParaRPr>
          </a:p>
          <a:p>
            <a:pPr algn="r" rtl="1" fontAlgn="base">
              <a:spcBef>
                <a:spcPct val="0"/>
              </a:spcBef>
              <a:spcAft>
                <a:spcPct val="0"/>
              </a:spcAft>
            </a:pPr>
            <a:endParaRPr lang="fa-IR" b="1" dirty="0" smtClean="0">
              <a:solidFill>
                <a:srgbClr val="7030A0"/>
              </a:solidFill>
              <a:latin typeface="Tahoma" pitchFamily="34" charset="0"/>
              <a:cs typeface="B Mitra" pitchFamily="2" charset="-78"/>
            </a:endParaRPr>
          </a:p>
          <a:p>
            <a:pPr algn="r" rtl="1" fontAlgn="base">
              <a:spcBef>
                <a:spcPct val="0"/>
              </a:spcBef>
              <a:spcAft>
                <a:spcPct val="0"/>
              </a:spcAft>
            </a:pPr>
            <a:endParaRPr lang="fa-IR" b="1" dirty="0" smtClean="0">
              <a:solidFill>
                <a:srgbClr val="7030A0"/>
              </a:solidFill>
              <a:latin typeface="Tahoma" pitchFamily="34" charset="0"/>
              <a:cs typeface="B Mitra" pitchFamily="2" charset="-78"/>
            </a:endParaRPr>
          </a:p>
          <a:p>
            <a:pPr algn="r" rtl="1" fontAlgn="base">
              <a:spcBef>
                <a:spcPct val="0"/>
              </a:spcBef>
              <a:spcAft>
                <a:spcPct val="0"/>
              </a:spcAft>
            </a:pPr>
            <a:endParaRPr lang="fa-IR" b="1" dirty="0" smtClean="0">
              <a:solidFill>
                <a:srgbClr val="7030A0"/>
              </a:solidFill>
              <a:latin typeface="Tahoma" pitchFamily="34" charset="0"/>
              <a:cs typeface="B Mitra" pitchFamily="2" charset="-78"/>
            </a:endParaRPr>
          </a:p>
          <a:p>
            <a:pPr algn="r" rtl="1" fontAlgn="base">
              <a:spcBef>
                <a:spcPct val="0"/>
              </a:spcBef>
              <a:spcAft>
                <a:spcPct val="0"/>
              </a:spcAft>
            </a:pPr>
            <a:endParaRPr lang="fa-IR" b="1" dirty="0" smtClean="0">
              <a:solidFill>
                <a:srgbClr val="7030A0"/>
              </a:solidFill>
              <a:latin typeface="Tahoma" pitchFamily="34" charset="0"/>
              <a:cs typeface="B Mitra" pitchFamily="2" charset="-78"/>
            </a:endParaRPr>
          </a:p>
          <a:p>
            <a:pPr algn="r" rtl="1" fontAlgn="base">
              <a:spcBef>
                <a:spcPct val="0"/>
              </a:spcBef>
              <a:spcAft>
                <a:spcPct val="0"/>
              </a:spcAft>
            </a:pPr>
            <a:endParaRPr lang="fa-IR" sz="2800" b="1" dirty="0" smtClean="0">
              <a:solidFill>
                <a:srgbClr val="7030A0"/>
              </a:solidFill>
              <a:latin typeface="Tahoma" pitchFamily="34" charset="0"/>
              <a:cs typeface="B Karim" pitchFamily="2" charset="-78"/>
            </a:endParaRPr>
          </a:p>
          <a:p>
            <a:pPr algn="r" rtl="1" fontAlgn="base">
              <a:spcBef>
                <a:spcPct val="0"/>
              </a:spcBef>
              <a:spcAft>
                <a:spcPct val="0"/>
              </a:spcAft>
            </a:pPr>
            <a:r>
              <a:rPr lang="fa-IR" sz="3200" b="1" dirty="0" smtClean="0">
                <a:solidFill>
                  <a:srgbClr val="002060"/>
                </a:solidFill>
                <a:latin typeface="Tahoma" pitchFamily="34" charset="0"/>
                <a:cs typeface="B Karim" pitchFamily="2" charset="-78"/>
              </a:rPr>
              <a:t>اعتبار تورات و انجیل، از جهاتى مخدوش و قابل مناقشه است:</a:t>
            </a:r>
          </a:p>
          <a:p>
            <a:pPr algn="r" rtl="1" fontAlgn="base">
              <a:spcBef>
                <a:spcPct val="0"/>
              </a:spcBef>
              <a:spcAft>
                <a:spcPct val="0"/>
              </a:spcAft>
            </a:pPr>
            <a:r>
              <a:rPr lang="fa-IR" sz="3200" b="1" dirty="0" smtClean="0">
                <a:solidFill>
                  <a:srgbClr val="FF0000"/>
                </a:solidFill>
                <a:latin typeface="Tahoma" pitchFamily="34" charset="0"/>
                <a:cs typeface="B Karim" pitchFamily="2" charset="-78"/>
              </a:rPr>
              <a:t>‏1. اشکال ازجهت اصالت و سند:</a:t>
            </a:r>
          </a:p>
          <a:p>
            <a:pPr algn="r" rtl="1" fontAlgn="base">
              <a:spcBef>
                <a:spcPct val="0"/>
              </a:spcBef>
              <a:spcAft>
                <a:spcPct val="0"/>
              </a:spcAft>
            </a:pPr>
            <a:r>
              <a:rPr lang="fa-IR" sz="3200" b="1" dirty="0" smtClean="0">
                <a:solidFill>
                  <a:srgbClr val="002060"/>
                </a:solidFill>
                <a:latin typeface="Tahoma" pitchFamily="34" charset="0"/>
                <a:cs typeface="B Karim" pitchFamily="2" charset="-78"/>
              </a:rPr>
              <a:t>ادبيات رايج در تورات و انجيل، به صورت سوم شخص است، امّا در قرآن، </a:t>
            </a:r>
          </a:p>
          <a:p>
            <a:pPr algn="r" rtl="1" fontAlgn="base">
              <a:spcBef>
                <a:spcPct val="0"/>
              </a:spcBef>
              <a:spcAft>
                <a:spcPct val="0"/>
              </a:spcAft>
            </a:pPr>
            <a:r>
              <a:rPr lang="fa-IR" sz="3200" b="1" dirty="0" smtClean="0">
                <a:solidFill>
                  <a:srgbClr val="002060"/>
                </a:solidFill>
                <a:latin typeface="Tahoma" pitchFamily="34" charset="0"/>
                <a:cs typeface="B Karim" pitchFamily="2" charset="-78"/>
              </a:rPr>
              <a:t>سخنگوى اصلى، خداست.</a:t>
            </a:r>
          </a:p>
          <a:p>
            <a:pPr algn="r" rtl="1" fontAlgn="base">
              <a:spcBef>
                <a:spcPct val="0"/>
              </a:spcBef>
              <a:spcAft>
                <a:spcPct val="0"/>
              </a:spcAft>
            </a:pPr>
            <a:r>
              <a:rPr lang="fa-IR" sz="3200" b="1" dirty="0" smtClean="0">
                <a:solidFill>
                  <a:srgbClr val="002060"/>
                </a:solidFill>
                <a:latin typeface="Tahoma" pitchFamily="34" charset="0"/>
                <a:cs typeface="B Karim" pitchFamily="2" charset="-78"/>
              </a:rPr>
              <a:t>هیچ یک از نویسندگان انجیل، عیسی را درک نکرده اند.انجیل مرقس در </a:t>
            </a:r>
          </a:p>
          <a:p>
            <a:pPr algn="r" rtl="1" fontAlgn="base">
              <a:spcBef>
                <a:spcPct val="0"/>
              </a:spcBef>
              <a:spcAft>
                <a:spcPct val="0"/>
              </a:spcAft>
            </a:pPr>
            <a:r>
              <a:rPr lang="fa-IR" sz="3200" b="1" dirty="0" smtClean="0">
                <a:solidFill>
                  <a:srgbClr val="002060"/>
                </a:solidFill>
                <a:latin typeface="Tahoma" pitchFamily="34" charset="0"/>
                <a:cs typeface="B Karim" pitchFamily="2" charset="-78"/>
              </a:rPr>
              <a:t>حدود سال 70 میلادی وانجیل متی و لوقا بین سال های  80 تا100 میلادی و</a:t>
            </a:r>
          </a:p>
          <a:p>
            <a:pPr algn="r" rtl="1" fontAlgn="base">
              <a:spcBef>
                <a:spcPct val="0"/>
              </a:spcBef>
              <a:spcAft>
                <a:spcPct val="0"/>
              </a:spcAft>
            </a:pPr>
            <a:r>
              <a:rPr lang="fa-IR" sz="3200" b="1" dirty="0" smtClean="0">
                <a:solidFill>
                  <a:srgbClr val="002060"/>
                </a:solidFill>
                <a:latin typeface="Tahoma" pitchFamily="34" charset="0"/>
                <a:cs typeface="B Karim" pitchFamily="2" charset="-78"/>
              </a:rPr>
              <a:t> انجیل یوحنا در اواخر سده نخست میلادی گردآوری شده است.</a:t>
            </a:r>
          </a:p>
          <a:p>
            <a:pPr algn="r" rtl="1" fontAlgn="base">
              <a:spcBef>
                <a:spcPct val="0"/>
              </a:spcBef>
              <a:spcAft>
                <a:spcPct val="0"/>
              </a:spcAft>
            </a:pPr>
            <a:endParaRPr lang="fa-IR" b="1" dirty="0" smtClean="0">
              <a:solidFill>
                <a:srgbClr val="7030A0"/>
              </a:solidFill>
              <a:latin typeface="Tahoma" pitchFamily="34" charset="0"/>
              <a:cs typeface="B Mitra" pitchFamily="2" charset="-78"/>
            </a:endParaRPr>
          </a:p>
          <a:p>
            <a:pPr algn="r" rtl="1" fontAlgn="base">
              <a:spcBef>
                <a:spcPct val="0"/>
              </a:spcBef>
              <a:spcAft>
                <a:spcPct val="0"/>
              </a:spcAft>
            </a:pPr>
            <a:endParaRPr lang="fa-IR" sz="1400" b="1" dirty="0" smtClean="0">
              <a:solidFill>
                <a:srgbClr val="7030A0"/>
              </a:solidFill>
              <a:latin typeface="Tahoma" pitchFamily="34" charset="0"/>
              <a:cs typeface="B Mitra" pitchFamily="2" charset="-78"/>
            </a:endParaRPr>
          </a:p>
          <a:p>
            <a:pPr algn="r" rtl="1" fontAlgn="base">
              <a:spcBef>
                <a:spcPct val="0"/>
              </a:spcBef>
              <a:spcAft>
                <a:spcPct val="0"/>
              </a:spcAft>
            </a:pPr>
            <a:endParaRPr lang="fa-IR" sz="1400" b="1" dirty="0" smtClean="0">
              <a:solidFill>
                <a:srgbClr val="7030A0"/>
              </a:solidFill>
              <a:latin typeface="Tahoma" pitchFamily="34" charset="0"/>
              <a:cs typeface="B Mitra" pitchFamily="2" charset="-78"/>
            </a:endParaRPr>
          </a:p>
          <a:p>
            <a:pPr algn="r" rtl="1" fontAlgn="base">
              <a:spcBef>
                <a:spcPct val="0"/>
              </a:spcBef>
              <a:spcAft>
                <a:spcPct val="0"/>
              </a:spcAft>
            </a:pPr>
            <a:endParaRPr lang="fa-IR" sz="1400" b="1" dirty="0" smtClean="0">
              <a:solidFill>
                <a:srgbClr val="7030A0"/>
              </a:solidFill>
              <a:latin typeface="Tahoma" pitchFamily="34" charset="0"/>
              <a:cs typeface="B Mitra" pitchFamily="2" charset="-78"/>
            </a:endParaRPr>
          </a:p>
          <a:p>
            <a:pPr algn="r" rtl="1" fontAlgn="base">
              <a:spcBef>
                <a:spcPct val="0"/>
              </a:spcBef>
              <a:spcAft>
                <a:spcPct val="0"/>
              </a:spcAft>
            </a:pPr>
            <a:endParaRPr lang="fa-IR" sz="1400" b="1" dirty="0" smtClean="0">
              <a:solidFill>
                <a:srgbClr val="7030A0"/>
              </a:solidFill>
              <a:latin typeface="Tahoma" pitchFamily="34" charset="0"/>
              <a:cs typeface="B Mitra" pitchFamily="2" charset="-78"/>
            </a:endParaRPr>
          </a:p>
          <a:p>
            <a:pPr algn="r" rtl="1" fontAlgn="base">
              <a:spcBef>
                <a:spcPct val="0"/>
              </a:spcBef>
              <a:spcAft>
                <a:spcPct val="0"/>
              </a:spcAft>
            </a:pPr>
            <a:endParaRPr lang="fa-IR" sz="1400" b="1" dirty="0" smtClean="0">
              <a:solidFill>
                <a:srgbClr val="7030A0"/>
              </a:solidFill>
              <a:latin typeface="Tahoma" pitchFamily="34" charset="0"/>
              <a:cs typeface="B Mitra" pitchFamily="2" charset="-78"/>
            </a:endParaRPr>
          </a:p>
          <a:p>
            <a:pPr algn="r" rtl="1" fontAlgn="base">
              <a:spcBef>
                <a:spcPct val="0"/>
              </a:spcBef>
              <a:spcAft>
                <a:spcPct val="0"/>
              </a:spcAft>
            </a:pPr>
            <a:endParaRPr lang="fa-IR" sz="1400" b="1" dirty="0" smtClean="0">
              <a:solidFill>
                <a:srgbClr val="7030A0"/>
              </a:solidFill>
              <a:latin typeface="Tahoma" pitchFamily="34" charset="0"/>
              <a:cs typeface="B Mitra" pitchFamily="2" charset="-78"/>
            </a:endParaRPr>
          </a:p>
        </p:txBody>
      </p:sp>
      <p:sp>
        <p:nvSpPr>
          <p:cNvPr id="14" name="Rounded Rectangle 13"/>
          <p:cNvSpPr/>
          <p:nvPr/>
        </p:nvSpPr>
        <p:spPr bwMode="auto">
          <a:xfrm>
            <a:off x="2743200" y="381000"/>
            <a:ext cx="3124200" cy="990600"/>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1" anchor="t" anchorCtr="0" compatLnSpc="1">
            <a:prstTxWarp prst="textNoShape">
              <a:avLst/>
            </a:prstTxWarp>
          </a:bodyPr>
          <a:lstStyle/>
          <a:p>
            <a:pPr algn="ctr" rtl="1" fontAlgn="base">
              <a:spcBef>
                <a:spcPct val="0"/>
              </a:spcBef>
              <a:spcAft>
                <a:spcPct val="0"/>
              </a:spcAft>
            </a:pPr>
            <a:r>
              <a:rPr lang="fa-IR" sz="3600" b="1" dirty="0" smtClean="0">
                <a:solidFill>
                  <a:srgbClr val="7030A0"/>
                </a:solidFill>
                <a:latin typeface="Tahoma" pitchFamily="34" charset="0"/>
                <a:cs typeface="Arial" pitchFamily="34" charset="0"/>
              </a:rPr>
              <a:t> اعتبار ادیان </a:t>
            </a:r>
            <a:endParaRPr kumimoji="0" lang="fa-IR" sz="3600" b="1" i="0" u="none" strike="noStrike" cap="none" normalizeH="0" baseline="0" dirty="0" smtClean="0">
              <a:ln>
                <a:noFill/>
              </a:ln>
              <a:solidFill>
                <a:srgbClr val="7030A0"/>
              </a:solidFill>
              <a:effectLst/>
              <a:latin typeface="Tahoma" pitchFamily="34" charset="0"/>
              <a:cs typeface="Arial" pitchFamily="34" charset="0"/>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6"/>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9"/>
                                        </p:tgtEl>
                                        <p:attrNameLst>
                                          <p:attrName>r</p:attrName>
                                        </p:attrNameLst>
                                      </p:cBhvr>
                                    </p:animRot>
                                  </p:childTnLst>
                                </p:cTn>
                              </p:par>
                              <p:par>
                                <p:cTn id="11" presetID="42"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1000"/>
                                        <p:tgtEl>
                                          <p:spTgt spid="12"/>
                                        </p:tgtEl>
                                      </p:cBhvr>
                                    </p:animEffect>
                                    <p:anim calcmode="lin" valueType="num">
                                      <p:cBhvr>
                                        <p:cTn id="19" dur="1000" fill="hold"/>
                                        <p:tgtEl>
                                          <p:spTgt spid="12"/>
                                        </p:tgtEl>
                                        <p:attrNameLst>
                                          <p:attrName>ppt_x</p:attrName>
                                        </p:attrNameLst>
                                      </p:cBhvr>
                                      <p:tavLst>
                                        <p:tav tm="0">
                                          <p:val>
                                            <p:strVal val="#ppt_x"/>
                                          </p:val>
                                        </p:tav>
                                        <p:tav tm="100000">
                                          <p:val>
                                            <p:strVal val="#ppt_x"/>
                                          </p:val>
                                        </p:tav>
                                      </p:tavLst>
                                    </p:anim>
                                    <p:anim calcmode="lin" valueType="num">
                                      <p:cBhvr>
                                        <p:cTn id="2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1069</Words>
  <Application>Microsoft Office PowerPoint</Application>
  <PresentationFormat>On-screen Show (4:3)</PresentationFormat>
  <Paragraphs>154</Paragraphs>
  <Slides>13</Slides>
  <Notes>1</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dc:creator>
  <cp:lastModifiedBy>NPSoft</cp:lastModifiedBy>
  <cp:revision>13</cp:revision>
  <dcterms:created xsi:type="dcterms:W3CDTF">2006-08-16T00:00:00Z</dcterms:created>
  <dcterms:modified xsi:type="dcterms:W3CDTF">2019-08-16T05:18:35Z</dcterms:modified>
</cp:coreProperties>
</file>