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84" r:id="rId1"/>
  </p:sldMasterIdLst>
  <p:notesMasterIdLst>
    <p:notesMasterId r:id="rId16"/>
  </p:notesMasterIdLst>
  <p:sldIdLst>
    <p:sldId id="271" r:id="rId2"/>
    <p:sldId id="273" r:id="rId3"/>
    <p:sldId id="276" r:id="rId4"/>
    <p:sldId id="277" r:id="rId5"/>
    <p:sldId id="279" r:id="rId6"/>
    <p:sldId id="281" r:id="rId7"/>
    <p:sldId id="283" r:id="rId8"/>
    <p:sldId id="287" r:id="rId9"/>
    <p:sldId id="293" r:id="rId10"/>
    <p:sldId id="295" r:id="rId11"/>
    <p:sldId id="297" r:id="rId12"/>
    <p:sldId id="296" r:id="rId13"/>
    <p:sldId id="299" r:id="rId14"/>
    <p:sldId id="30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A2C2B06-4197-4C32-A1AD-2EC05626B582}" type="datetimeFigureOut">
              <a:rPr lang="fa-IR" smtClean="0"/>
              <a:pPr/>
              <a:t>1440/12/15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CB171DE-081C-4C64-9F6C-660C10B7A34B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8/16/2019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 bwMode="auto">
          <a:xfrm>
            <a:off x="1905000" y="0"/>
            <a:ext cx="4419600" cy="1447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>
              <a:lnSpc>
                <a:spcPct val="170000"/>
              </a:lnSpc>
            </a:pPr>
            <a:r>
              <a:rPr lang="fa-IR" sz="2400" b="1" dirty="0" smtClean="0">
                <a:solidFill>
                  <a:prstClr val="white"/>
                </a:solidFill>
                <a:latin typeface="Garamond" pitchFamily="18" charset="0"/>
                <a:cs typeface="2  Karim" pitchFamily="2" charset="-78"/>
              </a:rPr>
              <a:t>2. کثرت گرایی(پلورالیسم) </a:t>
            </a:r>
          </a:p>
          <a:p>
            <a:pPr algn="ctr" rtl="1">
              <a:lnSpc>
                <a:spcPct val="170000"/>
              </a:lnSpc>
            </a:pPr>
            <a:endParaRPr lang="fa-IR" sz="2400" b="1" dirty="0" smtClean="0">
              <a:solidFill>
                <a:prstClr val="white"/>
              </a:solidFill>
              <a:latin typeface="Garamond" pitchFamily="18" charset="0"/>
              <a:cs typeface="2  Karim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r>
              <a:rPr lang="fa-IR" sz="4000" b="1" dirty="0" smtClean="0">
                <a:solidFill>
                  <a:srgbClr val="CC3300"/>
                </a:solidFill>
                <a:cs typeface="B Mitra" pitchFamily="2" charset="-78"/>
              </a:rPr>
              <a:t> </a:t>
            </a:r>
          </a:p>
          <a:p>
            <a:pPr algn="ctr">
              <a:defRPr/>
            </a:pPr>
            <a:r>
              <a:rPr lang="fa-IR" sz="3200" b="1" dirty="0" smtClean="0">
                <a:solidFill>
                  <a:srgbClr val="CC3300"/>
                </a:solidFill>
                <a:cs typeface="B Mitra" pitchFamily="2" charset="-78"/>
              </a:rPr>
              <a:t>رويکردهاي مختلف درباره اديان</a:t>
            </a: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228600" y="1905000"/>
            <a:ext cx="7543800" cy="3962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a-IR" sz="3600" dirty="0" smtClean="0">
                <a:solidFill>
                  <a:srgbClr val="002060"/>
                </a:solidFill>
                <a:latin typeface="Constantia" pitchFamily="18" charset="0"/>
                <a:ea typeface="Majalla UI"/>
                <a:cs typeface="B Zar" pitchFamily="2" charset="-78"/>
              </a:rPr>
              <a:t>واژة پلوراليسم </a:t>
            </a:r>
            <a:r>
              <a:rPr lang="en-US" sz="3600" dirty="0" err="1" smtClean="0">
                <a:solidFill>
                  <a:srgbClr val="002060"/>
                </a:solidFill>
                <a:latin typeface="Constantia" pitchFamily="18" charset="0"/>
                <a:ea typeface="Majalla UI"/>
                <a:cs typeface="B Zar" pitchFamily="2" charset="-78"/>
              </a:rPr>
              <a:t>Pluralis</a:t>
            </a:r>
            <a:r>
              <a:rPr lang="en-US" sz="3600" dirty="0" smtClean="0">
                <a:solidFill>
                  <a:srgbClr val="002060"/>
                </a:solidFill>
                <a:latin typeface="Constantia" pitchFamily="18" charset="0"/>
                <a:ea typeface="Majalla UI"/>
                <a:cs typeface="B Zar" pitchFamily="2" charset="-78"/>
              </a:rPr>
              <a:t> </a:t>
            </a:r>
            <a:r>
              <a:rPr lang="fa-IR" sz="3600" dirty="0" smtClean="0">
                <a:solidFill>
                  <a:srgbClr val="002060"/>
                </a:solidFill>
                <a:latin typeface="Constantia" pitchFamily="18" charset="0"/>
                <a:ea typeface="Majalla UI"/>
                <a:cs typeface="B Zar" pitchFamily="2" charset="-78"/>
              </a:rPr>
              <a:t>به مفهوم «گرايش به كثرت» است. پلوراليسم به حسب مورد نظر به انواع پلوراليسم اجتماعي، سياسي، فرهنگي، اخلاقي، معرفتي و ديني قابل تقسيم است. نخستين و مهم‏ترين فيلسوف كثرت‏گرايى معاصر،</a:t>
            </a:r>
            <a:r>
              <a:rPr lang="fa-IR" sz="3600" dirty="0" smtClean="0">
                <a:solidFill>
                  <a:srgbClr val="FF0000"/>
                </a:solidFill>
                <a:latin typeface="Constantia" pitchFamily="18" charset="0"/>
                <a:ea typeface="Majalla UI"/>
                <a:cs typeface="B Zar" pitchFamily="2" charset="-78"/>
              </a:rPr>
              <a:t>جان هيك</a:t>
            </a:r>
            <a:r>
              <a:rPr lang="fa-IR" sz="3600" dirty="0" smtClean="0">
                <a:solidFill>
                  <a:srgbClr val="002060"/>
                </a:solidFill>
                <a:latin typeface="Constantia" pitchFamily="18" charset="0"/>
                <a:ea typeface="Majalla UI"/>
                <a:cs typeface="B Zar" pitchFamily="2" charset="-78"/>
              </a:rPr>
              <a:t>، است</a:t>
            </a:r>
            <a:endParaRPr lang="fa-IR" sz="3600" dirty="0" smtClean="0">
              <a:solidFill>
                <a:schemeClr val="tx1"/>
              </a:solidFill>
              <a:latin typeface="Tahoma" pitchFamily="34" charset="0"/>
              <a:cs typeface="B Zar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51205">
            <a:off x="8001000" y="0"/>
            <a:ext cx="914400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228600" y="1524000"/>
            <a:ext cx="7848600" cy="53340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Karim" pitchFamily="2" charset="-78"/>
              </a:rPr>
              <a:t>قرآن مجید، اسلام را تنها دين حق معرفى مى‏كند و پيروي از ديگر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Karim" pitchFamily="2" charset="-78"/>
              </a:rPr>
              <a:t> اديان را باطل دانسته، می فرماید: 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2  Yagut" pitchFamily="2" charset="-78"/>
              </a:rPr>
              <a:t>وَ مَنْ يَبْتَغِ غَيْرَ الْإِسْلامِ دِيناً فَلَنْ يُقْبَلَ مِنْهُ وَ هُوَ فِى الْآخِرَةِ مِنَ 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2  Yagut" pitchFamily="2" charset="-78"/>
              </a:rPr>
              <a:t>الْخاسِرِينَ؛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Yagut" pitchFamily="2" charset="-78"/>
              </a:rPr>
              <a:t>و هر كس جز اسلام، دينى [ديگر] جويد، هرگز از وى پذيرفته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Yagut" pitchFamily="2" charset="-78"/>
              </a:rPr>
              <a:t> نشود و وى در آخرت از زيانكاران است».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fa-IR" sz="3200" b="1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2  Karim" pitchFamily="2" charset="-78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fa-IR" sz="3200" b="1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2  Karim" pitchFamily="2" charset="-78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286000" y="457200"/>
            <a:ext cx="3962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2  Karim" pitchFamily="2" charset="-78"/>
              </a:rPr>
              <a:t>2.عدم قبول غير اسلام‏</a:t>
            </a:r>
            <a:endParaRPr lang="en-US" sz="2800" dirty="0">
              <a:cs typeface="2  Karim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 rot="16200000">
            <a:off x="53968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40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Yagut" pitchFamily="2" charset="-78"/>
              </a:rPr>
              <a:t>قرآن و پلوراليسم ديني</a:t>
            </a:r>
            <a:endParaRPr lang="fa-IR" sz="4000" dirty="0" smtClean="0">
              <a:solidFill>
                <a:schemeClr val="tx1"/>
              </a:solidFill>
              <a:latin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51205">
            <a:off x="8001000" y="0"/>
            <a:ext cx="914400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228600" y="2057400"/>
            <a:ext cx="7848600" cy="48006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Karim" pitchFamily="2" charset="-78"/>
              </a:rPr>
              <a:t>بسيارى از آيات قرآن، پيامبر اسلام را هادى همه انسان‏ها معرفى 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Karim" pitchFamily="2" charset="-78"/>
              </a:rPr>
              <a:t>كرده است مى‏فرمايد : 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40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Karim" pitchFamily="2" charset="-78"/>
              </a:rPr>
              <a:t>«وَ ما أَرْسَلْناكَ إِلاَّ كَافَّةً لِلنَّاسِ بَشِيراً وَ نَذِيراً؛</a:t>
            </a: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Yagut" pitchFamily="2" charset="-78"/>
              </a:rPr>
              <a:t>و ما تو را نفرستاديم، مگر براى همه مردم تا [آنها را به پاداش الهى‏] بشارت</a:t>
            </a:r>
          </a:p>
          <a:p>
            <a:pPr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8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Yagut" pitchFamily="2" charset="-78"/>
              </a:rPr>
              <a:t>‌دهى و [از عذاب او] بترسانى...» 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800" b="1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2  Karim" pitchFamily="2" charset="-78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fa-IR" sz="3200" b="1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2  Karim" pitchFamily="2" charset="-78"/>
            </a:endParaRP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fa-IR" sz="3200" b="1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2  Karim" pitchFamily="2" charset="-78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286000" y="381000"/>
            <a:ext cx="3810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/>
              <a:t>3.دين همه انسان‏ها:</a:t>
            </a:r>
            <a:endParaRPr lang="fa-IR" sz="2800" dirty="0"/>
          </a:p>
        </p:txBody>
      </p:sp>
      <p:sp>
        <p:nvSpPr>
          <p:cNvPr id="14" name="Rectangle 13"/>
          <p:cNvSpPr/>
          <p:nvPr/>
        </p:nvSpPr>
        <p:spPr>
          <a:xfrm rot="16200000">
            <a:off x="53968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40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Yagut" pitchFamily="2" charset="-78"/>
              </a:rPr>
              <a:t>قرآن و پلوراليسم ديني</a:t>
            </a:r>
            <a:endParaRPr lang="fa-IR" sz="4000" dirty="0" smtClean="0">
              <a:solidFill>
                <a:schemeClr val="tx1"/>
              </a:solidFill>
              <a:latin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 bwMode="auto">
          <a:xfrm>
            <a:off x="2286000" y="381000"/>
            <a:ext cx="4267200" cy="1143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2400" dirty="0" smtClean="0"/>
              <a:t>4. فراخوانى اهل كتاب به اسلام‏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40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Yagut" pitchFamily="2" charset="-78"/>
              </a:rPr>
              <a:t>قرآن و پلوراليسم ديني</a:t>
            </a:r>
            <a:endParaRPr lang="fa-IR" sz="4000" dirty="0" smtClean="0">
              <a:solidFill>
                <a:schemeClr val="tx1"/>
              </a:solidFill>
              <a:latin typeface="Tahoma" pitchFamily="34" charset="0"/>
              <a:cs typeface="Arial" pitchFamily="34" charset="0"/>
            </a:endParaRP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228600" y="2667000"/>
            <a:ext cx="7543800" cy="35052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Yagut" pitchFamily="2" charset="-78"/>
              </a:rPr>
              <a:t>قرآن مجيد اهل كتاب را به اسلام فرا خوانده و روى‏گردانى از آن را كفر و حق پوشى تلقى نموده و به شدت از آن توبيخ مى‏كند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2  Yagut" pitchFamily="2" charset="-78"/>
              </a:rPr>
              <a:t>يا اهل الْكِتابِ لِمَ تَكْفُرُونَ بِآياتِ اللَّهِ وَ أَنْتُمْ تَشْهَدُونَ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Yagut" pitchFamily="2" charset="-78"/>
              </a:rPr>
              <a:t>اى اهل كتاب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2  Yagut" pitchFamily="2" charset="-78"/>
              </a:rPr>
              <a:t>! </a:t>
            </a:r>
            <a:r>
              <a:rPr lang="fa-IR" sz="32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Yagut" pitchFamily="2" charset="-78"/>
              </a:rPr>
              <a:t>چرا به آيات خدا كافر مى‏شويد، در حالى كه [بر درستى آن‏] گواهيد؟</a:t>
            </a:r>
            <a:endParaRPr lang="fa-IR" sz="3200" b="1" dirty="0" smtClean="0">
              <a:latin typeface="Tahoma" pitchFamily="34" charset="0"/>
              <a:cs typeface="2  Yagut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dirty="0" smtClean="0">
              <a:solidFill>
                <a:schemeClr val="tx1"/>
              </a:solidFill>
              <a:latin typeface="Tahoma" pitchFamily="34" charset="0"/>
              <a:cs typeface="B Zar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 bwMode="auto">
          <a:xfrm>
            <a:off x="1981200" y="0"/>
            <a:ext cx="4419600" cy="1447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 rtl="1">
              <a:lnSpc>
                <a:spcPct val="170000"/>
              </a:lnSpc>
            </a:pPr>
            <a:r>
              <a:rPr lang="fa-IR" sz="2400" b="1" dirty="0" smtClean="0">
                <a:solidFill>
                  <a:prstClr val="white"/>
                </a:solidFill>
                <a:latin typeface="Garamond" pitchFamily="18" charset="0"/>
                <a:cs typeface="2  Karim" pitchFamily="2" charset="-78"/>
              </a:rPr>
              <a:t>3. انحصارگرایی منطقی</a:t>
            </a:r>
          </a:p>
          <a:p>
            <a:pPr algn="ctr" rtl="1">
              <a:lnSpc>
                <a:spcPct val="170000"/>
              </a:lnSpc>
            </a:pPr>
            <a:endParaRPr lang="fa-IR" sz="2400" b="1" dirty="0" smtClean="0">
              <a:solidFill>
                <a:prstClr val="white"/>
              </a:solidFill>
              <a:latin typeface="Garamond" pitchFamily="18" charset="0"/>
              <a:cs typeface="2  Karim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r>
              <a:rPr lang="fa-IR" sz="4000" b="1" dirty="0" smtClean="0">
                <a:solidFill>
                  <a:srgbClr val="CC3300"/>
                </a:solidFill>
                <a:cs typeface="B Mitra" pitchFamily="2" charset="-78"/>
              </a:rPr>
              <a:t> </a:t>
            </a:r>
          </a:p>
          <a:p>
            <a:pPr algn="ctr">
              <a:defRPr/>
            </a:pPr>
            <a:r>
              <a:rPr lang="fa-IR" sz="3200" b="1" dirty="0" smtClean="0">
                <a:solidFill>
                  <a:srgbClr val="CC3300"/>
                </a:solidFill>
                <a:cs typeface="B Mitra" pitchFamily="2" charset="-78"/>
              </a:rPr>
              <a:t>رويکردهاي مختلف درباره اديان</a:t>
            </a: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  <a:p>
            <a:pPr algn="ctr">
              <a:defRPr/>
            </a:pPr>
            <a:endParaRPr lang="fa-IR" sz="4000" b="1" dirty="0" smtClean="0">
              <a:solidFill>
                <a:srgbClr val="CC3300"/>
              </a:solidFill>
              <a:cs typeface="B Mitra" pitchFamily="2" charset="-78"/>
            </a:endParaRP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228600" y="1905000"/>
            <a:ext cx="7543800" cy="4800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a-IR" sz="2800" dirty="0" smtClean="0">
                <a:solidFill>
                  <a:srgbClr val="002060"/>
                </a:solidFill>
                <a:latin typeface="Constantia" pitchFamily="18" charset="0"/>
                <a:ea typeface="Majalla UI"/>
                <a:cs typeface="B Karim" pitchFamily="2" charset="-78"/>
              </a:rPr>
              <a:t>اسلام معتقد به انحصارگرائی منطقی است یعنی فقط یک دین را حق می‌داند اما قائل به نجات‌گرايي اعتدالي است.</a:t>
            </a:r>
          </a:p>
          <a:p>
            <a:pPr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a-IR" sz="3200" dirty="0" smtClean="0">
                <a:solidFill>
                  <a:srgbClr val="FF0000"/>
                </a:solidFill>
                <a:latin typeface="Constantia" pitchFamily="18" charset="0"/>
                <a:ea typeface="Majalla UI"/>
                <a:cs typeface="B Karim" pitchFamily="2" charset="-78"/>
              </a:rPr>
              <a:t>إِنَ‌ الدِّينَ‌ عِنْدَ اللَّهِ‌ الْإِسْلاَمُ‌ </a:t>
            </a:r>
            <a:r>
              <a:rPr lang="fa-IR" sz="3200" dirty="0" smtClean="0">
                <a:solidFill>
                  <a:srgbClr val="002060"/>
                </a:solidFill>
                <a:latin typeface="Constantia" pitchFamily="18" charset="0"/>
                <a:ea typeface="Majalla UI"/>
                <a:cs typeface="B Karim" pitchFamily="2" charset="-78"/>
              </a:rPr>
              <a:t>دین در نزد خدا، اسلام است.</a:t>
            </a:r>
          </a:p>
          <a:p>
            <a:pPr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a-IR" sz="3200" dirty="0" smtClean="0">
                <a:solidFill>
                  <a:srgbClr val="002060"/>
                </a:solidFill>
                <a:latin typeface="Constantia" pitchFamily="18" charset="0"/>
                <a:ea typeface="Majalla UI"/>
                <a:cs typeface="B Karim" pitchFamily="2" charset="-78"/>
              </a:rPr>
              <a:t>آل عمران آیه 19 </a:t>
            </a:r>
          </a:p>
          <a:p>
            <a:pPr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a-IR" sz="2800" dirty="0" smtClean="0">
                <a:solidFill>
                  <a:srgbClr val="002060"/>
                </a:solidFill>
                <a:latin typeface="Constantia" pitchFamily="18" charset="0"/>
                <a:ea typeface="Majalla UI"/>
                <a:cs typeface="B Karim" pitchFamily="2" charset="-78"/>
              </a:rPr>
              <a:t>لازمه تسليم خدا شدن پذيرفتن دستورهاي اوست، و روشن است كه همواره به آخرين دستور خدا بايد عمل كرد و آخرين دستور خدا همان چيزي است كه آخرين رسول او آورده است.</a:t>
            </a:r>
          </a:p>
          <a:p>
            <a:pPr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fa-IR" sz="2000" dirty="0" smtClean="0">
              <a:solidFill>
                <a:srgbClr val="002060"/>
              </a:solidFill>
              <a:latin typeface="Constantia" pitchFamily="18" charset="0"/>
              <a:ea typeface="Majalla UI"/>
              <a:cs typeface="B Zar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51205">
            <a:off x="8001000" y="0"/>
            <a:ext cx="914400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228600" y="1066800"/>
            <a:ext cx="8610600" cy="57912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Karim" pitchFamily="2" charset="-78"/>
              </a:rPr>
              <a:t>قرآن در باب نجات نه سخت‌گيري انحصارگرايانه را بر مي‌تابد و </a:t>
            </a:r>
            <a:r>
              <a:rPr lang="fa-IR" sz="32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Karim" pitchFamily="2" charset="-78"/>
              </a:rPr>
              <a:t>نه</a:t>
            </a:r>
            <a:endParaRPr lang="en-US" sz="3200" b="1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Karim" pitchFamily="2" charset="-78"/>
              </a:rPr>
              <a:t> </a:t>
            </a:r>
            <a:r>
              <a:rPr lang="fa-IR" sz="32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Karim" pitchFamily="2" charset="-78"/>
              </a:rPr>
              <a:t>تسامح </a:t>
            </a:r>
            <a:r>
              <a:rPr lang="fa-IR" sz="32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Karim" pitchFamily="2" charset="-78"/>
              </a:rPr>
              <a:t>كثرت‌گراييِ </a:t>
            </a:r>
            <a:r>
              <a:rPr lang="fa-IR" sz="32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Karim" pitchFamily="2" charset="-78"/>
              </a:rPr>
              <a:t>را. در نگاه قرآن كفر و انحراف از دين حق دو </a:t>
            </a:r>
            <a:r>
              <a:rPr lang="fa-IR" sz="32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Karim" pitchFamily="2" charset="-78"/>
              </a:rPr>
              <a:t>گونه</a:t>
            </a:r>
            <a:endParaRPr lang="en-US" sz="3200" b="1" dirty="0" smtClean="0">
              <a:solidFill>
                <a:srgbClr val="000000"/>
              </a:solidFill>
              <a:latin typeface="Calibri" pitchFamily="34" charset="0"/>
              <a:ea typeface="Calibri" pitchFamily="34" charset="0"/>
              <a:cs typeface="2  Karim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Karim" pitchFamily="2" charset="-78"/>
              </a:rPr>
              <a:t> </a:t>
            </a:r>
            <a:r>
              <a:rPr lang="fa-IR" sz="32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Karim" pitchFamily="2" charset="-78"/>
              </a:rPr>
              <a:t>است: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Karim" pitchFamily="2" charset="-78"/>
              </a:rPr>
              <a:t>1.كفر عناد و لجاجت؛كسي كه داراي چنين كفري است از نظر اسلام قطعاً 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Karim" pitchFamily="2" charset="-78"/>
              </a:rPr>
              <a:t>مستحق عقوبت است.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Karim" pitchFamily="2" charset="-78"/>
              </a:rPr>
              <a:t>2. كفر جهالت و ناداني؛ چنين كفري اگر ناشي از تقصير و كوتاهي عمدي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Karim" pitchFamily="2" charset="-78"/>
              </a:rPr>
              <a:t> شخص نباشد، خداوند او را معذب نمي‌سازد.باید بین جاهل قاصر و </a:t>
            </a: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Karim" pitchFamily="2" charset="-78"/>
              </a:rPr>
              <a:t>مقصر فرق گذاشت. </a:t>
            </a:r>
          </a:p>
        </p:txBody>
      </p:sp>
      <p:sp>
        <p:nvSpPr>
          <p:cNvPr id="11" name="Oval 10"/>
          <p:cNvSpPr/>
          <p:nvPr/>
        </p:nvSpPr>
        <p:spPr>
          <a:xfrm>
            <a:off x="2057400" y="381000"/>
            <a:ext cx="3810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/>
              <a:t>نجات گرایی اعتدالی</a:t>
            </a:r>
            <a:endParaRPr lang="fa-IR" sz="28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1219200"/>
            <a:ext cx="9144000" cy="5638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a-IR" sz="3600" b="1" dirty="0" smtClean="0">
                <a:solidFill>
                  <a:srgbClr val="002060"/>
                </a:solidFill>
                <a:latin typeface="Constantia" pitchFamily="18" charset="0"/>
                <a:ea typeface="Majalla UI"/>
                <a:cs typeface="B Mitra" pitchFamily="2" charset="-78"/>
              </a:rPr>
              <a:t>1-  خستگي از جنگ هاي مذهبي   </a:t>
            </a:r>
          </a:p>
          <a:p>
            <a:pPr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a-IR" sz="3600" b="1" dirty="0" smtClean="0">
                <a:solidFill>
                  <a:srgbClr val="002060"/>
                </a:solidFill>
                <a:latin typeface="Constantia" pitchFamily="18" charset="0"/>
                <a:ea typeface="Majalla UI"/>
                <a:cs typeface="B Mitra" pitchFamily="2" charset="-78"/>
              </a:rPr>
              <a:t> 2- گسترش مطالعه اديان در غرب   </a:t>
            </a:r>
          </a:p>
          <a:p>
            <a:pPr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a-IR" sz="3600" b="1" dirty="0" smtClean="0">
                <a:solidFill>
                  <a:srgbClr val="002060"/>
                </a:solidFill>
                <a:latin typeface="Constantia" pitchFamily="18" charset="0"/>
                <a:ea typeface="Majalla UI"/>
                <a:cs typeface="B Mitra" pitchFamily="2" charset="-78"/>
              </a:rPr>
              <a:t> 3- لزوم همزيستي پيروان اديان در غرب 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2590800" y="533400"/>
            <a:ext cx="3429000" cy="1143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Constantia" pitchFamily="18" charset="0"/>
                <a:ea typeface="Majalla UI"/>
                <a:cs typeface="B Mitra" pitchFamily="2" charset="-78"/>
              </a:rPr>
              <a:t>علل کثرث گرایی دینی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1600200"/>
            <a:ext cx="9144000" cy="5638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a-IR" sz="3200" b="1" dirty="0" smtClean="0">
                <a:solidFill>
                  <a:srgbClr val="002060"/>
                </a:solidFill>
                <a:latin typeface="Constantia" pitchFamily="18" charset="0"/>
                <a:ea typeface="Majalla UI"/>
                <a:cs typeface="B Karim" pitchFamily="2" charset="-78"/>
              </a:rPr>
              <a:t>همه تصاوير گوناگونى كه از خدا در اديان مختلف وجود دارد، تا اندازه‏اى </a:t>
            </a:r>
          </a:p>
          <a:p>
            <a:pPr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a-IR" sz="3200" b="1" dirty="0" smtClean="0">
                <a:solidFill>
                  <a:srgbClr val="002060"/>
                </a:solidFill>
                <a:latin typeface="Constantia" pitchFamily="18" charset="0"/>
                <a:ea typeface="Majalla UI"/>
                <a:cs typeface="B Karim" pitchFamily="2" charset="-78"/>
              </a:rPr>
              <a:t>درست هستند؛ اما هيچ‏يك از آن تصاوير كاملًا بر واقعيت فى‏نفسه منطبق</a:t>
            </a:r>
          </a:p>
          <a:p>
            <a:pPr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a-IR" sz="3200" b="1" dirty="0" smtClean="0">
                <a:solidFill>
                  <a:srgbClr val="002060"/>
                </a:solidFill>
                <a:latin typeface="Constantia" pitchFamily="18" charset="0"/>
                <a:ea typeface="Majalla UI"/>
                <a:cs typeface="B Karim" pitchFamily="2" charset="-78"/>
              </a:rPr>
              <a:t> نيستند.جان هيك، برای مطلب خود از داستان معروف مردان كور و فيل كه</a:t>
            </a:r>
          </a:p>
          <a:p>
            <a:pPr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a-IR" sz="3200" b="1" dirty="0" smtClean="0">
                <a:solidFill>
                  <a:srgbClr val="002060"/>
                </a:solidFill>
                <a:latin typeface="Constantia" pitchFamily="18" charset="0"/>
                <a:ea typeface="Majalla UI"/>
                <a:cs typeface="B Karim" pitchFamily="2" charset="-78"/>
              </a:rPr>
              <a:t> مولوى آن را در مثنوى آورده، استفاده مى‏كند. ما انسان ها در مواجهه با </a:t>
            </a:r>
          </a:p>
          <a:p>
            <a:pPr algn="r" rt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a-IR" sz="3200" b="1" dirty="0" smtClean="0">
                <a:solidFill>
                  <a:srgbClr val="002060"/>
                </a:solidFill>
                <a:latin typeface="Constantia" pitchFamily="18" charset="0"/>
                <a:ea typeface="Majalla UI"/>
                <a:cs typeface="B Karim" pitchFamily="2" charset="-78"/>
              </a:rPr>
              <a:t>خداوند مانند نابينايان در مواجهه با يك فيل هستيم</a:t>
            </a:r>
            <a:r>
              <a:rPr lang="fa-IR" sz="3200" b="1" dirty="0" smtClean="0">
                <a:solidFill>
                  <a:srgbClr val="002060"/>
                </a:solidFill>
                <a:latin typeface="Constantia" pitchFamily="18" charset="0"/>
                <a:ea typeface="Majalla UI"/>
                <a:cs typeface="B Mitra" pitchFamily="2" charset="-78"/>
              </a:rPr>
              <a:t>.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2590800" y="533400"/>
            <a:ext cx="3429000" cy="1143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latin typeface="Constantia" pitchFamily="18" charset="0"/>
                <a:ea typeface="Majalla UI"/>
                <a:cs typeface="B Mitra" pitchFamily="2" charset="-78"/>
              </a:rPr>
              <a:t>دلائل کثرت گرایی</a:t>
            </a:r>
          </a:p>
        </p:txBody>
      </p:sp>
      <p:sp>
        <p:nvSpPr>
          <p:cNvPr id="15" name="12-Point Star 14"/>
          <p:cNvSpPr/>
          <p:nvPr/>
        </p:nvSpPr>
        <p:spPr>
          <a:xfrm>
            <a:off x="6172200" y="1066800"/>
            <a:ext cx="2743200" cy="1219200"/>
          </a:xfrm>
          <a:prstGeom prst="star1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latin typeface="Tahoma" pitchFamily="34" charset="0"/>
                <a:cs typeface="2  Yagut" pitchFamily="2" charset="-78"/>
              </a:rPr>
              <a:t>1. تنگناهاى ادراك بشرى‏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1600200"/>
            <a:ext cx="9144000" cy="5638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cs typeface="2  Karim" pitchFamily="2" charset="-78"/>
              </a:rPr>
              <a:t>اولا: اگر </a:t>
            </a:r>
            <a:r>
              <a:rPr lang="fa-IR" sz="3200" b="1" dirty="0" smtClean="0">
                <a:solidFill>
                  <a:schemeClr val="tx1"/>
                </a:solidFill>
                <a:latin typeface="Tahoma" pitchFamily="34" charset="0"/>
                <a:cs typeface="2  Karim" pitchFamily="2" charset="-78"/>
              </a:rPr>
              <a:t>ما بتوانيم از خداوند سخن بگوييم، در نتيجه در موقعيت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latin typeface="Tahoma" pitchFamily="34" charset="0"/>
                <a:cs typeface="2  Karim" pitchFamily="2" charset="-78"/>
              </a:rPr>
              <a:t> كسانى كه كاملًا كورند قرار نداريم و مى‏توانيم دريابيم كه ادعای كدام‏يك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latin typeface="Tahoma" pitchFamily="34" charset="0"/>
                <a:cs typeface="2  Karim" pitchFamily="2" charset="-78"/>
              </a:rPr>
              <a:t> از مردان كور، درست است‏.برخورد انسان با غيب مثل برخورد انسان هاى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latin typeface="Tahoma" pitchFamily="34" charset="0"/>
                <a:cs typeface="2  Karim" pitchFamily="2" charset="-78"/>
              </a:rPr>
              <a:t> بينا، اما در تاريكى، با فيلى است كه هرگز نديده اند. واقعيت اين است كه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latin typeface="Tahoma" pitchFamily="34" charset="0"/>
                <a:cs typeface="2  Karim" pitchFamily="2" charset="-78"/>
              </a:rPr>
              <a:t>وحى، همان شمعى است در دست ما انسان ها براى شناخت غيب.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chemeClr val="tx1"/>
                </a:solidFill>
                <a:latin typeface="Tahoma" pitchFamily="34" charset="0"/>
                <a:cs typeface="2  Karim" pitchFamily="2" charset="-78"/>
              </a:rPr>
              <a:t>ثانیا : تحليل هيك و كثرت گرايان برخلاف فهم عرفى مؤمنان است.</a:t>
            </a:r>
          </a:p>
        </p:txBody>
      </p:sp>
      <p:sp>
        <p:nvSpPr>
          <p:cNvPr id="15" name="12-Point Star 14"/>
          <p:cNvSpPr/>
          <p:nvPr/>
        </p:nvSpPr>
        <p:spPr>
          <a:xfrm>
            <a:off x="3048000" y="381000"/>
            <a:ext cx="2743200" cy="1219200"/>
          </a:xfrm>
          <a:prstGeom prst="star12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b="1" dirty="0" smtClean="0">
                <a:solidFill>
                  <a:schemeClr val="bg1"/>
                </a:solidFill>
                <a:latin typeface="Tahoma" pitchFamily="34" charset="0"/>
                <a:cs typeface="2  Yagut" pitchFamily="2" charset="-78"/>
              </a:rPr>
              <a:t>نقد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1600200"/>
            <a:ext cx="9144000" cy="44196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cs typeface="2  Yagut" pitchFamily="2" charset="-78"/>
              </a:rPr>
              <a:t>با توجه به هدايت‏گرى و عشق خداوند به بندگانش، نمى‏توان گفت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cs typeface="2  Yagut" pitchFamily="2" charset="-78"/>
              </a:rPr>
              <a:t> كه اكثر انسان‏ها در گمراهى‏اند و تنها عده قليلى نجات يافته‏اند.</a:t>
            </a:r>
            <a:endParaRPr lang="fa-IR" sz="3200" b="1" dirty="0" smtClean="0">
              <a:solidFill>
                <a:schemeClr val="tx1"/>
              </a:solidFill>
              <a:latin typeface="Tahoma" pitchFamily="34" charset="0"/>
              <a:cs typeface="2  Karim" pitchFamily="2" charset="-78"/>
            </a:endParaRPr>
          </a:p>
        </p:txBody>
      </p:sp>
      <p:sp>
        <p:nvSpPr>
          <p:cNvPr id="15" name="12-Point Star 14"/>
          <p:cNvSpPr/>
          <p:nvPr/>
        </p:nvSpPr>
        <p:spPr>
          <a:xfrm>
            <a:off x="2590800" y="152400"/>
            <a:ext cx="3352800" cy="1905000"/>
          </a:xfrm>
          <a:prstGeom prst="star1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chemeClr val="bg1"/>
                </a:solidFill>
                <a:cs typeface="2  Karim" pitchFamily="2" charset="-78"/>
              </a:rPr>
              <a:t>2. گستردگى رحمت و هدايت الهى‏</a:t>
            </a:r>
            <a:endParaRPr lang="en-US" sz="2800" dirty="0">
              <a:solidFill>
                <a:schemeClr val="bg1"/>
              </a:solidFill>
              <a:cs typeface="2  Karim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1600200"/>
            <a:ext cx="9144000" cy="5638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4000" b="1" dirty="0" smtClean="0">
                <a:solidFill>
                  <a:schemeClr val="tx1"/>
                </a:solidFill>
                <a:cs typeface="2  Karim" pitchFamily="2" charset="-78"/>
              </a:rPr>
              <a:t>هدايت الهى مستلزم هدايت‏يافتگى اكثريت نيست. خداوند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4000" b="1" dirty="0" smtClean="0">
                <a:solidFill>
                  <a:schemeClr val="tx1"/>
                </a:solidFill>
                <a:cs typeface="2  Karim" pitchFamily="2" charset="-78"/>
              </a:rPr>
              <a:t> نمی خواهد همه انسان‏ها به اجبار، به بالاترين درجه هدايت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4000" b="1" dirty="0" smtClean="0">
                <a:solidFill>
                  <a:schemeClr val="tx1"/>
                </a:solidFill>
                <a:cs typeface="2  Karim" pitchFamily="2" charset="-78"/>
              </a:rPr>
              <a:t> دست يابند؛ اگر مى‏خواست، همه هدايت مى‏يافتند.</a:t>
            </a:r>
          </a:p>
        </p:txBody>
      </p:sp>
      <p:sp>
        <p:nvSpPr>
          <p:cNvPr id="15" name="12-Point Star 14"/>
          <p:cNvSpPr/>
          <p:nvPr/>
        </p:nvSpPr>
        <p:spPr>
          <a:xfrm>
            <a:off x="3048000" y="381000"/>
            <a:ext cx="2743200" cy="1219200"/>
          </a:xfrm>
          <a:prstGeom prst="star12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400" b="1" dirty="0" smtClean="0">
                <a:solidFill>
                  <a:schemeClr val="bg1"/>
                </a:solidFill>
                <a:latin typeface="Tahoma" pitchFamily="34" charset="0"/>
                <a:cs typeface="2  Yagut" pitchFamily="2" charset="-78"/>
              </a:rPr>
              <a:t>نقد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1600200"/>
            <a:ext cx="9144000" cy="5257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solidFill>
                <a:srgbClr val="002060"/>
              </a:solidFill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cs typeface="2  Karim" pitchFamily="2" charset="-78"/>
              </a:rPr>
              <a:t>سومين دليلى كه بر كثرت‏گرايى اقامه شد، برگرفته از سنت هرمنوتيك است.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cs typeface="2  Karim" pitchFamily="2" charset="-78"/>
              </a:rPr>
              <a:t>گزیده ای از دعاوی مهم ایشان بدین قرار است :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cs typeface="2  Karim" pitchFamily="2" charset="-78"/>
              </a:rPr>
              <a:t>1 ـ شریعت و متون دینی صامت و خاموشند .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cs typeface="2  Karim" pitchFamily="2" charset="-78"/>
              </a:rPr>
              <a:t>2 ـ پیش فرض های ذهنی و پرسش های مفسران و مخاطبان در مسیر و قرائت</a:t>
            </a:r>
            <a:endParaRPr lang="en-US" sz="3200" b="1" dirty="0" smtClean="0">
              <a:solidFill>
                <a:srgbClr val="002060"/>
              </a:solidFill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cs typeface="2  Karim" pitchFamily="2" charset="-78"/>
              </a:rPr>
              <a:t> آنها از متون تأثیرگذار است.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cs typeface="2  Karim" pitchFamily="2" charset="-78"/>
              </a:rPr>
              <a:t>3 ـ حقیقت و گوهر دین، در تور هیچ مفسری نمی افتد.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cs typeface="2  Karim" pitchFamily="2" charset="-78"/>
              </a:rPr>
              <a:t>4 ـ هیچ قرائت ناب و مطلقی از دین وجود ندارد و ما همواره با آمیخته ای از</a:t>
            </a:r>
            <a:endParaRPr lang="en-US" sz="3200" b="1" dirty="0" smtClean="0">
              <a:solidFill>
                <a:srgbClr val="002060"/>
              </a:solidFill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cs typeface="2  Karim" pitchFamily="2" charset="-78"/>
              </a:rPr>
              <a:t> حق و باطل مواجهیم.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b="1" dirty="0" smtClean="0">
              <a:solidFill>
                <a:srgbClr val="002060"/>
              </a:solidFill>
              <a:cs typeface="2  Karim" pitchFamily="2" charset="-78"/>
            </a:endParaRPr>
          </a:p>
        </p:txBody>
      </p:sp>
      <p:sp>
        <p:nvSpPr>
          <p:cNvPr id="15" name="12-Point Star 14"/>
          <p:cNvSpPr/>
          <p:nvPr/>
        </p:nvSpPr>
        <p:spPr>
          <a:xfrm>
            <a:off x="2590800" y="152400"/>
            <a:ext cx="3352800" cy="1600200"/>
          </a:xfrm>
          <a:prstGeom prst="star1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chemeClr val="bg1"/>
                </a:solidFill>
                <a:cs typeface="2  Karim" pitchFamily="2" charset="-78"/>
              </a:rPr>
              <a:t>3.هرمونتیک </a:t>
            </a:r>
          </a:p>
          <a:p>
            <a:pPr algn="ctr"/>
            <a:r>
              <a:rPr lang="fa-IR" sz="2800" b="1" dirty="0" smtClean="0">
                <a:solidFill>
                  <a:schemeClr val="bg1"/>
                </a:solidFill>
                <a:cs typeface="2  Karim" pitchFamily="2" charset="-78"/>
              </a:rPr>
              <a:t> </a:t>
            </a:r>
            <a:endParaRPr lang="en-US" sz="2800" dirty="0">
              <a:solidFill>
                <a:schemeClr val="bg1"/>
              </a:solidFill>
              <a:cs typeface="2  Karim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-95952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0" y="1447800"/>
            <a:ext cx="9144000" cy="56388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cs typeface="2  Karim" pitchFamily="2" charset="-78"/>
              </a:rPr>
              <a:t>بنابر هرمنوتیک، راه مفاهمه و انتقال معانى بسته مى‏شود و ديگر نمى‏توان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cs typeface="2  Karim" pitchFamily="2" charset="-78"/>
              </a:rPr>
              <a:t> هيچ‏كس را به دليل سخنى كه گفته محكوم كرداينكه هر متنى لزوما قابل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cs typeface="2  Karim" pitchFamily="2" charset="-78"/>
              </a:rPr>
              <a:t> تفسيرهاى مختلف باشد، خود اول كلام است. بسيارى از گزاره ها چنين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cs typeface="2  Karim" pitchFamily="2" charset="-78"/>
              </a:rPr>
              <a:t> نيستند؛ مانند: «تشنه ام، برو كمى آب بياور» و... همچنين متون علمى محض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cs typeface="2  Karim" pitchFamily="2" charset="-78"/>
              </a:rPr>
              <a:t> مانند رياضى، فيزيك و... نيز بسيارى از 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2060"/>
                </a:solidFill>
                <a:cs typeface="2  Karim" pitchFamily="2" charset="-78"/>
              </a:rPr>
              <a:t>متون و دستورات دين.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b="1" dirty="0" smtClean="0">
              <a:solidFill>
                <a:srgbClr val="002060"/>
              </a:solidFill>
              <a:cs typeface="2  Karim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fa-IR" sz="3200" b="1" dirty="0" smtClean="0">
              <a:solidFill>
                <a:srgbClr val="002060"/>
              </a:solidFill>
              <a:cs typeface="2  Karim" pitchFamily="2" charset="-78"/>
            </a:endParaRPr>
          </a:p>
        </p:txBody>
      </p:sp>
      <p:sp>
        <p:nvSpPr>
          <p:cNvPr id="15" name="12-Point Star 14"/>
          <p:cNvSpPr/>
          <p:nvPr/>
        </p:nvSpPr>
        <p:spPr>
          <a:xfrm>
            <a:off x="2590800" y="152400"/>
            <a:ext cx="3352800" cy="1600200"/>
          </a:xfrm>
          <a:prstGeom prst="star1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chemeClr val="bg1"/>
                </a:solidFill>
                <a:cs typeface="2  Karim" pitchFamily="2" charset="-78"/>
              </a:rPr>
              <a:t>نقد هرمونتیک </a:t>
            </a:r>
          </a:p>
          <a:p>
            <a:pPr algn="ctr"/>
            <a:r>
              <a:rPr lang="fa-IR" sz="2800" b="1" dirty="0" smtClean="0">
                <a:solidFill>
                  <a:schemeClr val="bg1"/>
                </a:solidFill>
                <a:cs typeface="2  Karim" pitchFamily="2" charset="-78"/>
              </a:rPr>
              <a:t> </a:t>
            </a:r>
            <a:endParaRPr lang="en-US" sz="2800" dirty="0">
              <a:solidFill>
                <a:schemeClr val="bg1"/>
              </a:solidFill>
              <a:cs typeface="2  Karim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 bwMode="auto">
          <a:xfrm>
            <a:off x="3657600" y="2209800"/>
            <a:ext cx="4267200" cy="1143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 rtl="1"/>
            <a:r>
              <a:rPr lang="fa-IR" sz="2400" dirty="0" smtClean="0"/>
              <a:t>1.امكان رسيدن به حقيقت‏: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 rot="16200000">
            <a:off x="5320665" y="3337570"/>
            <a:ext cx="6124564" cy="916295"/>
          </a:xfrm>
          <a:prstGeom prst="rect">
            <a:avLst/>
          </a:prstGeom>
          <a:solidFill>
            <a:srgbClr val="08DBF8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40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Yagut" pitchFamily="2" charset="-78"/>
              </a:rPr>
              <a:t>قرآن و پلوراليسم ديني</a:t>
            </a:r>
            <a:endParaRPr lang="fa-IR" sz="4000" dirty="0" smtClean="0">
              <a:solidFill>
                <a:schemeClr val="tx1"/>
              </a:solidFill>
              <a:latin typeface="Tahoma" pitchFamily="34" charset="0"/>
              <a:cs typeface="Arial" pitchFamily="34" charset="0"/>
            </a:endParaRPr>
          </a:p>
        </p:txBody>
      </p:sp>
      <p:pic>
        <p:nvPicPr>
          <p:cNvPr id="6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5947" y="143478"/>
            <a:ext cx="872852" cy="85277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ardrop 7"/>
          <p:cNvSpPr/>
          <p:nvPr/>
        </p:nvSpPr>
        <p:spPr>
          <a:xfrm rot="19030443" flipH="1" flipV="1">
            <a:off x="7924261" y="75661"/>
            <a:ext cx="1010891" cy="1010891"/>
          </a:xfrm>
          <a:prstGeom prst="teardrop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 smtClean="0">
              <a:solidFill>
                <a:prstClr val="black"/>
              </a:solidFill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9" descr="C:\Users\satari\Desktop\انديشه 1 عكسها\png\uzdfghr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872852" cy="852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4572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D:\document\leila\a\png\4un3k-arabesque_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-533400"/>
            <a:ext cx="2362200" cy="180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228600" y="3810000"/>
            <a:ext cx="7543800" cy="2057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Yagut" pitchFamily="2" charset="-78"/>
              </a:rPr>
              <a:t>قرآن، در رابطه با آشكار بودن حقيقت اسلام مى‏فرمايد :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40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B Homa" pitchFamily="2" charset="-78"/>
              </a:rPr>
              <a:t>لا إِكْراهَ فِى الدِّينِ قَدْ تَبَيَّنَ الرُّشْدُ مِنَ الْغَيِّ</a:t>
            </a:r>
            <a:r>
              <a:rPr lang="fa-IR" sz="40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Yagut" pitchFamily="2" charset="-78"/>
              </a:rPr>
              <a:t> 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Yagut" pitchFamily="2" charset="-78"/>
              </a:rPr>
              <a:t>هيچ اكراهى در دين نيست؛ به درستى كه راه هدايت از گمراهى، روشن گرديد</a:t>
            </a:r>
            <a:endParaRPr lang="fa-IR" sz="3200" dirty="0" smtClean="0">
              <a:solidFill>
                <a:schemeClr val="tx1"/>
              </a:solidFill>
              <a:latin typeface="Tahoma" pitchFamily="34" charset="0"/>
              <a:cs typeface="B Zar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981200" y="228600"/>
            <a:ext cx="4191000" cy="1752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fa-IR" sz="2400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2  Karim" pitchFamily="2" charset="-78"/>
              </a:rPr>
              <a:t>آيات قرآنى،با طرح موضوعاتی، به صراحت با بعضى از اصول و مبانى پلوراليسم، مخالف است</a:t>
            </a:r>
            <a:endParaRPr lang="en-US" sz="24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964</Words>
  <Application>Microsoft Office PowerPoint</Application>
  <PresentationFormat>On-screen Show (4:3)</PresentationFormat>
  <Paragraphs>121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</dc:creator>
  <cp:lastModifiedBy>NPSoft</cp:lastModifiedBy>
  <cp:revision>35</cp:revision>
  <dcterms:created xsi:type="dcterms:W3CDTF">2006-08-16T00:00:00Z</dcterms:created>
  <dcterms:modified xsi:type="dcterms:W3CDTF">2019-08-16T05:21:45Z</dcterms:modified>
</cp:coreProperties>
</file>