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notesMasterIdLst>
    <p:notesMasterId r:id="rId13"/>
  </p:notesMasterIdLst>
  <p:sldIdLst>
    <p:sldId id="273" r:id="rId2"/>
    <p:sldId id="275" r:id="rId3"/>
    <p:sldId id="277" r:id="rId4"/>
    <p:sldId id="279" r:id="rId5"/>
    <p:sldId id="281" r:id="rId6"/>
    <p:sldId id="283" r:id="rId7"/>
    <p:sldId id="287" r:id="rId8"/>
    <p:sldId id="288" r:id="rId9"/>
    <p:sldId id="290" r:id="rId10"/>
    <p:sldId id="292" r:id="rId11"/>
    <p:sldId id="29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487" autoAdjust="0"/>
  </p:normalViewPr>
  <p:slideViewPr>
    <p:cSldViewPr>
      <p:cViewPr>
        <p:scale>
          <a:sx n="100" d="100"/>
          <a:sy n="100" d="100"/>
        </p:scale>
        <p:origin x="-29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553C70A8-D04B-46D8-917E-7DF47AA9CE20}" type="datetimeFigureOut">
              <a:rPr lang="fa-IR" smtClean="0"/>
              <a:pPr/>
              <a:t>1440/12/15</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3E446DF-C5DF-486B-94CD-B2D0D1C6DAD2}" type="slidenum">
              <a:rPr lang="fa-IR" smtClean="0"/>
              <a:pPr/>
              <a:t>‹#›</a:t>
            </a:fld>
            <a:endParaRPr lang="fa-IR"/>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solidFill>
                  <a:prstClr val="black">
                    <a:tint val="75000"/>
                  </a:prstClr>
                </a:solidFill>
              </a:rPr>
              <a:pPr/>
              <a:t>8/16/2019</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0"/>
            <a:ext cx="4419600" cy="14478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200" b="1" dirty="0" smtClean="0">
                <a:solidFill>
                  <a:prstClr val="white"/>
                </a:solidFill>
                <a:latin typeface="Garamond" pitchFamily="18" charset="0"/>
                <a:cs typeface="2  Karim" pitchFamily="2" charset="-78"/>
              </a:rPr>
              <a:t>5.حدیث غدیر</a:t>
            </a:r>
          </a:p>
          <a:p>
            <a:pPr algn="ctr" rtl="1">
              <a:lnSpc>
                <a:spcPct val="170000"/>
              </a:lnSpc>
            </a:pPr>
            <a:endParaRPr lang="fa-IR" sz="2400" b="1" dirty="0" smtClean="0">
              <a:solidFill>
                <a:prstClr val="white"/>
              </a:solidFill>
              <a:latin typeface="Garamond" pitchFamily="18" charset="0"/>
              <a:cs typeface="2  Karim" pitchFamily="2" charset="-78"/>
            </a:endParaRPr>
          </a:p>
        </p:txBody>
      </p:sp>
      <p:sp>
        <p:nvSpPr>
          <p:cNvPr id="5" name="Rectangle 4"/>
          <p:cNvSpPr/>
          <p:nvPr/>
        </p:nvSpPr>
        <p:spPr>
          <a:xfrm rot="16200000">
            <a:off x="5320665" y="3337570"/>
            <a:ext cx="6124564" cy="9162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3200" b="1" dirty="0" smtClean="0">
                <a:solidFill>
                  <a:srgbClr val="CC3300"/>
                </a:solidFill>
                <a:cs typeface="B Mitra" pitchFamily="2" charset="-78"/>
              </a:rPr>
              <a:t>ضرورت امامت از ديدگاه نقل</a:t>
            </a: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905000"/>
            <a:ext cx="7543800" cy="3962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r>
              <a:rPr lang="fa-IR" sz="2000" b="1" dirty="0" smtClean="0">
                <a:solidFill>
                  <a:srgbClr val="FF0000"/>
                </a:solidFill>
                <a:latin typeface="Tahoma" pitchFamily="34" charset="0"/>
                <a:cs typeface="2  Karim" pitchFamily="2" charset="-78"/>
              </a:rPr>
              <a:t>يا أَيُّهَا الرَّسُولُ بَلِّغْ ما أُنْزِلَ إِلَيْكَ مِنْ رَبِّكَ وَ إِنْ لَمْ تَفْعَلْ فَما بَلَّغْتَ رِسالَتَهُ وَ اللَّهُ يَعْصِمُكَ مِنَ النَّاسِ</a:t>
            </a:r>
            <a:r>
              <a:rPr lang="fa-IR" sz="2000" b="1" dirty="0" smtClean="0">
                <a:latin typeface="Tahoma" pitchFamily="34" charset="0"/>
                <a:cs typeface="2  Karim" pitchFamily="2" charset="-78"/>
              </a:rPr>
              <a:t>؛</a:t>
            </a:r>
          </a:p>
          <a:p>
            <a:pPr algn="r" rtl="1" fontAlgn="base">
              <a:spcBef>
                <a:spcPct val="0"/>
              </a:spcBef>
              <a:spcAft>
                <a:spcPct val="0"/>
              </a:spcAft>
            </a:pPr>
            <a:r>
              <a:rPr lang="fa-IR" sz="2400" b="1" dirty="0" smtClean="0">
                <a:latin typeface="Tahoma" pitchFamily="34" charset="0"/>
                <a:cs typeface="2  Karim" pitchFamily="2" charset="-78"/>
              </a:rPr>
              <a:t>اى پيامبر، آنچه از جانب پروردگارت به سوى تو نازل شده، ابلاغ كن؛ و اگر نكنى پيامش را نرسانده‏اى. و خدا تو را از [گزندِ] مردم نگاه مى‏دارد.</a:t>
            </a:r>
            <a:r>
              <a:rPr lang="fa-IR" sz="2400" b="1" dirty="0" smtClean="0">
                <a:cs typeface="2  Karim" pitchFamily="2" charset="-78"/>
              </a:rPr>
              <a:t> (مائده (آیه67)</a:t>
            </a:r>
          </a:p>
          <a:p>
            <a:pPr algn="r" rtl="1" fontAlgn="base">
              <a:spcBef>
                <a:spcPct val="0"/>
              </a:spcBef>
              <a:spcAft>
                <a:spcPct val="0"/>
              </a:spcAft>
            </a:pPr>
            <a:r>
              <a:rPr lang="fa-IR" sz="2400" b="1" dirty="0" smtClean="0">
                <a:cs typeface="2  Karim" pitchFamily="2" charset="-78"/>
              </a:rPr>
              <a:t>اين آيه درمورد داستان غدير نازل شده است.پیامبردرآخرين سال عمرش درموقع بازگشت ازسفرحج در سرزمينى به نام غديرخم‏ دست على (ع)را بالا برد و فرمود: </a:t>
            </a:r>
            <a:r>
              <a:rPr lang="fa-IR" sz="2400" b="1" dirty="0" smtClean="0">
                <a:solidFill>
                  <a:srgbClr val="0070C0"/>
                </a:solidFill>
                <a:cs typeface="2  Karim" pitchFamily="2" charset="-78"/>
              </a:rPr>
              <a:t>أيّها النّاسُ مَنْ أولى النّاسِ بالمُؤمِنينَ مِنْ أنْفُسِهِم؟؛ </a:t>
            </a:r>
            <a:r>
              <a:rPr lang="fa-IR" sz="2400" b="1" dirty="0" smtClean="0">
                <a:cs typeface="2  Karim" pitchFamily="2" charset="-78"/>
              </a:rPr>
              <a:t>اى مردم چه كسى بر مؤمنان از خود آنان سزاوارتراست؟در پاسخ گفتند: خدا و پيامبر او بهتر مى‏دانند. پيامبر (ص)فرمود: </a:t>
            </a:r>
          </a:p>
          <a:p>
            <a:pPr algn="r" rtl="1" fontAlgn="base">
              <a:spcBef>
                <a:spcPct val="0"/>
              </a:spcBef>
              <a:spcAft>
                <a:spcPct val="0"/>
              </a:spcAft>
            </a:pPr>
            <a:r>
              <a:rPr lang="fa-IR" sz="2400" b="1" dirty="0" smtClean="0">
                <a:solidFill>
                  <a:srgbClr val="FF0000"/>
                </a:solidFill>
                <a:cs typeface="2  Karim" pitchFamily="2" charset="-78"/>
              </a:rPr>
              <a:t>مَنْ كُنْتُ مَولاهُ فَعَليٌّ مَولاهُ</a:t>
            </a:r>
            <a:r>
              <a:rPr lang="fa-IR" sz="2400" b="1" dirty="0" smtClean="0">
                <a:cs typeface="2  Karim" pitchFamily="2" charset="-78"/>
              </a:rPr>
              <a:t>؛ آن‏كس كه من مولاى او هستم، على مولاى اوست.</a:t>
            </a:r>
            <a:endParaRPr lang="fa-IR" sz="2000" dirty="0" smtClean="0">
              <a:solidFill>
                <a:schemeClr val="tx1"/>
              </a:solidFill>
              <a:latin typeface="Tahoma" pitchFamily="34" charset="0"/>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152400"/>
            <a:ext cx="4419600" cy="9144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400" b="1" dirty="0" smtClean="0">
                <a:solidFill>
                  <a:schemeClr val="bg1"/>
                </a:solidFill>
                <a:cs typeface="2  Yagut" pitchFamily="2" charset="-78"/>
              </a:rPr>
              <a:t>دلائل عصمت امام</a:t>
            </a:r>
            <a:endParaRPr lang="fa-IR" sz="2400" b="1" dirty="0" smtClean="0">
              <a:solidFill>
                <a:schemeClr val="bg1"/>
              </a:solidFill>
              <a:latin typeface="Garamond" pitchFamily="18" charset="0"/>
              <a:cs typeface="2  Karim" pitchFamily="2" charset="-78"/>
            </a:endParaRPr>
          </a:p>
        </p:txBody>
      </p:sp>
      <p:sp>
        <p:nvSpPr>
          <p:cNvPr id="5" name="Rectangle 4"/>
          <p:cNvSpPr/>
          <p:nvPr/>
        </p:nvSpPr>
        <p:spPr>
          <a:xfrm rot="16200000">
            <a:off x="6539868" y="2270770"/>
            <a:ext cx="3838564" cy="763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2800" b="1" dirty="0" smtClean="0">
                <a:solidFill>
                  <a:srgbClr val="CC3300"/>
                </a:solidFill>
                <a:cs typeface="B Mitra" pitchFamily="2" charset="-78"/>
              </a:rPr>
              <a:t>عصمت امام</a:t>
            </a: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447800"/>
            <a:ext cx="7772400" cy="3657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r>
              <a:rPr lang="fa-IR" sz="2400" b="1" dirty="0" smtClean="0">
                <a:solidFill>
                  <a:schemeClr val="accent5">
                    <a:lumMod val="10000"/>
                  </a:schemeClr>
                </a:solidFill>
                <a:cs typeface="2  Yagut" pitchFamily="2" charset="-78"/>
              </a:rPr>
              <a:t>پیامبر اسلام (ص) :</a:t>
            </a:r>
          </a:p>
          <a:p>
            <a:pPr algn="r" rtl="1" fontAlgn="base">
              <a:spcBef>
                <a:spcPct val="0"/>
              </a:spcBef>
              <a:spcAft>
                <a:spcPct val="0"/>
              </a:spcAft>
            </a:pPr>
            <a:endParaRPr lang="fa-IR" sz="2400" b="1" dirty="0" smtClean="0">
              <a:solidFill>
                <a:schemeClr val="accent5">
                  <a:lumMod val="10000"/>
                </a:schemeClr>
              </a:solidFill>
              <a:cs typeface="2  Yagut" pitchFamily="2" charset="-78"/>
            </a:endParaRPr>
          </a:p>
          <a:p>
            <a:pPr algn="r" rtl="1" fontAlgn="base">
              <a:spcBef>
                <a:spcPct val="0"/>
              </a:spcBef>
              <a:spcAft>
                <a:spcPct val="0"/>
              </a:spcAft>
            </a:pPr>
            <a:r>
              <a:rPr lang="fa-IR" sz="2400" b="1" dirty="0" smtClean="0">
                <a:solidFill>
                  <a:schemeClr val="accent5">
                    <a:lumMod val="10000"/>
                  </a:schemeClr>
                </a:solidFill>
                <a:cs typeface="2  Karim" pitchFamily="2" charset="-78"/>
              </a:rPr>
              <a:t>پیامبر اسلام (ص) :</a:t>
            </a:r>
            <a:r>
              <a:rPr lang="fa-IR" sz="2400" b="1" dirty="0" smtClean="0">
                <a:solidFill>
                  <a:schemeClr val="accent5">
                    <a:lumMod val="10000"/>
                  </a:schemeClr>
                </a:solidFill>
                <a:cs typeface="2  Yagut" pitchFamily="2" charset="-78"/>
              </a:rPr>
              <a:t>انى تارك فيكم الثقلين كتاب اللَّه و عترتى ما ان تمسكتم بهما لن تضلوا ابدا ... و انهما لن يفترقا حتى يَردا عَلىّ الحوض؛</a:t>
            </a:r>
          </a:p>
          <a:p>
            <a:pPr algn="r" rtl="1" fontAlgn="base">
              <a:spcBef>
                <a:spcPct val="0"/>
              </a:spcBef>
              <a:spcAft>
                <a:spcPct val="0"/>
              </a:spcAft>
            </a:pPr>
            <a:r>
              <a:rPr lang="fa-IR" sz="2400" b="1" dirty="0" smtClean="0">
                <a:solidFill>
                  <a:schemeClr val="accent5">
                    <a:lumMod val="25000"/>
                  </a:schemeClr>
                </a:solidFill>
                <a:cs typeface="2  Yagut" pitchFamily="2" charset="-78"/>
              </a:rPr>
              <a:t>من دو چيز گرانبها براى شما باقى مى‏گذارم: كتاب خدا و عترتم را. مادامى كه به اين دو تمسك جويند، هيچ‏گاه گمراه نمى‏شويد ... و اين دو از هم جدا نمى‏شوند، تا اينكه بر حوضى بر من وارد شوند.</a:t>
            </a:r>
          </a:p>
          <a:p>
            <a:pPr algn="r" rtl="1" fontAlgn="base">
              <a:spcBef>
                <a:spcPct val="0"/>
              </a:spcBef>
              <a:spcAft>
                <a:spcPct val="0"/>
              </a:spcAft>
            </a:pPr>
            <a:r>
              <a:rPr lang="fa-IR" sz="2400" b="1" dirty="0" smtClean="0">
                <a:solidFill>
                  <a:srgbClr val="7030A0"/>
                </a:solidFill>
                <a:cs typeface="2  Yagut" pitchFamily="2" charset="-78"/>
              </a:rPr>
              <a:t> چيزى كه تمسك به آن مايه هدايت است و از گمراهى باز مى‏دارد و هرگز از قرآن جدا نمى‏شود، بايد از هرگونه خطا و گناه مصون باشد.</a:t>
            </a:r>
            <a:br>
              <a:rPr lang="fa-IR" sz="2400" b="1" dirty="0" smtClean="0">
                <a:solidFill>
                  <a:srgbClr val="7030A0"/>
                </a:solidFill>
                <a:cs typeface="2  Yagut" pitchFamily="2" charset="-78"/>
              </a:rPr>
            </a:br>
            <a:endParaRPr lang="fa-IR" sz="2400" dirty="0" smtClean="0">
              <a:solidFill>
                <a:schemeClr val="tx1"/>
              </a:solidFill>
              <a:latin typeface="Tahoma" pitchFamily="34" charset="0"/>
              <a:cs typeface="Arial" pitchFamily="34" charset="0"/>
            </a:endParaRPr>
          </a:p>
        </p:txBody>
      </p:sp>
      <p:sp>
        <p:nvSpPr>
          <p:cNvPr id="15" name="32-Point Star 14"/>
          <p:cNvSpPr/>
          <p:nvPr/>
        </p:nvSpPr>
        <p:spPr>
          <a:xfrm>
            <a:off x="5410200" y="1219200"/>
            <a:ext cx="2514600" cy="914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bg1"/>
                </a:solidFill>
                <a:cs typeface="2  Karim" pitchFamily="2" charset="-78"/>
              </a:rPr>
              <a:t>3. حدیث ثقلین</a:t>
            </a:r>
            <a:endParaRPr lang="en-US" sz="2000" dirty="0">
              <a:solidFill>
                <a:schemeClr val="bg1"/>
              </a:solidFill>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152400"/>
            <a:ext cx="4419600" cy="9144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400" b="1" dirty="0" smtClean="0">
                <a:solidFill>
                  <a:schemeClr val="bg1"/>
                </a:solidFill>
                <a:cs typeface="2  Yagut" pitchFamily="2" charset="-78"/>
              </a:rPr>
              <a:t>دلائل عصمت امام</a:t>
            </a:r>
            <a:endParaRPr lang="fa-IR" sz="2400" b="1" dirty="0" smtClean="0">
              <a:solidFill>
                <a:schemeClr val="bg1"/>
              </a:solidFill>
              <a:latin typeface="Garamond" pitchFamily="18" charset="0"/>
              <a:cs typeface="2  Karim" pitchFamily="2" charset="-78"/>
            </a:endParaRPr>
          </a:p>
        </p:txBody>
      </p:sp>
      <p:sp>
        <p:nvSpPr>
          <p:cNvPr id="5" name="Rectangle 4"/>
          <p:cNvSpPr/>
          <p:nvPr/>
        </p:nvSpPr>
        <p:spPr>
          <a:xfrm rot="16200000">
            <a:off x="6539868" y="2270770"/>
            <a:ext cx="3838564" cy="763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2800" b="1" dirty="0" smtClean="0">
                <a:solidFill>
                  <a:srgbClr val="CC3300"/>
                </a:solidFill>
                <a:cs typeface="B Mitra" pitchFamily="2" charset="-78"/>
              </a:rPr>
              <a:t>عصمت امام</a:t>
            </a: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304800" y="1524000"/>
            <a:ext cx="7772400" cy="3657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endParaRPr lang="fa-IR" sz="2400" b="1" dirty="0" smtClean="0">
              <a:solidFill>
                <a:schemeClr val="accent5">
                  <a:lumMod val="10000"/>
                </a:schemeClr>
              </a:solidFill>
              <a:cs typeface="2  Karim" pitchFamily="2" charset="-78"/>
            </a:endParaRPr>
          </a:p>
          <a:p>
            <a:pPr algn="r" rtl="1" fontAlgn="base">
              <a:spcBef>
                <a:spcPct val="0"/>
              </a:spcBef>
              <a:spcAft>
                <a:spcPct val="0"/>
              </a:spcAft>
            </a:pPr>
            <a:endParaRPr lang="fa-IR" sz="2400" b="1" dirty="0" smtClean="0">
              <a:solidFill>
                <a:schemeClr val="accent5">
                  <a:lumMod val="10000"/>
                </a:schemeClr>
              </a:solidFill>
              <a:cs typeface="2  Karim" pitchFamily="2" charset="-78"/>
            </a:endParaRPr>
          </a:p>
          <a:p>
            <a:pPr algn="r" rtl="1" fontAlgn="base">
              <a:spcBef>
                <a:spcPct val="0"/>
              </a:spcBef>
              <a:spcAft>
                <a:spcPct val="0"/>
              </a:spcAft>
            </a:pPr>
            <a:endParaRPr lang="fa-IR" sz="2400" b="1" dirty="0" smtClean="0">
              <a:solidFill>
                <a:schemeClr val="accent5">
                  <a:lumMod val="10000"/>
                </a:schemeClr>
              </a:solidFill>
              <a:cs typeface="2  Karim" pitchFamily="2" charset="-78"/>
            </a:endParaRPr>
          </a:p>
          <a:p>
            <a:pPr algn="r" rtl="1" fontAlgn="base">
              <a:spcBef>
                <a:spcPct val="0"/>
              </a:spcBef>
              <a:spcAft>
                <a:spcPct val="0"/>
              </a:spcAft>
            </a:pPr>
            <a:r>
              <a:rPr lang="fa-IR" sz="2400" b="1" dirty="0" smtClean="0">
                <a:solidFill>
                  <a:schemeClr val="accent5">
                    <a:lumMod val="10000"/>
                  </a:schemeClr>
                </a:solidFill>
                <a:cs typeface="2  Karim" pitchFamily="2" charset="-78"/>
              </a:rPr>
              <a:t>پیامبر اسلام (ص) :</a:t>
            </a:r>
          </a:p>
          <a:p>
            <a:pPr algn="r" rtl="1" fontAlgn="base">
              <a:spcBef>
                <a:spcPct val="0"/>
              </a:spcBef>
              <a:spcAft>
                <a:spcPct val="0"/>
              </a:spcAft>
            </a:pPr>
            <a:r>
              <a:rPr lang="fa-IR" sz="2400" b="1" dirty="0" smtClean="0">
                <a:solidFill>
                  <a:schemeClr val="accent5">
                    <a:lumMod val="10000"/>
                  </a:schemeClr>
                </a:solidFill>
                <a:cs typeface="2  Karim" pitchFamily="2" charset="-78"/>
              </a:rPr>
              <a:t>انّ مَثَلَ‏ أَهلِ‏ بيتى‏ فيكم مَثَلُ سَفينةِ نوحٍ فى قومى مَن رَكِبَها نَجى‏ وَ مَنْ تَخَلَّفَ عنها غرق؛</a:t>
            </a:r>
          </a:p>
          <a:p>
            <a:pPr algn="r" rtl="1" fontAlgn="base">
              <a:spcBef>
                <a:spcPct val="0"/>
              </a:spcBef>
              <a:spcAft>
                <a:spcPct val="0"/>
              </a:spcAft>
            </a:pPr>
            <a:r>
              <a:rPr lang="fa-IR" sz="2800" b="1" dirty="0" smtClean="0">
                <a:solidFill>
                  <a:srgbClr val="7030A0"/>
                </a:solidFill>
                <a:cs typeface="2  Yagut" pitchFamily="2" charset="-78"/>
              </a:rPr>
              <a:t>آگاه باشيد كه اهل‏بيت من در ميان امتم، مانند كشتى نوح است كه هر كس بر آن نشست، نجات يافت و هر كس كه به آن پناه نبرد، غرق شد.</a:t>
            </a:r>
            <a:br>
              <a:rPr lang="fa-IR" sz="2800" b="1" dirty="0" smtClean="0">
                <a:solidFill>
                  <a:srgbClr val="7030A0"/>
                </a:solidFill>
                <a:cs typeface="2  Yagut" pitchFamily="2" charset="-78"/>
              </a:rPr>
            </a:br>
            <a:r>
              <a:rPr lang="fa-IR" sz="2800" b="1" dirty="0" smtClean="0">
                <a:solidFill>
                  <a:srgbClr val="7030A0"/>
                </a:solidFill>
                <a:cs typeface="2  Yagut" pitchFamily="2" charset="-78"/>
              </a:rPr>
              <a:t>بر اين اساس كسانى كه مايه رستگارى امت‏اند، طبعاً از خطا و اشتباه به دور خواهند بود.</a:t>
            </a:r>
          </a:p>
          <a:p>
            <a:pPr algn="r" rtl="1" fontAlgn="base">
              <a:spcBef>
                <a:spcPct val="0"/>
              </a:spcBef>
              <a:spcAft>
                <a:spcPct val="0"/>
              </a:spcAft>
            </a:pPr>
            <a:r>
              <a:rPr lang="fa-IR" sz="2400" b="1" dirty="0" smtClean="0">
                <a:solidFill>
                  <a:srgbClr val="7030A0"/>
                </a:solidFill>
                <a:cs typeface="2  Yagut" pitchFamily="2" charset="-78"/>
              </a:rPr>
              <a:t/>
            </a:r>
            <a:br>
              <a:rPr lang="fa-IR" sz="2400" b="1" dirty="0" smtClean="0">
                <a:solidFill>
                  <a:srgbClr val="7030A0"/>
                </a:solidFill>
                <a:cs typeface="2  Yagut" pitchFamily="2" charset="-78"/>
              </a:rPr>
            </a:br>
            <a:endParaRPr lang="fa-IR" sz="2400" dirty="0" smtClean="0">
              <a:solidFill>
                <a:schemeClr val="tx1"/>
              </a:solidFill>
              <a:latin typeface="Tahoma" pitchFamily="34" charset="0"/>
              <a:cs typeface="Arial" pitchFamily="34" charset="0"/>
            </a:endParaRPr>
          </a:p>
        </p:txBody>
      </p:sp>
      <p:sp>
        <p:nvSpPr>
          <p:cNvPr id="15" name="32-Point Star 14"/>
          <p:cNvSpPr/>
          <p:nvPr/>
        </p:nvSpPr>
        <p:spPr>
          <a:xfrm>
            <a:off x="5410200" y="1219200"/>
            <a:ext cx="2514600" cy="914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bg1"/>
                </a:solidFill>
                <a:cs typeface="2  Karim" pitchFamily="2" charset="-78"/>
              </a:rPr>
              <a:t>4.حدیث سفینه</a:t>
            </a:r>
            <a:endParaRPr lang="en-US" sz="2000" dirty="0">
              <a:solidFill>
                <a:schemeClr val="bg1"/>
              </a:solidFill>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0"/>
            <a:ext cx="4419600" cy="12954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200" b="1" dirty="0" smtClean="0">
                <a:solidFill>
                  <a:prstClr val="white"/>
                </a:solidFill>
                <a:latin typeface="Garamond" pitchFamily="18" charset="0"/>
                <a:cs typeface="2  Karim" pitchFamily="2" charset="-78"/>
              </a:rPr>
              <a:t>مقصود از مولی</a:t>
            </a:r>
          </a:p>
          <a:p>
            <a:pPr algn="ctr" rtl="1">
              <a:lnSpc>
                <a:spcPct val="170000"/>
              </a:lnSpc>
            </a:pPr>
            <a:endParaRPr lang="fa-IR" sz="2400" b="1" dirty="0" smtClean="0">
              <a:solidFill>
                <a:prstClr val="white"/>
              </a:solidFill>
              <a:latin typeface="Garamond" pitchFamily="18" charset="0"/>
              <a:cs typeface="2  Karim"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381000" y="1371600"/>
            <a:ext cx="8534400" cy="3962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4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400" dirty="0" smtClean="0">
              <a:solidFill>
                <a:schemeClr val="tx1"/>
              </a:solidFill>
              <a:latin typeface="Tahoma" pitchFamily="34" charset="0"/>
              <a:cs typeface="2  Karim" pitchFamily="2" charset="-78"/>
            </a:endParaRPr>
          </a:p>
          <a:p>
            <a:pPr algn="r" rtl="1" fontAlgn="base">
              <a:spcBef>
                <a:spcPct val="0"/>
              </a:spcBef>
              <a:spcAft>
                <a:spcPct val="0"/>
              </a:spcAft>
            </a:pPr>
            <a:r>
              <a:rPr lang="fa-IR" sz="2400" dirty="0" smtClean="0">
                <a:solidFill>
                  <a:schemeClr val="tx1"/>
                </a:solidFill>
                <a:latin typeface="Tahoma" pitchFamily="34" charset="0"/>
                <a:cs typeface="2  Karim" pitchFamily="2" charset="-78"/>
              </a:rPr>
              <a:t>اهل سنت که نمی توانند در سند حدیث غدیر خدشه ای وارد کنند در معنای کلمه مولی مناقشه کرده اند و گفته اند منظور از مولی دوست است.</a:t>
            </a:r>
          </a:p>
          <a:p>
            <a:pPr algn="r" rtl="1" fontAlgn="base">
              <a:spcBef>
                <a:spcPct val="0"/>
              </a:spcBef>
              <a:spcAft>
                <a:spcPct val="0"/>
              </a:spcAft>
            </a:pPr>
            <a:r>
              <a:rPr lang="fa-IR" sz="2400" dirty="0" smtClean="0">
                <a:solidFill>
                  <a:schemeClr val="tx1"/>
                </a:solidFill>
                <a:latin typeface="Tahoma" pitchFamily="34" charset="0"/>
                <a:cs typeface="2  Karim" pitchFamily="2" charset="-78"/>
              </a:rPr>
              <a:t>قراين بسيارى گواهى مى‏دهند كه مراد از اين تعبير، زعامت و رهبرى است نه دوستی :</a:t>
            </a:r>
          </a:p>
          <a:p>
            <a:pPr algn="r" rtl="1" fontAlgn="base">
              <a:spcBef>
                <a:spcPct val="0"/>
              </a:spcBef>
              <a:spcAft>
                <a:spcPct val="0"/>
              </a:spcAft>
            </a:pPr>
            <a:r>
              <a:rPr lang="fa-IR" sz="2400" dirty="0" smtClean="0">
                <a:solidFill>
                  <a:schemeClr val="tx1"/>
                </a:solidFill>
                <a:latin typeface="Tahoma" pitchFamily="34" charset="0"/>
                <a:cs typeface="2  Karim" pitchFamily="2" charset="-78"/>
              </a:rPr>
              <a:t>1. پيامبر (ص)پيش از گفتن جمله «من كنت مولاه فعلى مولاه‏» فرمود: «الست اولى بكم من انفسكم‏؛ آيا من نسبت به شما از خودتان اولى‏تر نيستم؟» هدف از تقارن اين دو عبارت چيزى جز اثبات مقام ولايت براى على بن ابى طالب (ع) نيست </a:t>
            </a:r>
            <a:br>
              <a:rPr lang="fa-IR" sz="2400" dirty="0" smtClean="0">
                <a:solidFill>
                  <a:schemeClr val="tx1"/>
                </a:solidFill>
                <a:latin typeface="Tahoma" pitchFamily="34" charset="0"/>
                <a:cs typeface="2  Karim" pitchFamily="2" charset="-78"/>
              </a:rPr>
            </a:br>
            <a:r>
              <a:rPr lang="fa-IR" sz="2400" dirty="0" smtClean="0">
                <a:solidFill>
                  <a:schemeClr val="tx1"/>
                </a:solidFill>
                <a:latin typeface="Tahoma" pitchFamily="34" charset="0"/>
                <a:cs typeface="2  Karim" pitchFamily="2" charset="-78"/>
              </a:rPr>
              <a:t>2. پيامبر (ص)در آغاز سخنرانى خود، از نزديك شدن مرگ خويش سخن گفته است‏. حضرت براى پس از مرگ خود، مى‏خواهد خللى را كه از رحلت او پديد مى‏آيد پُر كند. آنچه مى‏تواند اين خلأ را پر كند، امامت و زعامت است، نه محبت و دوستى‏.</a:t>
            </a: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2133600" y="0"/>
            <a:ext cx="4419600" cy="15240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200" b="1" dirty="0" smtClean="0">
                <a:solidFill>
                  <a:prstClr val="white"/>
                </a:solidFill>
                <a:latin typeface="Garamond" pitchFamily="18" charset="0"/>
                <a:cs typeface="2  Karim" pitchFamily="2" charset="-78"/>
              </a:rPr>
              <a:t>مقصود از مولی</a:t>
            </a:r>
          </a:p>
          <a:p>
            <a:pPr algn="ctr" rtl="1">
              <a:lnSpc>
                <a:spcPct val="170000"/>
              </a:lnSpc>
            </a:pPr>
            <a:endParaRPr lang="fa-IR" sz="2400" b="1" dirty="0" smtClean="0">
              <a:solidFill>
                <a:prstClr val="white"/>
              </a:solidFill>
              <a:latin typeface="Garamond" pitchFamily="18" charset="0"/>
              <a:cs typeface="2  Karim"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304800" y="1524000"/>
            <a:ext cx="8534400" cy="3733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r>
              <a:rPr lang="fa-IR" sz="2400" dirty="0" smtClean="0">
                <a:solidFill>
                  <a:schemeClr val="tx1"/>
                </a:solidFill>
                <a:latin typeface="Tahoma" pitchFamily="34" charset="0"/>
                <a:cs typeface="2  Karim" pitchFamily="2" charset="-78"/>
              </a:rPr>
              <a:t>3. گزارش‏هاى تاريخى حاكى است كه برخى از ياران پيامبر، مانند عمر بن خطاب، پس از اتمام سخنان آن حضرت، ولايت على (ع)را بر وى تبريك و تهنيت گفتند: گوارا باد تو را اى پسر ابوطالب كه مولاى هر زن و مرد مؤمن </a:t>
            </a:r>
            <a:r>
              <a:rPr lang="fa-IR" sz="2400" dirty="0" smtClean="0">
                <a:solidFill>
                  <a:schemeClr val="tx1"/>
                </a:solidFill>
                <a:latin typeface="Tahoma" pitchFamily="34" charset="0"/>
                <a:cs typeface="2  Karim" pitchFamily="2" charset="-78"/>
              </a:rPr>
              <a:t>گشتى</a:t>
            </a:r>
            <a:r>
              <a:rPr lang="en-US" sz="2400" dirty="0" smtClean="0">
                <a:solidFill>
                  <a:schemeClr val="tx1"/>
                </a:solidFill>
                <a:latin typeface="Tahoma" pitchFamily="34" charset="0"/>
                <a:cs typeface="2  Karim" pitchFamily="2" charset="-78"/>
              </a:rPr>
              <a:t>.</a:t>
            </a:r>
            <a:endParaRPr lang="fa-IR" sz="2400" dirty="0" smtClean="0">
              <a:solidFill>
                <a:schemeClr val="tx1"/>
              </a:solidFill>
              <a:latin typeface="Tahoma" pitchFamily="34" charset="0"/>
              <a:cs typeface="2  Karim" pitchFamily="2" charset="-78"/>
            </a:endParaRPr>
          </a:p>
          <a:p>
            <a:pPr algn="r" rtl="1" fontAlgn="base">
              <a:spcBef>
                <a:spcPct val="0"/>
              </a:spcBef>
              <a:spcAft>
                <a:spcPct val="0"/>
              </a:spcAft>
            </a:pPr>
            <a:r>
              <a:rPr lang="fa-IR" sz="2400" dirty="0" smtClean="0">
                <a:solidFill>
                  <a:schemeClr val="tx1"/>
                </a:solidFill>
                <a:latin typeface="Tahoma" pitchFamily="34" charset="0"/>
                <a:cs typeface="2  Karim" pitchFamily="2" charset="-78"/>
              </a:rPr>
              <a:t>4. حسان بن ثابت در روز غدير، با اجازه پيامبر(ص) ، حديث غدير و ولایت علی (ع)  را به نظم درآورد .</a:t>
            </a:r>
          </a:p>
          <a:p>
            <a:pPr algn="r" rtl="1" fontAlgn="base">
              <a:spcBef>
                <a:spcPct val="0"/>
              </a:spcBef>
              <a:spcAft>
                <a:spcPct val="0"/>
              </a:spcAft>
            </a:pPr>
            <a:r>
              <a:rPr lang="fa-IR" sz="2400" dirty="0" smtClean="0">
                <a:solidFill>
                  <a:schemeClr val="tx1"/>
                </a:solidFill>
                <a:latin typeface="Tahoma" pitchFamily="34" charset="0"/>
                <a:cs typeface="2  Karim" pitchFamily="2" charset="-78"/>
              </a:rPr>
              <a:t>5.مسأله دوستي علي (ع) آن قدر نگران كننده نبود كه در آيه تبليغ با آن لحن داغ و تهديدآميز، بيان شود و پيامبر (ص)، از افشاي آن،‌احساس خطر كند. </a:t>
            </a:r>
            <a:br>
              <a:rPr lang="fa-IR" sz="2400" dirty="0" smtClean="0">
                <a:solidFill>
                  <a:schemeClr val="tx1"/>
                </a:solidFill>
                <a:latin typeface="Tahoma" pitchFamily="34" charset="0"/>
                <a:cs typeface="2  Karim" pitchFamily="2" charset="-78"/>
              </a:rPr>
            </a:br>
            <a:r>
              <a:rPr lang="fa-IR" sz="2400" dirty="0" smtClean="0">
                <a:solidFill>
                  <a:schemeClr val="tx1"/>
                </a:solidFill>
                <a:latin typeface="Tahoma" pitchFamily="34" charset="0"/>
                <a:cs typeface="2  Karim" pitchFamily="2" charset="-78"/>
              </a:rPr>
              <a:t>6.مسأله دوستي علي (ع) مطلب پيچيده‌اي نبود كه نياز به آن همه تأكيد، بيان، متوقف ساختن آن قافله‌ عظيم،‌در وسط بيابان خشك و سوزان،‌خطبه خواندن و گرفتن اعتراف هاي پي در پي از جمعيت داشته باشد.</a:t>
            </a: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762000" y="228600"/>
            <a:ext cx="7467600" cy="1905000"/>
          </a:xfrm>
          <a:prstGeom prst="ellipse">
            <a:avLst/>
          </a:prstGeom>
          <a:ln>
            <a:headEnd type="none" w="med" len="med"/>
            <a:tailEnd type="none" w="med" len="me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200" b="1" dirty="0" smtClean="0">
                <a:solidFill>
                  <a:prstClr val="white"/>
                </a:solidFill>
                <a:latin typeface="Garamond" pitchFamily="18" charset="0"/>
                <a:cs typeface="2  Karim" pitchFamily="2" charset="-78"/>
              </a:rPr>
              <a:t>چرا پیامبر(ص) در حدیث غدیر به جای کلمه «مولی» کلمه «خلیفه» را بکار نبرد؟ </a:t>
            </a:r>
          </a:p>
          <a:p>
            <a:pPr algn="ctr" rtl="1">
              <a:lnSpc>
                <a:spcPct val="170000"/>
              </a:lnSpc>
            </a:pPr>
            <a:endParaRPr lang="fa-IR" sz="2400" b="1" dirty="0" smtClean="0">
              <a:solidFill>
                <a:prstClr val="white"/>
              </a:solidFill>
              <a:latin typeface="Garamond" pitchFamily="18" charset="0"/>
              <a:cs typeface="2  Karim"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381000" y="2286000"/>
            <a:ext cx="8534400" cy="37338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r>
              <a:rPr lang="fa-IR" sz="2000" dirty="0" smtClean="0">
                <a:solidFill>
                  <a:schemeClr val="tx1"/>
                </a:solidFill>
                <a:latin typeface="Tahoma" pitchFamily="34" charset="0"/>
                <a:cs typeface="2  Karim" pitchFamily="2" charset="-78"/>
              </a:rPr>
              <a:t>آ</a:t>
            </a:r>
            <a:r>
              <a:rPr lang="fa-IR" sz="2800" dirty="0" smtClean="0">
                <a:solidFill>
                  <a:schemeClr val="tx1"/>
                </a:solidFill>
                <a:latin typeface="Tahoma" pitchFamily="34" charset="0"/>
                <a:cs typeface="2  Karim" pitchFamily="2" charset="-78"/>
              </a:rPr>
              <a:t>یا اگر پیامبر(ص) به جای کلمه مولی کلمه خلیفه را بکار می برد، آنان که حدیث غدیر را با این همه وضوح توجیه کرده اند نمی گفتند منظور از خلیفه، خلیفه در ردّ امانات و ادای دیون و امثال آن است؟</a:t>
            </a:r>
          </a:p>
          <a:p>
            <a:pPr algn="r" rtl="1" fontAlgn="base">
              <a:spcBef>
                <a:spcPct val="0"/>
              </a:spcBef>
              <a:spcAft>
                <a:spcPct val="0"/>
              </a:spcAft>
            </a:pPr>
            <a:r>
              <a:rPr lang="fa-IR" sz="2800" dirty="0" smtClean="0">
                <a:solidFill>
                  <a:schemeClr val="tx1"/>
                </a:solidFill>
                <a:latin typeface="Tahoma" pitchFamily="34" charset="0"/>
                <a:cs typeface="2  Karim" pitchFamily="2" charset="-78"/>
              </a:rPr>
              <a:t>حقیقت آن است که رسول خدا(ص) در روایات بسیاری با عنوان «خلیفه من» علی(ع) را معرفی کرده است .علامه امینی در روایت رسول اکرم(ص) لفظ «خلیفتی» را از منابع بسیار متعدد روایی، تفسیری و تاریخی اهل سنت نقل می کند.</a:t>
            </a: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a:p>
            <a:pPr algn="r" rtl="1" fontAlgn="base">
              <a:spcBef>
                <a:spcPct val="0"/>
              </a:spcBef>
              <a:spcAft>
                <a:spcPct val="0"/>
              </a:spcAft>
            </a:pPr>
            <a:endParaRPr lang="fa-IR" sz="2000" dirty="0" smtClean="0">
              <a:solidFill>
                <a:schemeClr val="tx1"/>
              </a:solidFill>
              <a:latin typeface="Tahoma" pitchFamily="34" charset="0"/>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mph" presetSubtype="0" fill="hold" nodeType="clickEffect">
                                  <p:stCondLst>
                                    <p:cond delay="0"/>
                                  </p:stCondLst>
                                  <p:childTnLst>
                                    <p:animRot by="21600000">
                                      <p:cBhvr>
                                        <p:cTn id="10" dur="2000" fill="hold"/>
                                        <p:tgtEl>
                                          <p:spTgt spid="9"/>
                                        </p:tgtEl>
                                        <p:attrNameLst>
                                          <p:attrName>r</p:attrName>
                                        </p:attrNameLst>
                                      </p:cBhvr>
                                    </p:animRot>
                                  </p:childTnLst>
                                </p:cTn>
                              </p:par>
                              <p:par>
                                <p:cTn id="11" presetID="42"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1000"/>
                                        <p:tgtEl>
                                          <p:spTgt spid="10"/>
                                        </p:tgtEl>
                                      </p:cBhvr>
                                    </p:animEffect>
                                    <p:anim calcmode="lin" valueType="num">
                                      <p:cBhvr>
                                        <p:cTn id="14" dur="1000" fill="hold"/>
                                        <p:tgtEl>
                                          <p:spTgt spid="10"/>
                                        </p:tgtEl>
                                        <p:attrNameLst>
                                          <p:attrName>ppt_x</p:attrName>
                                        </p:attrNameLst>
                                      </p:cBhvr>
                                      <p:tavLst>
                                        <p:tav tm="0">
                                          <p:val>
                                            <p:strVal val="#ppt_x"/>
                                          </p:val>
                                        </p:tav>
                                        <p:tav tm="100000">
                                          <p:val>
                                            <p:strVal val="#ppt_x"/>
                                          </p:val>
                                        </p:tav>
                                      </p:tavLst>
                                    </p:anim>
                                    <p:anim calcmode="lin" valueType="num">
                                      <p:cBhvr>
                                        <p:cTn id="15" dur="1000" fill="hold"/>
                                        <p:tgtEl>
                                          <p:spTgt spid="10"/>
                                        </p:tgtEl>
                                        <p:attrNameLst>
                                          <p:attrName>ppt_y</p:attrName>
                                        </p:attrNameLst>
                                      </p:cBhvr>
                                      <p:tavLst>
                                        <p:tav tm="0">
                                          <p:val>
                                            <p:strVal val="#ppt_y+.1"/>
                                          </p:val>
                                        </p:tav>
                                        <p:tav tm="100000">
                                          <p:val>
                                            <p:strVal val="#ppt_y"/>
                                          </p:val>
                                        </p:tav>
                                      </p:tavLst>
                                    </p:anim>
                                  </p:childTnLst>
                                </p:cTn>
                              </p:par>
                              <p:par>
                                <p:cTn id="16" presetID="42" presetClass="entr" presetSubtype="0" fill="hold" nodeType="with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0"/>
            <a:ext cx="4419600" cy="14478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200" b="1" dirty="0" smtClean="0">
                <a:solidFill>
                  <a:prstClr val="white"/>
                </a:solidFill>
                <a:latin typeface="Garamond" pitchFamily="18" charset="0"/>
                <a:cs typeface="2  Karim" pitchFamily="2" charset="-78"/>
              </a:rPr>
              <a:t>6.حديث منزلت</a:t>
            </a:r>
            <a:endParaRPr lang="fa-IR" sz="2400" b="1" dirty="0" smtClean="0">
              <a:solidFill>
                <a:prstClr val="white"/>
              </a:solidFill>
              <a:latin typeface="Garamond" pitchFamily="18" charset="0"/>
              <a:cs typeface="2  Karim" pitchFamily="2" charset="-78"/>
            </a:endParaRPr>
          </a:p>
        </p:txBody>
      </p:sp>
      <p:sp>
        <p:nvSpPr>
          <p:cNvPr id="5" name="Rectangle 4"/>
          <p:cNvSpPr/>
          <p:nvPr/>
        </p:nvSpPr>
        <p:spPr>
          <a:xfrm rot="16200000">
            <a:off x="6387468" y="2499370"/>
            <a:ext cx="4219564" cy="687695"/>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2000" b="1" dirty="0" smtClean="0">
                <a:solidFill>
                  <a:srgbClr val="CC3300"/>
                </a:solidFill>
                <a:cs typeface="B Mitra" pitchFamily="2" charset="-78"/>
              </a:rPr>
              <a:t>ضرورت امامت از ديدگاه نقل</a:t>
            </a:r>
            <a:endParaRPr lang="fa-IR" sz="28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600200"/>
            <a:ext cx="7543800" cy="28194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r>
              <a:rPr lang="fa-IR" sz="2000" b="1" dirty="0" smtClean="0">
                <a:solidFill>
                  <a:srgbClr val="002060"/>
                </a:solidFill>
                <a:latin typeface="Tahoma" pitchFamily="34" charset="0"/>
                <a:cs typeface="2  Yagut" pitchFamily="2" charset="-78"/>
              </a:rPr>
              <a:t>صاحب‏نظران، اين حديث را به لحاظ سند از صحيح‏ترين و محكم‏ترين احاديث نبوى به شمار آورده‏اند. بر اساس يكى از روايات، پيامبراكرم به على بن ابى طالب (ع)فرمود:</a:t>
            </a:r>
          </a:p>
          <a:p>
            <a:pPr algn="r" rtl="1" fontAlgn="base">
              <a:spcBef>
                <a:spcPct val="0"/>
              </a:spcBef>
              <a:spcAft>
                <a:spcPct val="0"/>
              </a:spcAft>
            </a:pPr>
            <a:r>
              <a:rPr lang="fa-IR" sz="2400" b="1" dirty="0" smtClean="0">
                <a:solidFill>
                  <a:srgbClr val="FF0000"/>
                </a:solidFill>
                <a:latin typeface="Tahoma" pitchFamily="34" charset="0"/>
                <a:cs typeface="B Homa" pitchFamily="2" charset="-78"/>
              </a:rPr>
              <a:t>أنْتَ مِنّى بِمنزلَهِ هارُونَ مِنْ مُوسى الّا انَّه لا نَبَّى بَعدى‏</a:t>
            </a:r>
          </a:p>
          <a:p>
            <a:pPr algn="r" rtl="1" fontAlgn="base">
              <a:spcBef>
                <a:spcPct val="0"/>
              </a:spcBef>
              <a:spcAft>
                <a:spcPct val="0"/>
              </a:spcAft>
            </a:pPr>
            <a:r>
              <a:rPr lang="fa-IR" sz="2000" b="1" dirty="0" smtClean="0">
                <a:solidFill>
                  <a:srgbClr val="002060"/>
                </a:solidFill>
                <a:latin typeface="Tahoma" pitchFamily="34" charset="0"/>
                <a:cs typeface="2  Yagut" pitchFamily="2" charset="-78"/>
              </a:rPr>
              <a:t>تو نسبت به من به منزله هارون نسبت به موسى هستى، جز آنكه پس از من پيامبرى نيست.</a:t>
            </a:r>
          </a:p>
          <a:p>
            <a:pPr algn="r" rtl="1" fontAlgn="base">
              <a:spcBef>
                <a:spcPct val="0"/>
              </a:spcBef>
              <a:spcAft>
                <a:spcPct val="0"/>
              </a:spcAft>
            </a:pPr>
            <a:r>
              <a:rPr lang="fa-IR" sz="2000" b="1" dirty="0" smtClean="0">
                <a:solidFill>
                  <a:srgbClr val="002060"/>
                </a:solidFill>
                <a:latin typeface="Tahoma" pitchFamily="34" charset="0"/>
                <a:cs typeface="B Homa" pitchFamily="2" charset="-78"/>
              </a:rPr>
              <a:t>هارون وزير موسي و شريك موسي در امر رسالت بود و  موسي توسط او نيرومند شد .</a:t>
            </a: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0"/>
            <a:ext cx="4419600" cy="14478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200" b="1" dirty="0" smtClean="0">
                <a:solidFill>
                  <a:prstClr val="white"/>
                </a:solidFill>
                <a:latin typeface="Garamond" pitchFamily="18" charset="0"/>
                <a:cs typeface="2  Karim" pitchFamily="2" charset="-78"/>
              </a:rPr>
              <a:t>7.حديث اثنا عشر خليفه</a:t>
            </a:r>
            <a:endParaRPr lang="fa-IR" sz="2400" b="1" dirty="0" smtClean="0">
              <a:solidFill>
                <a:prstClr val="white"/>
              </a:solidFill>
              <a:latin typeface="Garamond" pitchFamily="18" charset="0"/>
              <a:cs typeface="2  Karim" pitchFamily="2" charset="-78"/>
            </a:endParaRPr>
          </a:p>
        </p:txBody>
      </p:sp>
      <p:sp>
        <p:nvSpPr>
          <p:cNvPr id="5" name="Rectangle 4"/>
          <p:cNvSpPr/>
          <p:nvPr/>
        </p:nvSpPr>
        <p:spPr>
          <a:xfrm rot="16200000">
            <a:off x="6539868" y="2270770"/>
            <a:ext cx="3838564" cy="763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2000" b="1" dirty="0" smtClean="0">
                <a:solidFill>
                  <a:srgbClr val="CC3300"/>
                </a:solidFill>
                <a:cs typeface="B Mitra" pitchFamily="2" charset="-78"/>
              </a:rPr>
              <a:t>ضرورت امامت از ديدگاه نقل</a:t>
            </a: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600200"/>
            <a:ext cx="7772400" cy="3429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r>
              <a:rPr lang="fa-IR" sz="2400" b="1" dirty="0" smtClean="0">
                <a:solidFill>
                  <a:srgbClr val="002060"/>
                </a:solidFill>
                <a:latin typeface="Tahoma" pitchFamily="34" charset="0"/>
                <a:cs typeface="2  Yagut" pitchFamily="2" charset="-78"/>
              </a:rPr>
              <a:t>عبداللَّه بن مسعود در پاسخ به اين پرسش كه آيا شما از رسول خدا چيزى در باره خلافت پس از خودش پرسيديد، پاسخ داد:</a:t>
            </a:r>
          </a:p>
          <a:p>
            <a:pPr algn="r" rtl="1" fontAlgn="base">
              <a:spcBef>
                <a:spcPct val="0"/>
              </a:spcBef>
              <a:spcAft>
                <a:spcPct val="0"/>
              </a:spcAft>
            </a:pPr>
            <a:r>
              <a:rPr lang="fa-IR" sz="2400" b="1" dirty="0" smtClean="0">
                <a:solidFill>
                  <a:srgbClr val="002060"/>
                </a:solidFill>
                <a:latin typeface="Tahoma" pitchFamily="34" charset="0"/>
                <a:cs typeface="2  Yagut" pitchFamily="2" charset="-78"/>
              </a:rPr>
              <a:t>پيامبر ما فرمود: پس از او دوازده خليفه به عدد نقيبان و سركردگان بنى اسرائيل خواهد بود.</a:t>
            </a:r>
          </a:p>
          <a:p>
            <a:pPr algn="r" rtl="1" fontAlgn="base">
              <a:spcBef>
                <a:spcPct val="0"/>
              </a:spcBef>
              <a:spcAft>
                <a:spcPct val="0"/>
              </a:spcAft>
            </a:pPr>
            <a:r>
              <a:rPr lang="fa-IR" sz="2400" b="1" dirty="0" smtClean="0">
                <a:solidFill>
                  <a:srgbClr val="002060"/>
                </a:solidFill>
                <a:latin typeface="Tahoma" pitchFamily="34" charset="0"/>
                <a:cs typeface="2  Yagut" pitchFamily="2" charset="-78"/>
              </a:rPr>
              <a:t>در باره اينكه منظور پيامبر از اين دوازده مرد قرشى چه كسانى هستند، منابع روايى اهل‏سنت ساكت‏اند؛ بنابراين از پيش خود حدس‏ها و گمان‏هايى در باره اشخاص زده‏اند كه‏فاقد حجيّت عقلى و شرعى است‏.</a:t>
            </a: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B Homa"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0"/>
            <a:ext cx="4419600" cy="14478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3200" b="1" dirty="0" smtClean="0">
                <a:solidFill>
                  <a:prstClr val="white"/>
                </a:solidFill>
                <a:latin typeface="Garamond" pitchFamily="18" charset="0"/>
                <a:cs typeface="2  Karim" pitchFamily="2" charset="-78"/>
              </a:rPr>
              <a:t>7.حديث اثنا عشر خليفه</a:t>
            </a:r>
            <a:endParaRPr lang="fa-IR" sz="2400" b="1" dirty="0" smtClean="0">
              <a:solidFill>
                <a:prstClr val="white"/>
              </a:solidFill>
              <a:latin typeface="Garamond" pitchFamily="18" charset="0"/>
              <a:cs typeface="2  Karim" pitchFamily="2" charset="-78"/>
            </a:endParaRPr>
          </a:p>
        </p:txBody>
      </p:sp>
      <p:sp>
        <p:nvSpPr>
          <p:cNvPr id="5" name="Rectangle 4"/>
          <p:cNvSpPr/>
          <p:nvPr/>
        </p:nvSpPr>
        <p:spPr>
          <a:xfrm rot="16200000">
            <a:off x="6539868" y="2270770"/>
            <a:ext cx="3838564" cy="763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2000" b="1" dirty="0" smtClean="0">
                <a:solidFill>
                  <a:srgbClr val="CC3300"/>
                </a:solidFill>
                <a:cs typeface="B Mitra" pitchFamily="2" charset="-78"/>
              </a:rPr>
              <a:t>ضرورت امامت از ديدگاه نقل</a:t>
            </a: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600200"/>
            <a:ext cx="7772400" cy="34290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r>
              <a:rPr lang="fa-IR" sz="2400" b="1" dirty="0" smtClean="0">
                <a:solidFill>
                  <a:srgbClr val="002060"/>
                </a:solidFill>
                <a:latin typeface="Tahoma" pitchFamily="34" charset="0"/>
                <a:cs typeface="2  Yagut" pitchFamily="2" charset="-78"/>
              </a:rPr>
              <a:t>عبداللَّه بن مسعود در پاسخ به اين پرسش كه آيا شما از رسول خدا چيزى در باره خلافت پس از خودش پرسيديد، پاسخ داد:</a:t>
            </a:r>
          </a:p>
          <a:p>
            <a:pPr algn="r" rtl="1" fontAlgn="base">
              <a:spcBef>
                <a:spcPct val="0"/>
              </a:spcBef>
              <a:spcAft>
                <a:spcPct val="0"/>
              </a:spcAft>
            </a:pPr>
            <a:r>
              <a:rPr lang="fa-IR" sz="2400" b="1" dirty="0" smtClean="0">
                <a:solidFill>
                  <a:srgbClr val="002060"/>
                </a:solidFill>
                <a:latin typeface="Tahoma" pitchFamily="34" charset="0"/>
                <a:cs typeface="2  Yagut" pitchFamily="2" charset="-78"/>
              </a:rPr>
              <a:t>پيامبر ما فرمود: پس از او دوازده خليفه به عدد نقيبان و سركردگان بنى اسرائيل خواهد بود.</a:t>
            </a:r>
          </a:p>
          <a:p>
            <a:pPr algn="r" rtl="1" fontAlgn="base">
              <a:spcBef>
                <a:spcPct val="0"/>
              </a:spcBef>
              <a:spcAft>
                <a:spcPct val="0"/>
              </a:spcAft>
            </a:pPr>
            <a:r>
              <a:rPr lang="fa-IR" sz="2400" b="1" dirty="0" smtClean="0">
                <a:solidFill>
                  <a:srgbClr val="002060"/>
                </a:solidFill>
                <a:latin typeface="Tahoma" pitchFamily="34" charset="0"/>
                <a:cs typeface="2  Yagut" pitchFamily="2" charset="-78"/>
              </a:rPr>
              <a:t>در باره اينكه منظور پيامبر از اين دوازده مرد قرشى چه كسانى هستند، منابع روايى اهل‏سنت ساكت‏اند؛ بنابراين از پيش خود حدس‏ها و گمان‏هايى در باره اشخاص زده‏اند كه‏فاقد حجيّت عقلى و شرعى است‏.</a:t>
            </a: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B Homa"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Yagut"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152400"/>
            <a:ext cx="4419600" cy="9144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400" b="1" dirty="0" smtClean="0">
                <a:solidFill>
                  <a:schemeClr val="bg1"/>
                </a:solidFill>
                <a:cs typeface="2  Yagut" pitchFamily="2" charset="-78"/>
              </a:rPr>
              <a:t>دلائل عصمت امام</a:t>
            </a:r>
            <a:endParaRPr lang="fa-IR" sz="2400" b="1" dirty="0" smtClean="0">
              <a:solidFill>
                <a:schemeClr val="bg1"/>
              </a:solidFill>
              <a:latin typeface="Garamond" pitchFamily="18" charset="0"/>
              <a:cs typeface="2  Karim" pitchFamily="2" charset="-78"/>
            </a:endParaRPr>
          </a:p>
        </p:txBody>
      </p:sp>
      <p:sp>
        <p:nvSpPr>
          <p:cNvPr id="5" name="Rectangle 4"/>
          <p:cNvSpPr/>
          <p:nvPr/>
        </p:nvSpPr>
        <p:spPr>
          <a:xfrm rot="16200000">
            <a:off x="6539868" y="2270770"/>
            <a:ext cx="3838564" cy="763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2800" b="1" dirty="0" smtClean="0">
                <a:solidFill>
                  <a:srgbClr val="CC3300"/>
                </a:solidFill>
                <a:cs typeface="B Mitra" pitchFamily="2" charset="-78"/>
              </a:rPr>
              <a:t>عصمت امام</a:t>
            </a: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447800"/>
            <a:ext cx="7772400" cy="3657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cs typeface="2  Karim" pitchFamily="2" charset="-78"/>
            </a:endParaRPr>
          </a:p>
          <a:p>
            <a:pPr algn="r" rtl="1"/>
            <a:r>
              <a:rPr lang="fa-IR" sz="2400" b="1" dirty="0" smtClean="0">
                <a:solidFill>
                  <a:schemeClr val="accent5">
                    <a:lumMod val="10000"/>
                  </a:schemeClr>
                </a:solidFill>
                <a:cs typeface="2  Karim" pitchFamily="2" charset="-78"/>
              </a:rPr>
              <a:t>يكى ديگر از اختلافات اهل سنت و شیعه موضوع، عصمت يا مصونيت از خطا و گناه امام است.دلائل عصمت امام عبارتند از:  </a:t>
            </a:r>
          </a:p>
          <a:p>
            <a:pPr algn="r" rtl="1"/>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cs typeface="2  Karim" pitchFamily="2" charset="-78"/>
            </a:endParaRPr>
          </a:p>
          <a:p>
            <a:pPr algn="r" rtl="1"/>
            <a:r>
              <a:rPr lang="fa-IR" sz="2400" b="1" dirty="0" smtClean="0">
                <a:solidFill>
                  <a:schemeClr val="accent5">
                    <a:lumMod val="10000"/>
                  </a:schemeClr>
                </a:solidFill>
                <a:cs typeface="2  Karim" pitchFamily="2" charset="-78"/>
              </a:rPr>
              <a:t>هنگامى كه ابراهيم (ع)مقام امامت را براى برخى از ذريه و فرزندان خود تقاضا كرد، با اجابت مشروط از جانب خدا روبه‏رو شد:</a:t>
            </a:r>
          </a:p>
          <a:p>
            <a:pPr algn="r" rtl="1"/>
            <a:r>
              <a:rPr lang="fa-IR" sz="2800" b="1" dirty="0" smtClean="0">
                <a:solidFill>
                  <a:srgbClr val="002060"/>
                </a:solidFill>
                <a:cs typeface="2  Yagut" pitchFamily="2" charset="-78"/>
              </a:rPr>
              <a:t>لا</a:t>
            </a:r>
            <a:r>
              <a:rPr lang="fa-IR" sz="3200" b="1" dirty="0" smtClean="0">
                <a:solidFill>
                  <a:srgbClr val="002060"/>
                </a:solidFill>
                <a:cs typeface="2  Yagut" pitchFamily="2" charset="-78"/>
              </a:rPr>
              <a:t>يَنالُ عَهْدِي الظَّالِمِينَ؛پيمان من به ستمگران نمى‏رسد. </a:t>
            </a:r>
            <a:r>
              <a:rPr lang="fa-IR" sz="2400" b="1" dirty="0" smtClean="0">
                <a:solidFill>
                  <a:srgbClr val="002060"/>
                </a:solidFill>
                <a:cs typeface="2  Yagut" pitchFamily="2" charset="-78"/>
              </a:rPr>
              <a:t>بقره 124.</a:t>
            </a:r>
          </a:p>
          <a:p>
            <a:pPr algn="r" rtl="1"/>
            <a:r>
              <a:rPr lang="fa-IR" sz="2400" b="1" dirty="0" smtClean="0">
                <a:solidFill>
                  <a:schemeClr val="accent5">
                    <a:lumMod val="10000"/>
                  </a:schemeClr>
                </a:solidFill>
                <a:cs typeface="2  Yagut" pitchFamily="2" charset="-78"/>
              </a:rPr>
              <a:t>ظلم، شرك و هر گونه اعتقاد باطل و گناه را دربرمى‏گيرد. بنابراين اگر امامت عهد و منصب الهى است، در آن صورت ملازم با عصمت است.</a:t>
            </a:r>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latin typeface="Tahoma" pitchFamily="34" charset="0"/>
              <a:cs typeface="2  Karim" pitchFamily="2" charset="-78"/>
            </a:endParaRPr>
          </a:p>
          <a:p>
            <a:pPr algn="r" rtl="1"/>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p:txBody>
      </p:sp>
      <p:sp>
        <p:nvSpPr>
          <p:cNvPr id="15" name="32-Point Star 14"/>
          <p:cNvSpPr/>
          <p:nvPr/>
        </p:nvSpPr>
        <p:spPr>
          <a:xfrm>
            <a:off x="5867400" y="1981200"/>
            <a:ext cx="2209800" cy="914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bg1"/>
                </a:solidFill>
                <a:cs typeface="2  Karim" pitchFamily="2" charset="-78"/>
              </a:rPr>
              <a:t>1.آیه عهد</a:t>
            </a:r>
            <a:endParaRPr lang="en-US" sz="2000" dirty="0">
              <a:solidFill>
                <a:schemeClr val="bg1"/>
              </a:solidFill>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Oval 10"/>
          <p:cNvSpPr/>
          <p:nvPr/>
        </p:nvSpPr>
        <p:spPr bwMode="auto">
          <a:xfrm>
            <a:off x="1905000" y="152400"/>
            <a:ext cx="4419600" cy="914400"/>
          </a:xfrm>
          <a:prstGeom prst="ellipse">
            <a:avLst/>
          </a:prstGeom>
          <a:ln>
            <a:headEnd type="none" w="med" len="med"/>
            <a:tailEnd type="none" w="med" len="med"/>
          </a:ln>
        </p:spPr>
        <p:style>
          <a:lnRef idx="3">
            <a:schemeClr val="lt1"/>
          </a:lnRef>
          <a:fillRef idx="1">
            <a:schemeClr val="accent4"/>
          </a:fillRef>
          <a:effectRef idx="1">
            <a:schemeClr val="accent4"/>
          </a:effectRef>
          <a:fontRef idx="minor">
            <a:schemeClr val="lt1"/>
          </a:fontRef>
        </p:style>
        <p:txBody>
          <a:bodyPr vert="horz" wrap="square" lIns="91440" tIns="45720" rIns="91440" bIns="45720" numCol="1" rtlCol="1" anchor="t" anchorCtr="0" compatLnSpc="1">
            <a:prstTxWarp prst="textNoShape">
              <a:avLst/>
            </a:prstTxWarp>
          </a:bodyPr>
          <a:lstStyle/>
          <a:p>
            <a:pPr algn="ctr" rtl="1">
              <a:lnSpc>
                <a:spcPct val="170000"/>
              </a:lnSpc>
            </a:pPr>
            <a:r>
              <a:rPr lang="fa-IR" sz="2400" b="1" dirty="0" smtClean="0">
                <a:solidFill>
                  <a:schemeClr val="bg1"/>
                </a:solidFill>
                <a:cs typeface="2  Yagut" pitchFamily="2" charset="-78"/>
              </a:rPr>
              <a:t>دلائل عصمت امام</a:t>
            </a:r>
            <a:endParaRPr lang="fa-IR" sz="2400" b="1" dirty="0" smtClean="0">
              <a:solidFill>
                <a:schemeClr val="bg1"/>
              </a:solidFill>
              <a:latin typeface="Garamond" pitchFamily="18" charset="0"/>
              <a:cs typeface="2  Karim" pitchFamily="2" charset="-78"/>
            </a:endParaRPr>
          </a:p>
        </p:txBody>
      </p:sp>
      <p:sp>
        <p:nvSpPr>
          <p:cNvPr id="5" name="Rectangle 4"/>
          <p:cNvSpPr/>
          <p:nvPr/>
        </p:nvSpPr>
        <p:spPr>
          <a:xfrm rot="16200000">
            <a:off x="6539868" y="2270770"/>
            <a:ext cx="3838564" cy="763896"/>
          </a:xfrm>
          <a:prstGeom prst="rect">
            <a:avLst/>
          </a:prstGeom>
          <a:solidFill>
            <a:srgbClr val="08DBF8"/>
          </a:solidFill>
          <a:ln>
            <a:noFill/>
          </a:ln>
        </p:spPr>
        <p:style>
          <a:lnRef idx="2">
            <a:schemeClr val="accent5"/>
          </a:lnRef>
          <a:fillRef idx="1">
            <a:schemeClr val="lt1"/>
          </a:fillRef>
          <a:effectRef idx="0">
            <a:schemeClr val="accent5"/>
          </a:effectRef>
          <a:fontRef idx="minor">
            <a:schemeClr val="dk1"/>
          </a:fontRef>
        </p:style>
        <p:txBody>
          <a:bodyPr rtlCol="0" anchor="ctr"/>
          <a:lstStyle/>
          <a:p>
            <a:pPr algn="ctr">
              <a:defRPr/>
            </a:pPr>
            <a:endParaRPr lang="fa-IR" sz="4000" b="1" dirty="0" smtClean="0">
              <a:solidFill>
                <a:srgbClr val="CC3300"/>
              </a:solidFill>
              <a:cs typeface="B Mitra" pitchFamily="2" charset="-78"/>
            </a:endParaRPr>
          </a:p>
          <a:p>
            <a:pPr algn="ctr">
              <a:defRPr/>
            </a:pPr>
            <a:r>
              <a:rPr lang="fa-IR" sz="4000" b="1" dirty="0" smtClean="0">
                <a:solidFill>
                  <a:srgbClr val="CC3300"/>
                </a:solidFill>
                <a:cs typeface="B Mitra" pitchFamily="2" charset="-78"/>
              </a:rPr>
              <a:t> </a:t>
            </a:r>
          </a:p>
          <a:p>
            <a:pPr algn="ctr">
              <a:defRPr/>
            </a:pPr>
            <a:r>
              <a:rPr lang="fa-IR" sz="2800" b="1" dirty="0" smtClean="0">
                <a:solidFill>
                  <a:srgbClr val="CC3300"/>
                </a:solidFill>
                <a:cs typeface="B Mitra" pitchFamily="2" charset="-78"/>
              </a:rPr>
              <a:t>عصمت امام</a:t>
            </a:r>
          </a:p>
          <a:p>
            <a:pPr algn="ctr">
              <a:defRPr/>
            </a:pPr>
            <a:endParaRPr lang="fa-IR" sz="4000" b="1" dirty="0" smtClean="0">
              <a:solidFill>
                <a:srgbClr val="CC3300"/>
              </a:solidFill>
              <a:cs typeface="B Mitra" pitchFamily="2" charset="-78"/>
            </a:endParaRPr>
          </a:p>
          <a:p>
            <a:pPr algn="ctr">
              <a:defRPr/>
            </a:pPr>
            <a:endParaRPr lang="fa-IR" sz="4000" b="1" dirty="0" smtClean="0">
              <a:solidFill>
                <a:srgbClr val="CC3300"/>
              </a:solidFill>
              <a:cs typeface="B Mitra" pitchFamily="2" charset="-78"/>
            </a:endParaRPr>
          </a:p>
        </p:txBody>
      </p:sp>
      <p:pic>
        <p:nvPicPr>
          <p:cNvPr id="6" name="Picture 9" descr="C:\Users\satari\Desktop\انديشه 1 عكسها\png\uzdfghrl.png"/>
          <p:cNvPicPr>
            <a:picLocks noChangeAspect="1" noChangeArrowheads="1"/>
          </p:cNvPicPr>
          <p:nvPr/>
        </p:nvPicPr>
        <p:blipFill>
          <a:blip r:embed="rId2" cstate="print"/>
          <a:srcRect/>
          <a:stretch>
            <a:fillRect/>
          </a:stretch>
        </p:blipFill>
        <p:spPr bwMode="auto">
          <a:xfrm>
            <a:off x="7985947" y="143478"/>
            <a:ext cx="872852" cy="852774"/>
          </a:xfrm>
          <a:prstGeom prst="rect">
            <a:avLst/>
          </a:prstGeom>
          <a:noFill/>
          <a:ln>
            <a:noFill/>
          </a:ln>
        </p:spPr>
      </p:pic>
      <p:sp>
        <p:nvSpPr>
          <p:cNvPr id="8" name="Teardrop 7"/>
          <p:cNvSpPr/>
          <p:nvPr/>
        </p:nvSpPr>
        <p:spPr>
          <a:xfrm rot="19030443" flipH="1" flipV="1">
            <a:off x="7924261" y="75661"/>
            <a:ext cx="1010891" cy="1010891"/>
          </a:xfrm>
          <a:prstGeom prst="teardrop">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dirty="0" smtClean="0">
              <a:solidFill>
                <a:prstClr val="black"/>
              </a:solidFill>
            </a:endParaRPr>
          </a:p>
          <a:p>
            <a:pPr algn="ctr"/>
            <a:endParaRPr lang="en-US" dirty="0">
              <a:solidFill>
                <a:prstClr val="black"/>
              </a:solidFill>
            </a:endParaRPr>
          </a:p>
          <a:p>
            <a:pPr algn="ctr"/>
            <a:endParaRPr lang="en-US" dirty="0" smtClean="0">
              <a:solidFill>
                <a:prstClr val="black"/>
              </a:solidFill>
            </a:endParaRPr>
          </a:p>
          <a:p>
            <a:pPr algn="ctr"/>
            <a:endParaRPr lang="en-US" dirty="0">
              <a:solidFill>
                <a:prstClr val="black"/>
              </a:solidFill>
            </a:endParaRPr>
          </a:p>
        </p:txBody>
      </p:sp>
      <p:pic>
        <p:nvPicPr>
          <p:cNvPr id="9" name="Picture 9" descr="C:\Users\satari\Desktop\انديشه 1 عكسها\png\uzdfghrl.png"/>
          <p:cNvPicPr>
            <a:picLocks noChangeAspect="1" noChangeArrowheads="1"/>
          </p:cNvPicPr>
          <p:nvPr/>
        </p:nvPicPr>
        <p:blipFill>
          <a:blip r:embed="rId2" cstate="print"/>
          <a:srcRect/>
          <a:stretch>
            <a:fillRect/>
          </a:stretch>
        </p:blipFill>
        <p:spPr bwMode="auto">
          <a:xfrm>
            <a:off x="7924800" y="152400"/>
            <a:ext cx="872852" cy="852774"/>
          </a:xfrm>
          <a:prstGeom prst="rect">
            <a:avLst/>
          </a:prstGeom>
          <a:noFill/>
          <a:ln>
            <a:noFill/>
          </a:ln>
        </p:spPr>
      </p:pic>
      <p:pic>
        <p:nvPicPr>
          <p:cNvPr id="10"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3600" y="-4572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pic>
        <p:nvPicPr>
          <p:cNvPr id="12" name="Picture 3" descr="D:\document\leila\a\png\4un3k-arabesque_4.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flipH="1">
            <a:off x="228600" y="-533400"/>
            <a:ext cx="2362200" cy="1809728"/>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Rounded Rectangle 13"/>
          <p:cNvSpPr/>
          <p:nvPr/>
        </p:nvSpPr>
        <p:spPr>
          <a:xfrm>
            <a:off x="228600" y="1447800"/>
            <a:ext cx="7772400" cy="36576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cs typeface="2  Karim" pitchFamily="2" charset="-78"/>
            </a:endParaRPr>
          </a:p>
          <a:p>
            <a:pPr algn="r" rtl="1"/>
            <a:r>
              <a:rPr lang="fa-IR" sz="2400" b="1" dirty="0" smtClean="0">
                <a:solidFill>
                  <a:schemeClr val="accent5">
                    <a:lumMod val="10000"/>
                  </a:schemeClr>
                </a:solidFill>
                <a:cs typeface="2  Karim" pitchFamily="2" charset="-78"/>
              </a:rPr>
              <a:t>إِنَّما يُرِيدُ اللَّهُ لِيُذْهِبَ عَنْكُمُ الرِّجْسَ أَهْلَ الْبَيْتِ وَ يُطَهِّرَكُمْ تَطْهِيراً؛ احزاب 33</a:t>
            </a:r>
          </a:p>
          <a:p>
            <a:pPr algn="r" rtl="1"/>
            <a:r>
              <a:rPr lang="fa-IR" sz="2400" b="1" dirty="0" smtClean="0">
                <a:solidFill>
                  <a:schemeClr val="accent5">
                    <a:lumMod val="10000"/>
                  </a:schemeClr>
                </a:solidFill>
                <a:cs typeface="2  Karim" pitchFamily="2" charset="-78"/>
              </a:rPr>
              <a:t>خدا فقط مى‏خواهد آلودگى را از شما خاندان [پيامبر] بزدايد و شما را پاك و پاكيزه گرداند.</a:t>
            </a:r>
          </a:p>
          <a:p>
            <a:pPr algn="r" rtl="1"/>
            <a:r>
              <a:rPr lang="fa-IR" sz="2400" b="1" dirty="0" smtClean="0">
                <a:solidFill>
                  <a:srgbClr val="7030A0"/>
                </a:solidFill>
                <a:latin typeface="Tahoma" pitchFamily="34" charset="0"/>
                <a:cs typeface="2  Karim" pitchFamily="2" charset="-78"/>
              </a:rPr>
              <a:t>مقصود از «رجس» در آيه، هر نوع پليدى فكرى و روحى و رفتارى است كه گناه از مصاديق بارز آن است. بر اساس روايات متواتر، مقصود از اهل‏بيت در اين آيه، على (ع)، فاطمه زهرا و امام‏حسن و امام‏حسين عليهم السلام هستند.</a:t>
            </a:r>
            <a:endParaRPr lang="fa-IR" sz="2400" b="1" dirty="0" smtClean="0">
              <a:solidFill>
                <a:schemeClr val="accent5">
                  <a:lumMod val="10000"/>
                </a:schemeClr>
              </a:solidFill>
              <a:cs typeface="2  Karim" pitchFamily="2" charset="-78"/>
            </a:endParaRPr>
          </a:p>
          <a:p>
            <a:pPr algn="r" rtl="1"/>
            <a:r>
              <a:rPr lang="fa-IR" sz="2400" b="1" dirty="0" smtClean="0">
                <a:solidFill>
                  <a:schemeClr val="accent5">
                    <a:lumMod val="10000"/>
                  </a:schemeClr>
                </a:solidFill>
                <a:cs typeface="2  Yagut" pitchFamily="2" charset="-78"/>
              </a:rPr>
              <a:t>.</a:t>
            </a:r>
            <a:endParaRPr lang="fa-IR" sz="2400" b="1" dirty="0" smtClean="0">
              <a:solidFill>
                <a:schemeClr val="accent5">
                  <a:lumMod val="10000"/>
                </a:schemeClr>
              </a:solidFill>
              <a:cs typeface="2  Karim" pitchFamily="2" charset="-78"/>
            </a:endParaRPr>
          </a:p>
          <a:p>
            <a:pPr algn="r" rtl="1"/>
            <a:endParaRPr lang="fa-IR" sz="2400" b="1" dirty="0" smtClean="0">
              <a:solidFill>
                <a:schemeClr val="accent5">
                  <a:lumMod val="10000"/>
                </a:schemeClr>
              </a:solidFill>
              <a:latin typeface="Tahoma" pitchFamily="34" charset="0"/>
              <a:cs typeface="2  Karim" pitchFamily="2" charset="-78"/>
            </a:endParaRPr>
          </a:p>
          <a:p>
            <a:pPr algn="r" rtl="1"/>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a:p>
            <a:pPr algn="r" rtl="1" fontAlgn="base">
              <a:spcBef>
                <a:spcPct val="0"/>
              </a:spcBef>
              <a:spcAft>
                <a:spcPct val="0"/>
              </a:spcAft>
            </a:pPr>
            <a:endParaRPr lang="fa-IR" sz="2400" b="1" dirty="0" smtClean="0">
              <a:solidFill>
                <a:srgbClr val="002060"/>
              </a:solidFill>
              <a:latin typeface="Tahoma" pitchFamily="34" charset="0"/>
              <a:cs typeface="2  Karim" pitchFamily="2" charset="-78"/>
            </a:endParaRPr>
          </a:p>
        </p:txBody>
      </p:sp>
      <p:sp>
        <p:nvSpPr>
          <p:cNvPr id="15" name="32-Point Star 14"/>
          <p:cNvSpPr/>
          <p:nvPr/>
        </p:nvSpPr>
        <p:spPr>
          <a:xfrm>
            <a:off x="5867400" y="1524000"/>
            <a:ext cx="2209800" cy="914400"/>
          </a:xfrm>
          <a:prstGeom prst="star3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b="1" dirty="0" smtClean="0">
                <a:solidFill>
                  <a:schemeClr val="bg1"/>
                </a:solidFill>
                <a:cs typeface="2  Karim" pitchFamily="2" charset="-78"/>
              </a:rPr>
              <a:t>2.آیه تطهیر</a:t>
            </a:r>
            <a:endParaRPr lang="en-US" sz="2000" dirty="0">
              <a:solidFill>
                <a:schemeClr val="bg1"/>
              </a:solidFill>
              <a:cs typeface="2  Karim" pitchFamily="2" charset="-78"/>
            </a:endParaRPr>
          </a:p>
        </p:txBody>
      </p:sp>
    </p:spTree>
  </p:cSld>
  <p:clrMapOvr>
    <a:masterClrMapping/>
  </p:clrMapOvr>
  <p:transition>
    <p:strips dir="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2000" fill="hold"/>
                                        <p:tgtEl>
                                          <p:spTgt spid="5"/>
                                        </p:tgtEl>
                                        <p:attrNameLst>
                                          <p:attrName>ppt_x</p:attrName>
                                        </p:attrNameLst>
                                      </p:cBhvr>
                                      <p:tavLst>
                                        <p:tav tm="0">
                                          <p:val>
                                            <p:strVal val="#ppt_x"/>
                                          </p:val>
                                        </p:tav>
                                        <p:tav tm="100000">
                                          <p:val>
                                            <p:strVal val="#ppt_x"/>
                                          </p:val>
                                        </p:tav>
                                      </p:tavLst>
                                    </p:anim>
                                    <p:anim calcmode="lin" valueType="num">
                                      <p:cBhvr additive="base">
                                        <p:cTn id="8"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nodeType="clickEffect">
                                  <p:stCondLst>
                                    <p:cond delay="0"/>
                                  </p:stCondLst>
                                  <p:childTnLst>
                                    <p:animRot by="21600000">
                                      <p:cBhvr>
                                        <p:cTn id="16" dur="2000" fill="hold"/>
                                        <p:tgtEl>
                                          <p:spTgt spid="9"/>
                                        </p:tgtEl>
                                        <p:attrNameLst>
                                          <p:attrName>r</p:attrName>
                                        </p:attrNameLst>
                                      </p:cBhvr>
                                    </p:animRot>
                                  </p:childTnLst>
                                </p:cTn>
                              </p:par>
                              <p:par>
                                <p:cTn id="17" presetID="42" presetClass="entr" presetSubtype="0" fill="hold" nodeType="with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1000"/>
                                        <p:tgtEl>
                                          <p:spTgt spid="10"/>
                                        </p:tgtEl>
                                      </p:cBhvr>
                                    </p:animEffect>
                                    <p:anim calcmode="lin" valueType="num">
                                      <p:cBhvr>
                                        <p:cTn id="20" dur="1000" fill="hold"/>
                                        <p:tgtEl>
                                          <p:spTgt spid="10"/>
                                        </p:tgtEl>
                                        <p:attrNameLst>
                                          <p:attrName>ppt_x</p:attrName>
                                        </p:attrNameLst>
                                      </p:cBhvr>
                                      <p:tavLst>
                                        <p:tav tm="0">
                                          <p:val>
                                            <p:strVal val="#ppt_x"/>
                                          </p:val>
                                        </p:tav>
                                        <p:tav tm="100000">
                                          <p:val>
                                            <p:strVal val="#ppt_x"/>
                                          </p:val>
                                        </p:tav>
                                      </p:tavLst>
                                    </p:anim>
                                    <p:anim calcmode="lin" valueType="num">
                                      <p:cBhvr>
                                        <p:cTn id="21" dur="1000" fill="hold"/>
                                        <p:tgtEl>
                                          <p:spTgt spid="10"/>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296</TotalTime>
  <Words>1219</Words>
  <Application>Microsoft Office PowerPoint</Application>
  <PresentationFormat>On-screen Show (4:3)</PresentationFormat>
  <Paragraphs>240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ali</dc:creator>
  <cp:lastModifiedBy>NPSoft</cp:lastModifiedBy>
  <cp:revision>24</cp:revision>
  <dcterms:created xsi:type="dcterms:W3CDTF">2006-08-16T00:00:00Z</dcterms:created>
  <dcterms:modified xsi:type="dcterms:W3CDTF">2019-08-16T05:30:12Z</dcterms:modified>
</cp:coreProperties>
</file>