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72" r:id="rId2"/>
    <p:sldId id="276" r:id="rId3"/>
    <p:sldId id="278" r:id="rId4"/>
    <p:sldId id="280" r:id="rId5"/>
    <p:sldId id="282" r:id="rId6"/>
    <p:sldId id="284" r:id="rId7"/>
    <p:sldId id="286" r:id="rId8"/>
    <p:sldId id="288" r:id="rId9"/>
    <p:sldId id="290" r:id="rId10"/>
    <p:sldId id="29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A5B01-2D54-4D0F-BB91-AC68737A949D}" type="datetimeFigureOut">
              <a:rPr lang="en-US" smtClean="0"/>
              <a:pPr/>
              <a:t>7/31/2019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28A83-C84F-48B9-88DA-8B7C5E84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5EF8E-951F-4202-90B6-30BE1780020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838200"/>
            <a:ext cx="9144000" cy="68580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6000" b="1" dirty="0" smtClean="0">
                <a:solidFill>
                  <a:srgbClr val="FF0000"/>
                </a:solidFill>
                <a:latin typeface="Tahoma" pitchFamily="34" charset="0"/>
                <a:cs typeface="B Homa" pitchFamily="2" charset="-78"/>
              </a:rPr>
              <a:t>مرجعيت و ولايت در عصر غيبت 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2895600" y="0"/>
            <a:ext cx="3581400" cy="1447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dirty="0" smtClean="0">
                <a:latin typeface="Garamond" pitchFamily="18" charset="0"/>
                <a:cs typeface="B Yagut" pitchFamily="2" charset="-78"/>
              </a:rPr>
              <a:t> بخش سوم</a:t>
            </a:r>
            <a:r>
              <a:rPr lang="fa-IR" sz="3600" dirty="0" smtClean="0">
                <a:solidFill>
                  <a:srgbClr val="FF3300"/>
                </a:solidFill>
                <a:latin typeface="Garamond" pitchFamily="18" charset="0"/>
                <a:cs typeface="B Yagut" pitchFamily="2" charset="-78"/>
              </a:rPr>
              <a:t>  </a:t>
            </a:r>
            <a:endParaRPr lang="fa-IR" sz="3600" b="1" dirty="0" smtClean="0">
              <a:solidFill>
                <a:srgbClr val="7030A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-95952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990600"/>
            <a:ext cx="9144000" cy="48768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/>
            <a:endParaRPr lang="en-US" sz="2800" dirty="0" smtClean="0"/>
          </a:p>
          <a:p>
            <a:pPr algn="r" rtl="1"/>
            <a:endParaRPr lang="fa-IR" sz="2800" dirty="0" smtClean="0"/>
          </a:p>
          <a:p>
            <a:pPr algn="r" rtl="1"/>
            <a:endParaRPr lang="fa-IR" sz="2800" dirty="0" smtClean="0"/>
          </a:p>
          <a:p>
            <a:pPr algn="r" rtl="1"/>
            <a:endParaRPr lang="fa-IR" sz="2800" dirty="0" smtClean="0"/>
          </a:p>
          <a:p>
            <a:pPr algn="r" rtl="1"/>
            <a:endParaRPr lang="fa-IR" sz="2800" dirty="0" smtClean="0"/>
          </a:p>
          <a:p>
            <a:pPr algn="r" rtl="1"/>
            <a:endParaRPr lang="fa-IR" sz="2400" dirty="0" smtClean="0"/>
          </a:p>
          <a:p>
            <a:pPr algn="r" rtl="1"/>
            <a:endParaRPr lang="fa-IR" sz="2400" dirty="0" smtClean="0"/>
          </a:p>
          <a:p>
            <a:pPr algn="r" rtl="1"/>
            <a:endParaRPr lang="fa-IR" sz="2400" dirty="0" smtClean="0"/>
          </a:p>
          <a:p>
            <a:pPr algn="r" rtl="1"/>
            <a:endParaRPr lang="fa-IR" sz="2400" dirty="0" smtClean="0"/>
          </a:p>
          <a:p>
            <a:pPr algn="r" rtl="1"/>
            <a:r>
              <a:rPr lang="fa-IR" sz="2400" dirty="0" smtClean="0"/>
              <a:t/>
            </a:r>
            <a:br>
              <a:rPr lang="fa-IR" sz="2400" dirty="0" smtClean="0"/>
            </a:br>
            <a:endParaRPr lang="fa-IR" sz="2400" dirty="0" smtClean="0"/>
          </a:p>
          <a:p>
            <a:pPr algn="r" rtl="1"/>
            <a:endParaRPr lang="fa-IR" sz="2800" dirty="0" smtClean="0"/>
          </a:p>
          <a:p>
            <a:pPr algn="r" rtl="1"/>
            <a:endParaRPr lang="fa-IR" sz="2800" dirty="0" smtClean="0"/>
          </a:p>
          <a:p>
            <a:pPr algn="r" rtl="1"/>
            <a:endParaRPr lang="fa-IR" sz="2800" dirty="0" smtClean="0"/>
          </a:p>
          <a:p>
            <a:pPr algn="r" rtl="1"/>
            <a:endParaRPr lang="fa-IR" sz="2800" dirty="0" smtClean="0"/>
          </a:p>
          <a:p>
            <a:pPr algn="r" rtl="1"/>
            <a:r>
              <a:rPr lang="fa-IR" sz="2800" dirty="0" smtClean="0"/>
              <a:t>اولًا</a:t>
            </a:r>
            <a:r>
              <a:rPr lang="fa-IR" sz="2800" dirty="0" smtClean="0"/>
              <a:t>، پذيرش حكومت، مستلزم پذيرش اختيارات مطلقه است؛ زيرا فقيه </a:t>
            </a:r>
            <a:endParaRPr lang="fa-IR" sz="2800" dirty="0" smtClean="0"/>
          </a:p>
          <a:p>
            <a:pPr algn="r" rtl="1"/>
            <a:r>
              <a:rPr lang="fa-IR" sz="2800" dirty="0" smtClean="0"/>
              <a:t>جامعِ الشرايط </a:t>
            </a:r>
            <a:r>
              <a:rPr lang="fa-IR" sz="2800" dirty="0" smtClean="0"/>
              <a:t>بدون اختيارات گسترده، توانايى انجام وظايف خويش را </a:t>
            </a:r>
            <a:endParaRPr lang="fa-IR" sz="2800" dirty="0" smtClean="0"/>
          </a:p>
          <a:p>
            <a:pPr algn="r" rtl="1"/>
            <a:r>
              <a:rPr lang="fa-IR" sz="2800" dirty="0" smtClean="0"/>
              <a:t>ندارد.</a:t>
            </a:r>
          </a:p>
          <a:p>
            <a:pPr algn="r" rtl="1"/>
            <a:r>
              <a:rPr lang="fa-IR" sz="2800" dirty="0" smtClean="0"/>
              <a:t>ثانیا،ظهور روايات، </a:t>
            </a:r>
            <a:r>
              <a:rPr lang="fa-IR" sz="2800" dirty="0" smtClean="0"/>
              <a:t>ولايت مطلقه و عامّه را نيز ثابت مى‏</a:t>
            </a:r>
            <a:r>
              <a:rPr lang="fa-IR" sz="2800" dirty="0" smtClean="0"/>
              <a:t>كند.</a:t>
            </a:r>
            <a:r>
              <a:rPr lang="fa-IR" sz="2800" dirty="0" smtClean="0"/>
              <a:t/>
            </a:r>
            <a:br>
              <a:rPr lang="fa-IR" sz="2800" dirty="0" smtClean="0"/>
            </a:br>
            <a:endParaRPr lang="fa-IR" sz="2800" dirty="0" smtClean="0"/>
          </a:p>
          <a:p>
            <a:pPr algn="r" rtl="1"/>
            <a:r>
              <a:rPr lang="fa-IR" sz="2800" dirty="0" smtClean="0"/>
              <a:t/>
            </a:r>
            <a:br>
              <a:rPr lang="fa-IR" sz="2800" dirty="0" smtClean="0"/>
            </a:br>
            <a:endParaRPr lang="fa-IR" sz="2800" dirty="0" smtClean="0"/>
          </a:p>
          <a:p>
            <a:pPr algn="r" rtl="1"/>
            <a:endParaRPr lang="fa-IR" sz="2800" dirty="0" smtClean="0"/>
          </a:p>
          <a:p>
            <a:pPr algn="r" rtl="1"/>
            <a:r>
              <a:rPr lang="fa-IR" sz="2800" dirty="0" smtClean="0"/>
              <a:t/>
            </a:r>
            <a:br>
              <a:rPr lang="fa-IR" sz="2800" dirty="0" smtClean="0"/>
            </a:br>
            <a:endParaRPr lang="fa-IR" sz="2800" dirty="0" smtClean="0"/>
          </a:p>
          <a:p>
            <a:pPr algn="r" rtl="1"/>
            <a:r>
              <a:rPr lang="fa-IR" sz="2800" dirty="0" smtClean="0"/>
              <a:t/>
            </a:r>
            <a:br>
              <a:rPr lang="fa-IR" sz="2800" dirty="0" smtClean="0"/>
            </a:br>
            <a:endParaRPr lang="fa-IR" sz="2800" dirty="0" smtClean="0"/>
          </a:p>
          <a:p>
            <a:pPr algn="r" rtl="1"/>
            <a:endParaRPr lang="fa-IR" sz="2800" dirty="0" smtClean="0"/>
          </a:p>
          <a:p>
            <a:pPr algn="r" rtl="1"/>
            <a:endParaRPr lang="fa-IR" sz="2400" dirty="0" smtClean="0"/>
          </a:p>
          <a:p>
            <a:pPr algn="r" rtl="1"/>
            <a:r>
              <a:rPr lang="fa-IR" sz="2800" dirty="0" smtClean="0"/>
              <a:t/>
            </a:r>
            <a:br>
              <a:rPr lang="fa-IR" sz="2800" dirty="0" smtClean="0"/>
            </a:br>
            <a:endParaRPr lang="fa-IR" sz="2800" dirty="0" smtClean="0"/>
          </a:p>
          <a:p>
            <a:pPr algn="r" rtl="1"/>
            <a:r>
              <a:rPr lang="fa-IR" sz="2800" dirty="0" smtClean="0"/>
              <a:t/>
            </a:r>
            <a:br>
              <a:rPr lang="fa-IR" sz="2800" dirty="0" smtClean="0"/>
            </a:br>
            <a:endParaRPr lang="fa-IR" sz="2800" dirty="0"/>
          </a:p>
        </p:txBody>
      </p:sp>
      <p:sp>
        <p:nvSpPr>
          <p:cNvPr id="15" name="12-Point Star 14"/>
          <p:cNvSpPr/>
          <p:nvPr/>
        </p:nvSpPr>
        <p:spPr>
          <a:xfrm>
            <a:off x="2057400" y="0"/>
            <a:ext cx="4648200" cy="1447800"/>
          </a:xfrm>
          <a:prstGeom prst="star12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 smtClean="0">
              <a:solidFill>
                <a:schemeClr val="bg1"/>
              </a:solidFill>
              <a:latin typeface="Tahoma" pitchFamily="34" charset="0"/>
              <a:cs typeface="2  Yagut" pitchFamily="2" charset="-78"/>
            </a:endParaRPr>
          </a:p>
          <a:p>
            <a:pPr algn="ctr"/>
            <a:endParaRPr lang="en-US" sz="3600" b="1" dirty="0" smtClean="0">
              <a:solidFill>
                <a:schemeClr val="bg1"/>
              </a:solidFill>
              <a:latin typeface="Tahoma" pitchFamily="34" charset="0"/>
              <a:cs typeface="2  Yagut" pitchFamily="2" charset="-78"/>
            </a:endParaRPr>
          </a:p>
          <a:p>
            <a:pPr algn="ctr"/>
            <a:r>
              <a:rPr lang="fa-IR" sz="3600" b="1" dirty="0" smtClean="0">
                <a:solidFill>
                  <a:schemeClr val="bg1"/>
                </a:solidFill>
                <a:latin typeface="Tahoma" pitchFamily="34" charset="0"/>
                <a:cs typeface="2  Yagut" pitchFamily="2" charset="-78"/>
              </a:rPr>
              <a:t>مبنای ولايت </a:t>
            </a:r>
            <a:r>
              <a:rPr lang="fa-IR" sz="3600" b="1" dirty="0" smtClean="0">
                <a:solidFill>
                  <a:schemeClr val="bg1"/>
                </a:solidFill>
                <a:latin typeface="Tahoma" pitchFamily="34" charset="0"/>
                <a:cs typeface="2  Yagut" pitchFamily="2" charset="-78"/>
              </a:rPr>
              <a:t>مطلقه </a:t>
            </a:r>
            <a:r>
              <a:rPr lang="fa-IR" sz="3600" b="1" dirty="0" smtClean="0">
                <a:solidFill>
                  <a:schemeClr val="bg1"/>
                </a:solidFill>
                <a:latin typeface="Tahoma" pitchFamily="34" charset="0"/>
                <a:cs typeface="2  Yagut" pitchFamily="2" charset="-78"/>
              </a:rPr>
              <a:t>فقيه</a:t>
            </a:r>
            <a:endParaRPr lang="en-US" sz="3600" b="1" dirty="0" smtClean="0">
              <a:solidFill>
                <a:schemeClr val="bg1"/>
              </a:solidFill>
              <a:latin typeface="Tahoma" pitchFamily="34" charset="0"/>
              <a:cs typeface="2  Yagut" pitchFamily="2" charset="-78"/>
            </a:endParaRPr>
          </a:p>
          <a:p>
            <a:pPr algn="ctr"/>
            <a:r>
              <a:rPr lang="fa-IR" sz="3600" b="1" dirty="0" smtClean="0">
                <a:solidFill>
                  <a:schemeClr val="bg1"/>
                </a:solidFill>
                <a:latin typeface="Tahoma" pitchFamily="34" charset="0"/>
                <a:cs typeface="2  Yagut" pitchFamily="2" charset="-78"/>
              </a:rPr>
              <a:t>‏</a:t>
            </a:r>
            <a:r>
              <a:rPr lang="fa-IR" sz="3600" b="1" dirty="0" smtClean="0">
                <a:solidFill>
                  <a:schemeClr val="bg1"/>
                </a:solidFill>
                <a:latin typeface="Tahoma" pitchFamily="34" charset="0"/>
                <a:cs typeface="2  Yagut" pitchFamily="2" charset="-78"/>
              </a:rPr>
              <a:t/>
            </a:r>
            <a:br>
              <a:rPr lang="fa-IR" sz="3600" b="1" dirty="0" smtClean="0">
                <a:solidFill>
                  <a:schemeClr val="bg1"/>
                </a:solidFill>
                <a:latin typeface="Tahoma" pitchFamily="34" charset="0"/>
                <a:cs typeface="2  Yagut" pitchFamily="2" charset="-78"/>
              </a:rPr>
            </a:br>
            <a:endParaRPr lang="fa-IR" sz="3600" b="1" dirty="0" smtClean="0">
              <a:solidFill>
                <a:schemeClr val="bg1"/>
              </a:solidFill>
              <a:latin typeface="Tahoma" pitchFamily="34" charset="0"/>
              <a:cs typeface="2  Yagut" pitchFamily="2" charset="-78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4"/>
          <p:cNvSpPr>
            <a:spLocks noChangeArrowheads="1"/>
          </p:cNvSpPr>
          <p:nvPr/>
        </p:nvSpPr>
        <p:spPr bwMode="auto">
          <a:xfrm>
            <a:off x="-609600" y="90294"/>
            <a:ext cx="9753600" cy="66171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r">
              <a:lnSpc>
                <a:spcPct val="180000"/>
              </a:lnSpc>
            </a:pPr>
            <a:endParaRPr lang="en-US" sz="4000" b="1" dirty="0" smtClean="0">
              <a:latin typeface="Garamond" pitchFamily="18" charset="0"/>
              <a:cs typeface="B Homa" pitchFamily="2" charset="-78"/>
            </a:endParaRPr>
          </a:p>
          <a:p>
            <a:pPr algn="r">
              <a:lnSpc>
                <a:spcPct val="180000"/>
              </a:lnSpc>
            </a:pPr>
            <a:r>
              <a:rPr lang="en-US" sz="4000" b="1" dirty="0" smtClean="0">
                <a:latin typeface="Garamond" pitchFamily="18" charset="0"/>
                <a:cs typeface="B Homa" pitchFamily="2" charset="-78"/>
              </a:rPr>
              <a:t>				</a:t>
            </a:r>
            <a:r>
              <a:rPr lang="fa-IR" sz="4000" b="1" dirty="0" smtClean="0">
                <a:latin typeface="Garamond" pitchFamily="18" charset="0"/>
                <a:cs typeface="B Homa" pitchFamily="2" charset="-78"/>
              </a:rPr>
              <a:t>1. ولايت تكويني     </a:t>
            </a:r>
            <a:endParaRPr lang="en-US" sz="4000" b="1" dirty="0" smtClean="0">
              <a:latin typeface="Garamond" pitchFamily="18" charset="0"/>
              <a:cs typeface="B Homa" pitchFamily="2" charset="-78"/>
            </a:endParaRPr>
          </a:p>
          <a:p>
            <a:pPr algn="r">
              <a:lnSpc>
                <a:spcPct val="180000"/>
              </a:lnSpc>
            </a:pPr>
            <a:r>
              <a:rPr lang="en-US" sz="4000" b="1" dirty="0">
                <a:latin typeface="Garamond" pitchFamily="18" charset="0"/>
                <a:cs typeface="B Homa" pitchFamily="2" charset="-78"/>
              </a:rPr>
              <a:t>				</a:t>
            </a:r>
            <a:r>
              <a:rPr lang="fa-IR" sz="4000" b="1" dirty="0">
                <a:latin typeface="Garamond" pitchFamily="18" charset="0"/>
                <a:cs typeface="B Homa" pitchFamily="2" charset="-78"/>
              </a:rPr>
              <a:t>2. ولايت بر تشريع   </a:t>
            </a:r>
            <a:endParaRPr lang="en-US" sz="4000" b="1" dirty="0">
              <a:latin typeface="Garamond" pitchFamily="18" charset="0"/>
              <a:cs typeface="B Homa" pitchFamily="2" charset="-78"/>
            </a:endParaRPr>
          </a:p>
          <a:p>
            <a:pPr algn="r">
              <a:lnSpc>
                <a:spcPct val="180000"/>
              </a:lnSpc>
            </a:pPr>
            <a:r>
              <a:rPr lang="en-US" sz="4000" b="1" dirty="0">
                <a:latin typeface="Garamond" pitchFamily="18" charset="0"/>
                <a:cs typeface="B Homa" pitchFamily="2" charset="-78"/>
              </a:rPr>
              <a:t>				</a:t>
            </a:r>
            <a:r>
              <a:rPr lang="fa-IR" sz="4000" b="1" dirty="0">
                <a:latin typeface="Garamond" pitchFamily="18" charset="0"/>
                <a:cs typeface="B Homa" pitchFamily="2" charset="-78"/>
              </a:rPr>
              <a:t> 3. ولايت بر مردم   </a:t>
            </a:r>
            <a:endParaRPr lang="en-US" sz="4000" b="1" dirty="0">
              <a:latin typeface="Garamond" pitchFamily="18" charset="0"/>
              <a:cs typeface="B Homa" pitchFamily="2" charset="-78"/>
            </a:endParaRPr>
          </a:p>
          <a:p>
            <a:pPr algn="r">
              <a:lnSpc>
                <a:spcPct val="180000"/>
              </a:lnSpc>
            </a:pPr>
            <a:r>
              <a:rPr lang="en-US" sz="4000" b="1" dirty="0">
                <a:latin typeface="Garamond" pitchFamily="18" charset="0"/>
                <a:cs typeface="B Homa" pitchFamily="2" charset="-78"/>
              </a:rPr>
              <a:t>				</a:t>
            </a:r>
            <a:r>
              <a:rPr lang="fa-IR" sz="4000" b="1" dirty="0">
                <a:latin typeface="Garamond" pitchFamily="18" charset="0"/>
                <a:cs typeface="B Homa" pitchFamily="2" charset="-78"/>
              </a:rPr>
              <a:t> </a:t>
            </a:r>
            <a:r>
              <a:rPr lang="fa-IR" sz="4000" b="1" dirty="0" smtClean="0">
                <a:latin typeface="Garamond" pitchFamily="18" charset="0"/>
                <a:cs typeface="B Homa" pitchFamily="2" charset="-78"/>
              </a:rPr>
              <a:t>الف. </a:t>
            </a:r>
            <a:r>
              <a:rPr lang="fa-IR" sz="4000" b="1" dirty="0">
                <a:latin typeface="Garamond" pitchFamily="18" charset="0"/>
                <a:cs typeface="B Homa" pitchFamily="2" charset="-78"/>
              </a:rPr>
              <a:t>ولايت بر محجوران   </a:t>
            </a:r>
            <a:endParaRPr lang="en-US" sz="4000" b="1" dirty="0">
              <a:latin typeface="Garamond" pitchFamily="18" charset="0"/>
              <a:cs typeface="B Homa" pitchFamily="2" charset="-78"/>
            </a:endParaRPr>
          </a:p>
          <a:p>
            <a:pPr algn="r">
              <a:lnSpc>
                <a:spcPct val="180000"/>
              </a:lnSpc>
            </a:pPr>
            <a:r>
              <a:rPr lang="en-US" sz="4000" b="1" dirty="0">
                <a:latin typeface="Garamond" pitchFamily="18" charset="0"/>
                <a:cs typeface="B Homa" pitchFamily="2" charset="-78"/>
              </a:rPr>
              <a:t>				</a:t>
            </a:r>
            <a:r>
              <a:rPr lang="fa-IR" sz="4000" b="1" dirty="0" smtClean="0">
                <a:latin typeface="Garamond" pitchFamily="18" charset="0"/>
                <a:cs typeface="B Homa" pitchFamily="2" charset="-78"/>
              </a:rPr>
              <a:t>ب. </a:t>
            </a:r>
            <a:r>
              <a:rPr lang="fa-IR" sz="4000" b="1" dirty="0">
                <a:latin typeface="Garamond" pitchFamily="18" charset="0"/>
                <a:cs typeface="B Homa" pitchFamily="2" charset="-78"/>
              </a:rPr>
              <a:t>ولايت بر </a:t>
            </a:r>
            <a:r>
              <a:rPr lang="fa-IR" sz="4000" b="1" dirty="0" smtClean="0">
                <a:latin typeface="Garamond" pitchFamily="18" charset="0"/>
                <a:cs typeface="B Homa" pitchFamily="2" charset="-78"/>
              </a:rPr>
              <a:t>خردمندان</a:t>
            </a:r>
            <a:endParaRPr lang="fa-IR" sz="4000" b="1" dirty="0">
              <a:latin typeface="Garamond" pitchFamily="18" charset="0"/>
              <a:cs typeface="B Homa" pitchFamily="2" charset="-78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2438400" y="0"/>
            <a:ext cx="2895600" cy="1219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>
              <a:lnSpc>
                <a:spcPct val="180000"/>
              </a:lnSpc>
            </a:pPr>
            <a:r>
              <a:rPr lang="fa-IR" sz="2400" b="1" dirty="0" smtClean="0">
                <a:solidFill>
                  <a:schemeClr val="accent5">
                    <a:lumMod val="10000"/>
                  </a:schemeClr>
                </a:solidFill>
                <a:latin typeface="Garamond" pitchFamily="18" charset="0"/>
                <a:cs typeface="2  Yagut" pitchFamily="2" charset="-78"/>
              </a:rPr>
              <a:t>ولايت چيست</a:t>
            </a:r>
            <a:endParaRPr lang="en-US" sz="2400" b="1" dirty="0">
              <a:solidFill>
                <a:schemeClr val="accent5">
                  <a:lumMod val="10000"/>
                </a:schemeClr>
              </a:solidFill>
              <a:latin typeface="Garamond" pitchFamily="18" charset="0"/>
              <a:cs typeface="2  Yagut" pitchFamily="2" charset="-78"/>
            </a:endParaRPr>
          </a:p>
        </p:txBody>
      </p:sp>
      <p:sp>
        <p:nvSpPr>
          <p:cNvPr id="4" name="Left Arrow 3"/>
          <p:cNvSpPr/>
          <p:nvPr/>
        </p:nvSpPr>
        <p:spPr bwMode="auto">
          <a:xfrm>
            <a:off x="4724400" y="1752600"/>
            <a:ext cx="990600" cy="3048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-152400" y="1447800"/>
            <a:ext cx="4876800" cy="838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400" dirty="0" smtClean="0">
                <a:solidFill>
                  <a:schemeClr val="accent5">
                    <a:lumMod val="10000"/>
                  </a:schemeClr>
                </a:solidFill>
                <a:cs typeface="B Homa" pitchFamily="2" charset="-78"/>
              </a:rPr>
              <a:t>سرپرستى موجودات جهان .ولىِّ حقيقى اشيا و اشخاص ، فقط ذات خداوند است.</a:t>
            </a:r>
            <a:endParaRPr lang="en-US" sz="2400" dirty="0" smtClean="0">
              <a:solidFill>
                <a:schemeClr val="accent5">
                  <a:lumMod val="10000"/>
                </a:schemeClr>
              </a:solidFill>
              <a:cs typeface="B Homa" pitchFamily="2" charset="-78"/>
            </a:endParaRPr>
          </a:p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B Homa" pitchFamily="2" charset="-78"/>
            </a:endParaRPr>
          </a:p>
        </p:txBody>
      </p:sp>
      <p:sp>
        <p:nvSpPr>
          <p:cNvPr id="7" name="Left Arrow 6"/>
          <p:cNvSpPr/>
          <p:nvPr/>
        </p:nvSpPr>
        <p:spPr bwMode="auto">
          <a:xfrm>
            <a:off x="4343400" y="2667000"/>
            <a:ext cx="990600" cy="381000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0" y="2667000"/>
            <a:ext cx="4343400" cy="762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000" dirty="0" smtClean="0">
                <a:solidFill>
                  <a:schemeClr val="accent5">
                    <a:lumMod val="10000"/>
                  </a:schemeClr>
                </a:solidFill>
                <a:latin typeface="Tahoma" pitchFamily="34" charset="0"/>
                <a:cs typeface="B Homa" pitchFamily="2" charset="-78"/>
              </a:rPr>
              <a:t>ولايت بر قانونگذاري احكام دين که مخصوص خدا ست ، در مواردي به پيامبر واگذار مي شود. </a:t>
            </a:r>
            <a:endParaRPr kumimoji="0" lang="fa-IR" sz="2000" i="0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Tahoma" pitchFamily="34" charset="0"/>
              <a:cs typeface="B Homa" pitchFamily="2" charset="-78"/>
            </a:endParaRPr>
          </a:p>
        </p:txBody>
      </p:sp>
      <p:sp>
        <p:nvSpPr>
          <p:cNvPr id="10" name="Left Arrow 9"/>
          <p:cNvSpPr/>
          <p:nvPr/>
        </p:nvSpPr>
        <p:spPr bwMode="auto">
          <a:xfrm>
            <a:off x="4191000" y="3886200"/>
            <a:ext cx="1447800" cy="381000"/>
          </a:xfrm>
          <a:prstGeom prst="leftArrow">
            <a:avLst>
              <a:gd name="adj1" fmla="val 56761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endParaRPr>
          </a:p>
        </p:txBody>
      </p:sp>
      <p:sp>
        <p:nvSpPr>
          <p:cNvPr id="11" name="Left Arrow 10"/>
          <p:cNvSpPr/>
          <p:nvPr/>
        </p:nvSpPr>
        <p:spPr bwMode="auto">
          <a:xfrm>
            <a:off x="3886200" y="4953000"/>
            <a:ext cx="914400" cy="381000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endParaRPr>
          </a:p>
        </p:txBody>
      </p:sp>
      <p:sp>
        <p:nvSpPr>
          <p:cNvPr id="12" name="Left Arrow 11"/>
          <p:cNvSpPr/>
          <p:nvPr/>
        </p:nvSpPr>
        <p:spPr bwMode="auto">
          <a:xfrm>
            <a:off x="3657600" y="6019800"/>
            <a:ext cx="1524000" cy="381000"/>
          </a:xfrm>
          <a:prstGeom prst="leftArrow">
            <a:avLst>
              <a:gd name="adj1" fmla="val 50000"/>
              <a:gd name="adj2" fmla="val 1129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0" y="3810000"/>
            <a:ext cx="4191000" cy="838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400" dirty="0" smtClean="0">
                <a:solidFill>
                  <a:schemeClr val="accent5">
                    <a:lumMod val="10000"/>
                  </a:schemeClr>
                </a:solidFill>
                <a:latin typeface="Tahoma" pitchFamily="34" charset="0"/>
                <a:cs typeface="B Homa" pitchFamily="2" charset="-78"/>
              </a:rPr>
              <a:t>در محدوده چهارچوب قانون الهي ، در دو مورد بكار مي رود </a:t>
            </a:r>
            <a:endParaRPr kumimoji="0" lang="fa-IR" sz="2400" i="0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Tahoma" pitchFamily="34" charset="0"/>
              <a:cs typeface="B Homa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0" y="4953000"/>
            <a:ext cx="3733800" cy="609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400" dirty="0" smtClean="0">
                <a:solidFill>
                  <a:schemeClr val="accent5">
                    <a:lumMod val="10000"/>
                  </a:schemeClr>
                </a:solidFill>
                <a:latin typeface="Tahoma" pitchFamily="34" charset="0"/>
                <a:cs typeface="B Homa" pitchFamily="2" charset="-78"/>
              </a:rPr>
              <a:t>مانند:سفيه، مجنون وصغير </a:t>
            </a:r>
            <a:endParaRPr kumimoji="0" lang="fa-IR" sz="2400" i="0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Tahoma" pitchFamily="34" charset="0"/>
              <a:cs typeface="B Homa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-228600" y="5638800"/>
            <a:ext cx="3810000" cy="1066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>
              <a:lnSpc>
                <a:spcPct val="190000"/>
              </a:lnSpc>
            </a:pPr>
            <a:r>
              <a:rPr lang="fa-IR" b="1" dirty="0" smtClean="0">
                <a:solidFill>
                  <a:srgbClr val="002060"/>
                </a:solidFill>
                <a:latin typeface="Garamond" pitchFamily="18" charset="0"/>
                <a:cs typeface="B Homa" pitchFamily="2" charset="-78"/>
              </a:rPr>
              <a:t>ولايت فقيه از اين سنخ است. اين ولايت ناشي از نياز و ضرورت اجتماعي است </a:t>
            </a:r>
            <a:endParaRPr kumimoji="0" lang="fa-IR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ahoma" pitchFamily="34" charset="0"/>
              <a:cs typeface="B Homa" pitchFamily="2" charset="-78"/>
            </a:endParaRPr>
          </a:p>
        </p:txBody>
      </p:sp>
      <p:pic>
        <p:nvPicPr>
          <p:cNvPr id="17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-609600"/>
            <a:ext cx="22860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4800" y="-7620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-95952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1600200"/>
            <a:ext cx="9144000" cy="64008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chemeClr val="tx1"/>
              </a:solidFill>
              <a:latin typeface="Tahoma" pitchFamily="34" charset="0"/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chemeClr val="tx1"/>
              </a:solidFill>
              <a:latin typeface="Tahoma" pitchFamily="34" charset="0"/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  <a:t>1. جامعه بشري به دين و قانون نياز دارد . 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  <a:t>2. هميشه قوانين نيازمند تبيين و تفسيرند.</a:t>
            </a:r>
            <a:br>
              <a:rPr lang="fa-IR" sz="2800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</a:br>
            <a:r>
              <a:rPr lang="fa-IR" sz="2800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  <a:t> 3. احكام اجتماعي اسلام مانند احكام عبادي ، ابدي هستند 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  <a:t>4. احياء و اجراي قوانين دين اسلام جز با تشكيل حكومت دينى تحقق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  <a:t>‏پذير نيست. </a:t>
            </a:r>
            <a:br>
              <a:rPr lang="fa-IR" sz="2800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</a:br>
            <a:r>
              <a:rPr lang="fa-IR" sz="2800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  <a:t>5. عقل بشرى حكم مى‏كند بهترين فرد كسى است كه در قانون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  <a:t>‏شناسى، تفسير قانون و اجراى آن، از خطا و اشتباه و تخلّف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  <a:t>مصون باشد. </a:t>
            </a:r>
            <a:br>
              <a:rPr lang="fa-IR" sz="2800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</a:br>
            <a:r>
              <a:rPr lang="fa-IR" sz="2800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  <a:t>6. كسي بايد در راس باشد كه از هر جهت به امام معصوم شبيه تر است </a:t>
            </a:r>
            <a:r>
              <a:rPr lang="fa-IR" sz="2800" b="1" dirty="0" smtClean="0">
                <a:solidFill>
                  <a:schemeClr val="tx1"/>
                </a:solidFill>
                <a:latin typeface="Tahoma" pitchFamily="34" charset="0"/>
                <a:cs typeface="2  Karim" pitchFamily="2" charset="-78"/>
              </a:rPr>
              <a:t>. </a:t>
            </a:r>
            <a:br>
              <a:rPr lang="fa-IR" sz="2800" b="1" dirty="0" smtClean="0">
                <a:solidFill>
                  <a:schemeClr val="tx1"/>
                </a:solidFill>
                <a:latin typeface="Tahoma" pitchFamily="34" charset="0"/>
                <a:cs typeface="2  Karim" pitchFamily="2" charset="-78"/>
              </a:rPr>
            </a:br>
            <a:endParaRPr lang="fa-IR" sz="2800" b="1" dirty="0" smtClean="0">
              <a:solidFill>
                <a:schemeClr val="tx1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solidFill>
                  <a:schemeClr val="tx1"/>
                </a:solidFill>
                <a:latin typeface="Tahoma" pitchFamily="34" charset="0"/>
                <a:cs typeface="2  Karim" pitchFamily="2" charset="-78"/>
              </a:rPr>
              <a:t> </a:t>
            </a:r>
          </a:p>
        </p:txBody>
      </p:sp>
      <p:sp>
        <p:nvSpPr>
          <p:cNvPr id="15" name="12-Point Star 14"/>
          <p:cNvSpPr/>
          <p:nvPr/>
        </p:nvSpPr>
        <p:spPr>
          <a:xfrm>
            <a:off x="2590800" y="152400"/>
            <a:ext cx="3429000" cy="1219200"/>
          </a:xfrm>
          <a:prstGeom prst="star12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 smtClean="0">
                <a:solidFill>
                  <a:schemeClr val="bg1"/>
                </a:solidFill>
                <a:latin typeface="Tahoma" pitchFamily="34" charset="0"/>
                <a:cs typeface="2  Yagut" pitchFamily="2" charset="-78"/>
              </a:rPr>
              <a:t>ضرورت ولايت فقيه </a:t>
            </a:r>
          </a:p>
        </p:txBody>
      </p:sp>
      <p:sp>
        <p:nvSpPr>
          <p:cNvPr id="11" name="Oval 10"/>
          <p:cNvSpPr/>
          <p:nvPr/>
        </p:nvSpPr>
        <p:spPr>
          <a:xfrm>
            <a:off x="5029200" y="1447800"/>
            <a:ext cx="3657600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cs typeface="2  Karim" pitchFamily="2" charset="-78"/>
              </a:rPr>
              <a:t>1.ضرورت عقلي ولايت فقیه</a:t>
            </a:r>
            <a:endParaRPr lang="fa-IR" sz="2400" b="1" dirty="0">
              <a:cs typeface="2  Karim" pitchFamily="2" charset="-78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-95952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1600200"/>
            <a:ext cx="9144000" cy="64008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  <a:t>1.امام صادق (ع) : 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  <a:t>انظروا الى من كان منكم قد روى حديثنا و نظر فى حلالنا و 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  <a:t>حرامنا و عرف احكامنا، فارضوا به حكما، فانىّ قد جعلته حاكما؛ 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  <a:t>بنگريد در بين شما كسى كه گفتار ما را روايت مى‏كند و در حلال و حرامى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  <a:t> كه ما بيان كرده‏ايم مطالعه كرده و آنها را مى‏شناسد، او را به عنوان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  <a:t> حَكَم قرار دهيد؛ زيرا من او را حاكم قرار داده‏ام.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dirty="0" smtClean="0">
              <a:solidFill>
                <a:schemeClr val="tx1"/>
              </a:solidFill>
              <a:latin typeface="Tahoma" pitchFamily="34" charset="0"/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dirty="0" smtClean="0">
              <a:solidFill>
                <a:schemeClr val="tx1"/>
              </a:solidFill>
              <a:latin typeface="Tahoma" pitchFamily="34" charset="0"/>
              <a:cs typeface="B Homa" pitchFamily="2" charset="-78"/>
            </a:endParaRPr>
          </a:p>
        </p:txBody>
      </p:sp>
      <p:sp>
        <p:nvSpPr>
          <p:cNvPr id="15" name="12-Point Star 14"/>
          <p:cNvSpPr/>
          <p:nvPr/>
        </p:nvSpPr>
        <p:spPr>
          <a:xfrm>
            <a:off x="2590800" y="152400"/>
            <a:ext cx="3429000" cy="1219200"/>
          </a:xfrm>
          <a:prstGeom prst="star12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 smtClean="0">
                <a:solidFill>
                  <a:schemeClr val="bg1"/>
                </a:solidFill>
                <a:latin typeface="Tahoma" pitchFamily="34" charset="0"/>
                <a:cs typeface="2  Yagut" pitchFamily="2" charset="-78"/>
              </a:rPr>
              <a:t>ضرورت ولايت فقيه </a:t>
            </a:r>
          </a:p>
        </p:txBody>
      </p:sp>
      <p:sp>
        <p:nvSpPr>
          <p:cNvPr id="11" name="Oval 10"/>
          <p:cNvSpPr/>
          <p:nvPr/>
        </p:nvSpPr>
        <p:spPr>
          <a:xfrm>
            <a:off x="5029200" y="1447800"/>
            <a:ext cx="3657600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cs typeface="2  Karim" pitchFamily="2" charset="-78"/>
              </a:rPr>
              <a:t>2.دلايل نقلي ولايت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-95952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1600200"/>
            <a:ext cx="9144000" cy="64008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  <a:t>2. پيامبر اسلام(ص) فرمودند :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  <a:t> اللهمّ ارحم خُلَفايى، قيل يا رسولَ اللّه وَ مَن خُلفائك؟ 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  <a:t>قالَ: الَّذين يَأتُون مِن بَعدى‏ وَ يَرُوُنَ حَديثى‏ و سُنَّتى؛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  <a:t> </a:t>
            </a:r>
            <a:r>
              <a:rPr lang="fa-IR" sz="3200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  <a:t>خدايا جانشينان مرا مورد رحمت خويش قرار ده. از آن حضرت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  <a:t> پرسيدند جانشينان شما چه كسانى هستند؟ فرمودند: آنان كه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  <a:t> پس از من مى‏آيند و حديث و سنت مرا روايت مى‏كنند.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dirty="0" smtClean="0">
              <a:solidFill>
                <a:schemeClr val="tx1"/>
              </a:solidFill>
              <a:latin typeface="Tahoma" pitchFamily="34" charset="0"/>
              <a:cs typeface="B Homa" pitchFamily="2" charset="-78"/>
            </a:endParaRPr>
          </a:p>
        </p:txBody>
      </p:sp>
      <p:sp>
        <p:nvSpPr>
          <p:cNvPr id="15" name="12-Point Star 14"/>
          <p:cNvSpPr/>
          <p:nvPr/>
        </p:nvSpPr>
        <p:spPr>
          <a:xfrm>
            <a:off x="2590800" y="152400"/>
            <a:ext cx="3429000" cy="1219200"/>
          </a:xfrm>
          <a:prstGeom prst="star12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 smtClean="0">
                <a:solidFill>
                  <a:schemeClr val="bg1"/>
                </a:solidFill>
                <a:latin typeface="Tahoma" pitchFamily="34" charset="0"/>
                <a:cs typeface="2  Yagut" pitchFamily="2" charset="-78"/>
              </a:rPr>
              <a:t>ضرورت ولايت فقيه </a:t>
            </a:r>
          </a:p>
        </p:txBody>
      </p:sp>
      <p:sp>
        <p:nvSpPr>
          <p:cNvPr id="11" name="Oval 10"/>
          <p:cNvSpPr/>
          <p:nvPr/>
        </p:nvSpPr>
        <p:spPr>
          <a:xfrm>
            <a:off x="5029200" y="1447800"/>
            <a:ext cx="3657600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cs typeface="2  Karim" pitchFamily="2" charset="-78"/>
              </a:rPr>
              <a:t>2.دلايل نقلي ولايت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-95952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1600200"/>
            <a:ext cx="9144000" cy="64008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  <a:t>3. امام عصر (عج) در پاسخ به نامه يكى از ياران خود، در باره وظيفه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  <a:t> شيعيان در رويدادها و حوادثى كه پيش مى‏آيد، مى‏فرمايند:</a:t>
            </a:r>
            <a:br>
              <a:rPr lang="fa-IR" sz="2800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</a:br>
            <a:r>
              <a:rPr lang="fa-IR" sz="3600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  <a:t>امَّا الحَوادِثُ الواقِعَةُ فارِجُعوا فيها إلى‏ رُواةِ حَديثنا، 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  <a:t>فَانّهم حُجَّتى عَليكُم و انَا حُجَّة اللّه عَلَيهم؛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  <a:t> </a:t>
            </a:r>
            <a:r>
              <a:rPr lang="fa-IR" sz="3200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  <a:t>در رويدادهايى كه پيش مى‏آيد، به روايان حديث ما مراجعه 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  <a:t>كنيد؛ زيرا آنان حجت من بر شما هستند و من حجت خدا بر آنانم</a:t>
            </a:r>
            <a:r>
              <a:rPr lang="fa-IR" sz="2800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  <a:t>.</a:t>
            </a:r>
            <a:r>
              <a:rPr lang="fa-IR" sz="3200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  <a:t>.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dirty="0" smtClean="0">
              <a:solidFill>
                <a:schemeClr val="tx1"/>
              </a:solidFill>
              <a:latin typeface="Tahoma" pitchFamily="34" charset="0"/>
              <a:cs typeface="B Homa" pitchFamily="2" charset="-78"/>
            </a:endParaRPr>
          </a:p>
        </p:txBody>
      </p:sp>
      <p:sp>
        <p:nvSpPr>
          <p:cNvPr id="15" name="12-Point Star 14"/>
          <p:cNvSpPr/>
          <p:nvPr/>
        </p:nvSpPr>
        <p:spPr>
          <a:xfrm>
            <a:off x="2590800" y="152400"/>
            <a:ext cx="3429000" cy="1219200"/>
          </a:xfrm>
          <a:prstGeom prst="star12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 smtClean="0">
                <a:solidFill>
                  <a:schemeClr val="bg1"/>
                </a:solidFill>
                <a:latin typeface="Tahoma" pitchFamily="34" charset="0"/>
                <a:cs typeface="2  Yagut" pitchFamily="2" charset="-78"/>
              </a:rPr>
              <a:t>ضرورت ولايت فقيه </a:t>
            </a:r>
          </a:p>
        </p:txBody>
      </p:sp>
      <p:sp>
        <p:nvSpPr>
          <p:cNvPr id="11" name="Oval 10"/>
          <p:cNvSpPr/>
          <p:nvPr/>
        </p:nvSpPr>
        <p:spPr>
          <a:xfrm>
            <a:off x="5029200" y="1447800"/>
            <a:ext cx="3657600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cs typeface="2  Karim" pitchFamily="2" charset="-78"/>
              </a:rPr>
              <a:t>2.دلايل نقلي ولايت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-95952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1600200"/>
            <a:ext cx="9144000" cy="64008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  <a:t>هرچند مشروعيت ولايت‏فقيه الهى است، امّا در مرحله حكومت و اعمال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  <a:t> قدرت، چاره‏اى جز همراهى مردم و مقبوليت در نزد آنان نيست .پذيرش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  <a:t> و رضايت مردم باعث تحقق عينى حكومت خواهد شد. 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  <a:t> اميرمؤمنان على (ع)مى‏فرمايد: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  <a:t>لولا حضور الحاضر و قيام الحجة بوجود الناصر ... لالقيتُ 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  <a:t>حبلها على غاربها؛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  <a:t> </a:t>
            </a:r>
            <a:r>
              <a:rPr lang="fa-IR" sz="3200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  <a:t>اگر حضور بيعت‏كنندگان نبود و با وجود ياوران حجت بر 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  <a:t>من تمام نمى‏شد ... رشته كار (حكومت) را رها مى‏كردم.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solidFill>
                  <a:schemeClr val="tx1"/>
                </a:solidFill>
                <a:latin typeface="Tahoma" pitchFamily="34" charset="0"/>
                <a:cs typeface="B Homa" pitchFamily="2" charset="-78"/>
              </a:rPr>
              <a:t> </a:t>
            </a:r>
          </a:p>
        </p:txBody>
      </p:sp>
      <p:sp>
        <p:nvSpPr>
          <p:cNvPr id="15" name="12-Point Star 14"/>
          <p:cNvSpPr/>
          <p:nvPr/>
        </p:nvSpPr>
        <p:spPr>
          <a:xfrm>
            <a:off x="2667000" y="0"/>
            <a:ext cx="3810000" cy="1828800"/>
          </a:xfrm>
          <a:prstGeom prst="star12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 smtClean="0">
                <a:solidFill>
                  <a:schemeClr val="bg1"/>
                </a:solidFill>
                <a:latin typeface="Tahoma" pitchFamily="34" charset="0"/>
                <a:cs typeface="2  Yagut" pitchFamily="2" charset="-78"/>
              </a:rPr>
              <a:t>جايگاه مردم در نظام ولايى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-95952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990600"/>
            <a:ext cx="9144000" cy="55626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/>
            <a:endParaRPr lang="en-US" sz="2800" dirty="0" smtClean="0"/>
          </a:p>
          <a:p>
            <a:pPr algn="r" rtl="1"/>
            <a:endParaRPr lang="fa-IR" sz="2800" dirty="0" smtClean="0"/>
          </a:p>
          <a:p>
            <a:pPr algn="r" rtl="1"/>
            <a:endParaRPr lang="fa-IR" sz="2800" dirty="0" smtClean="0"/>
          </a:p>
          <a:p>
            <a:pPr algn="r" rtl="1"/>
            <a:endParaRPr lang="fa-IR" sz="2800" dirty="0" smtClean="0"/>
          </a:p>
          <a:p>
            <a:pPr algn="r" rtl="1"/>
            <a:endParaRPr lang="fa-IR" sz="2800" dirty="0" smtClean="0"/>
          </a:p>
          <a:p>
            <a:pPr algn="r" rtl="1"/>
            <a:endParaRPr lang="fa-IR" sz="2400" dirty="0" smtClean="0"/>
          </a:p>
          <a:p>
            <a:pPr algn="r" rtl="1"/>
            <a:endParaRPr lang="fa-IR" sz="2400" dirty="0" smtClean="0"/>
          </a:p>
          <a:p>
            <a:pPr algn="r" rtl="1"/>
            <a:endParaRPr lang="fa-IR" sz="2400" dirty="0" smtClean="0"/>
          </a:p>
          <a:p>
            <a:pPr algn="r" rtl="1"/>
            <a:endParaRPr lang="fa-IR" sz="2400" dirty="0" smtClean="0"/>
          </a:p>
          <a:p>
            <a:pPr algn="r" rtl="1"/>
            <a:endParaRPr lang="fa-IR" sz="2400" dirty="0" smtClean="0"/>
          </a:p>
          <a:p>
            <a:pPr algn="r" rtl="1"/>
            <a:r>
              <a:rPr lang="fa-IR" sz="2400" dirty="0" smtClean="0"/>
              <a:t/>
            </a:r>
            <a:br>
              <a:rPr lang="fa-IR" sz="2400" dirty="0" smtClean="0"/>
            </a:br>
            <a:endParaRPr lang="fa-IR" sz="2400" dirty="0" smtClean="0"/>
          </a:p>
          <a:p>
            <a:pPr algn="r" rtl="1"/>
            <a:r>
              <a:rPr lang="fa-IR" sz="3200" dirty="0" smtClean="0">
                <a:cs typeface="2  Karim" pitchFamily="2" charset="-78"/>
              </a:rPr>
              <a:t>تصور </a:t>
            </a:r>
            <a:r>
              <a:rPr lang="fa-IR" sz="3200" dirty="0" smtClean="0">
                <a:cs typeface="2  Karim" pitchFamily="2" charset="-78"/>
              </a:rPr>
              <a:t>برخى از نويسندگان از قيد «مطلقه»، رها بودن از هر قيد و </a:t>
            </a:r>
            <a:r>
              <a:rPr lang="fa-IR" sz="3200" dirty="0" smtClean="0">
                <a:cs typeface="2  Karim" pitchFamily="2" charset="-78"/>
              </a:rPr>
              <a:t>شرطى</a:t>
            </a:r>
            <a:endParaRPr lang="en-US" sz="3200" dirty="0" smtClean="0">
              <a:cs typeface="2  Karim" pitchFamily="2" charset="-78"/>
            </a:endParaRPr>
          </a:p>
          <a:p>
            <a:pPr algn="r" rtl="1"/>
            <a:r>
              <a:rPr lang="fa-IR" sz="3200" dirty="0" smtClean="0">
                <a:cs typeface="2  Karim" pitchFamily="2" charset="-78"/>
              </a:rPr>
              <a:t> </a:t>
            </a:r>
            <a:r>
              <a:rPr lang="fa-IR" sz="3200" dirty="0" smtClean="0">
                <a:cs typeface="2  Karim" pitchFamily="2" charset="-78"/>
              </a:rPr>
              <a:t>و نفى هرگونه محدوديت و ضابطه‏اى در اعمال ولايت از سوى فقيه است</a:t>
            </a:r>
            <a:r>
              <a:rPr lang="fa-IR" sz="3200" dirty="0" smtClean="0">
                <a:cs typeface="2  Karim" pitchFamily="2" charset="-78"/>
              </a:rPr>
              <a:t>.</a:t>
            </a:r>
          </a:p>
          <a:p>
            <a:pPr algn="r" rtl="1"/>
            <a:r>
              <a:rPr lang="fa-IR" sz="3200" dirty="0" smtClean="0">
                <a:cs typeface="2  Karim" pitchFamily="2" charset="-78"/>
              </a:rPr>
              <a:t>اين تصور، ناشى از مشابهت لفظى ميان ولايت‏مطلقه و حكومت مطلقه است</a:t>
            </a:r>
            <a:r>
              <a:rPr lang="fa-IR" sz="3200" dirty="0" smtClean="0">
                <a:cs typeface="2  Karim" pitchFamily="2" charset="-78"/>
              </a:rPr>
              <a:t>.</a:t>
            </a:r>
          </a:p>
          <a:p>
            <a:pPr algn="r" rtl="1"/>
            <a:r>
              <a:rPr lang="fa-IR" sz="3200" dirty="0" smtClean="0">
                <a:cs typeface="2  Karim" pitchFamily="2" charset="-78"/>
              </a:rPr>
              <a:t>حكومتى </a:t>
            </a:r>
            <a:r>
              <a:rPr lang="fa-IR" sz="3200" dirty="0" smtClean="0">
                <a:cs typeface="2  Karim" pitchFamily="2" charset="-78"/>
              </a:rPr>
              <a:t>كه حاكم در آن، </a:t>
            </a:r>
            <a:r>
              <a:rPr lang="fa-IR" sz="3200" dirty="0" smtClean="0">
                <a:cs typeface="2  Karim" pitchFamily="2" charset="-78"/>
              </a:rPr>
              <a:t> </a:t>
            </a:r>
            <a:r>
              <a:rPr lang="fa-IR" sz="3200" dirty="0" smtClean="0">
                <a:cs typeface="2  Karim" pitchFamily="2" charset="-78"/>
              </a:rPr>
              <a:t>ملزم به رعايت هيچ ضابطه‏اى نيست؛ در حالى </a:t>
            </a:r>
            <a:r>
              <a:rPr lang="fa-IR" sz="3200" dirty="0" smtClean="0">
                <a:cs typeface="2  Karim" pitchFamily="2" charset="-78"/>
              </a:rPr>
              <a:t>كه</a:t>
            </a:r>
          </a:p>
          <a:p>
            <a:pPr algn="r" rtl="1"/>
            <a:r>
              <a:rPr lang="fa-IR" sz="3200" dirty="0" smtClean="0">
                <a:cs typeface="2  Karim" pitchFamily="2" charset="-78"/>
              </a:rPr>
              <a:t> ولايت ‏</a:t>
            </a:r>
            <a:r>
              <a:rPr lang="fa-IR" sz="3200" dirty="0" smtClean="0">
                <a:cs typeface="2  Karim" pitchFamily="2" charset="-78"/>
              </a:rPr>
              <a:t>مطلقه </a:t>
            </a:r>
            <a:r>
              <a:rPr lang="fa-IR" sz="3200" dirty="0" smtClean="0">
                <a:cs typeface="2  Karim" pitchFamily="2" charset="-78"/>
              </a:rPr>
              <a:t>غير </a:t>
            </a:r>
            <a:r>
              <a:rPr lang="fa-IR" sz="3200" dirty="0" smtClean="0">
                <a:cs typeface="2  Karim" pitchFamily="2" charset="-78"/>
              </a:rPr>
              <a:t>از حكومت مطلقه است</a:t>
            </a:r>
            <a:r>
              <a:rPr lang="fa-IR" sz="3200" dirty="0" smtClean="0">
                <a:cs typeface="2  Karim" pitchFamily="2" charset="-78"/>
              </a:rPr>
              <a:t>‏.</a:t>
            </a:r>
          </a:p>
          <a:p>
            <a:pPr algn="r" rtl="1"/>
            <a:r>
              <a:rPr lang="fa-IR" sz="3200" dirty="0" smtClean="0">
                <a:cs typeface="2  Karim" pitchFamily="2" charset="-78"/>
              </a:rPr>
              <a:t>وصف عدالت</a:t>
            </a:r>
            <a:r>
              <a:rPr lang="fa-IR" sz="3200" dirty="0" smtClean="0">
                <a:cs typeface="2  Karim" pitchFamily="2" charset="-78"/>
              </a:rPr>
              <a:t>، سبب مى‏شود كه شخص فقيه خواسته‏هاى نفسانى و اراده </a:t>
            </a:r>
            <a:endParaRPr lang="fa-IR" sz="3200" dirty="0" smtClean="0">
              <a:cs typeface="2  Karim" pitchFamily="2" charset="-78"/>
            </a:endParaRPr>
          </a:p>
          <a:p>
            <a:pPr algn="r" rtl="1"/>
            <a:r>
              <a:rPr lang="fa-IR" sz="3200" dirty="0" smtClean="0">
                <a:cs typeface="2  Karim" pitchFamily="2" charset="-78"/>
              </a:rPr>
              <a:t>شخصى </a:t>
            </a:r>
            <a:r>
              <a:rPr lang="fa-IR" sz="3200" dirty="0" smtClean="0">
                <a:cs typeface="2  Karim" pitchFamily="2" charset="-78"/>
              </a:rPr>
              <a:t>خود را بر ديگران تحميل نكند وگرنه از ولايت ساقط مى‏شود</a:t>
            </a:r>
            <a:br>
              <a:rPr lang="fa-IR" sz="3200" dirty="0" smtClean="0">
                <a:cs typeface="2  Karim" pitchFamily="2" charset="-78"/>
              </a:rPr>
            </a:br>
            <a:endParaRPr lang="fa-IR" sz="2800" dirty="0" smtClean="0">
              <a:cs typeface="2  Karim" pitchFamily="2" charset="-78"/>
            </a:endParaRPr>
          </a:p>
          <a:p>
            <a:pPr algn="r" rtl="1"/>
            <a:r>
              <a:rPr lang="fa-IR" sz="2800" dirty="0" smtClean="0"/>
              <a:t/>
            </a:r>
            <a:br>
              <a:rPr lang="fa-IR" sz="2800" dirty="0" smtClean="0"/>
            </a:br>
            <a:endParaRPr lang="fa-IR" sz="2800" dirty="0" smtClean="0"/>
          </a:p>
          <a:p>
            <a:pPr algn="r" rtl="1"/>
            <a:endParaRPr lang="fa-IR" sz="2800" dirty="0" smtClean="0"/>
          </a:p>
          <a:p>
            <a:pPr algn="r" rtl="1"/>
            <a:endParaRPr lang="fa-IR" sz="2400" dirty="0" smtClean="0"/>
          </a:p>
          <a:p>
            <a:pPr algn="r" rtl="1"/>
            <a:r>
              <a:rPr lang="fa-IR" sz="2800" dirty="0" smtClean="0"/>
              <a:t/>
            </a:r>
            <a:br>
              <a:rPr lang="fa-IR" sz="2800" dirty="0" smtClean="0"/>
            </a:br>
            <a:endParaRPr lang="fa-IR" sz="2800" dirty="0" smtClean="0"/>
          </a:p>
          <a:p>
            <a:pPr algn="r" rtl="1"/>
            <a:r>
              <a:rPr lang="fa-IR" sz="2800" dirty="0" smtClean="0"/>
              <a:t/>
            </a:r>
            <a:br>
              <a:rPr lang="fa-IR" sz="2800" dirty="0" smtClean="0"/>
            </a:br>
            <a:endParaRPr lang="fa-IR" sz="2800" dirty="0"/>
          </a:p>
        </p:txBody>
      </p:sp>
      <p:sp>
        <p:nvSpPr>
          <p:cNvPr id="15" name="12-Point Star 14"/>
          <p:cNvSpPr/>
          <p:nvPr/>
        </p:nvSpPr>
        <p:spPr>
          <a:xfrm>
            <a:off x="2057400" y="0"/>
            <a:ext cx="4648200" cy="1447800"/>
          </a:xfrm>
          <a:prstGeom prst="star12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 smtClean="0">
              <a:solidFill>
                <a:schemeClr val="bg1"/>
              </a:solidFill>
              <a:latin typeface="Tahoma" pitchFamily="34" charset="0"/>
              <a:cs typeface="2  Yagut" pitchFamily="2" charset="-78"/>
            </a:endParaRPr>
          </a:p>
          <a:p>
            <a:pPr algn="ctr"/>
            <a:endParaRPr lang="en-US" sz="3600" b="1" dirty="0" smtClean="0">
              <a:solidFill>
                <a:schemeClr val="bg1"/>
              </a:solidFill>
              <a:latin typeface="Tahoma" pitchFamily="34" charset="0"/>
              <a:cs typeface="2  Yagut" pitchFamily="2" charset="-78"/>
            </a:endParaRPr>
          </a:p>
          <a:p>
            <a:pPr algn="ctr"/>
            <a:r>
              <a:rPr lang="fa-IR" sz="3600" b="1" dirty="0" smtClean="0">
                <a:solidFill>
                  <a:schemeClr val="bg1"/>
                </a:solidFill>
                <a:latin typeface="Tahoma" pitchFamily="34" charset="0"/>
                <a:cs typeface="2  Yagut" pitchFamily="2" charset="-78"/>
              </a:rPr>
              <a:t>ولايت </a:t>
            </a:r>
            <a:r>
              <a:rPr lang="fa-IR" sz="3600" b="1" dirty="0" smtClean="0">
                <a:solidFill>
                  <a:schemeClr val="bg1"/>
                </a:solidFill>
                <a:latin typeface="Tahoma" pitchFamily="34" charset="0"/>
                <a:cs typeface="2  Yagut" pitchFamily="2" charset="-78"/>
              </a:rPr>
              <a:t>مطلقه </a:t>
            </a:r>
            <a:r>
              <a:rPr lang="fa-IR" sz="3600" b="1" dirty="0" smtClean="0">
                <a:solidFill>
                  <a:schemeClr val="bg1"/>
                </a:solidFill>
                <a:latin typeface="Tahoma" pitchFamily="34" charset="0"/>
                <a:cs typeface="2  Yagut" pitchFamily="2" charset="-78"/>
              </a:rPr>
              <a:t>فقيه</a:t>
            </a:r>
            <a:endParaRPr lang="en-US" sz="3600" b="1" dirty="0" smtClean="0">
              <a:solidFill>
                <a:schemeClr val="bg1"/>
              </a:solidFill>
              <a:latin typeface="Tahoma" pitchFamily="34" charset="0"/>
              <a:cs typeface="2  Yagut" pitchFamily="2" charset="-78"/>
            </a:endParaRPr>
          </a:p>
          <a:p>
            <a:pPr algn="ctr"/>
            <a:r>
              <a:rPr lang="fa-IR" sz="3600" b="1" dirty="0" smtClean="0">
                <a:solidFill>
                  <a:schemeClr val="bg1"/>
                </a:solidFill>
                <a:latin typeface="Tahoma" pitchFamily="34" charset="0"/>
                <a:cs typeface="2  Yagut" pitchFamily="2" charset="-78"/>
              </a:rPr>
              <a:t>‏</a:t>
            </a:r>
            <a:r>
              <a:rPr lang="fa-IR" sz="3600" b="1" dirty="0" smtClean="0">
                <a:solidFill>
                  <a:schemeClr val="bg1"/>
                </a:solidFill>
                <a:latin typeface="Tahoma" pitchFamily="34" charset="0"/>
                <a:cs typeface="2  Yagut" pitchFamily="2" charset="-78"/>
              </a:rPr>
              <a:t/>
            </a:r>
            <a:br>
              <a:rPr lang="fa-IR" sz="3600" b="1" dirty="0" smtClean="0">
                <a:solidFill>
                  <a:schemeClr val="bg1"/>
                </a:solidFill>
                <a:latin typeface="Tahoma" pitchFamily="34" charset="0"/>
                <a:cs typeface="2  Yagut" pitchFamily="2" charset="-78"/>
              </a:rPr>
            </a:br>
            <a:endParaRPr lang="fa-IR" sz="3600" b="1" dirty="0" smtClean="0">
              <a:solidFill>
                <a:schemeClr val="bg1"/>
              </a:solidFill>
              <a:latin typeface="Tahoma" pitchFamily="34" charset="0"/>
              <a:cs typeface="2  Yagut" pitchFamily="2" charset="-78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810000" y="1752600"/>
            <a:ext cx="1828800" cy="685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تفسير اول‏</a:t>
            </a:r>
            <a:endParaRPr lang="en-US" sz="24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-95952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990600"/>
            <a:ext cx="9144000" cy="46482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/>
            <a:endParaRPr lang="en-US" sz="2800" dirty="0" smtClean="0"/>
          </a:p>
          <a:p>
            <a:pPr algn="r" rtl="1"/>
            <a:endParaRPr lang="fa-IR" sz="2800" dirty="0" smtClean="0"/>
          </a:p>
          <a:p>
            <a:pPr algn="r" rtl="1"/>
            <a:endParaRPr lang="fa-IR" sz="2800" dirty="0" smtClean="0"/>
          </a:p>
          <a:p>
            <a:pPr algn="r" rtl="1"/>
            <a:endParaRPr lang="fa-IR" sz="2800" dirty="0" smtClean="0"/>
          </a:p>
          <a:p>
            <a:pPr algn="r" rtl="1"/>
            <a:endParaRPr lang="fa-IR" sz="2800" dirty="0" smtClean="0"/>
          </a:p>
          <a:p>
            <a:pPr algn="r" rtl="1"/>
            <a:endParaRPr lang="fa-IR" sz="2400" dirty="0" smtClean="0"/>
          </a:p>
          <a:p>
            <a:pPr algn="r" rtl="1"/>
            <a:endParaRPr lang="fa-IR" sz="2400" dirty="0" smtClean="0"/>
          </a:p>
          <a:p>
            <a:pPr algn="r" rtl="1"/>
            <a:endParaRPr lang="fa-IR" sz="2400" dirty="0" smtClean="0"/>
          </a:p>
          <a:p>
            <a:pPr algn="r" rtl="1"/>
            <a:endParaRPr lang="fa-IR" sz="2400" dirty="0" smtClean="0"/>
          </a:p>
          <a:p>
            <a:pPr algn="r" rtl="1"/>
            <a:r>
              <a:rPr lang="fa-IR" sz="2400" dirty="0" smtClean="0"/>
              <a:t/>
            </a:r>
            <a:br>
              <a:rPr lang="fa-IR" sz="2400" dirty="0" smtClean="0"/>
            </a:br>
            <a:endParaRPr lang="fa-IR" sz="2400" dirty="0" smtClean="0"/>
          </a:p>
          <a:p>
            <a:pPr algn="r" rtl="1"/>
            <a:endParaRPr lang="fa-IR" sz="2800" dirty="0" smtClean="0"/>
          </a:p>
          <a:p>
            <a:pPr algn="r" rtl="1"/>
            <a:endParaRPr lang="fa-IR" sz="2800" dirty="0" smtClean="0"/>
          </a:p>
          <a:p>
            <a:pPr algn="r" rtl="1"/>
            <a:endParaRPr lang="fa-IR" sz="2800" dirty="0" smtClean="0"/>
          </a:p>
          <a:p>
            <a:pPr algn="r" rtl="1"/>
            <a:endParaRPr lang="fa-IR" sz="2800" dirty="0" smtClean="0"/>
          </a:p>
          <a:p>
            <a:pPr algn="r" rtl="1"/>
            <a:endParaRPr lang="fa-IR" sz="2800" dirty="0" smtClean="0"/>
          </a:p>
          <a:p>
            <a:pPr algn="r" rtl="1"/>
            <a:r>
              <a:rPr lang="fa-IR" sz="2800" dirty="0" smtClean="0"/>
              <a:t>مقصود </a:t>
            </a:r>
            <a:r>
              <a:rPr lang="fa-IR" sz="2800" dirty="0" smtClean="0"/>
              <a:t>از مطلقه يا عامه، توضيح گستره و دايره شمول ولايت است</a:t>
            </a:r>
            <a:r>
              <a:rPr lang="fa-IR" sz="2800" dirty="0" smtClean="0"/>
              <a:t>.</a:t>
            </a:r>
          </a:p>
          <a:p>
            <a:pPr algn="r" rtl="1"/>
            <a:r>
              <a:rPr lang="fa-IR" sz="2800" dirty="0" smtClean="0"/>
              <a:t>برخى از فقيهان معتقدند </a:t>
            </a:r>
            <a:r>
              <a:rPr lang="fa-IR" sz="2800" dirty="0" smtClean="0"/>
              <a:t>برعهده </a:t>
            </a:r>
            <a:r>
              <a:rPr lang="fa-IR" sz="2800" dirty="0" smtClean="0"/>
              <a:t>ولى‏فقيه است </a:t>
            </a:r>
            <a:r>
              <a:rPr lang="fa-IR" sz="2800" dirty="0" smtClean="0"/>
              <a:t>و </a:t>
            </a:r>
            <a:r>
              <a:rPr lang="fa-IR" sz="2800" dirty="0" smtClean="0"/>
              <a:t>شمار </a:t>
            </a:r>
            <a:r>
              <a:rPr lang="fa-IR" sz="2800" dirty="0" smtClean="0"/>
              <a:t>بسيارى</a:t>
            </a:r>
          </a:p>
          <a:p>
            <a:pPr algn="r" rtl="1"/>
            <a:r>
              <a:rPr lang="fa-IR" sz="2800" dirty="0" smtClean="0"/>
              <a:t> </a:t>
            </a:r>
            <a:r>
              <a:rPr lang="fa-IR" sz="2800" dirty="0" smtClean="0"/>
              <a:t>از آنان‏ </a:t>
            </a:r>
            <a:r>
              <a:rPr lang="fa-IR" sz="2800" dirty="0" smtClean="0"/>
              <a:t>دايره </a:t>
            </a:r>
            <a:r>
              <a:rPr lang="fa-IR" sz="2800" dirty="0" smtClean="0"/>
              <a:t>ولايت‏فقيه را </a:t>
            </a:r>
            <a:r>
              <a:rPr lang="fa-IR" sz="2800" dirty="0" smtClean="0"/>
              <a:t>گسترده ودر </a:t>
            </a:r>
            <a:r>
              <a:rPr lang="fa-IR" sz="2800" dirty="0" smtClean="0"/>
              <a:t>شئون مربوط به حكومت</a:t>
            </a:r>
            <a:r>
              <a:rPr lang="fa-IR" sz="2800" dirty="0" smtClean="0"/>
              <a:t>،</a:t>
            </a:r>
          </a:p>
          <a:p>
            <a:pPr algn="r" rtl="1"/>
            <a:r>
              <a:rPr lang="fa-IR" sz="2800" dirty="0" smtClean="0"/>
              <a:t>به </a:t>
            </a:r>
            <a:r>
              <a:rPr lang="fa-IR" sz="2800" dirty="0" smtClean="0"/>
              <a:t>اندازه امام معصوم عليه السلام </a:t>
            </a:r>
            <a:r>
              <a:rPr lang="fa-IR" sz="2800" dirty="0" smtClean="0"/>
              <a:t>می دانند و به </a:t>
            </a:r>
            <a:r>
              <a:rPr lang="fa-IR" sz="2800" dirty="0" smtClean="0"/>
              <a:t>امورى كه شارع </a:t>
            </a:r>
            <a:r>
              <a:rPr lang="fa-IR" sz="2800" dirty="0" smtClean="0"/>
              <a:t>مقدس</a:t>
            </a:r>
          </a:p>
          <a:p>
            <a:pPr algn="r" rtl="1"/>
            <a:r>
              <a:rPr lang="fa-IR" sz="2800" dirty="0" smtClean="0"/>
              <a:t> </a:t>
            </a:r>
            <a:r>
              <a:rPr lang="fa-IR" sz="2800" dirty="0" smtClean="0"/>
              <a:t>راضى به ترك آنها نيست </a:t>
            </a:r>
            <a:r>
              <a:rPr lang="fa-IR" sz="2800" dirty="0" smtClean="0"/>
              <a:t>و </a:t>
            </a:r>
            <a:r>
              <a:rPr lang="fa-IR" sz="2800" dirty="0" smtClean="0"/>
              <a:t>متولى خاصى هم ندارد(امورحِسْبيّه )، </a:t>
            </a:r>
            <a:r>
              <a:rPr lang="fa-IR" sz="2800" dirty="0" smtClean="0"/>
              <a:t>محدود</a:t>
            </a:r>
          </a:p>
          <a:p>
            <a:pPr algn="r" rtl="1"/>
            <a:r>
              <a:rPr lang="fa-IR" sz="2800" dirty="0" smtClean="0"/>
              <a:t> نمی کنند.</a:t>
            </a:r>
            <a:r>
              <a:rPr lang="fa-IR" sz="2800" dirty="0" smtClean="0"/>
              <a:t/>
            </a:r>
            <a:br>
              <a:rPr lang="fa-IR" sz="2800" dirty="0" smtClean="0"/>
            </a:br>
            <a:endParaRPr lang="fa-IR" sz="2800" dirty="0" smtClean="0"/>
          </a:p>
          <a:p>
            <a:pPr algn="r" rtl="1"/>
            <a:r>
              <a:rPr lang="fa-IR" sz="2800" dirty="0" smtClean="0"/>
              <a:t/>
            </a:r>
            <a:br>
              <a:rPr lang="fa-IR" sz="2800" dirty="0" smtClean="0"/>
            </a:br>
            <a:endParaRPr lang="fa-IR" sz="2800" dirty="0" smtClean="0"/>
          </a:p>
          <a:p>
            <a:pPr algn="r" rtl="1"/>
            <a:endParaRPr lang="fa-IR" sz="2800" dirty="0" smtClean="0"/>
          </a:p>
          <a:p>
            <a:pPr algn="r" rtl="1"/>
            <a:r>
              <a:rPr lang="fa-IR" sz="2800" dirty="0" smtClean="0"/>
              <a:t/>
            </a:r>
            <a:br>
              <a:rPr lang="fa-IR" sz="2800" dirty="0" smtClean="0"/>
            </a:br>
            <a:endParaRPr lang="fa-IR" sz="2800" dirty="0" smtClean="0"/>
          </a:p>
          <a:p>
            <a:pPr algn="r" rtl="1"/>
            <a:r>
              <a:rPr lang="fa-IR" sz="2800" dirty="0" smtClean="0"/>
              <a:t/>
            </a:r>
            <a:br>
              <a:rPr lang="fa-IR" sz="2800" dirty="0" smtClean="0"/>
            </a:br>
            <a:endParaRPr lang="fa-IR" sz="2800" dirty="0" smtClean="0"/>
          </a:p>
          <a:p>
            <a:pPr algn="r" rtl="1"/>
            <a:endParaRPr lang="fa-IR" sz="2800" dirty="0" smtClean="0"/>
          </a:p>
          <a:p>
            <a:pPr algn="r" rtl="1"/>
            <a:endParaRPr lang="fa-IR" sz="2400" dirty="0" smtClean="0"/>
          </a:p>
          <a:p>
            <a:pPr algn="r" rtl="1"/>
            <a:r>
              <a:rPr lang="fa-IR" sz="2800" dirty="0" smtClean="0"/>
              <a:t/>
            </a:r>
            <a:br>
              <a:rPr lang="fa-IR" sz="2800" dirty="0" smtClean="0"/>
            </a:br>
            <a:endParaRPr lang="fa-IR" sz="2800" dirty="0" smtClean="0"/>
          </a:p>
          <a:p>
            <a:pPr algn="r" rtl="1"/>
            <a:r>
              <a:rPr lang="fa-IR" sz="2800" dirty="0" smtClean="0"/>
              <a:t/>
            </a:r>
            <a:br>
              <a:rPr lang="fa-IR" sz="2800" dirty="0" smtClean="0"/>
            </a:br>
            <a:endParaRPr lang="fa-IR" sz="2800" dirty="0"/>
          </a:p>
        </p:txBody>
      </p:sp>
      <p:sp>
        <p:nvSpPr>
          <p:cNvPr id="15" name="12-Point Star 14"/>
          <p:cNvSpPr/>
          <p:nvPr/>
        </p:nvSpPr>
        <p:spPr>
          <a:xfrm>
            <a:off x="2057400" y="0"/>
            <a:ext cx="4648200" cy="1447800"/>
          </a:xfrm>
          <a:prstGeom prst="star12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 smtClean="0">
              <a:solidFill>
                <a:schemeClr val="bg1"/>
              </a:solidFill>
              <a:latin typeface="Tahoma" pitchFamily="34" charset="0"/>
              <a:cs typeface="2  Yagut" pitchFamily="2" charset="-78"/>
            </a:endParaRPr>
          </a:p>
          <a:p>
            <a:pPr algn="ctr"/>
            <a:endParaRPr lang="en-US" sz="3600" b="1" dirty="0" smtClean="0">
              <a:solidFill>
                <a:schemeClr val="bg1"/>
              </a:solidFill>
              <a:latin typeface="Tahoma" pitchFamily="34" charset="0"/>
              <a:cs typeface="2  Yagut" pitchFamily="2" charset="-78"/>
            </a:endParaRPr>
          </a:p>
          <a:p>
            <a:pPr algn="ctr"/>
            <a:r>
              <a:rPr lang="fa-IR" sz="3600" b="1" dirty="0" smtClean="0">
                <a:solidFill>
                  <a:schemeClr val="bg1"/>
                </a:solidFill>
                <a:latin typeface="Tahoma" pitchFamily="34" charset="0"/>
                <a:cs typeface="2  Yagut" pitchFamily="2" charset="-78"/>
              </a:rPr>
              <a:t>ولايت </a:t>
            </a:r>
            <a:r>
              <a:rPr lang="fa-IR" sz="3600" b="1" dirty="0" smtClean="0">
                <a:solidFill>
                  <a:schemeClr val="bg1"/>
                </a:solidFill>
                <a:latin typeface="Tahoma" pitchFamily="34" charset="0"/>
                <a:cs typeface="2  Yagut" pitchFamily="2" charset="-78"/>
              </a:rPr>
              <a:t>مطلقه </a:t>
            </a:r>
            <a:r>
              <a:rPr lang="fa-IR" sz="3600" b="1" dirty="0" smtClean="0">
                <a:solidFill>
                  <a:schemeClr val="bg1"/>
                </a:solidFill>
                <a:latin typeface="Tahoma" pitchFamily="34" charset="0"/>
                <a:cs typeface="2  Yagut" pitchFamily="2" charset="-78"/>
              </a:rPr>
              <a:t>فقيه</a:t>
            </a:r>
            <a:endParaRPr lang="en-US" sz="3600" b="1" dirty="0" smtClean="0">
              <a:solidFill>
                <a:schemeClr val="bg1"/>
              </a:solidFill>
              <a:latin typeface="Tahoma" pitchFamily="34" charset="0"/>
              <a:cs typeface="2  Yagut" pitchFamily="2" charset="-78"/>
            </a:endParaRPr>
          </a:p>
          <a:p>
            <a:pPr algn="ctr"/>
            <a:r>
              <a:rPr lang="fa-IR" sz="3600" b="1" dirty="0" smtClean="0">
                <a:solidFill>
                  <a:schemeClr val="bg1"/>
                </a:solidFill>
                <a:latin typeface="Tahoma" pitchFamily="34" charset="0"/>
                <a:cs typeface="2  Yagut" pitchFamily="2" charset="-78"/>
              </a:rPr>
              <a:t>‏</a:t>
            </a:r>
            <a:r>
              <a:rPr lang="fa-IR" sz="3600" b="1" dirty="0" smtClean="0">
                <a:solidFill>
                  <a:schemeClr val="bg1"/>
                </a:solidFill>
                <a:latin typeface="Tahoma" pitchFamily="34" charset="0"/>
                <a:cs typeface="2  Yagut" pitchFamily="2" charset="-78"/>
              </a:rPr>
              <a:t/>
            </a:r>
            <a:br>
              <a:rPr lang="fa-IR" sz="3600" b="1" dirty="0" smtClean="0">
                <a:solidFill>
                  <a:schemeClr val="bg1"/>
                </a:solidFill>
                <a:latin typeface="Tahoma" pitchFamily="34" charset="0"/>
                <a:cs typeface="2  Yagut" pitchFamily="2" charset="-78"/>
              </a:rPr>
            </a:br>
            <a:endParaRPr lang="fa-IR" sz="3600" b="1" dirty="0" smtClean="0">
              <a:solidFill>
                <a:schemeClr val="bg1"/>
              </a:solidFill>
              <a:latin typeface="Tahoma" pitchFamily="34" charset="0"/>
              <a:cs typeface="2  Yagut" pitchFamily="2" charset="-78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495800" y="1524000"/>
            <a:ext cx="1828800" cy="685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تفسير </a:t>
            </a:r>
            <a:r>
              <a:rPr lang="fa-IR" sz="2400" dirty="0" smtClean="0"/>
              <a:t>دوم‏</a:t>
            </a:r>
            <a:endParaRPr lang="en-US" sz="24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438</Words>
  <Application>Microsoft Office PowerPoint</Application>
  <PresentationFormat>On-screen Show (4:3)</PresentationFormat>
  <Paragraphs>166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</dc:creator>
  <cp:lastModifiedBy>NPSoft</cp:lastModifiedBy>
  <cp:revision>19</cp:revision>
  <dcterms:created xsi:type="dcterms:W3CDTF">2006-08-16T00:00:00Z</dcterms:created>
  <dcterms:modified xsi:type="dcterms:W3CDTF">2019-07-31T13:14:11Z</dcterms:modified>
</cp:coreProperties>
</file>