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91" r:id="rId14"/>
    <p:sldId id="293" r:id="rId15"/>
    <p:sldId id="295" r:id="rId16"/>
    <p:sldId id="297" r:id="rId17"/>
    <p:sldId id="273" r:id="rId18"/>
    <p:sldId id="285" r:id="rId19"/>
    <p:sldId id="274" r:id="rId20"/>
    <p:sldId id="300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F9B"/>
    <a:srgbClr val="8D75AB"/>
    <a:srgbClr val="C380CE"/>
    <a:srgbClr val="6E97C8"/>
    <a:srgbClr val="F79D53"/>
    <a:srgbClr val="947CB0"/>
    <a:srgbClr val="A6C36B"/>
    <a:srgbClr val="C86866"/>
    <a:srgbClr val="F9B277"/>
    <a:srgbClr val="F79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8" autoAdjust="0"/>
    <p:restoredTop sz="94717" autoAdjust="0"/>
  </p:normalViewPr>
  <p:slideViewPr>
    <p:cSldViewPr>
      <p:cViewPr>
        <p:scale>
          <a:sx n="94" d="100"/>
          <a:sy n="94" d="100"/>
        </p:scale>
        <p:origin x="-116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1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8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4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93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5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07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5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90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3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4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07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02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6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20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7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24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526E-B583-4F15-8F79-5FE60A07581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7A85-7DE0-4691-A366-99699A65B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3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0620-A9FD-4634-9A95-0AED78866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4F1F-6BFA-499B-AB21-EA17A3FB3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5244466" y="3185170"/>
            <a:ext cx="6429364" cy="916295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Homa" pitchFamily="2" charset="-78"/>
              </a:rPr>
              <a:t>فصل چهارم: ایمن سازی خانواده</a:t>
            </a:r>
            <a:endParaRPr lang="en-US" sz="2800" b="1" dirty="0">
              <a:cs typeface="B Homa" pitchFamily="2" charset="-78"/>
            </a:endParaRPr>
          </a:p>
        </p:txBody>
      </p:sp>
      <p:sp>
        <p:nvSpPr>
          <p:cNvPr id="5" name="Teardrop 4"/>
          <p:cNvSpPr/>
          <p:nvPr/>
        </p:nvSpPr>
        <p:spPr>
          <a:xfrm rot="19030443" flipH="1" flipV="1">
            <a:off x="7924261" y="75661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947" y="143478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676400"/>
            <a:ext cx="5943599" cy="4648200"/>
          </a:xfrm>
        </p:spPr>
      </p:pic>
    </p:spTree>
    <p:extLst>
      <p:ext uri="{BB962C8B-B14F-4D97-AF65-F5344CB8AC3E}">
        <p14:creationId xmlns:p14="http://schemas.microsoft.com/office/powerpoint/2010/main" val="40272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\leila\a\png\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73309" y="152400"/>
            <a:ext cx="22154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228600"/>
            <a:ext cx="533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1-برخي عيب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ها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شخصي است و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لطمه ای ايجاد نمي كند.2-اصلاح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خود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3-پذيرش عذرخواهي 4 -انتقاد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پذير بودن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362200"/>
            <a:ext cx="541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cs typeface="B Traffic" pitchFamily="2" charset="-78"/>
              </a:rPr>
              <a:t>1-كشف </a:t>
            </a:r>
            <a:r>
              <a:rPr lang="fa-IR" sz="2400" dirty="0">
                <a:cs typeface="B Traffic" pitchFamily="2" charset="-78"/>
              </a:rPr>
              <a:t>علت </a:t>
            </a:r>
            <a:r>
              <a:rPr lang="fa-IR" sz="2400" dirty="0" smtClean="0">
                <a:cs typeface="B Traffic" pitchFamily="2" charset="-78"/>
              </a:rPr>
              <a:t>2-تقويت </a:t>
            </a:r>
            <a:r>
              <a:rPr lang="fa-IR" sz="2400" dirty="0">
                <a:cs typeface="B Traffic" pitchFamily="2" charset="-78"/>
              </a:rPr>
              <a:t>نگرش منفي به </a:t>
            </a:r>
            <a:r>
              <a:rPr lang="fa-IR" sz="2400" dirty="0" smtClean="0">
                <a:cs typeface="B Traffic" pitchFamily="2" charset="-78"/>
              </a:rPr>
              <a:t>خشم      3 -توضيح </a:t>
            </a:r>
            <a:r>
              <a:rPr lang="fa-IR" sz="2400" dirty="0">
                <a:cs typeface="B Traffic" pitchFamily="2" charset="-78"/>
              </a:rPr>
              <a:t>وضعيت خود </a:t>
            </a:r>
            <a:r>
              <a:rPr lang="fa-IR" sz="2400" dirty="0" smtClean="0">
                <a:cs typeface="B Traffic" pitchFamily="2" charset="-78"/>
              </a:rPr>
              <a:t>4-همدلي 5-مراجعه </a:t>
            </a:r>
            <a:r>
              <a:rPr lang="fa-IR" sz="2400" dirty="0">
                <a:cs typeface="B Traffic" pitchFamily="2" charset="-78"/>
              </a:rPr>
              <a:t>به پزشك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4778033"/>
            <a:ext cx="537838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چگونگي مواجهه با مشكل به حل آن كمك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مي‌كند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. 1- از انباشت مشكلات جلوگيري كنيم 2- ديدن مشكلات به شكل مسأله 3- فراگيري راه حل مسئله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L-Shape 4"/>
          <p:cNvSpPr/>
          <p:nvPr/>
        </p:nvSpPr>
        <p:spPr>
          <a:xfrm>
            <a:off x="1295401" y="2362200"/>
            <a:ext cx="6300936" cy="2023508"/>
          </a:xfrm>
          <a:prstGeom prst="corner">
            <a:avLst>
              <a:gd name="adj1" fmla="val 41392"/>
              <a:gd name="adj2" fmla="val 4824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4- مدیریت خشم و غضب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4" name="L-Shape 3"/>
          <p:cNvSpPr/>
          <p:nvPr/>
        </p:nvSpPr>
        <p:spPr>
          <a:xfrm flipH="1">
            <a:off x="1331640" y="228600"/>
            <a:ext cx="6288360" cy="1976264"/>
          </a:xfrm>
          <a:prstGeom prst="corner">
            <a:avLst>
              <a:gd name="adj1" fmla="val 38645"/>
              <a:gd name="adj2" fmla="val 4762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3- مواجهه صحیح با عیوب همسر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6" name="L-Shape 5"/>
          <p:cNvSpPr/>
          <p:nvPr/>
        </p:nvSpPr>
        <p:spPr>
          <a:xfrm flipH="1">
            <a:off x="1331637" y="4724400"/>
            <a:ext cx="6288361" cy="2029544"/>
          </a:xfrm>
          <a:prstGeom prst="corner">
            <a:avLst>
              <a:gd name="adj1" fmla="val 41134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5- کسب مهارت حل مسئله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6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3210013"/>
            <a:ext cx="2133600" cy="2441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>
                <a:solidFill>
                  <a:schemeClr val="tx1"/>
                </a:solidFill>
                <a:cs typeface="2  Lotus" panose="00000400000000000000" pitchFamily="2" charset="-78"/>
              </a:rPr>
              <a:t>فسخ به معنای </a:t>
            </a:r>
            <a:r>
              <a:rPr lang="fa-IR" sz="2400" b="1" dirty="0" smtClean="0">
                <a:solidFill>
                  <a:schemeClr val="tx1"/>
                </a:solidFill>
                <a:cs typeface="2  Lotus" panose="00000400000000000000" pitchFamily="2" charset="-78"/>
              </a:rPr>
              <a:t>اختيار </a:t>
            </a:r>
            <a:r>
              <a:rPr lang="fa-IR" sz="2400" b="1" dirty="0">
                <a:solidFill>
                  <a:schemeClr val="tx1"/>
                </a:solidFill>
                <a:cs typeface="2  Lotus" panose="00000400000000000000" pitchFamily="2" charset="-78"/>
              </a:rPr>
              <a:t>بر هم زدن عقد (از سوي همسر مغبون</a:t>
            </a:r>
            <a:r>
              <a:rPr lang="fa-IR" sz="2400" b="1" dirty="0">
                <a:solidFill>
                  <a:schemeClr val="accent4"/>
                </a:solidFill>
                <a:cs typeface="2  Lotus" panose="00000400000000000000" pitchFamily="2" charset="-78"/>
              </a:rPr>
              <a:t>)</a:t>
            </a:r>
            <a:endParaRPr lang="en-US" sz="2400" b="1" dirty="0">
              <a:solidFill>
                <a:schemeClr val="accent4"/>
              </a:solidFill>
              <a:cs typeface="2  Lotus" panose="000004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14264" y="2971800"/>
            <a:ext cx="3238936" cy="1676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به </a:t>
            </a:r>
            <a:r>
              <a:rPr lang="fa-IR" sz="2400" b="1" dirty="0">
                <a:solidFill>
                  <a:schemeClr val="tx1"/>
                </a:solidFill>
                <a:cs typeface="B Traffic" pitchFamily="2" charset="-78"/>
              </a:rPr>
              <a:t>دلیل 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وجود </a:t>
            </a:r>
            <a:r>
              <a:rPr lang="fa-IR" sz="2400" b="1" dirty="0">
                <a:solidFill>
                  <a:schemeClr val="tx1"/>
                </a:solidFill>
                <a:cs typeface="B Traffic" pitchFamily="2" charset="-78"/>
              </a:rPr>
              <a:t>عيب و نگفتن پيش از عقد يا حين عقد – جنون مداوم يا ادواري (چه پيش از عقد و چه پس از عقد )</a:t>
            </a:r>
            <a:endParaRPr lang="en-US" sz="24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14264" y="4941404"/>
            <a:ext cx="3467535" cy="14593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به </a:t>
            </a:r>
            <a:r>
              <a:rPr lang="fa-IR" sz="2400" b="1" dirty="0">
                <a:solidFill>
                  <a:schemeClr val="tx1"/>
                </a:solidFill>
                <a:cs typeface="B Traffic" pitchFamily="2" charset="-78"/>
              </a:rPr>
              <a:t>علت تخلف از وصف مقصود  (مثل شرط عدم تاهل در گذشته )</a:t>
            </a:r>
          </a:p>
        </p:txBody>
      </p:sp>
      <p:sp>
        <p:nvSpPr>
          <p:cNvPr id="25" name="Oval 24"/>
          <p:cNvSpPr/>
          <p:nvPr/>
        </p:nvSpPr>
        <p:spPr>
          <a:xfrm>
            <a:off x="2777223" y="3706670"/>
            <a:ext cx="537042" cy="3558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69168" y="5483437"/>
            <a:ext cx="498764" cy="3356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000" y="953037"/>
            <a:ext cx="7772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cs typeface="B Traffic" pitchFamily="2" charset="-78"/>
              </a:rPr>
              <a:t>فروپاشی خانواده</a:t>
            </a:r>
            <a:endParaRPr lang="en-US" sz="4400" dirty="0">
              <a:cs typeface="B Traffic" pitchFamily="2" charset="-78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13215" y="1676400"/>
            <a:ext cx="2666999" cy="1386847"/>
          </a:xfrm>
          <a:prstGeom prst="downArrow">
            <a:avLst>
              <a:gd name="adj1" fmla="val 63061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b="1" dirty="0">
                <a:solidFill>
                  <a:schemeClr val="tx1"/>
                </a:solidFill>
                <a:cs typeface="B Traffic" pitchFamily="2" charset="-78"/>
              </a:rPr>
              <a:t>1- 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فسخ نکاح</a:t>
            </a:r>
            <a:endParaRPr lang="en-US" sz="24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cxnSp>
        <p:nvCxnSpPr>
          <p:cNvPr id="3" name="Straight Arrow Connector 2"/>
          <p:cNvCxnSpPr>
            <a:endCxn id="25" idx="3"/>
          </p:cNvCxnSpPr>
          <p:nvPr/>
        </p:nvCxnSpPr>
        <p:spPr>
          <a:xfrm flipV="1">
            <a:off x="2242642" y="4010405"/>
            <a:ext cx="613229" cy="54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42642" y="4536729"/>
            <a:ext cx="462429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4" grpId="0" animBg="1"/>
      <p:bldP spid="25" grpId="0" animBg="1"/>
      <p:bldP spid="2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3063247"/>
            <a:ext cx="2133600" cy="25880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2  Lotus" panose="00000400000000000000" pitchFamily="2" charset="-78"/>
              </a:rPr>
              <a:t>طلاق یعنی جدا </a:t>
            </a:r>
            <a:r>
              <a:rPr lang="fa-IR" sz="2400" b="1" dirty="0">
                <a:solidFill>
                  <a:schemeClr val="tx1"/>
                </a:solidFill>
                <a:cs typeface="2  Lotus" panose="00000400000000000000" pitchFamily="2" charset="-78"/>
              </a:rPr>
              <a:t>شدن زن از مرد </a:t>
            </a:r>
            <a:r>
              <a:rPr lang="fa-IR" sz="2400" b="1" dirty="0" smtClean="0">
                <a:solidFill>
                  <a:schemeClr val="tx1"/>
                </a:solidFill>
                <a:cs typeface="2  Lotus" panose="00000400000000000000" pitchFamily="2" charset="-78"/>
              </a:rPr>
              <a:t>(به </a:t>
            </a:r>
            <a:r>
              <a:rPr lang="fa-IR" sz="2400" b="1" dirty="0">
                <a:solidFill>
                  <a:schemeClr val="tx1"/>
                </a:solidFill>
                <a:cs typeface="2  Lotus" panose="00000400000000000000" pitchFamily="2" charset="-78"/>
              </a:rPr>
              <a:t>درخواست مرد يا زن) </a:t>
            </a:r>
            <a:r>
              <a:rPr lang="fa-IR" sz="2400" b="1" dirty="0" smtClean="0">
                <a:solidFill>
                  <a:schemeClr val="tx1"/>
                </a:solidFill>
                <a:cs typeface="2  Lotus" panose="00000400000000000000" pitchFamily="2" charset="-78"/>
              </a:rPr>
              <a:t>که دو قسم است:</a:t>
            </a:r>
            <a:endParaRPr lang="fa-IR" sz="2400" b="1" dirty="0">
              <a:solidFill>
                <a:schemeClr val="tx1"/>
              </a:solidFill>
              <a:cs typeface="2  Lotus" panose="00000400000000000000" pitchFamily="2" charset="-78"/>
            </a:endParaRPr>
          </a:p>
          <a:p>
            <a:pPr algn="r" rtl="1"/>
            <a:endParaRPr lang="en-US" sz="2400" b="1" dirty="0">
              <a:solidFill>
                <a:schemeClr val="accent4"/>
              </a:solidFill>
              <a:cs typeface="2  Lotus" panose="000004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14264" y="2971800"/>
            <a:ext cx="5296336" cy="1676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طلاق رجعی</a:t>
            </a:r>
          </a:p>
          <a:p>
            <a:pPr algn="ctr" rtl="1"/>
            <a:endParaRPr lang="fa-IR" sz="2000" b="1" dirty="0">
              <a:solidFill>
                <a:schemeClr val="tx1"/>
              </a:solidFill>
              <a:cs typeface="B Traffic" pitchFamily="2" charset="-78"/>
            </a:endParaRPr>
          </a:p>
          <a:p>
            <a:pPr algn="ctr" rtl="1"/>
            <a:r>
              <a:rPr lang="fa-IR" sz="2000" b="1" dirty="0">
                <a:solidFill>
                  <a:schemeClr val="tx1"/>
                </a:solidFill>
                <a:cs typeface="B Traffic" pitchFamily="2" charset="-78"/>
              </a:rPr>
              <a:t>به درخواست مرد – سه ماه عده نگه داشتن زن و سکونت در منزل  شوهر – امکان رجوع و بازگشت به زندگي مشترک بدون عقد مجدد </a:t>
            </a:r>
            <a:endParaRPr lang="en-US" sz="20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14264" y="4941404"/>
            <a:ext cx="5372536" cy="1459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طلاق خلع</a:t>
            </a:r>
          </a:p>
          <a:p>
            <a:pPr algn="r" rtl="1"/>
            <a:endParaRPr lang="fa-IR" sz="2400" b="1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b="1" dirty="0">
                <a:solidFill>
                  <a:schemeClr val="tx1"/>
                </a:solidFill>
                <a:cs typeface="B Traffic" pitchFamily="2" charset="-78"/>
              </a:rPr>
              <a:t>به درخواست زن – عدم امکان رجوع مرد -  چشم پوشي زن از بخشي يا تمام مهريه </a:t>
            </a:r>
          </a:p>
        </p:txBody>
      </p:sp>
      <p:sp>
        <p:nvSpPr>
          <p:cNvPr id="25" name="Oval 24"/>
          <p:cNvSpPr/>
          <p:nvPr/>
        </p:nvSpPr>
        <p:spPr>
          <a:xfrm>
            <a:off x="2777223" y="3706670"/>
            <a:ext cx="537042" cy="3558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69168" y="5483437"/>
            <a:ext cx="498764" cy="3356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000" y="953037"/>
            <a:ext cx="7772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cs typeface="B Traffic" pitchFamily="2" charset="-78"/>
              </a:rPr>
              <a:t>فروپاشی خانواده</a:t>
            </a:r>
            <a:endParaRPr lang="en-US" sz="4400" dirty="0">
              <a:cs typeface="B Traffic" pitchFamily="2" charset="-78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13215" y="1676400"/>
            <a:ext cx="2666999" cy="1386847"/>
          </a:xfrm>
          <a:prstGeom prst="downArrow">
            <a:avLst>
              <a:gd name="adj1" fmla="val 63061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2- طلاق</a:t>
            </a:r>
            <a:endParaRPr lang="en-US" sz="24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cxnSp>
        <p:nvCxnSpPr>
          <p:cNvPr id="3" name="Straight Arrow Connector 2"/>
          <p:cNvCxnSpPr>
            <a:endCxn id="25" idx="3"/>
          </p:cNvCxnSpPr>
          <p:nvPr/>
        </p:nvCxnSpPr>
        <p:spPr>
          <a:xfrm flipV="1">
            <a:off x="2242642" y="4010405"/>
            <a:ext cx="613229" cy="54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42642" y="4536729"/>
            <a:ext cx="462429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4" grpId="0" animBg="1"/>
      <p:bldP spid="25" grpId="0" animBg="1"/>
      <p:bldP spid="2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635632"/>
            <a:ext cx="8397025" cy="857250"/>
          </a:xfrm>
        </p:spPr>
        <p:txBody>
          <a:bodyPr anchor="ctr">
            <a:noAutofit/>
          </a:bodyPr>
          <a:lstStyle/>
          <a:p>
            <a:pPr algn="ctr"/>
            <a:r>
              <a:rPr lang="fa-I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2  Yagut" panose="00000400000000000000" pitchFamily="2" charset="-78"/>
              </a:rPr>
              <a:t>نسبت  طلاق به ازدواج در کشورهاي غيراسلامي (درصد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2  Yagut" panose="00000400000000000000" pitchFamily="2" charset="-78"/>
              </a:rPr>
              <a:t>)(2003-1999</a:t>
            </a:r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2  Yagut" panose="00000400000000000000" pitchFamily="2" charset="-78"/>
              </a:rPr>
              <a:t>)</a:t>
            </a:r>
            <a:endParaRPr lang="fa-IR" sz="2400" b="1" dirty="0">
              <a:solidFill>
                <a:schemeClr val="tx1">
                  <a:lumMod val="85000"/>
                  <a:lumOff val="15000"/>
                </a:schemeClr>
              </a:solidFill>
              <a:cs typeface="2  Yagut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70593"/>
              </p:ext>
            </p:extLst>
          </p:nvPr>
        </p:nvGraphicFramePr>
        <p:xfrm>
          <a:off x="1343206" y="1506829"/>
          <a:ext cx="6306844" cy="4571996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619229"/>
                <a:gridCol w="1534193"/>
                <a:gridCol w="1510571"/>
                <a:gridCol w="1642851"/>
              </a:tblGrid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بلژيک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 67/7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فرانسه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41/3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کوبا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65/9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سوئيس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40/8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اروگوئه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58/7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ژاپن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35/6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سوئد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54/9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پرتغال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35/3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انگليس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54/8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هلند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32/8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آلمان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49/7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ونزوئلا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21/8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استراليا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48/8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يونان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16/7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کانادا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46/7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چين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14/9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دانمارک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44/5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ايتاليا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14/4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روسيه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43/3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ارمنستان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12/3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جمهوري </a:t>
                      </a: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چک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43/3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مکزيک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8/6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نروژ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42/9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جامائيکا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5/9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3516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آمريکا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2  Lotus" panose="00000400000000000000" pitchFamily="2" charset="-78"/>
                        </a:rPr>
                        <a:t>42/6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2  Lotus" panose="00000400000000000000" pitchFamily="2" charset="-78"/>
                        </a:rPr>
                        <a:t>مغولستان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2  Lotus" panose="00000400000000000000" pitchFamily="2" charset="-78"/>
                        </a:rPr>
                        <a:t>5/7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0" y="295373"/>
            <a:ext cx="8293995" cy="637580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2  Yagut" panose="00000400000000000000" pitchFamily="2" charset="-78"/>
              </a:rPr>
              <a:t>نسبت طلاق به ازدواج در کشورهاي اسلامي (درصد) (ميانگين 2003-</a:t>
            </a:r>
            <a:r>
              <a:rPr lang="fa-IR" sz="2400" dirty="0">
                <a:solidFill>
                  <a:schemeClr val="bg1"/>
                </a:solidFill>
                <a:cs typeface="2  Yagut" panose="00000400000000000000" pitchFamily="2" charset="-78"/>
              </a:rPr>
              <a:t>1999)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291664"/>
              </p:ext>
            </p:extLst>
          </p:nvPr>
        </p:nvGraphicFramePr>
        <p:xfrm>
          <a:off x="1700011" y="932953"/>
          <a:ext cx="5988677" cy="3154680"/>
        </p:xfrm>
        <a:graphic>
          <a:graphicData uri="http://schemas.openxmlformats.org/drawingml/2006/table">
            <a:tbl>
              <a:tblPr rtl="1" firstCol="1" bandRow="1">
                <a:tableStyleId>{D27102A9-8310-4765-A935-A1911B00CA55}</a:tableStyleId>
              </a:tblPr>
              <a:tblGrid>
                <a:gridCol w="1277473"/>
                <a:gridCol w="1795270"/>
                <a:gridCol w="1637974"/>
                <a:gridCol w="1277960"/>
              </a:tblGrid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مالديو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47/4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ايران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9/4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کويت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32/6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ترکيه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9/1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قزاقستان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30/4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تاجيکستان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7/8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قرقيزستان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20/2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ليبي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5/5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اردن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18/7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بحرين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18/6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216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فلسطين اشغالي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14/7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مصر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13/4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آذربايجان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13/1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 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  <a:tr h="2175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بوسني هرزگوين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9/6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cs typeface="2  Lotus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2  Lotus" panose="00000400000000000000" pitchFamily="2" charset="-78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19" y="4254322"/>
            <a:ext cx="598706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1745159"/>
            <a:ext cx="7772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>
                <a:cs typeface="B Traffic" pitchFamily="2" charset="-78"/>
              </a:rPr>
              <a:t>عوامل </a:t>
            </a:r>
            <a:r>
              <a:rPr lang="fa-IR" sz="4400" dirty="0" smtClean="0">
                <a:cs typeface="B Traffic" pitchFamily="2" charset="-78"/>
              </a:rPr>
              <a:t>طلاق</a:t>
            </a:r>
            <a:r>
              <a:rPr lang="en-US" sz="4400" dirty="0" smtClean="0">
                <a:cs typeface="B Traffic" pitchFamily="2" charset="-78"/>
              </a:rPr>
              <a:t>:</a:t>
            </a:r>
            <a:endParaRPr lang="en-US" sz="4400" dirty="0">
              <a:cs typeface="B Traffic" pitchFamily="2" charset="-78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4724400" y="3736504"/>
            <a:ext cx="4099709" cy="2664296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شيوه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ناكارآمدی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انتخاب همسر، آگاهي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اندك،كاهش مسئوليت پذيري،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توقعات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بالا،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عدم نگرش منفي به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طلاق،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عدم صداقت در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معرفي، بي‌احترامي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381000" y="3736504"/>
            <a:ext cx="4267200" cy="2664296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Traffic" pitchFamily="2" charset="-78"/>
              </a:rPr>
              <a:t>ضعف در حل مسئله، عدم پرداخت نفقه، توقعات بالاي اقتصادي، نوع و ميزان اشتغال زن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4582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7200" b="1" dirty="0">
                <a:solidFill>
                  <a:srgbClr val="FFFF00"/>
                </a:solidFill>
                <a:cs typeface="B Homa" pitchFamily="2" charset="-78"/>
              </a:rPr>
              <a:t>طلاق</a:t>
            </a:r>
            <a:endParaRPr lang="en-US" sz="7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943600" y="2133601"/>
            <a:ext cx="2666999" cy="1539247"/>
          </a:xfrm>
          <a:prstGeom prst="downArrow">
            <a:avLst>
              <a:gd name="adj1" fmla="val 63061"/>
              <a:gd name="adj2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cs typeface="B Traffic" pitchFamily="2" charset="-78"/>
              </a:rPr>
              <a:t>1- عوامل فرهنگي، اجتماعي 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09600" y="2133600"/>
            <a:ext cx="2891804" cy="1539247"/>
          </a:xfrm>
          <a:prstGeom prst="downArrow">
            <a:avLst>
              <a:gd name="adj1" fmla="val 59034"/>
              <a:gd name="adj2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cs typeface="B Traffic" pitchFamily="2" charset="-78"/>
              </a:rPr>
              <a:t>2- عوامل اقتصادي</a:t>
            </a:r>
            <a:endParaRPr lang="en-US" sz="2400" dirty="0">
              <a:cs typeface="B Traffic" pitchFamily="2" charset="-78"/>
            </a:endParaRPr>
          </a:p>
        </p:txBody>
      </p:sp>
      <p:pic>
        <p:nvPicPr>
          <p:cNvPr id="12" name="Picture 2" descr="D:\document\leila\a\png\AN071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419231"/>
            <a:ext cx="990601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ocument\leila\a\png\AN071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10" y="396388"/>
            <a:ext cx="1045590" cy="9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sattari\Desktop\تاریخ\عکس 2\دوستی-های-دختر-وپسر-nofri.jpg"/>
          <p:cNvPicPr>
            <a:picLocks noChangeAspect="1" noChangeArrowheads="1"/>
          </p:cNvPicPr>
          <p:nvPr/>
        </p:nvPicPr>
        <p:blipFill>
          <a:blip r:embed="rId2" cstate="print"/>
          <a:srcRect r="13775" b="5455"/>
          <a:stretch>
            <a:fillRect/>
          </a:stretch>
        </p:blipFill>
        <p:spPr bwMode="auto">
          <a:xfrm>
            <a:off x="4253345" y="1981200"/>
            <a:ext cx="4738255" cy="4572000"/>
          </a:xfrm>
          <a:prstGeom prst="rect">
            <a:avLst/>
          </a:prstGeom>
          <a:noFill/>
        </p:spPr>
      </p:pic>
      <p:pic>
        <p:nvPicPr>
          <p:cNvPr id="8194" name="Picture 2" descr="C:\Users\sattari\Desktop\عکس 5\110338.jpg"/>
          <p:cNvPicPr>
            <a:picLocks noChangeAspect="1" noChangeArrowheads="1"/>
          </p:cNvPicPr>
          <p:nvPr/>
        </p:nvPicPr>
        <p:blipFill>
          <a:blip r:embed="rId3" cstate="print"/>
          <a:srcRect l="19048" r="11905"/>
          <a:stretch>
            <a:fillRect/>
          </a:stretch>
        </p:blipFill>
        <p:spPr bwMode="auto">
          <a:xfrm>
            <a:off x="76200" y="1905000"/>
            <a:ext cx="4419600" cy="4645741"/>
          </a:xfrm>
          <a:prstGeom prst="rect">
            <a:avLst/>
          </a:prstGeom>
          <a:noFill/>
        </p:spPr>
      </p:pic>
      <p:sp>
        <p:nvSpPr>
          <p:cNvPr id="4" name="Double Wave 3"/>
          <p:cNvSpPr/>
          <p:nvPr/>
        </p:nvSpPr>
        <p:spPr>
          <a:xfrm>
            <a:off x="1905000" y="307504"/>
            <a:ext cx="3352800" cy="2664296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rgbClr val="FFFF00"/>
                </a:solidFill>
                <a:cs typeface="B Traffic" pitchFamily="2" charset="-78"/>
              </a:rPr>
              <a:t>عدم توافق اخلاقي همسران، سوء معاشرت و سوء رفتار، فساد اخلاقي زن يا 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شوهر، اعتياد، شرابخواري</a:t>
            </a:r>
            <a:r>
              <a:rPr lang="fa-IR" sz="2400" dirty="0">
                <a:solidFill>
                  <a:srgbClr val="FFFF00"/>
                </a:solidFill>
                <a:cs typeface="B Traffic" pitchFamily="2" charset="-78"/>
              </a:rPr>
              <a:t>، فحاشي، 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خودخواهي، ضعف در حل مسائل</a:t>
            </a:r>
            <a:endParaRPr lang="en-US" sz="2400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257801" y="698544"/>
            <a:ext cx="2895599" cy="197116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raffic" pitchFamily="2" charset="-78"/>
              </a:rPr>
              <a:t>3- عوامل اخلاقي</a:t>
            </a:r>
            <a:endParaRPr lang="en-US" sz="2800" dirty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attari\Desktop\عکس 5\JamNewsImage17275521.jpg"/>
          <p:cNvPicPr>
            <a:picLocks noChangeAspect="1" noChangeArrowheads="1"/>
          </p:cNvPicPr>
          <p:nvPr/>
        </p:nvPicPr>
        <p:blipFill>
          <a:blip r:embed="rId2" cstate="print"/>
          <a:srcRect l="7459"/>
          <a:stretch>
            <a:fillRect/>
          </a:stretch>
        </p:blipFill>
        <p:spPr bwMode="auto">
          <a:xfrm>
            <a:off x="228600" y="3505200"/>
            <a:ext cx="4648200" cy="3172326"/>
          </a:xfrm>
          <a:prstGeom prst="rect">
            <a:avLst/>
          </a:prstGeom>
          <a:noFill/>
        </p:spPr>
      </p:pic>
      <p:pic>
        <p:nvPicPr>
          <p:cNvPr id="4099" name="Picture 3" descr="C:\Users\sattari\Desktop\عکس 5\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872" y="381000"/>
            <a:ext cx="3994706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Bevel 6"/>
          <p:cNvSpPr/>
          <p:nvPr/>
        </p:nvSpPr>
        <p:spPr>
          <a:xfrm>
            <a:off x="152400" y="152400"/>
            <a:ext cx="3329136" cy="3048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ويژگي</a:t>
            </a:r>
            <a:r>
              <a:rPr lang="en-US" sz="2400" dirty="0" smtClean="0">
                <a:solidFill>
                  <a:srgbClr val="FFFF00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هاي </a:t>
            </a:r>
            <a:r>
              <a:rPr lang="fa-IR" sz="2400" dirty="0">
                <a:solidFill>
                  <a:srgbClr val="FFFF00"/>
                </a:solidFill>
                <a:cs typeface="B Traffic" pitchFamily="2" charset="-78"/>
              </a:rPr>
              <a:t>رواني و عصبي غير قابل تحمل، بدبيني شديد نسبت به همديگر، باورهاي غير 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منطقي،</a:t>
            </a:r>
            <a:r>
              <a:rPr lang="en-US" sz="2400" dirty="0" smtClean="0">
                <a:solidFill>
                  <a:srgbClr val="FFFF00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 انگيزه‌هاي </a:t>
            </a:r>
            <a:r>
              <a:rPr lang="fa-IR" sz="2400" dirty="0">
                <a:solidFill>
                  <a:srgbClr val="FFFF00"/>
                </a:solidFill>
                <a:cs typeface="B Traffic" pitchFamily="2" charset="-78"/>
              </a:rPr>
              <a:t>واهي در ازدواج</a:t>
            </a:r>
            <a:endParaRPr lang="en-US" sz="2400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5181600" y="3429000"/>
            <a:ext cx="3661592" cy="3234454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rgbClr val="002060"/>
                </a:solidFill>
                <a:cs typeface="B Traffic" pitchFamily="2" charset="-78"/>
              </a:rPr>
              <a:t>عدم رضايتمندي زناشويي، ناتواني جنسي زن يا مرد، </a:t>
            </a:r>
            <a:r>
              <a:rPr lang="fa-IR" sz="2800" dirty="0" smtClean="0">
                <a:solidFill>
                  <a:srgbClr val="002060"/>
                </a:solidFill>
                <a:cs typeface="B Traffic" pitchFamily="2" charset="-78"/>
              </a:rPr>
              <a:t>تنوع‌طلبي </a:t>
            </a:r>
            <a:r>
              <a:rPr lang="fa-IR" sz="2800" dirty="0">
                <a:solidFill>
                  <a:srgbClr val="002060"/>
                </a:solidFill>
                <a:cs typeface="B Traffic" pitchFamily="2" charset="-78"/>
              </a:rPr>
              <a:t>جنسي، عقيم بودن مرد يا زن،</a:t>
            </a:r>
            <a:endParaRPr lang="en-US" sz="28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3581400" y="4876800"/>
            <a:ext cx="2016082" cy="19812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cs typeface="B Homa" pitchFamily="2" charset="-78"/>
              </a:rPr>
              <a:t>5- عوامل جنسي </a:t>
            </a:r>
            <a:endParaRPr lang="en-US" sz="2400" dirty="0">
              <a:cs typeface="B Homa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089318" y="381000"/>
            <a:ext cx="2016082" cy="19812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cs typeface="B Homa" pitchFamily="2" charset="-78"/>
              </a:rPr>
              <a:t>4- عوامل روانشناختي </a:t>
            </a:r>
            <a:endParaRPr lang="en-US" sz="24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84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bhani\Desktop\636003071005563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2863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tx1"/>
                </a:solidFill>
                <a:cs typeface="B Homa" pitchFamily="2" charset="-78"/>
              </a:rPr>
              <a:t>پيامدهاي طلاق</a:t>
            </a:r>
            <a:endParaRPr lang="en-US" sz="36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711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ttari\Desktop\تاریخ\عکس 2\640642_nVwmdV5B.jpg"/>
          <p:cNvPicPr>
            <a:picLocks noChangeAspect="1" noChangeArrowheads="1"/>
          </p:cNvPicPr>
          <p:nvPr/>
        </p:nvPicPr>
        <p:blipFill>
          <a:blip r:embed="rId2" cstate="print"/>
          <a:srcRect l="9961"/>
          <a:stretch>
            <a:fillRect/>
          </a:stretch>
        </p:blipFill>
        <p:spPr bwMode="auto">
          <a:xfrm>
            <a:off x="2516254" y="1450561"/>
            <a:ext cx="3352800" cy="453495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1249288"/>
            <a:ext cx="7620000" cy="4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775720"/>
            <a:ext cx="764123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itchFamily="2" charset="-78"/>
              </a:rPr>
              <a:t>2- خانوادگي 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248400"/>
            <a:ext cx="7650748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itchFamily="2" charset="-78"/>
              </a:rPr>
              <a:t>3- اجتماعي 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9984" y="152400"/>
            <a:ext cx="7249616" cy="1096888"/>
          </a:xfrm>
          <a:prstGeom prst="roundRect">
            <a:avLst/>
          </a:prstGeom>
          <a:solidFill>
            <a:srgbClr val="F79B4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مشكلات روحي متعدد مثل كاهش اعتماد به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نفس، ياس،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عذاب وجدان، خشم،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فريب‌خوردگي، افسردگي،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فشار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اقتصادي،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تامين مسكن، شغل بدون ثبات و سطح پايين و....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1166" y="2209800"/>
            <a:ext cx="7177608" cy="1679104"/>
          </a:xfrm>
          <a:prstGeom prst="roundRect">
            <a:avLst/>
          </a:prstGeom>
          <a:solidFill>
            <a:srgbClr val="5FB5C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نداشتن منزلت سابق نزد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خانواده،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كاهش ضريب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امنيت، محدودیت‌ها و مشکلات ازدواج مجدد در فرزندان همچون: مشكل عاطفي،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فاقد تربيت هماهنگ و يگانه، مشكلات مالي، افسردگي و خشم، بي­ميلي به بازي، زياده طلبي 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4953000"/>
            <a:ext cx="7192416" cy="1219200"/>
          </a:xfrm>
          <a:prstGeom prst="roundRect">
            <a:avLst/>
          </a:prstGeom>
          <a:solidFill>
            <a:srgbClr val="C868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بر هم خوردن تعادل روحي و متعاقب آن نيروي انساني در توليد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خدمات،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انحرافات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اجتماعي،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آسيب­هاي اجتماعي مثل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اعتیاد، خودكشي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و مشکلات جنسي، كاهش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اعتماد اجتماعي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4641" y="1583989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cs typeface="B Homa" pitchFamily="2" charset="-78"/>
              </a:rPr>
              <a:t>1- فردي</a:t>
            </a:r>
            <a:endParaRPr lang="en-US" sz="28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31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\leila\تجرد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3"/>
          <a:stretch>
            <a:fillRect/>
          </a:stretch>
        </p:blipFill>
        <p:spPr bwMode="auto">
          <a:xfrm>
            <a:off x="5897131" y="1556792"/>
            <a:ext cx="3018269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91000" y="249312"/>
            <a:ext cx="4534271" cy="969888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fa-IR" sz="3200" dirty="0">
                <a:cs typeface="B Homa" pitchFamily="2" charset="-78"/>
              </a:rPr>
              <a:t>آسيب شناسي خانواده معاصر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5957" flipV="1">
            <a:off x="3831978" y="183079"/>
            <a:ext cx="724898" cy="1091320"/>
          </a:xfrm>
          <a:prstGeom prst="rect">
            <a:avLst/>
          </a:prstGeom>
          <a:noFill/>
        </p:spPr>
      </p:pic>
      <p:pic>
        <p:nvPicPr>
          <p:cNvPr id="8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5668" flipH="1">
            <a:off x="8261922" y="146071"/>
            <a:ext cx="770540" cy="1160033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51792" y="838200"/>
            <a:ext cx="3528392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تغيير نگرش جوانان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1828800"/>
            <a:ext cx="3528392" cy="990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سيطره تفكر مادي در جهان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2743200"/>
            <a:ext cx="3528392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كاهش قبح تك‌زيستي و تجرد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657600"/>
            <a:ext cx="3528392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اشتغال به تحصيل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4572000"/>
            <a:ext cx="3528392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توقعات اقتصادي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5486400"/>
            <a:ext cx="3528392" cy="990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تفكر زندگي ايده‌آلي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3352800" y="1556792"/>
            <a:ext cx="2724472" cy="42344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3600" dirty="0">
                <a:solidFill>
                  <a:schemeClr val="tx1"/>
                </a:solidFill>
                <a:cs typeface="B Homa" pitchFamily="2" charset="-78"/>
              </a:rPr>
              <a:t>1- افزايش سن ازدواج و مجرد زيستي </a:t>
            </a:r>
            <a:endParaRPr lang="en-US" sz="36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62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51048"/>
            <a:ext cx="5860504" cy="1044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>
                <a:cs typeface="B Homa" pitchFamily="2" charset="-78"/>
              </a:rPr>
              <a:t>راهكارهاي كاهش فروپاشي خانواده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4098" name="Picture 2" descr="D:\document\leila\a\png\bote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476">
            <a:off x="1269917" y="162989"/>
            <a:ext cx="806285" cy="12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\leila\a\png\bote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2445">
            <a:off x="7011257" y="232688"/>
            <a:ext cx="775319" cy="11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1815480"/>
            <a:ext cx="5688124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b="1" dirty="0">
                <a:cs typeface="B Traffic" pitchFamily="2" charset="-78"/>
              </a:rPr>
              <a:t>تداوم </a:t>
            </a:r>
            <a:r>
              <a:rPr lang="fa-IR" sz="2400" b="1" dirty="0" smtClean="0">
                <a:cs typeface="B Traffic" pitchFamily="2" charset="-78"/>
              </a:rPr>
              <a:t>علاقه و محبت بین زوجین و </a:t>
            </a:r>
            <a:r>
              <a:rPr lang="fa-IR" sz="2400" b="1" dirty="0">
                <a:cs typeface="B Traffic" pitchFamily="2" charset="-78"/>
              </a:rPr>
              <a:t>نهي از عوامل مخل </a:t>
            </a:r>
            <a:r>
              <a:rPr lang="fa-IR" sz="2400" b="1" dirty="0" smtClean="0">
                <a:cs typeface="B Traffic" pitchFamily="2" charset="-78"/>
              </a:rPr>
              <a:t>آن.</a:t>
            </a:r>
            <a:endParaRPr lang="en-US" sz="2400" b="1" dirty="0">
              <a:cs typeface="B Traff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505200"/>
            <a:ext cx="5688124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b="1" dirty="0">
                <a:cs typeface="B Traffic" pitchFamily="2" charset="-78"/>
              </a:rPr>
              <a:t>هر چند حقوقي نسبت به هم دارند خردمندان به خاطر استحكام گذشت </a:t>
            </a:r>
            <a:r>
              <a:rPr lang="fa-IR" sz="2400" b="1" dirty="0" smtClean="0">
                <a:cs typeface="B Traffic" pitchFamily="2" charset="-78"/>
              </a:rPr>
              <a:t>مي کنند</a:t>
            </a:r>
            <a:r>
              <a:rPr lang="fa-IR" sz="2400" b="1" dirty="0">
                <a:cs typeface="B Traffic" pitchFamily="2" charset="-78"/>
              </a:rPr>
              <a:t>.</a:t>
            </a:r>
            <a:endParaRPr lang="en-US" sz="2400" b="1" dirty="0">
              <a:cs typeface="B Traffic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952" y="5277780"/>
            <a:ext cx="5688124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b="1" dirty="0">
                <a:cs typeface="B Traffic" pitchFamily="2" charset="-78"/>
              </a:rPr>
              <a:t>داوران براي آشتي همسران تلاش كنند، يك </a:t>
            </a:r>
            <a:r>
              <a:rPr lang="fa-IR" sz="2400" b="1" dirty="0" smtClean="0">
                <a:cs typeface="B Traffic" pitchFamily="2" charset="-78"/>
              </a:rPr>
              <a:t>حَكَم </a:t>
            </a:r>
            <a:r>
              <a:rPr lang="fa-IR" sz="2400" b="1" dirty="0">
                <a:cs typeface="B Traffic" pitchFamily="2" charset="-78"/>
              </a:rPr>
              <a:t>از خانواده زن و يك </a:t>
            </a:r>
            <a:r>
              <a:rPr lang="fa-IR" sz="2400" b="1" dirty="0" smtClean="0">
                <a:cs typeface="B Traffic" pitchFamily="2" charset="-78"/>
              </a:rPr>
              <a:t>حَكَم </a:t>
            </a:r>
            <a:r>
              <a:rPr lang="fa-IR" sz="2400" b="1" dirty="0">
                <a:cs typeface="B Traffic" pitchFamily="2" charset="-78"/>
              </a:rPr>
              <a:t>از خانواده مرد.</a:t>
            </a:r>
            <a:endParaRPr lang="en-US" sz="2400" b="1" dirty="0"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94140" y="1524000"/>
            <a:ext cx="2878057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1- پيشگيري از ايجاد اختلاف بين زن و شوهر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94140" y="3276600"/>
            <a:ext cx="2921260" cy="1600200"/>
          </a:xfrm>
          <a:prstGeom prst="roundRect">
            <a:avLst/>
          </a:prstGeom>
          <a:solidFill>
            <a:srgbClr val="F9B27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2- گذشت خردمندانه براي پيشگيري از طلاق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4140" y="5029200"/>
            <a:ext cx="2878057" cy="1600200"/>
          </a:xfrm>
          <a:prstGeom prst="roundRect">
            <a:avLst/>
          </a:prstGeom>
          <a:solidFill>
            <a:srgbClr val="F7923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3- وساطت داوران 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26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attari\Desktop\تاریخ\عکس 2\n0000642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473628" cy="487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7328" y="315857"/>
            <a:ext cx="6237914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dirty="0" smtClean="0">
                <a:cs typeface="B Traffic" pitchFamily="2" charset="-78"/>
              </a:rPr>
              <a:t>اهميت </a:t>
            </a:r>
            <a:r>
              <a:rPr lang="fa-IR" sz="2400" dirty="0">
                <a:cs typeface="B Traffic" pitchFamily="2" charset="-78"/>
              </a:rPr>
              <a:t>فرزندان و علاقه به آينده آنها </a:t>
            </a:r>
            <a:r>
              <a:rPr lang="fa-IR" sz="2400" dirty="0" smtClean="0">
                <a:cs typeface="B Traffic" pitchFamily="2" charset="-78"/>
              </a:rPr>
              <a:t>مي‌تواند </a:t>
            </a:r>
            <a:r>
              <a:rPr lang="fa-IR" sz="2400" dirty="0">
                <a:cs typeface="B Traffic" pitchFamily="2" charset="-78"/>
              </a:rPr>
              <a:t>مانع طلاق باشد.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803648"/>
            <a:ext cx="6324600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dirty="0">
                <a:cs typeface="B Traffic" pitchFamily="2" charset="-78"/>
              </a:rPr>
              <a:t>گاهي مردان به خاطر اين پيامدها از طلاق منصرف </a:t>
            </a:r>
            <a:r>
              <a:rPr lang="fa-IR" sz="2400" dirty="0" smtClean="0">
                <a:cs typeface="B Traffic" pitchFamily="2" charset="-78"/>
              </a:rPr>
              <a:t>مي‌شوند</a:t>
            </a:r>
            <a:r>
              <a:rPr lang="fa-IR" sz="2400" dirty="0">
                <a:cs typeface="B Traffic" pitchFamily="2" charset="-78"/>
              </a:rPr>
              <a:t>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086" y="3304220"/>
            <a:ext cx="6237914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dirty="0">
                <a:cs typeface="B Traffic" pitchFamily="2" charset="-78"/>
              </a:rPr>
              <a:t>در قرآن تصريح به طلاق با نيكي و خوشرفتاري است.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468" y="4953000"/>
            <a:ext cx="6278532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dirty="0">
                <a:cs typeface="B Traffic" pitchFamily="2" charset="-78"/>
              </a:rPr>
              <a:t>اگر طلاق به درخواست مرد باشد دوران عده زن بايد در منزل شوهر زندگي </a:t>
            </a:r>
            <a:r>
              <a:rPr lang="fa-IR" sz="2400" dirty="0" smtClean="0">
                <a:cs typeface="B Traffic" pitchFamily="2" charset="-78"/>
              </a:rPr>
              <a:t>كند، </a:t>
            </a:r>
            <a:r>
              <a:rPr lang="fa-IR" sz="2400" dirty="0">
                <a:cs typeface="B Traffic" pitchFamily="2" charset="-78"/>
              </a:rPr>
              <a:t>و سعي در متمايل ساختن همسر به سوي خود داشته باشد، </a:t>
            </a:r>
            <a:r>
              <a:rPr lang="fa-IR" sz="2400" dirty="0" smtClean="0">
                <a:cs typeface="B Traffic" pitchFamily="2" charset="-78"/>
              </a:rPr>
              <a:t>تا در </a:t>
            </a:r>
            <a:r>
              <a:rPr lang="fa-IR" sz="2400" dirty="0">
                <a:cs typeface="B Traffic" pitchFamily="2" charset="-78"/>
              </a:rPr>
              <a:t>آخرين </a:t>
            </a:r>
            <a:r>
              <a:rPr lang="fa-IR" sz="2400" dirty="0" smtClean="0">
                <a:cs typeface="B Traffic" pitchFamily="2" charset="-78"/>
              </a:rPr>
              <a:t>مرحله، </a:t>
            </a:r>
            <a:r>
              <a:rPr lang="fa-IR" sz="2400" dirty="0">
                <a:cs typeface="B Traffic" pitchFamily="2" charset="-78"/>
              </a:rPr>
              <a:t>زندگي را از فروپاشي نگه دارد.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65084" y="207845"/>
            <a:ext cx="2520280" cy="1368152"/>
          </a:xfrm>
          <a:prstGeom prst="roundRect">
            <a:avLst/>
          </a:prstGeom>
          <a:solidFill>
            <a:srgbClr val="C868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4- توجه به مشكلات فرزندان 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1320" y="1676400"/>
            <a:ext cx="2520280" cy="1368152"/>
          </a:xfrm>
          <a:prstGeom prst="roundRect">
            <a:avLst/>
          </a:prstGeom>
          <a:solidFill>
            <a:srgbClr val="A6C36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5- توجه به پيامدهاي اقتصادي طلاق 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71320" y="3124200"/>
            <a:ext cx="2520280" cy="1512168"/>
          </a:xfrm>
          <a:prstGeom prst="roundRect">
            <a:avLst/>
          </a:prstGeom>
          <a:solidFill>
            <a:srgbClr val="947CB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6- وقوع طلاق به نيكي و زيبايي 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1320" y="4724400"/>
            <a:ext cx="2520280" cy="1981200"/>
          </a:xfrm>
          <a:prstGeom prst="roundRect">
            <a:avLst/>
          </a:prstGeom>
          <a:solidFill>
            <a:srgbClr val="F79D5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7- ايجاد زمينه آشتي مجدد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6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156915"/>
            <a:ext cx="2057400" cy="3253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3600" dirty="0">
                <a:solidFill>
                  <a:srgbClr val="FFFF00"/>
                </a:solidFill>
                <a:cs typeface="B Homa" pitchFamily="2" charset="-78"/>
              </a:rPr>
              <a:t>گريز ناپذيري طلاق</a:t>
            </a:r>
            <a:endParaRPr lang="en-US" sz="36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97224" y="1981200"/>
            <a:ext cx="5410200" cy="381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 smtClean="0">
                <a:solidFill>
                  <a:schemeClr val="bg1"/>
                </a:solidFill>
                <a:cs typeface="B Traffic" pitchFamily="2" charset="-78"/>
              </a:rPr>
              <a:t>اگر تداوم زندگي مشترك موجب آسيب جدي به خود يا فرزندان شود چاره­اي جز طلاق نيست و بايد تن به اين منفورترين حلال داد</a:t>
            </a:r>
            <a:endParaRPr lang="en-US" sz="28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504" y="260648"/>
            <a:ext cx="5412733" cy="10801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>
                <a:solidFill>
                  <a:schemeClr val="tx1"/>
                </a:solidFill>
                <a:cs typeface="B Homa" pitchFamily="2" charset="-78"/>
              </a:rPr>
              <a:t>منفورترين حلال</a:t>
            </a:r>
            <a:endParaRPr lang="en-US" sz="3600" b="1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5122" name="Picture 2" descr="D:\document\leila\a\png\bot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014" flipV="1">
            <a:off x="1709441" y="146910"/>
            <a:ext cx="868682" cy="1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\leila\a\png\bot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5030" flipV="1">
            <a:off x="7074367" y="146910"/>
            <a:ext cx="868682" cy="1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59224" y="2209800"/>
            <a:ext cx="44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endParaRPr lang="en-US" sz="3600" dirty="0">
              <a:solidFill>
                <a:srgbClr val="FF0000"/>
              </a:solidFill>
              <a:cs typeface="B Traffic" pitchFamily="2" charset="-78"/>
            </a:endParaRPr>
          </a:p>
        </p:txBody>
      </p:sp>
      <p:pic>
        <p:nvPicPr>
          <p:cNvPr id="12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24" y="2156915"/>
            <a:ext cx="838201" cy="7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64424" y="4805729"/>
            <a:ext cx="838200" cy="7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ttari\Desktop\عکس 5\image_13930701828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67000"/>
            <a:ext cx="3810000" cy="3810000"/>
          </a:xfrm>
          <a:prstGeom prst="rect">
            <a:avLst/>
          </a:prstGeom>
          <a:noFill/>
        </p:spPr>
      </p:pic>
      <p:sp>
        <p:nvSpPr>
          <p:cNvPr id="5" name="Wave 4"/>
          <p:cNvSpPr/>
          <p:nvPr/>
        </p:nvSpPr>
        <p:spPr>
          <a:xfrm>
            <a:off x="2924199" y="1220688"/>
            <a:ext cx="5762600" cy="1440160"/>
          </a:xfrm>
          <a:prstGeom prst="wave">
            <a:avLst/>
          </a:prstGeom>
          <a:solidFill>
            <a:srgbClr val="7A5F9B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>
                <a:cs typeface="B Traffic" pitchFamily="2" charset="-78"/>
              </a:rPr>
              <a:t>نكوهش </a:t>
            </a:r>
            <a:r>
              <a:rPr lang="fa-IR" sz="2400" dirty="0" smtClean="0">
                <a:cs typeface="B Traffic" pitchFamily="2" charset="-78"/>
              </a:rPr>
              <a:t>آسيب رساني </a:t>
            </a:r>
            <a:r>
              <a:rPr lang="fa-IR" sz="2400" dirty="0">
                <a:cs typeface="B Traffic" pitchFamily="2" charset="-78"/>
              </a:rPr>
              <a:t>همسران به يكديگر بعنوان يك قاعده كلي قبل و بعد از طلاق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199" y="306288"/>
            <a:ext cx="4800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itchFamily="2" charset="-78"/>
              </a:rPr>
              <a:t> 1- تقويت فضايل اخلاقي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399" y="4160912"/>
            <a:ext cx="51054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cs typeface="B Homa" pitchFamily="2" charset="-78"/>
              </a:rPr>
              <a:t>2- پذيرش موقعيت جديد 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14" name="Wave 13"/>
          <p:cNvSpPr/>
          <p:nvPr/>
        </p:nvSpPr>
        <p:spPr>
          <a:xfrm>
            <a:off x="1523999" y="4953000"/>
            <a:ext cx="7162799" cy="1752600"/>
          </a:xfrm>
          <a:prstGeom prst="wave">
            <a:avLst>
              <a:gd name="adj1" fmla="val 11459"/>
              <a:gd name="adj2" fmla="val 20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كنارآمدن با </a:t>
            </a:r>
            <a:r>
              <a:rPr lang="fa-IR" sz="2800" dirty="0">
                <a:solidFill>
                  <a:schemeClr val="tx1"/>
                </a:solidFill>
                <a:cs typeface="B Traffic" pitchFamily="2" charset="-78"/>
              </a:rPr>
              <a:t>سر درگمي ناشي از اين </a:t>
            </a: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پديده،با فعالیت‌های سرگرم كننده، ورزش و ...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9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82488"/>
            <a:ext cx="838201" cy="7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4191000"/>
            <a:ext cx="838201" cy="7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107299" y="545057"/>
            <a:ext cx="1700201" cy="3253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3600" dirty="0">
                <a:cs typeface="B Homa" pitchFamily="2" charset="-78"/>
              </a:rPr>
              <a:t>ترميم خانواده آسيب‌ديده از طلاق</a:t>
            </a:r>
            <a:endParaRPr lang="en-US" sz="36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1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2" grpId="1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9345">
            <a:off x="-327071" y="1673474"/>
            <a:ext cx="4277251" cy="31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ave 6"/>
          <p:cNvSpPr/>
          <p:nvPr/>
        </p:nvSpPr>
        <p:spPr>
          <a:xfrm>
            <a:off x="1752600" y="990600"/>
            <a:ext cx="6481433" cy="1447800"/>
          </a:xfrm>
          <a:prstGeom prst="wave">
            <a:avLst>
              <a:gd name="adj1" fmla="val 14582"/>
              <a:gd name="adj2" fmla="val -6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       </a:t>
            </a:r>
          </a:p>
          <a:p>
            <a:pPr algn="r"/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روابط </a:t>
            </a:r>
            <a:r>
              <a:rPr lang="fa-IR" sz="2400" dirty="0">
                <a:solidFill>
                  <a:srgbClr val="FFFF00"/>
                </a:solidFill>
                <a:cs typeface="B Traffic" pitchFamily="2" charset="-78"/>
              </a:rPr>
              <a:t>خويشاوندي، دوستي، همسايگي، 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حمايت                    عاطفي </a:t>
            </a:r>
            <a:r>
              <a:rPr lang="fa-IR" sz="2400" dirty="0">
                <a:solidFill>
                  <a:srgbClr val="FFFF00"/>
                </a:solidFill>
                <a:cs typeface="B Traffic" pitchFamily="2" charset="-78"/>
              </a:rPr>
              <a:t>و مراقبتي</a:t>
            </a:r>
            <a:endParaRPr lang="en-US" sz="2400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8" name="Wave 7"/>
          <p:cNvSpPr/>
          <p:nvPr/>
        </p:nvSpPr>
        <p:spPr>
          <a:xfrm>
            <a:off x="1524000" y="3200400"/>
            <a:ext cx="7416824" cy="1440160"/>
          </a:xfrm>
          <a:prstGeom prst="wave">
            <a:avLst>
              <a:gd name="adj1" fmla="val 12500"/>
              <a:gd name="adj2" fmla="val -303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dirty="0">
                <a:solidFill>
                  <a:schemeClr val="accent2"/>
                </a:solidFill>
                <a:cs typeface="B Traffic" pitchFamily="2" charset="-78"/>
              </a:rPr>
              <a:t>سلامت رواني </a:t>
            </a:r>
            <a:r>
              <a:rPr lang="fa-IR" sz="2400" dirty="0" smtClean="0">
                <a:solidFill>
                  <a:schemeClr val="accent2"/>
                </a:solidFill>
                <a:cs typeface="B Traffic" pitchFamily="2" charset="-78"/>
              </a:rPr>
              <a:t>فردي كه </a:t>
            </a:r>
            <a:r>
              <a:rPr lang="fa-IR" sz="2400" dirty="0">
                <a:solidFill>
                  <a:schemeClr val="accent2"/>
                </a:solidFill>
                <a:cs typeface="B Traffic" pitchFamily="2" charset="-78"/>
              </a:rPr>
              <a:t>نگهداري فرزند را بعهده </a:t>
            </a:r>
            <a:r>
              <a:rPr lang="fa-IR" sz="2400" dirty="0" smtClean="0">
                <a:solidFill>
                  <a:schemeClr val="accent2"/>
                </a:solidFill>
                <a:cs typeface="B Traffic" pitchFamily="2" charset="-78"/>
              </a:rPr>
              <a:t>مي‌گيرد </a:t>
            </a:r>
            <a:r>
              <a:rPr lang="fa-IR" sz="2400" dirty="0">
                <a:solidFill>
                  <a:schemeClr val="accent2"/>
                </a:solidFill>
                <a:cs typeface="B Traffic" pitchFamily="2" charset="-78"/>
              </a:rPr>
              <a:t>و </a:t>
            </a:r>
            <a:r>
              <a:rPr lang="fa-IR" sz="2400" dirty="0" smtClean="0">
                <a:solidFill>
                  <a:schemeClr val="accent2"/>
                </a:solidFill>
                <a:cs typeface="B Traffic" pitchFamily="2" charset="-78"/>
              </a:rPr>
              <a:t>توجه به تفکیک نقش والدینی از نقش همسری </a:t>
            </a:r>
            <a:endParaRPr lang="en-US" sz="2400" dirty="0">
              <a:solidFill>
                <a:schemeClr val="accent2"/>
              </a:solidFill>
              <a:cs typeface="B Traffic" pitchFamily="2" charset="-78"/>
            </a:endParaRPr>
          </a:p>
        </p:txBody>
      </p:sp>
      <p:sp>
        <p:nvSpPr>
          <p:cNvPr id="9" name="Wave 8"/>
          <p:cNvSpPr/>
          <p:nvPr/>
        </p:nvSpPr>
        <p:spPr>
          <a:xfrm>
            <a:off x="1219200" y="5417840"/>
            <a:ext cx="7416824" cy="1440160"/>
          </a:xfrm>
          <a:prstGeom prst="wave">
            <a:avLst>
              <a:gd name="adj1" fmla="val 12500"/>
              <a:gd name="adj2" fmla="val -343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chemeClr val="tx2"/>
                </a:solidFill>
                <a:cs typeface="B Traffic" pitchFamily="2" charset="-78"/>
              </a:rPr>
              <a:t> ازدواج مجدد </a:t>
            </a:r>
            <a:r>
              <a:rPr lang="fa-IR" sz="2800" dirty="0">
                <a:solidFill>
                  <a:schemeClr val="tx2"/>
                </a:solidFill>
                <a:cs typeface="B Traffic" pitchFamily="2" charset="-78"/>
              </a:rPr>
              <a:t>براي كاهش پيامدها مؤثر است هر چند مشكلات خاص خود را دارد.</a:t>
            </a:r>
            <a:endParaRPr lang="en-US" sz="2800" dirty="0">
              <a:solidFill>
                <a:schemeClr val="tx2"/>
              </a:solidFill>
              <a:cs typeface="B Traffic" pitchFamily="2" charset="-78"/>
            </a:endParaRPr>
          </a:p>
        </p:txBody>
      </p:sp>
      <p:pic>
        <p:nvPicPr>
          <p:cNvPr id="14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85800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-609600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11" y="1830050"/>
            <a:ext cx="1788690" cy="13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90800" y="2514600"/>
            <a:ext cx="5257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4- توجه به نيازهاي فرزندان پس از طلاق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9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25876"/>
            <a:ext cx="1676400" cy="12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90800" y="4724400"/>
            <a:ext cx="5257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5- ازدواج مجدد</a:t>
            </a:r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endParaRPr lang="en-US" sz="28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04800"/>
            <a:ext cx="5181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3- تقويت پيوندهاي اجتماعي 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midi.t\Desktop\عکس 5\IMG09132356.jpg"/>
          <p:cNvPicPr>
            <a:picLocks noChangeAspect="1" noChangeArrowheads="1"/>
          </p:cNvPicPr>
          <p:nvPr/>
        </p:nvPicPr>
        <p:blipFill>
          <a:blip r:embed="rId2" cstate="print"/>
          <a:srcRect l="4403" r="7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Horizontal Scroll 1"/>
          <p:cNvSpPr/>
          <p:nvPr/>
        </p:nvSpPr>
        <p:spPr>
          <a:xfrm>
            <a:off x="1143000" y="67072"/>
            <a:ext cx="7308304" cy="122832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Homa" pitchFamily="2" charset="-78"/>
              </a:rPr>
              <a:t>2- افزايش اختلافات خانوادگي</a:t>
            </a:r>
            <a:endParaRPr lang="en-US" sz="3600" dirty="0">
              <a:cs typeface="B Hom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1293674"/>
            <a:ext cx="4191000" cy="175432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raffic" pitchFamily="2" charset="-78"/>
              </a:rPr>
              <a:t> - عدم درك مثبت خود و همسر و كاهش ارتباط مؤثر و </a:t>
            </a:r>
            <a:r>
              <a:rPr lang="fa-IR" sz="3600" dirty="0" smtClean="0">
                <a:solidFill>
                  <a:srgbClr val="00B050"/>
                </a:solidFill>
                <a:cs typeface="B Traffic" pitchFamily="2" charset="-78"/>
              </a:rPr>
              <a:t>لذت</a:t>
            </a:r>
            <a:r>
              <a:rPr lang="en-US" sz="3600" dirty="0" smtClean="0">
                <a:solidFill>
                  <a:srgbClr val="00B050"/>
                </a:solidFill>
                <a:cs typeface="B Traffic" pitchFamily="2" charset="-78"/>
              </a:rPr>
              <a:t> </a:t>
            </a:r>
            <a:r>
              <a:rPr lang="fa-IR" sz="3600" dirty="0" smtClean="0">
                <a:solidFill>
                  <a:srgbClr val="00B050"/>
                </a:solidFill>
                <a:cs typeface="B Traffic" pitchFamily="2" charset="-78"/>
              </a:rPr>
              <a:t>بخش</a:t>
            </a:r>
            <a:endParaRPr lang="en-US" sz="3600" dirty="0">
              <a:solidFill>
                <a:srgbClr val="00B050"/>
              </a:solidFill>
              <a:cs typeface="B Traffic" pitchFamily="2" charset="-78"/>
            </a:endParaRPr>
          </a:p>
        </p:txBody>
      </p:sp>
      <p:pic>
        <p:nvPicPr>
          <p:cNvPr id="6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99187"/>
            <a:ext cx="634093" cy="5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07" y="399187"/>
            <a:ext cx="634093" cy="5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4724400"/>
            <a:ext cx="34290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- توافق كمتر و اختلاف بيشتر و تمرکز بر رفتارهاي منفي</a:t>
            </a:r>
            <a:endParaRPr lang="en-US" sz="2400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r"/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- كاهش رضايت زناشويي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007325" cy="6960506"/>
          </a:xfrm>
          <a:prstGeom prst="rect">
            <a:avLst/>
          </a:prstGeom>
          <a:noFill/>
        </p:spPr>
      </p:pic>
      <p:sp>
        <p:nvSpPr>
          <p:cNvPr id="4" name="Flowchart: Predefined Process 3"/>
          <p:cNvSpPr/>
          <p:nvPr/>
        </p:nvSpPr>
        <p:spPr>
          <a:xfrm>
            <a:off x="1524000" y="152400"/>
            <a:ext cx="5867400" cy="762000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Homa" pitchFamily="2" charset="-78"/>
              </a:rPr>
              <a:t>3- ضعف </a:t>
            </a:r>
            <a:r>
              <a:rPr lang="fa-IR" sz="3200" dirty="0">
                <a:cs typeface="B Homa" pitchFamily="2" charset="-78"/>
              </a:rPr>
              <a:t>كارآمدي خانواده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1524000" y="1065312"/>
            <a:ext cx="5867400" cy="1296888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raffic" pitchFamily="2" charset="-78"/>
              </a:rPr>
              <a:t>تحولات گسترده در خانواده </a:t>
            </a:r>
            <a:r>
              <a:rPr lang="fa-IR" sz="2800" dirty="0" smtClean="0">
                <a:cs typeface="B Traffic" pitchFamily="2" charset="-78"/>
              </a:rPr>
              <a:t>و پدیدار شدن </a:t>
            </a:r>
            <a:r>
              <a:rPr lang="fa-IR" sz="2800" dirty="0">
                <a:cs typeface="B Traffic" pitchFamily="2" charset="-78"/>
              </a:rPr>
              <a:t>مشكلات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05913" y="2655073"/>
            <a:ext cx="3528392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عدم تنظيم رفتار </a:t>
            </a:r>
            <a:r>
              <a:rPr lang="fa-IR" sz="2000" dirty="0" smtClean="0">
                <a:solidFill>
                  <a:schemeClr val="tx1"/>
                </a:solidFill>
                <a:cs typeface="B Traffic" pitchFamily="2" charset="-78"/>
              </a:rPr>
              <a:t>جنسي و </a:t>
            </a:r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توليد مثل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2937" y="2616633"/>
            <a:ext cx="352839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عدم حمايت و مراقبت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1727" y="4000663"/>
            <a:ext cx="352839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عدم آرامش رواني 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244" y="4016152"/>
            <a:ext cx="352839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عدم ارضاي نيازهاي عاطفي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1727" y="5361143"/>
            <a:ext cx="352839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عدم </a:t>
            </a:r>
            <a:r>
              <a:rPr lang="fa-IR" sz="2000" dirty="0" smtClean="0">
                <a:solidFill>
                  <a:schemeClr val="tx1"/>
                </a:solidFill>
                <a:cs typeface="B Traffic" pitchFamily="2" charset="-78"/>
              </a:rPr>
              <a:t>جامعه پذيري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5384304"/>
            <a:ext cx="352839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عدم كنترل و نظارت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2050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707" y="260648"/>
            <a:ext cx="634093" cy="5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0648"/>
            <a:ext cx="634093" cy="5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707" y="1752600"/>
            <a:ext cx="634093" cy="5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93" y="1752600"/>
            <a:ext cx="634093" cy="5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\leila\رسان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019800" cy="326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1066800" y="2133600"/>
            <a:ext cx="7086600" cy="4267200"/>
          </a:xfrm>
          <a:prstGeom prst="fram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25898"/>
            <a:ext cx="50812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B Homa" pitchFamily="2" charset="-78"/>
              </a:rPr>
              <a:t>تأثیر رسانه‌ها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268760"/>
            <a:ext cx="4191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Traffic" pitchFamily="2" charset="-78"/>
              </a:rPr>
              <a:t>عوامل تضعیف خانواده‌ها: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0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228600"/>
            <a:ext cx="2362200" cy="18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2619304" y="3429236"/>
            <a:ext cx="6067496" cy="13681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590800" y="5085420"/>
            <a:ext cx="6095999" cy="13681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55576" y="243880"/>
            <a:ext cx="8208912" cy="22322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400" y="152400"/>
            <a:ext cx="2209800" cy="2362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Homa" pitchFamily="2" charset="-78"/>
              </a:rPr>
              <a:t>عوامل شناختي</a:t>
            </a:r>
            <a:endParaRPr lang="en-US" sz="3600" dirty="0">
              <a:cs typeface="B Hom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48147" y="351892"/>
            <a:ext cx="1944216" cy="2016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فقدان اطلاعات مورد نياز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0" y="351892"/>
            <a:ext cx="2286000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فقر دانش و اطلاعات درباره مسائل خانواده در بدو تشكيل خانواده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253752"/>
            <a:ext cx="828092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1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4993" y="3639344"/>
            <a:ext cx="2133600" cy="2609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Homa" pitchFamily="2" charset="-78"/>
              </a:rPr>
              <a:t>انحرافات شناختي </a:t>
            </a:r>
            <a:endParaRPr lang="en-US" sz="3600" dirty="0">
              <a:cs typeface="B Homa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1006" y="3492860"/>
            <a:ext cx="828092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2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14265" y="2819400"/>
            <a:ext cx="1944216" cy="19779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 تقديس زدايي ازدواج و خانواده 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80793" y="2819400"/>
            <a:ext cx="2209800" cy="1941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مقدس نداستن خانواده و حرمت ننهادن به كانون خانواده در تضعيف خانواده موثر است و بر عكس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80793" y="4941404"/>
            <a:ext cx="2209800" cy="17641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/>
            <a:r>
              <a:rPr lang="fa-IR" dirty="0">
                <a:solidFill>
                  <a:schemeClr val="tx1"/>
                </a:solidFill>
                <a:cs typeface="B Traffic" pitchFamily="2" charset="-78"/>
              </a:rPr>
              <a:t>از عوارض آن نبود هيچ الگوي صحيح براي خانواده است.</a:t>
            </a:r>
            <a:endParaRPr lang="en-US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14265" y="4941404"/>
            <a:ext cx="1916508" cy="16879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000" dirty="0" smtClean="0">
                <a:solidFill>
                  <a:schemeClr val="tx1"/>
                </a:solidFill>
                <a:cs typeface="B Traffic" pitchFamily="2" charset="-78"/>
              </a:rPr>
              <a:t>نسبي­گرايي </a:t>
            </a:r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در ارزشهاي اخلاقي پيرامون خانواده 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82217" y="3713076"/>
            <a:ext cx="593576" cy="3558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00829" y="5618076"/>
            <a:ext cx="498764" cy="3356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6" grpId="0" animBg="1"/>
      <p:bldP spid="7" grpId="0" animBg="1"/>
      <p:bldP spid="11" grpId="0" animBg="1"/>
      <p:bldP spid="12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\leila\a\png\aa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4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" y="2057400"/>
            <a:ext cx="6172200" cy="16154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6288" y="4937720"/>
            <a:ext cx="6172200" cy="16154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2088232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cs typeface="B Homa" pitchFamily="2" charset="-78"/>
              </a:rPr>
              <a:t>نگرش اولويت حقوق نسبت به تكاليف 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17335" y="4621560"/>
            <a:ext cx="2088232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fa-IR" sz="2300" dirty="0">
                <a:cs typeface="B Traffic" pitchFamily="2" charset="-78"/>
              </a:rPr>
              <a:t>عدم آگاهي از چگونگي استفاده از رسانه­ها موجب تاثيرات مخرب </a:t>
            </a:r>
            <a:r>
              <a:rPr lang="fa-IR" sz="2300" dirty="0" smtClean="0">
                <a:cs typeface="B Traffic" pitchFamily="2" charset="-78"/>
              </a:rPr>
              <a:t>می‌گردد</a:t>
            </a:r>
            <a:r>
              <a:rPr lang="fa-IR" sz="2300" dirty="0">
                <a:cs typeface="B Traffic" pitchFamily="2" charset="-78"/>
              </a:rPr>
              <a:t>.</a:t>
            </a:r>
            <a:endParaRPr lang="en-US" sz="2300" dirty="0"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1600200"/>
            <a:ext cx="2186167" cy="2590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fa-IR" sz="2400" dirty="0">
                <a:cs typeface="B Traffic" pitchFamily="2" charset="-78"/>
              </a:rPr>
              <a:t>استواري رابطه همسران به ارتباط عاطفي آنها بستگي دارد </a:t>
            </a:r>
            <a:r>
              <a:rPr lang="fa-IR" sz="2400" dirty="0" smtClean="0">
                <a:cs typeface="B Traffic" pitchFamily="2" charset="-78"/>
              </a:rPr>
              <a:t>و تقدم </a:t>
            </a:r>
            <a:r>
              <a:rPr lang="fa-IR" sz="2400" dirty="0">
                <a:cs typeface="B Traffic" pitchFamily="2" charset="-78"/>
              </a:rPr>
              <a:t>اداي وظيفه </a:t>
            </a:r>
            <a:r>
              <a:rPr lang="fa-IR" sz="2400" dirty="0" smtClean="0">
                <a:cs typeface="B Traffic" pitchFamily="2" charset="-78"/>
              </a:rPr>
              <a:t>نسبت به حقوق خود.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7055" y="4621560"/>
            <a:ext cx="2088232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cs typeface="B Homa" pitchFamily="2" charset="-78"/>
              </a:rPr>
              <a:t>نگرش ناصحيح حاصل از ضعف سواد رسانه­اي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4119" y="144780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30319" y="4292352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11949" y="138668"/>
            <a:ext cx="5898424" cy="8706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rgbClr val="FFFF00"/>
                </a:solidFill>
                <a:cs typeface="B Homa" pitchFamily="2" charset="-78"/>
              </a:rPr>
              <a:t>3- عوامل رفتاري </a:t>
            </a:r>
            <a:endParaRPr lang="en-US" sz="36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7652" flipV="1">
            <a:off x="1574326" y="77710"/>
            <a:ext cx="643297" cy="968472"/>
          </a:xfrm>
          <a:prstGeom prst="rect">
            <a:avLst/>
          </a:prstGeom>
          <a:noFill/>
        </p:spPr>
      </p:pic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7063" flipH="1">
            <a:off x="7218134" y="40791"/>
            <a:ext cx="643297" cy="9684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60198" y="1352137"/>
            <a:ext cx="1625802" cy="39490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000" dirty="0" smtClean="0">
                <a:solidFill>
                  <a:schemeClr val="tx1"/>
                </a:solidFill>
                <a:cs typeface="B Traffic" pitchFamily="2" charset="-78"/>
              </a:rPr>
              <a:t>رويارويي </a:t>
            </a:r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نامناسب با مشكلات زندگي ( مشكلات </a:t>
            </a:r>
            <a:r>
              <a:rPr lang="fa-IR" sz="2000" dirty="0" smtClean="0">
                <a:solidFill>
                  <a:schemeClr val="tx1"/>
                </a:solidFill>
                <a:cs typeface="B Traffic" pitchFamily="2" charset="-78"/>
              </a:rPr>
              <a:t>مي‌تواند انسان‌ساز باشد و </a:t>
            </a:r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سبب </a:t>
            </a:r>
            <a:r>
              <a:rPr lang="fa-IR" sz="2000" dirty="0" smtClean="0">
                <a:solidFill>
                  <a:schemeClr val="tx1"/>
                </a:solidFill>
                <a:cs typeface="B Traffic" pitchFamily="2" charset="-78"/>
              </a:rPr>
              <a:t>استحکام خانواده گردد) </a:t>
            </a:r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نوع نگاه بايد عوض شود.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1205" y="1366410"/>
            <a:ext cx="1855945" cy="39347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cs typeface="B Traffic" pitchFamily="2" charset="-78"/>
              </a:rPr>
              <a:t>ازدواج </a:t>
            </a:r>
            <a:r>
              <a:rPr lang="fa-IR" sz="2400" dirty="0" smtClean="0">
                <a:cs typeface="B Traffic" pitchFamily="2" charset="-78"/>
              </a:rPr>
              <a:t>از من </a:t>
            </a:r>
            <a:r>
              <a:rPr lang="fa-IR" sz="2400" dirty="0">
                <a:cs typeface="B Traffic" pitchFamily="2" charset="-78"/>
              </a:rPr>
              <a:t>به ما رسيدن است و </a:t>
            </a:r>
            <a:r>
              <a:rPr lang="fa-IR" sz="2400" dirty="0" smtClean="0">
                <a:cs typeface="B Traffic" pitchFamily="2" charset="-78"/>
              </a:rPr>
              <a:t>رفع نيازهاي مشترك (خودخواهي </a:t>
            </a:r>
            <a:r>
              <a:rPr lang="fa-IR" sz="2400" dirty="0">
                <a:cs typeface="B Traffic" pitchFamily="2" charset="-78"/>
              </a:rPr>
              <a:t>در زندگي </a:t>
            </a:r>
            <a:r>
              <a:rPr lang="fa-IR" sz="2400" dirty="0" smtClean="0">
                <a:cs typeface="B Traffic" pitchFamily="2" charset="-78"/>
              </a:rPr>
              <a:t>مدرن: </a:t>
            </a:r>
            <a:r>
              <a:rPr lang="fa-IR" sz="2400" dirty="0">
                <a:cs typeface="B Traffic" pitchFamily="2" charset="-78"/>
              </a:rPr>
              <a:t>عامل اختلافات </a:t>
            </a:r>
            <a:r>
              <a:rPr lang="fa-IR" sz="2400" dirty="0" smtClean="0">
                <a:cs typeface="B Traffic" pitchFamily="2" charset="-78"/>
              </a:rPr>
              <a:t>خانوادگي)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2359" y="1356539"/>
            <a:ext cx="1217641" cy="39446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Traffic" pitchFamily="2" charset="-78"/>
              </a:rPr>
              <a:t>فردگرايي در خانواده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1388693"/>
            <a:ext cx="1905000" cy="3869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cs typeface="B Traffic" pitchFamily="2" charset="-78"/>
              </a:rPr>
              <a:t>اسلام انسان را به قناعت در امور مادي و </a:t>
            </a:r>
            <a:r>
              <a:rPr lang="fa-IR" sz="2400" dirty="0" smtClean="0">
                <a:cs typeface="B Traffic" pitchFamily="2" charset="-78"/>
              </a:rPr>
              <a:t>كمال‌گرايي </a:t>
            </a:r>
            <a:r>
              <a:rPr lang="fa-IR" sz="2400" dirty="0">
                <a:cs typeface="B Traffic" pitchFamily="2" charset="-78"/>
              </a:rPr>
              <a:t>در امور معنوي </a:t>
            </a:r>
            <a:r>
              <a:rPr lang="fa-IR" sz="2400" dirty="0" smtClean="0">
                <a:cs typeface="B Traffic" pitchFamily="2" charset="-78"/>
              </a:rPr>
              <a:t>مي‌خواند.</a:t>
            </a:r>
            <a:r>
              <a:rPr lang="en-US" sz="2400" dirty="0" smtClean="0">
                <a:cs typeface="B Traffic" pitchFamily="2" charset="-78"/>
              </a:rPr>
              <a:t> </a:t>
            </a:r>
            <a:r>
              <a:rPr lang="fa-IR" sz="2400" dirty="0" smtClean="0">
                <a:cs typeface="B Traffic" pitchFamily="2" charset="-78"/>
              </a:rPr>
              <a:t>انتظار </a:t>
            </a:r>
            <a:r>
              <a:rPr lang="fa-IR" sz="2400" dirty="0">
                <a:cs typeface="B Traffic" pitchFamily="2" charset="-78"/>
              </a:rPr>
              <a:t>بالا باعث طمع </a:t>
            </a:r>
            <a:r>
              <a:rPr lang="fa-IR" sz="2400" dirty="0" smtClean="0">
                <a:cs typeface="B Traffic" pitchFamily="2" charset="-78"/>
              </a:rPr>
              <a:t>گشته و </a:t>
            </a:r>
            <a:r>
              <a:rPr lang="fa-IR" sz="2400" dirty="0">
                <a:cs typeface="B Traffic" pitchFamily="2" charset="-78"/>
              </a:rPr>
              <a:t>زندگي خانوادگي را تلخ </a:t>
            </a:r>
            <a:r>
              <a:rPr lang="fa-IR" sz="2400" dirty="0" smtClean="0">
                <a:cs typeface="B Traffic" pitchFamily="2" charset="-78"/>
              </a:rPr>
              <a:t>مي</a:t>
            </a:r>
            <a:r>
              <a:rPr lang="en-US" sz="2400" dirty="0" smtClean="0">
                <a:cs typeface="B Traffic" pitchFamily="2" charset="-78"/>
              </a:rPr>
              <a:t> </a:t>
            </a:r>
            <a:r>
              <a:rPr lang="fa-IR" sz="2400" dirty="0" smtClean="0">
                <a:cs typeface="B Traffic" pitchFamily="2" charset="-78"/>
              </a:rPr>
              <a:t>كند.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391994"/>
            <a:ext cx="906281" cy="38659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cs typeface="B Traffic" pitchFamily="2" charset="-78"/>
              </a:rPr>
              <a:t> زياده خواهي 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592185"/>
            <a:ext cx="3276599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raffic" pitchFamily="2" charset="-78"/>
              </a:rPr>
              <a:t>بدگماني و </a:t>
            </a:r>
            <a:r>
              <a:rPr lang="fa-IR" sz="2800" dirty="0" smtClean="0">
                <a:cs typeface="B Traffic" pitchFamily="2" charset="-78"/>
              </a:rPr>
              <a:t>سوء ظن </a:t>
            </a:r>
            <a:r>
              <a:rPr lang="fa-IR" sz="2800" dirty="0">
                <a:cs typeface="B Traffic" pitchFamily="2" charset="-78"/>
              </a:rPr>
              <a:t>به همسر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5589240"/>
            <a:ext cx="480060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/>
            <a:r>
              <a:rPr lang="fa-IR" sz="2400" dirty="0">
                <a:cs typeface="B Traffic" pitchFamily="2" charset="-78"/>
              </a:rPr>
              <a:t>نگرش منفي به پندار، گفتار يا كردار </a:t>
            </a:r>
            <a:r>
              <a:rPr lang="fa-IR" sz="2400" dirty="0" smtClean="0">
                <a:cs typeface="B Traffic" pitchFamily="2" charset="-78"/>
              </a:rPr>
              <a:t>همسر </a:t>
            </a:r>
            <a:r>
              <a:rPr lang="fa-IR" sz="2400" dirty="0">
                <a:cs typeface="B Traffic" pitchFamily="2" charset="-78"/>
              </a:rPr>
              <a:t>باعث سلب اعتماد و نفرت </a:t>
            </a:r>
            <a:r>
              <a:rPr lang="fa-IR" sz="2400" dirty="0" smtClean="0">
                <a:cs typeface="B Traffic" pitchFamily="2" charset="-78"/>
              </a:rPr>
              <a:t>مي‌شود</a:t>
            </a:r>
            <a:r>
              <a:rPr lang="fa-IR" sz="2400" dirty="0">
                <a:cs typeface="B Traffic" pitchFamily="2" charset="-78"/>
              </a:rPr>
              <a:t>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87654" y="1046932"/>
            <a:ext cx="993545" cy="7056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Homa" pitchFamily="2" charset="-78"/>
              </a:rPr>
              <a:t>1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5715000"/>
            <a:ext cx="685800" cy="76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Homa" pitchFamily="2" charset="-78"/>
              </a:rPr>
              <a:t>4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43600" y="1064243"/>
            <a:ext cx="829910" cy="61215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Homa" pitchFamily="2" charset="-78"/>
              </a:rPr>
              <a:t>3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3200" y="990601"/>
            <a:ext cx="8382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Homa" pitchFamily="2" charset="-78"/>
              </a:rPr>
              <a:t>2</a:t>
            </a:r>
            <a:endParaRPr lang="en-US" sz="32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49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71128"/>
            <a:ext cx="1219200" cy="1224906"/>
          </a:xfrm>
          <a:prstGeom prst="rect">
            <a:avLst/>
          </a:prstGeom>
          <a:noFill/>
        </p:spPr>
      </p:pic>
      <p:pic>
        <p:nvPicPr>
          <p:cNvPr id="1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86600" y="171128"/>
            <a:ext cx="1219200" cy="1224906"/>
          </a:xfrm>
          <a:prstGeom prst="rect">
            <a:avLst/>
          </a:prstGeom>
          <a:noFill/>
        </p:spPr>
      </p:pic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4133528"/>
            <a:ext cx="2635935" cy="2648272"/>
          </a:xfrm>
          <a:prstGeom prst="rect">
            <a:avLst/>
          </a:prstGeom>
          <a:noFill/>
        </p:spPr>
      </p:pic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466528"/>
            <a:ext cx="2635935" cy="26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475928"/>
            <a:ext cx="59367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راه هاي ايمن‌سازي </a:t>
            </a:r>
            <a:r>
              <a:rPr lang="fa-IR" sz="3200" dirty="0">
                <a:solidFill>
                  <a:srgbClr val="FFFF00"/>
                </a:solidFill>
                <a:cs typeface="B Homa" pitchFamily="2" charset="-78"/>
              </a:rPr>
              <a:t>خانواده از </a:t>
            </a:r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آسيب‌ها</a:t>
            </a:r>
            <a:endParaRPr lang="en-US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2015952"/>
            <a:ext cx="5181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dirty="0">
                <a:cs typeface="B Traffic" pitchFamily="2" charset="-78"/>
              </a:rPr>
              <a:t>يادگيري </a:t>
            </a:r>
            <a:r>
              <a:rPr lang="fa-IR" sz="2400" dirty="0" smtClean="0">
                <a:cs typeface="B Traffic" pitchFamily="2" charset="-78"/>
              </a:rPr>
              <a:t>مهارت‌هاي </a:t>
            </a:r>
            <a:r>
              <a:rPr lang="fa-IR" sz="2400" dirty="0">
                <a:cs typeface="B Traffic" pitchFamily="2" charset="-78"/>
              </a:rPr>
              <a:t>خانوادگي راهگشاي بسياري از مشكلات است.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4209728"/>
            <a:ext cx="51816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fa-IR" sz="2800" dirty="0">
                <a:cs typeface="B Traffic" pitchFamily="2" charset="-78"/>
              </a:rPr>
              <a:t>خانواده موفق به پايش مستمر عملكرد و تقويت نقاط قوت و از بين بردن نقاط منفي </a:t>
            </a:r>
            <a:r>
              <a:rPr lang="fa-IR" sz="2800" dirty="0" smtClean="0">
                <a:cs typeface="B Traffic" pitchFamily="2" charset="-78"/>
              </a:rPr>
              <a:t>مي پردازد</a:t>
            </a:r>
            <a:r>
              <a:rPr lang="fa-IR" sz="2800" dirty="0">
                <a:cs typeface="B Traffic" pitchFamily="2" charset="-78"/>
              </a:rPr>
              <a:t>.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5" name="L-Shape 4"/>
          <p:cNvSpPr/>
          <p:nvPr/>
        </p:nvSpPr>
        <p:spPr>
          <a:xfrm>
            <a:off x="1860848" y="2015952"/>
            <a:ext cx="5976664" cy="1656184"/>
          </a:xfrm>
          <a:prstGeom prst="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Traffic" pitchFamily="2" charset="-78"/>
              </a:rPr>
              <a:t>1-آموزش</a:t>
            </a:r>
            <a:endParaRPr lang="en-US" sz="3600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6" name="L-Shape 5"/>
          <p:cNvSpPr/>
          <p:nvPr/>
        </p:nvSpPr>
        <p:spPr>
          <a:xfrm>
            <a:off x="1828800" y="4209728"/>
            <a:ext cx="5936704" cy="2210130"/>
          </a:xfrm>
          <a:prstGeom prst="corner">
            <a:avLst>
              <a:gd name="adj1" fmla="val 38179"/>
              <a:gd name="adj2" fmla="val 342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FFFF00"/>
                </a:solidFill>
                <a:cs typeface="B Traffic" pitchFamily="2" charset="-78"/>
              </a:rPr>
              <a:t>2- ارزیابی مستمر روابط خانوادگی</a:t>
            </a:r>
            <a:endParaRPr lang="en-US" sz="3200" dirty="0">
              <a:solidFill>
                <a:srgbClr val="FFFF00"/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2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1243</Words>
  <Application>Microsoft Office PowerPoint</Application>
  <PresentationFormat>On-screen Show (4:3)</PresentationFormat>
  <Paragraphs>221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نسبت  طلاق به ازدواج در کشورهاي غيراسلامي (درصد)(2003-1999)</vt:lpstr>
      <vt:lpstr>نسبت طلاق به ازدواج در کشورهاي اسلامي (درصد) (ميانگين 2003-1999) </vt:lpstr>
      <vt:lpstr>PowerPoint Presentation</vt:lpstr>
      <vt:lpstr>PowerPoint Presentation</vt:lpstr>
      <vt:lpstr>PowerPoint Presentation</vt:lpstr>
      <vt:lpstr>پيامدهاي طلاق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SOBHANI</cp:lastModifiedBy>
  <cp:revision>216</cp:revision>
  <dcterms:created xsi:type="dcterms:W3CDTF">2015-11-08T10:21:15Z</dcterms:created>
  <dcterms:modified xsi:type="dcterms:W3CDTF">2019-07-17T06:58:07Z</dcterms:modified>
</cp:coreProperties>
</file>