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3" r:id="rId2"/>
    <p:sldId id="264" r:id="rId3"/>
    <p:sldId id="265" r:id="rId4"/>
    <p:sldId id="286" r:id="rId5"/>
    <p:sldId id="267" r:id="rId6"/>
    <p:sldId id="268" r:id="rId7"/>
    <p:sldId id="269" r:id="rId8"/>
    <p:sldId id="270" r:id="rId9"/>
    <p:sldId id="271" r:id="rId10"/>
    <p:sldId id="287" r:id="rId11"/>
    <p:sldId id="272" r:id="rId12"/>
    <p:sldId id="273" r:id="rId13"/>
    <p:sldId id="274" r:id="rId14"/>
    <p:sldId id="275" r:id="rId15"/>
    <p:sldId id="276" r:id="rId16"/>
    <p:sldId id="288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817"/>
    <a:srgbClr val="0D0C07"/>
    <a:srgbClr val="2E3917"/>
    <a:srgbClr val="B84542"/>
    <a:srgbClr val="683D89"/>
    <a:srgbClr val="F0ECF4"/>
    <a:srgbClr val="6A5288"/>
    <a:srgbClr val="503D67"/>
    <a:srgbClr val="6E558D"/>
    <a:srgbClr val="2F2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3" autoAdjust="0"/>
    <p:restoredTop sz="94624" autoAdjust="0"/>
  </p:normalViewPr>
  <p:slideViewPr>
    <p:cSldViewPr>
      <p:cViewPr>
        <p:scale>
          <a:sx n="94" d="100"/>
          <a:sy n="94" d="100"/>
        </p:scale>
        <p:origin x="-116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D61F5-40DA-4286-8612-178A33E6100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6CA8A-9817-4D22-9C48-C1599669D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6CA8A-9817-4D22-9C48-C1599669D6E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6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0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8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1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5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A1D00-6C6B-4A3B-8888-16E0DECB7E4B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73CD7-1BB5-43BF-A9D8-000237A20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6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5244466" y="3185170"/>
            <a:ext cx="6429364" cy="916295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Homa" pitchFamily="2" charset="-78"/>
              </a:rPr>
              <a:t>فصل ششم: </a:t>
            </a:r>
            <a:r>
              <a:rPr lang="fa-IR" sz="3600" b="1" dirty="0" smtClean="0">
                <a:solidFill>
                  <a:srgbClr val="C00000"/>
                </a:solidFill>
                <a:cs typeface="B Homa" pitchFamily="2" charset="-78"/>
              </a:rPr>
              <a:t>جمعیت</a:t>
            </a:r>
            <a:endParaRPr lang="en-US" sz="3600" b="1" dirty="0">
              <a:solidFill>
                <a:srgbClr val="C00000"/>
              </a:solidFill>
              <a:cs typeface="B Homa" pitchFamily="2" charset="-78"/>
            </a:endParaRPr>
          </a:p>
        </p:txBody>
      </p:sp>
      <p:sp>
        <p:nvSpPr>
          <p:cNvPr id="5" name="Teardrop 4"/>
          <p:cNvSpPr/>
          <p:nvPr/>
        </p:nvSpPr>
        <p:spPr>
          <a:xfrm rot="19030443" flipH="1" flipV="1">
            <a:off x="7924261" y="75661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947" y="143478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hamidi.t\Desktop\18457_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6620228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2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amidi.t\Desktop\x2l1qt.jpg"/>
          <p:cNvPicPr>
            <a:picLocks noChangeAspect="1" noChangeArrowheads="1"/>
          </p:cNvPicPr>
          <p:nvPr/>
        </p:nvPicPr>
        <p:blipFill>
          <a:blip r:embed="rId2" cstate="print"/>
          <a:srcRect t="7843" b="1262"/>
          <a:stretch>
            <a:fillRect/>
          </a:stretch>
        </p:blipFill>
        <p:spPr bwMode="auto">
          <a:xfrm>
            <a:off x="4343400" y="1371600"/>
            <a:ext cx="4267200" cy="5486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76200" y="2438400"/>
            <a:ext cx="4038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فرزندان كمتر و دشواری نگهداري سالمندان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3581400"/>
            <a:ext cx="40386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شكاف نسلي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4457700"/>
            <a:ext cx="4038600" cy="12573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تك فرزندي بر هم خوردن نسبت و توازن جمعيتي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5486400"/>
            <a:ext cx="40386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عوارض فرهنگي و اجتماعي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381000"/>
            <a:ext cx="5530552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Homa" pitchFamily="2" charset="-78"/>
              </a:rPr>
              <a:t>ب- </a:t>
            </a:r>
            <a:r>
              <a:rPr lang="fa-IR" sz="2400" dirty="0">
                <a:cs typeface="B Homa" pitchFamily="2" charset="-78"/>
              </a:rPr>
              <a:t>پيامدهاي فرهنگي و اجتماعي: </a:t>
            </a:r>
            <a:endParaRPr lang="en-US" sz="2400" dirty="0">
              <a:cs typeface="B Homa" pitchFamily="2" charset="-78"/>
            </a:endParaRPr>
          </a:p>
        </p:txBody>
      </p:sp>
      <p:pic>
        <p:nvPicPr>
          <p:cNvPr id="9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-152400"/>
            <a:ext cx="1420199" cy="1373106"/>
          </a:xfrm>
          <a:prstGeom prst="rect">
            <a:avLst/>
          </a:prstGeom>
          <a:noFill/>
        </p:spPr>
      </p:pic>
      <p:pic>
        <p:nvPicPr>
          <p:cNvPr id="10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8600" y="-152400"/>
            <a:ext cx="1420199" cy="1373106"/>
          </a:xfrm>
          <a:prstGeom prst="rect">
            <a:avLst/>
          </a:prstGeom>
          <a:noFill/>
        </p:spPr>
      </p:pic>
      <p:pic>
        <p:nvPicPr>
          <p:cNvPr id="1026" name="Picture 2" descr="C:\Users\sattari\Desktop\تاریخ\عکس 2\jir1sf62mwouuszwyw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5029200"/>
            <a:ext cx="8382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cs typeface="B Traffic" pitchFamily="2" charset="-78"/>
              </a:rPr>
              <a:t>جمعيت يكي از </a:t>
            </a:r>
            <a:r>
              <a:rPr lang="fa-IR" sz="2800" dirty="0" smtClean="0">
                <a:cs typeface="B Traffic" pitchFamily="2" charset="-78"/>
              </a:rPr>
              <a:t>شاخصه‌هاي </a:t>
            </a:r>
            <a:r>
              <a:rPr lang="fa-IR" sz="2800" dirty="0">
                <a:cs typeface="B Traffic" pitchFamily="2" charset="-78"/>
              </a:rPr>
              <a:t>قطعي اقتدار </a:t>
            </a:r>
            <a:r>
              <a:rPr lang="fa-IR" sz="2800" dirty="0" smtClean="0">
                <a:cs typeface="B Traffic" pitchFamily="2" charset="-78"/>
              </a:rPr>
              <a:t>كشورهاست.</a:t>
            </a:r>
            <a:r>
              <a:rPr lang="en-US" sz="2800" dirty="0" smtClean="0">
                <a:cs typeface="B Traffic" pitchFamily="2" charset="-78"/>
              </a:rPr>
              <a:t> </a:t>
            </a:r>
            <a:r>
              <a:rPr lang="fa-IR" sz="2800" dirty="0" smtClean="0">
                <a:cs typeface="B Traffic" pitchFamily="2" charset="-78"/>
              </a:rPr>
              <a:t>كشوري </a:t>
            </a:r>
            <a:r>
              <a:rPr lang="fa-IR" sz="2800" dirty="0">
                <a:cs typeface="B Traffic" pitchFamily="2" charset="-78"/>
              </a:rPr>
              <a:t>كه جمعيت جوان داشته باشد زير سلطه </a:t>
            </a:r>
            <a:r>
              <a:rPr lang="fa-IR" sz="2800" dirty="0" smtClean="0">
                <a:cs typeface="B Traffic" pitchFamily="2" charset="-78"/>
              </a:rPr>
              <a:t>نمي‌رود. </a:t>
            </a:r>
            <a:r>
              <a:rPr lang="fa-IR" sz="2800" dirty="0">
                <a:cs typeface="B Traffic" pitchFamily="2" charset="-78"/>
              </a:rPr>
              <a:t>ميزان تراكم در مناطق مرزي مهم است.</a:t>
            </a:r>
            <a:endParaRPr lang="en-US" sz="2800" dirty="0">
              <a:cs typeface="B Traff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85177"/>
            <a:ext cx="419100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Homa" pitchFamily="2" charset="-78"/>
              </a:rPr>
              <a:t>3- پيامدهاي سياسي امنيتي: </a:t>
            </a:r>
            <a:endParaRPr lang="en-US" sz="2800" dirty="0">
              <a:cs typeface="B Homa" pitchFamily="2" charset="-78"/>
            </a:endParaRPr>
          </a:p>
        </p:txBody>
      </p:sp>
      <p:pic>
        <p:nvPicPr>
          <p:cNvPr id="8195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6372" y="415291"/>
            <a:ext cx="2007521" cy="13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document\leila\a\png\4un3k-arabesque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658467" y="361377"/>
            <a:ext cx="2007521" cy="133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ttari\Desktop\تاریخ\عکس 2\رذ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553199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7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\leila\81319368-5962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"/>
          <a:stretch>
            <a:fillRect/>
          </a:stretch>
        </p:blipFill>
        <p:spPr bwMode="auto">
          <a:xfrm>
            <a:off x="4724400" y="2272630"/>
            <a:ext cx="4419600" cy="458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00800" y="762000"/>
            <a:ext cx="2364402" cy="2286000"/>
          </a:xfrm>
          <a:prstGeom prst="rect">
            <a:avLst/>
          </a:prstGeom>
          <a:noFill/>
        </p:spPr>
      </p:pic>
      <p:sp>
        <p:nvSpPr>
          <p:cNvPr id="4" name="Flowchart: Multidocument 3"/>
          <p:cNvSpPr/>
          <p:nvPr/>
        </p:nvSpPr>
        <p:spPr>
          <a:xfrm>
            <a:off x="152400" y="381000"/>
            <a:ext cx="5912296" cy="6248400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365760" rIns="182880" bIns="1188720" rtlCol="0" anchor="ctr"/>
          <a:lstStyle/>
          <a:p>
            <a:pPr algn="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1- 500 سال قبل از ميلاد 40 تا 50 ميليون نفر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2- قرن 13 سرشماري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نبوده است. حدود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8 تا 10 ميليون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نفر در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زمان اميركبير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3- قبل از قرن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14، 18/9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ميليون نفر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4-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1345: 25/7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ميليون نفر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5-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1355: 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7 /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33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ميليون نفر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6-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1365: 49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ميليون نفر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7-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1360: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سياست كنترل جمعيت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8- 1365 تا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70: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رتبه نخست كنترل جمعيت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9-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1385: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70 ميليون نفر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  <a:p>
            <a:pPr algn="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10-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1390: 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75 ميليون نفر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304800"/>
            <a:ext cx="2743200" cy="16002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B Homa" pitchFamily="2" charset="-78"/>
              </a:rPr>
              <a:t>6- سير تحولات جمعيت در ايران</a:t>
            </a:r>
            <a:endParaRPr lang="fa-IR" sz="2400" dirty="0" smtClean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5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Manual Operation 9"/>
          <p:cNvSpPr/>
          <p:nvPr/>
        </p:nvSpPr>
        <p:spPr>
          <a:xfrm flipV="1">
            <a:off x="1219200" y="188640"/>
            <a:ext cx="6858000" cy="1335360"/>
          </a:xfrm>
          <a:prstGeom prst="flowChartManualOpe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8" name="Cross 7"/>
          <p:cNvSpPr/>
          <p:nvPr/>
        </p:nvSpPr>
        <p:spPr>
          <a:xfrm>
            <a:off x="4572000" y="1676400"/>
            <a:ext cx="4267201" cy="2880320"/>
          </a:xfrm>
          <a:prstGeom prst="plus">
            <a:avLst>
              <a:gd name="adj" fmla="val 2060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1- ظرفيت جمعيتي: تعداد جمعيتي است كه يك محيط طبيعي با تمام خصوصياتش، نيازهاي آن را بطور كامل تامين كند.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1" name="Flowchart: Manual Operation 10"/>
          <p:cNvSpPr/>
          <p:nvPr/>
        </p:nvSpPr>
        <p:spPr>
          <a:xfrm>
            <a:off x="2590800" y="188640"/>
            <a:ext cx="4114800" cy="1335360"/>
          </a:xfrm>
          <a:prstGeom prst="flowChartManualOpe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>
                <a:solidFill>
                  <a:schemeClr val="tx1"/>
                </a:solidFill>
                <a:cs typeface="B Homa" pitchFamily="2" charset="-78"/>
              </a:rPr>
              <a:t>7- ظرفيت و تراكم جمعيتي</a:t>
            </a:r>
            <a:endParaRPr lang="en-US" sz="32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5" name="Cross 4"/>
          <p:cNvSpPr/>
          <p:nvPr/>
        </p:nvSpPr>
        <p:spPr>
          <a:xfrm>
            <a:off x="381000" y="1676400"/>
            <a:ext cx="4191000" cy="2954529"/>
          </a:xfrm>
          <a:prstGeom prst="plus">
            <a:avLst>
              <a:gd name="adj" fmla="val 1976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3- شاخص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جمعيتي در ایران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45 نفر در كيلومتر مربع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است.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در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آسيا: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120 نفر در كيلومتر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مربع.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0" y="3962400"/>
            <a:ext cx="4191000" cy="2667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2- ايران دومين دارنده منابع گاز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.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 سومين دارنده منابع نفت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.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 2 درصد از كل منابع معدني دنيا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.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 زمين كشاورزي و آب. اما يك درصد از كل جمعيت جهان را در خود جاي داده است.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3962400"/>
            <a:ext cx="4191000" cy="2667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4- گسترش نظام شهرنشيني و رشد سريع روند آن در كشور پيامدهايي داشته است. مثل مسكن، بيكاري، زيست محيطي، حاشيه نشيني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.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 امكانات در كلان شهرها بطور ناعادلانه توزيع شده است.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5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midi.t\Desktop\60764985943285295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19400"/>
            <a:ext cx="5257800" cy="3928066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95536" y="1752600"/>
            <a:ext cx="8208912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1- وقتي تعداد جوانان و افراد فعال در سنين كار بطور قابل توجهي بيشتر از سالمندان و جمعيت مصرف كننده باشد پنجره جمعيتي گفته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مي‌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‌شود.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7" y="2752328"/>
            <a:ext cx="8225324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2- اين پنجره فرصت مغتنمي براي كشور است چرا كه به آساني قابل تكرار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نيست،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شايد در عمر يك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ملت، يكبار تکرار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شود.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538" y="3742928"/>
            <a:ext cx="8225324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3- بررسي محققان گوياي اين است كه جهش اقتصادي مرهون استفاده از اين پنجره است.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5537" y="4657328"/>
            <a:ext cx="8225324" cy="739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4- ايران از سال 85 وارد اين پنجره جمعيتي شده (فرصت طلايي)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838200" y="228600"/>
            <a:ext cx="7467600" cy="137160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 smtClean="0">
                <a:solidFill>
                  <a:schemeClr val="tx1"/>
                </a:solidFill>
                <a:cs typeface="B Homa" pitchFamily="2" charset="-78"/>
              </a:rPr>
              <a:t>8- پنجره جمعيتي</a:t>
            </a:r>
            <a:endParaRPr lang="en-US" sz="40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14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57414"/>
            <a:ext cx="977909" cy="914186"/>
          </a:xfrm>
          <a:prstGeom prst="rect">
            <a:avLst/>
          </a:prstGeom>
          <a:noFill/>
        </p:spPr>
      </p:pic>
      <p:pic>
        <p:nvPicPr>
          <p:cNvPr id="15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15982" y="457414"/>
            <a:ext cx="977909" cy="914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0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midi.t\Desktop\485935_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647" y="1981200"/>
            <a:ext cx="6733953" cy="4343400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457200" y="152400"/>
            <a:ext cx="8305800" cy="12954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>
                <a:solidFill>
                  <a:schemeClr val="tx1"/>
                </a:solidFill>
                <a:cs typeface="B Homa" pitchFamily="2" charset="-78"/>
              </a:rPr>
              <a:t>9- سياستهاي جمعيتي</a:t>
            </a:r>
            <a:endParaRPr lang="en-US" sz="36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7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19514"/>
            <a:ext cx="1191599" cy="1152086"/>
          </a:xfrm>
          <a:prstGeom prst="rect">
            <a:avLst/>
          </a:prstGeom>
          <a:noFill/>
        </p:spPr>
      </p:pic>
      <p:pic>
        <p:nvPicPr>
          <p:cNvPr id="8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14201" y="219514"/>
            <a:ext cx="1191599" cy="1152086"/>
          </a:xfrm>
          <a:prstGeom prst="rect">
            <a:avLst/>
          </a:prstGeom>
          <a:noFill/>
        </p:spPr>
      </p:pic>
      <p:sp>
        <p:nvSpPr>
          <p:cNvPr id="9" name="Pie 8"/>
          <p:cNvSpPr/>
          <p:nvPr/>
        </p:nvSpPr>
        <p:spPr>
          <a:xfrm>
            <a:off x="495300" y="1676400"/>
            <a:ext cx="4892040" cy="4892040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2941320" y="1676400"/>
            <a:ext cx="5707379" cy="4892040"/>
            <a:chOff x="2446020" y="220979"/>
            <a:chExt cx="5707379" cy="489204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9" name="Rectangle 18"/>
            <p:cNvSpPr/>
            <p:nvPr/>
          </p:nvSpPr>
          <p:spPr>
            <a:xfrm>
              <a:off x="2446020" y="220979"/>
              <a:ext cx="5707379" cy="4892040"/>
            </a:xfrm>
            <a:prstGeom prst="rect">
              <a:avLst/>
            </a:prstGeom>
            <a:grpFill/>
            <a:sp3d extrusionH="12700" prstMaterial="plastic">
              <a:bevelT w="50800" h="50800"/>
            </a:sp3d>
          </p:spPr>
          <p:style>
            <a:ln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446020" y="220979"/>
              <a:ext cx="5707379" cy="146761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رونق اقتصادي، پيشرفت علمي و تكامل فني و صنعتي هر جامعه با توانايي هوشي، دانش، كوشش و خلاقيت اعضاي آن ارتباط دارد. </a:t>
              </a:r>
              <a:endParaRPr lang="en-US" sz="4000" kern="1200" dirty="0">
                <a:cs typeface="B Traffic" pitchFamily="2" charset="-78"/>
              </a:endParaRPr>
            </a:p>
          </p:txBody>
        </p:sp>
      </p:grpSp>
      <p:sp>
        <p:nvSpPr>
          <p:cNvPr id="11" name="Pie 10"/>
          <p:cNvSpPr/>
          <p:nvPr/>
        </p:nvSpPr>
        <p:spPr>
          <a:xfrm>
            <a:off x="1351408" y="3144016"/>
            <a:ext cx="3179822" cy="3179822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-27656"/>
              <a:satOff val="-5606"/>
              <a:lumOff val="30834"/>
              <a:alphaOff val="0"/>
            </a:schemeClr>
          </a:fillRef>
          <a:effectRef idx="2">
            <a:schemeClr val="accent2">
              <a:shade val="50000"/>
              <a:hueOff val="-27656"/>
              <a:satOff val="-5606"/>
              <a:lumOff val="30834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2941320" y="3144016"/>
            <a:ext cx="5707379" cy="3179822"/>
            <a:chOff x="2446020" y="1688595"/>
            <a:chExt cx="5707379" cy="317982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7" name="Rectangle 16"/>
            <p:cNvSpPr/>
            <p:nvPr/>
          </p:nvSpPr>
          <p:spPr>
            <a:xfrm>
              <a:off x="2446020" y="1688595"/>
              <a:ext cx="5707379" cy="3179822"/>
            </a:xfrm>
            <a:prstGeom prst="rect">
              <a:avLst/>
            </a:prstGeom>
            <a:grpFill/>
            <a:sp3d extrusionH="12700" prstMaterial="plastic">
              <a:bevelT w="50800" h="50800"/>
            </a:sp3d>
          </p:spPr>
          <p:style>
            <a:lnRef idx="1">
              <a:schemeClr val="accent2">
                <a:shade val="50000"/>
                <a:hueOff val="-26567"/>
                <a:satOff val="-4851"/>
                <a:lumOff val="280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446020" y="1688595"/>
              <a:ext cx="5707379" cy="1467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هر جامعه همانطور كه براي سامان دادن منابع طبيعي برنامه‌ريزي مي‌كند براي پرورش جمعيت خود و بهره‌وري از توان جسمي و روحي آن نیز بايد برنامه ريزي كند.</a:t>
              </a:r>
              <a:endParaRPr lang="en-US" sz="4000" kern="1200" dirty="0">
                <a:cs typeface="B Traffic" pitchFamily="2" charset="-78"/>
              </a:endParaRPr>
            </a:p>
          </p:txBody>
        </p:sp>
      </p:grpSp>
      <p:sp>
        <p:nvSpPr>
          <p:cNvPr id="13" name="Pie 12"/>
          <p:cNvSpPr/>
          <p:nvPr/>
        </p:nvSpPr>
        <p:spPr>
          <a:xfrm>
            <a:off x="2207514" y="4611626"/>
            <a:ext cx="1467610" cy="1467610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-27656"/>
              <a:satOff val="-5606"/>
              <a:lumOff val="30834"/>
              <a:alphaOff val="0"/>
            </a:schemeClr>
          </a:fillRef>
          <a:effectRef idx="2">
            <a:schemeClr val="accent2">
              <a:shade val="50000"/>
              <a:hueOff val="-27656"/>
              <a:satOff val="-5606"/>
              <a:lumOff val="30834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2941320" y="4611626"/>
            <a:ext cx="5707379" cy="1467610"/>
            <a:chOff x="2446020" y="3156205"/>
            <a:chExt cx="5707379" cy="1467610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" name="Rectangle 14"/>
            <p:cNvSpPr/>
            <p:nvPr/>
          </p:nvSpPr>
          <p:spPr>
            <a:xfrm>
              <a:off x="2446020" y="3156205"/>
              <a:ext cx="5707379" cy="1467610"/>
            </a:xfrm>
            <a:prstGeom prst="rect">
              <a:avLst/>
            </a:prstGeom>
            <a:grpFill/>
            <a:sp3d extrusionH="12700" prstMaterial="plastic">
              <a:bevelT w="50800" h="50800"/>
            </a:sp3d>
          </p:spPr>
          <p:style>
            <a:lnRef idx="1">
              <a:schemeClr val="accent2">
                <a:shade val="50000"/>
                <a:hueOff val="-26567"/>
                <a:satOff val="-4851"/>
                <a:lumOff val="280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446020" y="3156205"/>
              <a:ext cx="5707379" cy="1467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تهيه اين برنامه مستلزم سياست جمعيتي است و اين امر جزء برنامه توسعه فرهنگي اجتماعي و اقتصادي كشورها تلقي مي‌گردد.</a:t>
              </a:r>
              <a:endParaRPr lang="en-US" sz="4000" kern="1200" dirty="0">
                <a:cs typeface="B Traffic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89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midi.t\Desktop\13-12-6-18335IMG10310745.jpg"/>
          <p:cNvPicPr>
            <a:picLocks noChangeAspect="1" noChangeArrowheads="1"/>
          </p:cNvPicPr>
          <p:nvPr/>
        </p:nvPicPr>
        <p:blipFill>
          <a:blip r:embed="rId2" cstate="print"/>
          <a:srcRect l="4666" r="70000"/>
          <a:stretch>
            <a:fillRect/>
          </a:stretch>
        </p:blipFill>
        <p:spPr bwMode="auto">
          <a:xfrm>
            <a:off x="762000" y="1447800"/>
            <a:ext cx="2895600" cy="2286000"/>
          </a:xfrm>
          <a:prstGeom prst="rect">
            <a:avLst/>
          </a:prstGeom>
          <a:noFill/>
        </p:spPr>
      </p:pic>
      <p:pic>
        <p:nvPicPr>
          <p:cNvPr id="15" name="Picture 2" descr="C:\Users\hamidi.t\Desktop\13-12-6-18335IMG10310745.jpg"/>
          <p:cNvPicPr>
            <a:picLocks noChangeAspect="1" noChangeArrowheads="1"/>
          </p:cNvPicPr>
          <p:nvPr/>
        </p:nvPicPr>
        <p:blipFill>
          <a:blip r:embed="rId2" cstate="print"/>
          <a:srcRect l="57333"/>
          <a:stretch>
            <a:fillRect/>
          </a:stretch>
        </p:blipFill>
        <p:spPr bwMode="auto">
          <a:xfrm>
            <a:off x="3505200" y="1447800"/>
            <a:ext cx="4876801" cy="2286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838200" y="275551"/>
            <a:ext cx="7620000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b="1" dirty="0" smtClean="0">
                <a:cs typeface="B Homa" pitchFamily="2" charset="-78"/>
              </a:rPr>
              <a:t>10- تجديد نظر در سياستهاي جمعيتي ايران</a:t>
            </a:r>
            <a:endParaRPr lang="en-US" sz="3200" b="1" dirty="0">
              <a:cs typeface="B Homa" pitchFamily="2" charset="-78"/>
            </a:endParaRPr>
          </a:p>
        </p:txBody>
      </p:sp>
      <p:pic>
        <p:nvPicPr>
          <p:cNvPr id="5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54414" flipV="1">
            <a:off x="7732102" y="221114"/>
            <a:ext cx="1057568" cy="1285885"/>
          </a:xfrm>
          <a:prstGeom prst="rect">
            <a:avLst/>
          </a:prstGeom>
          <a:noFill/>
        </p:spPr>
      </p:pic>
      <p:pic>
        <p:nvPicPr>
          <p:cNvPr id="6" name="Picture 2" descr="C:\Users\satari\Desktop\انديشه 1 عكسها\png\bot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0034" flipV="1">
            <a:off x="380467" y="245723"/>
            <a:ext cx="1057568" cy="128588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886200"/>
            <a:ext cx="8686799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5257800" y="3581400"/>
            <a:ext cx="3352800" cy="2743200"/>
            <a:chOff x="2125280" y="1786504"/>
            <a:chExt cx="5950785" cy="738000"/>
          </a:xfrm>
        </p:grpSpPr>
        <p:sp>
          <p:nvSpPr>
            <p:cNvPr id="13" name="Rounded Rectangle 12"/>
            <p:cNvSpPr/>
            <p:nvPr/>
          </p:nvSpPr>
          <p:spPr>
            <a:xfrm>
              <a:off x="2125280" y="1786504"/>
              <a:ext cx="5950785" cy="738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Rounded Rectangle 5"/>
            <p:cNvSpPr/>
            <p:nvPr/>
          </p:nvSpPr>
          <p:spPr>
            <a:xfrm>
              <a:off x="2161306" y="1822530"/>
              <a:ext cx="5878733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lvl="0" algn="justLow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dirty="0" smtClean="0">
                  <a:cs typeface="B Traffic" pitchFamily="2" charset="-78"/>
                </a:rPr>
                <a:t>آمار و ارقام ضرورت تجديد نظر در سياست‌هاي جمعيتي كشور را روشن مي‌كند.</a:t>
              </a:r>
              <a:endParaRPr lang="en-US" sz="2800" kern="1200" dirty="0">
                <a:cs typeface="B Traffic" pitchFamily="2" charset="-7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5943600"/>
            <a:ext cx="8763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609600" y="3657600"/>
            <a:ext cx="3200400" cy="2819400"/>
            <a:chOff x="2125280" y="2920504"/>
            <a:chExt cx="5950785" cy="738000"/>
          </a:xfrm>
        </p:grpSpPr>
        <p:sp>
          <p:nvSpPr>
            <p:cNvPr id="11" name="Rounded Rectangle 10"/>
            <p:cNvSpPr/>
            <p:nvPr/>
          </p:nvSpPr>
          <p:spPr>
            <a:xfrm>
              <a:off x="2125280" y="2920504"/>
              <a:ext cx="5950785" cy="738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2161306" y="2956530"/>
              <a:ext cx="5878733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lvl="0" algn="justLow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dirty="0" smtClean="0">
                  <a:cs typeface="B Traffic" pitchFamily="2" charset="-78"/>
                </a:rPr>
                <a:t>سياست كلي جمعيت مجمع تشخيص مصلحت توسط رهبر معظم ابلاغ شد.</a:t>
              </a:r>
              <a:endParaRPr lang="en-US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\leila\افزایش بارور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14489" r="2420" b="11294"/>
          <a:stretch>
            <a:fillRect/>
          </a:stretch>
        </p:blipFill>
        <p:spPr bwMode="auto">
          <a:xfrm>
            <a:off x="76200" y="76200"/>
            <a:ext cx="542676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sosceles Triangle 9"/>
          <p:cNvSpPr/>
          <p:nvPr/>
        </p:nvSpPr>
        <p:spPr>
          <a:xfrm>
            <a:off x="1447800" y="3429000"/>
            <a:ext cx="5867400" cy="3352800"/>
          </a:xfrm>
          <a:prstGeom prst="triangle">
            <a:avLst>
              <a:gd name="adj" fmla="val 50000"/>
            </a:avLst>
          </a:prstGeom>
          <a:solidFill>
            <a:srgbClr val="683D8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4953000" y="1371600"/>
            <a:ext cx="3962400" cy="1081014"/>
            <a:chOff x="3186579" y="632614"/>
            <a:chExt cx="4665357" cy="4484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2" name="Rounded Rectangle 41"/>
            <p:cNvSpPr/>
            <p:nvPr/>
          </p:nvSpPr>
          <p:spPr>
            <a:xfrm>
              <a:off x="3186579" y="632614"/>
              <a:ext cx="4665357" cy="44840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5"/>
            <p:cNvSpPr/>
            <p:nvPr/>
          </p:nvSpPr>
          <p:spPr>
            <a:xfrm>
              <a:off x="3208468" y="654503"/>
              <a:ext cx="4621579" cy="4046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1- افزايش نرخ باروري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53000" y="2223515"/>
            <a:ext cx="3962400" cy="1081014"/>
            <a:chOff x="3186579" y="1092556"/>
            <a:chExt cx="4665357" cy="4484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0" name="Rounded Rectangle 39"/>
            <p:cNvSpPr/>
            <p:nvPr/>
          </p:nvSpPr>
          <p:spPr>
            <a:xfrm>
              <a:off x="3186579" y="1092556"/>
              <a:ext cx="4665357" cy="44840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ounded Rectangle 7"/>
            <p:cNvSpPr/>
            <p:nvPr/>
          </p:nvSpPr>
          <p:spPr>
            <a:xfrm>
              <a:off x="3208468" y="1114445"/>
              <a:ext cx="4621579" cy="4046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2- رفع موانع ازدواج و تسهيل آن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53000" y="3101757"/>
            <a:ext cx="3962400" cy="1081014"/>
            <a:chOff x="3186579" y="1552499"/>
            <a:chExt cx="4665357" cy="4484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8" name="Rounded Rectangle 37"/>
            <p:cNvSpPr/>
            <p:nvPr/>
          </p:nvSpPr>
          <p:spPr>
            <a:xfrm>
              <a:off x="3186579" y="1552499"/>
              <a:ext cx="4665357" cy="44840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ed Rectangle 9"/>
            <p:cNvSpPr/>
            <p:nvPr/>
          </p:nvSpPr>
          <p:spPr>
            <a:xfrm>
              <a:off x="3208468" y="1574388"/>
              <a:ext cx="4621579" cy="4046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3- تسهيلات برای مادران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53000" y="3942700"/>
            <a:ext cx="3962400" cy="1081014"/>
            <a:chOff x="3186579" y="2012442"/>
            <a:chExt cx="4665357" cy="448400"/>
          </a:xfrm>
          <a:solidFill>
            <a:srgbClr val="6E558D"/>
          </a:solidFill>
        </p:grpSpPr>
        <p:sp>
          <p:nvSpPr>
            <p:cNvPr id="36" name="Rounded Rectangle 35"/>
            <p:cNvSpPr/>
            <p:nvPr/>
          </p:nvSpPr>
          <p:spPr>
            <a:xfrm>
              <a:off x="3186579" y="2012442"/>
              <a:ext cx="4665357" cy="44840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ed Rectangle 11"/>
            <p:cNvSpPr/>
            <p:nvPr/>
          </p:nvSpPr>
          <p:spPr>
            <a:xfrm>
              <a:off x="3208468" y="2034331"/>
              <a:ext cx="4621579" cy="4046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bg1"/>
                  </a:solidFill>
                  <a:cs typeface="B Traffic" pitchFamily="2" charset="-78"/>
                </a:rPr>
                <a:t>4- تحكيم بنيان خانواده</a:t>
              </a:r>
              <a:endParaRPr lang="en-US" sz="2400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3000" y="4707443"/>
            <a:ext cx="3962400" cy="1081014"/>
            <a:chOff x="3186579" y="2472385"/>
            <a:chExt cx="4665357" cy="448400"/>
          </a:xfrm>
          <a:solidFill>
            <a:srgbClr val="503D67"/>
          </a:solidFill>
        </p:grpSpPr>
        <p:sp>
          <p:nvSpPr>
            <p:cNvPr id="34" name="Rounded Rectangle 33"/>
            <p:cNvSpPr/>
            <p:nvPr/>
          </p:nvSpPr>
          <p:spPr>
            <a:xfrm>
              <a:off x="3186579" y="2472385"/>
              <a:ext cx="4665357" cy="44840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13"/>
            <p:cNvSpPr/>
            <p:nvPr/>
          </p:nvSpPr>
          <p:spPr>
            <a:xfrm>
              <a:off x="3208468" y="2494274"/>
              <a:ext cx="4621579" cy="4046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bg1"/>
                  </a:solidFill>
                  <a:cs typeface="B Traffic" pitchFamily="2" charset="-78"/>
                </a:rPr>
                <a:t>5- سبك زندگي اسلامي ايراني</a:t>
              </a:r>
              <a:endParaRPr lang="en-US" sz="2400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53000" y="5548386"/>
            <a:ext cx="3962400" cy="1081014"/>
            <a:chOff x="3186579" y="2932328"/>
            <a:chExt cx="4665357" cy="448400"/>
          </a:xfrm>
          <a:solidFill>
            <a:srgbClr val="2F243C"/>
          </a:solidFill>
        </p:grpSpPr>
        <p:sp>
          <p:nvSpPr>
            <p:cNvPr id="32" name="Rounded Rectangle 31"/>
            <p:cNvSpPr/>
            <p:nvPr/>
          </p:nvSpPr>
          <p:spPr>
            <a:xfrm>
              <a:off x="3186579" y="2932328"/>
              <a:ext cx="4665357" cy="44840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ounded Rectangle 15"/>
            <p:cNvSpPr/>
            <p:nvPr/>
          </p:nvSpPr>
          <p:spPr>
            <a:xfrm>
              <a:off x="3208468" y="2954217"/>
              <a:ext cx="4621579" cy="4046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bg1"/>
                  </a:solidFill>
                  <a:cs typeface="B Traffic" pitchFamily="2" charset="-78"/>
                </a:rPr>
                <a:t>6- اميد به زندگي</a:t>
              </a:r>
              <a:endParaRPr lang="en-US" sz="2400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3352800"/>
            <a:ext cx="4114800" cy="852414"/>
            <a:chOff x="3186579" y="3392271"/>
            <a:chExt cx="4665357" cy="448400"/>
          </a:xfrm>
          <a:solidFill>
            <a:srgbClr val="6A5288"/>
          </a:solidFill>
        </p:grpSpPr>
        <p:sp>
          <p:nvSpPr>
            <p:cNvPr id="30" name="Rounded Rectangle 29"/>
            <p:cNvSpPr/>
            <p:nvPr/>
          </p:nvSpPr>
          <p:spPr>
            <a:xfrm>
              <a:off x="3186579" y="3392271"/>
              <a:ext cx="4665357" cy="44840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17"/>
            <p:cNvSpPr/>
            <p:nvPr/>
          </p:nvSpPr>
          <p:spPr>
            <a:xfrm>
              <a:off x="3208468" y="3414160"/>
              <a:ext cx="4621579" cy="4046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bg1"/>
                  </a:solidFill>
                  <a:cs typeface="B Traffic" pitchFamily="2" charset="-78"/>
                </a:rPr>
                <a:t>7- احترام سالمندان</a:t>
              </a:r>
              <a:endParaRPr lang="en-US" sz="2400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4016157"/>
            <a:ext cx="4114800" cy="852414"/>
            <a:chOff x="3186579" y="3852214"/>
            <a:chExt cx="4665357" cy="4484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3186579" y="3852214"/>
              <a:ext cx="4665357" cy="44840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19"/>
            <p:cNvSpPr/>
            <p:nvPr/>
          </p:nvSpPr>
          <p:spPr>
            <a:xfrm>
              <a:off x="3208468" y="3874103"/>
              <a:ext cx="4621579" cy="4046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8- توانمندسازي جمعيت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4628500"/>
            <a:ext cx="4114800" cy="852414"/>
            <a:chOff x="3186579" y="4312157"/>
            <a:chExt cx="4665357" cy="4484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3186579" y="4312157"/>
              <a:ext cx="4665357" cy="44840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21"/>
            <p:cNvSpPr/>
            <p:nvPr/>
          </p:nvSpPr>
          <p:spPr>
            <a:xfrm>
              <a:off x="3208468" y="4334046"/>
              <a:ext cx="4621579" cy="4046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9- توزيع جغرافيايي جمعيت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600" y="5240843"/>
            <a:ext cx="4114800" cy="852414"/>
            <a:chOff x="3186579" y="4772100"/>
            <a:chExt cx="4665357" cy="4484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3186579" y="4772100"/>
              <a:ext cx="4665357" cy="44840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23"/>
            <p:cNvSpPr/>
            <p:nvPr/>
          </p:nvSpPr>
          <p:spPr>
            <a:xfrm>
              <a:off x="3208468" y="4793989"/>
              <a:ext cx="4621579" cy="4046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10- تعادل جمعيت در شهر و روستا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" y="5867400"/>
            <a:ext cx="4114800" cy="852414"/>
            <a:chOff x="3186579" y="5232043"/>
            <a:chExt cx="4665357" cy="448400"/>
          </a:xfrm>
          <a:solidFill>
            <a:srgbClr val="F0ECF4"/>
          </a:solidFill>
        </p:grpSpPr>
        <p:sp>
          <p:nvSpPr>
            <p:cNvPr id="22" name="Rounded Rectangle 21"/>
            <p:cNvSpPr/>
            <p:nvPr/>
          </p:nvSpPr>
          <p:spPr>
            <a:xfrm>
              <a:off x="3186579" y="5232043"/>
              <a:ext cx="4665357" cy="448400"/>
            </a:xfrm>
            <a:prstGeom prst="round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25"/>
            <p:cNvSpPr/>
            <p:nvPr/>
          </p:nvSpPr>
          <p:spPr>
            <a:xfrm>
              <a:off x="3208468" y="5253932"/>
              <a:ext cx="4621579" cy="4046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11- مديريت مهاجرت و.....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0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\leila\نابارور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04" y="4224536"/>
            <a:ext cx="3721596" cy="24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206896"/>
            <a:ext cx="579120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4400" dirty="0">
                <a:cs typeface="B Homa" pitchFamily="2" charset="-78"/>
              </a:rPr>
              <a:t>ناباروري</a:t>
            </a:r>
            <a:endParaRPr lang="en-US" sz="4400" dirty="0">
              <a:cs typeface="B Homa" pitchFamily="2" charset="-78"/>
            </a:endParaRPr>
          </a:p>
        </p:txBody>
      </p:sp>
      <p:pic>
        <p:nvPicPr>
          <p:cNvPr id="2052" name="Picture 4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66" y="332839"/>
            <a:ext cx="742528" cy="6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document\leila\a\png\AN071T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327248"/>
            <a:ext cx="742528" cy="6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-Point Star 6"/>
          <p:cNvSpPr/>
          <p:nvPr/>
        </p:nvSpPr>
        <p:spPr>
          <a:xfrm>
            <a:off x="5181600" y="1447800"/>
            <a:ext cx="3810000" cy="3200400"/>
          </a:xfrm>
          <a:prstGeom prst="star4">
            <a:avLst>
              <a:gd name="adj" fmla="val 2089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rgbClr val="002060"/>
                </a:solidFill>
                <a:cs typeface="B Homa" pitchFamily="2" charset="-78"/>
              </a:rPr>
              <a:t>1- علل ناباروري</a:t>
            </a:r>
            <a:endParaRPr lang="en-US" sz="2800" dirty="0">
              <a:solidFill>
                <a:srgbClr val="002060"/>
              </a:solidFill>
              <a:cs typeface="B Homa" pitchFamily="2" charset="-78"/>
            </a:endParaRPr>
          </a:p>
        </p:txBody>
      </p:sp>
      <p:sp>
        <p:nvSpPr>
          <p:cNvPr id="8" name="Flowchart: Off-page Connector 7"/>
          <p:cNvSpPr/>
          <p:nvPr/>
        </p:nvSpPr>
        <p:spPr>
          <a:xfrm>
            <a:off x="228600" y="1371600"/>
            <a:ext cx="4724400" cy="1371600"/>
          </a:xfrm>
          <a:prstGeom prst="flowChartOffpage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عدم توانايي زن يا مرد در بچه‌دار شدن.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9" name="Flowchart: Off-page Connector 8"/>
          <p:cNvSpPr/>
          <p:nvPr/>
        </p:nvSpPr>
        <p:spPr>
          <a:xfrm>
            <a:off x="228600" y="2286000"/>
            <a:ext cx="4724400" cy="1371600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دلیل آن مي‌تواند از مشكل فيزيولوژيك در زن يا مرد يا هر دو باشد.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1" name="Flowchart: Off-page Connector 10"/>
          <p:cNvSpPr/>
          <p:nvPr/>
        </p:nvSpPr>
        <p:spPr>
          <a:xfrm>
            <a:off x="228600" y="3276600"/>
            <a:ext cx="4724400" cy="1676400"/>
          </a:xfrm>
          <a:prstGeom prst="flowChartOffpage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40 درصد از مردان و 40 درصد از زنان، 10 درصد هر دو، و در 10 درصد هنوز مشخص نيست.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2" name="Flowchart: Off-page Connector 11"/>
          <p:cNvSpPr/>
          <p:nvPr/>
        </p:nvSpPr>
        <p:spPr>
          <a:xfrm>
            <a:off x="228600" y="4572000"/>
            <a:ext cx="4724400" cy="2133600"/>
          </a:xfrm>
          <a:prstGeom prst="flowChartOffpageConnector">
            <a:avLst/>
          </a:prstGeom>
          <a:solidFill>
            <a:srgbClr val="B8454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اكثر روشهاي درماني با درصد قابل توجهي از موفقيت در مراكز درماني مربوطه اجرا مي‌شوند. با تكنيكهاي جديد راه درماني براي ناباروري وجود دارد.</a:t>
            </a:r>
            <a:endParaRPr lang="en-US" sz="2400" dirty="0">
              <a:solidFill>
                <a:schemeClr val="bg1"/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37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\leila\علل نابارور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0" y="1268760"/>
            <a:ext cx="5238750" cy="4741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ounded Rectangle 4"/>
          <p:cNvSpPr/>
          <p:nvPr/>
        </p:nvSpPr>
        <p:spPr>
          <a:xfrm>
            <a:off x="381000" y="260648"/>
            <a:ext cx="8153400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solidFill>
                  <a:schemeClr val="tx1"/>
                </a:solidFill>
                <a:cs typeface="B Homa" pitchFamily="2" charset="-78"/>
              </a:rPr>
              <a:t>2- عوامل مؤثر بر ناباروري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381000"/>
            <a:ext cx="21336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48400" y="381000"/>
            <a:ext cx="21336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578352" y="1497978"/>
            <a:ext cx="5413248" cy="1011019"/>
            <a:chOff x="3044952" y="126409"/>
            <a:chExt cx="5413248" cy="101101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9" name="Round Same Side Corner Rectangle 38"/>
            <p:cNvSpPr/>
            <p:nvPr/>
          </p:nvSpPr>
          <p:spPr>
            <a:xfrm rot="5400000">
              <a:off x="5246066" y="-2074705"/>
              <a:ext cx="1011019" cy="5413248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 Same Side Corner Rectangle 4"/>
            <p:cNvSpPr/>
            <p:nvPr/>
          </p:nvSpPr>
          <p:spPr>
            <a:xfrm>
              <a:off x="3044952" y="175763"/>
              <a:ext cx="5363894" cy="9123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000" kern="1200" dirty="0" smtClean="0">
                  <a:cs typeface="B Traffic" pitchFamily="2" charset="-78"/>
                </a:rPr>
                <a:t>رژيم غذايي، فعاليت بدني متعادل و كنترل وزن در بارداري موثر است. و بر عكس.</a:t>
              </a:r>
              <a:endParaRPr lang="en-US" sz="20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3400" y="1371600"/>
            <a:ext cx="3044952" cy="1263774"/>
            <a:chOff x="0" y="31"/>
            <a:chExt cx="3044952" cy="126377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7" name="Rounded Rectangle 36"/>
            <p:cNvSpPr/>
            <p:nvPr/>
          </p:nvSpPr>
          <p:spPr>
            <a:xfrm>
              <a:off x="0" y="31"/>
              <a:ext cx="3044952" cy="126377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6"/>
            <p:cNvSpPr/>
            <p:nvPr/>
          </p:nvSpPr>
          <p:spPr>
            <a:xfrm>
              <a:off x="61692" y="61723"/>
              <a:ext cx="2921568" cy="11403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1- تغذيه: 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78352" y="2412378"/>
            <a:ext cx="5413248" cy="1011019"/>
            <a:chOff x="3044952" y="1453372"/>
            <a:chExt cx="5413248" cy="101101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5" name="Round Same Side Corner Rectangle 34"/>
            <p:cNvSpPr/>
            <p:nvPr/>
          </p:nvSpPr>
          <p:spPr>
            <a:xfrm rot="5400000">
              <a:off x="5246066" y="-747742"/>
              <a:ext cx="1011019" cy="5413248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 Same Side Corner Rectangle 8"/>
            <p:cNvSpPr/>
            <p:nvPr/>
          </p:nvSpPr>
          <p:spPr>
            <a:xfrm>
              <a:off x="3044952" y="1502726"/>
              <a:ext cx="5363894" cy="9123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400" kern="1200" dirty="0" smtClean="0">
                  <a:cs typeface="B Traffic" pitchFamily="2" charset="-78"/>
                </a:rPr>
                <a:t>با فريز شدن، سلنيوم مواد غذایی از بين مي رود و اين ماده در تقويت توليد مثل مؤثر است.</a:t>
              </a:r>
              <a:endParaRPr lang="en-US" sz="24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400" y="2286000"/>
            <a:ext cx="3044952" cy="1263774"/>
            <a:chOff x="0" y="1326994"/>
            <a:chExt cx="3044952" cy="126377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0" y="1326994"/>
              <a:ext cx="3044952" cy="126377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10"/>
            <p:cNvSpPr/>
            <p:nvPr/>
          </p:nvSpPr>
          <p:spPr>
            <a:xfrm>
              <a:off x="61692" y="1388686"/>
              <a:ext cx="2921568" cy="11403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2- مواد فريز شده: 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50920" y="3334281"/>
            <a:ext cx="5440680" cy="1070490"/>
            <a:chOff x="3017519" y="133846"/>
            <a:chExt cx="5364480" cy="107049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1" name="Round Same Side Corner Rectangle 50"/>
            <p:cNvSpPr/>
            <p:nvPr/>
          </p:nvSpPr>
          <p:spPr>
            <a:xfrm rot="5400000">
              <a:off x="5164514" y="-2013149"/>
              <a:ext cx="1070490" cy="536448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 Same Side Corner Rectangle 4"/>
            <p:cNvSpPr/>
            <p:nvPr/>
          </p:nvSpPr>
          <p:spPr>
            <a:xfrm>
              <a:off x="3017520" y="186102"/>
              <a:ext cx="5312223" cy="965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171450" lvl="1" indent="-171450" algn="justLow" defTabSz="8001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000" kern="1200" dirty="0" smtClean="0">
                  <a:cs typeface="B Traffic" pitchFamily="2" charset="-78"/>
                </a:rPr>
                <a:t>استرس موجب كاهش تخمك‌گذاري است و افسردگي بر مغز اثرات نامطلوب دارد و موجب تغيير هورمون و ناباروري مي شود.</a:t>
              </a:r>
              <a:endParaRPr lang="en-US" sz="2000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3401" y="3200468"/>
            <a:ext cx="3017520" cy="1338113"/>
            <a:chOff x="0" y="33"/>
            <a:chExt cx="3017520" cy="1338113"/>
          </a:xfrm>
          <a:solidFill>
            <a:schemeClr val="accent3">
              <a:lumMod val="75000"/>
            </a:schemeClr>
          </a:solidFill>
        </p:grpSpPr>
        <p:sp>
          <p:nvSpPr>
            <p:cNvPr id="49" name="Rounded Rectangle 48"/>
            <p:cNvSpPr/>
            <p:nvPr/>
          </p:nvSpPr>
          <p:spPr>
            <a:xfrm>
              <a:off x="0" y="33"/>
              <a:ext cx="3017520" cy="133811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6"/>
            <p:cNvSpPr/>
            <p:nvPr/>
          </p:nvSpPr>
          <p:spPr>
            <a:xfrm>
              <a:off x="65321" y="65354"/>
              <a:ext cx="2886878" cy="12074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64770" rIns="129540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 smtClean="0">
                  <a:cs typeface="B Traffic" pitchFamily="2" charset="-78"/>
                </a:rPr>
                <a:t>3- شرايط روحي: </a:t>
              </a:r>
              <a:endParaRPr lang="en-US" sz="3200" kern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50920" y="4248613"/>
            <a:ext cx="5440680" cy="1070490"/>
            <a:chOff x="3017519" y="1538865"/>
            <a:chExt cx="5364480" cy="1070490"/>
          </a:xfrm>
          <a:solidFill>
            <a:schemeClr val="accent3">
              <a:lumMod val="75000"/>
            </a:schemeClr>
          </a:solidFill>
        </p:grpSpPr>
        <p:sp>
          <p:nvSpPr>
            <p:cNvPr id="47" name="Round Same Side Corner Rectangle 46"/>
            <p:cNvSpPr/>
            <p:nvPr/>
          </p:nvSpPr>
          <p:spPr>
            <a:xfrm rot="5400000">
              <a:off x="5164514" y="-608130"/>
              <a:ext cx="1070490" cy="536448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 Same Side Corner Rectangle 8"/>
            <p:cNvSpPr/>
            <p:nvPr/>
          </p:nvSpPr>
          <p:spPr>
            <a:xfrm>
              <a:off x="3017520" y="1591121"/>
              <a:ext cx="5312223" cy="965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171450" lvl="1" indent="-171450" algn="justLow" defTabSz="8001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000" kern="1200" dirty="0" smtClean="0">
                  <a:cs typeface="B Traffic" pitchFamily="2" charset="-78"/>
                </a:rPr>
                <a:t>لباسهاي تنگ و چسبان مي تواند عامل ناباروري باشد.</a:t>
              </a:r>
              <a:endParaRPr lang="en-US" sz="2000" kern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3401" y="4114800"/>
            <a:ext cx="3017520" cy="1338113"/>
            <a:chOff x="0" y="1405052"/>
            <a:chExt cx="3017520" cy="1338113"/>
          </a:xfrm>
          <a:solidFill>
            <a:schemeClr val="accent3">
              <a:lumMod val="50000"/>
            </a:schemeClr>
          </a:solidFill>
        </p:grpSpPr>
        <p:sp>
          <p:nvSpPr>
            <p:cNvPr id="45" name="Rounded Rectangle 44"/>
            <p:cNvSpPr/>
            <p:nvPr/>
          </p:nvSpPr>
          <p:spPr>
            <a:xfrm>
              <a:off x="0" y="1405052"/>
              <a:ext cx="3017520" cy="133811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10"/>
            <p:cNvSpPr/>
            <p:nvPr/>
          </p:nvSpPr>
          <p:spPr>
            <a:xfrm>
              <a:off x="65321" y="1470373"/>
              <a:ext cx="2886878" cy="12074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64770" rIns="129540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400" kern="1200" dirty="0" smtClean="0">
                  <a:cs typeface="B Traffic" pitchFamily="2" charset="-78"/>
                </a:rPr>
                <a:t>4- نوع لباس: </a:t>
              </a:r>
              <a:endParaRPr lang="en-US" sz="3400" kern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50920" y="5239213"/>
            <a:ext cx="5440680" cy="1070490"/>
            <a:chOff x="3017519" y="133846"/>
            <a:chExt cx="5364480" cy="1070490"/>
          </a:xfrm>
          <a:solidFill>
            <a:schemeClr val="accent3">
              <a:lumMod val="50000"/>
            </a:schemeClr>
          </a:solidFill>
        </p:grpSpPr>
        <p:sp>
          <p:nvSpPr>
            <p:cNvPr id="57" name="Round Same Side Corner Rectangle 56"/>
            <p:cNvSpPr/>
            <p:nvPr/>
          </p:nvSpPr>
          <p:spPr>
            <a:xfrm rot="5400000">
              <a:off x="5164514" y="-2013149"/>
              <a:ext cx="1070490" cy="5364480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ound Same Side Corner Rectangle 4"/>
            <p:cNvSpPr/>
            <p:nvPr/>
          </p:nvSpPr>
          <p:spPr>
            <a:xfrm>
              <a:off x="3017520" y="186102"/>
              <a:ext cx="5312223" cy="9659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marL="228600" lvl="1" indent="-228600" algn="justLow" defTabSz="9779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400" kern="1200" dirty="0" smtClean="0">
                  <a:solidFill>
                    <a:schemeClr val="bg1"/>
                  </a:solidFill>
                  <a:cs typeface="B Traffic" pitchFamily="2" charset="-78"/>
                </a:rPr>
                <a:t>با ورزش مي توان به تعادل وزني رسيد و هورمون ها متعادل مي شوند و بر عكس.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33401" y="5105400"/>
            <a:ext cx="3017520" cy="1338113"/>
            <a:chOff x="0" y="33"/>
            <a:chExt cx="3017520" cy="1338113"/>
          </a:xfrm>
          <a:solidFill>
            <a:srgbClr val="2E3917"/>
          </a:solidFill>
        </p:grpSpPr>
        <p:sp>
          <p:nvSpPr>
            <p:cNvPr id="55" name="Rounded Rectangle 54"/>
            <p:cNvSpPr/>
            <p:nvPr/>
          </p:nvSpPr>
          <p:spPr>
            <a:xfrm>
              <a:off x="0" y="33"/>
              <a:ext cx="3017520" cy="133811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6"/>
            <p:cNvSpPr/>
            <p:nvPr/>
          </p:nvSpPr>
          <p:spPr>
            <a:xfrm>
              <a:off x="65321" y="65354"/>
              <a:ext cx="2886878" cy="12074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300" kern="1200" dirty="0" smtClean="0">
                  <a:cs typeface="B Traffic" pitchFamily="2" charset="-78"/>
                </a:rPr>
                <a:t>5- ورزش: </a:t>
              </a:r>
              <a:endParaRPr lang="en-US" sz="4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60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344848"/>
            <a:ext cx="1447800" cy="1438126"/>
          </a:xfrm>
          <a:prstGeom prst="rect">
            <a:avLst/>
          </a:prstGeom>
          <a:noFill/>
        </p:spPr>
      </p:pic>
      <p:pic>
        <p:nvPicPr>
          <p:cNvPr id="14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1800" y="5334000"/>
            <a:ext cx="1447800" cy="1438126"/>
          </a:xfrm>
          <a:prstGeom prst="rect">
            <a:avLst/>
          </a:prstGeom>
          <a:noFill/>
        </p:spPr>
      </p:pic>
      <p:pic>
        <p:nvPicPr>
          <p:cNvPr id="11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1800" y="1297122"/>
            <a:ext cx="1447800" cy="14381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43000" y="252264"/>
            <a:ext cx="6858000" cy="814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cs typeface="B Homa" pitchFamily="2" charset="-78"/>
              </a:rPr>
              <a:t>1. تعريف </a:t>
            </a:r>
            <a:r>
              <a:rPr lang="fa-IR" sz="2800" dirty="0">
                <a:solidFill>
                  <a:schemeClr val="tx1"/>
                </a:solidFill>
                <a:cs typeface="B Homa" pitchFamily="2" charset="-78"/>
              </a:rPr>
              <a:t>جمعيت و </a:t>
            </a:r>
            <a:r>
              <a:rPr lang="fa-IR" sz="2800" dirty="0" smtClean="0">
                <a:solidFill>
                  <a:schemeClr val="tx1"/>
                </a:solidFill>
                <a:cs typeface="B Homa" pitchFamily="2" charset="-78"/>
              </a:rPr>
              <a:t>جمعيت</a:t>
            </a:r>
            <a:r>
              <a:rPr lang="en-US" sz="2800" dirty="0" smtClean="0">
                <a:solidFill>
                  <a:schemeClr val="tx1"/>
                </a:solidFill>
                <a:cs typeface="B Homa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Homa" pitchFamily="2" charset="-78"/>
              </a:rPr>
              <a:t>شناسي 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3000" y="1592248"/>
            <a:ext cx="2607688" cy="762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cs typeface="B Traffic" pitchFamily="2" charset="-78"/>
              </a:rPr>
              <a:t>جمعيت: </a:t>
            </a:r>
            <a:endParaRPr lang="en-US" sz="2800" b="1" dirty="0">
              <a:cs typeface="B Traffic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3649648"/>
            <a:ext cx="2667000" cy="76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>
                <a:cs typeface="B Traffic" pitchFamily="2" charset="-78"/>
              </a:rPr>
              <a:t>جمعيت </a:t>
            </a:r>
            <a:r>
              <a:rPr lang="fa-IR" sz="2800" b="1" dirty="0" smtClean="0">
                <a:cs typeface="B Traffic" pitchFamily="2" charset="-78"/>
              </a:rPr>
              <a:t>شناسي:</a:t>
            </a:r>
            <a:r>
              <a:rPr lang="en-US" sz="2800" b="1" dirty="0" smtClean="0">
                <a:cs typeface="B Traffic" pitchFamily="2" charset="-78"/>
              </a:rPr>
              <a:t> </a:t>
            </a:r>
            <a:endParaRPr lang="en-US" sz="2800" b="1" dirty="0"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0" y="5707048"/>
            <a:ext cx="2667000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cs typeface="B Traffic" pitchFamily="2" charset="-78"/>
              </a:rPr>
              <a:t>ضرورت: </a:t>
            </a:r>
            <a:endParaRPr lang="en-US" sz="2800" b="1" dirty="0">
              <a:cs typeface="B Traffic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219200"/>
            <a:ext cx="4419600" cy="159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مجموعه‌اي </a:t>
            </a:r>
            <a:r>
              <a:rPr lang="fa-IR" sz="2300" dirty="0">
                <a:solidFill>
                  <a:schemeClr val="tx1"/>
                </a:solidFill>
                <a:cs typeface="B Traffic" pitchFamily="2" charset="-78"/>
              </a:rPr>
              <a:t>از انسانها كه در يك واحد جغرافيايي بطور مستمر و در قالب 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خانوار و خانواده </a:t>
            </a:r>
            <a:r>
              <a:rPr lang="fa-IR" sz="2300" dirty="0">
                <a:solidFill>
                  <a:schemeClr val="tx1"/>
                </a:solidFill>
                <a:cs typeface="B Traffic" pitchFamily="2" charset="-78"/>
              </a:rPr>
              <a:t>زندگي 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کرده </a:t>
            </a:r>
            <a:r>
              <a:rPr lang="fa-IR" sz="2300" dirty="0">
                <a:solidFill>
                  <a:schemeClr val="tx1"/>
                </a:solidFill>
                <a:cs typeface="B Traffic" pitchFamily="2" charset="-78"/>
              </a:rPr>
              <a:t>و شرايط 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ملي، </a:t>
            </a:r>
            <a:r>
              <a:rPr lang="fa-IR" sz="2300" dirty="0">
                <a:solidFill>
                  <a:schemeClr val="tx1"/>
                </a:solidFill>
                <a:cs typeface="B Traffic" pitchFamily="2" charset="-78"/>
              </a:rPr>
              <a:t>قومي و سياسي واحدي 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دارند.</a:t>
            </a:r>
            <a:endParaRPr lang="en-US" sz="23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2887648"/>
            <a:ext cx="4419600" cy="24690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300" dirty="0">
                <a:solidFill>
                  <a:schemeClr val="tx1"/>
                </a:solidFill>
                <a:cs typeface="B Traffic" pitchFamily="2" charset="-78"/>
              </a:rPr>
              <a:t>علمي كه به مطالعه چگونگي تحول و حركات 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جمعيت‌ها </a:t>
            </a:r>
            <a:r>
              <a:rPr lang="fa-IR" sz="2300" dirty="0">
                <a:solidFill>
                  <a:schemeClr val="tx1"/>
                </a:solidFill>
                <a:cs typeface="B Traffic" pitchFamily="2" charset="-78"/>
              </a:rPr>
              <a:t>در زمان و مكان 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مي</a:t>
            </a:r>
            <a:r>
              <a:rPr lang="en-US" sz="23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پردازد</a:t>
            </a:r>
            <a:r>
              <a:rPr lang="fa-IR" sz="2300" dirty="0">
                <a:solidFill>
                  <a:schemeClr val="tx1"/>
                </a:solidFill>
                <a:cs typeface="B Traffic" pitchFamily="2" charset="-78"/>
              </a:rPr>
              <a:t>،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300" dirty="0">
                <a:solidFill>
                  <a:schemeClr val="tx1"/>
                </a:solidFill>
                <a:cs typeface="B Traffic" pitchFamily="2" charset="-78"/>
              </a:rPr>
              <a:t>و 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پديده </a:t>
            </a:r>
            <a:r>
              <a:rPr lang="fa-IR" sz="2300" dirty="0">
                <a:solidFill>
                  <a:schemeClr val="tx1"/>
                </a:solidFill>
                <a:cs typeface="B Traffic" pitchFamily="2" charset="-78"/>
              </a:rPr>
              <a:t>جمعيتي مثل 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باروري، ولادت</a:t>
            </a:r>
            <a:r>
              <a:rPr lang="fa-IR" sz="2300" dirty="0">
                <a:solidFill>
                  <a:schemeClr val="tx1"/>
                </a:solidFill>
                <a:cs typeface="B Traffic" pitchFamily="2" charset="-78"/>
              </a:rPr>
              <a:t>،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300" dirty="0">
                <a:solidFill>
                  <a:schemeClr val="tx1"/>
                </a:solidFill>
                <a:cs typeface="B Traffic" pitchFamily="2" charset="-78"/>
              </a:rPr>
              <a:t>مرگ و مير و مهاجرت را بطور منظم بررسي نموده و امكان آگاهي از وضعيت و تحليل كمي و كيفي جمعيت را فراهم 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مي</a:t>
            </a:r>
            <a:r>
              <a:rPr lang="en-US" sz="23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300" dirty="0" smtClean="0">
                <a:solidFill>
                  <a:schemeClr val="tx1"/>
                </a:solidFill>
                <a:cs typeface="B Traffic" pitchFamily="2" charset="-78"/>
              </a:rPr>
              <a:t>سازد</a:t>
            </a:r>
            <a:r>
              <a:rPr lang="en-US" sz="2300" smtClean="0">
                <a:solidFill>
                  <a:schemeClr val="tx1"/>
                </a:solidFill>
                <a:cs typeface="B Traffic" pitchFamily="2" charset="-78"/>
              </a:rPr>
              <a:t>.</a:t>
            </a:r>
            <a:endParaRPr lang="en-US" sz="23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5752" y="5478448"/>
            <a:ext cx="4413448" cy="12170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سياستگذاري و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برنامه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ريزي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اقتصادي و اجتماعي و فرهنگي از اطلاعات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جمعيت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شناسي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انجام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مي‌شود.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2050" name="Picture 2" descr="D:\document\leila\a\png\bot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4400" y="194992"/>
            <a:ext cx="629796" cy="9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ocument\leila\a\png\bot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0104" flipV="1">
            <a:off x="7678301" y="138300"/>
            <a:ext cx="629796" cy="9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8" grpId="1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\leila\علل-ناباروری-و-روشهای-درمان-آن-2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952328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65314" y="152400"/>
            <a:ext cx="841354" cy="1201935"/>
            <a:chOff x="1" y="3646"/>
            <a:chExt cx="841354" cy="120193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0" name="Chevron 39"/>
            <p:cNvSpPr/>
            <p:nvPr/>
          </p:nvSpPr>
          <p:spPr>
            <a:xfrm rot="5400000">
              <a:off x="-180290" y="183937"/>
              <a:ext cx="1201935" cy="841354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4"/>
            <p:cNvSpPr/>
            <p:nvPr/>
          </p:nvSpPr>
          <p:spPr>
            <a:xfrm>
              <a:off x="1" y="424323"/>
              <a:ext cx="841354" cy="360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cs typeface="B Traffic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06667" y="152402"/>
            <a:ext cx="6446733" cy="781258"/>
            <a:chOff x="841354" y="3648"/>
            <a:chExt cx="6446733" cy="781258"/>
          </a:xfrm>
          <a:solidFill>
            <a:schemeClr val="bg2">
              <a:lumMod val="90000"/>
            </a:schemeClr>
          </a:solidFill>
        </p:grpSpPr>
        <p:sp>
          <p:nvSpPr>
            <p:cNvPr id="38" name="Round Same Side Corner Rectangle 37"/>
            <p:cNvSpPr/>
            <p:nvPr/>
          </p:nvSpPr>
          <p:spPr>
            <a:xfrm rot="5400000">
              <a:off x="3674092" y="-2829090"/>
              <a:ext cx="781258" cy="6446733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 Same Side Corner Rectangle 6"/>
            <p:cNvSpPr/>
            <p:nvPr/>
          </p:nvSpPr>
          <p:spPr>
            <a:xfrm>
              <a:off x="841355" y="41785"/>
              <a:ext cx="6408595" cy="7049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000" kern="1200" dirty="0" smtClean="0">
                  <a:cs typeface="B Traffic" pitchFamily="2" charset="-78"/>
                </a:rPr>
                <a:t>6- تكنولوژي: تابش طيف وسيعي از ميدان­هاي الكترومغناطيسي حاصل از وسايل برقي و امواج يكي از دلايل مهم ناباروري است.</a:t>
              </a:r>
              <a:endParaRPr lang="en-US" sz="2000" kern="1200" dirty="0">
                <a:cs typeface="B Traffic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5272" y="1106428"/>
            <a:ext cx="841354" cy="1201935"/>
            <a:chOff x="1" y="1110074"/>
            <a:chExt cx="841354" cy="120193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" name="Chevron 35"/>
            <p:cNvSpPr/>
            <p:nvPr/>
          </p:nvSpPr>
          <p:spPr>
            <a:xfrm rot="5400000">
              <a:off x="-180290" y="1290365"/>
              <a:ext cx="1201935" cy="841354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8"/>
            <p:cNvSpPr/>
            <p:nvPr/>
          </p:nvSpPr>
          <p:spPr>
            <a:xfrm>
              <a:off x="1" y="1530751"/>
              <a:ext cx="841354" cy="360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cs typeface="B Traffic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46625" y="1081037"/>
            <a:ext cx="6446733" cy="965207"/>
            <a:chOff x="841354" y="1110076"/>
            <a:chExt cx="6446733" cy="781258"/>
          </a:xfrm>
          <a:solidFill>
            <a:schemeClr val="bg2">
              <a:lumMod val="75000"/>
            </a:schemeClr>
          </a:solidFill>
        </p:grpSpPr>
        <p:sp>
          <p:nvSpPr>
            <p:cNvPr id="34" name="Round Same Side Corner Rectangle 33"/>
            <p:cNvSpPr/>
            <p:nvPr/>
          </p:nvSpPr>
          <p:spPr>
            <a:xfrm rot="5400000">
              <a:off x="3674092" y="-1722662"/>
              <a:ext cx="781258" cy="6446733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 Same Side Corner Rectangle 10"/>
            <p:cNvSpPr/>
            <p:nvPr/>
          </p:nvSpPr>
          <p:spPr>
            <a:xfrm>
              <a:off x="841355" y="1148213"/>
              <a:ext cx="6408595" cy="7049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000" kern="1200" dirty="0" smtClean="0">
                  <a:cs typeface="B Traffic" pitchFamily="2" charset="-78"/>
                </a:rPr>
                <a:t>7- مواد مخدر: اعتياد باعث كاهش رشد جنين زايمان زودرس و سقط و مشكلات تنفسي مي شود. مشروبات هم از جنبه رواني و هم از جنبه جسماني و رفتاري باعث تحريكات نامنظم جنسي مي گردد.</a:t>
              </a:r>
              <a:endParaRPr lang="en-US" sz="2000" kern="1200" dirty="0">
                <a:cs typeface="B Traffic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" y="2071637"/>
            <a:ext cx="841354" cy="1201935"/>
            <a:chOff x="1" y="2216501"/>
            <a:chExt cx="841354" cy="120193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2" name="Chevron 31"/>
            <p:cNvSpPr/>
            <p:nvPr/>
          </p:nvSpPr>
          <p:spPr>
            <a:xfrm rot="5400000">
              <a:off x="-180290" y="2396792"/>
              <a:ext cx="1201935" cy="841354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Chevron 12"/>
            <p:cNvSpPr/>
            <p:nvPr/>
          </p:nvSpPr>
          <p:spPr>
            <a:xfrm>
              <a:off x="1" y="2637178"/>
              <a:ext cx="841354" cy="360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cs typeface="B Traffic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1600" y="2114342"/>
            <a:ext cx="6446733" cy="781258"/>
            <a:chOff x="841354" y="2216503"/>
            <a:chExt cx="6446733" cy="781258"/>
          </a:xfrm>
          <a:solidFill>
            <a:schemeClr val="bg2">
              <a:lumMod val="50000"/>
            </a:schemeClr>
          </a:solidFill>
        </p:grpSpPr>
        <p:sp>
          <p:nvSpPr>
            <p:cNvPr id="30" name="Round Same Side Corner Rectangle 29"/>
            <p:cNvSpPr/>
            <p:nvPr/>
          </p:nvSpPr>
          <p:spPr>
            <a:xfrm rot="5400000">
              <a:off x="3674092" y="-616235"/>
              <a:ext cx="781258" cy="6446733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 Same Side Corner Rectangle 14"/>
            <p:cNvSpPr/>
            <p:nvPr/>
          </p:nvSpPr>
          <p:spPr>
            <a:xfrm>
              <a:off x="841355" y="2254640"/>
              <a:ext cx="6408595" cy="7049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000" kern="1200" dirty="0" smtClean="0">
                  <a:cs typeface="B Traffic" pitchFamily="2" charset="-78"/>
                </a:rPr>
                <a:t>8- سيگار: نيكوتين ماده اي كه تصلب شرايين را تشديد نموده و موجب توليد اسپرم غير نرمال و ناباروري است.</a:t>
              </a:r>
              <a:endParaRPr lang="en-US" sz="2000" kern="1200" dirty="0">
                <a:cs typeface="B Traffic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" y="3000247"/>
            <a:ext cx="841354" cy="1201935"/>
            <a:chOff x="1" y="3322929"/>
            <a:chExt cx="841354" cy="1201935"/>
          </a:xfrm>
          <a:solidFill>
            <a:schemeClr val="accent2">
              <a:lumMod val="75000"/>
            </a:schemeClr>
          </a:solidFill>
        </p:grpSpPr>
        <p:sp>
          <p:nvSpPr>
            <p:cNvPr id="28" name="Chevron 27"/>
            <p:cNvSpPr/>
            <p:nvPr/>
          </p:nvSpPr>
          <p:spPr>
            <a:xfrm rot="5400000">
              <a:off x="-180290" y="3503220"/>
              <a:ext cx="1201935" cy="841354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16"/>
            <p:cNvSpPr/>
            <p:nvPr/>
          </p:nvSpPr>
          <p:spPr>
            <a:xfrm>
              <a:off x="1" y="3743606"/>
              <a:ext cx="841354" cy="360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cs typeface="B Traffic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22353" y="3000248"/>
            <a:ext cx="6446733" cy="781258"/>
            <a:chOff x="841354" y="3322930"/>
            <a:chExt cx="6446733" cy="781258"/>
          </a:xfrm>
          <a:solidFill>
            <a:schemeClr val="bg2">
              <a:lumMod val="25000"/>
            </a:schemeClr>
          </a:solidFill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3674092" y="490192"/>
              <a:ext cx="781258" cy="6446733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 Same Side Corner Rectangle 18"/>
            <p:cNvSpPr/>
            <p:nvPr/>
          </p:nvSpPr>
          <p:spPr>
            <a:xfrm>
              <a:off x="841355" y="3361067"/>
              <a:ext cx="6408595" cy="7049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000" kern="1200" dirty="0" smtClean="0">
                  <a:solidFill>
                    <a:schemeClr val="bg1"/>
                  </a:solidFill>
                  <a:cs typeface="B Traffic" pitchFamily="2" charset="-78"/>
                </a:rPr>
                <a:t>9- مواد شيميايي: آفت كش ها و عادات غلط باعث كمبود آنتي اكسيدانها و جذب سرب از طريق آنها و سقط نوزاد می شود.</a:t>
              </a:r>
              <a:endParaRPr lang="en-US" sz="2000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486" y="3976637"/>
            <a:ext cx="841354" cy="1201935"/>
            <a:chOff x="1" y="4429357"/>
            <a:chExt cx="841354" cy="1201935"/>
          </a:xfrm>
          <a:solidFill>
            <a:schemeClr val="accent2">
              <a:lumMod val="50000"/>
            </a:schemeClr>
          </a:solidFill>
        </p:grpSpPr>
        <p:sp>
          <p:nvSpPr>
            <p:cNvPr id="24" name="Chevron 23"/>
            <p:cNvSpPr/>
            <p:nvPr/>
          </p:nvSpPr>
          <p:spPr>
            <a:xfrm rot="5400000">
              <a:off x="-180290" y="4609648"/>
              <a:ext cx="1201935" cy="841354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20"/>
            <p:cNvSpPr/>
            <p:nvPr/>
          </p:nvSpPr>
          <p:spPr>
            <a:xfrm>
              <a:off x="1" y="4850034"/>
              <a:ext cx="841354" cy="360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cs typeface="B Traffic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42839" y="3976638"/>
            <a:ext cx="6446733" cy="781258"/>
            <a:chOff x="841354" y="4429358"/>
            <a:chExt cx="6446733" cy="781258"/>
          </a:xfrm>
          <a:solidFill>
            <a:schemeClr val="bg2">
              <a:lumMod val="10000"/>
            </a:schemeClr>
          </a:solidFill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3674092" y="1596620"/>
              <a:ext cx="781258" cy="6446733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22"/>
            <p:cNvSpPr/>
            <p:nvPr/>
          </p:nvSpPr>
          <p:spPr>
            <a:xfrm>
              <a:off x="841355" y="4467495"/>
              <a:ext cx="6408595" cy="7049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000" kern="1200" dirty="0" smtClean="0">
                  <a:solidFill>
                    <a:schemeClr val="bg1"/>
                  </a:solidFill>
                  <a:cs typeface="B Traffic" pitchFamily="2" charset="-78"/>
                </a:rPr>
                <a:t>10- پيشگيري از بارداري: پيشگيريهاي موقت باعث ناباروري دائمي مي شود.</a:t>
              </a:r>
              <a:endParaRPr lang="en-US" sz="2000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" y="4894065"/>
            <a:ext cx="841354" cy="1201935"/>
            <a:chOff x="1" y="5535784"/>
            <a:chExt cx="841354" cy="1201935"/>
          </a:xfrm>
          <a:solidFill>
            <a:srgbClr val="411817"/>
          </a:solidFill>
        </p:grpSpPr>
        <p:sp>
          <p:nvSpPr>
            <p:cNvPr id="20" name="Chevron 19"/>
            <p:cNvSpPr/>
            <p:nvPr/>
          </p:nvSpPr>
          <p:spPr>
            <a:xfrm rot="5400000">
              <a:off x="-180290" y="5716075"/>
              <a:ext cx="1201935" cy="841354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24"/>
            <p:cNvSpPr/>
            <p:nvPr/>
          </p:nvSpPr>
          <p:spPr>
            <a:xfrm>
              <a:off x="1" y="5956461"/>
              <a:ext cx="841354" cy="360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cs typeface="B Traffic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7553" y="4894066"/>
            <a:ext cx="6446733" cy="781258"/>
            <a:chOff x="841354" y="5535785"/>
            <a:chExt cx="6446733" cy="781258"/>
          </a:xfrm>
          <a:solidFill>
            <a:srgbClr val="0D0C07"/>
          </a:solidFill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3674092" y="2703047"/>
              <a:ext cx="781258" cy="6446733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26"/>
            <p:cNvSpPr/>
            <p:nvPr/>
          </p:nvSpPr>
          <p:spPr>
            <a:xfrm>
              <a:off x="841355" y="5573922"/>
              <a:ext cx="6408595" cy="7049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a-IR" sz="2000" kern="1200" dirty="0" smtClean="0">
                  <a:solidFill>
                    <a:schemeClr val="bg1"/>
                  </a:solidFill>
                  <a:cs typeface="B Traffic" pitchFamily="2" charset="-78"/>
                </a:rPr>
                <a:t>11- سن: زنان از سن 20 تا 24 سالگي بالاترين قابليت باروري را دارند. هر چه زودتر اتفاق بيافتد امكان نازايي كمتر است.</a:t>
              </a:r>
              <a:endParaRPr lang="en-US" sz="2000" kern="1200" dirty="0">
                <a:solidFill>
                  <a:schemeClr val="bg1"/>
                </a:solidFill>
                <a:cs typeface="B Traffic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6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90600" y="3048000"/>
            <a:ext cx="73152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cs typeface="B Homa" pitchFamily="2" charset="-78"/>
              </a:rPr>
              <a:t>تشخيص علت</a:t>
            </a:r>
            <a:endParaRPr lang="en-US" sz="2800" dirty="0">
              <a:cs typeface="B Homa" pitchFamily="2" charset="-78"/>
            </a:endParaRPr>
          </a:p>
        </p:txBody>
      </p:sp>
      <p:sp>
        <p:nvSpPr>
          <p:cNvPr id="6" name="L-Shape 5"/>
          <p:cNvSpPr/>
          <p:nvPr/>
        </p:nvSpPr>
        <p:spPr>
          <a:xfrm>
            <a:off x="971600" y="4648200"/>
            <a:ext cx="7344816" cy="1752600"/>
          </a:xfrm>
          <a:prstGeom prst="corner">
            <a:avLst>
              <a:gd name="adj1" fmla="val 68958"/>
              <a:gd name="adj2" fmla="val 3272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4- تخمك بايد بتواند به ديواره رحم بچسبد تا تغذيه شود. هرگونه نارسايي در هر كدام از اين مراحل مي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تواند باعث ناباروري شود.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7" name="L-Shape 6"/>
          <p:cNvSpPr/>
          <p:nvPr/>
        </p:nvSpPr>
        <p:spPr>
          <a:xfrm flipH="1">
            <a:off x="1524000" y="3034680"/>
            <a:ext cx="6792416" cy="1080120"/>
          </a:xfrm>
          <a:prstGeom prst="corner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bg1"/>
                </a:solidFill>
                <a:cs typeface="B Traffic" pitchFamily="2" charset="-78"/>
              </a:rPr>
              <a:t>1- تخمدانها بايد تخمك سالم آزاد كنند.</a:t>
            </a:r>
            <a:endParaRPr lang="en-US" sz="3200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8" name="L-Shape 7"/>
          <p:cNvSpPr/>
          <p:nvPr/>
        </p:nvSpPr>
        <p:spPr>
          <a:xfrm>
            <a:off x="990600" y="3048000"/>
            <a:ext cx="6781800" cy="1613520"/>
          </a:xfrm>
          <a:prstGeom prst="corner">
            <a:avLst>
              <a:gd name="adj1" fmla="val 33435"/>
              <a:gd name="adj2" fmla="val 33435"/>
            </a:avLst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chemeClr val="bg1"/>
                </a:solidFill>
                <a:cs typeface="B Traffic" pitchFamily="2" charset="-78"/>
              </a:rPr>
              <a:t>2- اسپرم بايد بتواند به لوله</a:t>
            </a:r>
            <a:r>
              <a:rPr lang="en-US" sz="2800" dirty="0" smtClean="0">
                <a:solidFill>
                  <a:schemeClr val="bg1"/>
                </a:solidFill>
                <a:cs typeface="B Traffic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Traffic" pitchFamily="2" charset="-78"/>
              </a:rPr>
              <a:t>هاي فالوپ برسد.</a:t>
            </a:r>
            <a:endParaRPr lang="en-US" sz="2800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9" name="L-Shape 8"/>
          <p:cNvSpPr/>
          <p:nvPr/>
        </p:nvSpPr>
        <p:spPr>
          <a:xfrm flipH="1">
            <a:off x="1496794" y="4114800"/>
            <a:ext cx="6809006" cy="1080120"/>
          </a:xfrm>
          <a:prstGeom prst="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3- با امتزاج آنها تخمك بارور مي</a:t>
            </a:r>
            <a:r>
              <a:rPr lang="en-US" sz="32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شود. </a:t>
            </a:r>
            <a:endParaRPr lang="en-US" sz="32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533400" y="155546"/>
            <a:ext cx="8153400" cy="1139854"/>
          </a:xfrm>
          <a:prstGeom prst="ellipse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dirty="0">
                <a:solidFill>
                  <a:schemeClr val="tx1"/>
                </a:solidFill>
                <a:cs typeface="B Homa" pitchFamily="2" charset="-78"/>
              </a:rPr>
              <a:t>3- درمان ناباروري</a:t>
            </a:r>
            <a:endParaRPr lang="en-US" sz="3200" dirty="0">
              <a:solidFill>
                <a:schemeClr val="tx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309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828800"/>
            <a:ext cx="3352800" cy="3241623"/>
          </a:xfrm>
          <a:prstGeom prst="rect">
            <a:avLst/>
          </a:prstGeom>
          <a:noFill/>
        </p:spPr>
      </p:pic>
      <p:pic>
        <p:nvPicPr>
          <p:cNvPr id="9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1828800"/>
            <a:ext cx="3352800" cy="3241623"/>
          </a:xfrm>
          <a:prstGeom prst="rect">
            <a:avLst/>
          </a:prstGeom>
          <a:noFill/>
        </p:spPr>
      </p:pic>
      <p:sp>
        <p:nvSpPr>
          <p:cNvPr id="7" name="Bevel 6"/>
          <p:cNvSpPr/>
          <p:nvPr/>
        </p:nvSpPr>
        <p:spPr>
          <a:xfrm>
            <a:off x="1600200" y="152400"/>
            <a:ext cx="5943600" cy="1219200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cs typeface="B Homa" pitchFamily="2" charset="-78"/>
              </a:rPr>
              <a:t>درمان</a:t>
            </a:r>
            <a:endParaRPr lang="en-US" sz="6000" dirty="0">
              <a:cs typeface="B Homa" pitchFamily="2" charset="-78"/>
            </a:endParaRPr>
          </a:p>
        </p:txBody>
      </p:sp>
      <p:pic>
        <p:nvPicPr>
          <p:cNvPr id="5122" name="Picture 2" descr="D:\document\leila\درما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71625"/>
            <a:ext cx="5495925" cy="4067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-Shape 9"/>
          <p:cNvSpPr/>
          <p:nvPr/>
        </p:nvSpPr>
        <p:spPr>
          <a:xfrm>
            <a:off x="990600" y="4267200"/>
            <a:ext cx="3733800" cy="2286000"/>
          </a:xfrm>
          <a:prstGeom prst="corner">
            <a:avLst>
              <a:gd name="adj1" fmla="val 37937"/>
              <a:gd name="adj2" fmla="val 3730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هورمون درماني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L-Shape 10"/>
          <p:cNvSpPr/>
          <p:nvPr/>
        </p:nvSpPr>
        <p:spPr>
          <a:xfrm flipH="1">
            <a:off x="4724400" y="4267200"/>
            <a:ext cx="3505200" cy="2286000"/>
          </a:xfrm>
          <a:prstGeom prst="corner">
            <a:avLst>
              <a:gd name="adj1" fmla="val 37937"/>
              <a:gd name="adj2" fmla="val 3730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دارودرماني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5715000"/>
            <a:ext cx="27432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عمل جراحي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46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midi.t\Desktop\lB1405352284.jpg"/>
          <p:cNvPicPr>
            <a:picLocks noChangeAspect="1" noChangeArrowheads="1"/>
          </p:cNvPicPr>
          <p:nvPr/>
        </p:nvPicPr>
        <p:blipFill>
          <a:blip r:embed="rId2" cstate="print"/>
          <a:srcRect l="17600" r="16548"/>
          <a:stretch>
            <a:fillRect/>
          </a:stretch>
        </p:blipFill>
        <p:spPr bwMode="auto">
          <a:xfrm>
            <a:off x="0" y="1371600"/>
            <a:ext cx="4495800" cy="4546889"/>
          </a:xfrm>
          <a:prstGeom prst="rect">
            <a:avLst/>
          </a:prstGeom>
          <a:noFill/>
        </p:spPr>
      </p:pic>
      <p:sp>
        <p:nvSpPr>
          <p:cNvPr id="4" name="Flowchart: Punched Tape 3"/>
          <p:cNvSpPr/>
          <p:nvPr/>
        </p:nvSpPr>
        <p:spPr>
          <a:xfrm>
            <a:off x="4648200" y="1676400"/>
            <a:ext cx="4191000" cy="1676400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كاهش وزن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609600" y="380864"/>
            <a:ext cx="7176296" cy="990736"/>
          </a:xfrm>
          <a:prstGeom prst="wedgeRoundRectCallout">
            <a:avLst>
              <a:gd name="adj1" fmla="val -20631"/>
              <a:gd name="adj2" fmla="val 80080"/>
              <a:gd name="adj3" fmla="val 16667"/>
            </a:avLst>
          </a:prstGeom>
          <a:gradFill flip="none" rotWithShape="1">
            <a:gsLst>
              <a:gs pos="77000">
                <a:schemeClr val="accent3">
                  <a:lumMod val="89000"/>
                </a:schemeClr>
              </a:gs>
              <a:gs pos="52000">
                <a:schemeClr val="accent3">
                  <a:lumMod val="89000"/>
                </a:schemeClr>
              </a:gs>
              <a:gs pos="71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40000" dist="20000" dir="5400000" rotWithShape="0">
              <a:schemeClr val="bg2">
                <a:lumMod val="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 smtClean="0">
                <a:solidFill>
                  <a:schemeClr val="tx1"/>
                </a:solidFill>
                <a:cs typeface="B Homa" pitchFamily="2" charset="-78"/>
              </a:rPr>
              <a:t>تغيير روش زندگي :</a:t>
            </a:r>
            <a:endParaRPr lang="fa-IR" sz="3600" b="1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652442">
            <a:off x="6924371" y="147318"/>
            <a:ext cx="1386892" cy="1502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lowchart: Punched Tape 6"/>
          <p:cNvSpPr/>
          <p:nvPr/>
        </p:nvSpPr>
        <p:spPr>
          <a:xfrm>
            <a:off x="4648200" y="2895600"/>
            <a:ext cx="4191000" cy="1676400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اصلاح تغذيه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4648200" y="4114800"/>
            <a:ext cx="4191000" cy="1676400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فعاليت </a:t>
            </a:r>
            <a:r>
              <a:rPr lang="fa-IR" sz="2800" dirty="0">
                <a:solidFill>
                  <a:schemeClr val="tx1"/>
                </a:solidFill>
                <a:cs typeface="B Traffic" pitchFamily="2" charset="-78"/>
              </a:rPr>
              <a:t>فيزيكي منظم مثل </a:t>
            </a: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ورزش </a:t>
            </a:r>
            <a:r>
              <a:rPr lang="fa-IR" sz="2800" smtClean="0">
                <a:solidFill>
                  <a:schemeClr val="tx1"/>
                </a:solidFill>
                <a:cs typeface="B Traffic" pitchFamily="2" charset="-78"/>
              </a:rPr>
              <a:t>و پياده‌روي</a:t>
            </a: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.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93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14400" y="1921024"/>
            <a:ext cx="4038600" cy="33066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از اواسط قرن 17 م با پيشرفت علم پزشكي و كنترل بيماريها و كاهش نرخ مرگ و مير جمعيت رشد پيدا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كرد.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48200" y="1953055"/>
            <a:ext cx="3822014" cy="321292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تا اواسط قرن 16 م نرخ زاد و ولد و مرگ و مير سطح بالايي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داشته است.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رشد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جمعيت: كم.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16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1" y="1287769"/>
            <a:ext cx="1984173" cy="15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6934200" y="1284019"/>
            <a:ext cx="1905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2971800" y="1066801"/>
            <a:ext cx="3581400" cy="1876854"/>
          </a:xfrm>
          <a:prstGeom prst="downArrow">
            <a:avLst>
              <a:gd name="adj1" fmla="val 58916"/>
              <a:gd name="adj2" fmla="val 60713"/>
            </a:avLst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Homa" pitchFamily="2" charset="-78"/>
              </a:rPr>
              <a:t>گذار اول </a:t>
            </a:r>
            <a:endParaRPr lang="en-US" sz="3600" dirty="0">
              <a:cs typeface="B Homa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18393" y="2544754"/>
            <a:ext cx="3822014" cy="3212928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قرن 18 با اشاعه ديدگاه بدبينانه مالتوس در زمينه رابطه اقتصاد و جمعيت مردم و دولتها به كاهش جمعيت تشويق شدند.</a:t>
            </a:r>
            <a:endParaRPr lang="en-US" sz="2400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9793" y="2208104"/>
            <a:ext cx="4038600" cy="3306688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قرن 20: با تغييرات جدي در هنجارها، ارزشها و سبك زندگي در كشورهاي اروپايي و آمريكايي و تغييرات ناشي از آن جمعيت كاهش يافت.</a:t>
            </a:r>
            <a:endParaRPr lang="en-US" sz="2400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5638800"/>
            <a:ext cx="83820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سطح جانشيني: </a:t>
            </a:r>
            <a:r>
              <a:rPr lang="fa-IR" sz="2400" dirty="0">
                <a:solidFill>
                  <a:srgbClr val="7030A0"/>
                </a:solidFill>
                <a:cs typeface="B Traffic" pitchFamily="2" charset="-78"/>
              </a:rPr>
              <a:t>به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rgbClr val="7030A0"/>
                </a:solidFill>
                <a:cs typeface="B Traffic" pitchFamily="2" charset="-78"/>
              </a:rPr>
              <a:t>حداقل </a:t>
            </a:r>
            <a:r>
              <a:rPr lang="fa-IR" sz="2400" dirty="0">
                <a:solidFill>
                  <a:srgbClr val="7030A0"/>
                </a:solidFill>
                <a:cs typeface="B Traffic" pitchFamily="2" charset="-78"/>
              </a:rPr>
              <a:t>ميزان نرخ باروري متوسط گفته </a:t>
            </a:r>
            <a:r>
              <a:rPr lang="fa-IR" sz="2400" dirty="0" smtClean="0">
                <a:solidFill>
                  <a:srgbClr val="7030A0"/>
                </a:solidFill>
                <a:cs typeface="B Traffic" pitchFamily="2" charset="-78"/>
              </a:rPr>
              <a:t>مي‌شود </a:t>
            </a:r>
            <a:r>
              <a:rPr lang="fa-IR" sz="2400" dirty="0">
                <a:solidFill>
                  <a:srgbClr val="7030A0"/>
                </a:solidFill>
                <a:cs typeface="B Traffic" pitchFamily="2" charset="-78"/>
              </a:rPr>
              <a:t>كه يك جمعيت بتواند به لحاظ تعداد نسل خود را باز توليد كند.</a:t>
            </a:r>
            <a:endParaRPr lang="en-US" sz="2400" dirty="0">
              <a:solidFill>
                <a:srgbClr val="7030A0"/>
              </a:solidFill>
              <a:cs typeface="B Traff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4343" y="149008"/>
            <a:ext cx="5400600" cy="962744"/>
          </a:xfrm>
          <a:prstGeom prst="rect">
            <a:avLst/>
          </a:prstGeom>
          <a:solidFill>
            <a:srgbClr val="CDC8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dirty="0" smtClean="0">
                <a:cs typeface="B Homa" pitchFamily="2" charset="-78"/>
              </a:rPr>
              <a:t> .2 </a:t>
            </a:r>
            <a:r>
              <a:rPr lang="fa-IR" sz="3200" dirty="0" smtClean="0">
                <a:cs typeface="B Homa" pitchFamily="2" charset="-78"/>
              </a:rPr>
              <a:t>روند </a:t>
            </a:r>
            <a:r>
              <a:rPr lang="fa-IR" sz="3200" dirty="0">
                <a:cs typeface="B Homa" pitchFamily="2" charset="-78"/>
              </a:rPr>
              <a:t>تحولات جمعيتي در جهان </a:t>
            </a:r>
            <a:endParaRPr lang="en-US" sz="32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5" name="Picture 2" descr="D:\document\leila\a\png\bote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175">
            <a:off x="1660587" y="55452"/>
            <a:ext cx="861457" cy="11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ument\leila\a\png\bote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88911" y="57291"/>
            <a:ext cx="783489" cy="117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midi.t\Desktop\images.jpg"/>
          <p:cNvPicPr>
            <a:picLocks noChangeAspect="1" noChangeArrowheads="1"/>
          </p:cNvPicPr>
          <p:nvPr/>
        </p:nvPicPr>
        <p:blipFill>
          <a:blip r:embed="rId2" cstate="print"/>
          <a:srcRect l="2761" t="3125" r="29126" b="15625"/>
          <a:stretch>
            <a:fillRect/>
          </a:stretch>
        </p:blipFill>
        <p:spPr bwMode="auto">
          <a:xfrm>
            <a:off x="152400" y="2168991"/>
            <a:ext cx="5715000" cy="453661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121224" y="1252075"/>
            <a:ext cx="5565576" cy="2514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800" dirty="0">
                <a:solidFill>
                  <a:schemeClr val="tx1"/>
                </a:solidFill>
                <a:cs typeface="B Traffic" pitchFamily="2" charset="-78"/>
              </a:rPr>
              <a:t>زماني است كه روند كاهش نرخ زاد و ولد ادامه </a:t>
            </a: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یافته و </a:t>
            </a:r>
            <a:r>
              <a:rPr lang="fa-IR" sz="2800" dirty="0">
                <a:solidFill>
                  <a:schemeClr val="tx1"/>
                </a:solidFill>
                <a:cs typeface="B Traffic" pitchFamily="2" charset="-78"/>
              </a:rPr>
              <a:t>در نتيجه نرخ باروري كل به سطح جانشيني </a:t>
            </a: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مي‌رسد. بنابراین سير </a:t>
            </a:r>
            <a:r>
              <a:rPr lang="fa-IR" sz="2800" dirty="0">
                <a:solidFill>
                  <a:schemeClr val="tx1"/>
                </a:solidFill>
                <a:cs typeface="B Traffic" pitchFamily="2" charset="-78"/>
              </a:rPr>
              <a:t>رشد طبيعي جمعيت به تدريج به صفر رسيده و منفي </a:t>
            </a: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مي‌شود</a:t>
            </a:r>
            <a:r>
              <a:rPr lang="fa-IR" sz="2800" dirty="0">
                <a:solidFill>
                  <a:schemeClr val="tx1"/>
                </a:solidFill>
                <a:cs typeface="B Traffic" pitchFamily="2" charset="-78"/>
              </a:rPr>
              <a:t>.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38528" y="4038600"/>
            <a:ext cx="2448272" cy="2514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3200" dirty="0">
                <a:solidFill>
                  <a:schemeClr val="tx1"/>
                </a:solidFill>
                <a:cs typeface="B Traffic" pitchFamily="2" charset="-78"/>
              </a:rPr>
              <a:t>اكنون بسياري از كشورها وارد گذار دوم </a:t>
            </a:r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شده‌اند.</a:t>
            </a:r>
            <a:endParaRPr lang="en-US" sz="32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1" y="206066"/>
            <a:ext cx="8458199" cy="9904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a-IR" sz="3600" dirty="0" smtClean="0">
                <a:cs typeface="B Homa" pitchFamily="2" charset="-78"/>
              </a:rPr>
              <a:t>گذار دوم جمعيتي </a:t>
            </a:r>
            <a:endParaRPr lang="en-US" sz="3600" dirty="0">
              <a:cs typeface="B Homa" pitchFamily="2" charset="-78"/>
            </a:endParaRPr>
          </a:p>
        </p:txBody>
      </p:sp>
      <p:pic>
        <p:nvPicPr>
          <p:cNvPr id="9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5091" y="228600"/>
            <a:ext cx="977909" cy="914186"/>
          </a:xfrm>
          <a:prstGeom prst="rect">
            <a:avLst/>
          </a:prstGeom>
          <a:noFill/>
        </p:spPr>
      </p:pic>
      <p:pic>
        <p:nvPicPr>
          <p:cNvPr id="10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4801" y="228600"/>
            <a:ext cx="977909" cy="91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midi.t\Desktop\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977" y="838200"/>
            <a:ext cx="6744423" cy="3733800"/>
          </a:xfrm>
          <a:prstGeom prst="rect">
            <a:avLst/>
          </a:prstGeom>
          <a:noFill/>
        </p:spPr>
      </p:pic>
      <p:pic>
        <p:nvPicPr>
          <p:cNvPr id="9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1420199" cy="1373106"/>
          </a:xfrm>
          <a:prstGeom prst="rect">
            <a:avLst/>
          </a:prstGeom>
          <a:noFill/>
        </p:spPr>
      </p:pic>
      <p:pic>
        <p:nvPicPr>
          <p:cNvPr id="10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1420199" cy="13731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152400"/>
            <a:ext cx="579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cs typeface="B Homa" pitchFamily="2" charset="-78"/>
              </a:rPr>
              <a:t>3- </a:t>
            </a:r>
            <a:r>
              <a:rPr lang="fa-IR" sz="3200" dirty="0">
                <a:solidFill>
                  <a:srgbClr val="C00000"/>
                </a:solidFill>
                <a:cs typeface="B Homa" pitchFamily="2" charset="-78"/>
              </a:rPr>
              <a:t>ديدگاههاي مختلف درباره جمعيت</a:t>
            </a:r>
            <a:endParaRPr lang="en-US" sz="3200" dirty="0">
              <a:solidFill>
                <a:srgbClr val="C00000"/>
              </a:solidFill>
              <a:cs typeface="B Homa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0" y="3276601"/>
            <a:ext cx="3505200" cy="259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Low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- تا اواخر قرن 18 جمعيت زياد مؤلفه مثبتي در اقتصاد و عامل تعيين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كننده در اقتدار ملي و توان نظامي براي ملت‌ها و دولتها مطرح بود. به همين دليل جمعيت زياد بر جمعیت كم ترجيح داده مي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شد.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1" y="3276600"/>
            <a:ext cx="4876799" cy="2590800"/>
          </a:xfrm>
          <a:prstGeom prst="rect">
            <a:avLst/>
          </a:prstGeom>
          <a:solidFill>
            <a:srgbClr val="C6605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Low" rtl="1"/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- پس از انقلاب صنعتي توماس رابرت مالتوس اقتصاددان انگليسي نظريه خود مبني بر محدود بودن منابع جهان و اينكه افزايش جمعيت به معناي كاهش دسترسي هر فرد به منابع غذايي و در نتيجه گسترش فقر و گرسنگي مي‌باشد و جوامع را دچار ركود مي‌كند، ارائه داد.</a:t>
            </a:r>
            <a:endParaRPr lang="en-US" sz="2400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1" y="5943600"/>
            <a:ext cx="8458199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Low" rtl="1"/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- پس از آن صاحبنظران زيادي اين نظريه را نقد كردند و حتي خود او بعدها نظريات خود را تعديل كرد.</a:t>
            </a:r>
            <a:endParaRPr lang="en-US" sz="2400" dirty="0">
              <a:solidFill>
                <a:schemeClr val="bg1"/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75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midi.t\Desktop\20130716110741_جمعیت دنیا.jpeg"/>
          <p:cNvPicPr>
            <a:picLocks noChangeAspect="1" noChangeArrowheads="1"/>
          </p:cNvPicPr>
          <p:nvPr/>
        </p:nvPicPr>
        <p:blipFill>
          <a:blip r:embed="rId2" cstate="print"/>
          <a:srcRect l="2326" t="4444" r="2326" b="2237"/>
          <a:stretch>
            <a:fillRect/>
          </a:stretch>
        </p:blipFill>
        <p:spPr bwMode="auto">
          <a:xfrm>
            <a:off x="5181600" y="2971800"/>
            <a:ext cx="3730171" cy="3821151"/>
          </a:xfrm>
          <a:prstGeom prst="rect">
            <a:avLst/>
          </a:prstGeom>
          <a:noFill/>
        </p:spPr>
      </p:pic>
      <p:sp>
        <p:nvSpPr>
          <p:cNvPr id="11" name="Isosceles Triangle 10"/>
          <p:cNvSpPr/>
          <p:nvPr/>
        </p:nvSpPr>
        <p:spPr>
          <a:xfrm flipH="1">
            <a:off x="2667000" y="1676400"/>
            <a:ext cx="5029200" cy="49530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Isosceles Triangle 19"/>
          <p:cNvSpPr/>
          <p:nvPr/>
        </p:nvSpPr>
        <p:spPr>
          <a:xfrm flipH="1">
            <a:off x="3276600" y="2514600"/>
            <a:ext cx="3733800" cy="37338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ounded Rectangle 18"/>
          <p:cNvSpPr/>
          <p:nvPr/>
        </p:nvSpPr>
        <p:spPr>
          <a:xfrm>
            <a:off x="228600" y="4536618"/>
            <a:ext cx="5253182" cy="186418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8600" y="2555418"/>
            <a:ext cx="5253182" cy="186418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satari\Desktop\انديشه 1 عكسها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86400" y="76200"/>
            <a:ext cx="3159968" cy="3055186"/>
          </a:xfrm>
          <a:prstGeom prst="rect">
            <a:avLst/>
          </a:prstGeom>
          <a:noFill/>
        </p:spPr>
      </p:pic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19800" y="304800"/>
            <a:ext cx="2321635" cy="2306124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6400800" y="76200"/>
            <a:ext cx="2362200" cy="1828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نقد نظريه:</a:t>
            </a:r>
            <a:endParaRPr lang="en-US" sz="3200" dirty="0">
              <a:solidFill>
                <a:schemeClr val="tx1"/>
              </a:solidFill>
              <a:cs typeface="B Homa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 flipH="1">
            <a:off x="380996" y="2667000"/>
            <a:ext cx="4953004" cy="1631157"/>
            <a:chOff x="2659376" y="488156"/>
            <a:chExt cx="5029204" cy="1733549"/>
          </a:xfrm>
        </p:grpSpPr>
        <p:sp>
          <p:nvSpPr>
            <p:cNvPr id="16" name="Rounded Rectangle 15"/>
            <p:cNvSpPr/>
            <p:nvPr/>
          </p:nvSpPr>
          <p:spPr>
            <a:xfrm>
              <a:off x="2659376" y="488156"/>
              <a:ext cx="5029204" cy="17335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Rounded Rectangle 5"/>
            <p:cNvSpPr/>
            <p:nvPr/>
          </p:nvSpPr>
          <p:spPr>
            <a:xfrm>
              <a:off x="2744001" y="572781"/>
              <a:ext cx="4859954" cy="1564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نظريات جديد در حوزه علم اقتصاد افزايش جمعيت را يك فرصت جدي تلقي مي‌كنند.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380996" y="4617243"/>
            <a:ext cx="4953004" cy="1631157"/>
            <a:chOff x="2659376" y="2438399"/>
            <a:chExt cx="5029204" cy="1733549"/>
          </a:xfrm>
        </p:grpSpPr>
        <p:sp>
          <p:nvSpPr>
            <p:cNvPr id="14" name="Rounded Rectangle 13"/>
            <p:cNvSpPr/>
            <p:nvPr/>
          </p:nvSpPr>
          <p:spPr>
            <a:xfrm>
              <a:off x="2659376" y="2438399"/>
              <a:ext cx="5029204" cy="17335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Rounded Rectangle 7"/>
            <p:cNvSpPr/>
            <p:nvPr/>
          </p:nvSpPr>
          <p:spPr>
            <a:xfrm>
              <a:off x="2744001" y="2523024"/>
              <a:ext cx="4859954" cy="1564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cs typeface="B Traffic" pitchFamily="2" charset="-78"/>
                </a:rPr>
                <a:t>افزايش جمعيت در صورتي كه با سياست‌هاي مناسب در حوزه آموزش و تحصيلات همراه شود سرمايه انساني متناسب با بازار كار فراهم ‌می‌گردد.</a:t>
              </a:r>
              <a:endParaRPr lang="en-US" sz="2400" kern="1200" dirty="0">
                <a:cs typeface="B Traffic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1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685800" y="118120"/>
            <a:ext cx="7924800" cy="1101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4- جمعيت و نظام سلطه</a:t>
            </a:r>
            <a:endParaRPr lang="en-US" sz="32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17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28814"/>
            <a:ext cx="977909" cy="914186"/>
          </a:xfrm>
          <a:prstGeom prst="rect">
            <a:avLst/>
          </a:prstGeom>
          <a:noFill/>
        </p:spPr>
      </p:pic>
      <p:pic>
        <p:nvPicPr>
          <p:cNvPr id="22" name="Picture 3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4691" y="228814"/>
            <a:ext cx="977909" cy="914186"/>
          </a:xfrm>
          <a:prstGeom prst="rect">
            <a:avLst/>
          </a:prstGeom>
          <a:noFill/>
        </p:spPr>
      </p:pic>
      <p:pic>
        <p:nvPicPr>
          <p:cNvPr id="5123" name="Picture 3" descr="D:\document\leila\استعمارگ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94" t="-1476" r="-14894" b="22830"/>
          <a:stretch>
            <a:fillRect/>
          </a:stretch>
        </p:blipFill>
        <p:spPr bwMode="auto">
          <a:xfrm>
            <a:off x="-304800" y="3415259"/>
            <a:ext cx="3962400" cy="34427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ocument\leila\استعما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6"/>
          <a:stretch>
            <a:fillRect/>
          </a:stretch>
        </p:blipFill>
        <p:spPr bwMode="auto">
          <a:xfrm rot="354924">
            <a:off x="4400453" y="3443936"/>
            <a:ext cx="4525699" cy="3265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1" name="Rectangle 20"/>
          <p:cNvSpPr/>
          <p:nvPr/>
        </p:nvSpPr>
        <p:spPr>
          <a:xfrm>
            <a:off x="609600" y="6091535"/>
            <a:ext cx="7772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 به عدد اين دو در اروپا و آمريكا فرآيند رشد و توسعه شتاب گرفت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800" y="1143000"/>
            <a:ext cx="79248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علت شكاف جهان سوم و توسعه يافته</a:t>
            </a:r>
            <a:endParaRPr lang="en-US" sz="28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5800" y="1828800"/>
            <a:ext cx="5562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تامين مواد خام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5800" y="2514600"/>
            <a:ext cx="5562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نيروي كار فراوان 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5791200" y="1828800"/>
            <a:ext cx="2819400" cy="838200"/>
          </a:xfrm>
          <a:prstGeom prst="leftArrow">
            <a:avLst>
              <a:gd name="adj1" fmla="val 10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به مدد استعمارگري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5791200" y="2514600"/>
            <a:ext cx="2819400" cy="838200"/>
          </a:xfrm>
          <a:prstGeom prst="leftArrow">
            <a:avLst>
              <a:gd name="adj1" fmla="val 10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به مدد برده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داري 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45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hamidi.t\Desktop\Newyork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5492262" cy="3657600"/>
          </a:xfrm>
          <a:prstGeom prst="rect">
            <a:avLst/>
          </a:prstGeom>
          <a:noFill/>
        </p:spPr>
      </p:pic>
      <p:pic>
        <p:nvPicPr>
          <p:cNvPr id="2052" name="Picture 4" descr="C:\Users\sattari\Desktop\تاریخ\عکس 2\زندگی-آرام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383" y="1752600"/>
            <a:ext cx="4593617" cy="3657600"/>
          </a:xfrm>
          <a:prstGeom prst="rect">
            <a:avLst/>
          </a:prstGeom>
          <a:noFill/>
        </p:spPr>
      </p:pic>
      <p:sp>
        <p:nvSpPr>
          <p:cNvPr id="4" name="Hexagon 3"/>
          <p:cNvSpPr/>
          <p:nvPr/>
        </p:nvSpPr>
        <p:spPr>
          <a:xfrm>
            <a:off x="609600" y="2362200"/>
            <a:ext cx="8018040" cy="2053952"/>
          </a:xfrm>
          <a:prstGeom prst="hexagon">
            <a:avLst>
              <a:gd name="adj" fmla="val 14314"/>
              <a:gd name="vf" fmla="val 115470"/>
            </a:avLst>
          </a:prstGeom>
          <a:solidFill>
            <a:srgbClr val="E0A9A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روشهاي متعددي بر آن اتخاذ شد. نيروي انساني كارآمد، فعال و نخبه كشورهاي در حال توسعه به صورت هوشمندانه دست چين شده در قالب تحصيل يا مهاجرت در راستاي تامين منافع اروپا و آمريكا به خدمت گرفته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مي</a:t>
            </a:r>
            <a:r>
              <a:rPr lang="en-US" sz="24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شود.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533400" y="4419600"/>
            <a:ext cx="8018040" cy="1066800"/>
          </a:xfrm>
          <a:prstGeom prst="hexagon">
            <a:avLst/>
          </a:prstGeom>
          <a:solidFill>
            <a:srgbClr val="D2828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تغيير </a:t>
            </a:r>
            <a:r>
              <a:rPr lang="fa-IR" sz="2400" dirty="0">
                <a:solidFill>
                  <a:schemeClr val="tx1"/>
                </a:solidFill>
                <a:cs typeface="B Traffic" pitchFamily="2" charset="-78"/>
              </a:rPr>
              <a:t>ارزشها و باورها و اقناع مردم و رهبران كشورهاي ضعيف براي كاهش جمعيت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457200" y="5486400"/>
            <a:ext cx="8018040" cy="1143000"/>
          </a:xfrm>
          <a:prstGeom prst="hexagon">
            <a:avLst/>
          </a:prstGeom>
          <a:solidFill>
            <a:srgbClr val="BC474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كشتارهاي </a:t>
            </a:r>
            <a:r>
              <a:rPr lang="fa-IR" sz="2400" dirty="0">
                <a:solidFill>
                  <a:schemeClr val="bg1"/>
                </a:solidFill>
                <a:cs typeface="B Traffic" pitchFamily="2" charset="-78"/>
              </a:rPr>
              <a:t>مسلحانه، </a:t>
            </a:r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درگيري</a:t>
            </a:r>
            <a:r>
              <a:rPr lang="en-US" sz="2400" dirty="0" smtClean="0">
                <a:solidFill>
                  <a:schemeClr val="bg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ها، جنگ</a:t>
            </a:r>
            <a:r>
              <a:rPr lang="en-US" sz="2400" dirty="0" smtClean="0">
                <a:solidFill>
                  <a:schemeClr val="bg1"/>
                </a:solidFill>
                <a:cs typeface="B Traffic" pitchFamily="2" charset="-78"/>
              </a:rPr>
              <a:t> </a:t>
            </a:r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ها، ترورها، </a:t>
            </a:r>
            <a:r>
              <a:rPr lang="fa-IR" sz="2400" dirty="0">
                <a:solidFill>
                  <a:schemeClr val="bg1"/>
                </a:solidFill>
                <a:cs typeface="B Traffic" pitchFamily="2" charset="-78"/>
              </a:rPr>
              <a:t>شيوع بيماريهاي </a:t>
            </a:r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فراگير</a:t>
            </a:r>
            <a:endParaRPr lang="en-US" sz="2400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0"/>
            <a:ext cx="50292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Homa" pitchFamily="2" charset="-78"/>
              </a:rPr>
              <a:t>نيم </a:t>
            </a:r>
            <a:r>
              <a:rPr lang="fa-IR" sz="2800" dirty="0">
                <a:solidFill>
                  <a:schemeClr val="tx1"/>
                </a:solidFill>
                <a:cs typeface="B Homa" pitchFamily="2" charset="-78"/>
              </a:rPr>
              <a:t>قرن پيش كشورهاي پيشرفته در درون خود افزايش جمعيت و براي ديگران كاهش را تجويز كردند </a:t>
            </a:r>
            <a:endParaRPr lang="en-US" sz="28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10" name="Picture 2" descr="D:\document\leila\a\png\bote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5623" flipV="1">
            <a:off x="6541435" y="-21595"/>
            <a:ext cx="1140743" cy="171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ocument\leila\a\png\bote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4819" flipH="1" flipV="1">
            <a:off x="1506429" y="-101244"/>
            <a:ext cx="1157553" cy="174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\leila\پیر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1"/>
          <a:stretch>
            <a:fillRect/>
          </a:stretch>
        </p:blipFill>
        <p:spPr bwMode="auto">
          <a:xfrm>
            <a:off x="381000" y="762000"/>
            <a:ext cx="8507794" cy="515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/>
          <p:nvPr/>
        </p:nvSpPr>
        <p:spPr>
          <a:xfrm>
            <a:off x="1403648" y="152400"/>
            <a:ext cx="6408712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dirty="0">
                <a:cs typeface="B Homa" pitchFamily="2" charset="-78"/>
              </a:rPr>
              <a:t>5- عوارض و چالشهاي كاهش </a:t>
            </a:r>
            <a:r>
              <a:rPr lang="fa-IR" sz="2800" dirty="0" smtClean="0">
                <a:cs typeface="B Homa" pitchFamily="2" charset="-78"/>
              </a:rPr>
              <a:t>جمعيت</a:t>
            </a:r>
            <a:endParaRPr lang="en-US" sz="2800" dirty="0" smtClean="0">
              <a:cs typeface="B Homa" pitchFamily="2" charset="-78"/>
            </a:endParaRPr>
          </a:p>
          <a:p>
            <a:pPr algn="ctr" rtl="1"/>
            <a:r>
              <a:rPr lang="fa-IR" sz="2800" dirty="0" smtClean="0">
                <a:cs typeface="B Homa" pitchFamily="2" charset="-78"/>
              </a:rPr>
              <a:t> </a:t>
            </a:r>
            <a:r>
              <a:rPr lang="fa-IR" sz="2800" dirty="0">
                <a:cs typeface="B Homa" pitchFamily="2" charset="-78"/>
              </a:rPr>
              <a:t>و افزايش نرخ سالمندي:</a:t>
            </a:r>
            <a:endParaRPr lang="en-US" sz="2800" dirty="0">
              <a:cs typeface="B Homa" pitchFamily="2" charset="-78"/>
            </a:endParaRPr>
          </a:p>
        </p:txBody>
      </p:sp>
      <p:pic>
        <p:nvPicPr>
          <p:cNvPr id="7171" name="Picture 3" descr="D:\document\leila\a\png\bote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12" y="83449"/>
            <a:ext cx="906388" cy="13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document\leila\a\png\bote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42343"/>
            <a:ext cx="906388" cy="13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43200" y="4038600"/>
            <a:ext cx="37338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كاهش نيروي كار جوان و فعال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00" y="4724400"/>
            <a:ext cx="37338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كاهش توليدات و خدمات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5486400"/>
            <a:ext cx="37338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 rtl="1"/>
            <a:r>
              <a:rPr lang="fa-IR" sz="2400" dirty="0" smtClean="0">
                <a:solidFill>
                  <a:schemeClr val="tx1"/>
                </a:solidFill>
                <a:cs typeface="B Traffic" pitchFamily="2" charset="-78"/>
              </a:rPr>
              <a:t>جمعيت سالمندِ مصرف كننده، بالارفتن هزينه نگهداري سالمندان</a:t>
            </a:r>
            <a:endParaRPr lang="en-US" sz="2400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4200" y="1371600"/>
            <a:ext cx="3048000" cy="631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Homa" pitchFamily="2" charset="-78"/>
              </a:rPr>
              <a:t>الف- پيامدهاي اقتصادي:</a:t>
            </a:r>
            <a:endParaRPr lang="en-US" sz="24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476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1547</Words>
  <Application>Microsoft Office PowerPoint</Application>
  <PresentationFormat>On-screen Show (4:3)</PresentationFormat>
  <Paragraphs>128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SOBHANI</cp:lastModifiedBy>
  <cp:revision>231</cp:revision>
  <dcterms:created xsi:type="dcterms:W3CDTF">2015-11-21T09:23:21Z</dcterms:created>
  <dcterms:modified xsi:type="dcterms:W3CDTF">2019-07-16T06:52:57Z</dcterms:modified>
</cp:coreProperties>
</file>