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58" r:id="rId4"/>
    <p:sldId id="289" r:id="rId5"/>
    <p:sldId id="278" r:id="rId6"/>
    <p:sldId id="266" r:id="rId7"/>
    <p:sldId id="260" r:id="rId8"/>
    <p:sldId id="291" r:id="rId9"/>
    <p:sldId id="290" r:id="rId10"/>
    <p:sldId id="268" r:id="rId11"/>
    <p:sldId id="269" r:id="rId12"/>
    <p:sldId id="275" r:id="rId13"/>
    <p:sldId id="259" r:id="rId14"/>
    <p:sldId id="263" r:id="rId15"/>
    <p:sldId id="280" r:id="rId16"/>
    <p:sldId id="284" r:id="rId17"/>
    <p:sldId id="285" r:id="rId18"/>
    <p:sldId id="28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444" autoAdjust="0"/>
  </p:normalViewPr>
  <p:slideViewPr>
    <p:cSldViewPr>
      <p:cViewPr varScale="1">
        <p:scale>
          <a:sx n="74" d="100"/>
          <a:sy n="74" d="100"/>
        </p:scale>
        <p:origin x="-10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9B8862-F43E-4CCC-9779-E3F904554422}" type="doc">
      <dgm:prSet loTypeId="urn:microsoft.com/office/officeart/2005/8/layout/matrix1" loCatId="matrix" qsTypeId="urn:microsoft.com/office/officeart/2005/8/quickstyle/3d7" qsCatId="3D" csTypeId="urn:microsoft.com/office/officeart/2005/8/colors/accent1_2" csCatId="accent1" phldr="1"/>
      <dgm:spPr/>
      <dgm:t>
        <a:bodyPr/>
        <a:lstStyle/>
        <a:p>
          <a:endParaRPr lang="en-US"/>
        </a:p>
      </dgm:t>
    </dgm:pt>
    <dgm:pt modelId="{A182A8EB-C3A0-437A-9B96-C98F1CCF82BE}">
      <dgm:prSet phldrT="[Text]" custT="1"/>
      <dgm:spPr/>
      <dgm:t>
        <a:bodyPr/>
        <a:lstStyle/>
        <a:p>
          <a:r>
            <a:rPr lang="fa-IR" sz="4400" b="1" dirty="0" smtClean="0">
              <a:solidFill>
                <a:srgbClr val="C00000"/>
              </a:solidFill>
              <a:cs typeface="B Homa" pitchFamily="2" charset="-78"/>
            </a:rPr>
            <a:t>ارزشيابي</a:t>
          </a:r>
          <a:endParaRPr lang="en-US" sz="4400" b="1" dirty="0">
            <a:solidFill>
              <a:srgbClr val="C00000"/>
            </a:solidFill>
            <a:cs typeface="B Homa" pitchFamily="2" charset="-78"/>
          </a:endParaRPr>
        </a:p>
      </dgm:t>
    </dgm:pt>
    <dgm:pt modelId="{A3BDDB27-4507-41B8-8FAA-7989AF638FAD}" type="parTrans" cxnId="{5832D699-131F-4493-857F-3B3D07000AB2}">
      <dgm:prSet/>
      <dgm:spPr/>
      <dgm:t>
        <a:bodyPr/>
        <a:lstStyle/>
        <a:p>
          <a:endParaRPr lang="en-US"/>
        </a:p>
      </dgm:t>
    </dgm:pt>
    <dgm:pt modelId="{F27FC321-6284-440F-8638-50A6B5A83BD8}" type="sibTrans" cxnId="{5832D699-131F-4493-857F-3B3D07000AB2}">
      <dgm:prSet/>
      <dgm:spPr/>
      <dgm:t>
        <a:bodyPr/>
        <a:lstStyle/>
        <a:p>
          <a:endParaRPr lang="en-US"/>
        </a:p>
      </dgm:t>
    </dgm:pt>
    <dgm:pt modelId="{5891BF6B-95FB-4C0E-823A-7D2B4881DFA7}">
      <dgm:prSet phldrT="[Text]" custT="1"/>
      <dgm:spPr/>
      <dgm:t>
        <a:bodyPr/>
        <a:lstStyle/>
        <a:p>
          <a:pPr algn="ctr"/>
          <a:endParaRPr lang="en-US" sz="3600" dirty="0">
            <a:cs typeface="B Mitra" pitchFamily="2" charset="-78"/>
          </a:endParaRPr>
        </a:p>
      </dgm:t>
    </dgm:pt>
    <dgm:pt modelId="{936F8373-5E9D-4DB0-A96A-A420B756CD37}" type="parTrans" cxnId="{4E27078B-0DD8-40A7-8BE6-EF26AFBBC87B}">
      <dgm:prSet/>
      <dgm:spPr/>
      <dgm:t>
        <a:bodyPr/>
        <a:lstStyle/>
        <a:p>
          <a:endParaRPr lang="en-US"/>
        </a:p>
      </dgm:t>
    </dgm:pt>
    <dgm:pt modelId="{E728150F-1868-44C7-AD66-FF0014126285}" type="sibTrans" cxnId="{4E27078B-0DD8-40A7-8BE6-EF26AFBBC87B}">
      <dgm:prSet/>
      <dgm:spPr/>
      <dgm:t>
        <a:bodyPr/>
        <a:lstStyle/>
        <a:p>
          <a:endParaRPr lang="en-US"/>
        </a:p>
      </dgm:t>
    </dgm:pt>
    <dgm:pt modelId="{41958F3F-E6F4-47AD-A34E-7261C820596A}">
      <dgm:prSet phldrT="[Text]" custT="1">
        <dgm:style>
          <a:lnRef idx="3">
            <a:schemeClr val="lt1"/>
          </a:lnRef>
          <a:fillRef idx="1">
            <a:schemeClr val="accent2"/>
          </a:fillRef>
          <a:effectRef idx="1">
            <a:schemeClr val="accent2"/>
          </a:effectRef>
          <a:fontRef idx="minor">
            <a:schemeClr val="lt1"/>
          </a:fontRef>
        </dgm:style>
      </dgm:prSet>
      <dgm:spPr/>
      <dgm:t>
        <a:bodyPr/>
        <a:lstStyle/>
        <a:p>
          <a:endParaRPr lang="en-US" sz="3600" dirty="0">
            <a:cs typeface="B Mitra" pitchFamily="2" charset="-78"/>
          </a:endParaRPr>
        </a:p>
      </dgm:t>
    </dgm:pt>
    <dgm:pt modelId="{99978D52-7977-47CF-A45A-E71B7487738F}" type="parTrans" cxnId="{F6AB90E1-0C27-430E-B54B-2589FCBC6694}">
      <dgm:prSet/>
      <dgm:spPr/>
      <dgm:t>
        <a:bodyPr/>
        <a:lstStyle/>
        <a:p>
          <a:endParaRPr lang="en-US"/>
        </a:p>
      </dgm:t>
    </dgm:pt>
    <dgm:pt modelId="{391E069E-55AE-4736-90B5-257B5037A92F}" type="sibTrans" cxnId="{F6AB90E1-0C27-430E-B54B-2589FCBC6694}">
      <dgm:prSet/>
      <dgm:spPr/>
      <dgm:t>
        <a:bodyPr/>
        <a:lstStyle/>
        <a:p>
          <a:endParaRPr lang="en-US"/>
        </a:p>
      </dgm:t>
    </dgm:pt>
    <dgm:pt modelId="{29CE58CF-9BB6-432F-AB8B-8C907F564E80}">
      <dgm:prSet phldrT="[Text]" custT="1"/>
      <dgm:spPr/>
      <dgm:t>
        <a:bodyPr/>
        <a:lstStyle/>
        <a:p>
          <a:endParaRPr lang="en-US" sz="3600" dirty="0">
            <a:cs typeface="B Mitra" pitchFamily="2" charset="-78"/>
          </a:endParaRPr>
        </a:p>
      </dgm:t>
    </dgm:pt>
    <dgm:pt modelId="{7566514B-9A99-44F3-AFCE-58F5420032DD}" type="parTrans" cxnId="{4CF4B865-2302-47EF-AC42-207AB23C0B3E}">
      <dgm:prSet/>
      <dgm:spPr/>
      <dgm:t>
        <a:bodyPr/>
        <a:lstStyle/>
        <a:p>
          <a:endParaRPr lang="en-US"/>
        </a:p>
      </dgm:t>
    </dgm:pt>
    <dgm:pt modelId="{C1F03DE7-D77F-4C64-8B80-9AB41796D7E0}" type="sibTrans" cxnId="{4CF4B865-2302-47EF-AC42-207AB23C0B3E}">
      <dgm:prSet/>
      <dgm:spPr/>
      <dgm:t>
        <a:bodyPr/>
        <a:lstStyle/>
        <a:p>
          <a:endParaRPr lang="en-US"/>
        </a:p>
      </dgm:t>
    </dgm:pt>
    <dgm:pt modelId="{F797D209-2A78-446B-A947-1350CE2D84A4}">
      <dgm:prSet phldrT="[Text]" custT="1"/>
      <dgm:spPr/>
      <dgm:t>
        <a:bodyPr/>
        <a:lstStyle/>
        <a:p>
          <a:endParaRPr lang="en-US" sz="3600" dirty="0">
            <a:cs typeface="B Mitra" pitchFamily="2" charset="-78"/>
          </a:endParaRPr>
        </a:p>
      </dgm:t>
    </dgm:pt>
    <dgm:pt modelId="{7202D078-9914-42BD-9D6F-E38D208AC9FC}" type="parTrans" cxnId="{7FE2EF56-F14F-4C43-AA36-F88A1A6B803F}">
      <dgm:prSet/>
      <dgm:spPr/>
      <dgm:t>
        <a:bodyPr/>
        <a:lstStyle/>
        <a:p>
          <a:endParaRPr lang="en-US"/>
        </a:p>
      </dgm:t>
    </dgm:pt>
    <dgm:pt modelId="{E1DD8CE9-0CA0-40EC-BF90-1DF8479A1596}" type="sibTrans" cxnId="{7FE2EF56-F14F-4C43-AA36-F88A1A6B803F}">
      <dgm:prSet/>
      <dgm:spPr/>
      <dgm:t>
        <a:bodyPr/>
        <a:lstStyle/>
        <a:p>
          <a:endParaRPr lang="en-US"/>
        </a:p>
      </dgm:t>
    </dgm:pt>
    <dgm:pt modelId="{EC79BD84-616B-42CE-AE1A-17F537D6A6C0}" type="pres">
      <dgm:prSet presAssocID="{499B8862-F43E-4CCC-9779-E3F904554422}" presName="diagram" presStyleCnt="0">
        <dgm:presLayoutVars>
          <dgm:chMax val="1"/>
          <dgm:dir/>
          <dgm:animLvl val="ctr"/>
          <dgm:resizeHandles val="exact"/>
        </dgm:presLayoutVars>
      </dgm:prSet>
      <dgm:spPr/>
      <dgm:t>
        <a:bodyPr/>
        <a:lstStyle/>
        <a:p>
          <a:endParaRPr lang="en-US"/>
        </a:p>
      </dgm:t>
    </dgm:pt>
    <dgm:pt modelId="{CB64A363-4F79-4158-B67D-697B51613671}" type="pres">
      <dgm:prSet presAssocID="{499B8862-F43E-4CCC-9779-E3F904554422}" presName="matrix" presStyleCnt="0"/>
      <dgm:spPr/>
    </dgm:pt>
    <dgm:pt modelId="{83F4BEBD-CF8A-4FE5-A37C-620FFA881C02}" type="pres">
      <dgm:prSet presAssocID="{499B8862-F43E-4CCC-9779-E3F904554422}" presName="tile1" presStyleLbl="node1" presStyleIdx="0" presStyleCnt="4"/>
      <dgm:spPr/>
      <dgm:t>
        <a:bodyPr/>
        <a:lstStyle/>
        <a:p>
          <a:endParaRPr lang="en-US"/>
        </a:p>
      </dgm:t>
    </dgm:pt>
    <dgm:pt modelId="{13AC870A-30CB-4191-9B8F-F18889DD479D}" type="pres">
      <dgm:prSet presAssocID="{499B8862-F43E-4CCC-9779-E3F904554422}" presName="tile1text" presStyleLbl="node1" presStyleIdx="0" presStyleCnt="4">
        <dgm:presLayoutVars>
          <dgm:chMax val="0"/>
          <dgm:chPref val="0"/>
          <dgm:bulletEnabled val="1"/>
        </dgm:presLayoutVars>
      </dgm:prSet>
      <dgm:spPr/>
      <dgm:t>
        <a:bodyPr/>
        <a:lstStyle/>
        <a:p>
          <a:endParaRPr lang="en-US"/>
        </a:p>
      </dgm:t>
    </dgm:pt>
    <dgm:pt modelId="{726FDBA8-4720-4E5B-9ED8-6D740BA9CB55}" type="pres">
      <dgm:prSet presAssocID="{499B8862-F43E-4CCC-9779-E3F904554422}" presName="tile2" presStyleLbl="node1" presStyleIdx="1" presStyleCnt="4"/>
      <dgm:spPr/>
      <dgm:t>
        <a:bodyPr/>
        <a:lstStyle/>
        <a:p>
          <a:endParaRPr lang="en-US"/>
        </a:p>
      </dgm:t>
    </dgm:pt>
    <dgm:pt modelId="{CAAAE3F7-6B5A-4BFC-9BA6-A376E21D687D}" type="pres">
      <dgm:prSet presAssocID="{499B8862-F43E-4CCC-9779-E3F904554422}" presName="tile2text" presStyleLbl="node1" presStyleIdx="1" presStyleCnt="4">
        <dgm:presLayoutVars>
          <dgm:chMax val="0"/>
          <dgm:chPref val="0"/>
          <dgm:bulletEnabled val="1"/>
        </dgm:presLayoutVars>
      </dgm:prSet>
      <dgm:spPr/>
      <dgm:t>
        <a:bodyPr/>
        <a:lstStyle/>
        <a:p>
          <a:endParaRPr lang="en-US"/>
        </a:p>
      </dgm:t>
    </dgm:pt>
    <dgm:pt modelId="{805B0991-F157-486F-B7E6-356FA0019F73}" type="pres">
      <dgm:prSet presAssocID="{499B8862-F43E-4CCC-9779-E3F904554422}" presName="tile3" presStyleLbl="node1" presStyleIdx="2" presStyleCnt="4" custLinFactNeighborX="-1852" custLinFactNeighborY="-12452"/>
      <dgm:spPr/>
      <dgm:t>
        <a:bodyPr/>
        <a:lstStyle/>
        <a:p>
          <a:endParaRPr lang="en-US"/>
        </a:p>
      </dgm:t>
    </dgm:pt>
    <dgm:pt modelId="{E0F39791-19BF-4A9B-A629-27BFD8154FA5}" type="pres">
      <dgm:prSet presAssocID="{499B8862-F43E-4CCC-9779-E3F904554422}" presName="tile3text" presStyleLbl="node1" presStyleIdx="2" presStyleCnt="4">
        <dgm:presLayoutVars>
          <dgm:chMax val="0"/>
          <dgm:chPref val="0"/>
          <dgm:bulletEnabled val="1"/>
        </dgm:presLayoutVars>
      </dgm:prSet>
      <dgm:spPr/>
      <dgm:t>
        <a:bodyPr/>
        <a:lstStyle/>
        <a:p>
          <a:endParaRPr lang="en-US"/>
        </a:p>
      </dgm:t>
    </dgm:pt>
    <dgm:pt modelId="{FF8EB892-ACF0-406D-B637-155FD18267B5}" type="pres">
      <dgm:prSet presAssocID="{499B8862-F43E-4CCC-9779-E3F904554422}" presName="tile4" presStyleLbl="node1" presStyleIdx="3" presStyleCnt="4" custLinFactNeighborX="1852" custLinFactNeighborY="-15819"/>
      <dgm:spPr/>
      <dgm:t>
        <a:bodyPr/>
        <a:lstStyle/>
        <a:p>
          <a:endParaRPr lang="en-US"/>
        </a:p>
      </dgm:t>
    </dgm:pt>
    <dgm:pt modelId="{225A1F7C-F381-45D0-87D8-0879CC5A5182}" type="pres">
      <dgm:prSet presAssocID="{499B8862-F43E-4CCC-9779-E3F904554422}" presName="tile4text" presStyleLbl="node1" presStyleIdx="3" presStyleCnt="4">
        <dgm:presLayoutVars>
          <dgm:chMax val="0"/>
          <dgm:chPref val="0"/>
          <dgm:bulletEnabled val="1"/>
        </dgm:presLayoutVars>
      </dgm:prSet>
      <dgm:spPr/>
      <dgm:t>
        <a:bodyPr/>
        <a:lstStyle/>
        <a:p>
          <a:endParaRPr lang="en-US"/>
        </a:p>
      </dgm:t>
    </dgm:pt>
    <dgm:pt modelId="{412D3B58-AD12-490F-B8DD-18402282662E}" type="pres">
      <dgm:prSet presAssocID="{499B8862-F43E-4CCC-9779-E3F904554422}" presName="centerTile" presStyleLbl="fgShp" presStyleIdx="0" presStyleCnt="1">
        <dgm:presLayoutVars>
          <dgm:chMax val="0"/>
          <dgm:chPref val="0"/>
        </dgm:presLayoutVars>
      </dgm:prSet>
      <dgm:spPr/>
      <dgm:t>
        <a:bodyPr/>
        <a:lstStyle/>
        <a:p>
          <a:endParaRPr lang="en-US"/>
        </a:p>
      </dgm:t>
    </dgm:pt>
  </dgm:ptLst>
  <dgm:cxnLst>
    <dgm:cxn modelId="{094250A6-5327-433A-9DE9-91D8FB87C8AC}" type="presOf" srcId="{5891BF6B-95FB-4C0E-823A-7D2B4881DFA7}" destId="{83F4BEBD-CF8A-4FE5-A37C-620FFA881C02}" srcOrd="0" destOrd="0" presId="urn:microsoft.com/office/officeart/2005/8/layout/matrix1"/>
    <dgm:cxn modelId="{4CF4B865-2302-47EF-AC42-207AB23C0B3E}" srcId="{A182A8EB-C3A0-437A-9B96-C98F1CCF82BE}" destId="{29CE58CF-9BB6-432F-AB8B-8C907F564E80}" srcOrd="2" destOrd="0" parTransId="{7566514B-9A99-44F3-AFCE-58F5420032DD}" sibTransId="{C1F03DE7-D77F-4C64-8B80-9AB41796D7E0}"/>
    <dgm:cxn modelId="{214EA941-2D28-4CFC-8AF4-1F4A10828ED1}" type="presOf" srcId="{499B8862-F43E-4CCC-9779-E3F904554422}" destId="{EC79BD84-616B-42CE-AE1A-17F537D6A6C0}" srcOrd="0" destOrd="0" presId="urn:microsoft.com/office/officeart/2005/8/layout/matrix1"/>
    <dgm:cxn modelId="{51A4F615-8C95-487F-9875-E9644F1786BB}" type="presOf" srcId="{5891BF6B-95FB-4C0E-823A-7D2B4881DFA7}" destId="{13AC870A-30CB-4191-9B8F-F18889DD479D}" srcOrd="1" destOrd="0" presId="urn:microsoft.com/office/officeart/2005/8/layout/matrix1"/>
    <dgm:cxn modelId="{F6AB90E1-0C27-430E-B54B-2589FCBC6694}" srcId="{A182A8EB-C3A0-437A-9B96-C98F1CCF82BE}" destId="{41958F3F-E6F4-47AD-A34E-7261C820596A}" srcOrd="1" destOrd="0" parTransId="{99978D52-7977-47CF-A45A-E71B7487738F}" sibTransId="{391E069E-55AE-4736-90B5-257B5037A92F}"/>
    <dgm:cxn modelId="{B3B9D8C6-6D21-4954-A918-C92F359100F7}" type="presOf" srcId="{29CE58CF-9BB6-432F-AB8B-8C907F564E80}" destId="{E0F39791-19BF-4A9B-A629-27BFD8154FA5}" srcOrd="1" destOrd="0" presId="urn:microsoft.com/office/officeart/2005/8/layout/matrix1"/>
    <dgm:cxn modelId="{5832D699-131F-4493-857F-3B3D07000AB2}" srcId="{499B8862-F43E-4CCC-9779-E3F904554422}" destId="{A182A8EB-C3A0-437A-9B96-C98F1CCF82BE}" srcOrd="0" destOrd="0" parTransId="{A3BDDB27-4507-41B8-8FAA-7989AF638FAD}" sibTransId="{F27FC321-6284-440F-8638-50A6B5A83BD8}"/>
    <dgm:cxn modelId="{7FE2EF56-F14F-4C43-AA36-F88A1A6B803F}" srcId="{A182A8EB-C3A0-437A-9B96-C98F1CCF82BE}" destId="{F797D209-2A78-446B-A947-1350CE2D84A4}" srcOrd="3" destOrd="0" parTransId="{7202D078-9914-42BD-9D6F-E38D208AC9FC}" sibTransId="{E1DD8CE9-0CA0-40EC-BF90-1DF8479A1596}"/>
    <dgm:cxn modelId="{B371229F-A26D-4180-A767-A2649A3775EA}" type="presOf" srcId="{F797D209-2A78-446B-A947-1350CE2D84A4}" destId="{FF8EB892-ACF0-406D-B637-155FD18267B5}" srcOrd="0" destOrd="0" presId="urn:microsoft.com/office/officeart/2005/8/layout/matrix1"/>
    <dgm:cxn modelId="{31800DC2-564F-44C3-BA6A-BF171D01AC7D}" type="presOf" srcId="{41958F3F-E6F4-47AD-A34E-7261C820596A}" destId="{CAAAE3F7-6B5A-4BFC-9BA6-A376E21D687D}" srcOrd="1" destOrd="0" presId="urn:microsoft.com/office/officeart/2005/8/layout/matrix1"/>
    <dgm:cxn modelId="{4E27078B-0DD8-40A7-8BE6-EF26AFBBC87B}" srcId="{A182A8EB-C3A0-437A-9B96-C98F1CCF82BE}" destId="{5891BF6B-95FB-4C0E-823A-7D2B4881DFA7}" srcOrd="0" destOrd="0" parTransId="{936F8373-5E9D-4DB0-A96A-A420B756CD37}" sibTransId="{E728150F-1868-44C7-AD66-FF0014126285}"/>
    <dgm:cxn modelId="{5C2205B5-EC83-4A4D-A67B-FA04C4EF005F}" type="presOf" srcId="{41958F3F-E6F4-47AD-A34E-7261C820596A}" destId="{726FDBA8-4720-4E5B-9ED8-6D740BA9CB55}" srcOrd="0" destOrd="0" presId="urn:microsoft.com/office/officeart/2005/8/layout/matrix1"/>
    <dgm:cxn modelId="{B56E9B03-6D80-44BD-ACC4-B6C005A04379}" type="presOf" srcId="{A182A8EB-C3A0-437A-9B96-C98F1CCF82BE}" destId="{412D3B58-AD12-490F-B8DD-18402282662E}" srcOrd="0" destOrd="0" presId="urn:microsoft.com/office/officeart/2005/8/layout/matrix1"/>
    <dgm:cxn modelId="{B4DC9AC3-F32A-4B2B-84DE-D128150E5042}" type="presOf" srcId="{F797D209-2A78-446B-A947-1350CE2D84A4}" destId="{225A1F7C-F381-45D0-87D8-0879CC5A5182}" srcOrd="1" destOrd="0" presId="urn:microsoft.com/office/officeart/2005/8/layout/matrix1"/>
    <dgm:cxn modelId="{D1601701-327B-45D2-99DF-C4F5DD13A7DF}" type="presOf" srcId="{29CE58CF-9BB6-432F-AB8B-8C907F564E80}" destId="{805B0991-F157-486F-B7E6-356FA0019F73}" srcOrd="0" destOrd="0" presId="urn:microsoft.com/office/officeart/2005/8/layout/matrix1"/>
    <dgm:cxn modelId="{2317D9C5-9654-45FB-8EB1-08708CAC17FE}" type="presParOf" srcId="{EC79BD84-616B-42CE-AE1A-17F537D6A6C0}" destId="{CB64A363-4F79-4158-B67D-697B51613671}" srcOrd="0" destOrd="0" presId="urn:microsoft.com/office/officeart/2005/8/layout/matrix1"/>
    <dgm:cxn modelId="{EA4AA5E7-3BD8-490F-9C1A-D264B4369593}" type="presParOf" srcId="{CB64A363-4F79-4158-B67D-697B51613671}" destId="{83F4BEBD-CF8A-4FE5-A37C-620FFA881C02}" srcOrd="0" destOrd="0" presId="urn:microsoft.com/office/officeart/2005/8/layout/matrix1"/>
    <dgm:cxn modelId="{D95ED527-AF9B-4798-AD9B-86625038467A}" type="presParOf" srcId="{CB64A363-4F79-4158-B67D-697B51613671}" destId="{13AC870A-30CB-4191-9B8F-F18889DD479D}" srcOrd="1" destOrd="0" presId="urn:microsoft.com/office/officeart/2005/8/layout/matrix1"/>
    <dgm:cxn modelId="{FE7AC384-363E-4463-A1EF-94C55E1CD9D0}" type="presParOf" srcId="{CB64A363-4F79-4158-B67D-697B51613671}" destId="{726FDBA8-4720-4E5B-9ED8-6D740BA9CB55}" srcOrd="2" destOrd="0" presId="urn:microsoft.com/office/officeart/2005/8/layout/matrix1"/>
    <dgm:cxn modelId="{BC2472DF-67D5-4497-8421-781D40B6C741}" type="presParOf" srcId="{CB64A363-4F79-4158-B67D-697B51613671}" destId="{CAAAE3F7-6B5A-4BFC-9BA6-A376E21D687D}" srcOrd="3" destOrd="0" presId="urn:microsoft.com/office/officeart/2005/8/layout/matrix1"/>
    <dgm:cxn modelId="{1C851DA0-8046-4974-B113-3F034A0C114F}" type="presParOf" srcId="{CB64A363-4F79-4158-B67D-697B51613671}" destId="{805B0991-F157-486F-B7E6-356FA0019F73}" srcOrd="4" destOrd="0" presId="urn:microsoft.com/office/officeart/2005/8/layout/matrix1"/>
    <dgm:cxn modelId="{F28D5BA7-4E19-4973-AAA0-57A0688C0296}" type="presParOf" srcId="{CB64A363-4F79-4158-B67D-697B51613671}" destId="{E0F39791-19BF-4A9B-A629-27BFD8154FA5}" srcOrd="5" destOrd="0" presId="urn:microsoft.com/office/officeart/2005/8/layout/matrix1"/>
    <dgm:cxn modelId="{044C898E-7580-46B7-B417-EDD105B75C9B}" type="presParOf" srcId="{CB64A363-4F79-4158-B67D-697B51613671}" destId="{FF8EB892-ACF0-406D-B637-155FD18267B5}" srcOrd="6" destOrd="0" presId="urn:microsoft.com/office/officeart/2005/8/layout/matrix1"/>
    <dgm:cxn modelId="{DC45052E-A0F8-40C3-88F5-969DD241CFE3}" type="presParOf" srcId="{CB64A363-4F79-4158-B67D-697B51613671}" destId="{225A1F7C-F381-45D0-87D8-0879CC5A5182}" srcOrd="7" destOrd="0" presId="urn:microsoft.com/office/officeart/2005/8/layout/matrix1"/>
    <dgm:cxn modelId="{C04AA18E-5357-4D5A-84DC-FBC6836B25BA}" type="presParOf" srcId="{EC79BD84-616B-42CE-AE1A-17F537D6A6C0}" destId="{412D3B58-AD12-490F-B8DD-18402282662E}" srcOrd="1" destOrd="0" presId="urn:microsoft.com/office/officeart/2005/8/layout/matrix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7B574E-BB55-4746-BEFF-F760FF2A32E5}" type="doc">
      <dgm:prSet loTypeId="urn:microsoft.com/office/officeart/2005/8/layout/vList3#1" loCatId="list" qsTypeId="urn:microsoft.com/office/officeart/2005/8/quickstyle/simple1" qsCatId="simple" csTypeId="urn:microsoft.com/office/officeart/2005/8/colors/accent1_4" csCatId="accent1" phldr="1"/>
      <dgm:spPr/>
    </dgm:pt>
    <dgm:pt modelId="{62EC48F9-8B11-4FDA-AA76-05296C6AA54C}">
      <dgm:prSet custT="1"/>
      <dgm:spPr/>
      <dgm:t>
        <a:bodyPr/>
        <a:lstStyle/>
        <a:p>
          <a:pPr rtl="1"/>
          <a:r>
            <a:rPr lang="fa-IR" sz="2400" dirty="0" smtClean="0">
              <a:latin typeface="B Traffic"/>
              <a:cs typeface="B Traffic" pitchFamily="2" charset="-78"/>
            </a:rPr>
            <a:t>توصیف و معرفی اخلاقیات افراد، گروه‌ها و جوامع مختلف.</a:t>
          </a:r>
          <a:endParaRPr lang="en-US" sz="2400" dirty="0">
            <a:cs typeface="B Traffic" pitchFamily="2" charset="-78"/>
          </a:endParaRPr>
        </a:p>
      </dgm:t>
    </dgm:pt>
    <dgm:pt modelId="{8B9BC8D2-B660-4A22-9378-680F03DD4568}" type="parTrans" cxnId="{BADC459E-EDB0-420F-8F6F-554509DF6378}">
      <dgm:prSet/>
      <dgm:spPr/>
      <dgm:t>
        <a:bodyPr/>
        <a:lstStyle/>
        <a:p>
          <a:endParaRPr lang="en-US"/>
        </a:p>
      </dgm:t>
    </dgm:pt>
    <dgm:pt modelId="{0B263842-7726-487C-BFEB-61250E708B95}" type="sibTrans" cxnId="{BADC459E-EDB0-420F-8F6F-554509DF6378}">
      <dgm:prSet/>
      <dgm:spPr/>
      <dgm:t>
        <a:bodyPr/>
        <a:lstStyle/>
        <a:p>
          <a:endParaRPr lang="en-US"/>
        </a:p>
      </dgm:t>
    </dgm:pt>
    <dgm:pt modelId="{ED5C31EB-2EE8-4A24-8D0F-A25B6C2F40D7}">
      <dgm:prSet custT="1"/>
      <dgm:spPr/>
      <dgm:t>
        <a:bodyPr/>
        <a:lstStyle/>
        <a:p>
          <a:pPr rtl="1"/>
          <a:r>
            <a:rPr lang="fa-IR" sz="3600" dirty="0" smtClean="0">
              <a:latin typeface="B Traffic"/>
              <a:cs typeface="B Traffic" pitchFamily="2" charset="-78"/>
            </a:rPr>
            <a:t>توصیف اخلاقیات خاص.</a:t>
          </a:r>
          <a:endParaRPr lang="en-US" sz="3600" dirty="0">
            <a:cs typeface="B Traffic" pitchFamily="2" charset="-78"/>
          </a:endParaRPr>
        </a:p>
      </dgm:t>
    </dgm:pt>
    <dgm:pt modelId="{5D6D8A2B-C4D7-4CD5-851A-000036AC2B56}" type="parTrans" cxnId="{7D04BD15-AE98-4139-9C56-39925E784E4C}">
      <dgm:prSet/>
      <dgm:spPr/>
      <dgm:t>
        <a:bodyPr/>
        <a:lstStyle/>
        <a:p>
          <a:endParaRPr lang="en-US"/>
        </a:p>
      </dgm:t>
    </dgm:pt>
    <dgm:pt modelId="{2DA10C1F-D238-41FB-8B3F-B012B374381D}" type="sibTrans" cxnId="{7D04BD15-AE98-4139-9C56-39925E784E4C}">
      <dgm:prSet/>
      <dgm:spPr/>
      <dgm:t>
        <a:bodyPr/>
        <a:lstStyle/>
        <a:p>
          <a:endParaRPr lang="en-US"/>
        </a:p>
      </dgm:t>
    </dgm:pt>
    <dgm:pt modelId="{2E833082-7F43-44BE-8377-D110A9CB6371}">
      <dgm:prSet custT="1"/>
      <dgm:spPr/>
      <dgm:t>
        <a:bodyPr/>
        <a:lstStyle/>
        <a:p>
          <a:pPr rtl="1"/>
          <a:r>
            <a:rPr lang="fa-IR" sz="3600" dirty="0" smtClean="0">
              <a:latin typeface="B Traffic"/>
              <a:cs typeface="B Traffic" pitchFamily="2" charset="-78"/>
            </a:rPr>
            <a:t>روش: تاریخی و نقلی.</a:t>
          </a:r>
          <a:endParaRPr lang="en-US" sz="3600" dirty="0">
            <a:cs typeface="B Traffic" pitchFamily="2" charset="-78"/>
          </a:endParaRPr>
        </a:p>
      </dgm:t>
    </dgm:pt>
    <dgm:pt modelId="{2978AB26-B0B0-48F3-B8D7-E17CAA9F5A55}" type="parTrans" cxnId="{62E8A050-7F89-42AB-AACA-F44D0519DB1F}">
      <dgm:prSet/>
      <dgm:spPr/>
      <dgm:t>
        <a:bodyPr/>
        <a:lstStyle/>
        <a:p>
          <a:endParaRPr lang="en-US"/>
        </a:p>
      </dgm:t>
    </dgm:pt>
    <dgm:pt modelId="{88604B41-628B-4691-88DA-1064E786F29C}" type="sibTrans" cxnId="{62E8A050-7F89-42AB-AACA-F44D0519DB1F}">
      <dgm:prSet/>
      <dgm:spPr/>
      <dgm:t>
        <a:bodyPr/>
        <a:lstStyle/>
        <a:p>
          <a:endParaRPr lang="en-US"/>
        </a:p>
      </dgm:t>
    </dgm:pt>
    <dgm:pt modelId="{5783B4DB-7889-42BC-A447-0AE10AE63246}">
      <dgm:prSet custT="1"/>
      <dgm:spPr/>
      <dgm:t>
        <a:bodyPr/>
        <a:lstStyle/>
        <a:p>
          <a:pPr rtl="1"/>
          <a:r>
            <a:rPr lang="fa-IR" sz="2800" dirty="0" smtClean="0">
              <a:cs typeface="B Traffic" pitchFamily="2" charset="-78"/>
            </a:rPr>
            <a:t>کاربرد: جامعه شناسان- مورخان- مردم شناسان.</a:t>
          </a:r>
          <a:endParaRPr lang="en-US" sz="2800" dirty="0">
            <a:cs typeface="B Traffic" pitchFamily="2" charset="-78"/>
          </a:endParaRPr>
        </a:p>
      </dgm:t>
    </dgm:pt>
    <dgm:pt modelId="{02DB6AF3-0CDE-45B1-9400-AB9790D59512}" type="parTrans" cxnId="{7D5291BA-410F-4237-BFEF-C89C310BA983}">
      <dgm:prSet/>
      <dgm:spPr/>
      <dgm:t>
        <a:bodyPr/>
        <a:lstStyle/>
        <a:p>
          <a:endParaRPr lang="en-US"/>
        </a:p>
      </dgm:t>
    </dgm:pt>
    <dgm:pt modelId="{503F19B5-3365-4033-A8B8-615FB567EE41}" type="sibTrans" cxnId="{7D5291BA-410F-4237-BFEF-C89C310BA983}">
      <dgm:prSet/>
      <dgm:spPr/>
      <dgm:t>
        <a:bodyPr/>
        <a:lstStyle/>
        <a:p>
          <a:endParaRPr lang="en-US"/>
        </a:p>
      </dgm:t>
    </dgm:pt>
    <dgm:pt modelId="{29C708F6-72DE-4EA4-B8C3-870DB9462FAE}">
      <dgm:prSet custT="1"/>
      <dgm:spPr/>
      <dgm:t>
        <a:bodyPr/>
        <a:lstStyle/>
        <a:p>
          <a:pPr rtl="1"/>
          <a:r>
            <a:rPr lang="fa-IR" sz="2800" dirty="0" smtClean="0">
              <a:latin typeface="B Traffic"/>
              <a:cs typeface="B Traffic" pitchFamily="2" charset="-78"/>
            </a:rPr>
            <a:t>هدف: آشنایی با نوع رفتار فرد یا جامعه‌ای خاص.</a:t>
          </a:r>
          <a:endParaRPr lang="en-US" sz="2800" dirty="0">
            <a:cs typeface="B Traffic" pitchFamily="2" charset="-78"/>
          </a:endParaRPr>
        </a:p>
      </dgm:t>
    </dgm:pt>
    <dgm:pt modelId="{4A92CFB3-C918-4B13-B617-180B247D04CA}" type="parTrans" cxnId="{901D9D72-0B51-4B46-9FAA-4E41AB691EDC}">
      <dgm:prSet/>
      <dgm:spPr/>
      <dgm:t>
        <a:bodyPr/>
        <a:lstStyle/>
        <a:p>
          <a:endParaRPr lang="en-US"/>
        </a:p>
      </dgm:t>
    </dgm:pt>
    <dgm:pt modelId="{FD650D89-1430-4D6B-8BDC-9FF2D3900206}" type="sibTrans" cxnId="{901D9D72-0B51-4B46-9FAA-4E41AB691EDC}">
      <dgm:prSet/>
      <dgm:spPr/>
      <dgm:t>
        <a:bodyPr/>
        <a:lstStyle/>
        <a:p>
          <a:endParaRPr lang="en-US"/>
        </a:p>
      </dgm:t>
    </dgm:pt>
    <dgm:pt modelId="{6F9F0E6B-6FC7-4291-B3D8-7702BECE2D0F}" type="pres">
      <dgm:prSet presAssocID="{5A7B574E-BB55-4746-BEFF-F760FF2A32E5}" presName="linearFlow" presStyleCnt="0">
        <dgm:presLayoutVars>
          <dgm:dir val="rev"/>
          <dgm:resizeHandles val="exact"/>
        </dgm:presLayoutVars>
      </dgm:prSet>
      <dgm:spPr/>
    </dgm:pt>
    <dgm:pt modelId="{5625A52C-2D1E-481E-B036-6A68EFA4365B}" type="pres">
      <dgm:prSet presAssocID="{62EC48F9-8B11-4FDA-AA76-05296C6AA54C}" presName="composite" presStyleCnt="0"/>
      <dgm:spPr/>
    </dgm:pt>
    <dgm:pt modelId="{8E4A739B-4644-4373-9D69-99A1EA25A9F8}" type="pres">
      <dgm:prSet presAssocID="{62EC48F9-8B11-4FDA-AA76-05296C6AA54C}" presName="imgShp" presStyleLbl="fgImgPlace1" presStyleIdx="0" presStyleCnt="5" custScaleX="1998455" custScaleY="1984274">
        <dgm:style>
          <a:lnRef idx="0">
            <a:schemeClr val="accent4"/>
          </a:lnRef>
          <a:fillRef idx="3">
            <a:schemeClr val="accent4"/>
          </a:fillRef>
          <a:effectRef idx="3">
            <a:schemeClr val="accent4"/>
          </a:effectRef>
          <a:fontRef idx="minor">
            <a:schemeClr val="lt1"/>
          </a:fontRef>
        </dgm:style>
      </dgm:prSet>
      <dgm:spPr/>
    </dgm:pt>
    <dgm:pt modelId="{73FA060A-6C8E-4C07-AAA1-4282F4EA52F8}" type="pres">
      <dgm:prSet presAssocID="{62EC48F9-8B11-4FDA-AA76-05296C6AA54C}" presName="txShp" presStyleLbl="node1" presStyleIdx="0" presStyleCnt="5" custScaleX="124364" custScaleY="2000000" custLinFactNeighborX="-10142">
        <dgm:presLayoutVars>
          <dgm:bulletEnabled val="1"/>
        </dgm:presLayoutVars>
      </dgm:prSet>
      <dgm:spPr/>
      <dgm:t>
        <a:bodyPr/>
        <a:lstStyle/>
        <a:p>
          <a:endParaRPr lang="en-US"/>
        </a:p>
      </dgm:t>
    </dgm:pt>
    <dgm:pt modelId="{CEDC4FB6-88EB-42C3-93C1-EFE51F75870B}" type="pres">
      <dgm:prSet presAssocID="{0B263842-7726-487C-BFEB-61250E708B95}" presName="spacing" presStyleCnt="0"/>
      <dgm:spPr/>
    </dgm:pt>
    <dgm:pt modelId="{C60274DF-C047-4469-8F63-4DF738B9D9C5}" type="pres">
      <dgm:prSet presAssocID="{ED5C31EB-2EE8-4A24-8D0F-A25B6C2F40D7}" presName="composite" presStyleCnt="0"/>
      <dgm:spPr/>
    </dgm:pt>
    <dgm:pt modelId="{A6A5851F-EEC9-4D4D-8DCF-E33049FDCE12}" type="pres">
      <dgm:prSet presAssocID="{ED5C31EB-2EE8-4A24-8D0F-A25B6C2F40D7}" presName="imgShp" presStyleLbl="fgImgPlace1" presStyleIdx="1" presStyleCnt="5" custScaleX="1993012" custScaleY="1911761" custLinFactNeighborX="2726" custLinFactNeighborY="330">
        <dgm:style>
          <a:lnRef idx="1">
            <a:schemeClr val="accent4"/>
          </a:lnRef>
          <a:fillRef idx="3">
            <a:schemeClr val="accent4"/>
          </a:fillRef>
          <a:effectRef idx="2">
            <a:schemeClr val="accent4"/>
          </a:effectRef>
          <a:fontRef idx="minor">
            <a:schemeClr val="lt1"/>
          </a:fontRef>
        </dgm:style>
      </dgm:prSet>
      <dgm:spPr/>
    </dgm:pt>
    <dgm:pt modelId="{912EA226-EEFC-4E1F-9676-C3621DD0DE26}" type="pres">
      <dgm:prSet presAssocID="{ED5C31EB-2EE8-4A24-8D0F-A25B6C2F40D7}" presName="txShp" presStyleLbl="node1" presStyleIdx="1" presStyleCnt="5" custScaleX="126179" custScaleY="2000000" custLinFactNeighborX="-9757" custLinFactNeighborY="2021">
        <dgm:presLayoutVars>
          <dgm:bulletEnabled val="1"/>
        </dgm:presLayoutVars>
      </dgm:prSet>
      <dgm:spPr/>
      <dgm:t>
        <a:bodyPr/>
        <a:lstStyle/>
        <a:p>
          <a:endParaRPr lang="en-US"/>
        </a:p>
      </dgm:t>
    </dgm:pt>
    <dgm:pt modelId="{E599D4DF-D431-4FCF-B6CE-7961CE9E255E}" type="pres">
      <dgm:prSet presAssocID="{2DA10C1F-D238-41FB-8B3F-B012B374381D}" presName="spacing" presStyleCnt="0"/>
      <dgm:spPr/>
    </dgm:pt>
    <dgm:pt modelId="{7E582F3D-F90C-4263-B3B9-C1D64AB044BB}" type="pres">
      <dgm:prSet presAssocID="{2E833082-7F43-44BE-8377-D110A9CB6371}" presName="composite" presStyleCnt="0"/>
      <dgm:spPr/>
    </dgm:pt>
    <dgm:pt modelId="{E4B227C8-7940-4BA2-AFFD-98A6C6B16B8B}" type="pres">
      <dgm:prSet presAssocID="{2E833082-7F43-44BE-8377-D110A9CB6371}" presName="imgShp" presStyleLbl="fgImgPlace1" presStyleIdx="2" presStyleCnt="5" custScaleX="2000000" custScaleY="2000000">
        <dgm:style>
          <a:lnRef idx="1">
            <a:schemeClr val="accent4"/>
          </a:lnRef>
          <a:fillRef idx="2">
            <a:schemeClr val="accent4"/>
          </a:fillRef>
          <a:effectRef idx="1">
            <a:schemeClr val="accent4"/>
          </a:effectRef>
          <a:fontRef idx="minor">
            <a:schemeClr val="dk1"/>
          </a:fontRef>
        </dgm:style>
      </dgm:prSet>
      <dgm:spPr/>
    </dgm:pt>
    <dgm:pt modelId="{A02A47EB-4A41-4B52-81FD-C3979089F507}" type="pres">
      <dgm:prSet presAssocID="{2E833082-7F43-44BE-8377-D110A9CB6371}" presName="txShp" presStyleLbl="node1" presStyleIdx="2" presStyleCnt="5" custScaleX="124364" custScaleY="2000000" custLinFactNeighborX="-10142">
        <dgm:presLayoutVars>
          <dgm:bulletEnabled val="1"/>
        </dgm:presLayoutVars>
      </dgm:prSet>
      <dgm:spPr/>
      <dgm:t>
        <a:bodyPr/>
        <a:lstStyle/>
        <a:p>
          <a:endParaRPr lang="en-US"/>
        </a:p>
      </dgm:t>
    </dgm:pt>
    <dgm:pt modelId="{8AE4F531-050E-49FF-8C50-2C86228E6BCB}" type="pres">
      <dgm:prSet presAssocID="{88604B41-628B-4691-88DA-1064E786F29C}" presName="spacing" presStyleCnt="0"/>
      <dgm:spPr/>
    </dgm:pt>
    <dgm:pt modelId="{A8AD59BD-0B8B-4FFE-B485-C42A8C4B647A}" type="pres">
      <dgm:prSet presAssocID="{5783B4DB-7889-42BC-A447-0AE10AE63246}" presName="composite" presStyleCnt="0"/>
      <dgm:spPr/>
    </dgm:pt>
    <dgm:pt modelId="{FD6D7915-8F1F-4692-B86D-3E1D40CE5E50}" type="pres">
      <dgm:prSet presAssocID="{5783B4DB-7889-42BC-A447-0AE10AE63246}" presName="imgShp" presStyleLbl="fgImgPlace1" presStyleIdx="3" presStyleCnt="5" custScaleX="2000000" custScaleY="2000000">
        <dgm:style>
          <a:lnRef idx="1">
            <a:schemeClr val="accent4"/>
          </a:lnRef>
          <a:fillRef idx="3">
            <a:schemeClr val="accent4"/>
          </a:fillRef>
          <a:effectRef idx="2">
            <a:schemeClr val="accent4"/>
          </a:effectRef>
          <a:fontRef idx="minor">
            <a:schemeClr val="lt1"/>
          </a:fontRef>
        </dgm:style>
      </dgm:prSet>
      <dgm:spPr/>
    </dgm:pt>
    <dgm:pt modelId="{8D72D0CC-3563-4DA5-A006-E6E3342D62DE}" type="pres">
      <dgm:prSet presAssocID="{5783B4DB-7889-42BC-A447-0AE10AE63246}" presName="txShp" presStyleLbl="node1" presStyleIdx="3" presStyleCnt="5" custScaleX="124364" custScaleY="2000000" custLinFactNeighborX="-10142">
        <dgm:presLayoutVars>
          <dgm:bulletEnabled val="1"/>
        </dgm:presLayoutVars>
      </dgm:prSet>
      <dgm:spPr/>
      <dgm:t>
        <a:bodyPr/>
        <a:lstStyle/>
        <a:p>
          <a:endParaRPr lang="en-US"/>
        </a:p>
      </dgm:t>
    </dgm:pt>
    <dgm:pt modelId="{A18CD343-B3A1-4C2D-81C0-0A6CBA5450EC}" type="pres">
      <dgm:prSet presAssocID="{503F19B5-3365-4033-A8B8-615FB567EE41}" presName="spacing" presStyleCnt="0"/>
      <dgm:spPr/>
    </dgm:pt>
    <dgm:pt modelId="{AC32757C-B2D4-4D02-A4AC-41DDF62FF374}" type="pres">
      <dgm:prSet presAssocID="{29C708F6-72DE-4EA4-B8C3-870DB9462FAE}" presName="composite" presStyleCnt="0"/>
      <dgm:spPr/>
    </dgm:pt>
    <dgm:pt modelId="{D7476C5D-EEE0-4D78-8242-BB17DE91BC73}" type="pres">
      <dgm:prSet presAssocID="{29C708F6-72DE-4EA4-B8C3-870DB9462FAE}" presName="imgShp" presStyleLbl="fgImgPlace1" presStyleIdx="4" presStyleCnt="5" custScaleX="2000000" custScaleY="2000000">
        <dgm:style>
          <a:lnRef idx="0">
            <a:schemeClr val="accent4"/>
          </a:lnRef>
          <a:fillRef idx="3">
            <a:schemeClr val="accent4"/>
          </a:fillRef>
          <a:effectRef idx="3">
            <a:schemeClr val="accent4"/>
          </a:effectRef>
          <a:fontRef idx="minor">
            <a:schemeClr val="lt1"/>
          </a:fontRef>
        </dgm:style>
      </dgm:prSet>
      <dgm:spPr/>
    </dgm:pt>
    <dgm:pt modelId="{1160B4CA-DAED-4CCD-9266-919D902A9935}" type="pres">
      <dgm:prSet presAssocID="{29C708F6-72DE-4EA4-B8C3-870DB9462FAE}" presName="txShp" presStyleLbl="node1" presStyleIdx="4" presStyleCnt="5" custScaleX="124364" custScaleY="2000000" custLinFactNeighborX="-10142">
        <dgm:presLayoutVars>
          <dgm:bulletEnabled val="1"/>
        </dgm:presLayoutVars>
      </dgm:prSet>
      <dgm:spPr/>
      <dgm:t>
        <a:bodyPr/>
        <a:lstStyle/>
        <a:p>
          <a:endParaRPr lang="en-US"/>
        </a:p>
      </dgm:t>
    </dgm:pt>
  </dgm:ptLst>
  <dgm:cxnLst>
    <dgm:cxn modelId="{901D9D72-0B51-4B46-9FAA-4E41AB691EDC}" srcId="{5A7B574E-BB55-4746-BEFF-F760FF2A32E5}" destId="{29C708F6-72DE-4EA4-B8C3-870DB9462FAE}" srcOrd="4" destOrd="0" parTransId="{4A92CFB3-C918-4B13-B617-180B247D04CA}" sibTransId="{FD650D89-1430-4D6B-8BDC-9FF2D3900206}"/>
    <dgm:cxn modelId="{821F4710-BA26-45D5-8968-75D7E02588D9}" type="presOf" srcId="{29C708F6-72DE-4EA4-B8C3-870DB9462FAE}" destId="{1160B4CA-DAED-4CCD-9266-919D902A9935}" srcOrd="0" destOrd="0" presId="urn:microsoft.com/office/officeart/2005/8/layout/vList3#1"/>
    <dgm:cxn modelId="{62E8A050-7F89-42AB-AACA-F44D0519DB1F}" srcId="{5A7B574E-BB55-4746-BEFF-F760FF2A32E5}" destId="{2E833082-7F43-44BE-8377-D110A9CB6371}" srcOrd="2" destOrd="0" parTransId="{2978AB26-B0B0-48F3-B8D7-E17CAA9F5A55}" sibTransId="{88604B41-628B-4691-88DA-1064E786F29C}"/>
    <dgm:cxn modelId="{7D04BD15-AE98-4139-9C56-39925E784E4C}" srcId="{5A7B574E-BB55-4746-BEFF-F760FF2A32E5}" destId="{ED5C31EB-2EE8-4A24-8D0F-A25B6C2F40D7}" srcOrd="1" destOrd="0" parTransId="{5D6D8A2B-C4D7-4CD5-851A-000036AC2B56}" sibTransId="{2DA10C1F-D238-41FB-8B3F-B012B374381D}"/>
    <dgm:cxn modelId="{16C5E816-4103-4713-A3FA-FA7B2CC71093}" type="presOf" srcId="{ED5C31EB-2EE8-4A24-8D0F-A25B6C2F40D7}" destId="{912EA226-EEFC-4E1F-9676-C3621DD0DE26}" srcOrd="0" destOrd="0" presId="urn:microsoft.com/office/officeart/2005/8/layout/vList3#1"/>
    <dgm:cxn modelId="{5CABFFFC-8A4E-43CD-A575-DEA2ED8D752F}" type="presOf" srcId="{2E833082-7F43-44BE-8377-D110A9CB6371}" destId="{A02A47EB-4A41-4B52-81FD-C3979089F507}" srcOrd="0" destOrd="0" presId="urn:microsoft.com/office/officeart/2005/8/layout/vList3#1"/>
    <dgm:cxn modelId="{4E517A93-21DE-4B95-89FC-17FBD0DE4F55}" type="presOf" srcId="{5783B4DB-7889-42BC-A447-0AE10AE63246}" destId="{8D72D0CC-3563-4DA5-A006-E6E3342D62DE}" srcOrd="0" destOrd="0" presId="urn:microsoft.com/office/officeart/2005/8/layout/vList3#1"/>
    <dgm:cxn modelId="{5FEC0FAB-2D8A-4361-BCBB-7B36BE8A274D}" type="presOf" srcId="{5A7B574E-BB55-4746-BEFF-F760FF2A32E5}" destId="{6F9F0E6B-6FC7-4291-B3D8-7702BECE2D0F}" srcOrd="0" destOrd="0" presId="urn:microsoft.com/office/officeart/2005/8/layout/vList3#1"/>
    <dgm:cxn modelId="{8C31BB4C-C60D-4269-86C9-5797297B668F}" type="presOf" srcId="{62EC48F9-8B11-4FDA-AA76-05296C6AA54C}" destId="{73FA060A-6C8E-4C07-AAA1-4282F4EA52F8}" srcOrd="0" destOrd="0" presId="urn:microsoft.com/office/officeart/2005/8/layout/vList3#1"/>
    <dgm:cxn modelId="{7D5291BA-410F-4237-BFEF-C89C310BA983}" srcId="{5A7B574E-BB55-4746-BEFF-F760FF2A32E5}" destId="{5783B4DB-7889-42BC-A447-0AE10AE63246}" srcOrd="3" destOrd="0" parTransId="{02DB6AF3-0CDE-45B1-9400-AB9790D59512}" sibTransId="{503F19B5-3365-4033-A8B8-615FB567EE41}"/>
    <dgm:cxn modelId="{BADC459E-EDB0-420F-8F6F-554509DF6378}" srcId="{5A7B574E-BB55-4746-BEFF-F760FF2A32E5}" destId="{62EC48F9-8B11-4FDA-AA76-05296C6AA54C}" srcOrd="0" destOrd="0" parTransId="{8B9BC8D2-B660-4A22-9378-680F03DD4568}" sibTransId="{0B263842-7726-487C-BFEB-61250E708B95}"/>
    <dgm:cxn modelId="{1CC2824A-685D-4834-A0D9-AE2432FCCD6E}" type="presParOf" srcId="{6F9F0E6B-6FC7-4291-B3D8-7702BECE2D0F}" destId="{5625A52C-2D1E-481E-B036-6A68EFA4365B}" srcOrd="0" destOrd="0" presId="urn:microsoft.com/office/officeart/2005/8/layout/vList3#1"/>
    <dgm:cxn modelId="{DBA56C57-2777-42C4-9CFE-8B295CECA399}" type="presParOf" srcId="{5625A52C-2D1E-481E-B036-6A68EFA4365B}" destId="{8E4A739B-4644-4373-9D69-99A1EA25A9F8}" srcOrd="0" destOrd="0" presId="urn:microsoft.com/office/officeart/2005/8/layout/vList3#1"/>
    <dgm:cxn modelId="{0B812804-8F29-4C39-889B-F1672523AFCC}" type="presParOf" srcId="{5625A52C-2D1E-481E-B036-6A68EFA4365B}" destId="{73FA060A-6C8E-4C07-AAA1-4282F4EA52F8}" srcOrd="1" destOrd="0" presId="urn:microsoft.com/office/officeart/2005/8/layout/vList3#1"/>
    <dgm:cxn modelId="{03B2D019-7178-4393-A192-5264DDA695C7}" type="presParOf" srcId="{6F9F0E6B-6FC7-4291-B3D8-7702BECE2D0F}" destId="{CEDC4FB6-88EB-42C3-93C1-EFE51F75870B}" srcOrd="1" destOrd="0" presId="urn:microsoft.com/office/officeart/2005/8/layout/vList3#1"/>
    <dgm:cxn modelId="{BD1BBE11-87CE-4D78-B0B5-5B9C3265E774}" type="presParOf" srcId="{6F9F0E6B-6FC7-4291-B3D8-7702BECE2D0F}" destId="{C60274DF-C047-4469-8F63-4DF738B9D9C5}" srcOrd="2" destOrd="0" presId="urn:microsoft.com/office/officeart/2005/8/layout/vList3#1"/>
    <dgm:cxn modelId="{1D65378E-5709-4716-8469-5F86993F84A0}" type="presParOf" srcId="{C60274DF-C047-4469-8F63-4DF738B9D9C5}" destId="{A6A5851F-EEC9-4D4D-8DCF-E33049FDCE12}" srcOrd="0" destOrd="0" presId="urn:microsoft.com/office/officeart/2005/8/layout/vList3#1"/>
    <dgm:cxn modelId="{BAD58152-A6B0-45DC-A4AB-07CF2B540786}" type="presParOf" srcId="{C60274DF-C047-4469-8F63-4DF738B9D9C5}" destId="{912EA226-EEFC-4E1F-9676-C3621DD0DE26}" srcOrd="1" destOrd="0" presId="urn:microsoft.com/office/officeart/2005/8/layout/vList3#1"/>
    <dgm:cxn modelId="{93F1E2C1-F1EC-45FF-AB68-74E1BF1517D2}" type="presParOf" srcId="{6F9F0E6B-6FC7-4291-B3D8-7702BECE2D0F}" destId="{E599D4DF-D431-4FCF-B6CE-7961CE9E255E}" srcOrd="3" destOrd="0" presId="urn:microsoft.com/office/officeart/2005/8/layout/vList3#1"/>
    <dgm:cxn modelId="{A5254808-7189-4E1F-A682-9066E9806B7B}" type="presParOf" srcId="{6F9F0E6B-6FC7-4291-B3D8-7702BECE2D0F}" destId="{7E582F3D-F90C-4263-B3B9-C1D64AB044BB}" srcOrd="4" destOrd="0" presId="urn:microsoft.com/office/officeart/2005/8/layout/vList3#1"/>
    <dgm:cxn modelId="{D57F4701-54DA-4F2F-9249-3CE0B69ED98E}" type="presParOf" srcId="{7E582F3D-F90C-4263-B3B9-C1D64AB044BB}" destId="{E4B227C8-7940-4BA2-AFFD-98A6C6B16B8B}" srcOrd="0" destOrd="0" presId="urn:microsoft.com/office/officeart/2005/8/layout/vList3#1"/>
    <dgm:cxn modelId="{CBCEA2B9-CF23-4664-9BC1-4037F385B780}" type="presParOf" srcId="{7E582F3D-F90C-4263-B3B9-C1D64AB044BB}" destId="{A02A47EB-4A41-4B52-81FD-C3979089F507}" srcOrd="1" destOrd="0" presId="urn:microsoft.com/office/officeart/2005/8/layout/vList3#1"/>
    <dgm:cxn modelId="{B1C5E061-79D7-42C5-BC71-0919BD35EECE}" type="presParOf" srcId="{6F9F0E6B-6FC7-4291-B3D8-7702BECE2D0F}" destId="{8AE4F531-050E-49FF-8C50-2C86228E6BCB}" srcOrd="5" destOrd="0" presId="urn:microsoft.com/office/officeart/2005/8/layout/vList3#1"/>
    <dgm:cxn modelId="{1331725F-8BF4-4CEB-B8E9-26C1255FE49D}" type="presParOf" srcId="{6F9F0E6B-6FC7-4291-B3D8-7702BECE2D0F}" destId="{A8AD59BD-0B8B-4FFE-B485-C42A8C4B647A}" srcOrd="6" destOrd="0" presId="urn:microsoft.com/office/officeart/2005/8/layout/vList3#1"/>
    <dgm:cxn modelId="{097244FB-1081-4647-8A95-3665426BF282}" type="presParOf" srcId="{A8AD59BD-0B8B-4FFE-B485-C42A8C4B647A}" destId="{FD6D7915-8F1F-4692-B86D-3E1D40CE5E50}" srcOrd="0" destOrd="0" presId="urn:microsoft.com/office/officeart/2005/8/layout/vList3#1"/>
    <dgm:cxn modelId="{A56E44EE-4F5C-4DC0-8066-16176D2836C0}" type="presParOf" srcId="{A8AD59BD-0B8B-4FFE-B485-C42A8C4B647A}" destId="{8D72D0CC-3563-4DA5-A006-E6E3342D62DE}" srcOrd="1" destOrd="0" presId="urn:microsoft.com/office/officeart/2005/8/layout/vList3#1"/>
    <dgm:cxn modelId="{80D407D7-0CFB-42C7-8EA6-F3BE59F78767}" type="presParOf" srcId="{6F9F0E6B-6FC7-4291-B3D8-7702BECE2D0F}" destId="{A18CD343-B3A1-4C2D-81C0-0A6CBA5450EC}" srcOrd="7" destOrd="0" presId="urn:microsoft.com/office/officeart/2005/8/layout/vList3#1"/>
    <dgm:cxn modelId="{8C37D876-84FF-43B0-B27B-B252AD58312D}" type="presParOf" srcId="{6F9F0E6B-6FC7-4291-B3D8-7702BECE2D0F}" destId="{AC32757C-B2D4-4D02-A4AC-41DDF62FF374}" srcOrd="8" destOrd="0" presId="urn:microsoft.com/office/officeart/2005/8/layout/vList3#1"/>
    <dgm:cxn modelId="{7495C417-CF0B-46DA-87F9-EED0D5951A32}" type="presParOf" srcId="{AC32757C-B2D4-4D02-A4AC-41DDF62FF374}" destId="{D7476C5D-EEE0-4D78-8242-BB17DE91BC73}" srcOrd="0" destOrd="0" presId="urn:microsoft.com/office/officeart/2005/8/layout/vList3#1"/>
    <dgm:cxn modelId="{3AEA5088-65E5-4F5D-B069-2E826579A8D0}" type="presParOf" srcId="{AC32757C-B2D4-4D02-A4AC-41DDF62FF374}" destId="{1160B4CA-DAED-4CCD-9266-919D902A9935}" srcOrd="1" destOrd="0" presId="urn:microsoft.com/office/officeart/2005/8/layout/vList3#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F4BEBD-CF8A-4FE5-A37C-620FFA881C02}">
      <dsp:nvSpPr>
        <dsp:cNvPr id="0" name=""/>
        <dsp:cNvSpPr/>
      </dsp:nvSpPr>
      <dsp:spPr>
        <a:xfrm rot="16200000">
          <a:off x="925909" y="-925909"/>
          <a:ext cx="2262981" cy="4114800"/>
        </a:xfrm>
        <a:prstGeom prst="round1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kern="1200" dirty="0">
            <a:cs typeface="B Mitra" pitchFamily="2" charset="-78"/>
          </a:endParaRPr>
        </a:p>
      </dsp:txBody>
      <dsp:txXfrm rot="16200000">
        <a:off x="1208781" y="-1208781"/>
        <a:ext cx="1697236" cy="4114800"/>
      </dsp:txXfrm>
    </dsp:sp>
    <dsp:sp modelId="{726FDBA8-4720-4E5B-9ED8-6D740BA9CB55}">
      <dsp:nvSpPr>
        <dsp:cNvPr id="0" name=""/>
        <dsp:cNvSpPr/>
      </dsp:nvSpPr>
      <dsp:spPr>
        <a:xfrm>
          <a:off x="4114800" y="0"/>
          <a:ext cx="4114800" cy="2262981"/>
        </a:xfrm>
        <a:prstGeom prst="round1Rect">
          <a:avLst/>
        </a:prstGeom>
        <a:solidFill>
          <a:schemeClr val="accent2"/>
        </a:solidFill>
        <a:ln w="38100" cap="flat" cmpd="sng" algn="ctr">
          <a:solidFill>
            <a:schemeClr val="lt1"/>
          </a:solidFill>
          <a:prstDash val="solid"/>
        </a:ln>
        <a:effectLst>
          <a:outerShdw blurRad="76200" dist="50800" dir="5400000" rotWithShape="0">
            <a:srgbClr val="4E3B30">
              <a:alpha val="60000"/>
            </a:srgbClr>
          </a:outerShdw>
        </a:effectLst>
        <a:sp3d extrusionH="50600"/>
      </dsp:spPr>
      <dsp:style>
        <a:lnRef idx="3">
          <a:schemeClr val="lt1"/>
        </a:lnRef>
        <a:fillRef idx="1">
          <a:schemeClr val="accent2"/>
        </a:fillRef>
        <a:effectRef idx="1">
          <a:schemeClr val="accent2"/>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kern="1200" dirty="0">
            <a:cs typeface="B Mitra" pitchFamily="2" charset="-78"/>
          </a:endParaRPr>
        </a:p>
      </dsp:txBody>
      <dsp:txXfrm>
        <a:off x="4114800" y="0"/>
        <a:ext cx="4114800" cy="1697236"/>
      </dsp:txXfrm>
    </dsp:sp>
    <dsp:sp modelId="{805B0991-F157-486F-B7E6-356FA0019F73}">
      <dsp:nvSpPr>
        <dsp:cNvPr id="0" name=""/>
        <dsp:cNvSpPr/>
      </dsp:nvSpPr>
      <dsp:spPr>
        <a:xfrm rot="10800000">
          <a:off x="0" y="1981195"/>
          <a:ext cx="4114800" cy="2262981"/>
        </a:xfrm>
        <a:prstGeom prst="round1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kern="1200" dirty="0">
            <a:cs typeface="B Mitra" pitchFamily="2" charset="-78"/>
          </a:endParaRPr>
        </a:p>
      </dsp:txBody>
      <dsp:txXfrm rot="10800000">
        <a:off x="0" y="2546940"/>
        <a:ext cx="4114800" cy="1697236"/>
      </dsp:txXfrm>
    </dsp:sp>
    <dsp:sp modelId="{FF8EB892-ACF0-406D-B637-155FD18267B5}">
      <dsp:nvSpPr>
        <dsp:cNvPr id="0" name=""/>
        <dsp:cNvSpPr/>
      </dsp:nvSpPr>
      <dsp:spPr>
        <a:xfrm rot="5400000">
          <a:off x="5040709" y="979091"/>
          <a:ext cx="2262981" cy="4114800"/>
        </a:xfrm>
        <a:prstGeom prst="round1Rect">
          <a:avLst/>
        </a:prstGeom>
        <a:solidFill>
          <a:schemeClr val="accent1">
            <a:hueOff val="0"/>
            <a:satOff val="0"/>
            <a:lumOff val="0"/>
            <a:alphaOff val="0"/>
          </a:schemeClr>
        </a:solidFill>
        <a:ln>
          <a:noFill/>
        </a:ln>
        <a:effectLst>
          <a:outerShdw blurRad="76200" dist="50800" dir="5400000" rotWithShape="0">
            <a:srgbClr val="4E3B30">
              <a:alpha val="6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endParaRPr lang="en-US" sz="3600" kern="1200" dirty="0">
            <a:cs typeface="B Mitra" pitchFamily="2" charset="-78"/>
          </a:endParaRPr>
        </a:p>
      </dsp:txBody>
      <dsp:txXfrm rot="5400000">
        <a:off x="5323581" y="1261963"/>
        <a:ext cx="1697236" cy="4114800"/>
      </dsp:txXfrm>
    </dsp:sp>
    <dsp:sp modelId="{412D3B58-AD12-490F-B8DD-18402282662E}">
      <dsp:nvSpPr>
        <dsp:cNvPr id="0" name=""/>
        <dsp:cNvSpPr/>
      </dsp:nvSpPr>
      <dsp:spPr>
        <a:xfrm>
          <a:off x="2880359" y="1697236"/>
          <a:ext cx="2468880" cy="1131490"/>
        </a:xfrm>
        <a:prstGeom prst="roundRect">
          <a:avLst/>
        </a:prstGeom>
        <a:solidFill>
          <a:schemeClr val="accent1">
            <a:tint val="6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fa-IR" sz="4400" b="1" kern="1200" dirty="0" smtClean="0">
              <a:solidFill>
                <a:srgbClr val="C00000"/>
              </a:solidFill>
              <a:cs typeface="B Homa" pitchFamily="2" charset="-78"/>
            </a:rPr>
            <a:t>ارزشيابي</a:t>
          </a:r>
          <a:endParaRPr lang="en-US" sz="4400" b="1" kern="1200" dirty="0">
            <a:solidFill>
              <a:srgbClr val="C00000"/>
            </a:solidFill>
            <a:cs typeface="B Homa" pitchFamily="2" charset="-78"/>
          </a:endParaRPr>
        </a:p>
      </dsp:txBody>
      <dsp:txXfrm>
        <a:off x="2880359" y="1697236"/>
        <a:ext cx="2468880" cy="113149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FA060A-6C8E-4C07-AAA1-4282F4EA52F8}">
      <dsp:nvSpPr>
        <dsp:cNvPr id="0" name=""/>
        <dsp:cNvSpPr/>
      </dsp:nvSpPr>
      <dsp:spPr>
        <a:xfrm>
          <a:off x="174759" y="830"/>
          <a:ext cx="7588701" cy="931526"/>
        </a:xfrm>
        <a:prstGeom prst="homePlate">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1440" rIns="20539" bIns="91440" numCol="1" spcCol="1270" anchor="ctr" anchorCtr="0">
          <a:noAutofit/>
        </a:bodyPr>
        <a:lstStyle/>
        <a:p>
          <a:pPr lvl="0" algn="ctr" defTabSz="1066800" rtl="1">
            <a:lnSpc>
              <a:spcPct val="90000"/>
            </a:lnSpc>
            <a:spcBef>
              <a:spcPct val="0"/>
            </a:spcBef>
            <a:spcAft>
              <a:spcPct val="35000"/>
            </a:spcAft>
          </a:pPr>
          <a:r>
            <a:rPr lang="fa-IR" sz="2400" kern="1200" dirty="0" smtClean="0">
              <a:latin typeface="B Traffic"/>
              <a:cs typeface="B Traffic" pitchFamily="2" charset="-78"/>
            </a:rPr>
            <a:t>توصیف و معرفی اخلاقیات افراد، گروه‌ها و جوامع مختلف.</a:t>
          </a:r>
          <a:endParaRPr lang="en-US" sz="2400" kern="1200" dirty="0">
            <a:cs typeface="B Traffic" pitchFamily="2" charset="-78"/>
          </a:endParaRPr>
        </a:p>
      </dsp:txBody>
      <dsp:txXfrm>
        <a:off x="174759" y="830"/>
        <a:ext cx="7588701" cy="931526"/>
      </dsp:txXfrm>
    </dsp:sp>
    <dsp:sp modelId="{8E4A739B-4644-4373-9D69-99A1EA25A9F8}">
      <dsp:nvSpPr>
        <dsp:cNvPr id="0" name=""/>
        <dsp:cNvSpPr/>
      </dsp:nvSpPr>
      <dsp:spPr>
        <a:xfrm>
          <a:off x="7173576" y="4493"/>
          <a:ext cx="930806" cy="924201"/>
        </a:xfrm>
        <a:prstGeom prst="ellipse">
          <a:avLst/>
        </a:prstGeom>
        <a:gradFill rotWithShape="1">
          <a:gsLst>
            <a:gs pos="0">
              <a:schemeClr val="accent4">
                <a:tint val="75000"/>
                <a:shade val="85000"/>
                <a:satMod val="230000"/>
              </a:schemeClr>
            </a:gs>
            <a:gs pos="25000">
              <a:schemeClr val="accent4">
                <a:tint val="90000"/>
                <a:shade val="70000"/>
                <a:satMod val="220000"/>
              </a:schemeClr>
            </a:gs>
            <a:gs pos="50000">
              <a:schemeClr val="accent4">
                <a:tint val="90000"/>
                <a:shade val="58000"/>
                <a:satMod val="225000"/>
              </a:schemeClr>
            </a:gs>
            <a:gs pos="65000">
              <a:schemeClr val="accent4">
                <a:tint val="90000"/>
                <a:shade val="58000"/>
                <a:satMod val="225000"/>
              </a:schemeClr>
            </a:gs>
            <a:gs pos="80000">
              <a:schemeClr val="accent4">
                <a:tint val="90000"/>
                <a:shade val="69000"/>
                <a:satMod val="220000"/>
              </a:schemeClr>
            </a:gs>
            <a:gs pos="100000">
              <a:schemeClr val="accent4">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shade val="60000"/>
              <a:satMod val="110000"/>
            </a:schemeClr>
          </a:contourClr>
        </a:sp3d>
      </dsp:spPr>
      <dsp:style>
        <a:lnRef idx="0">
          <a:schemeClr val="accent4"/>
        </a:lnRef>
        <a:fillRef idx="3">
          <a:schemeClr val="accent4"/>
        </a:fillRef>
        <a:effectRef idx="3">
          <a:schemeClr val="accent4"/>
        </a:effectRef>
        <a:fontRef idx="minor">
          <a:schemeClr val="lt1"/>
        </a:fontRef>
      </dsp:style>
    </dsp:sp>
    <dsp:sp modelId="{912EA226-EEFC-4E1F-9676-C3621DD0DE26}">
      <dsp:nvSpPr>
        <dsp:cNvPr id="0" name=""/>
        <dsp:cNvSpPr/>
      </dsp:nvSpPr>
      <dsp:spPr>
        <a:xfrm>
          <a:off x="142876" y="947202"/>
          <a:ext cx="7699452" cy="931526"/>
        </a:xfrm>
        <a:prstGeom prst="homePlate">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37160" rIns="20539" bIns="137160" numCol="1" spcCol="1270" anchor="ctr" anchorCtr="0">
          <a:noAutofit/>
        </a:bodyPr>
        <a:lstStyle/>
        <a:p>
          <a:pPr lvl="0" algn="ctr" defTabSz="1600200" rtl="1">
            <a:lnSpc>
              <a:spcPct val="90000"/>
            </a:lnSpc>
            <a:spcBef>
              <a:spcPct val="0"/>
            </a:spcBef>
            <a:spcAft>
              <a:spcPct val="35000"/>
            </a:spcAft>
          </a:pPr>
          <a:r>
            <a:rPr lang="fa-IR" sz="3600" kern="1200" dirty="0" smtClean="0">
              <a:latin typeface="B Traffic"/>
              <a:cs typeface="B Traffic" pitchFamily="2" charset="-78"/>
            </a:rPr>
            <a:t>توصیف اخلاقیات خاص.</a:t>
          </a:r>
          <a:endParaRPr lang="en-US" sz="3600" kern="1200" dirty="0">
            <a:cs typeface="B Traffic" pitchFamily="2" charset="-78"/>
          </a:endParaRPr>
        </a:p>
      </dsp:txBody>
      <dsp:txXfrm>
        <a:off x="142876" y="947202"/>
        <a:ext cx="7699452" cy="931526"/>
      </dsp:txXfrm>
    </dsp:sp>
    <dsp:sp modelId="{A6A5851F-EEC9-4D4D-8DCF-E33049FDCE12}">
      <dsp:nvSpPr>
        <dsp:cNvPr id="0" name=""/>
        <dsp:cNvSpPr/>
      </dsp:nvSpPr>
      <dsp:spPr>
        <a:xfrm>
          <a:off x="7176113" y="966963"/>
          <a:ext cx="928271" cy="890428"/>
        </a:xfrm>
        <a:prstGeom prst="ellipse">
          <a:avLst/>
        </a:prstGeom>
        <a:gradFill rotWithShape="1">
          <a:gsLst>
            <a:gs pos="0">
              <a:schemeClr val="accent4">
                <a:tint val="75000"/>
                <a:shade val="85000"/>
                <a:satMod val="230000"/>
              </a:schemeClr>
            </a:gs>
            <a:gs pos="25000">
              <a:schemeClr val="accent4">
                <a:tint val="90000"/>
                <a:shade val="70000"/>
                <a:satMod val="220000"/>
              </a:schemeClr>
            </a:gs>
            <a:gs pos="50000">
              <a:schemeClr val="accent4">
                <a:tint val="90000"/>
                <a:shade val="58000"/>
                <a:satMod val="225000"/>
              </a:schemeClr>
            </a:gs>
            <a:gs pos="65000">
              <a:schemeClr val="accent4">
                <a:tint val="90000"/>
                <a:shade val="58000"/>
                <a:satMod val="225000"/>
              </a:schemeClr>
            </a:gs>
            <a:gs pos="80000">
              <a:schemeClr val="accent4">
                <a:tint val="90000"/>
                <a:shade val="69000"/>
                <a:satMod val="220000"/>
              </a:schemeClr>
            </a:gs>
            <a:gs pos="100000">
              <a:schemeClr val="accent4">
                <a:tint val="77000"/>
                <a:shade val="80000"/>
                <a:satMod val="23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hemeClr val="accent4"/>
        </a:lnRef>
        <a:fillRef idx="3">
          <a:schemeClr val="accent4"/>
        </a:fillRef>
        <a:effectRef idx="2">
          <a:schemeClr val="accent4"/>
        </a:effectRef>
        <a:fontRef idx="minor">
          <a:schemeClr val="lt1"/>
        </a:fontRef>
      </dsp:style>
    </dsp:sp>
    <dsp:sp modelId="{A02A47EB-4A41-4B52-81FD-C3979089F507}">
      <dsp:nvSpPr>
        <dsp:cNvPr id="0" name=""/>
        <dsp:cNvSpPr/>
      </dsp:nvSpPr>
      <dsp:spPr>
        <a:xfrm>
          <a:off x="174759" y="1891690"/>
          <a:ext cx="7588701" cy="931526"/>
        </a:xfrm>
        <a:prstGeom prst="homePlate">
          <a:avLst/>
        </a:prstGeom>
        <a:solidFill>
          <a:schemeClr val="accent1">
            <a:shade val="50000"/>
            <a:hueOff val="289150"/>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37160" rIns="20539" bIns="137160" numCol="1" spcCol="1270" anchor="ctr" anchorCtr="0">
          <a:noAutofit/>
        </a:bodyPr>
        <a:lstStyle/>
        <a:p>
          <a:pPr lvl="0" algn="ctr" defTabSz="1600200" rtl="1">
            <a:lnSpc>
              <a:spcPct val="90000"/>
            </a:lnSpc>
            <a:spcBef>
              <a:spcPct val="0"/>
            </a:spcBef>
            <a:spcAft>
              <a:spcPct val="35000"/>
            </a:spcAft>
          </a:pPr>
          <a:r>
            <a:rPr lang="fa-IR" sz="3600" kern="1200" dirty="0" smtClean="0">
              <a:latin typeface="B Traffic"/>
              <a:cs typeface="B Traffic" pitchFamily="2" charset="-78"/>
            </a:rPr>
            <a:t>روش: تاریخی و نقلی.</a:t>
          </a:r>
          <a:endParaRPr lang="en-US" sz="3600" kern="1200" dirty="0">
            <a:cs typeface="B Traffic" pitchFamily="2" charset="-78"/>
          </a:endParaRPr>
        </a:p>
      </dsp:txBody>
      <dsp:txXfrm>
        <a:off x="174759" y="1891690"/>
        <a:ext cx="7588701" cy="931526"/>
      </dsp:txXfrm>
    </dsp:sp>
    <dsp:sp modelId="{E4B227C8-7940-4BA2-AFFD-98A6C6B16B8B}">
      <dsp:nvSpPr>
        <dsp:cNvPr id="0" name=""/>
        <dsp:cNvSpPr/>
      </dsp:nvSpPr>
      <dsp:spPr>
        <a:xfrm>
          <a:off x="7173216" y="1891690"/>
          <a:ext cx="931526" cy="931526"/>
        </a:xfrm>
        <a:prstGeom prst="ellipse">
          <a:avLst/>
        </a:prstGeom>
        <a:gradFill rotWithShape="1">
          <a:gsLst>
            <a:gs pos="0">
              <a:schemeClr val="accent4">
                <a:tint val="30000"/>
                <a:satMod val="250000"/>
              </a:schemeClr>
            </a:gs>
            <a:gs pos="72000">
              <a:schemeClr val="accent4">
                <a:tint val="75000"/>
                <a:satMod val="210000"/>
              </a:schemeClr>
            </a:gs>
            <a:gs pos="100000">
              <a:schemeClr val="accent4">
                <a:tint val="85000"/>
                <a:satMod val="21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dsp:spPr>
      <dsp:style>
        <a:lnRef idx="1">
          <a:schemeClr val="accent4"/>
        </a:lnRef>
        <a:fillRef idx="2">
          <a:schemeClr val="accent4"/>
        </a:fillRef>
        <a:effectRef idx="1">
          <a:schemeClr val="accent4"/>
        </a:effectRef>
        <a:fontRef idx="minor">
          <a:schemeClr val="dk1"/>
        </a:fontRef>
      </dsp:style>
    </dsp:sp>
    <dsp:sp modelId="{8D72D0CC-3563-4DA5-A006-E6E3342D62DE}">
      <dsp:nvSpPr>
        <dsp:cNvPr id="0" name=""/>
        <dsp:cNvSpPr/>
      </dsp:nvSpPr>
      <dsp:spPr>
        <a:xfrm>
          <a:off x="174759" y="2837120"/>
          <a:ext cx="7588701" cy="931526"/>
        </a:xfrm>
        <a:prstGeom prst="homePlate">
          <a:avLst/>
        </a:prstGeom>
        <a:solidFill>
          <a:schemeClr val="accent1">
            <a:shade val="50000"/>
            <a:hueOff val="289150"/>
            <a:satOff val="-6048"/>
            <a:lumOff val="3365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20539" bIns="106680" numCol="1" spcCol="1270" anchor="ctr" anchorCtr="0">
          <a:noAutofit/>
        </a:bodyPr>
        <a:lstStyle/>
        <a:p>
          <a:pPr lvl="0" algn="ctr" defTabSz="1244600" rtl="1">
            <a:lnSpc>
              <a:spcPct val="90000"/>
            </a:lnSpc>
            <a:spcBef>
              <a:spcPct val="0"/>
            </a:spcBef>
            <a:spcAft>
              <a:spcPct val="35000"/>
            </a:spcAft>
          </a:pPr>
          <a:r>
            <a:rPr lang="fa-IR" sz="2800" kern="1200" dirty="0" smtClean="0">
              <a:cs typeface="B Traffic" pitchFamily="2" charset="-78"/>
            </a:rPr>
            <a:t>کاربرد: جامعه شناسان- مورخان- مردم شناسان.</a:t>
          </a:r>
          <a:endParaRPr lang="en-US" sz="2800" kern="1200" dirty="0">
            <a:cs typeface="B Traffic" pitchFamily="2" charset="-78"/>
          </a:endParaRPr>
        </a:p>
      </dsp:txBody>
      <dsp:txXfrm>
        <a:off x="174759" y="2837120"/>
        <a:ext cx="7588701" cy="931526"/>
      </dsp:txXfrm>
    </dsp:sp>
    <dsp:sp modelId="{FD6D7915-8F1F-4692-B86D-3E1D40CE5E50}">
      <dsp:nvSpPr>
        <dsp:cNvPr id="0" name=""/>
        <dsp:cNvSpPr/>
      </dsp:nvSpPr>
      <dsp:spPr>
        <a:xfrm>
          <a:off x="7173216" y="2837120"/>
          <a:ext cx="931526" cy="931526"/>
        </a:xfrm>
        <a:prstGeom prst="ellipse">
          <a:avLst/>
        </a:prstGeom>
        <a:gradFill rotWithShape="1">
          <a:gsLst>
            <a:gs pos="0">
              <a:schemeClr val="accent4">
                <a:tint val="75000"/>
                <a:shade val="85000"/>
                <a:satMod val="230000"/>
              </a:schemeClr>
            </a:gs>
            <a:gs pos="25000">
              <a:schemeClr val="accent4">
                <a:tint val="90000"/>
                <a:shade val="70000"/>
                <a:satMod val="220000"/>
              </a:schemeClr>
            </a:gs>
            <a:gs pos="50000">
              <a:schemeClr val="accent4">
                <a:tint val="90000"/>
                <a:shade val="58000"/>
                <a:satMod val="225000"/>
              </a:schemeClr>
            </a:gs>
            <a:gs pos="65000">
              <a:schemeClr val="accent4">
                <a:tint val="90000"/>
                <a:shade val="58000"/>
                <a:satMod val="225000"/>
              </a:schemeClr>
            </a:gs>
            <a:gs pos="80000">
              <a:schemeClr val="accent4">
                <a:tint val="90000"/>
                <a:shade val="69000"/>
                <a:satMod val="220000"/>
              </a:schemeClr>
            </a:gs>
            <a:gs pos="100000">
              <a:schemeClr val="accent4">
                <a:tint val="77000"/>
                <a:shade val="80000"/>
                <a:satMod val="230000"/>
              </a:schemeClr>
            </a:gs>
          </a:gsLst>
          <a:lin ang="5400000" scaled="1"/>
        </a:gradFill>
        <a:ln w="10000" cap="flat" cmpd="sng" algn="ctr">
          <a:solidFill>
            <a:schemeClr val="accent4"/>
          </a:solidFill>
          <a:prstDash val="solid"/>
        </a:ln>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dsp:spPr>
      <dsp:style>
        <a:lnRef idx="1">
          <a:schemeClr val="accent4"/>
        </a:lnRef>
        <a:fillRef idx="3">
          <a:schemeClr val="accent4"/>
        </a:fillRef>
        <a:effectRef idx="2">
          <a:schemeClr val="accent4"/>
        </a:effectRef>
        <a:fontRef idx="minor">
          <a:schemeClr val="lt1"/>
        </a:fontRef>
      </dsp:style>
    </dsp:sp>
    <dsp:sp modelId="{1160B4CA-DAED-4CCD-9266-919D902A9935}">
      <dsp:nvSpPr>
        <dsp:cNvPr id="0" name=""/>
        <dsp:cNvSpPr/>
      </dsp:nvSpPr>
      <dsp:spPr>
        <a:xfrm>
          <a:off x="174759" y="3782550"/>
          <a:ext cx="7588701" cy="931526"/>
        </a:xfrm>
        <a:prstGeom prst="homePlate">
          <a:avLst/>
        </a:prstGeom>
        <a:solidFill>
          <a:schemeClr val="accent1">
            <a:shade val="50000"/>
            <a:hueOff val="144575"/>
            <a:satOff val="-3024"/>
            <a:lumOff val="168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06680" rIns="20539" bIns="106680" numCol="1" spcCol="1270" anchor="ctr" anchorCtr="0">
          <a:noAutofit/>
        </a:bodyPr>
        <a:lstStyle/>
        <a:p>
          <a:pPr lvl="0" algn="ctr" defTabSz="1244600" rtl="1">
            <a:lnSpc>
              <a:spcPct val="90000"/>
            </a:lnSpc>
            <a:spcBef>
              <a:spcPct val="0"/>
            </a:spcBef>
            <a:spcAft>
              <a:spcPct val="35000"/>
            </a:spcAft>
          </a:pPr>
          <a:r>
            <a:rPr lang="fa-IR" sz="2800" kern="1200" dirty="0" smtClean="0">
              <a:latin typeface="B Traffic"/>
              <a:cs typeface="B Traffic" pitchFamily="2" charset="-78"/>
            </a:rPr>
            <a:t>هدف: آشنایی با نوع رفتار فرد یا جامعه‌ای خاص.</a:t>
          </a:r>
          <a:endParaRPr lang="en-US" sz="2800" kern="1200" dirty="0">
            <a:cs typeface="B Traffic" pitchFamily="2" charset="-78"/>
          </a:endParaRPr>
        </a:p>
      </dsp:txBody>
      <dsp:txXfrm>
        <a:off x="174759" y="3782550"/>
        <a:ext cx="7588701" cy="931526"/>
      </dsp:txXfrm>
    </dsp:sp>
    <dsp:sp modelId="{D7476C5D-EEE0-4D78-8242-BB17DE91BC73}">
      <dsp:nvSpPr>
        <dsp:cNvPr id="0" name=""/>
        <dsp:cNvSpPr/>
      </dsp:nvSpPr>
      <dsp:spPr>
        <a:xfrm>
          <a:off x="7173216" y="3782550"/>
          <a:ext cx="931526" cy="931526"/>
        </a:xfrm>
        <a:prstGeom prst="ellipse">
          <a:avLst/>
        </a:prstGeom>
        <a:gradFill rotWithShape="1">
          <a:gsLst>
            <a:gs pos="0">
              <a:schemeClr val="accent4">
                <a:tint val="75000"/>
                <a:shade val="85000"/>
                <a:satMod val="230000"/>
              </a:schemeClr>
            </a:gs>
            <a:gs pos="25000">
              <a:schemeClr val="accent4">
                <a:tint val="90000"/>
                <a:shade val="70000"/>
                <a:satMod val="220000"/>
              </a:schemeClr>
            </a:gs>
            <a:gs pos="50000">
              <a:schemeClr val="accent4">
                <a:tint val="90000"/>
                <a:shade val="58000"/>
                <a:satMod val="225000"/>
              </a:schemeClr>
            </a:gs>
            <a:gs pos="65000">
              <a:schemeClr val="accent4">
                <a:tint val="90000"/>
                <a:shade val="58000"/>
                <a:satMod val="225000"/>
              </a:schemeClr>
            </a:gs>
            <a:gs pos="80000">
              <a:schemeClr val="accent4">
                <a:tint val="90000"/>
                <a:shade val="69000"/>
                <a:satMod val="220000"/>
              </a:schemeClr>
            </a:gs>
            <a:gs pos="100000">
              <a:schemeClr val="accent4">
                <a:tint val="77000"/>
                <a:shade val="80000"/>
                <a:satMod val="230000"/>
              </a:schemeClr>
            </a:gs>
          </a:gsLst>
          <a:lin ang="5400000" scaled="1"/>
        </a:gradFill>
        <a:ln>
          <a:noFill/>
        </a:ln>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accent4">
              <a:shade val="60000"/>
              <a:satMod val="110000"/>
            </a:schemeClr>
          </a:contourClr>
        </a:sp3d>
      </dsp:spPr>
      <dsp:style>
        <a:lnRef idx="0">
          <a:schemeClr val="accent4"/>
        </a:lnRef>
        <a:fillRef idx="3">
          <a:schemeClr val="accent4"/>
        </a:fillRef>
        <a:effectRef idx="3">
          <a:schemeClr val="accent4"/>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0E6F7E-F07C-40EC-B95E-1F706C485797}" type="datetimeFigureOut">
              <a:rPr lang="en-US" smtClean="0"/>
              <a:pPr/>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02005-E57C-4C22-97E6-146049B2B020}" type="slidenum">
              <a:rPr lang="en-US" smtClean="0"/>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E6F7E-F07C-40EC-B95E-1F706C485797}" type="datetimeFigureOut">
              <a:rPr lang="en-US" smtClean="0"/>
              <a:pPr/>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02005-E57C-4C22-97E6-146049B2B020}" type="slidenum">
              <a:rPr lang="en-US" smtClean="0"/>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E6F7E-F07C-40EC-B95E-1F706C485797}" type="datetimeFigureOut">
              <a:rPr lang="en-US" smtClean="0"/>
              <a:pPr/>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02005-E57C-4C22-97E6-146049B2B020}" type="slidenum">
              <a:rPr lang="en-US" smtClean="0"/>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0E6F7E-F07C-40EC-B95E-1F706C485797}" type="datetimeFigureOut">
              <a:rPr lang="en-US" smtClean="0"/>
              <a:pPr/>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02005-E57C-4C22-97E6-146049B2B020}" type="slidenum">
              <a:rPr lang="en-US" smtClean="0"/>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0E6F7E-F07C-40EC-B95E-1F706C485797}" type="datetimeFigureOut">
              <a:rPr lang="en-US" smtClean="0"/>
              <a:pPr/>
              <a:t>8/14/2019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02005-E57C-4C22-97E6-146049B2B020}" type="slidenum">
              <a:rPr lang="en-US" smtClean="0"/>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0E6F7E-F07C-40EC-B95E-1F706C485797}" type="datetimeFigureOut">
              <a:rPr lang="en-US" smtClean="0"/>
              <a:pPr/>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02005-E57C-4C22-97E6-146049B2B020}" type="slidenum">
              <a:rPr lang="en-US" smtClean="0"/>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0E6F7E-F07C-40EC-B95E-1F706C485797}" type="datetimeFigureOut">
              <a:rPr lang="en-US" smtClean="0"/>
              <a:pPr/>
              <a:t>8/14/2019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602005-E57C-4C22-97E6-146049B2B020}" type="slidenum">
              <a:rPr lang="en-US" smtClean="0"/>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0E6F7E-F07C-40EC-B95E-1F706C485797}" type="datetimeFigureOut">
              <a:rPr lang="en-US" smtClean="0"/>
              <a:pPr/>
              <a:t>8/14/2019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602005-E57C-4C22-97E6-146049B2B020}" type="slidenum">
              <a:rPr lang="en-US" smtClean="0"/>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E6F7E-F07C-40EC-B95E-1F706C485797}" type="datetimeFigureOut">
              <a:rPr lang="en-US" smtClean="0"/>
              <a:pPr/>
              <a:t>8/14/2019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602005-E57C-4C22-97E6-146049B2B020}" type="slidenum">
              <a:rPr lang="en-US" smtClean="0"/>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E6F7E-F07C-40EC-B95E-1F706C485797}" type="datetimeFigureOut">
              <a:rPr lang="en-US" smtClean="0"/>
              <a:pPr/>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02005-E57C-4C22-97E6-146049B2B020}" type="slidenum">
              <a:rPr lang="en-US" smtClean="0"/>
              <a:pPr/>
              <a:t>‹#›</a:t>
            </a:fld>
            <a:endParaRPr lang="en-US"/>
          </a:p>
        </p:txBody>
      </p:sp>
    </p:spTree>
  </p:cSld>
  <p:clrMapOvr>
    <a:masterClrMapping/>
  </p:clrMapOvr>
  <p:transition>
    <p:pull dir="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0E6F7E-F07C-40EC-B95E-1F706C485797}" type="datetimeFigureOut">
              <a:rPr lang="en-US" smtClean="0"/>
              <a:pPr/>
              <a:t>8/14/2019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02005-E57C-4C22-97E6-146049B2B020}" type="slidenum">
              <a:rPr lang="en-US" smtClean="0"/>
              <a:pPr/>
              <a:t>‹#›</a:t>
            </a:fld>
            <a:endParaRPr lang="en-US"/>
          </a:p>
        </p:txBody>
      </p:sp>
    </p:spTree>
  </p:cSld>
  <p:clrMapOvr>
    <a:masterClrMapping/>
  </p:clrMapOvr>
  <p:transition>
    <p:pull dir="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E6F7E-F07C-40EC-B95E-1F706C485797}" type="datetimeFigureOut">
              <a:rPr lang="en-US" smtClean="0"/>
              <a:pPr/>
              <a:t>8/14/2019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02005-E57C-4C22-97E6-146049B2B0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ll dir="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8-Point Star 3"/>
          <p:cNvSpPr/>
          <p:nvPr/>
        </p:nvSpPr>
        <p:spPr>
          <a:xfrm>
            <a:off x="1763688" y="908720"/>
            <a:ext cx="5357850" cy="5357850"/>
          </a:xfrm>
          <a:prstGeom prst="star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6200000">
            <a:off x="5287663" y="3228370"/>
            <a:ext cx="6429364" cy="829896"/>
          </a:xfrm>
          <a:prstGeom prst="rect">
            <a:avLst/>
          </a:prstGeom>
          <a:solidFill>
            <a:srgbClr val="92D050"/>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fa-IR" sz="3600" dirty="0" smtClean="0">
                <a:solidFill>
                  <a:srgbClr val="FFFF00"/>
                </a:solidFill>
                <a:latin typeface="Andalus" pitchFamily="18" charset="-78"/>
                <a:cs typeface="B Traffic"/>
              </a:rPr>
              <a:t>آیین زندگی (اخلاق کاربردی)</a:t>
            </a:r>
            <a:endParaRPr lang="en-US" sz="3600" dirty="0">
              <a:solidFill>
                <a:srgbClr val="FFFF00"/>
              </a:solidFill>
              <a:latin typeface="Andalus" pitchFamily="18" charset="-78"/>
              <a:cs typeface="B Traffic"/>
            </a:endParaRPr>
          </a:p>
        </p:txBody>
      </p:sp>
      <p:sp>
        <p:nvSpPr>
          <p:cNvPr id="6" name="Teardrop 5"/>
          <p:cNvSpPr/>
          <p:nvPr/>
        </p:nvSpPr>
        <p:spPr>
          <a:xfrm rot="19030443" flipH="1" flipV="1">
            <a:off x="7995731" y="105015"/>
            <a:ext cx="1010891" cy="1010891"/>
          </a:xfrm>
          <a:prstGeom prst="teardrop">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7" name="Picture 9" descr="C:\Users\satari\Desktop\انديشه 1 عكسها\png\uzdfghrl.pn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8057417" y="172832"/>
            <a:ext cx="872852" cy="852774"/>
          </a:xfrm>
          <a:prstGeom prst="rect">
            <a:avLst/>
          </a:prstGeom>
          <a:noFill/>
          <a:ln>
            <a:noFill/>
          </a:ln>
        </p:spPr>
      </p:pic>
      <p:pic>
        <p:nvPicPr>
          <p:cNvPr id="9" name="Picture 2" descr="C:\Users\ghiyasvand\Desktop\png\يبفurl.png"/>
          <p:cNvPicPr>
            <a:picLocks noChangeAspect="1" noChangeArrowheads="1"/>
          </p:cNvPicPr>
          <p:nvPr/>
        </p:nvPicPr>
        <p:blipFill>
          <a:blip r:embed="rId3" cstate="print">
            <a:duotone>
              <a:schemeClr val="accent3">
                <a:shade val="45000"/>
                <a:satMod val="135000"/>
              </a:schemeClr>
              <a:prstClr val="white"/>
            </a:duotone>
          </a:blip>
          <a:srcRect/>
          <a:stretch>
            <a:fillRect/>
          </a:stretch>
        </p:blipFill>
        <p:spPr bwMode="auto">
          <a:xfrm>
            <a:off x="2339752" y="1484784"/>
            <a:ext cx="4276725" cy="4248150"/>
          </a:xfrm>
          <a:prstGeom prst="rect">
            <a:avLst/>
          </a:prstGeom>
          <a:noFill/>
        </p:spPr>
      </p:pic>
      <p:pic>
        <p:nvPicPr>
          <p:cNvPr id="8" name="Picture 7" descr="th.jpg"/>
          <p:cNvPicPr>
            <a:picLocks noChangeAspect="1"/>
          </p:cNvPicPr>
          <p:nvPr/>
        </p:nvPicPr>
        <p:blipFill>
          <a:blip r:embed="rId4" cstate="print"/>
          <a:stretch>
            <a:fillRect/>
          </a:stretch>
        </p:blipFill>
        <p:spPr>
          <a:xfrm>
            <a:off x="2627784" y="1052736"/>
            <a:ext cx="3679609" cy="5040560"/>
          </a:xfrm>
          <a:prstGeom prst="rect">
            <a:avLst/>
          </a:prstGeom>
        </p:spPr>
      </p:pic>
      <p:sp>
        <p:nvSpPr>
          <p:cNvPr id="10" name="Oval 9"/>
          <p:cNvSpPr/>
          <p:nvPr/>
        </p:nvSpPr>
        <p:spPr>
          <a:xfrm rot="19626814">
            <a:off x="663207" y="5569647"/>
            <a:ext cx="1017937" cy="457200"/>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fa-IR" sz="1200" dirty="0" smtClean="0">
                <a:cs typeface="B Nazanin" panose="00000400000000000000" pitchFamily="2" charset="-78"/>
              </a:rPr>
              <a:t>ویراست نخست</a:t>
            </a:r>
            <a:endParaRPr lang="en-US" sz="1200" dirty="0">
              <a:cs typeface="B Nazanin" panose="00000400000000000000" pitchFamily="2" charset="-78"/>
            </a:endParaRP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9"/>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7"/>
                                        </p:tgtEl>
                                        <p:attrNameLst>
                                          <p:attrName>r</p:attrName>
                                        </p:attrNameLst>
                                      </p:cBhvr>
                                    </p:animRo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ppt_x"/>
                                          </p:val>
                                        </p:tav>
                                        <p:tav tm="100000">
                                          <p:val>
                                            <p:strVal val="#ppt_x"/>
                                          </p:val>
                                        </p:tav>
                                      </p:tavLst>
                                    </p:anim>
                                    <p:anim calcmode="lin" valueType="num">
                                      <p:cBhvr additive="base">
                                        <p:cTn id="14"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9800" y="457200"/>
            <a:ext cx="4581468" cy="114300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algn="ctr" rtl="1"/>
            <a:r>
              <a:rPr lang="fa-IR" sz="4800" b="1" dirty="0" smtClean="0">
                <a:solidFill>
                  <a:schemeClr val="tx1"/>
                </a:solidFill>
                <a:latin typeface="B Yagut"/>
                <a:ea typeface="Calibri" pitchFamily="34" charset="0"/>
                <a:cs typeface="B Homa" pitchFamily="2" charset="-78"/>
              </a:rPr>
              <a:t>1.اخلاق توصیفی</a:t>
            </a:r>
            <a:endParaRPr lang="en-US" sz="4800" dirty="0">
              <a:cs typeface="B Homa" pitchFamily="2" charset="-78"/>
            </a:endParaRPr>
          </a:p>
        </p:txBody>
      </p:sp>
      <p:pic>
        <p:nvPicPr>
          <p:cNvPr id="5" name="Picture 2" descr="G:\ghiasvand\Nahad\Ghiasvand\ax\اسلیمی\bote1.pn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a:off x="1807100" y="190488"/>
            <a:ext cx="1012300" cy="15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G:\ghiasvand\Nahad\Ghiasvand\ax\اسلیمی\bote1.pn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6150500" y="152400"/>
            <a:ext cx="1012300" cy="1524000"/>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7" name="Diagram 6"/>
          <p:cNvGraphicFramePr/>
          <p:nvPr>
            <p:extLst>
              <p:ext uri="{D42A27DB-BD31-4B8C-83A1-F6EECF244321}">
                <p14:modId xmlns:p14="http://schemas.microsoft.com/office/powerpoint/2010/main" xmlns="" val="2104486071"/>
              </p:ext>
            </p:extLst>
          </p:nvPr>
        </p:nvGraphicFramePr>
        <p:xfrm>
          <a:off x="428596" y="1857364"/>
          <a:ext cx="9175952" cy="47149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28596" y="1500174"/>
            <a:ext cx="8329650" cy="121444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rtl="1"/>
            <a:r>
              <a:rPr kumimoji="0" lang="fa-IR" sz="3200" b="0" i="0" u="none" strike="noStrike" cap="none" normalizeH="0" baseline="0" dirty="0" smtClean="0">
                <a:ln>
                  <a:noFill/>
                </a:ln>
                <a:solidFill>
                  <a:schemeClr val="bg1"/>
                </a:solidFill>
                <a:effectLst/>
                <a:latin typeface="B Yagut"/>
                <a:ea typeface="Calibri" pitchFamily="34" charset="0"/>
                <a:cs typeface="B Traffic" pitchFamily="2" charset="-78"/>
              </a:rPr>
              <a:t>بررسی افعال اختیاری انسان از حیث خوبی و بدی.</a:t>
            </a:r>
            <a:endParaRPr lang="en-US" sz="3200" dirty="0" smtClean="0">
              <a:solidFill>
                <a:schemeClr val="bg1"/>
              </a:solidFill>
              <a:cs typeface="B Traffic" pitchFamily="2" charset="-78"/>
            </a:endParaRPr>
          </a:p>
        </p:txBody>
      </p:sp>
      <p:pic>
        <p:nvPicPr>
          <p:cNvPr id="9" name="Picture 3" descr="C:\Users\satari\Desktop\انديشه 1 عكسها\png\AN071TR.PNG"/>
          <p:cNvPicPr>
            <a:picLocks noChangeAspect="1" noChangeArrowheads="1"/>
          </p:cNvPicPr>
          <p:nvPr/>
        </p:nvPicPr>
        <p:blipFill>
          <a:blip r:embed="rId2" cstate="print"/>
          <a:srcRect/>
          <a:stretch>
            <a:fillRect/>
          </a:stretch>
        </p:blipFill>
        <p:spPr bwMode="auto">
          <a:xfrm>
            <a:off x="7643834" y="1680291"/>
            <a:ext cx="953592" cy="891453"/>
          </a:xfrm>
          <a:prstGeom prst="rect">
            <a:avLst/>
          </a:prstGeom>
          <a:noFill/>
        </p:spPr>
      </p:pic>
      <p:sp>
        <p:nvSpPr>
          <p:cNvPr id="10" name="Title 1"/>
          <p:cNvSpPr txBox="1">
            <a:spLocks/>
          </p:cNvSpPr>
          <p:nvPr/>
        </p:nvSpPr>
        <p:spPr>
          <a:xfrm>
            <a:off x="4500562" y="2871790"/>
            <a:ext cx="4257684" cy="1271590"/>
          </a:xfrm>
          <a:prstGeom prst="rect">
            <a:avLst/>
          </a:prstGeo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fontScale="92500"/>
          </a:bodyPr>
          <a:lstStyle/>
          <a:p>
            <a:pPr lvl="2" algn="ctr" rtl="1">
              <a:spcBef>
                <a:spcPct val="0"/>
              </a:spcBef>
            </a:pPr>
            <a:r>
              <a:rPr lang="fa-IR" sz="3600" dirty="0" smtClean="0">
                <a:solidFill>
                  <a:srgbClr val="FFFF00"/>
                </a:solidFill>
                <a:latin typeface="B Yagut"/>
                <a:ea typeface="Calibri" pitchFamily="34" charset="0"/>
                <a:cs typeface="B Traffic" pitchFamily="2" charset="-78"/>
              </a:rPr>
              <a:t>موضوع:</a:t>
            </a:r>
          </a:p>
          <a:p>
            <a:pPr lvl="2" algn="ctr" rtl="1">
              <a:spcBef>
                <a:spcPct val="0"/>
              </a:spcBef>
            </a:pPr>
            <a:r>
              <a:rPr lang="fa-IR" sz="3600" dirty="0" smtClean="0">
                <a:solidFill>
                  <a:schemeClr val="bg1"/>
                </a:solidFill>
                <a:latin typeface="B Yagut"/>
                <a:ea typeface="Calibri" pitchFamily="34" charset="0"/>
                <a:cs typeface="B Traffic" pitchFamily="2" charset="-78"/>
              </a:rPr>
              <a:t> افعال اختیاری انسان.</a:t>
            </a:r>
            <a:endParaRPr kumimoji="0" lang="en-US" sz="3600" b="0" i="0" u="none" strike="noStrike" kern="1200" cap="none" spc="0" normalizeH="0" baseline="0" noProof="0" dirty="0">
              <a:ln>
                <a:noFill/>
              </a:ln>
              <a:solidFill>
                <a:schemeClr val="bg1"/>
              </a:solidFill>
              <a:effectLst/>
              <a:uLnTx/>
              <a:uFillTx/>
              <a:cs typeface="B Traffic" pitchFamily="2" charset="-78"/>
            </a:endParaRPr>
          </a:p>
        </p:txBody>
      </p:sp>
      <p:pic>
        <p:nvPicPr>
          <p:cNvPr id="11" name="Picture 3" descr="C:\Users\satari\Desktop\انديشه 1 عكسها\png\AN071TR.PNG"/>
          <p:cNvPicPr>
            <a:picLocks noChangeAspect="1" noChangeArrowheads="1"/>
          </p:cNvPicPr>
          <p:nvPr/>
        </p:nvPicPr>
        <p:blipFill>
          <a:blip r:embed="rId2" cstate="print"/>
          <a:srcRect/>
          <a:stretch>
            <a:fillRect/>
          </a:stretch>
        </p:blipFill>
        <p:spPr bwMode="auto">
          <a:xfrm>
            <a:off x="7708670" y="3071810"/>
            <a:ext cx="978138" cy="914400"/>
          </a:xfrm>
          <a:prstGeom prst="rect">
            <a:avLst/>
          </a:prstGeom>
          <a:noFill/>
        </p:spPr>
      </p:pic>
      <p:sp>
        <p:nvSpPr>
          <p:cNvPr id="12" name="Rounded Rectangle 11"/>
          <p:cNvSpPr/>
          <p:nvPr/>
        </p:nvSpPr>
        <p:spPr>
          <a:xfrm>
            <a:off x="428596" y="2871790"/>
            <a:ext cx="3857652" cy="134302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rtl="1">
              <a:buNone/>
            </a:pPr>
            <a:r>
              <a:rPr lang="fa-IR" sz="3200" dirty="0" smtClean="0">
                <a:solidFill>
                  <a:srgbClr val="FF0000"/>
                </a:solidFill>
                <a:latin typeface="B Yagut"/>
                <a:ea typeface="Calibri" pitchFamily="34" charset="0"/>
                <a:cs typeface="B Traffic" pitchFamily="2" charset="-78"/>
              </a:rPr>
              <a:t>روش: </a:t>
            </a:r>
            <a:r>
              <a:rPr lang="fa-IR" sz="3200" dirty="0" smtClean="0">
                <a:solidFill>
                  <a:schemeClr val="bg1"/>
                </a:solidFill>
                <a:latin typeface="B Yagut"/>
                <a:ea typeface="Calibri" pitchFamily="34" charset="0"/>
                <a:cs typeface="B Traffic" pitchFamily="2" charset="-78"/>
              </a:rPr>
              <a:t>استدلالی و عقلی</a:t>
            </a:r>
            <a:endParaRPr lang="en-US" sz="3200" dirty="0" smtClean="0">
              <a:solidFill>
                <a:schemeClr val="bg1"/>
              </a:solidFill>
              <a:cs typeface="B Traffic" pitchFamily="2" charset="-78"/>
            </a:endParaRPr>
          </a:p>
        </p:txBody>
      </p:sp>
      <p:sp>
        <p:nvSpPr>
          <p:cNvPr id="13" name="Title 1"/>
          <p:cNvSpPr txBox="1">
            <a:spLocks/>
          </p:cNvSpPr>
          <p:nvPr/>
        </p:nvSpPr>
        <p:spPr>
          <a:xfrm>
            <a:off x="428596" y="4424362"/>
            <a:ext cx="8329650" cy="221934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rtl="1">
              <a:spcBef>
                <a:spcPct val="0"/>
              </a:spcBef>
            </a:pPr>
            <a:r>
              <a:rPr lang="fa-I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 Yagut"/>
                <a:ea typeface="Calibri" pitchFamily="34" charset="0"/>
                <a:cs typeface="B Traffic" pitchFamily="2" charset="-78"/>
              </a:rPr>
              <a:t>کاربرد: </a:t>
            </a:r>
            <a:endPar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rtl="1">
              <a:spcBef>
                <a:spcPct val="0"/>
              </a:spcBef>
            </a:pPr>
            <a:r>
              <a:rPr lang="fa-IR" sz="3200" dirty="0" smtClean="0">
                <a:solidFill>
                  <a:srgbClr val="002060"/>
                </a:solidFill>
                <a:latin typeface="B Yagut"/>
                <a:ea typeface="Calibri" pitchFamily="34" charset="0"/>
                <a:cs typeface="B Traffic" pitchFamily="2" charset="-78"/>
              </a:rPr>
              <a:t>ارائه نظریه معقول برای خوبی و یا بدی و ملاک پاسخ به این پرسش‌ها:</a:t>
            </a:r>
          </a:p>
          <a:p>
            <a:pPr algn="ctr" rtl="1">
              <a:spcBef>
                <a:spcPct val="0"/>
              </a:spcBef>
            </a:pPr>
            <a:r>
              <a:rPr lang="fa-IR" sz="2800" dirty="0" smtClean="0">
                <a:solidFill>
                  <a:schemeClr val="bg1"/>
                </a:solidFill>
                <a:latin typeface="B Yagut"/>
                <a:ea typeface="Calibri" pitchFamily="34" charset="0"/>
                <a:cs typeface="B Traffic" pitchFamily="2" charset="-78"/>
              </a:rPr>
              <a:t> </a:t>
            </a:r>
            <a:r>
              <a:rPr lang="fa-IR" sz="2800" dirty="0" smtClean="0">
                <a:solidFill>
                  <a:srgbClr val="008000"/>
                </a:solidFill>
                <a:latin typeface="B Yagut"/>
                <a:ea typeface="Calibri" pitchFamily="34" charset="0"/>
                <a:cs typeface="B Traffic" pitchFamily="2" charset="-78"/>
              </a:rPr>
              <a:t>1- دلیل درستی 2- معیار خوب یا بد 3- چرایی.</a:t>
            </a:r>
            <a:endParaRPr lang="en-US" sz="2800" b="1" dirty="0" smtClean="0">
              <a:solidFill>
                <a:srgbClr val="008000"/>
              </a:solidFill>
              <a:cs typeface="B Traffic" pitchFamily="2" charset="-78"/>
            </a:endParaRPr>
          </a:p>
        </p:txBody>
      </p:sp>
      <p:sp>
        <p:nvSpPr>
          <p:cNvPr id="16" name="Title 1"/>
          <p:cNvSpPr txBox="1">
            <a:spLocks/>
          </p:cNvSpPr>
          <p:nvPr/>
        </p:nvSpPr>
        <p:spPr>
          <a:xfrm>
            <a:off x="4071934" y="238860"/>
            <a:ext cx="4410107" cy="975561"/>
          </a:xfrm>
          <a:prstGeom prst="rect">
            <a:avLst/>
          </a:prstGeom>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algn="ctr" rtl="1"/>
            <a:r>
              <a:rPr lang="fa-IR" sz="4800" dirty="0" smtClean="0">
                <a:solidFill>
                  <a:schemeClr val="bg1"/>
                </a:solidFill>
                <a:latin typeface="B Yagut"/>
                <a:ea typeface="Calibri" pitchFamily="34" charset="0"/>
                <a:cs typeface="B Homa" pitchFamily="2" charset="-78"/>
              </a:rPr>
              <a:t>2.اخلاق هنجاری</a:t>
            </a:r>
            <a:endParaRPr lang="en-US" sz="4800" dirty="0" smtClean="0">
              <a:solidFill>
                <a:schemeClr val="bg1"/>
              </a:solidFill>
              <a:cs typeface="B Homa" pitchFamily="2" charset="-78"/>
            </a:endParaRPr>
          </a:p>
        </p:txBody>
      </p:sp>
      <p:pic>
        <p:nvPicPr>
          <p:cNvPr id="17" name="Picture 2" descr="C:\Users\ghiyasvand\Desktop\png\bote2.png"/>
          <p:cNvPicPr>
            <a:picLocks noChangeAspect="1" noChangeArrowheads="1"/>
          </p:cNvPicPr>
          <p:nvPr/>
        </p:nvPicPr>
        <p:blipFill>
          <a:blip r:embed="rId3" cstate="print"/>
          <a:srcRect/>
          <a:stretch>
            <a:fillRect/>
          </a:stretch>
        </p:blipFill>
        <p:spPr bwMode="auto">
          <a:xfrm flipH="1" flipV="1">
            <a:off x="7929586" y="142850"/>
            <a:ext cx="833438" cy="1199399"/>
          </a:xfrm>
          <a:prstGeom prst="rect">
            <a:avLst/>
          </a:prstGeom>
          <a:noFill/>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80">
                                          <p:stCondLst>
                                            <p:cond delay="0"/>
                                          </p:stCondLst>
                                        </p:cTn>
                                        <p:tgtEl>
                                          <p:spTgt spid="12"/>
                                        </p:tgtEl>
                                      </p:cBhvr>
                                    </p:animEffect>
                                    <p:anim calcmode="lin" valueType="num">
                                      <p:cBhvr>
                                        <p:cTn id="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3" dur="26">
                                          <p:stCondLst>
                                            <p:cond delay="650"/>
                                          </p:stCondLst>
                                        </p:cTn>
                                        <p:tgtEl>
                                          <p:spTgt spid="12"/>
                                        </p:tgtEl>
                                      </p:cBhvr>
                                      <p:to x="100000" y="60000"/>
                                    </p:animScale>
                                    <p:animScale>
                                      <p:cBhvr>
                                        <p:cTn id="34" dur="166" decel="50000">
                                          <p:stCondLst>
                                            <p:cond delay="676"/>
                                          </p:stCondLst>
                                        </p:cTn>
                                        <p:tgtEl>
                                          <p:spTgt spid="12"/>
                                        </p:tgtEl>
                                      </p:cBhvr>
                                      <p:to x="100000" y="100000"/>
                                    </p:animScale>
                                    <p:animScale>
                                      <p:cBhvr>
                                        <p:cTn id="35" dur="26">
                                          <p:stCondLst>
                                            <p:cond delay="1312"/>
                                          </p:stCondLst>
                                        </p:cTn>
                                        <p:tgtEl>
                                          <p:spTgt spid="12"/>
                                        </p:tgtEl>
                                      </p:cBhvr>
                                      <p:to x="100000" y="80000"/>
                                    </p:animScale>
                                    <p:animScale>
                                      <p:cBhvr>
                                        <p:cTn id="36" dur="166" decel="50000">
                                          <p:stCondLst>
                                            <p:cond delay="1338"/>
                                          </p:stCondLst>
                                        </p:cTn>
                                        <p:tgtEl>
                                          <p:spTgt spid="12"/>
                                        </p:tgtEl>
                                      </p:cBhvr>
                                      <p:to x="100000" y="100000"/>
                                    </p:animScale>
                                    <p:animScale>
                                      <p:cBhvr>
                                        <p:cTn id="37" dur="26">
                                          <p:stCondLst>
                                            <p:cond delay="1642"/>
                                          </p:stCondLst>
                                        </p:cTn>
                                        <p:tgtEl>
                                          <p:spTgt spid="12"/>
                                        </p:tgtEl>
                                      </p:cBhvr>
                                      <p:to x="100000" y="90000"/>
                                    </p:animScale>
                                    <p:animScale>
                                      <p:cBhvr>
                                        <p:cTn id="38" dur="166" decel="50000">
                                          <p:stCondLst>
                                            <p:cond delay="1668"/>
                                          </p:stCondLst>
                                        </p:cTn>
                                        <p:tgtEl>
                                          <p:spTgt spid="12"/>
                                        </p:tgtEl>
                                      </p:cBhvr>
                                      <p:to x="100000" y="100000"/>
                                    </p:animScale>
                                    <p:animScale>
                                      <p:cBhvr>
                                        <p:cTn id="39" dur="26">
                                          <p:stCondLst>
                                            <p:cond delay="1808"/>
                                          </p:stCondLst>
                                        </p:cTn>
                                        <p:tgtEl>
                                          <p:spTgt spid="12"/>
                                        </p:tgtEl>
                                      </p:cBhvr>
                                      <p:to x="100000" y="95000"/>
                                    </p:animScale>
                                    <p:animScale>
                                      <p:cBhvr>
                                        <p:cTn id="40" dur="166" decel="50000">
                                          <p:stCondLst>
                                            <p:cond delay="1834"/>
                                          </p:stCondLst>
                                        </p:cTn>
                                        <p:tgtEl>
                                          <p:spTgt spid="1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ghiyasvand\Desktop\png\يبفurl.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4429124" y="2395510"/>
            <a:ext cx="2895600" cy="2876253"/>
          </a:xfrm>
          <a:prstGeom prst="rect">
            <a:avLst/>
          </a:prstGeom>
          <a:noFill/>
        </p:spPr>
      </p:pic>
      <p:pic>
        <p:nvPicPr>
          <p:cNvPr id="14" name="Picture 2" descr="C:\Users\ghiyasvand\Desktop\png\يبفurl.pn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4429124" y="3981747"/>
            <a:ext cx="2895600" cy="2876253"/>
          </a:xfrm>
          <a:prstGeom prst="rect">
            <a:avLst/>
          </a:prstGeom>
          <a:noFill/>
        </p:spPr>
      </p:pic>
      <p:sp>
        <p:nvSpPr>
          <p:cNvPr id="15" name="Title 1"/>
          <p:cNvSpPr txBox="1">
            <a:spLocks/>
          </p:cNvSpPr>
          <p:nvPr/>
        </p:nvSpPr>
        <p:spPr>
          <a:xfrm>
            <a:off x="5357818" y="304800"/>
            <a:ext cx="3100381" cy="1052498"/>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lvl="1" algn="ctr" rtl="1"/>
            <a:r>
              <a:rPr lang="fa-IR" sz="4400" dirty="0" smtClean="0">
                <a:latin typeface="B Traffic"/>
                <a:cs typeface="B Homa" pitchFamily="2" charset="-78"/>
              </a:rPr>
              <a:t> 3.فرا اخلاقی:</a:t>
            </a:r>
            <a:endParaRPr kumimoji="0" lang="fa-IR" sz="4400" i="0" u="none" strike="noStrike" kern="0" cap="none" spc="0" normalizeH="0" baseline="0" noProof="0" dirty="0" smtClean="0">
              <a:ln>
                <a:noFill/>
              </a:ln>
              <a:solidFill>
                <a:srgbClr val="FFFF00"/>
              </a:solidFill>
              <a:effectLst/>
              <a:uLnTx/>
              <a:uFillTx/>
              <a:cs typeface="B Homa" pitchFamily="2" charset="-78"/>
            </a:endParaRPr>
          </a:p>
        </p:txBody>
      </p:sp>
      <p:pic>
        <p:nvPicPr>
          <p:cNvPr id="16" name="Picture 2" descr="C:\Users\ghiyasvand\Desktop\png\bote2.png"/>
          <p:cNvPicPr>
            <a:picLocks noChangeAspect="1" noChangeArrowheads="1"/>
          </p:cNvPicPr>
          <p:nvPr/>
        </p:nvPicPr>
        <p:blipFill>
          <a:blip r:embed="rId3" cstate="print"/>
          <a:srcRect/>
          <a:stretch>
            <a:fillRect/>
          </a:stretch>
        </p:blipFill>
        <p:spPr bwMode="auto">
          <a:xfrm flipH="1" flipV="1">
            <a:off x="7929585" y="157800"/>
            <a:ext cx="857256" cy="1349333"/>
          </a:xfrm>
          <a:prstGeom prst="rect">
            <a:avLst/>
          </a:prstGeom>
          <a:noFill/>
        </p:spPr>
      </p:pic>
      <p:sp>
        <p:nvSpPr>
          <p:cNvPr id="17" name="Rounded Rectangle 16"/>
          <p:cNvSpPr/>
          <p:nvPr/>
        </p:nvSpPr>
        <p:spPr>
          <a:xfrm>
            <a:off x="428596" y="4752964"/>
            <a:ext cx="5572164" cy="15716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lvl="0" algn="ctr" defTabSz="1377950">
              <a:lnSpc>
                <a:spcPct val="90000"/>
              </a:lnSpc>
              <a:spcBef>
                <a:spcPct val="0"/>
              </a:spcBef>
              <a:spcAft>
                <a:spcPct val="35000"/>
              </a:spcAft>
            </a:pPr>
            <a:r>
              <a:rPr lang="fa-IR" sz="3600" dirty="0" smtClean="0">
                <a:latin typeface="B Traffic"/>
                <a:cs typeface="B Traffic" pitchFamily="2" charset="-78"/>
              </a:rPr>
              <a:t> بررسی معنای خوب و بد و تحلیل گزاره‌های مربوط</a:t>
            </a:r>
            <a:endParaRPr lang="en-US" sz="3600" dirty="0">
              <a:cs typeface="B Traffic" pitchFamily="2" charset="-78"/>
            </a:endParaRPr>
          </a:p>
        </p:txBody>
      </p:sp>
      <p:sp>
        <p:nvSpPr>
          <p:cNvPr id="18" name="Rounded Rectangle 17"/>
          <p:cNvSpPr/>
          <p:nvPr/>
        </p:nvSpPr>
        <p:spPr>
          <a:xfrm>
            <a:off x="428596" y="3038452"/>
            <a:ext cx="5572164" cy="1571636"/>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fa-IR" sz="3200" dirty="0" smtClean="0">
                <a:latin typeface="B Traffic"/>
                <a:cs typeface="B Traffic" pitchFamily="2" charset="-78"/>
              </a:rPr>
              <a:t>مفاهیم و جملات اخلاق هنجاری</a:t>
            </a:r>
            <a:endParaRPr lang="en-US" sz="3200" dirty="0"/>
          </a:p>
        </p:txBody>
      </p:sp>
      <p:sp>
        <p:nvSpPr>
          <p:cNvPr id="19" name="Left Arrow 18"/>
          <p:cNvSpPr/>
          <p:nvPr/>
        </p:nvSpPr>
        <p:spPr>
          <a:xfrm>
            <a:off x="5500694" y="3038452"/>
            <a:ext cx="3429024" cy="1571636"/>
          </a:xfrm>
          <a:prstGeom prst="leftArrow">
            <a:avLst>
              <a:gd name="adj1" fmla="val 59384"/>
              <a:gd name="adj2" fmla="val 5000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5400" dirty="0" smtClean="0">
                <a:solidFill>
                  <a:srgbClr val="7030A0"/>
                </a:solidFill>
                <a:latin typeface="B Traffic"/>
                <a:cs typeface="B Traffic" pitchFamily="2" charset="-78"/>
              </a:rPr>
              <a:t>موضوع: </a:t>
            </a:r>
            <a:endParaRPr lang="en-US" sz="5400" dirty="0">
              <a:solidFill>
                <a:srgbClr val="7030A0"/>
              </a:solidFill>
            </a:endParaRPr>
          </a:p>
        </p:txBody>
      </p:sp>
      <p:sp>
        <p:nvSpPr>
          <p:cNvPr id="20" name="Left Arrow 19"/>
          <p:cNvSpPr/>
          <p:nvPr/>
        </p:nvSpPr>
        <p:spPr>
          <a:xfrm>
            <a:off x="5500694" y="4752964"/>
            <a:ext cx="3429024" cy="1571636"/>
          </a:xfrm>
          <a:prstGeom prst="leftArrow">
            <a:avLst>
              <a:gd name="adj1" fmla="val 59384"/>
              <a:gd name="adj2" fmla="val 50000"/>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fa-IR" sz="5400" dirty="0" smtClean="0">
                <a:solidFill>
                  <a:srgbClr val="7030A0"/>
                </a:solidFill>
                <a:latin typeface="B Traffic"/>
                <a:cs typeface="B Traffic" pitchFamily="2" charset="-78"/>
              </a:rPr>
              <a:t>هدف:</a:t>
            </a:r>
            <a:endParaRPr lang="en-US" sz="5400" dirty="0">
              <a:solidFill>
                <a:srgbClr val="7030A0"/>
              </a:solidFill>
            </a:endParaRPr>
          </a:p>
        </p:txBody>
      </p:sp>
      <p:grpSp>
        <p:nvGrpSpPr>
          <p:cNvPr id="4" name="Group 3"/>
          <p:cNvGrpSpPr/>
          <p:nvPr/>
        </p:nvGrpSpPr>
        <p:grpSpPr>
          <a:xfrm>
            <a:off x="495300" y="1770384"/>
            <a:ext cx="8153400" cy="1544296"/>
            <a:chOff x="0" y="718"/>
            <a:chExt cx="8153400" cy="1544296"/>
          </a:xfrm>
        </p:grpSpPr>
        <p:sp>
          <p:nvSpPr>
            <p:cNvPr id="5" name="Up Arrow Callout 4"/>
            <p:cNvSpPr/>
            <p:nvPr/>
          </p:nvSpPr>
          <p:spPr>
            <a:xfrm rot="10800000">
              <a:off x="0" y="718"/>
              <a:ext cx="8153400" cy="1544296"/>
            </a:xfrm>
            <a:prstGeom prst="upArrowCallou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Up Arrow Callout 4"/>
            <p:cNvSpPr/>
            <p:nvPr/>
          </p:nvSpPr>
          <p:spPr>
            <a:xfrm rot="21600000">
              <a:off x="0" y="718"/>
              <a:ext cx="8153400" cy="10034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fa-IR" sz="3100" kern="1200" dirty="0" smtClean="0">
                  <a:latin typeface="B Traffic"/>
                  <a:cs typeface="B Traffic" pitchFamily="2" charset="-78"/>
                </a:rPr>
                <a:t>تحلیل فلسفی درباره مفاهیم اخلاقی</a:t>
              </a:r>
              <a:endParaRPr lang="en-US" sz="3100" kern="1200" dirty="0">
                <a:solidFill>
                  <a:schemeClr val="bg1"/>
                </a:solidFill>
                <a:cs typeface="B Traffic" pitchFamily="2" charset="-78"/>
              </a:endParaRPr>
            </a:p>
          </p:txBody>
        </p:sp>
      </p:gr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360"/>
                                          </p:val>
                                        </p:tav>
                                        <p:tav tm="100000">
                                          <p:val>
                                            <p:fltVal val="0"/>
                                          </p:val>
                                        </p:tav>
                                      </p:tavLst>
                                    </p:anim>
                                    <p:animEffect transition="in" filter="fade">
                                      <p:cBhvr>
                                        <p:cTn id="10" dur="1000"/>
                                        <p:tgtEl>
                                          <p:spTgt spid="14"/>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360"/>
                                          </p:val>
                                        </p:tav>
                                        <p:tav tm="100000">
                                          <p:val>
                                            <p:fltVal val="0"/>
                                          </p:val>
                                        </p:tav>
                                      </p:tavLst>
                                    </p:anim>
                                    <p:animEffect transition="in" filter="fade">
                                      <p:cBhvr>
                                        <p:cTn id="16" dur="1000"/>
                                        <p:tgtEl>
                                          <p:spTgt spid="13"/>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ppt_x</p:attrName>
                                        </p:attrNameLst>
                                      </p:cBhvr>
                                      <p:tavLst>
                                        <p:tav tm="0">
                                          <p:val>
                                            <p:strVal val="#ppt_x-.2"/>
                                          </p:val>
                                        </p:tav>
                                        <p:tav tm="100000">
                                          <p:val>
                                            <p:strVal val="#ppt_x"/>
                                          </p:val>
                                        </p:tav>
                                      </p:tavLst>
                                    </p:anim>
                                    <p:anim calcmode="lin" valueType="num">
                                      <p:cBhvr>
                                        <p:cTn id="2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5"/>
                                        </p:tgtEl>
                                      </p:cBhvr>
                                    </p:animEffect>
                                  </p:childTnLst>
                                </p:cTn>
                              </p:par>
                              <p:par>
                                <p:cTn id="22" presetID="29"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rocess 9"/>
          <p:cNvSpPr/>
          <p:nvPr/>
        </p:nvSpPr>
        <p:spPr>
          <a:xfrm>
            <a:off x="2090931" y="191003"/>
            <a:ext cx="5214974" cy="1143008"/>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rtl="1" fontAlgn="base">
              <a:spcBef>
                <a:spcPct val="0"/>
              </a:spcBef>
              <a:spcAft>
                <a:spcPct val="0"/>
              </a:spcAft>
            </a:pPr>
            <a:r>
              <a:rPr lang="fa-IR" sz="6000" dirty="0" smtClean="0">
                <a:solidFill>
                  <a:schemeClr val="tx1"/>
                </a:solidFill>
                <a:latin typeface="B Traffic"/>
                <a:ea typeface="Calibri" pitchFamily="34" charset="0"/>
                <a:cs typeface="B Homa"/>
              </a:rPr>
              <a:t>4.اخلاق کاربردی</a:t>
            </a:r>
            <a:endParaRPr lang="en-US" sz="6000" dirty="0" smtClean="0">
              <a:solidFill>
                <a:schemeClr val="tx1"/>
              </a:solidFill>
              <a:latin typeface="B Traffic"/>
              <a:cs typeface="B Homa"/>
            </a:endParaRPr>
          </a:p>
        </p:txBody>
      </p:sp>
      <p:sp>
        <p:nvSpPr>
          <p:cNvPr id="14" name="Rounded Rectangle 13"/>
          <p:cNvSpPr/>
          <p:nvPr/>
        </p:nvSpPr>
        <p:spPr>
          <a:xfrm>
            <a:off x="4286248" y="2928934"/>
            <a:ext cx="4593692" cy="364333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Low" rtl="1" fontAlgn="base">
              <a:spcBef>
                <a:spcPct val="0"/>
              </a:spcBef>
              <a:spcAft>
                <a:spcPct val="0"/>
              </a:spcAft>
            </a:pPr>
            <a:r>
              <a:rPr lang="fa-IR" sz="3200" dirty="0" smtClean="0">
                <a:solidFill>
                  <a:schemeClr val="tx1"/>
                </a:solidFill>
                <a:latin typeface="B Yagut"/>
                <a:ea typeface="Calibri" pitchFamily="34" charset="0"/>
                <a:cs typeface="B Traffic" pitchFamily="2" charset="-78"/>
              </a:rPr>
              <a:t>همان اخلاق هنجاری است و درصدد آن است که کاربرد و اِعمال منظم و منطقی نظریه‌ی اخلاقی را در حوزه مسائل اخلاقی خاص نشان دهد؛ مثل اخلاق دانشجویی.</a:t>
            </a:r>
            <a:endParaRPr lang="fa-IR" sz="3200" dirty="0" smtClean="0">
              <a:solidFill>
                <a:schemeClr val="tx1"/>
              </a:solidFill>
              <a:latin typeface="Arial" pitchFamily="34" charset="0"/>
              <a:cs typeface="B Traffic" pitchFamily="2" charset="-78"/>
            </a:endParaRPr>
          </a:p>
        </p:txBody>
      </p:sp>
      <p:sp>
        <p:nvSpPr>
          <p:cNvPr id="8" name="Teardrop 7"/>
          <p:cNvSpPr/>
          <p:nvPr/>
        </p:nvSpPr>
        <p:spPr>
          <a:xfrm rot="296492" flipH="1" flipV="1">
            <a:off x="6785156" y="144187"/>
            <a:ext cx="1231577" cy="1231577"/>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11" name="Picture 9" descr="C:\Users\satari\Desktop\انديشه 1 عكسها\png\uzdfghrl.png"/>
          <p:cNvPicPr>
            <a:picLocks noChangeAspect="1" noChangeArrowheads="1"/>
          </p:cNvPicPr>
          <p:nvPr/>
        </p:nvPicPr>
        <p:blipFill>
          <a:blip r:embed="rId2" cstate="print"/>
          <a:srcRect/>
          <a:stretch>
            <a:fillRect/>
          </a:stretch>
        </p:blipFill>
        <p:spPr bwMode="auto">
          <a:xfrm rot="3593086">
            <a:off x="6865101" y="206068"/>
            <a:ext cx="1089795" cy="1064727"/>
          </a:xfrm>
          <a:prstGeom prst="rect">
            <a:avLst/>
          </a:prstGeom>
          <a:noFill/>
          <a:ln>
            <a:noFill/>
          </a:ln>
        </p:spPr>
      </p:pic>
      <p:sp>
        <p:nvSpPr>
          <p:cNvPr id="12" name="Teardrop 11"/>
          <p:cNvSpPr/>
          <p:nvPr/>
        </p:nvSpPr>
        <p:spPr>
          <a:xfrm rot="21303508" flipV="1">
            <a:off x="1199858" y="144187"/>
            <a:ext cx="1231577" cy="1231577"/>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15" name="Picture 9" descr="C:\Users\satari\Desktop\انديشه 1 عكسها\png\uzdfghrl.png"/>
          <p:cNvPicPr>
            <a:picLocks noChangeAspect="1" noChangeArrowheads="1"/>
          </p:cNvPicPr>
          <p:nvPr/>
        </p:nvPicPr>
        <p:blipFill>
          <a:blip r:embed="rId2" cstate="print"/>
          <a:srcRect/>
          <a:stretch>
            <a:fillRect/>
          </a:stretch>
        </p:blipFill>
        <p:spPr bwMode="auto">
          <a:xfrm rot="18006914" flipH="1">
            <a:off x="1279803" y="206068"/>
            <a:ext cx="1089795" cy="1064727"/>
          </a:xfrm>
          <a:prstGeom prst="rect">
            <a:avLst/>
          </a:prstGeom>
          <a:noFill/>
          <a:ln>
            <a:noFill/>
          </a:ln>
        </p:spPr>
      </p:pic>
      <p:grpSp>
        <p:nvGrpSpPr>
          <p:cNvPr id="17" name="Group 16"/>
          <p:cNvGrpSpPr/>
          <p:nvPr/>
        </p:nvGrpSpPr>
        <p:grpSpPr>
          <a:xfrm>
            <a:off x="4286248" y="1500174"/>
            <a:ext cx="4576766" cy="1571636"/>
            <a:chOff x="0" y="718"/>
            <a:chExt cx="8153400" cy="1544296"/>
          </a:xfrm>
        </p:grpSpPr>
        <p:sp>
          <p:nvSpPr>
            <p:cNvPr id="18" name="Up Arrow Callout 17"/>
            <p:cNvSpPr/>
            <p:nvPr/>
          </p:nvSpPr>
          <p:spPr>
            <a:xfrm rot="10800000">
              <a:off x="0" y="718"/>
              <a:ext cx="8153400" cy="1544296"/>
            </a:xfrm>
            <a:prstGeom prst="upArrowCallout">
              <a:avLst>
                <a:gd name="adj1" fmla="val 68768"/>
                <a:gd name="adj2" fmla="val 46583"/>
                <a:gd name="adj3" fmla="val 28754"/>
                <a:gd name="adj4" fmla="val 6122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Up Arrow Callout 4"/>
            <p:cNvSpPr/>
            <p:nvPr/>
          </p:nvSpPr>
          <p:spPr>
            <a:xfrm rot="21600000">
              <a:off x="0" y="718"/>
              <a:ext cx="8153400" cy="10034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0472" tIns="220472" rIns="220472" bIns="220472" numCol="1" spcCol="1270" anchor="ctr" anchorCtr="0">
              <a:noAutofit/>
            </a:bodyPr>
            <a:lstStyle/>
            <a:p>
              <a:pPr lvl="0" algn="ctr" defTabSz="1377950" rtl="1">
                <a:lnSpc>
                  <a:spcPct val="90000"/>
                </a:lnSpc>
                <a:spcBef>
                  <a:spcPct val="0"/>
                </a:spcBef>
                <a:spcAft>
                  <a:spcPct val="35000"/>
                </a:spcAft>
              </a:pPr>
              <a:r>
                <a:rPr lang="fa-IR" sz="3600" b="1" dirty="0" smtClean="0">
                  <a:solidFill>
                    <a:srgbClr val="FFFF00"/>
                  </a:solidFill>
                  <a:latin typeface="B Yagut"/>
                  <a:ea typeface="Calibri" pitchFamily="34" charset="0"/>
                  <a:cs typeface="B Homa" pitchFamily="2" charset="-78"/>
                </a:rPr>
                <a:t>تعریف:</a:t>
              </a:r>
              <a:endParaRPr lang="en-US" sz="3600" kern="1200" dirty="0">
                <a:solidFill>
                  <a:srgbClr val="FFFF00"/>
                </a:solidFill>
                <a:cs typeface="B Homa" pitchFamily="2" charset="-78"/>
              </a:endParaRPr>
            </a:p>
          </p:txBody>
        </p:sp>
      </p:grpSp>
      <p:pic>
        <p:nvPicPr>
          <p:cNvPr id="13" name="Picture 2" descr="C:\Users\satari\Desktop\انديشه 1 عكسها\png\يبفurl.png"/>
          <p:cNvPicPr>
            <a:picLocks noChangeAspect="1" noChangeArrowheads="1"/>
          </p:cNvPicPr>
          <p:nvPr/>
        </p:nvPicPr>
        <p:blipFill>
          <a:blip r:embed="rId3" cstate="print"/>
          <a:srcRect/>
          <a:stretch>
            <a:fillRect/>
          </a:stretch>
        </p:blipFill>
        <p:spPr bwMode="auto">
          <a:xfrm>
            <a:off x="795341" y="3786190"/>
            <a:ext cx="2705089" cy="2687015"/>
          </a:xfrm>
          <a:prstGeom prst="rect">
            <a:avLst/>
          </a:prstGeom>
          <a:noFill/>
        </p:spPr>
      </p:pic>
      <p:pic>
        <p:nvPicPr>
          <p:cNvPr id="16" name="Picture 2" descr="C:\Users\hamidi.t\Desktop\1751235_250.jpg"/>
          <p:cNvPicPr>
            <a:picLocks noChangeAspect="1" noChangeArrowheads="1"/>
          </p:cNvPicPr>
          <p:nvPr/>
        </p:nvPicPr>
        <p:blipFill>
          <a:blip r:embed="rId4" cstate="print"/>
          <a:srcRect l="33489"/>
          <a:stretch>
            <a:fillRect/>
          </a:stretch>
        </p:blipFill>
        <p:spPr bwMode="auto">
          <a:xfrm>
            <a:off x="71406" y="1500174"/>
            <a:ext cx="4130609" cy="3734386"/>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1"/>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5"/>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35"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2000"/>
                                        <p:tgtEl>
                                          <p:spTgt spid="13"/>
                                        </p:tgtEl>
                                      </p:cBhvr>
                                    </p:animEffect>
                                    <p:anim calcmode="lin" valueType="num">
                                      <p:cBhvr>
                                        <p:cTn id="18" dur="2000" fill="hold"/>
                                        <p:tgtEl>
                                          <p:spTgt spid="13"/>
                                        </p:tgtEl>
                                        <p:attrNameLst>
                                          <p:attrName>style.rotation</p:attrName>
                                        </p:attrNameLst>
                                      </p:cBhvr>
                                      <p:tavLst>
                                        <p:tav tm="0">
                                          <p:val>
                                            <p:fltVal val="720"/>
                                          </p:val>
                                        </p:tav>
                                        <p:tav tm="100000">
                                          <p:val>
                                            <p:fltVal val="0"/>
                                          </p:val>
                                        </p:tav>
                                      </p:tavLst>
                                    </p:anim>
                                    <p:anim calcmode="lin" valueType="num">
                                      <p:cBhvr>
                                        <p:cTn id="19" dur="2000" fill="hold"/>
                                        <p:tgtEl>
                                          <p:spTgt spid="13"/>
                                        </p:tgtEl>
                                        <p:attrNameLst>
                                          <p:attrName>ppt_h</p:attrName>
                                        </p:attrNameLst>
                                      </p:cBhvr>
                                      <p:tavLst>
                                        <p:tav tm="0">
                                          <p:val>
                                            <p:fltVal val="0"/>
                                          </p:val>
                                        </p:tav>
                                        <p:tav tm="100000">
                                          <p:val>
                                            <p:strVal val="#ppt_h"/>
                                          </p:val>
                                        </p:tav>
                                      </p:tavLst>
                                    </p:anim>
                                    <p:anim calcmode="lin" valueType="num">
                                      <p:cBhvr>
                                        <p:cTn id="20"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ghiyasvand\Desktop\png\يبفurl.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5715008" y="4236478"/>
            <a:ext cx="2321635" cy="2306124"/>
          </a:xfrm>
          <a:prstGeom prst="rect">
            <a:avLst/>
          </a:prstGeom>
          <a:noFill/>
        </p:spPr>
      </p:pic>
      <p:pic>
        <p:nvPicPr>
          <p:cNvPr id="10"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464547" y="4214818"/>
            <a:ext cx="2321635" cy="2306124"/>
          </a:xfrm>
          <a:prstGeom prst="rect">
            <a:avLst/>
          </a:prstGeom>
          <a:noFill/>
        </p:spPr>
      </p:pic>
      <p:sp>
        <p:nvSpPr>
          <p:cNvPr id="12" name="Rounded Rectangle 11"/>
          <p:cNvSpPr/>
          <p:nvPr/>
        </p:nvSpPr>
        <p:spPr>
          <a:xfrm>
            <a:off x="609600" y="1524000"/>
            <a:ext cx="8198140" cy="37963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fa-IR" sz="2800" dirty="0" smtClean="0">
                <a:latin typeface="B Traffic"/>
                <a:ea typeface="Calibri" pitchFamily="34" charset="0"/>
                <a:cs typeface="B Traffic" pitchFamily="2" charset="-78"/>
              </a:rPr>
              <a:t>موضوع علم اخلاق، انسان است که اشرف مخلوقات است پس علم اخلاق پس از توحید اشرف علوم است.</a:t>
            </a:r>
          </a:p>
        </p:txBody>
      </p:sp>
      <p:sp>
        <p:nvSpPr>
          <p:cNvPr id="14" name="Down Arrow Callout 13"/>
          <p:cNvSpPr/>
          <p:nvPr/>
        </p:nvSpPr>
        <p:spPr>
          <a:xfrm>
            <a:off x="2819400" y="0"/>
            <a:ext cx="3733800" cy="1785950"/>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fa-IR" sz="2400" b="1" dirty="0" smtClean="0">
                <a:solidFill>
                  <a:srgbClr val="FFFF00"/>
                </a:solidFill>
                <a:effectLst>
                  <a:outerShdw blurRad="38100" dist="38100" dir="2700000" algn="tl">
                    <a:srgbClr val="000000">
                      <a:alpha val="43137"/>
                    </a:srgbClr>
                  </a:outerShdw>
                </a:effectLst>
                <a:cs typeface="B Roya" pitchFamily="2" charset="-78"/>
              </a:rPr>
              <a:t>اهمیت و جایگاه اخلاق کاربردی</a:t>
            </a:r>
            <a:endParaRPr lang="en-US" sz="4400" dirty="0">
              <a:solidFill>
                <a:schemeClr val="tx1"/>
              </a:solidFill>
            </a:endParaRPr>
          </a:p>
        </p:txBody>
      </p:sp>
      <p:sp>
        <p:nvSpPr>
          <p:cNvPr id="8" name="24-Point Star 7"/>
          <p:cNvSpPr/>
          <p:nvPr/>
        </p:nvSpPr>
        <p:spPr>
          <a:xfrm>
            <a:off x="4191000" y="1752600"/>
            <a:ext cx="914400" cy="7620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t>1</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9"/>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0"/>
                                        </p:tgtEl>
                                        <p:attrNameLst>
                                          <p:attrName>r</p:attrName>
                                        </p:attrNameLst>
                                      </p:cBhvr>
                                    </p:animRot>
                                  </p:childTnLst>
                                </p:cTn>
                              </p:par>
                              <p:par>
                                <p:cTn id="23" presetID="17"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ghiyasvand\Desktop\png\يبفurl.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5715008" y="4236478"/>
            <a:ext cx="2321635" cy="2306124"/>
          </a:xfrm>
          <a:prstGeom prst="rect">
            <a:avLst/>
          </a:prstGeom>
          <a:noFill/>
        </p:spPr>
      </p:pic>
      <p:pic>
        <p:nvPicPr>
          <p:cNvPr id="10"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464547" y="4214818"/>
            <a:ext cx="2321635" cy="2306124"/>
          </a:xfrm>
          <a:prstGeom prst="rect">
            <a:avLst/>
          </a:prstGeom>
          <a:noFill/>
        </p:spPr>
      </p:pic>
      <p:sp>
        <p:nvSpPr>
          <p:cNvPr id="12" name="Rounded Rectangle 11"/>
          <p:cNvSpPr/>
          <p:nvPr/>
        </p:nvSpPr>
        <p:spPr>
          <a:xfrm>
            <a:off x="609600" y="1524000"/>
            <a:ext cx="8198140" cy="37963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fa-IR" sz="2800" dirty="0" smtClean="0">
                <a:latin typeface="B Traffic"/>
                <a:ea typeface="Calibri" pitchFamily="34" charset="0"/>
                <a:cs typeface="B Traffic" pitchFamily="2" charset="-78"/>
              </a:rPr>
              <a:t>علم اخلاق علم زندگی و آیین زیستن است. علاوه بر آنكه اخلاق راه نجات در قيامت است زندگي دنيا نيز بدون آن سامان نمي پذيرد .</a:t>
            </a:r>
          </a:p>
          <a:p>
            <a:pPr algn="justLow" rtl="1"/>
            <a:r>
              <a:rPr lang="fa-IR" sz="2800" dirty="0" smtClean="0">
                <a:latin typeface="B Traffic"/>
                <a:ea typeface="Calibri" pitchFamily="34" charset="0"/>
                <a:cs typeface="B Traffic" pitchFamily="2" charset="-78"/>
              </a:rPr>
              <a:t>.</a:t>
            </a:r>
          </a:p>
        </p:txBody>
      </p:sp>
      <p:sp>
        <p:nvSpPr>
          <p:cNvPr id="14" name="Down Arrow Callout 13"/>
          <p:cNvSpPr/>
          <p:nvPr/>
        </p:nvSpPr>
        <p:spPr>
          <a:xfrm>
            <a:off x="2819400" y="0"/>
            <a:ext cx="3733800" cy="1785950"/>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fa-IR" sz="2400" b="1" dirty="0" smtClean="0">
                <a:solidFill>
                  <a:srgbClr val="FFFF00"/>
                </a:solidFill>
                <a:effectLst>
                  <a:outerShdw blurRad="38100" dist="38100" dir="2700000" algn="tl">
                    <a:srgbClr val="000000">
                      <a:alpha val="43137"/>
                    </a:srgbClr>
                  </a:outerShdw>
                </a:effectLst>
                <a:cs typeface="B Roya" pitchFamily="2" charset="-78"/>
              </a:rPr>
              <a:t>اهمیت و جایگاه اخلاق کاربردی</a:t>
            </a:r>
            <a:endParaRPr lang="en-US" sz="4400" dirty="0">
              <a:solidFill>
                <a:schemeClr val="tx1"/>
              </a:solidFill>
            </a:endParaRPr>
          </a:p>
        </p:txBody>
      </p:sp>
      <p:sp>
        <p:nvSpPr>
          <p:cNvPr id="8" name="24-Point Star 7"/>
          <p:cNvSpPr/>
          <p:nvPr/>
        </p:nvSpPr>
        <p:spPr>
          <a:xfrm>
            <a:off x="4191000" y="1752600"/>
            <a:ext cx="914400" cy="7620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t>2</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9"/>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0"/>
                                        </p:tgtEl>
                                        <p:attrNameLst>
                                          <p:attrName>r</p:attrName>
                                        </p:attrNameLst>
                                      </p:cBhvr>
                                    </p:animRot>
                                  </p:childTnLst>
                                </p:cTn>
                              </p:par>
                              <p:par>
                                <p:cTn id="23" presetID="17"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ghiyasvand\Desktop\png\يبفurl.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5715008" y="4236478"/>
            <a:ext cx="2321635" cy="2306124"/>
          </a:xfrm>
          <a:prstGeom prst="rect">
            <a:avLst/>
          </a:prstGeom>
          <a:noFill/>
        </p:spPr>
      </p:pic>
      <p:pic>
        <p:nvPicPr>
          <p:cNvPr id="10"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464547" y="4214818"/>
            <a:ext cx="2321635" cy="2306124"/>
          </a:xfrm>
          <a:prstGeom prst="rect">
            <a:avLst/>
          </a:prstGeom>
          <a:noFill/>
        </p:spPr>
      </p:pic>
      <p:sp>
        <p:nvSpPr>
          <p:cNvPr id="12" name="Rounded Rectangle 11"/>
          <p:cNvSpPr/>
          <p:nvPr/>
        </p:nvSpPr>
        <p:spPr>
          <a:xfrm>
            <a:off x="609600" y="1524000"/>
            <a:ext cx="8198140" cy="37963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Low" rtl="1"/>
            <a:r>
              <a:rPr lang="fa-IR" sz="2800" dirty="0" smtClean="0">
                <a:latin typeface="B Traffic"/>
                <a:ea typeface="Calibri" pitchFamily="34" charset="0"/>
                <a:cs typeface="B Traffic" pitchFamily="2" charset="-78"/>
              </a:rPr>
              <a:t>سازندگی روحی بر اخلاق متوقف است . امام کاظم (ع) می فرماید: مهم ترین دانش برای تو دانشی است که تو را به صلاح و فساد قلبت راهنمایی کند</a:t>
            </a:r>
          </a:p>
        </p:txBody>
      </p:sp>
      <p:sp>
        <p:nvSpPr>
          <p:cNvPr id="14" name="Down Arrow Callout 13"/>
          <p:cNvSpPr/>
          <p:nvPr/>
        </p:nvSpPr>
        <p:spPr>
          <a:xfrm>
            <a:off x="2819400" y="0"/>
            <a:ext cx="3733800" cy="1785950"/>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fa-IR" sz="2400" b="1" dirty="0" smtClean="0">
                <a:solidFill>
                  <a:srgbClr val="FFFF00"/>
                </a:solidFill>
                <a:effectLst>
                  <a:outerShdw blurRad="38100" dist="38100" dir="2700000" algn="tl">
                    <a:srgbClr val="000000">
                      <a:alpha val="43137"/>
                    </a:srgbClr>
                  </a:outerShdw>
                </a:effectLst>
                <a:cs typeface="B Roya" pitchFamily="2" charset="-78"/>
              </a:rPr>
              <a:t>اهمیت و جایگاه اخلاق کاربردی</a:t>
            </a:r>
            <a:endParaRPr lang="en-US" sz="4400" dirty="0">
              <a:solidFill>
                <a:schemeClr val="tx1"/>
              </a:solidFill>
            </a:endParaRPr>
          </a:p>
        </p:txBody>
      </p:sp>
      <p:sp>
        <p:nvSpPr>
          <p:cNvPr id="8" name="24-Point Star 7"/>
          <p:cNvSpPr/>
          <p:nvPr/>
        </p:nvSpPr>
        <p:spPr>
          <a:xfrm>
            <a:off x="4191000" y="1752600"/>
            <a:ext cx="914400" cy="7620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t>3</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9"/>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0"/>
                                        </p:tgtEl>
                                        <p:attrNameLst>
                                          <p:attrName>r</p:attrName>
                                        </p:attrNameLst>
                                      </p:cBhvr>
                                    </p:animRot>
                                  </p:childTnLst>
                                </p:cTn>
                              </p:par>
                              <p:par>
                                <p:cTn id="23" presetID="17"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ghiyasvand\Desktop\png\يبفurl.pn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5715008" y="4236478"/>
            <a:ext cx="2321635" cy="2306124"/>
          </a:xfrm>
          <a:prstGeom prst="rect">
            <a:avLst/>
          </a:prstGeom>
          <a:noFill/>
        </p:spPr>
      </p:pic>
      <p:pic>
        <p:nvPicPr>
          <p:cNvPr id="10" name="Picture 2" descr="C:\Users\ghiyasvand\Desktop\png\يبفurl.png"/>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1464547" y="4214818"/>
            <a:ext cx="2321635" cy="2306124"/>
          </a:xfrm>
          <a:prstGeom prst="rect">
            <a:avLst/>
          </a:prstGeom>
          <a:noFill/>
        </p:spPr>
      </p:pic>
      <p:sp>
        <p:nvSpPr>
          <p:cNvPr id="12" name="Rounded Rectangle 11"/>
          <p:cNvSpPr/>
          <p:nvPr/>
        </p:nvSpPr>
        <p:spPr>
          <a:xfrm>
            <a:off x="609600" y="1524000"/>
            <a:ext cx="8198140" cy="379639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2800" b="1" dirty="0" smtClean="0">
                <a:solidFill>
                  <a:schemeClr val="tx1"/>
                </a:solidFill>
                <a:cs typeface="B Roya" pitchFamily="2" charset="-78"/>
              </a:rPr>
              <a:t>یکی از مهم ترین رسالت های پیامبران الهی پرورش اخلاق بوده است. قرآن می فرماید : و یزکیهم و یعلمهم الکتاب و الحکمه خداوند پیامبران را فرستاد تا مردم را پاک گرداند و به آن ها کتاب و حکمت را آموزش دهد .( سوره جمعه آیه2) </a:t>
            </a:r>
          </a:p>
        </p:txBody>
      </p:sp>
      <p:sp>
        <p:nvSpPr>
          <p:cNvPr id="14" name="Down Arrow Callout 13"/>
          <p:cNvSpPr/>
          <p:nvPr/>
        </p:nvSpPr>
        <p:spPr>
          <a:xfrm>
            <a:off x="2819400" y="0"/>
            <a:ext cx="3733800" cy="1785950"/>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5"/>
          </a:fillRef>
          <a:effectRef idx="1">
            <a:schemeClr val="accent5"/>
          </a:effectRef>
          <a:fontRef idx="minor">
            <a:schemeClr val="lt1"/>
          </a:fontRef>
        </p:style>
        <p:txBody>
          <a:bodyPr rtlCol="0" anchor="ctr"/>
          <a:lstStyle/>
          <a:p>
            <a:pPr algn="ctr"/>
            <a:r>
              <a:rPr lang="fa-IR" sz="2400" b="1" dirty="0" smtClean="0">
                <a:solidFill>
                  <a:srgbClr val="FFFF00"/>
                </a:solidFill>
                <a:effectLst>
                  <a:outerShdw blurRad="38100" dist="38100" dir="2700000" algn="tl">
                    <a:srgbClr val="000000">
                      <a:alpha val="43137"/>
                    </a:srgbClr>
                  </a:outerShdw>
                </a:effectLst>
                <a:cs typeface="B Roya" pitchFamily="2" charset="-78"/>
              </a:rPr>
              <a:t>اهمیت و جایگاه اخلاق کاربردی</a:t>
            </a:r>
            <a:endParaRPr lang="en-US" sz="4400" dirty="0">
              <a:solidFill>
                <a:schemeClr val="tx1"/>
              </a:solidFill>
            </a:endParaRPr>
          </a:p>
        </p:txBody>
      </p:sp>
      <p:sp>
        <p:nvSpPr>
          <p:cNvPr id="8" name="24-Point Star 7"/>
          <p:cNvSpPr/>
          <p:nvPr/>
        </p:nvSpPr>
        <p:spPr>
          <a:xfrm>
            <a:off x="4191000" y="1752600"/>
            <a:ext cx="914400" cy="762000"/>
          </a:xfrm>
          <a:prstGeom prst="star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smtClean="0"/>
              <a:t>4</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9"/>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0"/>
                                        </p:tgtEl>
                                        <p:attrNameLst>
                                          <p:attrName>r</p:attrName>
                                        </p:attrNameLst>
                                      </p:cBhvr>
                                    </p:animRot>
                                  </p:childTnLst>
                                </p:cTn>
                              </p:par>
                              <p:par>
                                <p:cTn id="23" presetID="17" presetClass="entr" presetSubtype="1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hw8.asset.lenzor.com/lp/1439981-9944-l.jpg"/>
          <p:cNvPicPr/>
          <p:nvPr/>
        </p:nvPicPr>
        <p:blipFill>
          <a:blip r:embed="rId2" cstate="print"/>
          <a:srcRect/>
          <a:stretch>
            <a:fillRect/>
          </a:stretch>
        </p:blipFill>
        <p:spPr bwMode="auto">
          <a:xfrm>
            <a:off x="685800" y="152400"/>
            <a:ext cx="8077200" cy="6477000"/>
          </a:xfrm>
          <a:prstGeom prst="rect">
            <a:avLst/>
          </a:prstGeom>
          <a:ln>
            <a:headEnd/>
            <a:tailEnd/>
          </a:ln>
        </p:spPr>
        <p:style>
          <a:lnRef idx="3">
            <a:schemeClr val="lt1"/>
          </a:lnRef>
          <a:fillRef idx="1">
            <a:schemeClr val="accent5"/>
          </a:fillRef>
          <a:effectRef idx="1">
            <a:schemeClr val="accent5"/>
          </a:effectRef>
          <a:fontRef idx="minor">
            <a:schemeClr val="lt1"/>
          </a:fontRef>
        </p:style>
      </p:pic>
    </p:spTree>
  </p:cSld>
  <p:clrMapOvr>
    <a:masterClrMapping/>
  </p:clrMapOvr>
  <p:transition>
    <p:pull dir="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endParaRPr lang="en-US"/>
          </a:p>
        </p:txBody>
      </p:sp>
      <p:sp>
        <p:nvSpPr>
          <p:cNvPr id="5" name="Content Placeholder 2"/>
          <p:cNvSpPr>
            <a:spLocks noGrp="1"/>
          </p:cNvSpPr>
          <p:nvPr>
            <p:ph idx="1"/>
          </p:nvPr>
        </p:nvSpPr>
        <p:spPr>
          <a:xfrm>
            <a:off x="457200" y="1600200"/>
            <a:ext cx="8229600" cy="4525963"/>
          </a:xfrm>
        </p:spPr>
        <p:txBody>
          <a:bodyPr/>
          <a:lstStyle/>
          <a:p>
            <a:endParaRPr lang="en-US"/>
          </a:p>
        </p:txBody>
      </p:sp>
      <p:pic>
        <p:nvPicPr>
          <p:cNvPr id="6" name="Picture 2" descr="C:\Users\sattari\Desktop\7\6ir56pM5T.jpg"/>
          <p:cNvPicPr>
            <a:picLocks noChangeAspect="1" noChangeArrowheads="1"/>
          </p:cNvPicPr>
          <p:nvPr/>
        </p:nvPicPr>
        <p:blipFill>
          <a:blip r:embed="rId2" cstate="print"/>
          <a:srcRect t="4717" b="3302"/>
          <a:stretch>
            <a:fillRect/>
          </a:stretch>
        </p:blipFill>
        <p:spPr bwMode="auto">
          <a:xfrm>
            <a:off x="304800" y="304800"/>
            <a:ext cx="8491415" cy="6248400"/>
          </a:xfrm>
          <a:prstGeom prst="rect">
            <a:avLst/>
          </a:prstGeom>
          <a:noFill/>
        </p:spPr>
      </p:pic>
      <p:sp>
        <p:nvSpPr>
          <p:cNvPr id="7" name="Rectangle 6"/>
          <p:cNvSpPr/>
          <p:nvPr/>
        </p:nvSpPr>
        <p:spPr>
          <a:xfrm>
            <a:off x="1752600" y="914400"/>
            <a:ext cx="4572000" cy="707886"/>
          </a:xfrm>
          <a:prstGeom prst="rect">
            <a:avLst/>
          </a:prstGeom>
        </p:spPr>
        <p:txBody>
          <a:bodyPr>
            <a:spAutoFit/>
          </a:bodyPr>
          <a:lstStyle/>
          <a:p>
            <a:pPr algn="r"/>
            <a:r>
              <a:rPr lang="fa-IR" sz="4000" b="1" dirty="0" smtClean="0">
                <a:solidFill>
                  <a:schemeClr val="accent1">
                    <a:lumMod val="75000"/>
                  </a:schemeClr>
                </a:solidFill>
                <a:cs typeface="B Mitra" pitchFamily="2" charset="-78"/>
              </a:rPr>
              <a:t>استاد: محمد سبحانی نیا </a:t>
            </a:r>
          </a:p>
        </p:txBody>
      </p:sp>
    </p:spTree>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atari\Desktop\انديشه 1 عكسها\png\يبفurl.png"/>
          <p:cNvPicPr>
            <a:picLocks noChangeAspect="1" noChangeArrowheads="1"/>
          </p:cNvPicPr>
          <p:nvPr/>
        </p:nvPicPr>
        <p:blipFill>
          <a:blip r:embed="rId2" cstate="print"/>
          <a:srcRect/>
          <a:stretch>
            <a:fillRect/>
          </a:stretch>
        </p:blipFill>
        <p:spPr bwMode="auto">
          <a:xfrm>
            <a:off x="3071802" y="142852"/>
            <a:ext cx="2705089" cy="2687015"/>
          </a:xfrm>
          <a:prstGeom prst="rect">
            <a:avLst/>
          </a:prstGeom>
          <a:noFill/>
        </p:spPr>
      </p:pic>
      <p:sp>
        <p:nvSpPr>
          <p:cNvPr id="5" name="Rounded Rectangle 4"/>
          <p:cNvSpPr/>
          <p:nvPr/>
        </p:nvSpPr>
        <p:spPr>
          <a:xfrm>
            <a:off x="214282" y="1428736"/>
            <a:ext cx="8572560" cy="52864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r" rtl="1"/>
            <a:r>
              <a:rPr lang="fa-IR" sz="3200" dirty="0" smtClean="0">
                <a:cs typeface="B Traffic" pitchFamily="2" charset="-78"/>
              </a:rPr>
              <a:t>     </a:t>
            </a:r>
            <a:r>
              <a:rPr lang="fa-IR" sz="3200" dirty="0" smtClean="0">
                <a:solidFill>
                  <a:schemeClr val="tx1"/>
                </a:solidFill>
                <a:cs typeface="B Traffic" pitchFamily="2" charset="-78"/>
              </a:rPr>
              <a:t>»  رتبه علمی: </a:t>
            </a:r>
            <a:r>
              <a:rPr lang="fa-IR" sz="3200" dirty="0" smtClean="0">
                <a:solidFill>
                  <a:schemeClr val="bg1"/>
                </a:solidFill>
                <a:cs typeface="B Traffic" pitchFamily="2" charset="-78"/>
              </a:rPr>
              <a:t>استادیار</a:t>
            </a:r>
          </a:p>
          <a:p>
            <a:pPr algn="r" rtl="1"/>
            <a:r>
              <a:rPr lang="fa-IR" sz="3200" dirty="0" smtClean="0">
                <a:solidFill>
                  <a:schemeClr val="tx1"/>
                </a:solidFill>
                <a:cs typeface="B Traffic" pitchFamily="2" charset="-78"/>
              </a:rPr>
              <a:t>     »  گرایش:</a:t>
            </a:r>
            <a:r>
              <a:rPr lang="fa-IR" sz="3200" dirty="0" smtClean="0">
                <a:solidFill>
                  <a:schemeClr val="bg1"/>
                </a:solidFill>
                <a:cs typeface="B Traffic" pitchFamily="2" charset="-78"/>
              </a:rPr>
              <a:t>مبانی نظری و اخلاق   </a:t>
            </a:r>
          </a:p>
          <a:p>
            <a:pPr algn="r" rtl="1"/>
            <a:r>
              <a:rPr lang="fa-IR" sz="3200" dirty="0" smtClean="0">
                <a:solidFill>
                  <a:schemeClr val="tx1"/>
                </a:solidFill>
                <a:cs typeface="B Traffic" pitchFamily="2" charset="-78"/>
              </a:rPr>
              <a:t>     »  تالیفات:  </a:t>
            </a:r>
            <a:r>
              <a:rPr lang="fa-IR" sz="3200" dirty="0" smtClean="0">
                <a:solidFill>
                  <a:schemeClr val="bg1"/>
                </a:solidFill>
                <a:cs typeface="B Traffic" pitchFamily="2" charset="-78"/>
              </a:rPr>
              <a:t>جوان وآرامش – جوان و اعتماد به نفس</a:t>
            </a:r>
          </a:p>
          <a:p>
            <a:pPr algn="r" rtl="1"/>
            <a:r>
              <a:rPr lang="fa-IR" sz="3200" dirty="0" smtClean="0">
                <a:solidFill>
                  <a:schemeClr val="bg1"/>
                </a:solidFill>
                <a:cs typeface="B Traffic" pitchFamily="2" charset="-78"/>
              </a:rPr>
              <a:t>بررسی مسائل جوانان - راه و رسم زندگی- راه و رسم بندگی – کارکرد دین در زندگی بشر- دعا شناسی-توبه تولدی دوباره – مهدویت و آرامش روان – اخلا ق و فرهنگ اقتصاد مقاومتی </a:t>
            </a:r>
          </a:p>
          <a:p>
            <a:pPr algn="r" rtl="1"/>
            <a:r>
              <a:rPr lang="fa-IR" sz="3200" dirty="0" smtClean="0">
                <a:solidFill>
                  <a:srgbClr val="0000FF"/>
                </a:solidFill>
                <a:cs typeface="B Traffic" pitchFamily="2" charset="-78"/>
              </a:rPr>
              <a:t>   </a:t>
            </a:r>
            <a:r>
              <a:rPr lang="fa-IR" sz="3200" dirty="0" smtClean="0">
                <a:solidFill>
                  <a:schemeClr val="bg1"/>
                </a:solidFill>
                <a:cs typeface="B Traffic" pitchFamily="2" charset="-78"/>
              </a:rPr>
              <a:t>   </a:t>
            </a:r>
            <a:r>
              <a:rPr lang="fa-IR" sz="3200" dirty="0" smtClean="0">
                <a:solidFill>
                  <a:srgbClr val="FF0000"/>
                </a:solidFill>
                <a:cs typeface="B Traffic" pitchFamily="2" charset="-78"/>
              </a:rPr>
              <a:t>ایمیل ارتباط با استاد</a:t>
            </a:r>
            <a:r>
              <a:rPr lang="fa-IR" sz="3200" dirty="0" smtClean="0">
                <a:solidFill>
                  <a:schemeClr val="bg1"/>
                </a:solidFill>
                <a:cs typeface="B Traffic" pitchFamily="2" charset="-78"/>
              </a:rPr>
              <a:t>: </a:t>
            </a:r>
            <a:r>
              <a:rPr lang="en-US" sz="3200" dirty="0" smtClean="0">
                <a:solidFill>
                  <a:schemeClr val="bg1"/>
                </a:solidFill>
                <a:cs typeface="B Traffic" pitchFamily="2" charset="-78"/>
              </a:rPr>
              <a:t>sobhaninia41@yahoo.com</a:t>
            </a:r>
            <a:r>
              <a:rPr lang="fa-IR" sz="3200" dirty="0" smtClean="0">
                <a:solidFill>
                  <a:schemeClr val="bg1"/>
                </a:solidFill>
                <a:cs typeface="B Traffic" pitchFamily="2" charset="-78"/>
              </a:rPr>
              <a:t>        </a:t>
            </a:r>
            <a:endParaRPr lang="en-US" sz="3200" dirty="0">
              <a:solidFill>
                <a:schemeClr val="bg1"/>
              </a:solidFill>
              <a:cs typeface="B Traffic" pitchFamily="2" charset="-78"/>
            </a:endParaRPr>
          </a:p>
        </p:txBody>
      </p:sp>
      <p:sp>
        <p:nvSpPr>
          <p:cNvPr id="6" name="Oval 5"/>
          <p:cNvSpPr/>
          <p:nvPr/>
        </p:nvSpPr>
        <p:spPr>
          <a:xfrm>
            <a:off x="7215174" y="571480"/>
            <a:ext cx="1428760" cy="1071546"/>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2800" dirty="0" smtClean="0">
                <a:cs typeface="B Traffic" pitchFamily="2" charset="-78"/>
              </a:rPr>
              <a:t>شناسه</a:t>
            </a:r>
            <a:endParaRPr lang="en-US" sz="2800" dirty="0">
              <a:cs typeface="B Traffic" pitchFamily="2" charset="-78"/>
            </a:endParaRPr>
          </a:p>
        </p:txBody>
      </p:sp>
      <p:pic>
        <p:nvPicPr>
          <p:cNvPr id="7" name="Picture 3" descr="C:\Users\satari\Desktop\انديشه 1 عكسها\png\كادر 2.png"/>
          <p:cNvPicPr>
            <a:picLocks noChangeAspect="1" noChangeArrowheads="1"/>
          </p:cNvPicPr>
          <p:nvPr/>
        </p:nvPicPr>
        <p:blipFill>
          <a:blip r:embed="rId3" cstate="print"/>
          <a:srcRect/>
          <a:stretch>
            <a:fillRect/>
          </a:stretch>
        </p:blipFill>
        <p:spPr bwMode="auto">
          <a:xfrm>
            <a:off x="6929422" y="188640"/>
            <a:ext cx="2214578" cy="2000264"/>
          </a:xfrm>
          <a:prstGeom prst="rect">
            <a:avLst/>
          </a:prstGeom>
          <a:noFill/>
        </p:spPr>
      </p:pic>
      <p:pic>
        <p:nvPicPr>
          <p:cNvPr id="8" name="Picture 4" descr="C:\Users\satari\Desktop\انديشه 1 عكسها\png\aaaa.png"/>
          <p:cNvPicPr>
            <a:picLocks noChangeAspect="1" noChangeArrowheads="1"/>
          </p:cNvPicPr>
          <p:nvPr/>
        </p:nvPicPr>
        <p:blipFill>
          <a:blip r:embed="rId4" cstate="print"/>
          <a:srcRect/>
          <a:stretch>
            <a:fillRect/>
          </a:stretch>
        </p:blipFill>
        <p:spPr bwMode="auto">
          <a:xfrm rot="10800000">
            <a:off x="0" y="4929174"/>
            <a:ext cx="1634230" cy="1928826"/>
          </a:xfrm>
          <a:prstGeom prst="rect">
            <a:avLst/>
          </a:prstGeom>
          <a:noFill/>
        </p:spPr>
      </p:pic>
      <p:pic>
        <p:nvPicPr>
          <p:cNvPr id="9" name="Picture 4" descr="C:\Users\satari\Desktop\انديشه 1 عكسها\png\bote1.png"/>
          <p:cNvPicPr>
            <a:picLocks noChangeAspect="1" noChangeArrowheads="1"/>
          </p:cNvPicPr>
          <p:nvPr/>
        </p:nvPicPr>
        <p:blipFill>
          <a:blip r:embed="rId5" cstate="print"/>
          <a:srcRect/>
          <a:stretch>
            <a:fillRect/>
          </a:stretch>
        </p:blipFill>
        <p:spPr bwMode="auto">
          <a:xfrm rot="1885773" flipH="1">
            <a:off x="7838091" y="5789511"/>
            <a:ext cx="817567" cy="1157279"/>
          </a:xfrm>
          <a:prstGeom prst="rect">
            <a:avLst/>
          </a:prstGeom>
          <a:noFill/>
        </p:spPr>
      </p:pic>
      <p:pic>
        <p:nvPicPr>
          <p:cNvPr id="10" name="Picture 5" descr="C:\Users\satari\Desktop\انديشه 1 عكسها\png\bote4.png"/>
          <p:cNvPicPr>
            <a:picLocks noChangeAspect="1" noChangeArrowheads="1"/>
          </p:cNvPicPr>
          <p:nvPr/>
        </p:nvPicPr>
        <p:blipFill>
          <a:blip r:embed="rId6" cstate="print"/>
          <a:srcRect/>
          <a:stretch>
            <a:fillRect/>
          </a:stretch>
        </p:blipFill>
        <p:spPr bwMode="auto">
          <a:xfrm rot="3345093">
            <a:off x="281160" y="1074567"/>
            <a:ext cx="858810" cy="1292924"/>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style.rotation</p:attrName>
                                        </p:attrNameLst>
                                      </p:cBhvr>
                                      <p:tavLst>
                                        <p:tav tm="0">
                                          <p:val>
                                            <p:fltVal val="720"/>
                                          </p:val>
                                        </p:tav>
                                        <p:tav tm="100000">
                                          <p:val>
                                            <p:fltVal val="0"/>
                                          </p:val>
                                        </p:tav>
                                      </p:tavLst>
                                    </p:anim>
                                    <p:anim calcmode="lin" valueType="num">
                                      <p:cBhvr>
                                        <p:cTn id="21" dur="2000" fill="hold"/>
                                        <p:tgtEl>
                                          <p:spTgt spid="4"/>
                                        </p:tgtEl>
                                        <p:attrNameLst>
                                          <p:attrName>ppt_h</p:attrName>
                                        </p:attrNameLst>
                                      </p:cBhvr>
                                      <p:tavLst>
                                        <p:tav tm="0">
                                          <p:val>
                                            <p:fltVal val="0"/>
                                          </p:val>
                                        </p:tav>
                                        <p:tav tm="100000">
                                          <p:val>
                                            <p:strVal val="#ppt_h"/>
                                          </p:val>
                                        </p:tav>
                                      </p:tavLst>
                                    </p:anim>
                                    <p:anim calcmode="lin" valueType="num">
                                      <p:cBhvr>
                                        <p:cTn id="22"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1000"/>
                                        <p:tgtEl>
                                          <p:spTgt spid="5">
                                            <p:txEl>
                                              <p:pRg st="0" end="0"/>
                                            </p:txEl>
                                          </p:spTgt>
                                        </p:tgtEl>
                                      </p:cBhvr>
                                    </p:animEffect>
                                    <p:anim calcmode="lin" valueType="num">
                                      <p:cBhvr>
                                        <p:cTn id="2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 calcmode="lin" valueType="num">
                                      <p:cBhvr additive="base">
                                        <p:cTn id="34"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20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fade">
                                      <p:cBhvr>
                                        <p:cTn id="45" dur="2000"/>
                                        <p:tgtEl>
                                          <p:spTgt spid="5">
                                            <p:txEl>
                                              <p:pRg st="3" end="3"/>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fade">
                                      <p:cBhvr>
                                        <p:cTn id="50"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285728"/>
            <a:ext cx="6929486" cy="1071570"/>
          </a:xfrm>
          <a:noFill/>
        </p:spPr>
        <p:style>
          <a:lnRef idx="0">
            <a:schemeClr val="accent3"/>
          </a:lnRef>
          <a:fillRef idx="3">
            <a:schemeClr val="accent3"/>
          </a:fillRef>
          <a:effectRef idx="3">
            <a:schemeClr val="accent3"/>
          </a:effectRef>
          <a:fontRef idx="minor">
            <a:schemeClr val="lt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a-IR"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rPr>
              <a:t>شناسه درس و آزمون</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Homa" pitchFamily="2" charset="-78"/>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6735257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rot="21379677">
            <a:off x="4885555" y="2156483"/>
            <a:ext cx="2678885" cy="954107"/>
          </a:xfrm>
          <a:prstGeom prst="rect">
            <a:avLst/>
          </a:prstGeom>
        </p:spPr>
        <p:txBody>
          <a:bodyPr wrap="square">
            <a:spAutoFit/>
          </a:bodyPr>
          <a:lstStyle/>
          <a:p>
            <a:pPr lvl="0" algn="r"/>
            <a:r>
              <a:rPr lang="fa-IR" sz="2800" b="1" dirty="0" smtClean="0">
                <a:solidFill>
                  <a:schemeClr val="bg1"/>
                </a:solidFill>
                <a:cs typeface="B Traffic" pitchFamily="2" charset="-78"/>
              </a:rPr>
              <a:t>آزمون تستي</a:t>
            </a:r>
          </a:p>
          <a:p>
            <a:pPr lvl="0" algn="r"/>
            <a:r>
              <a:rPr lang="fa-IR" sz="2800" b="1" dirty="0" smtClean="0">
                <a:solidFill>
                  <a:schemeClr val="bg1"/>
                </a:solidFill>
                <a:cs typeface="B Traffic" pitchFamily="2" charset="-78"/>
              </a:rPr>
              <a:t>6 نمره</a:t>
            </a:r>
            <a:endParaRPr lang="en-US" sz="2800" b="1" dirty="0">
              <a:solidFill>
                <a:schemeClr val="bg1"/>
              </a:solidFill>
              <a:cs typeface="B Traffic" pitchFamily="2" charset="-78"/>
            </a:endParaRPr>
          </a:p>
        </p:txBody>
      </p:sp>
      <p:sp>
        <p:nvSpPr>
          <p:cNvPr id="6" name="Rectangle 5"/>
          <p:cNvSpPr/>
          <p:nvPr/>
        </p:nvSpPr>
        <p:spPr>
          <a:xfrm rot="21359036">
            <a:off x="599269" y="2373485"/>
            <a:ext cx="4572000" cy="954107"/>
          </a:xfrm>
          <a:prstGeom prst="rect">
            <a:avLst/>
          </a:prstGeom>
        </p:spPr>
        <p:txBody>
          <a:bodyPr>
            <a:spAutoFit/>
          </a:bodyPr>
          <a:lstStyle/>
          <a:p>
            <a:pPr lvl="0" algn="ctr"/>
            <a:r>
              <a:rPr lang="fa-IR" sz="2800" b="1" dirty="0" smtClean="0">
                <a:solidFill>
                  <a:schemeClr val="bg1"/>
                </a:solidFill>
                <a:cs typeface="B Traffic" pitchFamily="2" charset="-78"/>
              </a:rPr>
              <a:t>آزمون تشريحي </a:t>
            </a:r>
          </a:p>
          <a:p>
            <a:pPr lvl="0" algn="ctr"/>
            <a:r>
              <a:rPr lang="fa-IR" sz="2800" b="1" dirty="0" smtClean="0">
                <a:solidFill>
                  <a:schemeClr val="bg1"/>
                </a:solidFill>
                <a:cs typeface="B Traffic" pitchFamily="2" charset="-78"/>
              </a:rPr>
              <a:t> 12 نمره</a:t>
            </a:r>
            <a:endParaRPr lang="en-US" sz="2800" b="1" dirty="0">
              <a:solidFill>
                <a:schemeClr val="bg1"/>
              </a:solidFill>
              <a:cs typeface="B Traffic" pitchFamily="2" charset="-78"/>
            </a:endParaRPr>
          </a:p>
        </p:txBody>
      </p:sp>
      <p:sp>
        <p:nvSpPr>
          <p:cNvPr id="7" name="Rectangle 6"/>
          <p:cNvSpPr/>
          <p:nvPr/>
        </p:nvSpPr>
        <p:spPr>
          <a:xfrm>
            <a:off x="4857752" y="4500570"/>
            <a:ext cx="3286148" cy="954107"/>
          </a:xfrm>
          <a:prstGeom prst="rect">
            <a:avLst/>
          </a:prstGeom>
        </p:spPr>
        <p:txBody>
          <a:bodyPr wrap="square">
            <a:spAutoFit/>
          </a:bodyPr>
          <a:lstStyle/>
          <a:p>
            <a:pPr lvl="0" algn="r" rtl="1"/>
            <a:r>
              <a:rPr lang="fa-IR" sz="2800" b="1" dirty="0" smtClean="0">
                <a:solidFill>
                  <a:schemeClr val="bg1"/>
                </a:solidFill>
                <a:cs typeface="B Traffic" pitchFamily="2" charset="-78"/>
              </a:rPr>
              <a:t>پاسخ به درس یا دوره آموزش مجازی</a:t>
            </a:r>
            <a:r>
              <a:rPr lang="en-US" sz="2800" b="1" dirty="0" smtClean="0">
                <a:solidFill>
                  <a:schemeClr val="bg1"/>
                </a:solidFill>
                <a:cs typeface="B Traffic" pitchFamily="2" charset="-78"/>
              </a:rPr>
              <a:t> 2</a:t>
            </a:r>
            <a:r>
              <a:rPr lang="fa-IR" sz="2800" b="1" dirty="0" smtClean="0">
                <a:solidFill>
                  <a:schemeClr val="bg1"/>
                </a:solidFill>
                <a:cs typeface="B Traffic" pitchFamily="2" charset="-78"/>
              </a:rPr>
              <a:t> نمره</a:t>
            </a:r>
            <a:endParaRPr lang="en-US" sz="2800" b="1" dirty="0">
              <a:solidFill>
                <a:schemeClr val="bg1"/>
              </a:solidFill>
              <a:cs typeface="B Traffic" pitchFamily="2" charset="-78"/>
            </a:endParaRPr>
          </a:p>
        </p:txBody>
      </p:sp>
      <p:sp>
        <p:nvSpPr>
          <p:cNvPr id="8" name="Rectangle 7"/>
          <p:cNvSpPr/>
          <p:nvPr/>
        </p:nvSpPr>
        <p:spPr>
          <a:xfrm>
            <a:off x="1357290" y="4429132"/>
            <a:ext cx="2928926" cy="954107"/>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lvl="0" algn="ctr"/>
            <a:r>
              <a:rPr lang="fa-IR" sz="2800" b="1" dirty="0" smtClean="0">
                <a:solidFill>
                  <a:schemeClr val="bg1"/>
                </a:solidFill>
                <a:cs typeface="B Traffic" pitchFamily="2" charset="-78"/>
              </a:rPr>
              <a:t>هر غيبت غير مجاز</a:t>
            </a:r>
          </a:p>
          <a:p>
            <a:pPr lvl="0" algn="ctr"/>
            <a:r>
              <a:rPr lang="fa-IR" sz="2800" b="1" dirty="0" smtClean="0">
                <a:solidFill>
                  <a:schemeClr val="bg1"/>
                </a:solidFill>
                <a:cs typeface="B Traffic" pitchFamily="2" charset="-78"/>
              </a:rPr>
              <a:t>1نمره</a:t>
            </a:r>
            <a:endParaRPr lang="en-US" sz="2800" b="1" dirty="0">
              <a:solidFill>
                <a:schemeClr val="bg1"/>
              </a:solidFill>
              <a:cs typeface="B Traffic" pitchFamily="2" charset="-78"/>
            </a:endParaRPr>
          </a:p>
        </p:txBody>
      </p:sp>
      <p:sp>
        <p:nvSpPr>
          <p:cNvPr id="9" name="Oval 8"/>
          <p:cNvSpPr/>
          <p:nvPr/>
        </p:nvSpPr>
        <p:spPr>
          <a:xfrm>
            <a:off x="5181600" y="5943600"/>
            <a:ext cx="3200400" cy="762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400" b="1" dirty="0" smtClean="0">
                <a:solidFill>
                  <a:srgbClr val="C00000"/>
                </a:solidFill>
              </a:rPr>
              <a:t>ارائه کنفرانس 2 نمره</a:t>
            </a:r>
            <a:endParaRPr lang="en-US" sz="2400" b="1" dirty="0">
              <a:solidFill>
                <a:srgbClr val="C00000"/>
              </a:solidFill>
            </a:endParaRPr>
          </a:p>
        </p:txBody>
      </p:sp>
      <p:sp>
        <p:nvSpPr>
          <p:cNvPr id="10" name="Oval 9"/>
          <p:cNvSpPr/>
          <p:nvPr/>
        </p:nvSpPr>
        <p:spPr>
          <a:xfrm>
            <a:off x="2057400" y="5867400"/>
            <a:ext cx="2438400" cy="1143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a-IR" b="1" dirty="0" smtClean="0">
                <a:solidFill>
                  <a:srgbClr val="C00000"/>
                </a:solidFill>
              </a:rPr>
              <a:t>حضور در تمامی کلاسها 1 نمره</a:t>
            </a:r>
            <a:endParaRPr lang="en-US" b="1" dirty="0">
              <a:solidFill>
                <a:srgbClr val="C00000"/>
              </a:solidFill>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iterate type="lt">
                                    <p:tmPct val="5000"/>
                                  </p:iterate>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iterate type="lt">
                                    <p:tmPct val="5000"/>
                                  </p:iterate>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iterate type="lt">
                                    <p:tmPct val="5000"/>
                                  </p:iterate>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iterate type="lt">
                                    <p:tmPct val="5000"/>
                                  </p:iterate>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satari\Desktop\انديشه 1 عكسها\png\يبفurl.png"/>
          <p:cNvPicPr>
            <a:picLocks noChangeAspect="1" noChangeArrowheads="1"/>
          </p:cNvPicPr>
          <p:nvPr/>
        </p:nvPicPr>
        <p:blipFill>
          <a:blip r:embed="rId2" cstate="print"/>
          <a:srcRect/>
          <a:stretch>
            <a:fillRect/>
          </a:stretch>
        </p:blipFill>
        <p:spPr bwMode="auto">
          <a:xfrm>
            <a:off x="219082" y="2068820"/>
            <a:ext cx="3133718" cy="3112780"/>
          </a:xfrm>
          <a:prstGeom prst="rect">
            <a:avLst/>
          </a:prstGeom>
          <a:noFill/>
        </p:spPr>
      </p:pic>
      <p:pic>
        <p:nvPicPr>
          <p:cNvPr id="7" name="Picture 2" descr="C:\Users\satari\Desktop\انديشه 1 عكسها\png\يبفurl.png"/>
          <p:cNvPicPr>
            <a:picLocks noChangeAspect="1" noChangeArrowheads="1"/>
          </p:cNvPicPr>
          <p:nvPr/>
        </p:nvPicPr>
        <p:blipFill>
          <a:blip r:embed="rId2" cstate="print"/>
          <a:srcRect/>
          <a:stretch>
            <a:fillRect/>
          </a:stretch>
        </p:blipFill>
        <p:spPr bwMode="auto">
          <a:xfrm>
            <a:off x="4800600" y="2057400"/>
            <a:ext cx="3133718" cy="3112780"/>
          </a:xfrm>
          <a:prstGeom prst="rect">
            <a:avLst/>
          </a:prstGeom>
          <a:noFill/>
        </p:spPr>
      </p:pic>
      <p:sp>
        <p:nvSpPr>
          <p:cNvPr id="4" name="Rectangle 3"/>
          <p:cNvSpPr/>
          <p:nvPr/>
        </p:nvSpPr>
        <p:spPr>
          <a:xfrm rot="16200000">
            <a:off x="5244466" y="3185170"/>
            <a:ext cx="6429364" cy="916295"/>
          </a:xfrm>
          <a:prstGeom prst="rect">
            <a:avLst/>
          </a:prstGeom>
          <a:solidFill>
            <a:srgbClr val="08DBF8"/>
          </a:solidFill>
          <a:ln>
            <a:noFill/>
          </a:ln>
        </p:spPr>
        <p:style>
          <a:lnRef idx="2">
            <a:schemeClr val="accent5"/>
          </a:lnRef>
          <a:fillRef idx="1">
            <a:schemeClr val="lt1"/>
          </a:fillRef>
          <a:effectRef idx="0">
            <a:schemeClr val="accent5"/>
          </a:effectRef>
          <a:fontRef idx="minor">
            <a:schemeClr val="dk1"/>
          </a:fontRef>
        </p:style>
        <p:txBody>
          <a:bodyPr rtlCol="0" anchor="ctr"/>
          <a:lstStyle/>
          <a:p>
            <a:pPr algn="ctr" rtl="1"/>
            <a:r>
              <a:rPr lang="fa-IR" sz="3200" b="1" dirty="0" smtClean="0">
                <a:cs typeface="B Homa" pitchFamily="2" charset="-78"/>
              </a:rPr>
              <a:t>مقدمه: </a:t>
            </a:r>
          </a:p>
          <a:p>
            <a:pPr algn="ctr" rtl="1"/>
            <a:r>
              <a:rPr lang="fa-IR" sz="3200" b="1" dirty="0" smtClean="0">
                <a:cs typeface="B Homa" pitchFamily="2" charset="-78"/>
              </a:rPr>
              <a:t>معناشناسی و جایگاه اخلاق کاربردی</a:t>
            </a:r>
            <a:endParaRPr lang="en-US" sz="3200" dirty="0">
              <a:cs typeface="B Homa" pitchFamily="2" charset="-78"/>
            </a:endParaRPr>
          </a:p>
        </p:txBody>
      </p:sp>
      <p:sp>
        <p:nvSpPr>
          <p:cNvPr id="5" name="Teardrop 4"/>
          <p:cNvSpPr/>
          <p:nvPr/>
        </p:nvSpPr>
        <p:spPr>
          <a:xfrm rot="19030443" flipH="1" flipV="1">
            <a:off x="7924261" y="75661"/>
            <a:ext cx="1010891" cy="1010891"/>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6" name="Picture 9" descr="C:\Users\satari\Desktop\انديشه 1 عكسها\png\uzdfghrl.png"/>
          <p:cNvPicPr>
            <a:picLocks noChangeAspect="1" noChangeArrowheads="1"/>
          </p:cNvPicPr>
          <p:nvPr/>
        </p:nvPicPr>
        <p:blipFill>
          <a:blip r:embed="rId3" cstate="print"/>
          <a:srcRect/>
          <a:stretch>
            <a:fillRect/>
          </a:stretch>
        </p:blipFill>
        <p:spPr bwMode="auto">
          <a:xfrm>
            <a:off x="7985947" y="143478"/>
            <a:ext cx="872852" cy="852774"/>
          </a:xfrm>
          <a:prstGeom prst="rect">
            <a:avLst/>
          </a:prstGeom>
          <a:noFill/>
          <a:ln>
            <a:noFill/>
          </a:ln>
        </p:spPr>
      </p:pic>
      <p:pic>
        <p:nvPicPr>
          <p:cNvPr id="1026" name="Picture 2" descr="C:\Users\hamidi.t\Desktop\sokhannews_10214.jpg"/>
          <p:cNvPicPr>
            <a:picLocks noChangeAspect="1" noChangeArrowheads="1"/>
          </p:cNvPicPr>
          <p:nvPr/>
        </p:nvPicPr>
        <p:blipFill>
          <a:blip r:embed="rId4" cstate="print"/>
          <a:srcRect/>
          <a:stretch>
            <a:fillRect/>
          </a:stretch>
        </p:blipFill>
        <p:spPr bwMode="auto">
          <a:xfrm>
            <a:off x="1828800" y="0"/>
            <a:ext cx="4495800" cy="6763996"/>
          </a:xfrm>
          <a:prstGeom prst="rect">
            <a:avLst/>
          </a:prstGeom>
        </p:spPr>
        <p:style>
          <a:lnRef idx="2">
            <a:schemeClr val="accent3">
              <a:shade val="50000"/>
            </a:schemeClr>
          </a:lnRef>
          <a:fillRef idx="1">
            <a:schemeClr val="accent3"/>
          </a:fillRef>
          <a:effectRef idx="0">
            <a:schemeClr val="accent3"/>
          </a:effectRef>
          <a:fontRef idx="minor">
            <a:schemeClr val="lt1"/>
          </a:fontRef>
        </p:style>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gtEl>
                                        <p:attrNameLst>
                                          <p:attrName>r</p:attrName>
                                        </p:attrNameLst>
                                      </p:cBhvr>
                                    </p:animRot>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2000" fill="hold"/>
                                        <p:tgtEl>
                                          <p:spTgt spid="4"/>
                                        </p:tgtEl>
                                        <p:attrNameLst>
                                          <p:attrName>ppt_x</p:attrName>
                                        </p:attrNameLst>
                                      </p:cBhvr>
                                      <p:tavLst>
                                        <p:tav tm="0">
                                          <p:val>
                                            <p:strVal val="#ppt_x"/>
                                          </p:val>
                                        </p:tav>
                                        <p:tav tm="100000">
                                          <p:val>
                                            <p:strVal val="#ppt_x"/>
                                          </p:val>
                                        </p:tav>
                                      </p:tavLst>
                                    </p:anim>
                                    <p:anim calcmode="lin" valueType="num">
                                      <p:cBhvr additive="base">
                                        <p:cTn id="10" dur="2000" fill="hold"/>
                                        <p:tgtEl>
                                          <p:spTgt spid="4"/>
                                        </p:tgtEl>
                                        <p:attrNameLst>
                                          <p:attrName>ppt_y</p:attrName>
                                        </p:attrNameLst>
                                      </p:cBhvr>
                                      <p:tavLst>
                                        <p:tav tm="0">
                                          <p:val>
                                            <p:strVal val="1+#ppt_h/2"/>
                                          </p:val>
                                        </p:tav>
                                        <p:tav tm="100000">
                                          <p:val>
                                            <p:strVal val="#ppt_y"/>
                                          </p:val>
                                        </p:tav>
                                      </p:tavLst>
                                    </p:anim>
                                  </p:childTnLst>
                                </p:cTn>
                              </p:par>
                              <p:par>
                                <p:cTn id="11" presetID="35"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anim calcmode="lin" valueType="num">
                                      <p:cBhvr>
                                        <p:cTn id="14" dur="2000" fill="hold"/>
                                        <p:tgtEl>
                                          <p:spTgt spid="7"/>
                                        </p:tgtEl>
                                        <p:attrNameLst>
                                          <p:attrName>style.rotation</p:attrName>
                                        </p:attrNameLst>
                                      </p:cBhvr>
                                      <p:tavLst>
                                        <p:tav tm="0">
                                          <p:val>
                                            <p:fltVal val="720"/>
                                          </p:val>
                                        </p:tav>
                                        <p:tav tm="100000">
                                          <p:val>
                                            <p:fltVal val="0"/>
                                          </p:val>
                                        </p:tav>
                                      </p:tavLst>
                                    </p:anim>
                                    <p:anim calcmode="lin" valueType="num">
                                      <p:cBhvr>
                                        <p:cTn id="15" dur="2000" fill="hold"/>
                                        <p:tgtEl>
                                          <p:spTgt spid="7"/>
                                        </p:tgtEl>
                                        <p:attrNameLst>
                                          <p:attrName>ppt_h</p:attrName>
                                        </p:attrNameLst>
                                      </p:cBhvr>
                                      <p:tavLst>
                                        <p:tav tm="0">
                                          <p:val>
                                            <p:fltVal val="0"/>
                                          </p:val>
                                        </p:tav>
                                        <p:tav tm="100000">
                                          <p:val>
                                            <p:strVal val="#ppt_h"/>
                                          </p:val>
                                        </p:tav>
                                      </p:tavLst>
                                    </p:anim>
                                    <p:anim calcmode="lin" valueType="num">
                                      <p:cBhvr>
                                        <p:cTn id="16" dur="2000" fill="hold"/>
                                        <p:tgtEl>
                                          <p:spTgt spid="7"/>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style.rotation</p:attrName>
                                        </p:attrNameLst>
                                      </p:cBhvr>
                                      <p:tavLst>
                                        <p:tav tm="0">
                                          <p:val>
                                            <p:fltVal val="720"/>
                                          </p:val>
                                        </p:tav>
                                        <p:tav tm="100000">
                                          <p:val>
                                            <p:fltVal val="0"/>
                                          </p:val>
                                        </p:tav>
                                      </p:tavLst>
                                    </p:anim>
                                    <p:anim calcmode="lin" valueType="num">
                                      <p:cBhvr>
                                        <p:cTn id="21" dur="2000" fill="hold"/>
                                        <p:tgtEl>
                                          <p:spTgt spid="8"/>
                                        </p:tgtEl>
                                        <p:attrNameLst>
                                          <p:attrName>ppt_h</p:attrName>
                                        </p:attrNameLst>
                                      </p:cBhvr>
                                      <p:tavLst>
                                        <p:tav tm="0">
                                          <p:val>
                                            <p:fltVal val="0"/>
                                          </p:val>
                                        </p:tav>
                                        <p:tav tm="100000">
                                          <p:val>
                                            <p:strVal val="#ppt_h"/>
                                          </p:val>
                                        </p:tav>
                                      </p:tavLst>
                                    </p:anim>
                                    <p:anim calcmode="lin" valueType="num">
                                      <p:cBhvr>
                                        <p:cTn id="22" dur="2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satari\Desktop\انديشه 1 عكسها\png\يبفurl.png"/>
          <p:cNvPicPr>
            <a:picLocks noChangeAspect="1" noChangeArrowheads="1"/>
          </p:cNvPicPr>
          <p:nvPr/>
        </p:nvPicPr>
        <p:blipFill>
          <a:blip r:embed="rId2" cstate="print"/>
          <a:srcRect/>
          <a:stretch>
            <a:fillRect/>
          </a:stretch>
        </p:blipFill>
        <p:spPr bwMode="auto">
          <a:xfrm>
            <a:off x="6858016" y="4394443"/>
            <a:ext cx="1904804" cy="1892077"/>
          </a:xfrm>
          <a:prstGeom prst="rect">
            <a:avLst/>
          </a:prstGeom>
          <a:noFill/>
        </p:spPr>
      </p:pic>
      <p:pic>
        <p:nvPicPr>
          <p:cNvPr id="16" name="Picture 2" descr="C:\Users\satari\Desktop\انديشه 1 عكسها\png\يبفurl.png"/>
          <p:cNvPicPr>
            <a:picLocks noChangeAspect="1" noChangeArrowheads="1"/>
          </p:cNvPicPr>
          <p:nvPr/>
        </p:nvPicPr>
        <p:blipFill>
          <a:blip r:embed="rId2" cstate="print"/>
          <a:srcRect/>
          <a:stretch>
            <a:fillRect/>
          </a:stretch>
        </p:blipFill>
        <p:spPr bwMode="auto">
          <a:xfrm>
            <a:off x="6858016" y="1822675"/>
            <a:ext cx="1904804" cy="1892077"/>
          </a:xfrm>
          <a:prstGeom prst="rect">
            <a:avLst/>
          </a:prstGeom>
          <a:noFill/>
        </p:spPr>
      </p:pic>
      <p:sp>
        <p:nvSpPr>
          <p:cNvPr id="6" name="Rectangle 5"/>
          <p:cNvSpPr/>
          <p:nvPr/>
        </p:nvSpPr>
        <p:spPr>
          <a:xfrm>
            <a:off x="1362392" y="320411"/>
            <a:ext cx="6469816" cy="1033906"/>
          </a:xfrm>
          <a:prstGeom prst="rect">
            <a:avLst/>
          </a:prstGeom>
          <a:solidFill>
            <a:srgbClr val="00CC66"/>
          </a:solidFill>
          <a:ln>
            <a:noFill/>
          </a:ln>
          <a:effectLst>
            <a:outerShdw blurRad="44450" dist="2794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r>
              <a:rPr lang="fa-IR" sz="5400" dirty="0" smtClean="0">
                <a:solidFill>
                  <a:srgbClr val="FFFF00"/>
                </a:solidFill>
                <a:cs typeface="B Homa" pitchFamily="2" charset="-78"/>
              </a:rPr>
              <a:t>معناشناسی و علم اخلاق</a:t>
            </a:r>
            <a:endParaRPr lang="en-US" sz="5400" dirty="0">
              <a:solidFill>
                <a:srgbClr val="FFFF00"/>
              </a:solidFill>
              <a:cs typeface="B Homa" pitchFamily="2" charset="-78"/>
            </a:endParaRPr>
          </a:p>
        </p:txBody>
      </p:sp>
      <p:pic>
        <p:nvPicPr>
          <p:cNvPr id="7" name="Picture 5" descr="C:\Users\satari\Desktop\انديشه 1 عكسها\png\bote4.png"/>
          <p:cNvPicPr>
            <a:picLocks noChangeAspect="1" noChangeArrowheads="1"/>
          </p:cNvPicPr>
          <p:nvPr/>
        </p:nvPicPr>
        <p:blipFill>
          <a:blip r:embed="rId3" cstate="print">
            <a:lum bright="3000" contrast="12000"/>
          </a:blip>
          <a:srcRect/>
          <a:stretch>
            <a:fillRect/>
          </a:stretch>
        </p:blipFill>
        <p:spPr bwMode="auto">
          <a:xfrm rot="1518770">
            <a:off x="1013807" y="117769"/>
            <a:ext cx="858810" cy="1370733"/>
          </a:xfrm>
          <a:prstGeom prst="rect">
            <a:avLst/>
          </a:prstGeom>
          <a:noFill/>
        </p:spPr>
      </p:pic>
      <p:pic>
        <p:nvPicPr>
          <p:cNvPr id="8" name="Picture 5" descr="C:\Users\satari\Desktop\انديشه 1 عكسها\png\bote4.png"/>
          <p:cNvPicPr>
            <a:picLocks noChangeAspect="1" noChangeArrowheads="1"/>
          </p:cNvPicPr>
          <p:nvPr/>
        </p:nvPicPr>
        <p:blipFill>
          <a:blip r:embed="rId3" cstate="print">
            <a:lum bright="3000" contrast="12000"/>
          </a:blip>
          <a:srcRect/>
          <a:stretch>
            <a:fillRect/>
          </a:stretch>
        </p:blipFill>
        <p:spPr bwMode="auto">
          <a:xfrm rot="9497339" flipV="1">
            <a:off x="7295282" y="137378"/>
            <a:ext cx="858810" cy="1292924"/>
          </a:xfrm>
          <a:prstGeom prst="rect">
            <a:avLst/>
          </a:prstGeom>
          <a:noFill/>
        </p:spPr>
      </p:pic>
      <p:sp>
        <p:nvSpPr>
          <p:cNvPr id="12" name="Right Arrow 11"/>
          <p:cNvSpPr/>
          <p:nvPr/>
        </p:nvSpPr>
        <p:spPr>
          <a:xfrm flipH="1">
            <a:off x="6012160" y="2143116"/>
            <a:ext cx="2895600" cy="121920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lvl="1" algn="r" rtl="1"/>
            <a:r>
              <a:rPr lang="fa-IR" sz="2400" b="1" dirty="0" smtClean="0">
                <a:solidFill>
                  <a:schemeClr val="tx1"/>
                </a:solidFill>
                <a:latin typeface="Calibri" pitchFamily="34" charset="0"/>
                <a:ea typeface="Calibri" pitchFamily="34" charset="0"/>
                <a:cs typeface="B Homa" pitchFamily="2" charset="-78"/>
              </a:rPr>
              <a:t>اخلاق در لغت:</a:t>
            </a:r>
            <a:endParaRPr lang="fa-IR" sz="2400" dirty="0" smtClean="0">
              <a:cs typeface="B Homa" pitchFamily="2" charset="-78"/>
            </a:endParaRPr>
          </a:p>
        </p:txBody>
      </p:sp>
      <p:sp>
        <p:nvSpPr>
          <p:cNvPr id="13" name="Rounded Rectangle 12"/>
          <p:cNvSpPr/>
          <p:nvPr/>
        </p:nvSpPr>
        <p:spPr>
          <a:xfrm>
            <a:off x="323528" y="1556792"/>
            <a:ext cx="5688632" cy="2438400"/>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r" rtl="1"/>
            <a:r>
              <a:rPr lang="fa-IR" sz="3200" dirty="0" smtClean="0">
                <a:solidFill>
                  <a:schemeClr val="tx1"/>
                </a:solidFill>
                <a:latin typeface="Calibri" pitchFamily="34" charset="0"/>
                <a:ea typeface="Calibri" pitchFamily="34" charset="0"/>
                <a:cs typeface="B Traffic" pitchFamily="2" charset="-78"/>
              </a:rPr>
              <a:t>جمع خلق به معنای سرشت و سجیه، اعم از سجایای نیکو مثل راستگویی یا سجایای زشت مثل دروغگویی.</a:t>
            </a:r>
            <a:endParaRPr lang="en-US" sz="3200" dirty="0" smtClean="0">
              <a:solidFill>
                <a:schemeClr val="tx1"/>
              </a:solidFill>
              <a:cs typeface="B Traffic" pitchFamily="2" charset="-78"/>
            </a:endParaRPr>
          </a:p>
        </p:txBody>
      </p:sp>
      <p:sp>
        <p:nvSpPr>
          <p:cNvPr id="14" name="Right Arrow 13"/>
          <p:cNvSpPr/>
          <p:nvPr/>
        </p:nvSpPr>
        <p:spPr>
          <a:xfrm flipH="1">
            <a:off x="6012160" y="4710130"/>
            <a:ext cx="2895600" cy="1219200"/>
          </a:xfrm>
          <a:prstGeom prst="rightArrow">
            <a:avLst/>
          </a:prstGeom>
        </p:spPr>
        <p:style>
          <a:lnRef idx="3">
            <a:schemeClr val="lt1"/>
          </a:lnRef>
          <a:fillRef idx="1">
            <a:schemeClr val="accent3"/>
          </a:fillRef>
          <a:effectRef idx="1">
            <a:schemeClr val="accent3"/>
          </a:effectRef>
          <a:fontRef idx="minor">
            <a:schemeClr val="lt1"/>
          </a:fontRef>
        </p:style>
        <p:txBody>
          <a:bodyPr rtlCol="0" anchor="ctr"/>
          <a:lstStyle/>
          <a:p>
            <a:pPr lvl="1" algn="r" rtl="1"/>
            <a:r>
              <a:rPr lang="fa-IR" sz="2400" b="1" dirty="0" smtClean="0">
                <a:solidFill>
                  <a:schemeClr val="tx1"/>
                </a:solidFill>
                <a:latin typeface="Calibri" pitchFamily="34" charset="0"/>
                <a:ea typeface="Calibri" pitchFamily="34" charset="0"/>
                <a:cs typeface="B Homa" pitchFamily="2" charset="-78"/>
              </a:rPr>
              <a:t>تعریف در اصطلاح:</a:t>
            </a:r>
            <a:endParaRPr lang="fa-IR" sz="2400" b="1" dirty="0" smtClean="0">
              <a:cs typeface="B Homa" pitchFamily="2" charset="-78"/>
            </a:endParaRPr>
          </a:p>
        </p:txBody>
      </p:sp>
      <p:sp>
        <p:nvSpPr>
          <p:cNvPr id="15" name="Rounded Rectangle 14"/>
          <p:cNvSpPr/>
          <p:nvPr/>
        </p:nvSpPr>
        <p:spPr>
          <a:xfrm>
            <a:off x="323528" y="4133872"/>
            <a:ext cx="5688632" cy="2438400"/>
          </a:xfrm>
          <a:prstGeom prst="roundRect">
            <a:avLst/>
          </a:prstGeom>
          <a:solidFill>
            <a:srgbClr val="92D050"/>
          </a:solidFill>
          <a:ln/>
        </p:spPr>
        <p:style>
          <a:lnRef idx="0">
            <a:schemeClr val="accent3"/>
          </a:lnRef>
          <a:fillRef idx="3">
            <a:schemeClr val="accent3"/>
          </a:fillRef>
          <a:effectRef idx="3">
            <a:schemeClr val="accent3"/>
          </a:effectRef>
          <a:fontRef idx="minor">
            <a:schemeClr val="lt1"/>
          </a:fontRef>
        </p:style>
        <p:txBody>
          <a:bodyPr rtlCol="0" anchor="ctr"/>
          <a:lstStyle/>
          <a:p>
            <a:pPr algn="just" rtl="1"/>
            <a:r>
              <a:rPr lang="fa-IR" sz="3600" dirty="0" smtClean="0">
                <a:solidFill>
                  <a:schemeClr val="tx1"/>
                </a:solidFill>
                <a:cs typeface="B Traffic"/>
              </a:rPr>
              <a:t>صفات و ویژگی‌های پایدار در نفس که موجب بروز اعمال متناسب با آن باشد بدون تفکر و تأمل(مثل شجاعت)</a:t>
            </a:r>
            <a:endParaRPr lang="en-US" sz="3600" dirty="0" smtClean="0">
              <a:solidFill>
                <a:schemeClr val="tx1"/>
              </a:solidFill>
              <a:cs typeface="B Traffic"/>
            </a:endParaRPr>
          </a:p>
        </p:txBody>
      </p:sp>
      <p:pic>
        <p:nvPicPr>
          <p:cNvPr id="11" name="Picture 2" descr="C:\Users\hamidi.t\Desktop\timthumb (1).jpg"/>
          <p:cNvPicPr>
            <a:picLocks noChangeAspect="1" noChangeArrowheads="1"/>
          </p:cNvPicPr>
          <p:nvPr/>
        </p:nvPicPr>
        <p:blipFill>
          <a:blip r:embed="rId4" cstate="print"/>
          <a:srcRect/>
          <a:stretch>
            <a:fillRect/>
          </a:stretch>
        </p:blipFill>
        <p:spPr bwMode="auto">
          <a:xfrm>
            <a:off x="590187" y="1556792"/>
            <a:ext cx="5286412" cy="2402915"/>
          </a:xfrm>
          <a:prstGeom prst="rect">
            <a:avLst/>
          </a:prstGeom>
          <a:noFill/>
        </p:spPr>
      </p:pic>
      <p:pic>
        <p:nvPicPr>
          <p:cNvPr id="17" name="Picture 3" descr="C:\Users\hamidi.t\Desktop\0.008988001331311572_parsnaz_ir.jpg"/>
          <p:cNvPicPr>
            <a:picLocks noChangeAspect="1" noChangeArrowheads="1"/>
          </p:cNvPicPr>
          <p:nvPr/>
        </p:nvPicPr>
        <p:blipFill>
          <a:blip r:embed="rId5" cstate="print"/>
          <a:srcRect t="7575" b="6574"/>
          <a:stretch>
            <a:fillRect/>
          </a:stretch>
        </p:blipFill>
        <p:spPr bwMode="auto">
          <a:xfrm>
            <a:off x="568578" y="4109937"/>
            <a:ext cx="5286412" cy="2604873"/>
          </a:xfrm>
          <a:prstGeom prst="rect">
            <a:avLst/>
          </a:prstGeom>
          <a:noFill/>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35"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style.rotation</p:attrName>
                                        </p:attrNameLst>
                                      </p:cBhvr>
                                      <p:tavLst>
                                        <p:tav tm="0">
                                          <p:val>
                                            <p:fltVal val="720"/>
                                          </p:val>
                                        </p:tav>
                                        <p:tav tm="100000">
                                          <p:val>
                                            <p:fltVal val="0"/>
                                          </p:val>
                                        </p:tav>
                                      </p:tavLst>
                                    </p:anim>
                                    <p:anim calcmode="lin" valueType="num">
                                      <p:cBhvr>
                                        <p:cTn id="13" dur="1000" fill="hold"/>
                                        <p:tgtEl>
                                          <p:spTgt spid="16"/>
                                        </p:tgtEl>
                                        <p:attrNameLst>
                                          <p:attrName>ppt_h</p:attrName>
                                        </p:attrNameLst>
                                      </p:cBhvr>
                                      <p:tavLst>
                                        <p:tav tm="0">
                                          <p:val>
                                            <p:fltVal val="0"/>
                                          </p:val>
                                        </p:tav>
                                        <p:tav tm="100000">
                                          <p:val>
                                            <p:strVal val="#ppt_h"/>
                                          </p:val>
                                        </p:tav>
                                      </p:tavLst>
                                    </p:anim>
                                    <p:anim calcmode="lin" valueType="num">
                                      <p:cBhvr>
                                        <p:cTn id="14" dur="1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lide(fromBottom)">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strVal val="#ppt_h"/>
                                          </p:val>
                                        </p:tav>
                                        <p:tav tm="100000">
                                          <p:val>
                                            <p:strVal val="#ppt_h"/>
                                          </p:val>
                                        </p:tav>
                                      </p:tavLst>
                                    </p:anim>
                                  </p:childTnLst>
                                </p:cTn>
                              </p:par>
                              <p:par>
                                <p:cTn id="32" presetID="35"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style.rotation</p:attrName>
                                        </p:attrNameLst>
                                      </p:cBhvr>
                                      <p:tavLst>
                                        <p:tav tm="0">
                                          <p:val>
                                            <p:fltVal val="720"/>
                                          </p:val>
                                        </p:tav>
                                        <p:tav tm="100000">
                                          <p:val>
                                            <p:fltVal val="0"/>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ppt_w</p:attrName>
                                        </p:attrNameLst>
                                      </p:cBhvr>
                                      <p:tavLst>
                                        <p:tav tm="0">
                                          <p:val>
                                            <p:fltVal val="0"/>
                                          </p:val>
                                        </p:tav>
                                        <p:tav tm="100000">
                                          <p:val>
                                            <p:strVal val="#ppt_w"/>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slide(fromBottom)">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rot="1167694">
            <a:off x="3570161" y="954750"/>
            <a:ext cx="2857520" cy="7143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0" name="Rectangle 9"/>
          <p:cNvSpPr/>
          <p:nvPr/>
        </p:nvSpPr>
        <p:spPr>
          <a:xfrm rot="9594488">
            <a:off x="3503671" y="1988818"/>
            <a:ext cx="2857520" cy="7143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1" name="Rounded Rectangle 10"/>
          <p:cNvSpPr/>
          <p:nvPr/>
        </p:nvSpPr>
        <p:spPr>
          <a:xfrm>
            <a:off x="1085816" y="357166"/>
            <a:ext cx="4201162" cy="107157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2" algn="ctr" rtl="1"/>
            <a:r>
              <a:rPr lang="fa-IR" sz="2800" dirty="0" smtClean="0">
                <a:solidFill>
                  <a:schemeClr val="tx1"/>
                </a:solidFill>
                <a:cs typeface="B Traffic" pitchFamily="2" charset="-78"/>
              </a:rPr>
              <a:t>با تأکید بر علم و شناخت</a:t>
            </a:r>
          </a:p>
        </p:txBody>
      </p:sp>
      <p:sp>
        <p:nvSpPr>
          <p:cNvPr id="12" name="Rounded Rectangle 11"/>
          <p:cNvSpPr/>
          <p:nvPr/>
        </p:nvSpPr>
        <p:spPr>
          <a:xfrm>
            <a:off x="1085816" y="1571612"/>
            <a:ext cx="4201162" cy="11701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2" algn="ctr" rtl="1"/>
            <a:r>
              <a:rPr lang="fa-IR" sz="2800" dirty="0" smtClean="0">
                <a:cs typeface="B Traffic" pitchFamily="2" charset="-78"/>
              </a:rPr>
              <a:t>با تأکید بر عمل و رفتار</a:t>
            </a:r>
          </a:p>
        </p:txBody>
      </p:sp>
      <p:sp>
        <p:nvSpPr>
          <p:cNvPr id="14" name="Rounded Rectangle 13"/>
          <p:cNvSpPr/>
          <p:nvPr/>
        </p:nvSpPr>
        <p:spPr>
          <a:xfrm>
            <a:off x="285720" y="4474092"/>
            <a:ext cx="8572560" cy="195530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Low" rtl="1"/>
            <a:r>
              <a:rPr lang="fa-IR" sz="3500" dirty="0" smtClean="0">
                <a:cs typeface="B Traffic" pitchFamily="2" charset="-78"/>
              </a:rPr>
              <a:t>علمی است که ضمن معرفی و شناساندن انواع خوبی‌ها و بدی‌ها راه‌های کسب آنها را تعلیم می‌دهد.</a:t>
            </a:r>
            <a:endParaRPr lang="en-US" sz="3500" dirty="0">
              <a:cs typeface="B Traffic" pitchFamily="2" charset="-78"/>
            </a:endParaRPr>
          </a:p>
        </p:txBody>
      </p:sp>
      <p:pic>
        <p:nvPicPr>
          <p:cNvPr id="19" name="Picture 2" descr="C:\Users\satari\Desktop\انديشه 1 عكسها\png\يبفurl.png"/>
          <p:cNvPicPr>
            <a:picLocks noChangeAspect="1" noChangeArrowheads="1"/>
          </p:cNvPicPr>
          <p:nvPr/>
        </p:nvPicPr>
        <p:blipFill>
          <a:blip r:embed="rId2" cstate="print"/>
          <a:srcRect/>
          <a:stretch>
            <a:fillRect/>
          </a:stretch>
        </p:blipFill>
        <p:spPr bwMode="auto">
          <a:xfrm>
            <a:off x="6072198" y="785794"/>
            <a:ext cx="2705089" cy="2687015"/>
          </a:xfrm>
          <a:prstGeom prst="rect">
            <a:avLst/>
          </a:prstGeom>
          <a:noFill/>
        </p:spPr>
      </p:pic>
      <p:sp>
        <p:nvSpPr>
          <p:cNvPr id="13" name="Down Arrow 12"/>
          <p:cNvSpPr/>
          <p:nvPr/>
        </p:nvSpPr>
        <p:spPr>
          <a:xfrm>
            <a:off x="470992" y="2946668"/>
            <a:ext cx="5472608" cy="1625340"/>
          </a:xfrm>
          <a:prstGeom prst="downArrow">
            <a:avLst>
              <a:gd name="adj1" fmla="val 61858"/>
              <a:gd name="adj2" fmla="val 50108"/>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fa-IR" sz="3200" dirty="0" smtClean="0">
                <a:solidFill>
                  <a:srgbClr val="FF0000"/>
                </a:solidFill>
                <a:cs typeface="B Homa" pitchFamily="2" charset="-78"/>
              </a:rPr>
              <a:t>تعریف جامع هر دو </a:t>
            </a:r>
            <a:endParaRPr lang="en-US" sz="3200" dirty="0">
              <a:solidFill>
                <a:srgbClr val="FF0000"/>
              </a:solidFill>
              <a:cs typeface="B Homa" pitchFamily="2" charset="-78"/>
            </a:endParaRPr>
          </a:p>
        </p:txBody>
      </p:sp>
      <p:sp>
        <p:nvSpPr>
          <p:cNvPr id="8" name="Rounded Rectangle 7"/>
          <p:cNvSpPr/>
          <p:nvPr/>
        </p:nvSpPr>
        <p:spPr>
          <a:xfrm>
            <a:off x="5963176" y="857232"/>
            <a:ext cx="2966542" cy="125618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r" rtl="1"/>
            <a:r>
              <a:rPr lang="fa-IR" sz="3200" b="1" dirty="0" smtClean="0">
                <a:cs typeface="B Homa" pitchFamily="2" charset="-78"/>
              </a:rPr>
              <a:t>تعریف علم اخلاق:</a:t>
            </a:r>
            <a:endParaRPr lang="en-US" sz="3200" dirty="0" smtClean="0">
              <a:cs typeface="B Homa" pitchFamily="2" charset="-78"/>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70" decel="100000"/>
                                        <p:tgtEl>
                                          <p:spTgt spid="8"/>
                                        </p:tgtEl>
                                      </p:cBhvr>
                                    </p:animEffect>
                                    <p:animScale>
                                      <p:cBhvr>
                                        <p:cTn id="8" dur="770" decel="100000"/>
                                        <p:tgtEl>
                                          <p:spTgt spid="8"/>
                                        </p:tgtEl>
                                      </p:cBhvr>
                                      <p:from x="10000" y="10000"/>
                                      <p:to x="200000" y="450000"/>
                                    </p:animScale>
                                    <p:animScale>
                                      <p:cBhvr>
                                        <p:cTn id="9" dur="1230" accel="100000" fill="hold">
                                          <p:stCondLst>
                                            <p:cond delay="770"/>
                                          </p:stCondLst>
                                        </p:cTn>
                                        <p:tgtEl>
                                          <p:spTgt spid="8"/>
                                        </p:tgtEl>
                                      </p:cBhvr>
                                      <p:from x="200000" y="450000"/>
                                      <p:to x="100000" y="100000"/>
                                    </p:animScale>
                                    <p:set>
                                      <p:cBhvr>
                                        <p:cTn id="10" dur="770" fill="hold"/>
                                        <p:tgtEl>
                                          <p:spTgt spid="8"/>
                                        </p:tgtEl>
                                        <p:attrNameLst>
                                          <p:attrName>ppt_x</p:attrName>
                                        </p:attrNameLst>
                                      </p:cBhvr>
                                      <p:to>
                                        <p:strVal val="(0.5)"/>
                                      </p:to>
                                    </p:set>
                                    <p:anim from="(0.5)" to="(#ppt_x)" calcmode="lin" valueType="num">
                                      <p:cBhvr>
                                        <p:cTn id="11" dur="1230" accel="100000" fill="hold">
                                          <p:stCondLst>
                                            <p:cond delay="770"/>
                                          </p:stCondLst>
                                        </p:cTn>
                                        <p:tgtEl>
                                          <p:spTgt spid="8"/>
                                        </p:tgtEl>
                                        <p:attrNameLst>
                                          <p:attrName>ppt_x</p:attrName>
                                        </p:attrNameLst>
                                      </p:cBhvr>
                                    </p:anim>
                                    <p:set>
                                      <p:cBhvr>
                                        <p:cTn id="12" dur="770" fill="hold"/>
                                        <p:tgtEl>
                                          <p:spTgt spid="8"/>
                                        </p:tgtEl>
                                        <p:attrNameLst>
                                          <p:attrName>ppt_y</p:attrName>
                                        </p:attrNameLst>
                                      </p:cBhvr>
                                      <p:to>
                                        <p:strVal val="(#ppt_y+0.4)"/>
                                      </p:to>
                                    </p:set>
                                    <p:anim from="(#ppt_y+0.4)" to="(#ppt_y)" calcmode="lin" valueType="num">
                                      <p:cBhvr>
                                        <p:cTn id="13" dur="1230" accel="100000" fill="hold">
                                          <p:stCondLst>
                                            <p:cond delay="770"/>
                                          </p:stCondLst>
                                        </p:cTn>
                                        <p:tgtEl>
                                          <p:spTgt spid="8"/>
                                        </p:tgtEl>
                                        <p:attrNameLst>
                                          <p:attrName>ppt_y</p:attrName>
                                        </p:attrNameLst>
                                      </p:cBhvr>
                                    </p:anim>
                                  </p:childTnLst>
                                </p:cTn>
                              </p:par>
                              <p:par>
                                <p:cTn id="14" presetID="35"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000"/>
                                        <p:tgtEl>
                                          <p:spTgt spid="19"/>
                                        </p:tgtEl>
                                      </p:cBhvr>
                                    </p:animEffect>
                                    <p:anim calcmode="lin" valueType="num">
                                      <p:cBhvr>
                                        <p:cTn id="17" dur="2000" fill="hold"/>
                                        <p:tgtEl>
                                          <p:spTgt spid="19"/>
                                        </p:tgtEl>
                                        <p:attrNameLst>
                                          <p:attrName>style.rotation</p:attrName>
                                        </p:attrNameLst>
                                      </p:cBhvr>
                                      <p:tavLst>
                                        <p:tav tm="0">
                                          <p:val>
                                            <p:fltVal val="720"/>
                                          </p:val>
                                        </p:tav>
                                        <p:tav tm="100000">
                                          <p:val>
                                            <p:fltVal val="0"/>
                                          </p:val>
                                        </p:tav>
                                      </p:tavLst>
                                    </p:anim>
                                    <p:anim calcmode="lin" valueType="num">
                                      <p:cBhvr>
                                        <p:cTn id="18" dur="2000" fill="hold"/>
                                        <p:tgtEl>
                                          <p:spTgt spid="19"/>
                                        </p:tgtEl>
                                        <p:attrNameLst>
                                          <p:attrName>ppt_h</p:attrName>
                                        </p:attrNameLst>
                                      </p:cBhvr>
                                      <p:tavLst>
                                        <p:tav tm="0">
                                          <p:val>
                                            <p:fltVal val="0"/>
                                          </p:val>
                                        </p:tav>
                                        <p:tav tm="100000">
                                          <p:val>
                                            <p:strVal val="#ppt_h"/>
                                          </p:val>
                                        </p:tav>
                                      </p:tavLst>
                                    </p:anim>
                                    <p:anim calcmode="lin" valueType="num">
                                      <p:cBhvr>
                                        <p:cTn id="19" dur="2000" fill="hold"/>
                                        <p:tgtEl>
                                          <p:spTgt spid="19"/>
                                        </p:tgtEl>
                                        <p:attrNameLst>
                                          <p:attrName>ppt_w</p:attrName>
                                        </p:attrNameLst>
                                      </p:cBhvr>
                                      <p:tavLst>
                                        <p:tav tm="0">
                                          <p:val>
                                            <p:fltVal val="0"/>
                                          </p:val>
                                        </p:tav>
                                        <p:tav tm="100000">
                                          <p:val>
                                            <p:strVal val="#ppt_w"/>
                                          </p:val>
                                        </p:tav>
                                      </p:tavLst>
                                    </p:anim>
                                  </p:childTnLst>
                                </p:cTn>
                              </p:par>
                              <p:par>
                                <p:cTn id="20" presetID="5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70" decel="100000"/>
                                        <p:tgtEl>
                                          <p:spTgt spid="9"/>
                                        </p:tgtEl>
                                      </p:cBhvr>
                                    </p:animEffect>
                                    <p:animScale>
                                      <p:cBhvr>
                                        <p:cTn id="23" dur="770" decel="100000"/>
                                        <p:tgtEl>
                                          <p:spTgt spid="9"/>
                                        </p:tgtEl>
                                      </p:cBhvr>
                                      <p:from x="10000" y="10000"/>
                                      <p:to x="200000" y="450000"/>
                                    </p:animScale>
                                    <p:animScale>
                                      <p:cBhvr>
                                        <p:cTn id="24" dur="1230" accel="100000" fill="hold">
                                          <p:stCondLst>
                                            <p:cond delay="770"/>
                                          </p:stCondLst>
                                        </p:cTn>
                                        <p:tgtEl>
                                          <p:spTgt spid="9"/>
                                        </p:tgtEl>
                                      </p:cBhvr>
                                      <p:from x="200000" y="450000"/>
                                      <p:to x="100000" y="100000"/>
                                    </p:animScale>
                                    <p:set>
                                      <p:cBhvr>
                                        <p:cTn id="25" dur="770" fill="hold"/>
                                        <p:tgtEl>
                                          <p:spTgt spid="9"/>
                                        </p:tgtEl>
                                        <p:attrNameLst>
                                          <p:attrName>ppt_x</p:attrName>
                                        </p:attrNameLst>
                                      </p:cBhvr>
                                      <p:to>
                                        <p:strVal val="(0.5)"/>
                                      </p:to>
                                    </p:set>
                                    <p:anim from="(0.5)" to="(#ppt_x)" calcmode="lin" valueType="num">
                                      <p:cBhvr>
                                        <p:cTn id="26" dur="1230" accel="100000" fill="hold">
                                          <p:stCondLst>
                                            <p:cond delay="770"/>
                                          </p:stCondLst>
                                        </p:cTn>
                                        <p:tgtEl>
                                          <p:spTgt spid="9"/>
                                        </p:tgtEl>
                                        <p:attrNameLst>
                                          <p:attrName>ppt_x</p:attrName>
                                        </p:attrNameLst>
                                      </p:cBhvr>
                                    </p:anim>
                                    <p:set>
                                      <p:cBhvr>
                                        <p:cTn id="27" dur="770" fill="hold"/>
                                        <p:tgtEl>
                                          <p:spTgt spid="9"/>
                                        </p:tgtEl>
                                        <p:attrNameLst>
                                          <p:attrName>ppt_y</p:attrName>
                                        </p:attrNameLst>
                                      </p:cBhvr>
                                      <p:to>
                                        <p:strVal val="(#ppt_y+0.4)"/>
                                      </p:to>
                                    </p:set>
                                    <p:anim from="(#ppt_y+0.4)" to="(#ppt_y)" calcmode="lin" valueType="num">
                                      <p:cBhvr>
                                        <p:cTn id="28" dur="1230" accel="100000" fill="hold">
                                          <p:stCondLst>
                                            <p:cond delay="770"/>
                                          </p:stCondLst>
                                        </p:cTn>
                                        <p:tgtEl>
                                          <p:spTgt spid="9"/>
                                        </p:tgtEl>
                                        <p:attrNameLst>
                                          <p:attrName>ppt_y</p:attrName>
                                        </p:attrNameLst>
                                      </p:cBhvr>
                                    </p:anim>
                                  </p:childTnLst>
                                </p:cTn>
                              </p:par>
                              <p:par>
                                <p:cTn id="29" presetID="5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70" decel="100000"/>
                                        <p:tgtEl>
                                          <p:spTgt spid="10"/>
                                        </p:tgtEl>
                                      </p:cBhvr>
                                    </p:animEffect>
                                    <p:animScale>
                                      <p:cBhvr>
                                        <p:cTn id="32" dur="770" decel="100000"/>
                                        <p:tgtEl>
                                          <p:spTgt spid="10"/>
                                        </p:tgtEl>
                                      </p:cBhvr>
                                      <p:from x="10000" y="10000"/>
                                      <p:to x="200000" y="450000"/>
                                    </p:animScale>
                                    <p:animScale>
                                      <p:cBhvr>
                                        <p:cTn id="33" dur="1230" accel="100000" fill="hold">
                                          <p:stCondLst>
                                            <p:cond delay="770"/>
                                          </p:stCondLst>
                                        </p:cTn>
                                        <p:tgtEl>
                                          <p:spTgt spid="10"/>
                                        </p:tgtEl>
                                      </p:cBhvr>
                                      <p:from x="200000" y="450000"/>
                                      <p:to x="100000" y="100000"/>
                                    </p:animScale>
                                    <p:set>
                                      <p:cBhvr>
                                        <p:cTn id="34" dur="770" fill="hold"/>
                                        <p:tgtEl>
                                          <p:spTgt spid="10"/>
                                        </p:tgtEl>
                                        <p:attrNameLst>
                                          <p:attrName>ppt_x</p:attrName>
                                        </p:attrNameLst>
                                      </p:cBhvr>
                                      <p:to>
                                        <p:strVal val="(0.5)"/>
                                      </p:to>
                                    </p:set>
                                    <p:anim from="(0.5)" to="(#ppt_x)" calcmode="lin" valueType="num">
                                      <p:cBhvr>
                                        <p:cTn id="35" dur="1230" accel="100000" fill="hold">
                                          <p:stCondLst>
                                            <p:cond delay="770"/>
                                          </p:stCondLst>
                                        </p:cTn>
                                        <p:tgtEl>
                                          <p:spTgt spid="10"/>
                                        </p:tgtEl>
                                        <p:attrNameLst>
                                          <p:attrName>ppt_x</p:attrName>
                                        </p:attrNameLst>
                                      </p:cBhvr>
                                    </p:anim>
                                    <p:set>
                                      <p:cBhvr>
                                        <p:cTn id="36" dur="770" fill="hold"/>
                                        <p:tgtEl>
                                          <p:spTgt spid="10"/>
                                        </p:tgtEl>
                                        <p:attrNameLst>
                                          <p:attrName>ppt_y</p:attrName>
                                        </p:attrNameLst>
                                      </p:cBhvr>
                                      <p:to>
                                        <p:strVal val="(#ppt_y+0.4)"/>
                                      </p:to>
                                    </p:set>
                                    <p:anim from="(#ppt_y+0.4)" to="(#ppt_y)" calcmode="lin" valueType="num">
                                      <p:cBhvr>
                                        <p:cTn id="37" dur="1230" accel="100000" fill="hold">
                                          <p:stCondLst>
                                            <p:cond delay="770"/>
                                          </p:stCondLst>
                                        </p:cTn>
                                        <p:tgtEl>
                                          <p:spTgt spid="10"/>
                                        </p:tgtEl>
                                        <p:attrNameLst>
                                          <p:attrName>ppt_y</p:attrName>
                                        </p:attrNameLst>
                                      </p:cBhvr>
                                    </p:anim>
                                  </p:childTnLst>
                                </p:cTn>
                              </p:par>
                              <p:par>
                                <p:cTn id="38" presetID="51"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770" decel="100000"/>
                                        <p:tgtEl>
                                          <p:spTgt spid="11"/>
                                        </p:tgtEl>
                                      </p:cBhvr>
                                    </p:animEffect>
                                    <p:animScale>
                                      <p:cBhvr>
                                        <p:cTn id="41" dur="770" decel="100000"/>
                                        <p:tgtEl>
                                          <p:spTgt spid="11"/>
                                        </p:tgtEl>
                                      </p:cBhvr>
                                      <p:from x="10000" y="10000"/>
                                      <p:to x="200000" y="450000"/>
                                    </p:animScale>
                                    <p:animScale>
                                      <p:cBhvr>
                                        <p:cTn id="42" dur="1230" accel="100000" fill="hold">
                                          <p:stCondLst>
                                            <p:cond delay="770"/>
                                          </p:stCondLst>
                                        </p:cTn>
                                        <p:tgtEl>
                                          <p:spTgt spid="11"/>
                                        </p:tgtEl>
                                      </p:cBhvr>
                                      <p:from x="200000" y="450000"/>
                                      <p:to x="100000" y="100000"/>
                                    </p:animScale>
                                    <p:set>
                                      <p:cBhvr>
                                        <p:cTn id="43" dur="770" fill="hold"/>
                                        <p:tgtEl>
                                          <p:spTgt spid="11"/>
                                        </p:tgtEl>
                                        <p:attrNameLst>
                                          <p:attrName>ppt_x</p:attrName>
                                        </p:attrNameLst>
                                      </p:cBhvr>
                                      <p:to>
                                        <p:strVal val="(0.5)"/>
                                      </p:to>
                                    </p:set>
                                    <p:anim from="(0.5)" to="(#ppt_x)" calcmode="lin" valueType="num">
                                      <p:cBhvr>
                                        <p:cTn id="44" dur="1230" accel="100000" fill="hold">
                                          <p:stCondLst>
                                            <p:cond delay="770"/>
                                          </p:stCondLst>
                                        </p:cTn>
                                        <p:tgtEl>
                                          <p:spTgt spid="11"/>
                                        </p:tgtEl>
                                        <p:attrNameLst>
                                          <p:attrName>ppt_x</p:attrName>
                                        </p:attrNameLst>
                                      </p:cBhvr>
                                    </p:anim>
                                    <p:set>
                                      <p:cBhvr>
                                        <p:cTn id="45" dur="770" fill="hold"/>
                                        <p:tgtEl>
                                          <p:spTgt spid="11"/>
                                        </p:tgtEl>
                                        <p:attrNameLst>
                                          <p:attrName>ppt_y</p:attrName>
                                        </p:attrNameLst>
                                      </p:cBhvr>
                                      <p:to>
                                        <p:strVal val="(#ppt_y+0.4)"/>
                                      </p:to>
                                    </p:set>
                                    <p:anim from="(#ppt_y+0.4)" to="(#ppt_y)" calcmode="lin" valueType="num">
                                      <p:cBhvr>
                                        <p:cTn id="46" dur="1230" accel="100000" fill="hold">
                                          <p:stCondLst>
                                            <p:cond delay="770"/>
                                          </p:stCondLst>
                                        </p:cTn>
                                        <p:tgtEl>
                                          <p:spTgt spid="11"/>
                                        </p:tgtEl>
                                        <p:attrNameLst>
                                          <p:attrName>ppt_y</p:attrName>
                                        </p:attrNameLst>
                                      </p:cBhvr>
                                    </p:anim>
                                  </p:childTnLst>
                                </p:cTn>
                              </p:par>
                              <p:par>
                                <p:cTn id="47" presetID="5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770" decel="100000"/>
                                        <p:tgtEl>
                                          <p:spTgt spid="12"/>
                                        </p:tgtEl>
                                      </p:cBhvr>
                                    </p:animEffect>
                                    <p:animScale>
                                      <p:cBhvr>
                                        <p:cTn id="50" dur="770" decel="100000"/>
                                        <p:tgtEl>
                                          <p:spTgt spid="12"/>
                                        </p:tgtEl>
                                      </p:cBhvr>
                                      <p:from x="10000" y="10000"/>
                                      <p:to x="200000" y="450000"/>
                                    </p:animScale>
                                    <p:animScale>
                                      <p:cBhvr>
                                        <p:cTn id="51" dur="1230" accel="100000" fill="hold">
                                          <p:stCondLst>
                                            <p:cond delay="770"/>
                                          </p:stCondLst>
                                        </p:cTn>
                                        <p:tgtEl>
                                          <p:spTgt spid="12"/>
                                        </p:tgtEl>
                                      </p:cBhvr>
                                      <p:from x="200000" y="450000"/>
                                      <p:to x="100000" y="100000"/>
                                    </p:animScale>
                                    <p:set>
                                      <p:cBhvr>
                                        <p:cTn id="52" dur="770" fill="hold"/>
                                        <p:tgtEl>
                                          <p:spTgt spid="12"/>
                                        </p:tgtEl>
                                        <p:attrNameLst>
                                          <p:attrName>ppt_x</p:attrName>
                                        </p:attrNameLst>
                                      </p:cBhvr>
                                      <p:to>
                                        <p:strVal val="(0.5)"/>
                                      </p:to>
                                    </p:set>
                                    <p:anim from="(0.5)" to="(#ppt_x)" calcmode="lin" valueType="num">
                                      <p:cBhvr>
                                        <p:cTn id="53" dur="1230" accel="100000" fill="hold">
                                          <p:stCondLst>
                                            <p:cond delay="770"/>
                                          </p:stCondLst>
                                        </p:cTn>
                                        <p:tgtEl>
                                          <p:spTgt spid="12"/>
                                        </p:tgtEl>
                                        <p:attrNameLst>
                                          <p:attrName>ppt_x</p:attrName>
                                        </p:attrNameLst>
                                      </p:cBhvr>
                                    </p:anim>
                                    <p:set>
                                      <p:cBhvr>
                                        <p:cTn id="54" dur="770" fill="hold"/>
                                        <p:tgtEl>
                                          <p:spTgt spid="12"/>
                                        </p:tgtEl>
                                        <p:attrNameLst>
                                          <p:attrName>ppt_y</p:attrName>
                                        </p:attrNameLst>
                                      </p:cBhvr>
                                      <p:to>
                                        <p:strVal val="(#ppt_y+0.4)"/>
                                      </p:to>
                                    </p:set>
                                    <p:anim from="(#ppt_y+0.4)" to="(#ppt_y)" calcmode="lin" valueType="num">
                                      <p:cBhvr>
                                        <p:cTn id="55" dur="1230" accel="100000" fill="hold">
                                          <p:stCondLst>
                                            <p:cond delay="770"/>
                                          </p:stCondLst>
                                        </p:cTn>
                                        <p:tgtEl>
                                          <p:spTgt spid="12"/>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1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819400" y="533400"/>
            <a:ext cx="3733800" cy="9144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r>
              <a:rPr lang="fa-IR" sz="3200" b="1" dirty="0" smtClean="0">
                <a:cs typeface="B Karim" pitchFamily="2" charset="-78"/>
              </a:rPr>
              <a:t>تفاوت اخلاق با آداب</a:t>
            </a:r>
            <a:endParaRPr lang="fa-IR" sz="3200" b="1" dirty="0">
              <a:cs typeface="B Karim" pitchFamily="2" charset="-78"/>
            </a:endParaRPr>
          </a:p>
        </p:txBody>
      </p:sp>
      <p:sp>
        <p:nvSpPr>
          <p:cNvPr id="6" name="Rounded Rectangle 5"/>
          <p:cNvSpPr/>
          <p:nvPr/>
        </p:nvSpPr>
        <p:spPr>
          <a:xfrm>
            <a:off x="304800" y="1828800"/>
            <a:ext cx="8610600" cy="4038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r>
              <a:rPr lang="fa-IR" sz="3200" b="1" dirty="0" smtClean="0">
                <a:cs typeface="B Karim" pitchFamily="2" charset="-78"/>
              </a:rPr>
              <a:t>قالبهای زیبای ظاهری برای تحقق ارزشها را آداب گویند. بخلاف اخلاق که  با محتوای درونی کار دارد، مثلا علم اخلاق می‌گوید باید به مرده ها احترام گذاشت اما قالب احترام را مشخص نمی‌کند، و اسکیموها با خوردن اجزای مرده (برای ممزوج شدن بدن با مرده) و هندوها با سوزاندن آن </a:t>
            </a:r>
            <a:r>
              <a:rPr lang="fa-IR" sz="3200" b="1" dirty="0" smtClean="0">
                <a:cs typeface="B Karim" pitchFamily="2" charset="-78"/>
              </a:rPr>
              <a:t>و </a:t>
            </a:r>
            <a:r>
              <a:rPr lang="fa-IR" sz="3200" b="1" dirty="0" smtClean="0">
                <a:cs typeface="B Karim" pitchFamily="2" charset="-78"/>
              </a:rPr>
              <a:t>مسلمانها با دفن با شرایط خاص به آن قالب می‌بخشند. بنابراین اخلاق، مطلق است بخلاف آداب که نسبی است.</a:t>
            </a:r>
            <a:endParaRPr lang="fa-IR" sz="3200" b="1" dirty="0">
              <a:cs typeface="B Karim" pitchFamily="2" charset="-78"/>
            </a:endParaRPr>
          </a:p>
        </p:txBody>
      </p:sp>
    </p:spTree>
  </p:cSld>
  <p:clrMapOvr>
    <a:masterClrMapping/>
  </p:clrMapOvr>
  <p:transition>
    <p:pull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rocess 7"/>
          <p:cNvSpPr/>
          <p:nvPr/>
        </p:nvSpPr>
        <p:spPr>
          <a:xfrm>
            <a:off x="2090931" y="1447800"/>
            <a:ext cx="5214974" cy="2514600"/>
          </a:xfrm>
          <a:prstGeom prst="flowChart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50000"/>
              </a:lnSpc>
            </a:pPr>
            <a:r>
              <a:rPr lang="fa-IR" sz="6000" b="1" dirty="0" smtClean="0">
                <a:effectLst>
                  <a:outerShdw blurRad="38100" dist="38100" dir="2700000" algn="tl">
                    <a:srgbClr val="000000">
                      <a:alpha val="43137"/>
                    </a:srgbClr>
                  </a:outerShdw>
                </a:effectLst>
                <a:cs typeface="B Roya" pitchFamily="2" charset="-78"/>
              </a:rPr>
              <a:t>انواع پژوهش‌های</a:t>
            </a:r>
            <a:r>
              <a:rPr lang="en-US" sz="6000" b="1" dirty="0" smtClean="0">
                <a:effectLst>
                  <a:outerShdw blurRad="38100" dist="38100" dir="2700000" algn="tl">
                    <a:srgbClr val="000000">
                      <a:alpha val="43137"/>
                    </a:srgbClr>
                  </a:outerShdw>
                </a:effectLst>
                <a:cs typeface="B Roya" pitchFamily="2" charset="-78"/>
              </a:rPr>
              <a:t> </a:t>
            </a:r>
            <a:r>
              <a:rPr lang="fa-IR" sz="6000" b="1" dirty="0" smtClean="0">
                <a:effectLst>
                  <a:outerShdw blurRad="38100" dist="38100" dir="2700000" algn="tl">
                    <a:srgbClr val="000000">
                      <a:alpha val="43137"/>
                    </a:srgbClr>
                  </a:outerShdw>
                </a:effectLst>
                <a:cs typeface="B Roya" pitchFamily="2" charset="-78"/>
              </a:rPr>
              <a:t>اخلاقی</a:t>
            </a:r>
            <a:endParaRPr lang="en-US" sz="6000" b="1" dirty="0" smtClean="0">
              <a:effectLst>
                <a:outerShdw blurRad="38100" dist="38100" dir="2700000" algn="tl">
                  <a:srgbClr val="000000">
                    <a:alpha val="43137"/>
                  </a:srgbClr>
                </a:outerShdw>
              </a:effectLst>
              <a:cs typeface="B Roya" pitchFamily="2" charset="-78"/>
            </a:endParaRPr>
          </a:p>
        </p:txBody>
      </p:sp>
      <p:sp>
        <p:nvSpPr>
          <p:cNvPr id="11" name="Teardrop 10"/>
          <p:cNvSpPr/>
          <p:nvPr/>
        </p:nvSpPr>
        <p:spPr>
          <a:xfrm rot="296492" flipH="1" flipV="1">
            <a:off x="7137355" y="584154"/>
            <a:ext cx="1231577" cy="1231577"/>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sp>
        <p:nvSpPr>
          <p:cNvPr id="12" name="Teardrop 11"/>
          <p:cNvSpPr/>
          <p:nvPr/>
        </p:nvSpPr>
        <p:spPr>
          <a:xfrm rot="296492" flipH="1" flipV="1">
            <a:off x="809393" y="967717"/>
            <a:ext cx="1287810" cy="1155935"/>
          </a:xfrm>
          <a:prstGeom prst="teardrop">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smtClean="0"/>
          </a:p>
          <a:p>
            <a:pPr algn="ctr"/>
            <a:endParaRPr lang="en-US" dirty="0"/>
          </a:p>
          <a:p>
            <a:pPr algn="ctr"/>
            <a:endParaRPr lang="en-US" dirty="0" smtClean="0"/>
          </a:p>
          <a:p>
            <a:pPr algn="ctr"/>
            <a:endParaRPr lang="en-US" dirty="0"/>
          </a:p>
        </p:txBody>
      </p:sp>
      <p:pic>
        <p:nvPicPr>
          <p:cNvPr id="13" name="Picture 9" descr="C:\Users\satari\Desktop\انديشه 1 عكسها\png\uzdfghrl.png"/>
          <p:cNvPicPr>
            <a:picLocks noChangeAspect="1" noChangeArrowheads="1"/>
          </p:cNvPicPr>
          <p:nvPr/>
        </p:nvPicPr>
        <p:blipFill>
          <a:blip r:embed="rId2" cstate="print"/>
          <a:srcRect/>
          <a:stretch>
            <a:fillRect/>
          </a:stretch>
        </p:blipFill>
        <p:spPr bwMode="auto">
          <a:xfrm rot="3593086">
            <a:off x="7275604" y="739490"/>
            <a:ext cx="1089795" cy="1064727"/>
          </a:xfrm>
          <a:prstGeom prst="rect">
            <a:avLst/>
          </a:prstGeom>
          <a:noFill/>
          <a:ln>
            <a:noFill/>
          </a:ln>
        </p:spPr>
      </p:pic>
      <p:pic>
        <p:nvPicPr>
          <p:cNvPr id="14" name="Picture 9" descr="C:\Users\satari\Desktop\انديشه 1 عكسها\png\uzdfghrl.png"/>
          <p:cNvPicPr>
            <a:picLocks noChangeAspect="1" noChangeArrowheads="1"/>
          </p:cNvPicPr>
          <p:nvPr/>
        </p:nvPicPr>
        <p:blipFill>
          <a:blip r:embed="rId2" cstate="print"/>
          <a:srcRect/>
          <a:stretch>
            <a:fillRect/>
          </a:stretch>
        </p:blipFill>
        <p:spPr bwMode="auto">
          <a:xfrm rot="3593086">
            <a:off x="951004" y="891891"/>
            <a:ext cx="1089795" cy="1064727"/>
          </a:xfrm>
          <a:prstGeom prst="rect">
            <a:avLst/>
          </a:prstGeom>
          <a:noFill/>
          <a:ln>
            <a:noFill/>
          </a:ln>
        </p:spPr>
      </p:pic>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3"/>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TotalTime>
  <Words>608</Words>
  <Application>Microsoft Office PowerPoint</Application>
  <PresentationFormat>On-screen Show (4:3)</PresentationFormat>
  <Paragraphs>83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شناسه درس و آزمون</vt:lpstr>
      <vt:lpstr>Slide 5</vt:lpstr>
      <vt:lpstr>Slide 6</vt:lpstr>
      <vt:lpstr>Slide 7</vt:lpstr>
      <vt:lpstr>Slide 8</vt:lpstr>
      <vt:lpstr>Slide 9</vt:lpstr>
      <vt:lpstr>Slide 10</vt:lpstr>
      <vt:lpstr>بررسی افعال اختیاری انسان از حیث خوبی و بدی.</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mcfnet</dc:creator>
  <cp:lastModifiedBy>NPSoft</cp:lastModifiedBy>
  <cp:revision>80</cp:revision>
  <dcterms:created xsi:type="dcterms:W3CDTF">2015-10-21T11:13:35Z</dcterms:created>
  <dcterms:modified xsi:type="dcterms:W3CDTF">2019-08-14T04:50:47Z</dcterms:modified>
</cp:coreProperties>
</file>