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4" r:id="rId5"/>
    <p:sldId id="281" r:id="rId6"/>
    <p:sldId id="283" r:id="rId7"/>
    <p:sldId id="271" r:id="rId8"/>
    <p:sldId id="286" r:id="rId9"/>
    <p:sldId id="288" r:id="rId10"/>
    <p:sldId id="285" r:id="rId11"/>
    <p:sldId id="277" r:id="rId12"/>
    <p:sldId id="265" r:id="rId13"/>
    <p:sldId id="290" r:id="rId14"/>
    <p:sldId id="291" r:id="rId15"/>
    <p:sldId id="272" r:id="rId16"/>
    <p:sldId id="295" r:id="rId17"/>
    <p:sldId id="294" r:id="rId18"/>
    <p:sldId id="297" r:id="rId19"/>
    <p:sldId id="278" r:id="rId20"/>
    <p:sldId id="299" r:id="rId21"/>
    <p:sldId id="275" r:id="rId22"/>
    <p:sldId id="301" r:id="rId23"/>
    <p:sldId id="303" r:id="rId24"/>
    <p:sldId id="274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66FF"/>
    <a:srgbClr val="9999FF"/>
    <a:srgbClr val="99CCFF"/>
    <a:srgbClr val="6699FF"/>
    <a:srgbClr val="FFFF99"/>
    <a:srgbClr val="FFFF66"/>
    <a:srgbClr val="FFFFCC"/>
    <a:srgbClr val="00666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81" autoAdjust="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86BDA-DD5A-4B40-A8BA-DBE9E0B5309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872BB3-3084-46A2-9796-7DCA7FD4BF0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dirty="0" smtClean="0">
              <a:cs typeface="B Traffic" pitchFamily="2" charset="-78"/>
            </a:rPr>
            <a:t>ممدوح: تبعیت از متخصص </a:t>
          </a:r>
          <a:endParaRPr lang="en-US" b="1" dirty="0"/>
        </a:p>
      </dgm:t>
    </dgm:pt>
    <dgm:pt modelId="{A4F45CFD-926A-4C33-9CEC-6E5390F4DC14}" type="sibTrans" cxnId="{6BE30D93-FB00-481C-B53B-4EC492573C26}">
      <dgm:prSet/>
      <dgm:spPr/>
      <dgm:t>
        <a:bodyPr/>
        <a:lstStyle/>
        <a:p>
          <a:endParaRPr lang="en-US"/>
        </a:p>
      </dgm:t>
    </dgm:pt>
    <dgm:pt modelId="{C644FB5E-CFDC-4856-894E-33BEB9F49494}" type="parTrans" cxnId="{6BE30D93-FB00-481C-B53B-4EC492573C26}">
      <dgm:prSet/>
      <dgm:spPr/>
      <dgm:t>
        <a:bodyPr/>
        <a:lstStyle/>
        <a:p>
          <a:endParaRPr lang="en-US"/>
        </a:p>
      </dgm:t>
    </dgm:pt>
    <dgm:pt modelId="{C3C3A8D5-B364-4935-AA5D-3CF8C7FED7A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2800" dirty="0" smtClean="0">
              <a:solidFill>
                <a:srgbClr val="FFFF00"/>
              </a:solidFill>
              <a:cs typeface="B Traffic" pitchFamily="2" charset="-78"/>
            </a:rPr>
            <a:t>1. </a:t>
          </a:r>
          <a:endParaRPr lang="en-US" sz="2800" dirty="0">
            <a:solidFill>
              <a:srgbClr val="FFFF00"/>
            </a:solidFill>
            <a:cs typeface="B Homa" pitchFamily="2" charset="-78"/>
          </a:endParaRPr>
        </a:p>
      </dgm:t>
    </dgm:pt>
    <dgm:pt modelId="{F18A2ACC-2DCA-44E0-B48E-22F30C6EE07D}" type="parTrans" cxnId="{66000FE5-11A1-4AA8-A299-AB43CEC2D1C3}">
      <dgm:prSet/>
      <dgm:spPr/>
      <dgm:t>
        <a:bodyPr/>
        <a:lstStyle/>
        <a:p>
          <a:endParaRPr lang="en-US"/>
        </a:p>
      </dgm:t>
    </dgm:pt>
    <dgm:pt modelId="{86C4B053-5907-4130-B044-CDE92D8667C6}" type="sibTrans" cxnId="{66000FE5-11A1-4AA8-A299-AB43CEC2D1C3}">
      <dgm:prSet/>
      <dgm:spPr/>
      <dgm:t>
        <a:bodyPr/>
        <a:lstStyle/>
        <a:p>
          <a:endParaRPr lang="en-US"/>
        </a:p>
      </dgm:t>
    </dgm:pt>
    <dgm:pt modelId="{074AFCFC-78BD-4E8D-9A64-D4429FDF9425}" type="pres">
      <dgm:prSet presAssocID="{35E86BDA-DD5A-4B40-A8BA-DBE9E0B5309C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323911-1837-4275-8FBB-7563FC2C4D0A}" type="pres">
      <dgm:prSet presAssocID="{C3C3A8D5-B364-4935-AA5D-3CF8C7FED7A9}" presName="composite" presStyleCnt="0"/>
      <dgm:spPr/>
    </dgm:pt>
    <dgm:pt modelId="{1C3FCE29-942E-41F5-A17E-B9E087016247}" type="pres">
      <dgm:prSet presAssocID="{C3C3A8D5-B364-4935-AA5D-3CF8C7FED7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64888-5250-4086-9F38-DC5F87F0C8A4}" type="pres">
      <dgm:prSet presAssocID="{C3C3A8D5-B364-4935-AA5D-3CF8C7FED7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EB195E-864A-4166-B1B4-BC5B1597B570}" type="presOf" srcId="{35E86BDA-DD5A-4B40-A8BA-DBE9E0B5309C}" destId="{074AFCFC-78BD-4E8D-9A64-D4429FDF9425}" srcOrd="0" destOrd="0" presId="urn:microsoft.com/office/officeart/2005/8/layout/chevron2"/>
    <dgm:cxn modelId="{0DF1A1FA-6900-44B4-AAED-32CC35D45FA2}" type="presOf" srcId="{C3C3A8D5-B364-4935-AA5D-3CF8C7FED7A9}" destId="{1C3FCE29-942E-41F5-A17E-B9E087016247}" srcOrd="0" destOrd="0" presId="urn:microsoft.com/office/officeart/2005/8/layout/chevron2"/>
    <dgm:cxn modelId="{0478B492-35E9-4DA8-BC21-2D3554378206}" type="presOf" srcId="{A8872BB3-3084-46A2-9796-7DCA7FD4BF08}" destId="{66C64888-5250-4086-9F38-DC5F87F0C8A4}" srcOrd="0" destOrd="0" presId="urn:microsoft.com/office/officeart/2005/8/layout/chevron2"/>
    <dgm:cxn modelId="{6BE30D93-FB00-481C-B53B-4EC492573C26}" srcId="{C3C3A8D5-B364-4935-AA5D-3CF8C7FED7A9}" destId="{A8872BB3-3084-46A2-9796-7DCA7FD4BF08}" srcOrd="0" destOrd="0" parTransId="{C644FB5E-CFDC-4856-894E-33BEB9F49494}" sibTransId="{A4F45CFD-926A-4C33-9CEC-6E5390F4DC14}"/>
    <dgm:cxn modelId="{66000FE5-11A1-4AA8-A299-AB43CEC2D1C3}" srcId="{35E86BDA-DD5A-4B40-A8BA-DBE9E0B5309C}" destId="{C3C3A8D5-B364-4935-AA5D-3CF8C7FED7A9}" srcOrd="0" destOrd="0" parTransId="{F18A2ACC-2DCA-44E0-B48E-22F30C6EE07D}" sibTransId="{86C4B053-5907-4130-B044-CDE92D8667C6}"/>
    <dgm:cxn modelId="{86A3517A-0520-4548-870E-DCC9EAB11E2B}" type="presParOf" srcId="{074AFCFC-78BD-4E8D-9A64-D4429FDF9425}" destId="{E9323911-1837-4275-8FBB-7563FC2C4D0A}" srcOrd="0" destOrd="0" presId="urn:microsoft.com/office/officeart/2005/8/layout/chevron2"/>
    <dgm:cxn modelId="{BB6921F6-3B74-492E-9FB5-75A85E3532A6}" type="presParOf" srcId="{E9323911-1837-4275-8FBB-7563FC2C4D0A}" destId="{1C3FCE29-942E-41F5-A17E-B9E087016247}" srcOrd="0" destOrd="0" presId="urn:microsoft.com/office/officeart/2005/8/layout/chevron2"/>
    <dgm:cxn modelId="{CEE3F9C6-2D47-4CE6-90E6-53ACDB912891}" type="presParOf" srcId="{E9323911-1837-4275-8FBB-7563FC2C4D0A}" destId="{66C64888-5250-4086-9F38-DC5F87F0C8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86BDA-DD5A-4B40-A8BA-DBE9E0B5309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872BB3-3084-46A2-9796-7DCA7FD4BF0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dirty="0" smtClean="0">
              <a:cs typeface="B Traffic" pitchFamily="2" charset="-78"/>
            </a:rPr>
            <a:t>مذموم: بدون تفکر</a:t>
          </a:r>
          <a:endParaRPr lang="en-US" b="1" dirty="0"/>
        </a:p>
      </dgm:t>
    </dgm:pt>
    <dgm:pt modelId="{A4F45CFD-926A-4C33-9CEC-6E5390F4DC14}" type="sibTrans" cxnId="{6BE30D93-FB00-481C-B53B-4EC492573C26}">
      <dgm:prSet/>
      <dgm:spPr/>
      <dgm:t>
        <a:bodyPr/>
        <a:lstStyle/>
        <a:p>
          <a:endParaRPr lang="en-US"/>
        </a:p>
      </dgm:t>
    </dgm:pt>
    <dgm:pt modelId="{C644FB5E-CFDC-4856-894E-33BEB9F49494}" type="parTrans" cxnId="{6BE30D93-FB00-481C-B53B-4EC492573C26}">
      <dgm:prSet/>
      <dgm:spPr/>
      <dgm:t>
        <a:bodyPr/>
        <a:lstStyle/>
        <a:p>
          <a:endParaRPr lang="en-US"/>
        </a:p>
      </dgm:t>
    </dgm:pt>
    <dgm:pt modelId="{C3C3A8D5-B364-4935-AA5D-3CF8C7FED7A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2800" dirty="0" smtClean="0">
              <a:solidFill>
                <a:srgbClr val="FFFF00"/>
              </a:solidFill>
              <a:cs typeface="B Traffic" pitchFamily="2" charset="-78"/>
            </a:rPr>
            <a:t>2. </a:t>
          </a:r>
          <a:endParaRPr lang="en-US" sz="2800" dirty="0">
            <a:solidFill>
              <a:srgbClr val="FFFF00"/>
            </a:solidFill>
            <a:cs typeface="B Traffic" pitchFamily="2" charset="-78"/>
          </a:endParaRPr>
        </a:p>
      </dgm:t>
    </dgm:pt>
    <dgm:pt modelId="{F18A2ACC-2DCA-44E0-B48E-22F30C6EE07D}" type="parTrans" cxnId="{66000FE5-11A1-4AA8-A299-AB43CEC2D1C3}">
      <dgm:prSet/>
      <dgm:spPr/>
      <dgm:t>
        <a:bodyPr/>
        <a:lstStyle/>
        <a:p>
          <a:endParaRPr lang="en-US"/>
        </a:p>
      </dgm:t>
    </dgm:pt>
    <dgm:pt modelId="{86C4B053-5907-4130-B044-CDE92D8667C6}" type="sibTrans" cxnId="{66000FE5-11A1-4AA8-A299-AB43CEC2D1C3}">
      <dgm:prSet/>
      <dgm:spPr/>
      <dgm:t>
        <a:bodyPr/>
        <a:lstStyle/>
        <a:p>
          <a:endParaRPr lang="en-US"/>
        </a:p>
      </dgm:t>
    </dgm:pt>
    <dgm:pt modelId="{074AFCFC-78BD-4E8D-9A64-D4429FDF9425}" type="pres">
      <dgm:prSet presAssocID="{35E86BDA-DD5A-4B40-A8BA-DBE9E0B5309C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323911-1837-4275-8FBB-7563FC2C4D0A}" type="pres">
      <dgm:prSet presAssocID="{C3C3A8D5-B364-4935-AA5D-3CF8C7FED7A9}" presName="composite" presStyleCnt="0"/>
      <dgm:spPr/>
    </dgm:pt>
    <dgm:pt modelId="{1C3FCE29-942E-41F5-A17E-B9E087016247}" type="pres">
      <dgm:prSet presAssocID="{C3C3A8D5-B364-4935-AA5D-3CF8C7FED7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64888-5250-4086-9F38-DC5F87F0C8A4}" type="pres">
      <dgm:prSet presAssocID="{C3C3A8D5-B364-4935-AA5D-3CF8C7FED7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9B774-91B0-47DA-80CA-4EF236D876C2}" type="presOf" srcId="{35E86BDA-DD5A-4B40-A8BA-DBE9E0B5309C}" destId="{074AFCFC-78BD-4E8D-9A64-D4429FDF9425}" srcOrd="0" destOrd="0" presId="urn:microsoft.com/office/officeart/2005/8/layout/chevron2"/>
    <dgm:cxn modelId="{CD2B9F05-D99D-4195-A3F2-5902CA6ACA4C}" type="presOf" srcId="{C3C3A8D5-B364-4935-AA5D-3CF8C7FED7A9}" destId="{1C3FCE29-942E-41F5-A17E-B9E087016247}" srcOrd="0" destOrd="0" presId="urn:microsoft.com/office/officeart/2005/8/layout/chevron2"/>
    <dgm:cxn modelId="{6C4C9F1D-AD77-4593-9291-492E807AA922}" type="presOf" srcId="{A8872BB3-3084-46A2-9796-7DCA7FD4BF08}" destId="{66C64888-5250-4086-9F38-DC5F87F0C8A4}" srcOrd="0" destOrd="0" presId="urn:microsoft.com/office/officeart/2005/8/layout/chevron2"/>
    <dgm:cxn modelId="{6BE30D93-FB00-481C-B53B-4EC492573C26}" srcId="{C3C3A8D5-B364-4935-AA5D-3CF8C7FED7A9}" destId="{A8872BB3-3084-46A2-9796-7DCA7FD4BF08}" srcOrd="0" destOrd="0" parTransId="{C644FB5E-CFDC-4856-894E-33BEB9F49494}" sibTransId="{A4F45CFD-926A-4C33-9CEC-6E5390F4DC14}"/>
    <dgm:cxn modelId="{66000FE5-11A1-4AA8-A299-AB43CEC2D1C3}" srcId="{35E86BDA-DD5A-4B40-A8BA-DBE9E0B5309C}" destId="{C3C3A8D5-B364-4935-AA5D-3CF8C7FED7A9}" srcOrd="0" destOrd="0" parTransId="{F18A2ACC-2DCA-44E0-B48E-22F30C6EE07D}" sibTransId="{86C4B053-5907-4130-B044-CDE92D8667C6}"/>
    <dgm:cxn modelId="{173434D5-ECED-40C1-9FFE-E440CAFA43B8}" type="presParOf" srcId="{074AFCFC-78BD-4E8D-9A64-D4429FDF9425}" destId="{E9323911-1837-4275-8FBB-7563FC2C4D0A}" srcOrd="0" destOrd="0" presId="urn:microsoft.com/office/officeart/2005/8/layout/chevron2"/>
    <dgm:cxn modelId="{CE72F7C7-6139-4CAD-9877-333032313665}" type="presParOf" srcId="{E9323911-1837-4275-8FBB-7563FC2C4D0A}" destId="{1C3FCE29-942E-41F5-A17E-B9E087016247}" srcOrd="0" destOrd="0" presId="urn:microsoft.com/office/officeart/2005/8/layout/chevron2"/>
    <dgm:cxn modelId="{5DDC80B5-3A3B-43B0-BCFF-20DAD335CC3F}" type="presParOf" srcId="{E9323911-1837-4275-8FBB-7563FC2C4D0A}" destId="{66C64888-5250-4086-9F38-DC5F87F0C8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357E03-96B4-4696-B20A-E0CA12B78199}" type="doc">
      <dgm:prSet loTypeId="urn:microsoft.com/office/officeart/2005/8/layout/radial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BC19CA-90E1-41A7-9A5B-A5E4D4B6610D}">
      <dgm:prSet phldrT="[Text]" custT="1"/>
      <dgm:spPr/>
      <dgm:t>
        <a:bodyPr/>
        <a:lstStyle/>
        <a:p>
          <a:r>
            <a:rPr lang="fa-IR" sz="4000" dirty="0" smtClean="0">
              <a:cs typeface="B Homa" pitchFamily="2" charset="-78"/>
            </a:rPr>
            <a:t>مراتب نیت: </a:t>
          </a:r>
          <a:endParaRPr lang="en-US" sz="4000" dirty="0">
            <a:cs typeface="B Homa" pitchFamily="2" charset="-78"/>
          </a:endParaRPr>
        </a:p>
      </dgm:t>
    </dgm:pt>
    <dgm:pt modelId="{BCF09214-0669-41AC-8154-504FB86A2C30}" type="parTrans" cxnId="{B5120693-DB9C-44C2-BF80-5ECC895EDEAF}">
      <dgm:prSet/>
      <dgm:spPr/>
      <dgm:t>
        <a:bodyPr/>
        <a:lstStyle/>
        <a:p>
          <a:endParaRPr lang="en-US"/>
        </a:p>
      </dgm:t>
    </dgm:pt>
    <dgm:pt modelId="{668C04C3-5FA8-48B1-9480-D25D4C56441F}" type="sibTrans" cxnId="{B5120693-DB9C-44C2-BF80-5ECC895EDEAF}">
      <dgm:prSet/>
      <dgm:spPr/>
      <dgm:t>
        <a:bodyPr/>
        <a:lstStyle/>
        <a:p>
          <a:endParaRPr lang="en-US"/>
        </a:p>
      </dgm:t>
    </dgm:pt>
    <dgm:pt modelId="{ED475126-C73C-416E-9495-FA5382BCCD8A}">
      <dgm:prSet phldrT="[Text]" custT="1"/>
      <dgm:spPr/>
      <dgm:t>
        <a:bodyPr/>
        <a:lstStyle/>
        <a:p>
          <a:r>
            <a:rPr lang="fa-IR" sz="2300" dirty="0" smtClean="0">
              <a:cs typeface="B Traffic" pitchFamily="2" charset="-78"/>
            </a:rPr>
            <a:t>1-بهره‌مندی از نعمت</a:t>
          </a:r>
          <a:endParaRPr lang="en-US" sz="2300" dirty="0">
            <a:cs typeface="B Traffic" pitchFamily="2" charset="-78"/>
          </a:endParaRPr>
        </a:p>
      </dgm:t>
    </dgm:pt>
    <dgm:pt modelId="{22BED569-5526-4F75-9C2E-61AC41659CD1}" type="parTrans" cxnId="{1E7FB2EA-B0B4-42C5-B32E-8A7726B58B77}">
      <dgm:prSet/>
      <dgm:spPr/>
      <dgm:t>
        <a:bodyPr/>
        <a:lstStyle/>
        <a:p>
          <a:endParaRPr lang="en-US"/>
        </a:p>
      </dgm:t>
    </dgm:pt>
    <dgm:pt modelId="{DDAEFE27-22DC-4D59-B3D6-32D1740C3A85}" type="sibTrans" cxnId="{1E7FB2EA-B0B4-42C5-B32E-8A7726B58B77}">
      <dgm:prSet/>
      <dgm:spPr/>
      <dgm:t>
        <a:bodyPr/>
        <a:lstStyle/>
        <a:p>
          <a:endParaRPr lang="en-US"/>
        </a:p>
      </dgm:t>
    </dgm:pt>
    <dgm:pt modelId="{F5E6196B-C486-4D57-9B4B-907DB828808B}">
      <dgm:prSet phldrT="[Text]" custT="1"/>
      <dgm:spPr/>
      <dgm:t>
        <a:bodyPr/>
        <a:lstStyle/>
        <a:p>
          <a:r>
            <a:rPr lang="fa-IR" sz="2800" dirty="0" smtClean="0">
              <a:cs typeface="B Traffic" pitchFamily="2" charset="-78"/>
            </a:rPr>
            <a:t>2- دوری از عذاب </a:t>
          </a:r>
          <a:endParaRPr lang="en-US" sz="2800" dirty="0">
            <a:cs typeface="B Traffic" pitchFamily="2" charset="-78"/>
          </a:endParaRPr>
        </a:p>
      </dgm:t>
    </dgm:pt>
    <dgm:pt modelId="{5808759E-80A9-44B1-B2E0-2765E1B9AA25}" type="parTrans" cxnId="{66158FE5-06B3-4BCC-ABB0-69552FBB51F2}">
      <dgm:prSet/>
      <dgm:spPr/>
      <dgm:t>
        <a:bodyPr/>
        <a:lstStyle/>
        <a:p>
          <a:endParaRPr lang="en-US"/>
        </a:p>
      </dgm:t>
    </dgm:pt>
    <dgm:pt modelId="{41A07874-E4A3-4B88-851E-0A5E27AACBE9}" type="sibTrans" cxnId="{66158FE5-06B3-4BCC-ABB0-69552FBB51F2}">
      <dgm:prSet/>
      <dgm:spPr/>
      <dgm:t>
        <a:bodyPr/>
        <a:lstStyle/>
        <a:p>
          <a:endParaRPr lang="en-US"/>
        </a:p>
      </dgm:t>
    </dgm:pt>
    <dgm:pt modelId="{E5959595-1432-4BBC-BC43-765BE92EAA05}">
      <dgm:prSet phldrT="[Text]" custT="1"/>
      <dgm:spPr/>
      <dgm:t>
        <a:bodyPr/>
        <a:lstStyle/>
        <a:p>
          <a:pPr rtl="1"/>
          <a:r>
            <a:rPr lang="fa-IR" sz="2400" dirty="0" smtClean="0">
              <a:cs typeface="B Traffic" pitchFamily="2" charset="-78"/>
            </a:rPr>
            <a:t>3- رضایت و خشنودی خدا</a:t>
          </a:r>
          <a:endParaRPr lang="en-US" sz="2400" dirty="0">
            <a:cs typeface="B Traffic" pitchFamily="2" charset="-78"/>
          </a:endParaRPr>
        </a:p>
      </dgm:t>
    </dgm:pt>
    <dgm:pt modelId="{75743DFF-80DD-44E8-829C-EDE5096B9A75}" type="parTrans" cxnId="{1AC2E35D-0CA4-4438-869C-C5A7E0362EB5}">
      <dgm:prSet/>
      <dgm:spPr/>
      <dgm:t>
        <a:bodyPr/>
        <a:lstStyle/>
        <a:p>
          <a:endParaRPr lang="en-US"/>
        </a:p>
      </dgm:t>
    </dgm:pt>
    <dgm:pt modelId="{01418B5E-C66F-4B49-B20E-8DF46B6A53AB}" type="sibTrans" cxnId="{1AC2E35D-0CA4-4438-869C-C5A7E0362EB5}">
      <dgm:prSet/>
      <dgm:spPr/>
      <dgm:t>
        <a:bodyPr/>
        <a:lstStyle/>
        <a:p>
          <a:endParaRPr lang="en-US"/>
        </a:p>
      </dgm:t>
    </dgm:pt>
    <dgm:pt modelId="{90C60867-8012-4DC4-B739-ADBA7522B8EC}" type="pres">
      <dgm:prSet presAssocID="{D0357E03-96B4-4696-B20A-E0CA12B781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723519-FC69-43A5-AFF7-B07881CBC5F1}" type="pres">
      <dgm:prSet presAssocID="{9DBC19CA-90E1-41A7-9A5B-A5E4D4B6610D}" presName="centerShape" presStyleLbl="node0" presStyleIdx="0" presStyleCnt="1" custScaleX="123423" custScaleY="123423"/>
      <dgm:spPr/>
      <dgm:t>
        <a:bodyPr/>
        <a:lstStyle/>
        <a:p>
          <a:endParaRPr lang="en-US"/>
        </a:p>
      </dgm:t>
    </dgm:pt>
    <dgm:pt modelId="{CE3BFD5C-B4CD-4E33-832B-AFA3FFA0EFCC}" type="pres">
      <dgm:prSet presAssocID="{ED475126-C73C-416E-9495-FA5382BCCD8A}" presName="node" presStyleLbl="node1" presStyleIdx="0" presStyleCnt="3" custScaleX="144920" custScaleY="144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A30E8-7AE3-4186-A790-5072CF76DE32}" type="pres">
      <dgm:prSet presAssocID="{ED475126-C73C-416E-9495-FA5382BCCD8A}" presName="dummy" presStyleCnt="0"/>
      <dgm:spPr/>
    </dgm:pt>
    <dgm:pt modelId="{0CF4C5A3-34B7-4777-B670-232B89D4CD9B}" type="pres">
      <dgm:prSet presAssocID="{DDAEFE27-22DC-4D59-B3D6-32D1740C3A8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8162F8B-ADD5-4CA3-AD10-063149B25A3F}" type="pres">
      <dgm:prSet presAssocID="{F5E6196B-C486-4D57-9B4B-907DB828808B}" presName="node" presStyleLbl="node1" presStyleIdx="1" presStyleCnt="3" custScaleX="144920" custScaleY="144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BB25D-40C2-40E1-9C77-8F00D00BCDF2}" type="pres">
      <dgm:prSet presAssocID="{F5E6196B-C486-4D57-9B4B-907DB828808B}" presName="dummy" presStyleCnt="0"/>
      <dgm:spPr/>
    </dgm:pt>
    <dgm:pt modelId="{27E7049E-9A6F-4E8F-AB33-6F72D1E9CBF8}" type="pres">
      <dgm:prSet presAssocID="{41A07874-E4A3-4B88-851E-0A5E27AACBE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CC6AC7E-71BE-46AE-B188-483F3EC80D64}" type="pres">
      <dgm:prSet presAssocID="{E5959595-1432-4BBC-BC43-765BE92EAA05}" presName="node" presStyleLbl="node1" presStyleIdx="2" presStyleCnt="3" custScaleX="144920" custScaleY="144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51FA0-5102-40A8-B227-0AFC1E6D5353}" type="pres">
      <dgm:prSet presAssocID="{E5959595-1432-4BBC-BC43-765BE92EAA05}" presName="dummy" presStyleCnt="0"/>
      <dgm:spPr/>
    </dgm:pt>
    <dgm:pt modelId="{3FF094A6-A0CB-4F41-B7A8-30194E309DBE}" type="pres">
      <dgm:prSet presAssocID="{01418B5E-C66F-4B49-B20E-8DF46B6A53AB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70E2098-9D53-49A6-835A-C5BA8DBD6252}" type="presOf" srcId="{F5E6196B-C486-4D57-9B4B-907DB828808B}" destId="{48162F8B-ADD5-4CA3-AD10-063149B25A3F}" srcOrd="0" destOrd="0" presId="urn:microsoft.com/office/officeart/2005/8/layout/radial6"/>
    <dgm:cxn modelId="{DD34914A-EC83-4FD8-B2C1-FCD726A275BF}" type="presOf" srcId="{ED475126-C73C-416E-9495-FA5382BCCD8A}" destId="{CE3BFD5C-B4CD-4E33-832B-AFA3FFA0EFCC}" srcOrd="0" destOrd="0" presId="urn:microsoft.com/office/officeart/2005/8/layout/radial6"/>
    <dgm:cxn modelId="{4D6BF37B-8983-4531-AA09-758202AB488E}" type="presOf" srcId="{D0357E03-96B4-4696-B20A-E0CA12B78199}" destId="{90C60867-8012-4DC4-B739-ADBA7522B8EC}" srcOrd="0" destOrd="0" presId="urn:microsoft.com/office/officeart/2005/8/layout/radial6"/>
    <dgm:cxn modelId="{BEF1341F-FEBD-4F59-8AA5-DE2C5E590DA1}" type="presOf" srcId="{01418B5E-C66F-4B49-B20E-8DF46B6A53AB}" destId="{3FF094A6-A0CB-4F41-B7A8-30194E309DBE}" srcOrd="0" destOrd="0" presId="urn:microsoft.com/office/officeart/2005/8/layout/radial6"/>
    <dgm:cxn modelId="{18D0C425-701A-4C6D-8326-48AD8B027B84}" type="presOf" srcId="{E5959595-1432-4BBC-BC43-765BE92EAA05}" destId="{FCC6AC7E-71BE-46AE-B188-483F3EC80D64}" srcOrd="0" destOrd="0" presId="urn:microsoft.com/office/officeart/2005/8/layout/radial6"/>
    <dgm:cxn modelId="{66158FE5-06B3-4BCC-ABB0-69552FBB51F2}" srcId="{9DBC19CA-90E1-41A7-9A5B-A5E4D4B6610D}" destId="{F5E6196B-C486-4D57-9B4B-907DB828808B}" srcOrd="1" destOrd="0" parTransId="{5808759E-80A9-44B1-B2E0-2765E1B9AA25}" sibTransId="{41A07874-E4A3-4B88-851E-0A5E27AACBE9}"/>
    <dgm:cxn modelId="{1E7FB2EA-B0B4-42C5-B32E-8A7726B58B77}" srcId="{9DBC19CA-90E1-41A7-9A5B-A5E4D4B6610D}" destId="{ED475126-C73C-416E-9495-FA5382BCCD8A}" srcOrd="0" destOrd="0" parTransId="{22BED569-5526-4F75-9C2E-61AC41659CD1}" sibTransId="{DDAEFE27-22DC-4D59-B3D6-32D1740C3A85}"/>
    <dgm:cxn modelId="{B5120693-DB9C-44C2-BF80-5ECC895EDEAF}" srcId="{D0357E03-96B4-4696-B20A-E0CA12B78199}" destId="{9DBC19CA-90E1-41A7-9A5B-A5E4D4B6610D}" srcOrd="0" destOrd="0" parTransId="{BCF09214-0669-41AC-8154-504FB86A2C30}" sibTransId="{668C04C3-5FA8-48B1-9480-D25D4C56441F}"/>
    <dgm:cxn modelId="{13091890-BAFC-48CF-8017-6D0EE1298D1F}" type="presOf" srcId="{41A07874-E4A3-4B88-851E-0A5E27AACBE9}" destId="{27E7049E-9A6F-4E8F-AB33-6F72D1E9CBF8}" srcOrd="0" destOrd="0" presId="urn:microsoft.com/office/officeart/2005/8/layout/radial6"/>
    <dgm:cxn modelId="{AEEF2739-008B-4C03-9FCE-7E69BDE782CA}" type="presOf" srcId="{9DBC19CA-90E1-41A7-9A5B-A5E4D4B6610D}" destId="{6E723519-FC69-43A5-AFF7-B07881CBC5F1}" srcOrd="0" destOrd="0" presId="urn:microsoft.com/office/officeart/2005/8/layout/radial6"/>
    <dgm:cxn modelId="{1AC2E35D-0CA4-4438-869C-C5A7E0362EB5}" srcId="{9DBC19CA-90E1-41A7-9A5B-A5E4D4B6610D}" destId="{E5959595-1432-4BBC-BC43-765BE92EAA05}" srcOrd="2" destOrd="0" parTransId="{75743DFF-80DD-44E8-829C-EDE5096B9A75}" sibTransId="{01418B5E-C66F-4B49-B20E-8DF46B6A53AB}"/>
    <dgm:cxn modelId="{D23C54D5-F5CF-4643-82F9-C89D0C62B0C2}" type="presOf" srcId="{DDAEFE27-22DC-4D59-B3D6-32D1740C3A85}" destId="{0CF4C5A3-34B7-4777-B670-232B89D4CD9B}" srcOrd="0" destOrd="0" presId="urn:microsoft.com/office/officeart/2005/8/layout/radial6"/>
    <dgm:cxn modelId="{04CBF52B-A69E-417A-B389-3CF1B2DC5D47}" type="presParOf" srcId="{90C60867-8012-4DC4-B739-ADBA7522B8EC}" destId="{6E723519-FC69-43A5-AFF7-B07881CBC5F1}" srcOrd="0" destOrd="0" presId="urn:microsoft.com/office/officeart/2005/8/layout/radial6"/>
    <dgm:cxn modelId="{0FA8914E-26B7-4A8C-A879-C48A4C961960}" type="presParOf" srcId="{90C60867-8012-4DC4-B739-ADBA7522B8EC}" destId="{CE3BFD5C-B4CD-4E33-832B-AFA3FFA0EFCC}" srcOrd="1" destOrd="0" presId="urn:microsoft.com/office/officeart/2005/8/layout/radial6"/>
    <dgm:cxn modelId="{6AC1DB9A-B91A-47FA-87E7-3B026C5D91EE}" type="presParOf" srcId="{90C60867-8012-4DC4-B739-ADBA7522B8EC}" destId="{D64A30E8-7AE3-4186-A790-5072CF76DE32}" srcOrd="2" destOrd="0" presId="urn:microsoft.com/office/officeart/2005/8/layout/radial6"/>
    <dgm:cxn modelId="{820D9646-68B0-410E-B585-F97C57DA667C}" type="presParOf" srcId="{90C60867-8012-4DC4-B739-ADBA7522B8EC}" destId="{0CF4C5A3-34B7-4777-B670-232B89D4CD9B}" srcOrd="3" destOrd="0" presId="urn:microsoft.com/office/officeart/2005/8/layout/radial6"/>
    <dgm:cxn modelId="{1C6DDC9A-042A-4287-A78E-1CFEA82B0796}" type="presParOf" srcId="{90C60867-8012-4DC4-B739-ADBA7522B8EC}" destId="{48162F8B-ADD5-4CA3-AD10-063149B25A3F}" srcOrd="4" destOrd="0" presId="urn:microsoft.com/office/officeart/2005/8/layout/radial6"/>
    <dgm:cxn modelId="{5A9205FE-A65F-476A-90C8-87A03F8CC5F8}" type="presParOf" srcId="{90C60867-8012-4DC4-B739-ADBA7522B8EC}" destId="{621BB25D-40C2-40E1-9C77-8F00D00BCDF2}" srcOrd="5" destOrd="0" presId="urn:microsoft.com/office/officeart/2005/8/layout/radial6"/>
    <dgm:cxn modelId="{4C2A3222-9589-435E-9D36-A6F47FA36652}" type="presParOf" srcId="{90C60867-8012-4DC4-B739-ADBA7522B8EC}" destId="{27E7049E-9A6F-4E8F-AB33-6F72D1E9CBF8}" srcOrd="6" destOrd="0" presId="urn:microsoft.com/office/officeart/2005/8/layout/radial6"/>
    <dgm:cxn modelId="{809869E4-B911-4D4F-80FA-50AFF740EBD1}" type="presParOf" srcId="{90C60867-8012-4DC4-B739-ADBA7522B8EC}" destId="{FCC6AC7E-71BE-46AE-B188-483F3EC80D64}" srcOrd="7" destOrd="0" presId="urn:microsoft.com/office/officeart/2005/8/layout/radial6"/>
    <dgm:cxn modelId="{0DC46926-CFE0-43B5-9212-9EAB19D62F43}" type="presParOf" srcId="{90C60867-8012-4DC4-B739-ADBA7522B8EC}" destId="{B9D51FA0-5102-40A8-B227-0AFC1E6D5353}" srcOrd="8" destOrd="0" presId="urn:microsoft.com/office/officeart/2005/8/layout/radial6"/>
    <dgm:cxn modelId="{6C5440F5-447C-498B-8EB5-F07B0D170677}" type="presParOf" srcId="{90C60867-8012-4DC4-B739-ADBA7522B8EC}" destId="{3FF094A6-A0CB-4F41-B7A8-30194E309DB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3FCE29-942E-41F5-A17E-B9E087016247}">
      <dsp:nvSpPr>
        <dsp:cNvPr id="0" name=""/>
        <dsp:cNvSpPr/>
      </dsp:nvSpPr>
      <dsp:spPr>
        <a:xfrm rot="5400000">
          <a:off x="7748332" y="193761"/>
          <a:ext cx="1283373" cy="898361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FFFF00"/>
              </a:solidFill>
              <a:cs typeface="B Traffic" pitchFamily="2" charset="-78"/>
            </a:rPr>
            <a:t>1. </a:t>
          </a:r>
          <a:endParaRPr lang="en-US" sz="2800" kern="1200" dirty="0">
            <a:solidFill>
              <a:srgbClr val="FFFF00"/>
            </a:solidFill>
            <a:cs typeface="B Homa" pitchFamily="2" charset="-78"/>
          </a:endParaRPr>
        </a:p>
      </dsp:txBody>
      <dsp:txXfrm rot="5400000">
        <a:off x="7748332" y="193761"/>
        <a:ext cx="1283373" cy="898361"/>
      </dsp:txXfrm>
    </dsp:sp>
    <dsp:sp modelId="{66C64888-5250-4086-9F38-DC5F87F0C8A4}">
      <dsp:nvSpPr>
        <dsp:cNvPr id="0" name=""/>
        <dsp:cNvSpPr/>
      </dsp:nvSpPr>
      <dsp:spPr>
        <a:xfrm rot="16200000">
          <a:off x="3553103" y="-3551848"/>
          <a:ext cx="834631" cy="7940838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56032" bIns="22860" numCol="1" spcCol="1270" anchor="ctr" anchorCtr="0">
          <a:noAutofit/>
        </a:bodyPr>
        <a:lstStyle/>
        <a:p>
          <a:pPr marL="285750" lvl="1" indent="-285750" algn="ct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kern="1200" dirty="0" smtClean="0">
              <a:cs typeface="B Traffic" pitchFamily="2" charset="-78"/>
            </a:rPr>
            <a:t>ممدوح: تبعیت از متخصص </a:t>
          </a:r>
          <a:endParaRPr lang="en-US" sz="3600" b="1" kern="1200" dirty="0"/>
        </a:p>
      </dsp:txBody>
      <dsp:txXfrm rot="16200000">
        <a:off x="3553103" y="-3551848"/>
        <a:ext cx="834631" cy="79408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3FCE29-942E-41F5-A17E-B9E087016247}">
      <dsp:nvSpPr>
        <dsp:cNvPr id="0" name=""/>
        <dsp:cNvSpPr/>
      </dsp:nvSpPr>
      <dsp:spPr>
        <a:xfrm rot="5400000">
          <a:off x="7748332" y="193761"/>
          <a:ext cx="1283373" cy="898361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FFFF00"/>
              </a:solidFill>
              <a:cs typeface="B Traffic" pitchFamily="2" charset="-78"/>
            </a:rPr>
            <a:t>2. </a:t>
          </a:r>
          <a:endParaRPr lang="en-US" sz="2800" kern="1200" dirty="0">
            <a:solidFill>
              <a:srgbClr val="FFFF00"/>
            </a:solidFill>
            <a:cs typeface="B Traffic" pitchFamily="2" charset="-78"/>
          </a:endParaRPr>
        </a:p>
      </dsp:txBody>
      <dsp:txXfrm rot="5400000">
        <a:off x="7748332" y="193761"/>
        <a:ext cx="1283373" cy="898361"/>
      </dsp:txXfrm>
    </dsp:sp>
    <dsp:sp modelId="{66C64888-5250-4086-9F38-DC5F87F0C8A4}">
      <dsp:nvSpPr>
        <dsp:cNvPr id="0" name=""/>
        <dsp:cNvSpPr/>
      </dsp:nvSpPr>
      <dsp:spPr>
        <a:xfrm rot="16200000">
          <a:off x="3553103" y="-3551848"/>
          <a:ext cx="834631" cy="7940838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56032" bIns="22860" numCol="1" spcCol="1270" anchor="ctr" anchorCtr="0">
          <a:noAutofit/>
        </a:bodyPr>
        <a:lstStyle/>
        <a:p>
          <a:pPr marL="285750" lvl="1" indent="-285750" algn="ct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kern="1200" dirty="0" smtClean="0">
              <a:cs typeface="B Traffic" pitchFamily="2" charset="-78"/>
            </a:rPr>
            <a:t>مذموم: بدون تفکر</a:t>
          </a:r>
          <a:endParaRPr lang="en-US" sz="3600" b="1" kern="1200" dirty="0"/>
        </a:p>
      </dsp:txBody>
      <dsp:txXfrm rot="16200000">
        <a:off x="3553103" y="-3551848"/>
        <a:ext cx="834631" cy="79408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F094A6-A0CB-4F41-B7A8-30194E309DBE}">
      <dsp:nvSpPr>
        <dsp:cNvPr id="0" name=""/>
        <dsp:cNvSpPr/>
      </dsp:nvSpPr>
      <dsp:spPr>
        <a:xfrm>
          <a:off x="1754288" y="648502"/>
          <a:ext cx="3492346" cy="3492346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E7049E-9A6F-4E8F-AB33-6F72D1E9CBF8}">
      <dsp:nvSpPr>
        <dsp:cNvPr id="0" name=""/>
        <dsp:cNvSpPr/>
      </dsp:nvSpPr>
      <dsp:spPr>
        <a:xfrm>
          <a:off x="1754288" y="648502"/>
          <a:ext cx="3492346" cy="3492346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F4C5A3-34B7-4777-B670-232B89D4CD9B}">
      <dsp:nvSpPr>
        <dsp:cNvPr id="0" name=""/>
        <dsp:cNvSpPr/>
      </dsp:nvSpPr>
      <dsp:spPr>
        <a:xfrm>
          <a:off x="1754288" y="648502"/>
          <a:ext cx="3492346" cy="3492346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723519-FC69-43A5-AFF7-B07881CBC5F1}">
      <dsp:nvSpPr>
        <dsp:cNvPr id="0" name=""/>
        <dsp:cNvSpPr/>
      </dsp:nvSpPr>
      <dsp:spPr>
        <a:xfrm>
          <a:off x="2508969" y="1403183"/>
          <a:ext cx="1982984" cy="19829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Homa" pitchFamily="2" charset="-78"/>
            </a:rPr>
            <a:t>مراتب نیت: </a:t>
          </a:r>
          <a:endParaRPr lang="en-US" sz="4000" kern="1200" dirty="0">
            <a:cs typeface="B Homa" pitchFamily="2" charset="-78"/>
          </a:endParaRPr>
        </a:p>
      </dsp:txBody>
      <dsp:txXfrm>
        <a:off x="2508969" y="1403183"/>
        <a:ext cx="1982984" cy="1982984"/>
      </dsp:txXfrm>
    </dsp:sp>
    <dsp:sp modelId="{CE3BFD5C-B4CD-4E33-832B-AFA3FFA0EFCC}">
      <dsp:nvSpPr>
        <dsp:cNvPr id="0" name=""/>
        <dsp:cNvSpPr/>
      </dsp:nvSpPr>
      <dsp:spPr>
        <a:xfrm>
          <a:off x="2685533" y="-125938"/>
          <a:ext cx="1629857" cy="16298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Traffic" pitchFamily="2" charset="-78"/>
            </a:rPr>
            <a:t>1-بهره‌مندی از نعمت</a:t>
          </a:r>
          <a:endParaRPr lang="en-US" sz="2300" kern="1200" dirty="0">
            <a:cs typeface="B Traffic" pitchFamily="2" charset="-78"/>
          </a:endParaRPr>
        </a:p>
      </dsp:txBody>
      <dsp:txXfrm>
        <a:off x="2685533" y="-125938"/>
        <a:ext cx="1629857" cy="1629857"/>
      </dsp:txXfrm>
    </dsp:sp>
    <dsp:sp modelId="{48162F8B-ADD5-4CA3-AD10-063149B25A3F}">
      <dsp:nvSpPr>
        <dsp:cNvPr id="0" name=""/>
        <dsp:cNvSpPr/>
      </dsp:nvSpPr>
      <dsp:spPr>
        <a:xfrm>
          <a:off x="4162700" y="2432590"/>
          <a:ext cx="1629857" cy="1629857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raffic" pitchFamily="2" charset="-78"/>
            </a:rPr>
            <a:t>2- دوری از عذاب </a:t>
          </a:r>
          <a:endParaRPr lang="en-US" sz="2800" kern="1200" dirty="0">
            <a:cs typeface="B Traffic" pitchFamily="2" charset="-78"/>
          </a:endParaRPr>
        </a:p>
      </dsp:txBody>
      <dsp:txXfrm>
        <a:off x="4162700" y="2432590"/>
        <a:ext cx="1629857" cy="1629857"/>
      </dsp:txXfrm>
    </dsp:sp>
    <dsp:sp modelId="{FCC6AC7E-71BE-46AE-B188-483F3EC80D64}">
      <dsp:nvSpPr>
        <dsp:cNvPr id="0" name=""/>
        <dsp:cNvSpPr/>
      </dsp:nvSpPr>
      <dsp:spPr>
        <a:xfrm>
          <a:off x="1208366" y="2432590"/>
          <a:ext cx="1629857" cy="162985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raffic" pitchFamily="2" charset="-78"/>
            </a:rPr>
            <a:t>3- رضایت و خشنودی خدا</a:t>
          </a:r>
          <a:endParaRPr lang="en-US" sz="2400" kern="1200" dirty="0">
            <a:cs typeface="B Traffic" pitchFamily="2" charset="-78"/>
          </a:endParaRPr>
        </a:p>
      </dsp:txBody>
      <dsp:txXfrm>
        <a:off x="1208366" y="2432590"/>
        <a:ext cx="1629857" cy="1629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295B-E822-46C9-843E-DD37445D6D22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538-A3A5-4A30-B493-FEF3F9681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295B-E822-46C9-843E-DD37445D6D22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538-A3A5-4A30-B493-FEF3F9681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295B-E822-46C9-843E-DD37445D6D22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538-A3A5-4A30-B493-FEF3F9681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295B-E822-46C9-843E-DD37445D6D22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538-A3A5-4A30-B493-FEF3F9681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295B-E822-46C9-843E-DD37445D6D22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538-A3A5-4A30-B493-FEF3F9681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295B-E822-46C9-843E-DD37445D6D22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538-A3A5-4A30-B493-FEF3F9681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295B-E822-46C9-843E-DD37445D6D22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538-A3A5-4A30-B493-FEF3F9681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295B-E822-46C9-843E-DD37445D6D22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538-A3A5-4A30-B493-FEF3F9681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295B-E822-46C9-843E-DD37445D6D22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538-A3A5-4A30-B493-FEF3F9681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295B-E822-46C9-843E-DD37445D6D22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538-A3A5-4A30-B493-FEF3F9681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295B-E822-46C9-843E-DD37445D6D22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538-A3A5-4A30-B493-FEF3F9681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B295B-E822-46C9-843E-DD37445D6D22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0538-A3A5-4A30-B493-FEF3F9681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204336"/>
            <a:ext cx="2705089" cy="268701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6200000">
            <a:off x="5244466" y="3337570"/>
            <a:ext cx="6429364" cy="916295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600" b="1" dirty="0" smtClean="0">
                <a:latin typeface="B Mitra"/>
                <a:cs typeface="B Homa" pitchFamily="2" charset="-78"/>
              </a:rPr>
              <a:t>فصل 1: اخلاق دانش اندوزی</a:t>
            </a:r>
            <a:endParaRPr lang="en-US" sz="3600" dirty="0">
              <a:latin typeface="B Mitra"/>
              <a:cs typeface="B Homa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 rot="19030443" flipH="1" flipV="1">
            <a:off x="7995731" y="105015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dirty="0"/>
          </a:p>
        </p:txBody>
      </p:sp>
      <p:pic>
        <p:nvPicPr>
          <p:cNvPr id="7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741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914400"/>
            <a:ext cx="2705089" cy="2687015"/>
          </a:xfrm>
          <a:prstGeom prst="rect">
            <a:avLst/>
          </a:prstGeom>
          <a:noFill/>
        </p:spPr>
      </p:pic>
      <p:pic>
        <p:nvPicPr>
          <p:cNvPr id="2" name="Picture 2" descr="C:\Users\hamidi.t\Desktop\questi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04958"/>
            <a:ext cx="7471765" cy="42148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285728"/>
            <a:ext cx="1366427" cy="1357298"/>
          </a:xfrm>
          <a:prstGeom prst="rect">
            <a:avLst/>
          </a:prstGeom>
          <a:noFill/>
        </p:spPr>
      </p:pic>
      <p:pic>
        <p:nvPicPr>
          <p:cNvPr id="1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43702" y="285728"/>
            <a:ext cx="1366427" cy="1357298"/>
          </a:xfrm>
          <a:prstGeom prst="rect">
            <a:avLst/>
          </a:prstGeom>
          <a:noFill/>
        </p:spPr>
      </p:pic>
      <p:pic>
        <p:nvPicPr>
          <p:cNvPr id="10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770736" flipH="1">
            <a:off x="8066715" y="5512436"/>
            <a:ext cx="935268" cy="1188529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2071670" y="285728"/>
            <a:ext cx="5214974" cy="1280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FFFF00"/>
                </a:solidFill>
                <a:cs typeface="B Homa"/>
              </a:rPr>
              <a:t>موانع دستیابی به علم حقیقی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7158" y="2000240"/>
            <a:ext cx="8329642" cy="44291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endParaRPr lang="en-US" sz="2400" b="1" dirty="0" smtClean="0">
              <a:solidFill>
                <a:srgbClr val="FFFF00"/>
              </a:solidFill>
            </a:endParaRPr>
          </a:p>
          <a:p>
            <a:pPr algn="justLow" rtl="1"/>
            <a:endParaRPr lang="en-US" sz="2400" b="1" dirty="0" smtClean="0">
              <a:solidFill>
                <a:schemeClr val="tx1"/>
              </a:solidFill>
            </a:endParaRPr>
          </a:p>
          <a:p>
            <a:pPr algn="justLow" rtl="1"/>
            <a:r>
              <a:rPr lang="fa-IR" sz="2400" b="1" dirty="0" smtClean="0">
                <a:solidFill>
                  <a:schemeClr val="tx1"/>
                </a:solidFill>
              </a:rPr>
              <a:t>2</a:t>
            </a:r>
            <a:r>
              <a:rPr lang="fa-IR" sz="2400" b="1" dirty="0" smtClean="0">
                <a:solidFill>
                  <a:schemeClr val="tx1"/>
                </a:solidFill>
                <a:cs typeface="B Traffic" panose="00000400000000000000" pitchFamily="2" charset="-78"/>
              </a:rPr>
              <a:t>- تقلید کورکورانه:</a:t>
            </a:r>
            <a:endParaRPr lang="en-US" sz="2400" dirty="0" smtClean="0">
              <a:solidFill>
                <a:schemeClr val="tx1"/>
              </a:solidFill>
              <a:cs typeface="B Traffic" panose="00000400000000000000" pitchFamily="2" charset="-78"/>
            </a:endParaRPr>
          </a:p>
          <a:p>
            <a:pPr algn="justLow" rtl="1">
              <a:buFontTx/>
              <a:buChar char="-"/>
            </a:pPr>
            <a:r>
              <a:rPr lang="fa-IR" sz="2400" dirty="0" smtClean="0">
                <a:solidFill>
                  <a:srgbClr val="002060"/>
                </a:solidFill>
                <a:cs typeface="B Traffic" panose="00000400000000000000" pitchFamily="2" charset="-78"/>
              </a:rPr>
              <a:t>منشأ تقلید خود باختگی فکری است</a:t>
            </a:r>
            <a:r>
              <a:rPr lang="en-US" sz="2400" dirty="0" smtClean="0">
                <a:solidFill>
                  <a:srgbClr val="002060"/>
                </a:solidFill>
                <a:cs typeface="B Traffic" panose="00000400000000000000" pitchFamily="2" charset="-78"/>
              </a:rPr>
              <a:t>.</a:t>
            </a:r>
          </a:p>
          <a:p>
            <a:pPr algn="justLow" rtl="1">
              <a:buFontTx/>
              <a:buChar char="-"/>
            </a:pPr>
            <a:r>
              <a:rPr lang="fa-IR" sz="2400" dirty="0" smtClean="0">
                <a:solidFill>
                  <a:srgbClr val="002060"/>
                </a:solidFill>
                <a:cs typeface="B Traffic" panose="00000400000000000000" pitchFamily="2" charset="-78"/>
              </a:rPr>
              <a:t>قرآن مجید بت پرستان را به  خاطر تقلید از نیاکان سرزنش کرده است.</a:t>
            </a:r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>
              <a:buFontTx/>
              <a:buChar char="-"/>
            </a:pPr>
            <a:r>
              <a:rPr lang="fa-IR" sz="3200" dirty="0" smtClean="0">
                <a:solidFill>
                  <a:srgbClr val="002060"/>
                </a:solidFill>
                <a:cs typeface="B Traffic" panose="00000400000000000000" pitchFamily="2" charset="-78"/>
              </a:rPr>
              <a:t>وَإِذَا قِيلَ لَهُمُ اتَّبِعُوا مَا أَنزَلَ اللّهُ قَالُواْ بَلْ نَتَّبِعُ مَا أَلْفَيْنَا عَلَيْهِ آبَاءنَا أَوَلَوْ كَانَ آبَاؤُهُمْ لاَ يَعْقِلُونَ شَيْئاً وَلاَيَهْتَدُونَ </a:t>
            </a:r>
            <a:endParaRPr lang="en-US" sz="32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>
              <a:buFontTx/>
              <a:buChar char="-"/>
            </a:pPr>
            <a:r>
              <a:rPr lang="fa-IR" sz="2800" dirty="0" smtClean="0">
                <a:solidFill>
                  <a:srgbClr val="002060"/>
                </a:solidFill>
                <a:cs typeface="B Traffic" panose="00000400000000000000" pitchFamily="2" charset="-78"/>
              </a:rPr>
              <a:t>چون به ايشان گفته شود که از آنچه خدا نازل کرده است پيروی کنيد ، گويند : نه ، ما به همان راهی می رويم که پدرانمان می رفتند حتی اگر پدرانشان بي خرد و گمراه بوده اند.(بقره  170)</a:t>
            </a:r>
          </a:p>
          <a:p>
            <a:pPr algn="justLow" rtl="1">
              <a:buFontTx/>
              <a:buChar char="-"/>
            </a:pPr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>
              <a:buFontTx/>
              <a:buChar char="-"/>
            </a:pPr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>
              <a:buFontTx/>
              <a:buChar char="-"/>
            </a:pPr>
            <a:endParaRPr lang="en-US" sz="2400" dirty="0">
              <a:solidFill>
                <a:srgbClr val="002060"/>
              </a:solidFill>
              <a:cs typeface="B Traffic" panose="00000400000000000000" pitchFamily="2" charset="-78"/>
            </a:endParaRPr>
          </a:p>
        </p:txBody>
      </p:sp>
      <p:pic>
        <p:nvPicPr>
          <p:cNvPr id="1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3637299" flipH="1">
            <a:off x="273044" y="1659684"/>
            <a:ext cx="1014499" cy="14117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29256" y="214290"/>
            <a:ext cx="3643338" cy="361899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286512" y="1471420"/>
            <a:ext cx="1897476" cy="1143008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Homa" pitchFamily="2" charset="-78"/>
              </a:rPr>
              <a:t>تقلید:</a:t>
            </a:r>
            <a:endParaRPr lang="en-US" sz="2400" dirty="0">
              <a:cs typeface="B Traffic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125038538"/>
              </p:ext>
            </p:extLst>
          </p:nvPr>
        </p:nvGraphicFramePr>
        <p:xfrm>
          <a:off x="161956" y="4143380"/>
          <a:ext cx="883920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896394950"/>
              </p:ext>
            </p:extLst>
          </p:nvPr>
        </p:nvGraphicFramePr>
        <p:xfrm>
          <a:off x="142844" y="5429264"/>
          <a:ext cx="883920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C:\Users\hamidi.t\Desktop\Taghlid kurkurane.jpg"/>
          <p:cNvPicPr>
            <a:picLocks noChangeAspect="1" noChangeArrowheads="1"/>
          </p:cNvPicPr>
          <p:nvPr/>
        </p:nvPicPr>
        <p:blipFill>
          <a:blip r:embed="rId13" cstate="print"/>
          <a:srcRect t="16926" b="14160"/>
          <a:stretch>
            <a:fillRect/>
          </a:stretch>
        </p:blipFill>
        <p:spPr bwMode="auto">
          <a:xfrm>
            <a:off x="1676400" y="76199"/>
            <a:ext cx="4191000" cy="3916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3840" y="457200"/>
            <a:ext cx="2945085" cy="2925407"/>
          </a:xfrm>
          <a:prstGeom prst="rect">
            <a:avLst/>
          </a:prstGeom>
          <a:noFill/>
        </p:spPr>
      </p:pic>
      <p:pic>
        <p:nvPicPr>
          <p:cNvPr id="1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16080" y="789345"/>
            <a:ext cx="1957293" cy="1944216"/>
          </a:xfrm>
          <a:prstGeom prst="rect">
            <a:avLst/>
          </a:prstGeom>
          <a:noFill/>
        </p:spPr>
      </p:pic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0872" y="3352800"/>
            <a:ext cx="2945085" cy="2925407"/>
          </a:xfrm>
          <a:prstGeom prst="rect">
            <a:avLst/>
          </a:prstGeom>
          <a:noFill/>
        </p:spPr>
      </p:pic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23112" y="3638552"/>
            <a:ext cx="1957293" cy="1944216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flipH="1">
            <a:off x="5784534" y="1123165"/>
            <a:ext cx="3283266" cy="12961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sz="2800" b="1" dirty="0" smtClean="0">
                <a:cs typeface="B Homa" pitchFamily="2" charset="-78"/>
              </a:rPr>
              <a:t>3- شتاب زدگی: </a:t>
            </a:r>
            <a:endParaRPr lang="fa-IR" sz="2800" dirty="0" smtClean="0">
              <a:cs typeface="B Hom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5400" y="1003659"/>
            <a:ext cx="4889134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5760" rIns="0" rtlCol="0" anchor="ctr"/>
          <a:lstStyle/>
          <a:p>
            <a:pPr lvl="2" algn="justLow" rtl="1"/>
            <a:r>
              <a:rPr lang="fa-IR" sz="2800" dirty="0" smtClean="0">
                <a:cs typeface="B Traffic" pitchFamily="2" charset="-78"/>
              </a:rPr>
              <a:t>به محض دریافت اطلاعات اندک به نتیجه‌گیری می‌پردازد، بدون احاطه بر همۀ جوانب مسئله.</a:t>
            </a:r>
            <a:endParaRPr lang="fa-IR" sz="2800" b="1" dirty="0" smtClean="0">
              <a:cs typeface="B Traffic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5691566" y="3998592"/>
            <a:ext cx="3355274" cy="129614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r" rtl="1"/>
            <a:r>
              <a:rPr lang="fa-IR" sz="2400" b="1" dirty="0" smtClean="0">
                <a:cs typeface="B Homa" pitchFamily="2" charset="-78"/>
              </a:rPr>
              <a:t>4- تمایلات نفسانی: </a:t>
            </a:r>
            <a:endParaRPr lang="fa-IR" sz="2400" dirty="0" smtClean="0">
              <a:cs typeface="B Hom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448" y="3638552"/>
            <a:ext cx="4745118" cy="22900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5760" rIns="0" rtlCol="0" anchor="ctr"/>
          <a:lstStyle/>
          <a:p>
            <a:pPr lvl="2" algn="justLow" rtl="1"/>
            <a:r>
              <a:rPr lang="fa-IR" sz="2800" dirty="0" smtClean="0">
                <a:cs typeface="B Traffic" pitchFamily="2" charset="-78"/>
              </a:rPr>
              <a:t>حُبّ و بغض‌ها و جهت‌گیری‌های تعصب‌آمیز تعقل و تفکر را منحرف می‌کند و از کشف حقایق بازمی‌ماند.</a:t>
            </a:r>
            <a:endParaRPr lang="fa-IR" sz="2800" b="1" dirty="0" smtClean="0">
              <a:cs typeface="B Traffic" pitchFamily="2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solidFill>
                  <a:schemeClr val="bg1"/>
                </a:solidFill>
                <a:cs typeface="B Roya" pitchFamily="2" charset="-78"/>
              </a:rPr>
              <a:t>هدف از تحصيل علم ،رسيدن به حقيقت به ميزان توان است .اما گرد و غبار گرایش های نفسانی بر چهره دیدگان اندیشه نشسته و انسان را از کشف حقیقت باز می دارد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Roya" pitchFamily="2" charset="-78"/>
              </a:rPr>
              <a:t>   </a:t>
            </a:r>
            <a:endParaRPr lang="en-US" sz="2400" b="1" dirty="0">
              <a:cs typeface="B Roya" pitchFamily="2" charset="-78"/>
            </a:endParaRPr>
          </a:p>
        </p:txBody>
      </p:sp>
      <p:pic>
        <p:nvPicPr>
          <p:cNvPr id="4" name="Picture 4" descr="http://ts1.mm.bing.net/th?id=I4725559908892944&amp;pid=1.7&amp;w=242&amp;h=143&amp;c=7&amp;rs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3881874" cy="2593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Rounded Rectangle 18"/>
          <p:cNvSpPr/>
          <p:nvPr/>
        </p:nvSpPr>
        <p:spPr>
          <a:xfrm>
            <a:off x="762000" y="990600"/>
            <a:ext cx="73914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cs typeface="B Roya" pitchFamily="2" charset="-78"/>
              </a:rPr>
              <a:t>حقیقت سرایی است آراسته                     هوا و هوس گرد برخاسته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 smtClean="0">
                <a:cs typeface="B Roya" pitchFamily="2" charset="-78"/>
              </a:rPr>
              <a:t>  نبینی که هر جا که برخاست گرد          نبیند نظر گر چه بیناست مرد</a:t>
            </a:r>
            <a:endParaRPr lang="en-US" sz="2400" b="1" dirty="0">
              <a:cs typeface="B Roya" pitchFamily="2" charset="-78"/>
            </a:endParaRPr>
          </a:p>
        </p:txBody>
      </p:sp>
      <p:pic>
        <p:nvPicPr>
          <p:cNvPr id="20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3637299" flipH="1">
            <a:off x="355498" y="-82966"/>
            <a:ext cx="1014499" cy="1411792"/>
          </a:xfrm>
          <a:prstGeom prst="rect">
            <a:avLst/>
          </a:prstGeom>
          <a:noFill/>
        </p:spPr>
      </p:pic>
      <p:pic>
        <p:nvPicPr>
          <p:cNvPr id="21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770736" flipH="1">
            <a:off x="7447725" y="2821610"/>
            <a:ext cx="935268" cy="1188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143000"/>
            <a:ext cx="8534400" cy="472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3200" dirty="0" smtClean="0"/>
              <a:t>امام علی (ع) می فرماید: من عشق شیئا اعشی بصره هرکس عاشق چیزی شد او را نابینا کرد.(نهج خطبه 109)</a:t>
            </a:r>
          </a:p>
          <a:p>
            <a:pPr algn="r" rtl="1"/>
            <a:r>
              <a:rPr lang="fa-IR" sz="3200" dirty="0" smtClean="0"/>
              <a:t>آن حضرت می فرماید: خود بزرگ بینی نشانه ضعف و سستی عقل است. </a:t>
            </a:r>
          </a:p>
          <a:p>
            <a:pPr algn="r" rtl="1"/>
            <a:r>
              <a:rPr lang="fa-IR" sz="3200" dirty="0" smtClean="0"/>
              <a:t>	</a:t>
            </a:r>
          </a:p>
          <a:p>
            <a:pPr algn="r" rtl="1"/>
            <a:r>
              <a:rPr lang="en-US" sz="3200" dirty="0" smtClean="0"/>
              <a:t>     </a:t>
            </a:r>
            <a:r>
              <a:rPr lang="fa-IR" sz="3200" dirty="0" smtClean="0"/>
              <a:t>چون غرض آمد هنر پوشيده شد   </a:t>
            </a:r>
            <a:endParaRPr lang="en-US" sz="3200" dirty="0" smtClean="0"/>
          </a:p>
          <a:p>
            <a:pPr algn="r" rtl="1"/>
            <a:r>
              <a:rPr lang="fa-IR" sz="3200" dirty="0" smtClean="0"/>
              <a:t>   صد هنر از دل بر روي ديده شد.</a:t>
            </a:r>
            <a:endParaRPr lang="fa-IR" sz="3200" dirty="0"/>
          </a:p>
        </p:txBody>
      </p:sp>
      <p:pic>
        <p:nvPicPr>
          <p:cNvPr id="3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3637299" flipH="1">
            <a:off x="355498" y="-82966"/>
            <a:ext cx="1014499" cy="1411792"/>
          </a:xfrm>
          <a:prstGeom prst="rect">
            <a:avLst/>
          </a:prstGeom>
          <a:noFill/>
        </p:spPr>
      </p:pic>
      <p:pic>
        <p:nvPicPr>
          <p:cNvPr id="4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770736" flipH="1">
            <a:off x="8209725" y="5514860"/>
            <a:ext cx="935268" cy="1188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714876" y="214290"/>
            <a:ext cx="3929090" cy="100013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rtl="1">
              <a:spcBef>
                <a:spcPct val="0"/>
              </a:spcBef>
            </a:pPr>
            <a:r>
              <a:rPr lang="fa-IR" sz="3200" b="1" dirty="0" smtClean="0">
                <a:cs typeface="B Homa" pitchFamily="2" charset="-78"/>
              </a:rPr>
              <a:t> آداب اخلاقی آموختن</a:t>
            </a:r>
            <a:endParaRPr lang="en-US" sz="3200" dirty="0">
              <a:solidFill>
                <a:schemeClr val="accent5">
                  <a:lumMod val="50000"/>
                </a:schemeClr>
              </a:solidFill>
              <a:cs typeface="B Homa" pitchFamily="2" charset="-78"/>
            </a:endParaRPr>
          </a:p>
        </p:txBody>
      </p:sp>
      <p:pic>
        <p:nvPicPr>
          <p:cNvPr id="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5872" flipH="1">
            <a:off x="8036261" y="64942"/>
            <a:ext cx="821135" cy="12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5720" y="1412776"/>
            <a:ext cx="408275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raffic" panose="00000400000000000000" pitchFamily="2" charset="-78"/>
              </a:rPr>
              <a:t>حسن فعلی: خوب بودن خودکار</a:t>
            </a:r>
            <a:endParaRPr lang="en-US" sz="2400" dirty="0">
              <a:cs typeface="B Traffic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1988840"/>
            <a:ext cx="4067944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400" dirty="0" smtClean="0"/>
              <a:t>     </a:t>
            </a:r>
            <a:r>
              <a:rPr lang="fa-IR" sz="2400" dirty="0" smtClean="0">
                <a:cs typeface="B Traffic" panose="00000400000000000000" pitchFamily="2" charset="-78"/>
              </a:rPr>
              <a:t>حسن فاعلی: نیت خوب داشتن.</a:t>
            </a:r>
            <a:endParaRPr lang="en-US" sz="2400" dirty="0" smtClean="0">
              <a:cs typeface="B Traffic" panose="00000400000000000000" pitchFamily="2" charset="-78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85720" y="285736"/>
            <a:ext cx="4071966" cy="1143000"/>
          </a:xfrm>
          <a:prstGeom prst="downArrowCallout">
            <a:avLst>
              <a:gd name="adj1" fmla="val 40485"/>
              <a:gd name="adj2" fmla="val 40484"/>
              <a:gd name="adj3" fmla="val 22419"/>
              <a:gd name="adj4" fmla="val 611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a-IR" sz="3200" b="1" dirty="0" smtClean="0">
                <a:cs typeface="B Traffic" panose="00000400000000000000" pitchFamily="2" charset="-78"/>
              </a:rPr>
              <a:t>1- انگیزه الهی (اخلاص)</a:t>
            </a:r>
            <a:endParaRPr lang="en-US" sz="3200" dirty="0">
              <a:cs typeface="B Traffic" pitchFamily="2" charset="-78"/>
            </a:endParaRPr>
          </a:p>
        </p:txBody>
      </p:sp>
      <p:graphicFrame>
        <p:nvGraphicFramePr>
          <p:cNvPr id="2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8336315"/>
              </p:ext>
            </p:extLst>
          </p:nvPr>
        </p:nvGraphicFramePr>
        <p:xfrm>
          <a:off x="3143240" y="1760557"/>
          <a:ext cx="7000924" cy="424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571744"/>
            <a:ext cx="4071966" cy="4044759"/>
          </a:xfrm>
          <a:prstGeom prst="rect">
            <a:avLst/>
          </a:prstGeom>
          <a:noFill/>
        </p:spPr>
      </p:pic>
      <p:sp>
        <p:nvSpPr>
          <p:cNvPr id="34" name="Oval 33"/>
          <p:cNvSpPr/>
          <p:nvPr/>
        </p:nvSpPr>
        <p:spPr>
          <a:xfrm>
            <a:off x="756371" y="3143248"/>
            <a:ext cx="3101249" cy="292895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نشانه نیت الهی و کسب علم:</a:t>
            </a:r>
          </a:p>
          <a:p>
            <a:pPr algn="ctr"/>
            <a:r>
              <a:rPr lang="fa-IR" sz="2800" dirty="0" smtClean="0">
                <a:cs typeface="B Traffic" pitchFamily="2" charset="-78"/>
              </a:rPr>
              <a:t> با افزایش علم متواضع شود.</a:t>
            </a:r>
            <a:endParaRPr lang="en-US" sz="2800" dirty="0"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084" y="1475616"/>
            <a:ext cx="3223592" cy="3273210"/>
          </a:xfrm>
          <a:prstGeom prst="rect">
            <a:avLst/>
          </a:prstGeom>
          <a:noFill/>
        </p:spPr>
      </p:pic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57752" y="3786190"/>
            <a:ext cx="2855240" cy="250033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857620" y="1573920"/>
            <a:ext cx="4782324" cy="48268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800" b="1" dirty="0" smtClean="0">
                <a:cs typeface="B Traffic"/>
              </a:rPr>
              <a:t>4-2- انتخاب استاد شایسته</a:t>
            </a:r>
            <a:endParaRPr lang="en-US" sz="2800" dirty="0" smtClean="0">
              <a:cs typeface="B Traffic"/>
            </a:endParaRPr>
          </a:p>
          <a:p>
            <a:pPr algn="justLow" rtl="1"/>
            <a:r>
              <a:rPr lang="fa-IR" sz="2800" dirty="0" smtClean="0">
                <a:cs typeface="B Traffic"/>
              </a:rPr>
              <a:t>- تأثیر استاد در زندگی امری است انکارناپذیر</a:t>
            </a:r>
            <a:endParaRPr lang="en-US" sz="2800" dirty="0" smtClean="0">
              <a:cs typeface="B Traffic"/>
            </a:endParaRPr>
          </a:p>
          <a:p>
            <a:pPr algn="justLow" rtl="1"/>
            <a:r>
              <a:rPr lang="fa-IR" sz="2800" dirty="0" smtClean="0">
                <a:cs typeface="B Traffic"/>
              </a:rPr>
              <a:t>امام باقر (ع)در پاسخ به سئوالاتي كه منظور از طعام در آيه " فلينظر الانسان الي طعامه”</a:t>
            </a:r>
          </a:p>
          <a:p>
            <a:pPr algn="justLow" rtl="1"/>
            <a:r>
              <a:rPr lang="fa-IR" sz="2800" dirty="0" smtClean="0">
                <a:cs typeface="B Traffic"/>
              </a:rPr>
              <a:t>پس انسان بايد به خوراك خود بنگرد.(عبس آیه : 24)چيست؟ فرمودند: منظور از طعام ، "علم " است. انسان باید مراقب باشد علمش را از چه کسی می‌گیرد.</a:t>
            </a:r>
          </a:p>
        </p:txBody>
      </p:sp>
      <p:pic>
        <p:nvPicPr>
          <p:cNvPr id="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90722">
            <a:off x="3600924" y="1224295"/>
            <a:ext cx="905387" cy="1417518"/>
          </a:xfrm>
          <a:prstGeom prst="rect">
            <a:avLst/>
          </a:prstGeom>
          <a:noFill/>
        </p:spPr>
      </p:pic>
      <p:pic>
        <p:nvPicPr>
          <p:cNvPr id="7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94295">
            <a:off x="8317963" y="5754065"/>
            <a:ext cx="834311" cy="125604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57620" y="363972"/>
            <a:ext cx="4679434" cy="993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</a:pPr>
            <a:r>
              <a:rPr lang="fa-IR" sz="3200" b="1" dirty="0" smtClean="0">
                <a:cs typeface="B Homa"/>
              </a:rPr>
              <a:t>2- انتخاب استاد شایسته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B Homa"/>
            </a:endParaRPr>
          </a:p>
        </p:txBody>
      </p:sp>
      <p:pic>
        <p:nvPicPr>
          <p:cNvPr id="11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1414" flipH="1">
            <a:off x="8001024" y="135372"/>
            <a:ext cx="858412" cy="12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533400"/>
            <a:ext cx="2971801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90800" y="4572000"/>
            <a:ext cx="2855240" cy="250033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04800" y="1524000"/>
            <a:ext cx="8411344" cy="32266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Roya" pitchFamily="2" charset="-78"/>
              </a:rPr>
              <a:t>1.از تكبر به تواضع دعوت كند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Roya" pitchFamily="2" charset="-78"/>
              </a:rPr>
              <a:t>2. از حيله گري و چاپلوسي به خلوص و خير خواهي فرخواند</a:t>
            </a: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cs typeface="B Roya" pitchFamily="2" charset="-78"/>
              </a:rPr>
              <a:t>3.از جهل به علم مي كشاند. </a:t>
            </a:r>
          </a:p>
          <a:p>
            <a:pPr algn="r" rtl="1"/>
            <a:endParaRPr lang="fa-IR" sz="2800" b="1" dirty="0" smtClean="0">
              <a:solidFill>
                <a:schemeClr val="tx1"/>
              </a:solidFill>
              <a:cs typeface="B Roya" pitchFamily="2" charset="-78"/>
            </a:endParaRPr>
          </a:p>
        </p:txBody>
      </p:sp>
      <p:pic>
        <p:nvPicPr>
          <p:cNvPr id="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90722">
            <a:off x="368085" y="341598"/>
            <a:ext cx="905387" cy="1417518"/>
          </a:xfrm>
          <a:prstGeom prst="rect">
            <a:avLst/>
          </a:prstGeom>
          <a:noFill/>
        </p:spPr>
      </p:pic>
      <p:pic>
        <p:nvPicPr>
          <p:cNvPr id="7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94295">
            <a:off x="7992726" y="4382466"/>
            <a:ext cx="834311" cy="125604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43200" y="0"/>
            <a:ext cx="4267200" cy="13572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 rtl="1"/>
            <a:endParaRPr lang="en-US" sz="2800" b="1" dirty="0" smtClean="0">
              <a:solidFill>
                <a:srgbClr val="FF0000"/>
              </a:solidFill>
              <a:cs typeface="B Roya" pitchFamily="2" charset="-78"/>
            </a:endParaRPr>
          </a:p>
          <a:p>
            <a:pPr algn="ctr" rtl="1"/>
            <a:r>
              <a:rPr lang="fa-IR" sz="2800" b="1" dirty="0" smtClean="0">
                <a:solidFill>
                  <a:srgbClr val="FF0000"/>
                </a:solidFill>
                <a:cs typeface="B Roya" pitchFamily="2" charset="-78"/>
              </a:rPr>
              <a:t>استادشايسته از منظر</a:t>
            </a:r>
          </a:p>
          <a:p>
            <a:pPr algn="ctr" rtl="1"/>
            <a:r>
              <a:rPr lang="fa-IR" sz="2800" b="1" dirty="0" smtClean="0">
                <a:solidFill>
                  <a:srgbClr val="FF0000"/>
                </a:solidFill>
                <a:cs typeface="B Roya" pitchFamily="2" charset="-78"/>
              </a:rPr>
              <a:t>پيامبر(ص</a:t>
            </a:r>
            <a:r>
              <a:rPr lang="fa-IR" b="1" dirty="0" smtClean="0">
                <a:solidFill>
                  <a:srgbClr val="FF0000"/>
                </a:solidFill>
                <a:cs typeface="B Roya" pitchFamily="2" charset="-78"/>
              </a:rPr>
              <a:t>)</a:t>
            </a:r>
          </a:p>
          <a:p>
            <a:pPr lvl="0" algn="ctr" rtl="1">
              <a:spcBef>
                <a:spcPct val="0"/>
              </a:spcBef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B 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90800" y="4572000"/>
            <a:ext cx="2855240" cy="250033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04800" y="1752600"/>
            <a:ext cx="8411344" cy="426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sz="32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32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32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32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32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32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آیا این گزینه با  حدیث ”خذ الحکمه و لو من اهل النفاق“ منافات ندارد؟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پاسخ :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خیر زیرا؛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 اولا: در روایت مذکور با توجه به کلمه حکمت ، معلوم است که گرفتن‌ حکمت‌ از هرجا، مشروط به‌ این‌ است‌ که‌ قبلاً معیاری‌ برای‌ شناخت‌  «حکمت‌» از «ضلالت‌» داشته‌ باشیم‌. بنابراین کسی که قدرت تحلیل و تشخیص دارد می تواند از هرکسی بیاموزد .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ثانیا : در این روایت ،سخن از فراگیری حکمت است نه برقراری ارتباط مرید و مرادی. </a:t>
            </a:r>
          </a:p>
          <a:p>
            <a:pPr algn="r" rtl="1"/>
            <a:endParaRPr lang="fa-IR" sz="24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24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24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24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24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24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24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2400" b="1" dirty="0" smtClean="0">
              <a:solidFill>
                <a:schemeClr val="tx1"/>
              </a:solidFill>
              <a:cs typeface="B Roya" pitchFamily="2" charset="-78"/>
            </a:endParaRPr>
          </a:p>
          <a:p>
            <a:pPr algn="r" rtl="1"/>
            <a:endParaRPr lang="fa-IR" sz="2800" b="1" dirty="0" smtClean="0">
              <a:solidFill>
                <a:schemeClr val="tx1"/>
              </a:solidFill>
              <a:cs typeface="B Roya" pitchFamily="2" charset="-78"/>
            </a:endParaRPr>
          </a:p>
        </p:txBody>
      </p:sp>
      <p:pic>
        <p:nvPicPr>
          <p:cNvPr id="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90722">
            <a:off x="596685" y="874997"/>
            <a:ext cx="905387" cy="1417518"/>
          </a:xfrm>
          <a:prstGeom prst="rect">
            <a:avLst/>
          </a:prstGeom>
          <a:noFill/>
        </p:spPr>
      </p:pic>
      <p:pic>
        <p:nvPicPr>
          <p:cNvPr id="7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94295">
            <a:off x="8241763" y="5486694"/>
            <a:ext cx="834311" cy="125604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24200" y="0"/>
            <a:ext cx="3200400" cy="13572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rtl="1"/>
            <a:endParaRPr lang="en-US" sz="2800" b="1" dirty="0" smtClean="0">
              <a:solidFill>
                <a:srgbClr val="FF0000"/>
              </a:solidFill>
              <a:cs typeface="B Roya" pitchFamily="2" charset="-78"/>
            </a:endParaRPr>
          </a:p>
          <a:p>
            <a:pPr algn="ctr" rtl="1"/>
            <a:r>
              <a:rPr lang="fa-IR" sz="2800" b="1" dirty="0" smtClean="0">
                <a:solidFill>
                  <a:srgbClr val="FF0000"/>
                </a:solidFill>
                <a:cs typeface="B Roya" pitchFamily="2" charset="-78"/>
              </a:rPr>
              <a:t>پرسش</a:t>
            </a:r>
            <a:endParaRPr lang="fa-IR" b="1" dirty="0" smtClean="0">
              <a:solidFill>
                <a:srgbClr val="FF0000"/>
              </a:solidFill>
              <a:cs typeface="B Roya" pitchFamily="2" charset="-78"/>
            </a:endParaRPr>
          </a:p>
          <a:p>
            <a:pPr lvl="0" algn="ctr" rtl="1">
              <a:spcBef>
                <a:spcPct val="0"/>
              </a:spcBef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B Homa"/>
            </a:endParaRPr>
          </a:p>
        </p:txBody>
      </p:sp>
      <p:pic>
        <p:nvPicPr>
          <p:cNvPr id="9" name="Picture 2" descr="C:\Users\ali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2438400" cy="106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98379" y="2857472"/>
            <a:ext cx="4027437" cy="4000528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28600" y="2362200"/>
            <a:ext cx="8915400" cy="396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2400" dirty="0" smtClean="0">
              <a:solidFill>
                <a:schemeClr val="tx1"/>
              </a:solidFill>
              <a:cs typeface="B Traffic"/>
            </a:endParaRPr>
          </a:p>
          <a:p>
            <a:pPr algn="r" rtl="1"/>
            <a:endParaRPr lang="fa-IR" sz="2800" dirty="0" smtClean="0">
              <a:solidFill>
                <a:schemeClr val="tx1"/>
              </a:solidFill>
              <a:cs typeface="B Traffic"/>
            </a:endParaRPr>
          </a:p>
          <a:p>
            <a:pPr algn="r" rtl="1"/>
            <a:endParaRPr lang="fa-IR" sz="2800" dirty="0" smtClean="0">
              <a:solidFill>
                <a:schemeClr val="tx1"/>
              </a:solidFill>
              <a:cs typeface="B Traffic"/>
            </a:endParaRP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raffic"/>
              </a:rPr>
              <a:t>مهمترین وظیفه دانشجو تحصیل علومی است که به حال جامعه مفید باشد و جامعه به آن نیاز داشته باشد.</a:t>
            </a: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raffic"/>
              </a:rPr>
              <a:t>امام علی(ع) :« دانش‌هابیشتر از آنکه تو بتوانی همه آن‌ها را بیاموزی و بر آن‌ها احاطه یاری باید گلچین کرده و از هر دانشی بهترین آن‌ها را برگزینید»</a:t>
            </a: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raffic"/>
              </a:rPr>
              <a:t> پيامبر در دعاهايش از علم غير نافع به خدا پناه مى برد:اللهم انى اعوذ بك من علم لا ينفع خدایا به تو پناه می برم از علمی که نفع نرساند.</a:t>
            </a:r>
          </a:p>
          <a:p>
            <a:pPr algn="r" rtl="1"/>
            <a:endParaRPr lang="fa-IR" sz="2400" dirty="0" smtClean="0">
              <a:solidFill>
                <a:schemeClr val="tx1"/>
              </a:solidFill>
              <a:cs typeface="B Traffic"/>
            </a:endParaRPr>
          </a:p>
          <a:p>
            <a:pPr algn="r" rtl="1"/>
            <a:endParaRPr lang="fa-IR" sz="2400" dirty="0" smtClean="0">
              <a:solidFill>
                <a:schemeClr val="tx1"/>
              </a:solidFill>
              <a:cs typeface="B Traffic"/>
            </a:endParaRPr>
          </a:p>
          <a:p>
            <a:pPr algn="r" rtl="1"/>
            <a:endParaRPr lang="en-US" sz="2400" dirty="0">
              <a:solidFill>
                <a:schemeClr val="tx1"/>
              </a:solidFill>
              <a:cs typeface="B Traffic"/>
            </a:endParaRPr>
          </a:p>
        </p:txBody>
      </p:sp>
      <p:pic>
        <p:nvPicPr>
          <p:cNvPr id="12" name="Picture 4" descr="http://vista.ir/include/articles/images/8e6f813f61b8e0dbdf5702c850d37a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05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Oval 12"/>
          <p:cNvSpPr/>
          <p:nvPr/>
        </p:nvSpPr>
        <p:spPr>
          <a:xfrm>
            <a:off x="4495800" y="533400"/>
            <a:ext cx="2895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Traffic"/>
              </a:rPr>
              <a:t>3- رعایت اولویت‌ها: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84790"/>
            <a:ext cx="3223592" cy="3273210"/>
          </a:xfrm>
          <a:prstGeom prst="rect">
            <a:avLst/>
          </a:prstGeom>
          <a:noFill/>
        </p:spPr>
      </p:pic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722" y="3787112"/>
            <a:ext cx="3024336" cy="3070887"/>
          </a:xfrm>
          <a:prstGeom prst="rect">
            <a:avLst/>
          </a:prstGeom>
          <a:noFill/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04650" y="1928802"/>
            <a:ext cx="4067944" cy="36604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Low" rtl="1">
              <a:buNone/>
            </a:pPr>
            <a:r>
              <a:rPr lang="fa-IR" sz="2800" dirty="0" smtClean="0">
                <a:cs typeface="B Traffic"/>
              </a:rPr>
              <a:t>الف: نخستین آیاتی که بر پیامبر </a:t>
            </a:r>
            <a:r>
              <a:rPr lang="fa-IR" sz="1800" dirty="0" smtClean="0">
                <a:cs typeface="B Traffic"/>
              </a:rPr>
              <a:t>(ص) </a:t>
            </a:r>
            <a:r>
              <a:rPr lang="fa-IR" sz="2800" dirty="0" smtClean="0">
                <a:cs typeface="B Traffic"/>
              </a:rPr>
              <a:t>نازل شد (اقراء ...)</a:t>
            </a:r>
            <a:endParaRPr lang="en-US" sz="2800" dirty="0" smtClean="0">
              <a:cs typeface="B Traffic"/>
            </a:endParaRPr>
          </a:p>
          <a:p>
            <a:pPr algn="justLow" rtl="1">
              <a:buNone/>
            </a:pPr>
            <a:r>
              <a:rPr lang="fa-IR" sz="2800" dirty="0" smtClean="0">
                <a:cs typeface="B Traffic"/>
              </a:rPr>
              <a:t>ب: تعلیم یکی از اهداف برانگیختن انبیاست (هوالذی بعث فی الامیین .... و یعلمهم الکتاب و الحکمه</a:t>
            </a:r>
            <a:endParaRPr lang="en-US" sz="2800" dirty="0" smtClean="0">
              <a:cs typeface="B Traffic"/>
            </a:endParaRPr>
          </a:p>
        </p:txBody>
      </p:sp>
      <p:sp>
        <p:nvSpPr>
          <p:cNvPr id="17" name="Flowchart: Punched Tape 16"/>
          <p:cNvSpPr/>
          <p:nvPr/>
        </p:nvSpPr>
        <p:spPr>
          <a:xfrm>
            <a:off x="1955991" y="332656"/>
            <a:ext cx="4871978" cy="1164712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Homa" pitchFamily="2" charset="-78"/>
              </a:rPr>
              <a:t>اهمیت دانش اندوزی</a:t>
            </a:r>
            <a:endParaRPr lang="en-US" sz="4000" dirty="0">
              <a:cs typeface="B Homa" pitchFamily="2" charset="-78"/>
            </a:endParaRPr>
          </a:p>
        </p:txBody>
      </p:sp>
      <p:pic>
        <p:nvPicPr>
          <p:cNvPr id="2050" name="Picture 2" descr="C:\Users\mcfnet\Desktop\عکس پاور\th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3" y="1928802"/>
            <a:ext cx="4970756" cy="3732446"/>
          </a:xfrm>
          <a:prstGeom prst="rect">
            <a:avLst/>
          </a:prstGeom>
          <a:noFill/>
        </p:spPr>
      </p:pic>
      <p:grpSp>
        <p:nvGrpSpPr>
          <p:cNvPr id="4" name="Group 9"/>
          <p:cNvGrpSpPr/>
          <p:nvPr/>
        </p:nvGrpSpPr>
        <p:grpSpPr>
          <a:xfrm rot="1224093" flipH="1">
            <a:off x="6353551" y="325456"/>
            <a:ext cx="984287" cy="1217571"/>
            <a:chOff x="8565455" y="1608138"/>
            <a:chExt cx="2113658" cy="2614612"/>
          </a:xfrm>
        </p:grpSpPr>
        <p:pic>
          <p:nvPicPr>
            <p:cNvPr id="5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349601" flipH="1">
              <a:off x="8565455" y="2079619"/>
              <a:ext cx="1158082" cy="1743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708611">
              <a:off x="8942388" y="1608138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 rot="20375907">
            <a:off x="1425162" y="249256"/>
            <a:ext cx="984287" cy="1217571"/>
            <a:chOff x="8565455" y="1608138"/>
            <a:chExt cx="2113658" cy="2614612"/>
          </a:xfrm>
        </p:grpSpPr>
        <p:pic>
          <p:nvPicPr>
            <p:cNvPr id="8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349601" flipH="1">
              <a:off x="8565455" y="2079619"/>
              <a:ext cx="1158082" cy="1743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708611">
              <a:off x="8942388" y="1608138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cfnet\Desktop\عکس پاور\untitled.png"/>
          <p:cNvPicPr>
            <a:picLocks noChangeAspect="1" noChangeArrowheads="1"/>
          </p:cNvPicPr>
          <p:nvPr/>
        </p:nvPicPr>
        <p:blipFill>
          <a:blip r:embed="rId2" cstate="print"/>
          <a:srcRect t="7192"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98379" y="2857472"/>
            <a:ext cx="4027437" cy="400052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3581400" cy="13763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400" b="1" dirty="0" smtClean="0">
                <a:solidFill>
                  <a:schemeClr val="tx1"/>
                </a:solidFill>
                <a:cs typeface="B Traffic"/>
              </a:rPr>
              <a:t>4- خوب گوش دادن:</a:t>
            </a:r>
            <a:endParaRPr lang="en-US" sz="2400" dirty="0">
              <a:solidFill>
                <a:schemeClr val="tx1"/>
              </a:solidFill>
              <a:cs typeface="B Traffi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0249" y="3143248"/>
            <a:ext cx="3143272" cy="785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raffic"/>
              </a:rPr>
              <a:t>1- دقت در سخنان گوینده </a:t>
            </a:r>
          </a:p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raffic"/>
              </a:rPr>
              <a:t>(آمادگی ادراک) </a:t>
            </a:r>
            <a:endParaRPr lang="en-US" sz="2400" dirty="0" smtClean="0">
              <a:solidFill>
                <a:schemeClr val="tx1"/>
              </a:solidFill>
              <a:cs typeface="B Traffic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4169" y="4036211"/>
            <a:ext cx="3143272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raffic"/>
              </a:rPr>
              <a:t>2- بردبار و شکیبا باشد</a:t>
            </a:r>
            <a:endParaRPr lang="en-US" sz="2400" dirty="0" smtClean="0">
              <a:solidFill>
                <a:schemeClr val="tx1"/>
              </a:solidFill>
              <a:cs typeface="B Traffic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764" y="4929174"/>
            <a:ext cx="3143272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raffic"/>
              </a:rPr>
              <a:t>3- تشخیص موضوع اصلی از فرعی</a:t>
            </a:r>
            <a:endParaRPr lang="en-US" sz="2400" dirty="0" smtClean="0">
              <a:solidFill>
                <a:schemeClr val="tx1"/>
              </a:solidFill>
              <a:cs typeface="B Traff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1316" y="3276600"/>
            <a:ext cx="5582684" cy="304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2600" y="2209800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آدمی خبره می‌شود از راه گوش                          جانور فربه شود از حلق و نوش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2066" y="2804739"/>
            <a:ext cx="3505200" cy="348178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514600" y="152400"/>
            <a:ext cx="4105316" cy="17526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400" b="1" dirty="0" smtClean="0">
                <a:cs typeface="B Traffic"/>
              </a:rPr>
              <a:t>5- پرسش و پرسش‌گری:</a:t>
            </a:r>
            <a:endParaRPr lang="en-US" sz="2400" dirty="0" smtClean="0">
              <a:cs typeface="B Traff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2209800"/>
            <a:ext cx="8229600" cy="3886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3600" dirty="0" smtClean="0"/>
              <a:t>پیامبر (ص) می فرماید: دانش گنج است و کلید آن پرسش است، پس بپرسید. خداوند شما را رحمت کند. به درستی که چهار دسته مأموراند: پرسشگر، گوینده، شنونده و دوستاران آن ها. </a:t>
            </a:r>
            <a:endParaRPr lang="fa-IR" sz="3600" dirty="0"/>
          </a:p>
        </p:txBody>
      </p:sp>
      <p:pic>
        <p:nvPicPr>
          <p:cNvPr id="12" name="Picture 11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90722">
            <a:off x="596685" y="874997"/>
            <a:ext cx="905387" cy="1417518"/>
          </a:xfrm>
          <a:prstGeom prst="rect">
            <a:avLst/>
          </a:prstGeom>
          <a:noFill/>
        </p:spPr>
      </p:pic>
      <p:pic>
        <p:nvPicPr>
          <p:cNvPr id="13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94295">
            <a:off x="7992726" y="5906464"/>
            <a:ext cx="834311" cy="1256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" y="1143000"/>
            <a:ext cx="7924800" cy="3962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3200" dirty="0" smtClean="0"/>
              <a:t> ارزش پرسش گري ارزش ذاتي نيست و زماني ارزش دارد كه به منظور كشف حقيقت و فهم واقعيتي باشد.امام علي (ع) در پاسخ فردي (پرسشگري) كه به منظور اظهار فضل و مچ گيري سئوال كرد فرمود:</a:t>
            </a:r>
          </a:p>
          <a:p>
            <a:pPr algn="r" rtl="1"/>
            <a:r>
              <a:rPr lang="fa-IR" sz="3200" dirty="0" smtClean="0"/>
              <a:t>سل تفقها ولا تسئل تعنتا براي دانستن بپرس نه براي آزار دادن .</a:t>
            </a:r>
            <a:endParaRPr lang="fa-IR" sz="3200" dirty="0"/>
          </a:p>
        </p:txBody>
      </p:sp>
      <p:pic>
        <p:nvPicPr>
          <p:cNvPr id="12" name="Picture 11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0722">
            <a:off x="368087" y="112997"/>
            <a:ext cx="905387" cy="1417518"/>
          </a:xfrm>
          <a:prstGeom prst="rect">
            <a:avLst/>
          </a:prstGeom>
          <a:noFill/>
        </p:spPr>
      </p:pic>
      <p:pic>
        <p:nvPicPr>
          <p:cNvPr id="13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94295">
            <a:off x="7784563" y="4763464"/>
            <a:ext cx="834311" cy="1256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midi.t\Desktop\9113410745831106915.jpg"/>
          <p:cNvPicPr>
            <a:picLocks noChangeAspect="1" noChangeArrowheads="1"/>
          </p:cNvPicPr>
          <p:nvPr/>
        </p:nvPicPr>
        <p:blipFill>
          <a:blip r:embed="rId2" cstate="print"/>
          <a:srcRect l="14718" r="9731"/>
          <a:stretch>
            <a:fillRect/>
          </a:stretch>
        </p:blipFill>
        <p:spPr bwMode="auto">
          <a:xfrm>
            <a:off x="-53619" y="0"/>
            <a:ext cx="9197619" cy="6858000"/>
          </a:xfrm>
          <a:prstGeom prst="rect">
            <a:avLst/>
          </a:prstGeom>
          <a:noFill/>
        </p:spPr>
      </p:pic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2066" y="2804739"/>
            <a:ext cx="3505200" cy="3481781"/>
          </a:xfrm>
          <a:prstGeom prst="rect">
            <a:avLst/>
          </a:prstGeom>
          <a:noFill/>
        </p:spPr>
      </p:pic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2876177"/>
            <a:ext cx="3505200" cy="3481781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981200" y="0"/>
            <a:ext cx="5410200" cy="13716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Low" rtl="1"/>
            <a:r>
              <a:rPr lang="fa-IR" sz="3200" b="1" dirty="0" smtClean="0">
                <a:solidFill>
                  <a:schemeClr val="tx1"/>
                </a:solidFill>
                <a:cs typeface="B Traffic"/>
              </a:rPr>
              <a:t>6- ضبط و نگارش مطالب:</a:t>
            </a:r>
            <a:endParaRPr lang="en-US" sz="3200" dirty="0">
              <a:solidFill>
                <a:schemeClr val="tx1"/>
              </a:solidFill>
              <a:cs typeface="B Traff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2743200"/>
            <a:ext cx="7620000" cy="3581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dirty="0" smtClean="0">
                <a:solidFill>
                  <a:schemeClr val="bg1"/>
                </a:solidFill>
                <a:cs typeface="B Traffic"/>
              </a:rPr>
              <a:t>این شیوه به یادگیری و تثبیت آن کمک می‌کند، با شیوه‌هایی چون گزیده نویسی یا خلاصه برداری.</a:t>
            </a:r>
          </a:p>
          <a:p>
            <a:pPr algn="r" rtl="1"/>
            <a:r>
              <a:rPr lang="fa-IR" sz="2400" dirty="0" smtClean="0">
                <a:solidFill>
                  <a:schemeClr val="bg1"/>
                </a:solidFill>
              </a:rPr>
              <a:t>پيامبر(ص) در صدر اسلام مسلمانان را به اهميت نگارش واقف مي كرد و مي فرمود: علم را زنجير كن. پيامبر(ص) درپاسخ به سئوال زنجير كردن علم چگونه است مي فرمود : نگارش آن .</a:t>
            </a:r>
          </a:p>
          <a:p>
            <a:pPr algn="r" rtl="1"/>
            <a:r>
              <a:rPr lang="fa-IR" sz="2400" dirty="0" smtClean="0">
                <a:solidFill>
                  <a:schemeClr val="bg1"/>
                </a:solidFill>
              </a:rPr>
              <a:t>آن حضرت خطاب به يكي ازياران خود كه ترسي از فراموش كردن مطالب را داشت فرمود: از دستت كمك بگير</a:t>
            </a:r>
          </a:p>
          <a:p>
            <a:pPr algn="r" rtl="1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9322" y="71414"/>
            <a:ext cx="2714644" cy="2558012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2500298" y="928670"/>
            <a:ext cx="4929222" cy="85723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cs typeface="B Traffic"/>
              </a:rPr>
              <a:t>7- تواضع دربرابر استاد:</a:t>
            </a:r>
            <a:endParaRPr lang="en-US" sz="2800" dirty="0" smtClean="0">
              <a:cs typeface="B Traffic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43702" y="2714620"/>
            <a:ext cx="2357454" cy="3429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800" dirty="0" smtClean="0">
                <a:cs typeface="B Traffic"/>
              </a:rPr>
              <a:t>احترام به عالم نشانه عقل و احترام به خودِ علم است.</a:t>
            </a:r>
            <a:endParaRPr lang="en-US" sz="2800" dirty="0" smtClean="0">
              <a:cs typeface="B Traffic"/>
            </a:endParaRPr>
          </a:p>
        </p:txBody>
      </p:sp>
      <p:pic>
        <p:nvPicPr>
          <p:cNvPr id="2051" name="Picture 3" descr="C:\Users\hamidi.t\Desktop\89001_499.jpg"/>
          <p:cNvPicPr>
            <a:picLocks noChangeAspect="1" noChangeArrowheads="1"/>
          </p:cNvPicPr>
          <p:nvPr/>
        </p:nvPicPr>
        <p:blipFill>
          <a:blip r:embed="rId3" cstate="print"/>
          <a:srcRect l="7429" r="3429"/>
          <a:stretch>
            <a:fillRect/>
          </a:stretch>
        </p:blipFill>
        <p:spPr bwMode="auto">
          <a:xfrm>
            <a:off x="152400" y="2316895"/>
            <a:ext cx="6324600" cy="4388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990600"/>
            <a:ext cx="7620000" cy="541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حق معلم بر شاگرد از نظرامام سجاد(ع) :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Roya" pitchFamily="2" charset="-78"/>
              </a:rPr>
              <a:t>1.او را بزرگ بداري 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Roya" pitchFamily="2" charset="-78"/>
              </a:rPr>
              <a:t>2.احترام مجلسش را نگه داري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Roya" pitchFamily="2" charset="-78"/>
              </a:rPr>
              <a:t>3.با نيكويي به سخنانش گوش فرا دهي 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Roya" pitchFamily="2" charset="-78"/>
              </a:rPr>
              <a:t>4.در نزد او با صداي بلند صحبت نكني 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Roya" pitchFamily="2" charset="-78"/>
              </a:rPr>
              <a:t>5.كسي كه از او سئوال كرد بر او در پاسخ دادن 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z="2800" b="1" dirty="0" smtClean="0">
                <a:solidFill>
                  <a:schemeClr val="tx1"/>
                </a:solidFill>
                <a:cs typeface="B Roya" pitchFamily="2" charset="-78"/>
              </a:rPr>
              <a:t>پيشي نگيري و غيره...</a:t>
            </a:r>
          </a:p>
        </p:txBody>
      </p:sp>
      <p:pic>
        <p:nvPicPr>
          <p:cNvPr id="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0722">
            <a:off x="368085" y="265398"/>
            <a:ext cx="905387" cy="1417518"/>
          </a:xfrm>
          <a:prstGeom prst="rect">
            <a:avLst/>
          </a:prstGeom>
          <a:noFill/>
        </p:spPr>
      </p:pic>
      <p:pic>
        <p:nvPicPr>
          <p:cNvPr id="6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94295">
            <a:off x="7992725" y="5486692"/>
            <a:ext cx="834311" cy="1256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tari\Desktop\انديشه 1 عكسها\ax\اسلیمی\4un3k-arabesque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18852">
            <a:off x="1139081" y="151311"/>
            <a:ext cx="2119538" cy="1413026"/>
          </a:xfrm>
          <a:prstGeom prst="rect">
            <a:avLst/>
          </a:prstGeom>
          <a:noFill/>
        </p:spPr>
      </p:pic>
      <p:pic>
        <p:nvPicPr>
          <p:cNvPr id="5" name="Picture 3" descr="C:\Users\satari\Desktop\انديشه 1 عكسها\ax\اسلیمی\4un3k-arabesque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94976" flipH="1">
            <a:off x="7176546" y="129556"/>
            <a:ext cx="1874130" cy="1413026"/>
          </a:xfrm>
          <a:prstGeom prst="rect">
            <a:avLst/>
          </a:prstGeom>
          <a:noFill/>
        </p:spPr>
      </p:pic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64735" y="3286123"/>
            <a:ext cx="3250669" cy="3228951"/>
          </a:xfrm>
          <a:prstGeom prst="rect">
            <a:avLst/>
          </a:prstGeom>
          <a:noFill/>
        </p:spPr>
      </p:pic>
      <p:pic>
        <p:nvPicPr>
          <p:cNvPr id="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62" y="3271882"/>
            <a:ext cx="3250669" cy="322895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152772" y="214290"/>
            <a:ext cx="40862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cs typeface="B Homa" pitchFamily="2" charset="-78"/>
              </a:rPr>
              <a:t>ج: سیره پیامبر(ص):</a:t>
            </a:r>
            <a:endParaRPr lang="en-US" sz="3200" dirty="0">
              <a:cs typeface="B Hom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77421" y="1071545"/>
            <a:ext cx="3643338" cy="392909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800" dirty="0" smtClean="0">
                <a:cs typeface="B Traffic" pitchFamily="2" charset="-78"/>
              </a:rPr>
              <a:t>1- تمجید پیامبر</a:t>
            </a:r>
            <a:r>
              <a:rPr lang="fa-IR" dirty="0" smtClean="0">
                <a:cs typeface="B Traffic" pitchFamily="2" charset="-78"/>
              </a:rPr>
              <a:t>(ص) </a:t>
            </a:r>
            <a:r>
              <a:rPr lang="fa-IR" sz="2800" dirty="0" smtClean="0">
                <a:cs typeface="B Traffic" pitchFamily="2" charset="-78"/>
              </a:rPr>
              <a:t>از گروهی که مباحثه علمی می‌کردند.</a:t>
            </a:r>
            <a:endParaRPr lang="en-US" sz="2800" dirty="0" smtClean="0">
              <a:cs typeface="B Traffic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1071544"/>
            <a:ext cx="4643470" cy="4100591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dirty="0" smtClean="0">
                <a:solidFill>
                  <a:srgbClr val="FFFF00"/>
                </a:solidFill>
                <a:cs typeface="B Traffic" pitchFamily="2" charset="-78"/>
              </a:rPr>
              <a:t>2- احادیث پیامبر </a:t>
            </a:r>
            <a:r>
              <a:rPr lang="fa-IR" dirty="0" smtClean="0">
                <a:solidFill>
                  <a:srgbClr val="FFFF00"/>
                </a:solidFill>
                <a:cs typeface="B Traffic" pitchFamily="2" charset="-78"/>
              </a:rPr>
              <a:t>(ص)</a:t>
            </a:r>
            <a:r>
              <a:rPr lang="fa-IR" sz="2800" dirty="0" smtClean="0">
                <a:solidFill>
                  <a:srgbClr val="FFFF00"/>
                </a:solidFill>
                <a:cs typeface="B Traffic" pitchFamily="2" charset="-78"/>
              </a:rPr>
              <a:t>:</a:t>
            </a:r>
            <a:endParaRPr lang="en-US" sz="2800" dirty="0" smtClean="0">
              <a:solidFill>
                <a:srgbClr val="FFFF00"/>
              </a:solidFill>
              <a:cs typeface="B Traffic" pitchFamily="2" charset="-78"/>
            </a:endParaRPr>
          </a:p>
          <a:p>
            <a:pPr algn="justLow" rtl="1"/>
            <a:r>
              <a:rPr lang="fa-IR" sz="2400" dirty="0" smtClean="0">
                <a:cs typeface="B Traffic" pitchFamily="2" charset="-78"/>
              </a:rPr>
              <a:t>- طلب العلم فریضه علی کل مسلم (طلب علم بر هر مسلمان واجب است)</a:t>
            </a:r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 </a:t>
            </a:r>
            <a:r>
              <a:rPr lang="fa-IR" sz="1600" dirty="0" smtClean="0">
                <a:solidFill>
                  <a:srgbClr val="FFFF00"/>
                </a:solidFill>
                <a:cs typeface="B Traffic" pitchFamily="2" charset="-78"/>
              </a:rPr>
              <a:t>محمد بن یعقوب کلینی – اصول کافی</a:t>
            </a:r>
            <a:endParaRPr lang="en-US" sz="2400" dirty="0" smtClean="0">
              <a:cs typeface="B Traffic" pitchFamily="2" charset="-78"/>
            </a:endParaRPr>
          </a:p>
          <a:p>
            <a:pPr algn="justLow" rtl="1"/>
            <a:r>
              <a:rPr lang="fa-IR" sz="2400" dirty="0" smtClean="0">
                <a:cs typeface="B Traffic" pitchFamily="2" charset="-78"/>
              </a:rPr>
              <a:t>- طلب العلم من المهد الی الحد </a:t>
            </a:r>
          </a:p>
          <a:p>
            <a:pPr algn="justLow" rtl="1"/>
            <a:r>
              <a:rPr lang="fa-IR" sz="2400" dirty="0" smtClean="0">
                <a:cs typeface="B Traffic" pitchFamily="2" charset="-78"/>
              </a:rPr>
              <a:t>(ز گهواره تا گور دانش بجوی)</a:t>
            </a:r>
            <a:endParaRPr lang="en-US" sz="2400" dirty="0" smtClean="0">
              <a:cs typeface="B Traffic" pitchFamily="2" charset="-78"/>
            </a:endParaRPr>
          </a:p>
          <a:p>
            <a:pPr algn="justLow" rtl="1"/>
            <a:r>
              <a:rPr lang="fa-IR" sz="2400" dirty="0" smtClean="0">
                <a:cs typeface="B Traffic" pitchFamily="2" charset="-78"/>
              </a:rPr>
              <a:t>- حکمت گم شده مومن است آن را فرا گیرید هر چند در دست منافق باشد </a:t>
            </a:r>
            <a:r>
              <a:rPr lang="fa-IR" sz="1600" dirty="0" smtClean="0">
                <a:solidFill>
                  <a:srgbClr val="FFFF00"/>
                </a:solidFill>
                <a:cs typeface="B Traffic" pitchFamily="2" charset="-78"/>
              </a:rPr>
              <a:t>بحارالانوار جلد 2 ص 99</a:t>
            </a:r>
            <a:endParaRPr lang="en-US" sz="1600" dirty="0" smtClean="0">
              <a:solidFill>
                <a:srgbClr val="FFFF00"/>
              </a:solidFill>
              <a:cs typeface="B Traffic" pitchFamily="2" charset="-78"/>
            </a:endParaRPr>
          </a:p>
          <a:p>
            <a:pPr algn="justLow" rtl="1"/>
            <a:r>
              <a:rPr lang="fa-IR" sz="2400" dirty="0" smtClean="0">
                <a:cs typeface="B Traffic" pitchFamily="2" charset="-78"/>
              </a:rPr>
              <a:t>- طلب علم هیچ محدودیتی ندارد (زمان- مکان- طبقه- معلم- جنسیت)</a:t>
            </a:r>
            <a:endParaRPr lang="en-US" sz="2400" dirty="0">
              <a:cs typeface="B Traffic" pitchFamily="2" charset="-78"/>
            </a:endParaRPr>
          </a:p>
        </p:txBody>
      </p:sp>
      <p:pic>
        <p:nvPicPr>
          <p:cNvPr id="12" name="Picture 3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6197">
            <a:off x="178573" y="891406"/>
            <a:ext cx="711061" cy="1070491"/>
          </a:xfrm>
          <a:prstGeom prst="rect">
            <a:avLst/>
          </a:prstGeom>
          <a:noFill/>
        </p:spPr>
      </p:pic>
      <p:pic>
        <p:nvPicPr>
          <p:cNvPr id="15" name="Picture 3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5" cstate="print">
            <a:lum bright="23000"/>
          </a:blip>
          <a:srcRect/>
          <a:stretch>
            <a:fillRect/>
          </a:stretch>
        </p:blipFill>
        <p:spPr bwMode="auto">
          <a:xfrm rot="18576505" flipH="1">
            <a:off x="8277906" y="808320"/>
            <a:ext cx="747567" cy="1070491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428596" y="5429263"/>
            <a:ext cx="8501122" cy="1143008"/>
          </a:xfrm>
          <a:prstGeom prst="roundRect">
            <a:avLst/>
          </a:prstGeom>
          <a:solidFill>
            <a:srgbClr val="99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آیا تحصیل علم مطلوبیت ذاتی ندارد!؟: </a:t>
            </a:r>
            <a:r>
              <a:rPr lang="fa-IR" sz="2800" dirty="0" smtClean="0">
                <a:solidFill>
                  <a:srgbClr val="C00000"/>
                </a:solidFill>
                <a:cs typeface="B Traffic" pitchFamily="2" charset="-78"/>
              </a:rPr>
              <a:t>«در کنار علم آموزی باید شرایط و آداب و اخلاقیات را بیاموزیم»</a:t>
            </a:r>
            <a:endParaRPr lang="en-US" sz="2800" dirty="0" smtClean="0">
              <a:solidFill>
                <a:srgbClr val="C00000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28600" y="1428736"/>
            <a:ext cx="8763000" cy="4667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در اسلام تحصيل علم، مطلوب ذاتی نيست . یعنی به صرف عالم شدن و تحصيل علم، سعادت حقيقی انسان تأمين نمی شود . چه فراوان بوده اند اندیشمندانی که علم را در جهت توسعه فساد به کار گرفته اند.امام علی (ع) می فرماید : رب عالم قد قتله جهله چه بسا دانشمندی که جهل واقعی اش او را از پا درآورده است.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Roya" pitchFamily="2" charset="-78"/>
              </a:rPr>
              <a:t>   </a:t>
            </a:r>
            <a:r>
              <a:rPr lang="fa-IR" sz="2800" b="1" dirty="0" smtClean="0">
                <a:solidFill>
                  <a:schemeClr val="tx1"/>
                </a:solidFill>
                <a:cs typeface="B Roya" pitchFamily="2" charset="-78"/>
              </a:rPr>
              <a:t>تیغ دادن در کف زنگی مست      به که آید علم ، ناکس را به دست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142876"/>
            <a:ext cx="4819592" cy="9286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lvl="1" algn="ctr" rtl="1"/>
            <a:r>
              <a:rPr lang="fa-IR" sz="4000" b="1" dirty="0" smtClean="0">
                <a:cs typeface="B Homa" pitchFamily="2" charset="-78"/>
              </a:rPr>
              <a:t>دانش اندوزی و پارسایی</a:t>
            </a:r>
            <a:endParaRPr kumimoji="0" lang="fa-IR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Homa" pitchFamily="2" charset="-78"/>
            </a:endParaRPr>
          </a:p>
        </p:txBody>
      </p:sp>
      <p:pic>
        <p:nvPicPr>
          <p:cNvPr id="6" name="Picture 2" descr="C:\Users\ghiyasvand\Desktop\png\bot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434" y="71414"/>
            <a:ext cx="738366" cy="1111599"/>
          </a:xfrm>
          <a:prstGeom prst="rect">
            <a:avLst/>
          </a:prstGeom>
          <a:noFill/>
        </p:spPr>
      </p:pic>
      <p:pic>
        <p:nvPicPr>
          <p:cNvPr id="7" name="Picture 2" descr="C:\Users\ghiyasvand\Desktop\png\bo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6553200" y="76200"/>
            <a:ext cx="731043" cy="110057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81000" y="1447800"/>
            <a:ext cx="8763000" cy="4038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cs typeface="B Roya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cs typeface="B Roya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cs typeface="B Roya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FF00"/>
                </a:solidFill>
                <a:cs typeface="B Roya" pitchFamily="2" charset="-78"/>
              </a:rPr>
              <a:t>در اسلام علمی ارزش دارد که با تقوا همراه باشد.علم به انسان بصیرت نمی دهد. قرآن مجید می فرماید : </a:t>
            </a:r>
            <a:endParaRPr lang="en-US" sz="2800" b="1" dirty="0" smtClean="0">
              <a:solidFill>
                <a:srgbClr val="FFFF00"/>
              </a:solidFill>
              <a:cs typeface="B Roya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FF00"/>
                </a:solidFill>
                <a:cs typeface="B Roya" pitchFamily="2" charset="-78"/>
              </a:rPr>
              <a:t>ان تتقو الله یجعل لکم فرقانا اگر تقوا داشته باشید خدا برایتان فرقان ( قوه تشخیص حق از باطل) می دهد.(انفال آیه 29)</a:t>
            </a:r>
          </a:p>
          <a:p>
            <a:pPr algn="just" rtl="1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cs typeface="B Roya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cs typeface="B Roya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cs typeface="B Roya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2800" b="1" dirty="0" smtClean="0">
              <a:solidFill>
                <a:srgbClr val="FFFF00"/>
              </a:solidFill>
              <a:cs typeface="B Roya" pitchFamily="2" charset="-78"/>
            </a:endParaRPr>
          </a:p>
        </p:txBody>
      </p:sp>
      <p:pic>
        <p:nvPicPr>
          <p:cNvPr id="6" name="Picture 2" descr="C:\Users\ghiyasvand\Desktop\png\bot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38366" cy="1111599"/>
          </a:xfrm>
          <a:prstGeom prst="rect">
            <a:avLst/>
          </a:prstGeom>
          <a:noFill/>
        </p:spPr>
      </p:pic>
      <p:pic>
        <p:nvPicPr>
          <p:cNvPr id="7" name="Picture 2" descr="C:\Users\ghiyasvand\Desktop\png\bo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8001000" y="381000"/>
            <a:ext cx="731043" cy="110057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81000" y="1447800"/>
            <a:ext cx="8763000" cy="4038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Roya" pitchFamily="2" charset="-78"/>
              </a:rPr>
              <a:t>چرا تقوا عامل بصیرت است؟</a:t>
            </a:r>
          </a:p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bg1"/>
                </a:solidFill>
                <a:cs typeface="B Roya" pitchFamily="2" charset="-78"/>
              </a:rPr>
              <a:t>1.با تقویت شهوت عقل کارایی خود را از دست می دهد. تقوا  تمایلات آدمی را تعدیل می کند.</a:t>
            </a:r>
          </a:p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bg1"/>
                </a:solidFill>
                <a:cs typeface="B Roya" pitchFamily="2" charset="-78"/>
              </a:rPr>
              <a:t>2.تقوا تفکر را از بند اسارت نفس آزاد می سازد در نتیجه می تواند قضاوت صحیح داشته باشد.</a:t>
            </a:r>
          </a:p>
        </p:txBody>
      </p:sp>
      <p:pic>
        <p:nvPicPr>
          <p:cNvPr id="6" name="Picture 2" descr="C:\Users\ghiyasvand\Desktop\png\bot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38366" cy="1111599"/>
          </a:xfrm>
          <a:prstGeom prst="rect">
            <a:avLst/>
          </a:prstGeom>
          <a:noFill/>
        </p:spPr>
      </p:pic>
      <p:pic>
        <p:nvPicPr>
          <p:cNvPr id="7" name="Picture 2" descr="C:\Users\ghiyasvand\Desktop\png\bo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8001000" y="381000"/>
            <a:ext cx="731043" cy="110057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285728"/>
            <a:ext cx="1366427" cy="1357298"/>
          </a:xfrm>
          <a:prstGeom prst="rect">
            <a:avLst/>
          </a:prstGeom>
          <a:noFill/>
        </p:spPr>
      </p:pic>
      <p:pic>
        <p:nvPicPr>
          <p:cNvPr id="1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43702" y="285728"/>
            <a:ext cx="1366427" cy="1357298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381000" y="1981200"/>
            <a:ext cx="8477280" cy="44291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Adobe Arabic" pitchFamily="18" charset="-78"/>
                <a:cs typeface="B Roya" pitchFamily="2" charset="-78"/>
              </a:rPr>
              <a:t>در اسلام تنها علم و یقین ،مبنای تصمیم گیری است .قرآن می فرماید: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Adobe Arabic" pitchFamily="18" charset="-78"/>
                <a:cs typeface="B Roya" pitchFamily="2" charset="-78"/>
              </a:rPr>
              <a:t>لا تقف ما ليس لك به علم ان السمع و البصر والفواد كل اولئك كان عنه مسئولا ً(اسراء 17 )از چیزی که بدان علم نداری پیروی مکن که گوش و چشم و دل همه در نزد خدا مسئول اند.</a:t>
            </a:r>
            <a:endParaRPr lang="en-US" sz="2800" b="1" dirty="0" smtClean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</p:txBody>
      </p:sp>
      <p:pic>
        <p:nvPicPr>
          <p:cNvPr id="9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3637299" flipH="1">
            <a:off x="126898" y="983835"/>
            <a:ext cx="1014499" cy="1411792"/>
          </a:xfrm>
          <a:prstGeom prst="rect">
            <a:avLst/>
          </a:prstGeom>
          <a:noFill/>
        </p:spPr>
      </p:pic>
      <p:pic>
        <p:nvPicPr>
          <p:cNvPr id="10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770736" flipH="1">
            <a:off x="8066715" y="5512436"/>
            <a:ext cx="935268" cy="118852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285728"/>
            <a:ext cx="1366427" cy="1357298"/>
          </a:xfrm>
          <a:prstGeom prst="rect">
            <a:avLst/>
          </a:prstGeom>
          <a:noFill/>
        </p:spPr>
      </p:pic>
      <p:pic>
        <p:nvPicPr>
          <p:cNvPr id="1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43702" y="285728"/>
            <a:ext cx="1366427" cy="1357298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4857752" y="2000240"/>
            <a:ext cx="4000528" cy="44291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b="1" dirty="0" smtClean="0">
                <a:solidFill>
                  <a:srgbClr val="FFFF00"/>
                </a:solidFill>
                <a:cs typeface="B Traffic" pitchFamily="2" charset="-78"/>
              </a:rPr>
              <a:t>1- پیروی از حدس و گمان:</a:t>
            </a:r>
            <a:r>
              <a:rPr lang="fa-IR" sz="2400" dirty="0" smtClean="0">
                <a:solidFill>
                  <a:srgbClr val="FFFF00"/>
                </a:solidFill>
                <a:cs typeface="B Traffic" pitchFamily="2" charset="-78"/>
              </a:rPr>
              <a:t> </a:t>
            </a:r>
            <a:endParaRPr lang="en-US" sz="2400" dirty="0" smtClean="0">
              <a:solidFill>
                <a:srgbClr val="FFFF00"/>
              </a:solidFill>
              <a:cs typeface="B Traffic" pitchFamily="2" charset="-78"/>
            </a:endParaRPr>
          </a:p>
          <a:p>
            <a:pPr algn="justLow" rtl="1"/>
            <a:r>
              <a:rPr lang="fa-IR" sz="2400" dirty="0" smtClean="0">
                <a:solidFill>
                  <a:srgbClr val="002060"/>
                </a:solidFill>
                <a:cs typeface="B Traffic" pitchFamily="2" charset="-78"/>
              </a:rPr>
              <a:t>برخی به خاطر راحت‌طلبی اساس زندگی را بر گمان بنا می‌کنند و این امر زیان‌های جبران ناپذیر به بار می‌آورد، درحالیکه باید از یقین پیروی نمود.</a:t>
            </a:r>
            <a:endParaRPr lang="en-US" sz="2400" dirty="0" smtClean="0">
              <a:solidFill>
                <a:srgbClr val="002060"/>
              </a:solidFill>
              <a:cs typeface="B Traffic" pitchFamily="2" charset="-78"/>
            </a:endParaRPr>
          </a:p>
        </p:txBody>
      </p:sp>
      <p:pic>
        <p:nvPicPr>
          <p:cNvPr id="9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3637299" flipH="1">
            <a:off x="4698899" y="1364835"/>
            <a:ext cx="1014499" cy="1411792"/>
          </a:xfrm>
          <a:prstGeom prst="rect">
            <a:avLst/>
          </a:prstGeom>
          <a:noFill/>
        </p:spPr>
      </p:pic>
      <p:pic>
        <p:nvPicPr>
          <p:cNvPr id="10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770736" flipH="1">
            <a:off x="8066715" y="5512436"/>
            <a:ext cx="935268" cy="1188529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2071670" y="285728"/>
            <a:ext cx="5214974" cy="1280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FFFF00"/>
                </a:solidFill>
                <a:cs typeface="B Homa"/>
              </a:rPr>
              <a:t>موانع دستیابی به علم حقیقی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7158" y="1905000"/>
            <a:ext cx="4000528" cy="472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r>
              <a:rPr lang="fa-IR" sz="2400" dirty="0" smtClean="0">
                <a:solidFill>
                  <a:srgbClr val="002060"/>
                </a:solidFill>
                <a:cs typeface="B Traffic" panose="00000400000000000000" pitchFamily="2" charset="-78"/>
              </a:rPr>
              <a:t>قرآن خطاب به مشرکان می فرماید: </a:t>
            </a:r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r>
              <a:rPr lang="fa-IR" sz="2400" dirty="0" smtClean="0">
                <a:solidFill>
                  <a:srgbClr val="002060"/>
                </a:solidFill>
                <a:cs typeface="B Traffic" panose="00000400000000000000" pitchFamily="2" charset="-78"/>
              </a:rPr>
              <a:t>إِنْ تَتَّبِعُونَ إِلاَّ الظَّنَّ  شما جز از گمان پیروي نمی‌کنید» انعام آیه 148</a:t>
            </a:r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fa-IR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en-US" sz="2400" dirty="0" smtClean="0">
              <a:solidFill>
                <a:srgbClr val="002060"/>
              </a:solidFill>
              <a:cs typeface="B Traffic" panose="00000400000000000000" pitchFamily="2" charset="-78"/>
            </a:endParaRPr>
          </a:p>
          <a:p>
            <a:pPr algn="justLow" rtl="1"/>
            <a:endParaRPr lang="fa-IR" sz="2400" dirty="0">
              <a:solidFill>
                <a:srgbClr val="002060"/>
              </a:solidFill>
              <a:cs typeface="B Traffic" panose="00000400000000000000" pitchFamily="2" charset="-78"/>
            </a:endParaRPr>
          </a:p>
        </p:txBody>
      </p:sp>
      <p:pic>
        <p:nvPicPr>
          <p:cNvPr id="1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3637299" flipH="1">
            <a:off x="126898" y="983835"/>
            <a:ext cx="1014499" cy="1411792"/>
          </a:xfrm>
          <a:prstGeom prst="rect">
            <a:avLst/>
          </a:prstGeom>
          <a:noFill/>
        </p:spPr>
      </p:pic>
      <p:pic>
        <p:nvPicPr>
          <p:cNvPr id="16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770736" flipH="1">
            <a:off x="3790126" y="5793409"/>
            <a:ext cx="935268" cy="1188529"/>
          </a:xfrm>
          <a:prstGeom prst="rect">
            <a:avLst/>
          </a:prstGeom>
          <a:noFill/>
        </p:spPr>
      </p:pic>
      <p:sp>
        <p:nvSpPr>
          <p:cNvPr id="18" name="Left Arrow 17"/>
          <p:cNvSpPr/>
          <p:nvPr/>
        </p:nvSpPr>
        <p:spPr>
          <a:xfrm>
            <a:off x="4343400" y="4038600"/>
            <a:ext cx="457200" cy="484632"/>
          </a:xfrm>
          <a:prstGeom prst="leftArrow">
            <a:avLst>
              <a:gd name="adj1" fmla="val 50000"/>
              <a:gd name="adj2" fmla="val 52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285728"/>
            <a:ext cx="1366427" cy="1357298"/>
          </a:xfrm>
          <a:prstGeom prst="rect">
            <a:avLst/>
          </a:prstGeom>
          <a:noFill/>
        </p:spPr>
      </p:pic>
      <p:pic>
        <p:nvPicPr>
          <p:cNvPr id="1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43702" y="285728"/>
            <a:ext cx="1366427" cy="1357298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381000" y="1981200"/>
            <a:ext cx="8477280" cy="44291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/>
                </a:solidFill>
                <a:latin typeface="Adobe Arabic" pitchFamily="18" charset="-78"/>
                <a:cs typeface="B Roya" pitchFamily="2" charset="-78"/>
              </a:rPr>
              <a:t>در اسلام تنها علم و یقین ،مبنای تصمیم گیری است .قرآن می فرماید: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Adobe Arabic" pitchFamily="18" charset="-78"/>
                <a:cs typeface="B Roya" pitchFamily="2" charset="-78"/>
              </a:rPr>
              <a:t>لا تقف ما ليس لك به علم ان السمع و البصر والفواد كل اولئك كان عنه مسئولا ً(اسراء 17 )از چیزی که بدان علم نداری پیروی مکن که گوش و چشم و دل همه در نزد خدا مسئول اند.</a:t>
            </a:r>
            <a:endParaRPr lang="en-US" sz="2800" b="1" dirty="0" smtClean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tx1"/>
              </a:solidFill>
              <a:latin typeface="Adobe Arabic" pitchFamily="18" charset="-78"/>
              <a:cs typeface="B Roya" pitchFamily="2" charset="-78"/>
            </a:endParaRPr>
          </a:p>
        </p:txBody>
      </p:sp>
      <p:pic>
        <p:nvPicPr>
          <p:cNvPr id="9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3637299" flipH="1">
            <a:off x="126898" y="983835"/>
            <a:ext cx="1014499" cy="1411792"/>
          </a:xfrm>
          <a:prstGeom prst="rect">
            <a:avLst/>
          </a:prstGeom>
          <a:noFill/>
        </p:spPr>
      </p:pic>
      <p:pic>
        <p:nvPicPr>
          <p:cNvPr id="10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770736" flipH="1">
            <a:off x="8066715" y="5512436"/>
            <a:ext cx="935268" cy="118852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1334</Words>
  <Application>Microsoft Office PowerPoint</Application>
  <PresentationFormat>On-screen Show (4:3)</PresentationFormat>
  <Paragraphs>162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mcfnet</dc:creator>
  <cp:lastModifiedBy>NPSoft</cp:lastModifiedBy>
  <cp:revision>96</cp:revision>
  <dcterms:created xsi:type="dcterms:W3CDTF">2015-10-23T11:36:31Z</dcterms:created>
  <dcterms:modified xsi:type="dcterms:W3CDTF">2019-08-14T04:53:21Z</dcterms:modified>
</cp:coreProperties>
</file>