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6" r:id="rId6"/>
    <p:sldId id="269" r:id="rId7"/>
    <p:sldId id="270" r:id="rId8"/>
    <p:sldId id="271" r:id="rId9"/>
    <p:sldId id="272" r:id="rId10"/>
    <p:sldId id="282" r:id="rId11"/>
    <p:sldId id="283" r:id="rId12"/>
    <p:sldId id="274" r:id="rId13"/>
    <p:sldId id="275" r:id="rId14"/>
    <p:sldId id="284" r:id="rId15"/>
    <p:sldId id="276" r:id="rId16"/>
    <p:sldId id="278" r:id="rId17"/>
    <p:sldId id="265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5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9374D-CF10-4AB5-B8D6-952A736E8CEC}" type="doc">
      <dgm:prSet loTypeId="urn:microsoft.com/office/officeart/2005/8/layout/v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4E91E75E-DA77-45B3-8260-9991A35535A5}">
      <dgm:prSet phldrT="[Text]" custT="1"/>
      <dgm:spPr/>
      <dgm:t>
        <a:bodyPr/>
        <a:lstStyle/>
        <a:p>
          <a:pPr rtl="1"/>
          <a:r>
            <a:rPr kumimoji="0" lang="fa-IR" sz="2800" b="0" i="0" u="none" strike="noStrike" cap="none" normalizeH="0" baseline="0" dirty="0" smtClean="0">
              <a:ln/>
              <a:effectLst/>
              <a:latin typeface="B Yagut"/>
              <a:ea typeface="Calibri" pitchFamily="34" charset="0"/>
              <a:cs typeface="B Traffic" pitchFamily="2" charset="-78"/>
            </a:rPr>
            <a:t>1- اهمیت کار روشن نیست </a:t>
          </a:r>
          <a:endParaRPr lang="fa-IR" sz="2800" dirty="0">
            <a:cs typeface="B Traffic" pitchFamily="2" charset="-78"/>
          </a:endParaRPr>
        </a:p>
      </dgm:t>
    </dgm:pt>
    <dgm:pt modelId="{54E26BE2-AD2A-4C94-86B9-7DA2048B028E}" type="parTrans" cxnId="{3FA0EAE7-3084-49EF-8EE9-1BDA0D62D71B}">
      <dgm:prSet/>
      <dgm:spPr/>
      <dgm:t>
        <a:bodyPr/>
        <a:lstStyle/>
        <a:p>
          <a:pPr rtl="1"/>
          <a:endParaRPr lang="fa-IR"/>
        </a:p>
      </dgm:t>
    </dgm:pt>
    <dgm:pt modelId="{84A37A5F-EA0F-46E1-AAAE-8A0100EEAE81}" type="sibTrans" cxnId="{3FA0EAE7-3084-49EF-8EE9-1BDA0D62D71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25E776A8-7139-4D05-943F-DF9230216EB1}">
      <dgm:prSet phldrT="[Text]" custT="1"/>
      <dgm:spPr/>
      <dgm:t>
        <a:bodyPr/>
        <a:lstStyle/>
        <a:p>
          <a:pPr rtl="1"/>
          <a:r>
            <a:rPr kumimoji="0" lang="fa-IR" sz="3200" b="0" i="0" u="none" strike="noStrike" cap="none" normalizeH="0" baseline="0" dirty="0" smtClean="0">
              <a:ln/>
              <a:effectLst/>
              <a:latin typeface="B Yagut"/>
              <a:ea typeface="Calibri" pitchFamily="34" charset="0"/>
              <a:cs typeface="B Traffic" pitchFamily="2" charset="-78"/>
            </a:rPr>
            <a:t>2- هدف را نمی‌شناسد </a:t>
          </a:r>
          <a:endParaRPr lang="fa-IR" sz="3200" dirty="0">
            <a:cs typeface="B Traffic" pitchFamily="2" charset="-78"/>
          </a:endParaRPr>
        </a:p>
      </dgm:t>
    </dgm:pt>
    <dgm:pt modelId="{78B33E45-A9D9-488F-96DB-E27E94DF39C9}" type="parTrans" cxnId="{46EA914E-8E27-4757-AB77-2D756F14E365}">
      <dgm:prSet/>
      <dgm:spPr/>
      <dgm:t>
        <a:bodyPr/>
        <a:lstStyle/>
        <a:p>
          <a:pPr rtl="1"/>
          <a:endParaRPr lang="fa-IR"/>
        </a:p>
      </dgm:t>
    </dgm:pt>
    <dgm:pt modelId="{56D4DF15-EC30-47BE-9484-895EE8FDF1BD}" type="sibTrans" cxnId="{46EA914E-8E27-4757-AB77-2D756F14E36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1CA81395-327A-4CBD-AC3D-6F242206BDC9}">
      <dgm:prSet phldrT="[Text]" custT="1"/>
      <dgm:spPr/>
      <dgm:t>
        <a:bodyPr/>
        <a:lstStyle/>
        <a:p>
          <a:pPr rtl="1"/>
          <a:r>
            <a:rPr kumimoji="0" lang="fa-IR" sz="2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B Yagut"/>
              <a:ea typeface="Calibri" pitchFamily="34" charset="0"/>
              <a:cs typeface="B Traffic" pitchFamily="2" charset="-78"/>
            </a:rPr>
            <a:t>3- عدم توجه به امکانات و محدودیت‌ها.</a:t>
          </a:r>
          <a:endParaRPr lang="fa-IR" sz="2800" dirty="0">
            <a:solidFill>
              <a:schemeClr val="tx1"/>
            </a:solidFill>
            <a:cs typeface="B Traffic" pitchFamily="2" charset="-78"/>
          </a:endParaRPr>
        </a:p>
      </dgm:t>
    </dgm:pt>
    <dgm:pt modelId="{0963C406-F9B7-4D16-AB9B-8D76A8D5A966}" type="parTrans" cxnId="{28EA1C10-D70A-4EE6-A500-8EB0AE55D3C9}">
      <dgm:prSet/>
      <dgm:spPr/>
      <dgm:t>
        <a:bodyPr/>
        <a:lstStyle/>
        <a:p>
          <a:pPr rtl="1"/>
          <a:endParaRPr lang="fa-IR"/>
        </a:p>
      </dgm:t>
    </dgm:pt>
    <dgm:pt modelId="{51C8AAAF-BA6D-4FA8-A16B-7E028D69A656}" type="sibTrans" cxnId="{28EA1C10-D70A-4EE6-A500-8EB0AE55D3C9}">
      <dgm:prSet/>
      <dgm:spPr/>
      <dgm:t>
        <a:bodyPr/>
        <a:lstStyle/>
        <a:p>
          <a:pPr rtl="1"/>
          <a:endParaRPr lang="fa-IR"/>
        </a:p>
      </dgm:t>
    </dgm:pt>
    <dgm:pt modelId="{20D8267D-1152-4CA2-8180-05134F1C98E1}" type="pres">
      <dgm:prSet presAssocID="{6249374D-CF10-4AB5-B8D6-952A736E8CEC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A4C11BA-B33F-4C13-ACAA-D4A68BF1220E}" type="pres">
      <dgm:prSet presAssocID="{6249374D-CF10-4AB5-B8D6-952A736E8CEC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AB4DB41-F55C-4CD7-B7FD-3A657C5C1042}" type="pres">
      <dgm:prSet presAssocID="{6249374D-CF10-4AB5-B8D6-952A736E8CEC}" presName="ThreeNodes_1" presStyleLbl="node1" presStyleIdx="0" presStyleCnt="3" custLinFactNeighborX="186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AE4849-B179-40E4-9BCA-4C26AF2C2578}" type="pres">
      <dgm:prSet presAssocID="{6249374D-CF10-4AB5-B8D6-952A736E8CE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9E6848-41F9-4CF0-87E6-EC29DF5A7D60}" type="pres">
      <dgm:prSet presAssocID="{6249374D-CF10-4AB5-B8D6-952A736E8CE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7C70E4-052E-47E9-94C5-90E8C98E8AE4}" type="pres">
      <dgm:prSet presAssocID="{6249374D-CF10-4AB5-B8D6-952A736E8CE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BA4CBD-CCD0-4828-85D5-E07C32540D12}" type="pres">
      <dgm:prSet presAssocID="{6249374D-CF10-4AB5-B8D6-952A736E8CE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C65C977-EDD4-42DC-BB9B-7CDE96B5F83D}" type="pres">
      <dgm:prSet presAssocID="{6249374D-CF10-4AB5-B8D6-952A736E8CE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882CAD-9622-4CFC-9AB8-D15217D7E111}" type="pres">
      <dgm:prSet presAssocID="{6249374D-CF10-4AB5-B8D6-952A736E8CE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9630A8-F6FF-4562-B107-B6B2630CEB88}" type="pres">
      <dgm:prSet presAssocID="{6249374D-CF10-4AB5-B8D6-952A736E8CE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E1F0756-5496-4504-B194-C9D3B909ACE1}" type="presOf" srcId="{25E776A8-7139-4D05-943F-DF9230216EB1}" destId="{95882CAD-9622-4CFC-9AB8-D15217D7E111}" srcOrd="1" destOrd="0" presId="urn:microsoft.com/office/officeart/2005/8/layout/vProcess5"/>
    <dgm:cxn modelId="{DECE3CE5-616F-462D-B537-D1048E54A497}" type="presOf" srcId="{6249374D-CF10-4AB5-B8D6-952A736E8CEC}" destId="{20D8267D-1152-4CA2-8180-05134F1C98E1}" srcOrd="0" destOrd="0" presId="urn:microsoft.com/office/officeart/2005/8/layout/vProcess5"/>
    <dgm:cxn modelId="{46EA914E-8E27-4757-AB77-2D756F14E365}" srcId="{6249374D-CF10-4AB5-B8D6-952A736E8CEC}" destId="{25E776A8-7139-4D05-943F-DF9230216EB1}" srcOrd="1" destOrd="0" parTransId="{78B33E45-A9D9-488F-96DB-E27E94DF39C9}" sibTransId="{56D4DF15-EC30-47BE-9484-895EE8FDF1BD}"/>
    <dgm:cxn modelId="{3FA0EAE7-3084-49EF-8EE9-1BDA0D62D71B}" srcId="{6249374D-CF10-4AB5-B8D6-952A736E8CEC}" destId="{4E91E75E-DA77-45B3-8260-9991A35535A5}" srcOrd="0" destOrd="0" parTransId="{54E26BE2-AD2A-4C94-86B9-7DA2048B028E}" sibTransId="{84A37A5F-EA0F-46E1-AAAE-8A0100EEAE81}"/>
    <dgm:cxn modelId="{090855C0-C578-4D80-A4FB-7B6F86FCB1A1}" type="presOf" srcId="{4E91E75E-DA77-45B3-8260-9991A35535A5}" destId="{4C65C977-EDD4-42DC-BB9B-7CDE96B5F83D}" srcOrd="1" destOrd="0" presId="urn:microsoft.com/office/officeart/2005/8/layout/vProcess5"/>
    <dgm:cxn modelId="{82D8C3E2-E28D-4D9A-BEBC-AED70957F6A8}" type="presOf" srcId="{4E91E75E-DA77-45B3-8260-9991A35535A5}" destId="{BAB4DB41-F55C-4CD7-B7FD-3A657C5C1042}" srcOrd="0" destOrd="0" presId="urn:microsoft.com/office/officeart/2005/8/layout/vProcess5"/>
    <dgm:cxn modelId="{5AD30C3E-AC06-4AE0-8149-CD1BE5559613}" type="presOf" srcId="{25E776A8-7139-4D05-943F-DF9230216EB1}" destId="{DAAE4849-B179-40E4-9BCA-4C26AF2C2578}" srcOrd="0" destOrd="0" presId="urn:microsoft.com/office/officeart/2005/8/layout/vProcess5"/>
    <dgm:cxn modelId="{31039485-A48D-40A6-BDBF-696BD4AF949D}" type="presOf" srcId="{84A37A5F-EA0F-46E1-AAAE-8A0100EEAE81}" destId="{587C70E4-052E-47E9-94C5-90E8C98E8AE4}" srcOrd="0" destOrd="0" presId="urn:microsoft.com/office/officeart/2005/8/layout/vProcess5"/>
    <dgm:cxn modelId="{10FC79AF-3E0C-4F91-BE8C-5693471297ED}" type="presOf" srcId="{56D4DF15-EC30-47BE-9484-895EE8FDF1BD}" destId="{C1BA4CBD-CCD0-4828-85D5-E07C32540D12}" srcOrd="0" destOrd="0" presId="urn:microsoft.com/office/officeart/2005/8/layout/vProcess5"/>
    <dgm:cxn modelId="{FCB8BB0E-47AA-4C1B-BBBC-04CFB7028019}" type="presOf" srcId="{1CA81395-327A-4CBD-AC3D-6F242206BDC9}" destId="{5E9E6848-41F9-4CF0-87E6-EC29DF5A7D60}" srcOrd="0" destOrd="0" presId="urn:microsoft.com/office/officeart/2005/8/layout/vProcess5"/>
    <dgm:cxn modelId="{28EA1C10-D70A-4EE6-A500-8EB0AE55D3C9}" srcId="{6249374D-CF10-4AB5-B8D6-952A736E8CEC}" destId="{1CA81395-327A-4CBD-AC3D-6F242206BDC9}" srcOrd="2" destOrd="0" parTransId="{0963C406-F9B7-4D16-AB9B-8D76A8D5A966}" sibTransId="{51C8AAAF-BA6D-4FA8-A16B-7E028D69A656}"/>
    <dgm:cxn modelId="{19A6D136-BC48-4E53-B369-964632786426}" type="presOf" srcId="{1CA81395-327A-4CBD-AC3D-6F242206BDC9}" destId="{F59630A8-F6FF-4562-B107-B6B2630CEB88}" srcOrd="1" destOrd="0" presId="urn:microsoft.com/office/officeart/2005/8/layout/vProcess5"/>
    <dgm:cxn modelId="{1FC89431-BE47-4CB4-872D-48BD17097E36}" type="presParOf" srcId="{20D8267D-1152-4CA2-8180-05134F1C98E1}" destId="{CA4C11BA-B33F-4C13-ACAA-D4A68BF1220E}" srcOrd="0" destOrd="0" presId="urn:microsoft.com/office/officeart/2005/8/layout/vProcess5"/>
    <dgm:cxn modelId="{55A8B78B-4B6C-49B7-A446-4259C1963E38}" type="presParOf" srcId="{20D8267D-1152-4CA2-8180-05134F1C98E1}" destId="{BAB4DB41-F55C-4CD7-B7FD-3A657C5C1042}" srcOrd="1" destOrd="0" presId="urn:microsoft.com/office/officeart/2005/8/layout/vProcess5"/>
    <dgm:cxn modelId="{4AF5C630-B696-45D6-B984-9B9D473256D7}" type="presParOf" srcId="{20D8267D-1152-4CA2-8180-05134F1C98E1}" destId="{DAAE4849-B179-40E4-9BCA-4C26AF2C2578}" srcOrd="2" destOrd="0" presId="urn:microsoft.com/office/officeart/2005/8/layout/vProcess5"/>
    <dgm:cxn modelId="{EDE2526F-03C1-4600-82AB-AC9231D66830}" type="presParOf" srcId="{20D8267D-1152-4CA2-8180-05134F1C98E1}" destId="{5E9E6848-41F9-4CF0-87E6-EC29DF5A7D60}" srcOrd="3" destOrd="0" presId="urn:microsoft.com/office/officeart/2005/8/layout/vProcess5"/>
    <dgm:cxn modelId="{8FF703EA-AAA4-45CE-BA29-23491E14438D}" type="presParOf" srcId="{20D8267D-1152-4CA2-8180-05134F1C98E1}" destId="{587C70E4-052E-47E9-94C5-90E8C98E8AE4}" srcOrd="4" destOrd="0" presId="urn:microsoft.com/office/officeart/2005/8/layout/vProcess5"/>
    <dgm:cxn modelId="{17D1AD70-1A76-4229-80E2-C1378F6689D5}" type="presParOf" srcId="{20D8267D-1152-4CA2-8180-05134F1C98E1}" destId="{C1BA4CBD-CCD0-4828-85D5-E07C32540D12}" srcOrd="5" destOrd="0" presId="urn:microsoft.com/office/officeart/2005/8/layout/vProcess5"/>
    <dgm:cxn modelId="{EC126732-654C-4CD4-95B3-75F1A4379D26}" type="presParOf" srcId="{20D8267D-1152-4CA2-8180-05134F1C98E1}" destId="{4C65C977-EDD4-42DC-BB9B-7CDE96B5F83D}" srcOrd="6" destOrd="0" presId="urn:microsoft.com/office/officeart/2005/8/layout/vProcess5"/>
    <dgm:cxn modelId="{45FCD2B3-0224-46C5-8DDC-30800D5DEB1B}" type="presParOf" srcId="{20D8267D-1152-4CA2-8180-05134F1C98E1}" destId="{95882CAD-9622-4CFC-9AB8-D15217D7E111}" srcOrd="7" destOrd="0" presId="urn:microsoft.com/office/officeart/2005/8/layout/vProcess5"/>
    <dgm:cxn modelId="{AACA2445-552C-401C-AA95-4DA71AE4F21F}" type="presParOf" srcId="{20D8267D-1152-4CA2-8180-05134F1C98E1}" destId="{F59630A8-F6FF-4562-B107-B6B2630CEB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8E62F-0EB3-4C46-ADAD-C9609A3EC3B3}" type="doc">
      <dgm:prSet loTypeId="urn:microsoft.com/office/officeart/2005/8/layout/venn1" loCatId="relationship" qsTypeId="urn:microsoft.com/office/officeart/2005/8/quickstyle/3d7" qsCatId="3D" csTypeId="urn:microsoft.com/office/officeart/2005/8/colors/accent1_2" csCatId="accent1" phldr="1"/>
      <dgm:spPr/>
    </dgm:pt>
    <dgm:pt modelId="{C65D030C-0A35-4CE6-B5C7-14413E2C22CD}">
      <dgm:prSet phldrT="[Text]" custT="1"/>
      <dgm:spPr/>
      <dgm:t>
        <a:bodyPr/>
        <a:lstStyle/>
        <a:p>
          <a:pPr rtl="1"/>
          <a:r>
            <a:rPr lang="fa-IR" sz="3600" b="1" dirty="0" smtClean="0">
              <a:solidFill>
                <a:srgbClr val="7030A0"/>
              </a:solidFill>
              <a:cs typeface="B Homa" pitchFamily="2" charset="-78"/>
            </a:rPr>
            <a:t>پژوهش گروهی: </a:t>
          </a:r>
          <a:endParaRPr lang="fa-IR" sz="3600" dirty="0">
            <a:solidFill>
              <a:srgbClr val="7030A0"/>
            </a:solidFill>
            <a:cs typeface="B Homa" pitchFamily="2" charset="-78"/>
          </a:endParaRPr>
        </a:p>
      </dgm:t>
    </dgm:pt>
    <dgm:pt modelId="{B333F37B-A499-454C-9743-B33B1503545B}" type="parTrans" cxnId="{CB2127B1-7DF3-4683-A574-8B7CCFBFA531}">
      <dgm:prSet/>
      <dgm:spPr/>
      <dgm:t>
        <a:bodyPr/>
        <a:lstStyle/>
        <a:p>
          <a:pPr rtl="1"/>
          <a:endParaRPr lang="fa-IR"/>
        </a:p>
      </dgm:t>
    </dgm:pt>
    <dgm:pt modelId="{CD3454ED-725E-4914-AD0C-08FA938CCE85}" type="sibTrans" cxnId="{CB2127B1-7DF3-4683-A574-8B7CCFBFA531}">
      <dgm:prSet/>
      <dgm:spPr/>
      <dgm:t>
        <a:bodyPr/>
        <a:lstStyle/>
        <a:p>
          <a:pPr rtl="1"/>
          <a:endParaRPr lang="fa-IR"/>
        </a:p>
      </dgm:t>
    </dgm:pt>
    <dgm:pt modelId="{094C047B-9E18-4C51-9842-199E0C3FDC04}">
      <dgm:prSet phldrT="[Text]" custT="1"/>
      <dgm:spPr/>
      <dgm:t>
        <a:bodyPr/>
        <a:lstStyle/>
        <a:p>
          <a:pPr rtl="1"/>
          <a:r>
            <a:rPr lang="fa-IR" sz="3600" dirty="0" smtClean="0">
              <a:cs typeface="B Traffic" pitchFamily="2" charset="-78"/>
            </a:rPr>
            <a:t>فواید پژوهش گروهی</a:t>
          </a:r>
          <a:endParaRPr lang="fa-IR" sz="3600" dirty="0">
            <a:cs typeface="B Traffic" pitchFamily="2" charset="-78"/>
          </a:endParaRPr>
        </a:p>
      </dgm:t>
    </dgm:pt>
    <dgm:pt modelId="{D6D72AAD-4955-4DEF-9B2F-4901EDF204C2}" type="parTrans" cxnId="{27F33A01-3C71-43B5-A971-CD2D0F4CDF32}">
      <dgm:prSet/>
      <dgm:spPr/>
      <dgm:t>
        <a:bodyPr/>
        <a:lstStyle/>
        <a:p>
          <a:pPr rtl="1"/>
          <a:endParaRPr lang="fa-IR"/>
        </a:p>
      </dgm:t>
    </dgm:pt>
    <dgm:pt modelId="{788CCA7A-0DC2-45E2-A905-8F2B85A363CE}" type="sibTrans" cxnId="{27F33A01-3C71-43B5-A971-CD2D0F4CDF32}">
      <dgm:prSet/>
      <dgm:spPr/>
      <dgm:t>
        <a:bodyPr/>
        <a:lstStyle/>
        <a:p>
          <a:pPr rtl="1"/>
          <a:endParaRPr lang="fa-IR"/>
        </a:p>
      </dgm:t>
    </dgm:pt>
    <dgm:pt modelId="{1900987B-FFB7-4AAB-8EE6-0ED147EAAEC6}">
      <dgm:prSet phldrT="[Text]" custT="1"/>
      <dgm:spPr/>
      <dgm:t>
        <a:bodyPr/>
        <a:lstStyle/>
        <a:p>
          <a:pPr algn="ctr" rtl="1"/>
          <a:r>
            <a:rPr lang="fa-IR" sz="4000" dirty="0" smtClean="0">
              <a:cs typeface="B Traffic" pitchFamily="2" charset="-78"/>
            </a:rPr>
            <a:t>اتفاق و استحکام</a:t>
          </a:r>
          <a:endParaRPr lang="fa-IR" sz="4000" dirty="0">
            <a:cs typeface="B Traffic" pitchFamily="2" charset="-78"/>
          </a:endParaRPr>
        </a:p>
      </dgm:t>
    </dgm:pt>
    <dgm:pt modelId="{FEA33214-CED9-4E64-95EE-87FCD3C6B1F5}" type="parTrans" cxnId="{BC586930-4D27-4D45-BEF8-FCB02E0A6F22}">
      <dgm:prSet/>
      <dgm:spPr/>
      <dgm:t>
        <a:bodyPr/>
        <a:lstStyle/>
        <a:p>
          <a:pPr rtl="1"/>
          <a:endParaRPr lang="fa-IR"/>
        </a:p>
      </dgm:t>
    </dgm:pt>
    <dgm:pt modelId="{B1443ED5-471E-4D2E-93F4-7BCB438D056F}" type="sibTrans" cxnId="{BC586930-4D27-4D45-BEF8-FCB02E0A6F22}">
      <dgm:prSet/>
      <dgm:spPr/>
      <dgm:t>
        <a:bodyPr/>
        <a:lstStyle/>
        <a:p>
          <a:pPr rtl="1"/>
          <a:endParaRPr lang="fa-IR"/>
        </a:p>
      </dgm:t>
    </dgm:pt>
    <dgm:pt modelId="{B792FE74-6F9B-49EE-89C4-59C8B65EE114}" type="pres">
      <dgm:prSet presAssocID="{9458E62F-0EB3-4C46-ADAD-C9609A3EC3B3}" presName="compositeShape" presStyleCnt="0">
        <dgm:presLayoutVars>
          <dgm:chMax val="7"/>
          <dgm:dir/>
          <dgm:resizeHandles val="exact"/>
        </dgm:presLayoutVars>
      </dgm:prSet>
      <dgm:spPr/>
    </dgm:pt>
    <dgm:pt modelId="{AAB5FBBF-0205-4744-9AB3-87B216957DEA}" type="pres">
      <dgm:prSet presAssocID="{C65D030C-0A35-4CE6-B5C7-14413E2C22CD}" presName="circ1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DD7ACB91-D50C-4BA3-80B0-BFB9259E6D63}" type="pres">
      <dgm:prSet presAssocID="{C65D030C-0A35-4CE6-B5C7-14413E2C22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A3E603-5423-469B-ACFF-67D0E58BED23}" type="pres">
      <dgm:prSet presAssocID="{094C047B-9E18-4C51-9842-199E0C3FDC04}" presName="circ2" presStyleLbl="vennNode1" presStyleIdx="1" presStyleCnt="3"/>
      <dgm:spPr/>
      <dgm:t>
        <a:bodyPr/>
        <a:lstStyle/>
        <a:p>
          <a:pPr rtl="1"/>
          <a:endParaRPr lang="fa-IR"/>
        </a:p>
      </dgm:t>
    </dgm:pt>
    <dgm:pt modelId="{0A62E613-2722-4E13-BA8B-A3867AAE34A8}" type="pres">
      <dgm:prSet presAssocID="{094C047B-9E18-4C51-9842-199E0C3FDC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DF7290-D4DB-4753-ADF1-F9200A1AABCD}" type="pres">
      <dgm:prSet presAssocID="{1900987B-FFB7-4AAB-8EE6-0ED147EAAEC6}" presName="circ3" presStyleLbl="vennNode1" presStyleIdx="2" presStyleCnt="3" custLinFactNeighborX="-7667" custLinFactNeighborY="-2083"/>
      <dgm:spPr/>
      <dgm:t>
        <a:bodyPr/>
        <a:lstStyle/>
        <a:p>
          <a:pPr rtl="1"/>
          <a:endParaRPr lang="fa-IR"/>
        </a:p>
      </dgm:t>
    </dgm:pt>
    <dgm:pt modelId="{3087CB91-3015-419A-8E12-2C8E6B1EC519}" type="pres">
      <dgm:prSet presAssocID="{1900987B-FFB7-4AAB-8EE6-0ED147EAAE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B2127B1-7DF3-4683-A574-8B7CCFBFA531}" srcId="{9458E62F-0EB3-4C46-ADAD-C9609A3EC3B3}" destId="{C65D030C-0A35-4CE6-B5C7-14413E2C22CD}" srcOrd="0" destOrd="0" parTransId="{B333F37B-A499-454C-9743-B33B1503545B}" sibTransId="{CD3454ED-725E-4914-AD0C-08FA938CCE85}"/>
    <dgm:cxn modelId="{E1B112C7-A1C3-4477-AF55-994576A127EF}" type="presOf" srcId="{1900987B-FFB7-4AAB-8EE6-0ED147EAAEC6}" destId="{E3DF7290-D4DB-4753-ADF1-F9200A1AABCD}" srcOrd="0" destOrd="0" presId="urn:microsoft.com/office/officeart/2005/8/layout/venn1"/>
    <dgm:cxn modelId="{BDDB3C00-599B-4E63-90B3-D9C545B24577}" type="presOf" srcId="{094C047B-9E18-4C51-9842-199E0C3FDC04}" destId="{6FA3E603-5423-469B-ACFF-67D0E58BED23}" srcOrd="0" destOrd="0" presId="urn:microsoft.com/office/officeart/2005/8/layout/venn1"/>
    <dgm:cxn modelId="{75A3E88B-2875-49E3-AD92-DF1958BF6AFC}" type="presOf" srcId="{C65D030C-0A35-4CE6-B5C7-14413E2C22CD}" destId="{DD7ACB91-D50C-4BA3-80B0-BFB9259E6D63}" srcOrd="1" destOrd="0" presId="urn:microsoft.com/office/officeart/2005/8/layout/venn1"/>
    <dgm:cxn modelId="{C034B308-17DF-4321-95F3-097999E72035}" type="presOf" srcId="{1900987B-FFB7-4AAB-8EE6-0ED147EAAEC6}" destId="{3087CB91-3015-419A-8E12-2C8E6B1EC519}" srcOrd="1" destOrd="0" presId="urn:microsoft.com/office/officeart/2005/8/layout/venn1"/>
    <dgm:cxn modelId="{27F33A01-3C71-43B5-A971-CD2D0F4CDF32}" srcId="{9458E62F-0EB3-4C46-ADAD-C9609A3EC3B3}" destId="{094C047B-9E18-4C51-9842-199E0C3FDC04}" srcOrd="1" destOrd="0" parTransId="{D6D72AAD-4955-4DEF-9B2F-4901EDF204C2}" sibTransId="{788CCA7A-0DC2-45E2-A905-8F2B85A363CE}"/>
    <dgm:cxn modelId="{9FF399B7-59D0-4B97-8D5D-43DAB20D03C8}" type="presOf" srcId="{C65D030C-0A35-4CE6-B5C7-14413E2C22CD}" destId="{AAB5FBBF-0205-4744-9AB3-87B216957DEA}" srcOrd="0" destOrd="0" presId="urn:microsoft.com/office/officeart/2005/8/layout/venn1"/>
    <dgm:cxn modelId="{44506229-12AF-4A70-B6DF-DD0358CEE338}" type="presOf" srcId="{9458E62F-0EB3-4C46-ADAD-C9609A3EC3B3}" destId="{B792FE74-6F9B-49EE-89C4-59C8B65EE114}" srcOrd="0" destOrd="0" presId="urn:microsoft.com/office/officeart/2005/8/layout/venn1"/>
    <dgm:cxn modelId="{BC586930-4D27-4D45-BEF8-FCB02E0A6F22}" srcId="{9458E62F-0EB3-4C46-ADAD-C9609A3EC3B3}" destId="{1900987B-FFB7-4AAB-8EE6-0ED147EAAEC6}" srcOrd="2" destOrd="0" parTransId="{FEA33214-CED9-4E64-95EE-87FCD3C6B1F5}" sibTransId="{B1443ED5-471E-4D2E-93F4-7BCB438D056F}"/>
    <dgm:cxn modelId="{B8D57F5D-4E73-47BD-BD3F-D75A44BE6EAB}" type="presOf" srcId="{094C047B-9E18-4C51-9842-199E0C3FDC04}" destId="{0A62E613-2722-4E13-BA8B-A3867AAE34A8}" srcOrd="1" destOrd="0" presId="urn:microsoft.com/office/officeart/2005/8/layout/venn1"/>
    <dgm:cxn modelId="{B84F7726-3AAF-4519-9ACD-64DCBE8D119D}" type="presParOf" srcId="{B792FE74-6F9B-49EE-89C4-59C8B65EE114}" destId="{AAB5FBBF-0205-4744-9AB3-87B216957DEA}" srcOrd="0" destOrd="0" presId="urn:microsoft.com/office/officeart/2005/8/layout/venn1"/>
    <dgm:cxn modelId="{7707702A-5C63-4B2E-A08D-D33D681E4181}" type="presParOf" srcId="{B792FE74-6F9B-49EE-89C4-59C8B65EE114}" destId="{DD7ACB91-D50C-4BA3-80B0-BFB9259E6D63}" srcOrd="1" destOrd="0" presId="urn:microsoft.com/office/officeart/2005/8/layout/venn1"/>
    <dgm:cxn modelId="{AA436628-E482-413F-8E60-E4CFAE58B6EC}" type="presParOf" srcId="{B792FE74-6F9B-49EE-89C4-59C8B65EE114}" destId="{6FA3E603-5423-469B-ACFF-67D0E58BED23}" srcOrd="2" destOrd="0" presId="urn:microsoft.com/office/officeart/2005/8/layout/venn1"/>
    <dgm:cxn modelId="{8879AC84-26FA-4E25-923D-122AC3D9E959}" type="presParOf" srcId="{B792FE74-6F9B-49EE-89C4-59C8B65EE114}" destId="{0A62E613-2722-4E13-BA8B-A3867AAE34A8}" srcOrd="3" destOrd="0" presId="urn:microsoft.com/office/officeart/2005/8/layout/venn1"/>
    <dgm:cxn modelId="{55FF8D93-D435-4C45-9850-E64CBEF641B3}" type="presParOf" srcId="{B792FE74-6F9B-49EE-89C4-59C8B65EE114}" destId="{E3DF7290-D4DB-4753-ADF1-F9200A1AABCD}" srcOrd="4" destOrd="0" presId="urn:microsoft.com/office/officeart/2005/8/layout/venn1"/>
    <dgm:cxn modelId="{F4A72501-84F9-451A-8817-198F9AAE5CA4}" type="presParOf" srcId="{B792FE74-6F9B-49EE-89C4-59C8B65EE114}" destId="{3087CB91-3015-419A-8E12-2C8E6B1EC519}" srcOrd="5" destOrd="0" presId="urn:microsoft.com/office/officeart/2005/8/layout/venn1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>
    <a:effectLst>
      <a:reflection blurRad="6350" stA="50000" endA="300" endPos="555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4DB41-F55C-4CD7-B7FD-3A657C5C1042}">
      <dsp:nvSpPr>
        <dsp:cNvPr id="0" name=""/>
        <dsp:cNvSpPr/>
      </dsp:nvSpPr>
      <dsp:spPr>
        <a:xfrm>
          <a:off x="820891" y="0"/>
          <a:ext cx="4651716" cy="8951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800" b="0" i="0" u="none" strike="noStrike" kern="1200" cap="none" normalizeH="0" baseline="0" dirty="0" smtClean="0">
              <a:ln/>
              <a:effectLst/>
              <a:latin typeface="B Yagut"/>
              <a:ea typeface="Calibri" pitchFamily="34" charset="0"/>
              <a:cs typeface="B Traffic" pitchFamily="2" charset="-78"/>
            </a:rPr>
            <a:t>1- اهمیت کار روشن نیست </a:t>
          </a:r>
          <a:endParaRPr lang="fa-IR" sz="2800" kern="1200" dirty="0">
            <a:cs typeface="B Traffic" pitchFamily="2" charset="-78"/>
          </a:endParaRPr>
        </a:p>
      </dsp:txBody>
      <dsp:txXfrm>
        <a:off x="1722768" y="0"/>
        <a:ext cx="3749839" cy="895164"/>
      </dsp:txXfrm>
    </dsp:sp>
    <dsp:sp modelId="{DAAE4849-B179-40E4-9BCA-4C26AF2C2578}">
      <dsp:nvSpPr>
        <dsp:cNvPr id="0" name=""/>
        <dsp:cNvSpPr/>
      </dsp:nvSpPr>
      <dsp:spPr>
        <a:xfrm>
          <a:off x="410445" y="1044358"/>
          <a:ext cx="4651716" cy="89516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3200" b="0" i="0" u="none" strike="noStrike" kern="1200" cap="none" normalizeH="0" baseline="0" dirty="0" smtClean="0">
              <a:ln/>
              <a:effectLst/>
              <a:latin typeface="B Yagut"/>
              <a:ea typeface="Calibri" pitchFamily="34" charset="0"/>
              <a:cs typeface="B Traffic" pitchFamily="2" charset="-78"/>
            </a:rPr>
            <a:t>2- هدف را نمی‌شناسد </a:t>
          </a:r>
          <a:endParaRPr lang="fa-IR" sz="3200" kern="1200" dirty="0">
            <a:cs typeface="B Traffic" pitchFamily="2" charset="-78"/>
          </a:endParaRPr>
        </a:p>
      </dsp:txBody>
      <dsp:txXfrm>
        <a:off x="1402747" y="1044358"/>
        <a:ext cx="3659414" cy="895164"/>
      </dsp:txXfrm>
    </dsp:sp>
    <dsp:sp modelId="{5E9E6848-41F9-4CF0-87E6-EC29DF5A7D60}">
      <dsp:nvSpPr>
        <dsp:cNvPr id="0" name=""/>
        <dsp:cNvSpPr/>
      </dsp:nvSpPr>
      <dsp:spPr>
        <a:xfrm>
          <a:off x="0" y="2088716"/>
          <a:ext cx="4651716" cy="89516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B Yagut"/>
              <a:ea typeface="Calibri" pitchFamily="34" charset="0"/>
              <a:cs typeface="B Traffic" pitchFamily="2" charset="-78"/>
            </a:rPr>
            <a:t>3- عدم توجه به امکانات و محدودیت‌ها.</a:t>
          </a:r>
          <a:endParaRPr lang="fa-IR" sz="2800" kern="1200" dirty="0">
            <a:solidFill>
              <a:schemeClr val="tx1"/>
            </a:solidFill>
            <a:cs typeface="B Traffic" pitchFamily="2" charset="-78"/>
          </a:endParaRPr>
        </a:p>
      </dsp:txBody>
      <dsp:txXfrm>
        <a:off x="992302" y="2088716"/>
        <a:ext cx="3659414" cy="895164"/>
      </dsp:txXfrm>
    </dsp:sp>
    <dsp:sp modelId="{587C70E4-052E-47E9-94C5-90E8C98E8AE4}">
      <dsp:nvSpPr>
        <dsp:cNvPr id="0" name=""/>
        <dsp:cNvSpPr/>
      </dsp:nvSpPr>
      <dsp:spPr>
        <a:xfrm>
          <a:off x="820891" y="678832"/>
          <a:ext cx="581856" cy="581856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700" kern="1200"/>
        </a:p>
      </dsp:txBody>
      <dsp:txXfrm>
        <a:off x="820891" y="678832"/>
        <a:ext cx="581856" cy="581856"/>
      </dsp:txXfrm>
    </dsp:sp>
    <dsp:sp modelId="{C1BA4CBD-CCD0-4828-85D5-E07C32540D12}">
      <dsp:nvSpPr>
        <dsp:cNvPr id="0" name=""/>
        <dsp:cNvSpPr/>
      </dsp:nvSpPr>
      <dsp:spPr>
        <a:xfrm>
          <a:off x="410445" y="1717222"/>
          <a:ext cx="581856" cy="581856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700" kern="1200"/>
        </a:p>
      </dsp:txBody>
      <dsp:txXfrm>
        <a:off x="410445" y="1717222"/>
        <a:ext cx="581856" cy="5818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5FBBF-0205-4744-9AB3-87B216957DEA}">
      <dsp:nvSpPr>
        <dsp:cNvPr id="0" name=""/>
        <dsp:cNvSpPr/>
      </dsp:nvSpPr>
      <dsp:spPr>
        <a:xfrm>
          <a:off x="1867748" y="114090"/>
          <a:ext cx="2360503" cy="2360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rgbClr val="7030A0"/>
              </a:solidFill>
              <a:cs typeface="B Homa" pitchFamily="2" charset="-78"/>
            </a:rPr>
            <a:t>پژوهش گروهی: </a:t>
          </a:r>
          <a:endParaRPr lang="fa-IR" sz="3600" kern="1200" dirty="0">
            <a:solidFill>
              <a:srgbClr val="7030A0"/>
            </a:solidFill>
            <a:cs typeface="B Homa" pitchFamily="2" charset="-78"/>
          </a:endParaRPr>
        </a:p>
      </dsp:txBody>
      <dsp:txXfrm>
        <a:off x="2182482" y="527179"/>
        <a:ext cx="1731035" cy="1062226"/>
      </dsp:txXfrm>
    </dsp:sp>
    <dsp:sp modelId="{6FA3E603-5423-469B-ACFF-67D0E58BED23}">
      <dsp:nvSpPr>
        <dsp:cNvPr id="0" name=""/>
        <dsp:cNvSpPr/>
      </dsp:nvSpPr>
      <dsp:spPr>
        <a:xfrm>
          <a:off x="2719496" y="1589405"/>
          <a:ext cx="2360503" cy="2360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Traffic" pitchFamily="2" charset="-78"/>
            </a:rPr>
            <a:t>فواید پژوهش گروهی</a:t>
          </a:r>
          <a:endParaRPr lang="fa-IR" sz="3600" kern="1200" dirty="0">
            <a:cs typeface="B Traffic" pitchFamily="2" charset="-78"/>
          </a:endParaRPr>
        </a:p>
      </dsp:txBody>
      <dsp:txXfrm>
        <a:off x="3441417" y="2199202"/>
        <a:ext cx="1416302" cy="1298276"/>
      </dsp:txXfrm>
    </dsp:sp>
    <dsp:sp modelId="{E3DF7290-D4DB-4753-ADF1-F9200A1AABCD}">
      <dsp:nvSpPr>
        <dsp:cNvPr id="0" name=""/>
        <dsp:cNvSpPr/>
      </dsp:nvSpPr>
      <dsp:spPr>
        <a:xfrm>
          <a:off x="835020" y="1540236"/>
          <a:ext cx="2360503" cy="2360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Traffic" pitchFamily="2" charset="-78"/>
            </a:rPr>
            <a:t>اتفاق و استحکام</a:t>
          </a:r>
          <a:endParaRPr lang="fa-IR" sz="4000" kern="1200" dirty="0">
            <a:cs typeface="B Traffic" pitchFamily="2" charset="-78"/>
          </a:endParaRPr>
        </a:p>
      </dsp:txBody>
      <dsp:txXfrm>
        <a:off x="1057300" y="2150033"/>
        <a:ext cx="1416302" cy="129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DCB9-37AC-40F0-920D-12B4AD00FFA8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7806-28D2-4144-98F7-9F5C81753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5244466" y="3185170"/>
            <a:ext cx="6429364" cy="916295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فصل 2: اخلاق پژوهش</a:t>
            </a:r>
            <a:endParaRPr lang="en-US" sz="44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3" name="Teardrop 2"/>
          <p:cNvSpPr/>
          <p:nvPr/>
        </p:nvSpPr>
        <p:spPr>
          <a:xfrm rot="19030443" flipH="1" flipV="1">
            <a:off x="7924261" y="75661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947" y="143478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8454"/>
            <a:ext cx="6626325" cy="6582052"/>
          </a:xfrm>
          <a:prstGeom prst="rect">
            <a:avLst/>
          </a:prstGeom>
          <a:noFill/>
        </p:spPr>
      </p:pic>
      <p:pic>
        <p:nvPicPr>
          <p:cNvPr id="6" name="Picture 2" descr="C:\Users\hamidi.t\Desktop\Research_Hero.jpg"/>
          <p:cNvPicPr>
            <a:picLocks noChangeAspect="1" noChangeArrowheads="1"/>
          </p:cNvPicPr>
          <p:nvPr/>
        </p:nvPicPr>
        <p:blipFill>
          <a:blip r:embed="rId4" cstate="print"/>
          <a:srcRect r="19463"/>
          <a:stretch>
            <a:fillRect/>
          </a:stretch>
        </p:blipFill>
        <p:spPr bwMode="auto">
          <a:xfrm>
            <a:off x="495300" y="1447800"/>
            <a:ext cx="6972300" cy="464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idi.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914400"/>
            <a:ext cx="4170968" cy="31242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352800" y="881411"/>
            <a:ext cx="2963657" cy="1805269"/>
            <a:chOff x="95681" y="1318737"/>
            <a:chExt cx="3573257" cy="1805269"/>
          </a:xfrm>
        </p:grpSpPr>
        <p:sp>
          <p:nvSpPr>
            <p:cNvPr id="10" name="Round Same Side Corner Rectangle 9"/>
            <p:cNvSpPr/>
            <p:nvPr/>
          </p:nvSpPr>
          <p:spPr>
            <a:xfrm rot="16200000">
              <a:off x="979675" y="434743"/>
              <a:ext cx="1805269" cy="3573257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 rot="21600000">
              <a:off x="183823" y="1406879"/>
              <a:ext cx="3485115" cy="1628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77800" rIns="160020" bIns="177800" numCol="1" spcCol="1270" anchor="t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a-IR" sz="2800" b="0" i="0" u="none" strike="noStrike" kern="1200" cap="none" normalizeH="0" baseline="0" dirty="0" smtClean="0">
                  <a:ln/>
                  <a:solidFill>
                    <a:schemeClr val="bg1"/>
                  </a:solidFill>
                  <a:effectLst/>
                  <a:latin typeface="B Yagut"/>
                  <a:ea typeface="Calibri" pitchFamily="34" charset="0"/>
                  <a:cs typeface="B Traffic" pitchFamily="2" charset="-78"/>
                </a:rPr>
                <a:t>جوهره اصلی پژوهش امانت‌داری در نقل است.</a:t>
              </a:r>
              <a:endParaRPr lang="fa-IR" sz="28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72200" y="1277446"/>
            <a:ext cx="2667000" cy="1013199"/>
            <a:chOff x="3336027" y="1961716"/>
            <a:chExt cx="3423400" cy="1013199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4541127" y="756616"/>
              <a:ext cx="1013199" cy="3423400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3336027" y="2011186"/>
              <a:ext cx="3373931" cy="914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740" tIns="228600" rIns="137160" bIns="228600" numCol="1" spcCol="1270" anchor="t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a-IR" sz="3600" b="1" i="0" u="none" strike="noStrike" kern="1200" cap="none" normalizeH="0" baseline="0" dirty="0" smtClean="0">
                  <a:ln/>
                  <a:solidFill>
                    <a:srgbClr val="FF0000"/>
                  </a:solidFill>
                  <a:effectLst/>
                  <a:latin typeface="B Yagut"/>
                  <a:ea typeface="Calibri" pitchFamily="34" charset="0"/>
                  <a:cs typeface="B Homa" pitchFamily="2" charset="-78"/>
                </a:rPr>
                <a:t>6- امانتداری: </a:t>
              </a:r>
              <a:endParaRPr lang="fa-IR" sz="3600" kern="1200" dirty="0">
                <a:solidFill>
                  <a:srgbClr val="FF0000"/>
                </a:solidFill>
                <a:cs typeface="B Homa" pitchFamily="2" charset="-78"/>
              </a:endParaRPr>
            </a:p>
          </p:txBody>
        </p:sp>
      </p:grpSp>
      <p:sp>
        <p:nvSpPr>
          <p:cNvPr id="7" name="Circular Arrow 6"/>
          <p:cNvSpPr/>
          <p:nvPr/>
        </p:nvSpPr>
        <p:spPr>
          <a:xfrm rot="642037">
            <a:off x="5384604" y="-29164"/>
            <a:ext cx="2355334" cy="221179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sp>
        <p:nvSpPr>
          <p:cNvPr id="8" name="Circular Arrow 7"/>
          <p:cNvSpPr/>
          <p:nvPr/>
        </p:nvSpPr>
        <p:spPr>
          <a:xfrm rot="10800000">
            <a:off x="5422285" y="1086669"/>
            <a:ext cx="2309195" cy="2328544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sp>
        <p:nvSpPr>
          <p:cNvPr id="13" name="Wave 12"/>
          <p:cNvSpPr/>
          <p:nvPr/>
        </p:nvSpPr>
        <p:spPr>
          <a:xfrm>
            <a:off x="457200" y="4343400"/>
            <a:ext cx="8534400" cy="22860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1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: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100" dirty="0" smtClean="0">
              <a:solidFill>
                <a:schemeClr val="bg1"/>
              </a:solidFill>
              <a:latin typeface="B Yagut"/>
              <a:ea typeface="Calibri" pitchFamily="34" charset="0"/>
              <a:cs typeface="B Traffic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1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انَّ اللَّهَ يَأْمُرُکُمْ أَنْ تُؤَدُّوا الْأَماناتِ إِلي‏ أَهْلِها (نساء ،58)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1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خداوند به شما فرمان می دهد که امانت ها را به صاحبانشان بدهید. 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100" dirty="0" smtClean="0">
              <a:solidFill>
                <a:schemeClr val="bg1"/>
              </a:solidFill>
              <a:latin typeface="B Yagut"/>
              <a:ea typeface="Calibri" pitchFamily="34" charset="0"/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67400" y="990600"/>
            <a:ext cx="2895600" cy="381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800" dirty="0" smtClean="0"/>
              <a:t>7.حقیقت‌جویی</a:t>
            </a:r>
            <a:endParaRPr lang="fa-IR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1371600"/>
            <a:ext cx="53340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کشف حقیقت، حتی تا جایی که سخن اساتید خود را نقد کرده و از مشکلات نهراسد.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زمانی که به ارسطو اعتراض شد چرا حرمت استادش افلاطون را نگه نداشته و او را نقد کرده  است در پاسخ گفت: افلاطون را دوست دارم اما به حقیقت بیش از افلاطون علاقه دارم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79061" y="2209800"/>
            <a:ext cx="3912339" cy="38862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699587141"/>
              </p:ext>
            </p:extLst>
          </p:nvPr>
        </p:nvGraphicFramePr>
        <p:xfrm>
          <a:off x="3505200" y="3645520"/>
          <a:ext cx="5472608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7"/>
          <p:cNvSpPr/>
          <p:nvPr/>
        </p:nvSpPr>
        <p:spPr>
          <a:xfrm>
            <a:off x="5183561" y="1752600"/>
            <a:ext cx="3960439" cy="1213007"/>
          </a:xfrm>
          <a:prstGeom prst="downArrow">
            <a:avLst>
              <a:gd name="adj1" fmla="val 50000"/>
              <a:gd name="adj2" fmla="val 488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عامل </a:t>
            </a:r>
            <a:endParaRPr lang="en-US" sz="3200" dirty="0" smtClean="0">
              <a:solidFill>
                <a:schemeClr val="tx1"/>
              </a:solidFill>
              <a:latin typeface="B Yagut"/>
              <a:ea typeface="Calibri" pitchFamily="34" charset="0"/>
              <a:cs typeface="B Homa" pitchFamily="2" charset="-78"/>
            </a:endParaRPr>
          </a:p>
          <a:p>
            <a:pPr algn="ctr"/>
            <a:r>
              <a:rPr lang="fa-IR" sz="32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بی‌انگیزگی</a:t>
            </a:r>
            <a:r>
              <a:rPr lang="fa-IR" sz="3200" dirty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:</a:t>
            </a:r>
            <a:endParaRPr lang="fa-IR" sz="3200" dirty="0"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304800"/>
            <a:ext cx="6629400" cy="132598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latin typeface="B Yagut"/>
                <a:ea typeface="Calibri" pitchFamily="34" charset="0"/>
                <a:cs typeface="B Homa" pitchFamily="2" charset="-78"/>
              </a:rPr>
              <a:t>8.نشاط در تحقیق: </a:t>
            </a:r>
            <a:r>
              <a:rPr lang="fa-IR" sz="32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محقق توانا و موفق باید با ذوق و نشاط در پی حل مسأله خود باشد.</a:t>
            </a:r>
            <a:endParaRPr lang="fa-IR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0" name="Picture 9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67652" flipV="1">
            <a:off x="48582" y="259930"/>
            <a:ext cx="977572" cy="1471716"/>
          </a:xfrm>
          <a:prstGeom prst="rect">
            <a:avLst/>
          </a:prstGeom>
          <a:noFill/>
        </p:spPr>
      </p:pic>
      <p:pic>
        <p:nvPicPr>
          <p:cNvPr id="11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27063" flipH="1">
            <a:off x="7645556" y="63485"/>
            <a:ext cx="1032999" cy="1555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0886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457200"/>
            <a:ext cx="3581400" cy="3555066"/>
          </a:xfrm>
          <a:prstGeom prst="rect">
            <a:avLst/>
          </a:prstGeom>
        </p:spPr>
      </p:pic>
      <p:pic>
        <p:nvPicPr>
          <p:cNvPr id="2050" name="Picture 2" descr="C:\Users\hamidi.t\Desktop\1795656.jpg"/>
          <p:cNvPicPr>
            <a:picLocks noChangeAspect="1" noChangeArrowheads="1"/>
          </p:cNvPicPr>
          <p:nvPr/>
        </p:nvPicPr>
        <p:blipFill>
          <a:blip r:embed="rId3" cstate="print"/>
          <a:srcRect l="30897"/>
          <a:stretch>
            <a:fillRect/>
          </a:stretch>
        </p:blipFill>
        <p:spPr bwMode="auto">
          <a:xfrm>
            <a:off x="152400" y="685801"/>
            <a:ext cx="5105400" cy="36576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462592115"/>
              </p:ext>
            </p:extLst>
          </p:nvPr>
        </p:nvGraphicFramePr>
        <p:xfrm>
          <a:off x="4114800" y="-152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4800" y="4419600"/>
            <a:ext cx="86106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400" dirty="0" smtClean="0"/>
              <a:t>به گفته ی مولانا: </a:t>
            </a:r>
          </a:p>
          <a:p>
            <a:pPr algn="r" rtl="1"/>
            <a:r>
              <a:rPr lang="fa-IR" sz="2400" dirty="0" smtClean="0"/>
              <a:t>         مشورت ادراک و هشیاری دهد       عقل ها مرعقل را یاری دهد.</a:t>
            </a:r>
            <a:endParaRPr lang="fa-IR" sz="2400" dirty="0"/>
          </a:p>
        </p:txBody>
      </p:sp>
    </p:spTree>
    <p:extLst>
      <p:ext uri="{BB962C8B-B14F-4D97-AF65-F5344CB8AC3E}">
        <p14:creationId xmlns="" xmlns:p14="http://schemas.microsoft.com/office/powerpoint/2010/main" val="1783862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66896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>
            <a:normAutofit fontScale="55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امیرالمومنین علی (ع) :</a:t>
            </a:r>
          </a:p>
          <a:p>
            <a:pPr algn="r" rtl="1">
              <a:lnSpc>
                <a:spcPct val="150000"/>
              </a:lnSpc>
            </a:pPr>
            <a:r>
              <a:rPr lang="fa-IR" sz="5700" b="1" dirty="0" smtClean="0">
                <a:solidFill>
                  <a:schemeClr val="bg1"/>
                </a:solidFill>
                <a:cs typeface="B Nazanin" pitchFamily="2" charset="-78"/>
              </a:rPr>
              <a:t>أفضَلُ النّاسِ رَأيا مَن لايَستَغني عَن رَأىِ مُشيرٍ </a:t>
            </a:r>
          </a:p>
          <a:p>
            <a:pPr algn="r" rtl="1">
              <a:lnSpc>
                <a:spcPct val="150000"/>
              </a:lnSpc>
            </a:pPr>
            <a:r>
              <a:rPr lang="fa-IR" sz="5100" b="1" dirty="0" smtClean="0">
                <a:solidFill>
                  <a:schemeClr val="bg1"/>
                </a:solidFill>
                <a:cs typeface="B Nazanin" pitchFamily="2" charset="-78"/>
              </a:rPr>
              <a:t>بهترین آراء و اندیشه ها، از آن کسانی است که از مشورت با دیگران خود را بی نیاز نبینند. </a:t>
            </a:r>
            <a:endParaRPr lang="en-US" sz="51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371600"/>
            <a:ext cx="2635935" cy="2618324"/>
          </a:xfrm>
          <a:prstGeom prst="rect">
            <a:avLst/>
          </a:prstGeom>
          <a:noFill/>
        </p:spPr>
      </p:pic>
      <p:sp>
        <p:nvSpPr>
          <p:cNvPr id="7" name="Flowchart: Process 6"/>
          <p:cNvSpPr/>
          <p:nvPr/>
        </p:nvSpPr>
        <p:spPr>
          <a:xfrm>
            <a:off x="4114800" y="2667000"/>
            <a:ext cx="4463752" cy="2948136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بسیاری به صرف مشهور بودن یک نظریه آنرا </a:t>
            </a:r>
            <a:r>
              <a:rPr lang="fa-IR" sz="32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می‌پذیرند </a:t>
            </a:r>
            <a:r>
              <a:rPr lang="fa-IR" sz="32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و حتی پایه تحقیقات خود قرار </a:t>
            </a:r>
            <a:r>
              <a:rPr lang="fa-IR" sz="32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می‌دهند، </a:t>
            </a:r>
            <a:r>
              <a:rPr lang="fa-IR" sz="32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درحالیکه هنوز به اثبات نرسیده.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 rot="20132035">
            <a:off x="4997046" y="1319322"/>
            <a:ext cx="3342363" cy="1305341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0000"/>
                </a:solidFill>
                <a:latin typeface="B Yagut"/>
                <a:ea typeface="Calibri" pitchFamily="34" charset="0"/>
                <a:cs typeface="B Homa" pitchFamily="2" charset="-78"/>
              </a:rPr>
              <a:t>1.شهرت‌زدگی</a:t>
            </a:r>
            <a:r>
              <a:rPr lang="fa-IR" sz="3600" b="1" dirty="0">
                <a:solidFill>
                  <a:srgbClr val="FF0000"/>
                </a:solidFill>
                <a:latin typeface="B Yagut"/>
                <a:ea typeface="Calibri" pitchFamily="34" charset="0"/>
                <a:cs typeface="B Homa" pitchFamily="2" charset="-78"/>
              </a:rPr>
              <a:t>: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2438400"/>
            <a:ext cx="3581400" cy="403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آیا اکثریت مساوی با حقانیت است؟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038600" y="284353"/>
            <a:ext cx="4434408" cy="914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آسیب شناسی اخلاق پژوهش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27063" flipH="1">
            <a:off x="8071273" y="201061"/>
            <a:ext cx="783980" cy="1078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3387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Internal Storage 7"/>
          <p:cNvSpPr/>
          <p:nvPr/>
        </p:nvSpPr>
        <p:spPr>
          <a:xfrm flipH="1">
            <a:off x="762000" y="152400"/>
            <a:ext cx="6248400" cy="1447800"/>
          </a:xfrm>
          <a:prstGeom prst="flowChartInternal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صبر و بردباری رکن مهم پژوهش است و </a:t>
            </a:r>
            <a:r>
              <a:rPr lang="fa-IR" sz="24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شاید پژوهشگر </a:t>
            </a:r>
            <a:r>
              <a:rPr lang="fa-IR" sz="24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تا زنده است به نتیجه نرسد. هنر او نشان دادن </a:t>
            </a:r>
            <a:r>
              <a:rPr lang="fa-IR" sz="24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راه‌های </a:t>
            </a:r>
            <a:r>
              <a:rPr lang="fa-IR" sz="24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نادرست به دیگران است.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547217"/>
            <a:ext cx="2915816" cy="2896334"/>
          </a:xfrm>
          <a:prstGeom prst="rect">
            <a:avLst/>
          </a:prstGeom>
          <a:noFill/>
        </p:spPr>
      </p:pic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39272" y="2508055"/>
            <a:ext cx="2952328" cy="293260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901143" cy="312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Left Arrow 6"/>
          <p:cNvSpPr/>
          <p:nvPr/>
        </p:nvSpPr>
        <p:spPr>
          <a:xfrm>
            <a:off x="6300192" y="0"/>
            <a:ext cx="2460410" cy="19050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rgbClr val="FFFF00"/>
                </a:solidFill>
                <a:latin typeface="B Yagut"/>
                <a:ea typeface="Calibri" pitchFamily="34" charset="0"/>
                <a:cs typeface="B Homa" pitchFamily="2" charset="-78"/>
              </a:rPr>
              <a:t>2.شتاب </a:t>
            </a:r>
            <a:r>
              <a:rPr lang="fa-IR" sz="3200" b="1" dirty="0">
                <a:solidFill>
                  <a:srgbClr val="FFFF00"/>
                </a:solidFill>
                <a:latin typeface="B Yagut"/>
                <a:ea typeface="Calibri" pitchFamily="34" charset="0"/>
                <a:cs typeface="B Homa" pitchFamily="2" charset="-78"/>
              </a:rPr>
              <a:t>زدگی: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1143000" y="4648200"/>
            <a:ext cx="7086600" cy="19050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dirty="0" smtClean="0"/>
              <a:t>امام علی (ع:لا يُحرِزُ العِلمَ‌ إلاّ مَن يُطيلُ‌ دَرسَهُ‌ هرگز به حد کمال علمی نمی رسد مگر کسی که طول مدت به کار آن علم پردازد و ادامه فکر و نظر و بحث در آن علم دهد.</a:t>
            </a:r>
            <a:endParaRPr lang="fa-IR" sz="2400" dirty="0"/>
          </a:p>
        </p:txBody>
      </p:sp>
    </p:spTree>
    <p:extLst>
      <p:ext uri="{BB962C8B-B14F-4D97-AF65-F5344CB8AC3E}">
        <p14:creationId xmlns="" xmlns:p14="http://schemas.microsoft.com/office/powerpoint/2010/main" val="159749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4600" y="0"/>
            <a:ext cx="2635935" cy="2618324"/>
          </a:xfrm>
          <a:prstGeom prst="rect">
            <a:avLst/>
          </a:prstGeom>
          <a:noFill/>
        </p:spPr>
      </p:pic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12626" y="4011076"/>
            <a:ext cx="2635935" cy="261832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860032" y="1600200"/>
            <a:ext cx="4141124" cy="495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800" b="1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پژوهشگر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منصف باید بی‌طرفی </a:t>
            </a: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در تحقیق را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مورد </a:t>
            </a: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توجه قرار دهد و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دیدگاه‌ها، خواسته‌ها </a:t>
            </a: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و اغراض شخصی و صنفی را کنار بگذارد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..بر این اساس در روایت از تفسیر به رای در قرآن نهی شده است.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 محقق راستین باید خود را تابع نتیجه تحقیق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بداند، </a:t>
            </a: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نه حاصل تحقیق را تابع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خودش.</a:t>
            </a:r>
            <a:endParaRPr lang="en-US" sz="2800" b="1" dirty="0">
              <a:solidFill>
                <a:schemeClr val="tx1"/>
              </a:solidFill>
              <a:latin typeface="B Yagut"/>
              <a:ea typeface="Calibri" pitchFamily="34" charset="0"/>
              <a:cs typeface="B Traffic" pitchFamily="2" charset="-78"/>
            </a:endParaRPr>
          </a:p>
        </p:txBody>
      </p:sp>
      <p:pic>
        <p:nvPicPr>
          <p:cNvPr id="2" name="Picture 2" descr="C:\Users\hamidi.t\Desktop\122247_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3443"/>
            <a:ext cx="4495800" cy="5887357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4953000" y="228600"/>
            <a:ext cx="4038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3-دخالت دادن خواسته های شخصی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257800" y="304800"/>
            <a:ext cx="3505200" cy="1970112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4.انتحال</a:t>
            </a:r>
            <a:endParaRPr lang="fa-IR" sz="60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65"/>
          <a:stretch>
            <a:fillRect/>
          </a:stretch>
        </p:blipFill>
        <p:spPr>
          <a:xfrm>
            <a:off x="169168" y="152400"/>
            <a:ext cx="4860032" cy="274320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381000" y="3886200"/>
            <a:ext cx="8471570" cy="27432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4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. انتحال با دزدی متفاوت است.انتحال سرقت علمی نیست؛ اگر شخصی نوشتاری را به شکل مستقیم و غیرمستقیم استفاده کند و از اشاره به منبع نوشته خودداری کند و این نوشته را زائیده و حاصل تحقیقات شخصی خود جلوه دهد او مرتکب انتحال شده است.</a:t>
            </a:r>
          </a:p>
        </p:txBody>
      </p:sp>
      <p:sp>
        <p:nvSpPr>
          <p:cNvPr id="5" name="Left Arrow 4"/>
          <p:cNvSpPr/>
          <p:nvPr/>
        </p:nvSpPr>
        <p:spPr>
          <a:xfrm>
            <a:off x="4953000" y="2362200"/>
            <a:ext cx="3810000" cy="1670296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cs typeface="B Traffic" pitchFamily="2" charset="-78"/>
              </a:rPr>
              <a:t>یعنی به خود بستن </a:t>
            </a:r>
            <a:endParaRPr lang="fa-IR" sz="4400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-345059"/>
            <a:ext cx="7541840" cy="720305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27984" y="476672"/>
            <a:ext cx="4538464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1- اهمیت و جایگاه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حدیث پیامبر اکرم</a:t>
            </a:r>
            <a:r>
              <a:rPr lang="fa-IR" sz="14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(ص): </a:t>
            </a: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اگر پیش از مرگ علمی از خود برجای بگذارد پاداشی عظیم دارد.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2060848"/>
            <a:ext cx="6588224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هدف اصلی نظام آموزش پرورش</a:t>
            </a:r>
            <a:r>
              <a:rPr lang="fa-IR" sz="20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،</a:t>
            </a: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 پژوهشگر و محقق است.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2924944"/>
            <a:ext cx="662473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یکی از شاخصه‌های میزان موفقیت نظام آموزش تعداد پژوهشگران آن است.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3789040"/>
            <a:ext cx="662473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رشد علمی در هر جامعه‌ای مرهون پژوهشگران است.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4653136"/>
            <a:ext cx="66247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درخت دانش با پژوهش جان می‌گیرد.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10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46739">
            <a:off x="4095044" y="123939"/>
            <a:ext cx="893655" cy="1308860"/>
          </a:xfrm>
          <a:prstGeom prst="rect">
            <a:avLst/>
          </a:prstGeom>
          <a:noFill/>
        </p:spPr>
      </p:pic>
      <p:sp>
        <p:nvSpPr>
          <p:cNvPr id="11" name="Left Arrow 10"/>
          <p:cNvSpPr/>
          <p:nvPr/>
        </p:nvSpPr>
        <p:spPr>
          <a:xfrm>
            <a:off x="7020272" y="1916832"/>
            <a:ext cx="1914512" cy="108012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اهمیت: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7544" y="5589240"/>
            <a:ext cx="6624736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پیشرفت و ترقی مادی و معنوی مدیون پژوهش است.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5436096" y="476672"/>
            <a:ext cx="3096344" cy="1152128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آفات پژوهش: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676" y="685800"/>
            <a:ext cx="6336704" cy="6294366"/>
          </a:xfrm>
          <a:prstGeom prst="rect">
            <a:avLst/>
          </a:prstGeom>
          <a:noFill/>
        </p:spPr>
      </p:pic>
      <p:sp>
        <p:nvSpPr>
          <p:cNvPr id="10" name="Left-Up Arrow 9"/>
          <p:cNvSpPr/>
          <p:nvPr/>
        </p:nvSpPr>
        <p:spPr>
          <a:xfrm rot="19664750">
            <a:off x="6848328" y="1686332"/>
            <a:ext cx="1866740" cy="816457"/>
          </a:xfrm>
          <a:prstGeom prst="lef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8328" y="2179566"/>
            <a:ext cx="6639272" cy="10835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اگر پژوهش نادرست باشد مخرب و ویرانگر است.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328" y="3407150"/>
            <a:ext cx="6629400" cy="1134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اگر پژوهش جهت‌گیری درست نداشته باشد باعث تخریب است.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328" y="4694166"/>
            <a:ext cx="66294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اگر پژوهش در خدمت زر و زور و تزویر باشد در خدمت فرهنگ شیطانی قرار می‌گیرد.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fnet\Desktop\عکس پاور\New folder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2384"/>
            <a:ext cx="5292079" cy="537321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75856" y="285728"/>
            <a:ext cx="5416921" cy="8572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Homa" pitchFamily="2" charset="-78"/>
              </a:rPr>
              <a:t>2- فضایل اخلاقی در پژوهش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4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800907">
            <a:off x="2919355" y="66770"/>
            <a:ext cx="767612" cy="1155629"/>
          </a:xfrm>
          <a:prstGeom prst="rect">
            <a:avLst/>
          </a:prstGeom>
          <a:noFill/>
        </p:spPr>
      </p:pic>
      <p:pic>
        <p:nvPicPr>
          <p:cNvPr id="5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330936">
            <a:off x="8220472" y="80325"/>
            <a:ext cx="783803" cy="1180004"/>
          </a:xfrm>
          <a:prstGeom prst="rect">
            <a:avLst/>
          </a:prstGeom>
          <a:noFill/>
        </p:spPr>
      </p:pic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97860" y="1340768"/>
            <a:ext cx="2635935" cy="2618324"/>
          </a:xfrm>
          <a:prstGeom prst="rect">
            <a:avLst/>
          </a:prstGeom>
          <a:noFill/>
        </p:spPr>
      </p:pic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25852" y="4239676"/>
            <a:ext cx="2635935" cy="261832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5257800" y="2348880"/>
            <a:ext cx="3571900" cy="34290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FF0000"/>
                </a:solidFill>
                <a:latin typeface="B Yagut"/>
                <a:ea typeface="Calibri" pitchFamily="34" charset="0"/>
                <a:cs typeface="B Traffic" pitchFamily="2" charset="-78"/>
              </a:rPr>
              <a:t>حُسن فعلی: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پسندیده بودن</a:t>
            </a:r>
            <a:r>
              <a:rPr lang="fa-IR" sz="2800" dirty="0" smtClean="0">
                <a:solidFill>
                  <a:srgbClr val="FF0000"/>
                </a:solidFill>
                <a:latin typeface="B Yagut"/>
                <a:ea typeface="Calibri" pitchFamily="34" charset="0"/>
                <a:cs typeface="B Traffic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صورت عمل.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FF0000"/>
                </a:solidFill>
                <a:latin typeface="B Yagut"/>
                <a:ea typeface="Calibri" pitchFamily="34" charset="0"/>
                <a:cs typeface="B Traffic" pitchFamily="2" charset="-78"/>
              </a:rPr>
              <a:t>حُسن فاعلی: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خدمت به دین خدا، خلق خدا و سعادت واقعی و حقیقی بشر.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7800" y="1295400"/>
            <a:ext cx="35814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latin typeface="B Yagut"/>
                <a:ea typeface="Calibri" pitchFamily="34" charset="0"/>
                <a:cs typeface="B Homa" pitchFamily="2" charset="-78"/>
              </a:rPr>
              <a:t>1- تصحیح انگیزه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cfnet\Desktop\عکس پاور\New folder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962714"/>
          </a:xfrm>
          <a:prstGeom prst="rect">
            <a:avLst/>
          </a:prstGeom>
          <a:noFill/>
        </p:spPr>
      </p:pic>
      <p:sp>
        <p:nvSpPr>
          <p:cNvPr id="7" name="Flowchart: Terminator 6"/>
          <p:cNvSpPr/>
          <p:nvPr/>
        </p:nvSpPr>
        <p:spPr>
          <a:xfrm>
            <a:off x="4724400" y="381000"/>
            <a:ext cx="4267200" cy="86484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2- توجه به نقش پیش فرض‌های ارزشی(جهان بینی):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2276872"/>
            <a:ext cx="3810000" cy="33619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پژوهشگر نمی‌تواند فارغ از نظام ارزشی مورد قبولش دست به تحقیق بزند.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- شخصیت پژوهشگر و نظام حاکم بر جهان‌بینی و ایدئولوژی شخص در فرآیند تحقیق مؤثر است.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5791200"/>
            <a:ext cx="8763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FF0000"/>
                </a:solidFill>
                <a:latin typeface="B Yagut"/>
                <a:ea typeface="Calibri" pitchFamily="34" charset="0"/>
                <a:cs typeface="B Traffic" pitchFamily="2" charset="-78"/>
              </a:rPr>
              <a:t>مثال: </a:t>
            </a:r>
            <a:r>
              <a:rPr lang="fa-IR" sz="24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جامعه‌شناس مسلمان نمی‌تواند مانند دورکیم به جبراجتماعی قائل باشد.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2362200"/>
            <a:ext cx="4093473" cy="406612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547664" y="439155"/>
            <a:ext cx="648268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3.آشنایی با پیشینه پژوهش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6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800907">
            <a:off x="1420999" y="286065"/>
            <a:ext cx="604255" cy="909697"/>
          </a:xfrm>
          <a:prstGeom prst="rect">
            <a:avLst/>
          </a:prstGeom>
          <a:noFill/>
        </p:spPr>
      </p:pic>
      <p:pic>
        <p:nvPicPr>
          <p:cNvPr id="7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18488" flipH="1">
            <a:off x="7551885" y="316527"/>
            <a:ext cx="614439" cy="934426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876800" y="1371600"/>
            <a:ext cx="40386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نتیجه و محصول تحقیقات پیشینیان باعث پیشرفت است.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2" name="Picture 2" descr="C:\Users\hamidi.t\Desktop\6324333411820136228236137180165114212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371600"/>
            <a:ext cx="4572000" cy="533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276725" cy="424815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918633" y="198014"/>
            <a:ext cx="5701367" cy="892703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4- گزینش مسئله: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652" flipV="1">
            <a:off x="1779742" y="151212"/>
            <a:ext cx="724304" cy="1090426"/>
          </a:xfrm>
          <a:prstGeom prst="rect">
            <a:avLst/>
          </a:prstGeom>
          <a:noFill/>
        </p:spPr>
      </p:pic>
      <p:pic>
        <p:nvPicPr>
          <p:cNvPr id="8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063" flipH="1">
            <a:off x="7142511" y="127717"/>
            <a:ext cx="724304" cy="109042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5105400" y="3886200"/>
            <a:ext cx="35814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FFFF00"/>
                </a:solidFill>
                <a:latin typeface="B Yagut"/>
                <a:ea typeface="Calibri" pitchFamily="34" charset="0"/>
                <a:cs typeface="B Traffic" pitchFamily="2" charset="-78"/>
              </a:rPr>
              <a:t>مسئله باید مشکلات علمی را حل نموده و مورد علاقه پژوهشگر نیز باشد تا </a:t>
            </a:r>
            <a:r>
              <a:rPr lang="fa-IR" sz="2400" dirty="0" smtClean="0">
                <a:solidFill>
                  <a:srgbClr val="FFFF00"/>
                </a:solidFill>
                <a:latin typeface="B Yagut"/>
                <a:ea typeface="Calibri" pitchFamily="34" charset="0"/>
                <a:cs typeface="B Traffic" pitchFamily="2" charset="-78"/>
              </a:rPr>
              <a:t>در برابر </a:t>
            </a:r>
            <a:r>
              <a:rPr lang="fa-IR" sz="2400" dirty="0">
                <a:solidFill>
                  <a:srgbClr val="FFFF00"/>
                </a:solidFill>
                <a:latin typeface="B Yagut"/>
                <a:ea typeface="Calibri" pitchFamily="34" charset="0"/>
                <a:cs typeface="B Traffic" pitchFamily="2" charset="-78"/>
              </a:rPr>
              <a:t>موانع احتمالی مقاومت کند.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11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7865" flipH="1">
            <a:off x="8196678" y="5694499"/>
            <a:ext cx="656470" cy="98830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13" r="4593"/>
          <a:stretch>
            <a:fillRect/>
          </a:stretch>
        </p:blipFill>
        <p:spPr>
          <a:xfrm>
            <a:off x="-16175" y="2895600"/>
            <a:ext cx="5045375" cy="3962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0600" y="1222856"/>
            <a:ext cx="3803848" cy="243474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مهمترین </a:t>
            </a:r>
            <a:r>
              <a:rPr lang="fa-IR" sz="2400" dirty="0" smtClean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گام‌های </a:t>
            </a:r>
            <a:r>
              <a:rPr lang="fa-IR" sz="2400" dirty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تحقیق </a:t>
            </a:r>
            <a:r>
              <a:rPr lang="fa-IR" sz="2400" dirty="0" smtClean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مسئل‌گزینی </a:t>
            </a:r>
            <a:r>
              <a:rPr lang="fa-IR" sz="2400" dirty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است. هرچقدر بر دامنه مطالعات افزوده شود بر دقت علمی ما </a:t>
            </a:r>
            <a:r>
              <a:rPr lang="fa-IR" sz="2400" dirty="0" smtClean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زیاد شده و </a:t>
            </a:r>
            <a:r>
              <a:rPr lang="fa-IR" sz="2400" dirty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دغدغه پیدا </a:t>
            </a:r>
            <a:r>
              <a:rPr lang="fa-IR" sz="2400" dirty="0" smtClean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می‌شود</a:t>
            </a:r>
            <a:r>
              <a:rPr lang="fa-IR" sz="2400" dirty="0">
                <a:solidFill>
                  <a:prstClr val="black"/>
                </a:solidFill>
                <a:latin typeface="B Yagut"/>
                <a:ea typeface="Calibri" pitchFamily="34" charset="0"/>
                <a:cs typeface="B Traffic" pitchFamily="2" charset="-78"/>
              </a:rPr>
              <a:t>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12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85320" flipH="1">
            <a:off x="4861606" y="3658890"/>
            <a:ext cx="656470" cy="98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62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5"/>
            <a:ext cx="3995936" cy="688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entagon 6"/>
          <p:cNvSpPr/>
          <p:nvPr/>
        </p:nvSpPr>
        <p:spPr>
          <a:xfrm flipH="1">
            <a:off x="4572000" y="332656"/>
            <a:ext cx="3672408" cy="8446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bg1"/>
                </a:solidFill>
                <a:latin typeface="B Traffic"/>
                <a:ea typeface="Calibri" pitchFamily="34" charset="0"/>
                <a:cs typeface="B Homa" pitchFamily="2" charset="-78"/>
              </a:rPr>
              <a:t>5- شهامت در پژوهش:</a:t>
            </a:r>
            <a:endParaRPr lang="en-US" sz="2800" dirty="0">
              <a:solidFill>
                <a:schemeClr val="bg1"/>
              </a:solidFill>
              <a:latin typeface="B Traffic"/>
              <a:cs typeface="B Homa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652442">
            <a:off x="7457771" y="26176"/>
            <a:ext cx="1386892" cy="1502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038600" y="1447800"/>
            <a:ext cx="4800600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تا زمانیکه اقدام به پژوهش در حد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طرح </a:t>
            </a: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و برنامه باشد تصور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درستی از پژوهش </a:t>
            </a:r>
            <a:r>
              <a:rPr lang="fa-IR" sz="2800" dirty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ایجاد </a:t>
            </a:r>
            <a:r>
              <a:rPr lang="fa-IR" sz="28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Traffic" pitchFamily="2" charset="-78"/>
              </a:rPr>
              <a:t>نمی‌شود: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8761" y="2742843"/>
            <a:ext cx="4145639" cy="4115157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4548538" y="3005316"/>
            <a:ext cx="3843109" cy="187148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1- توانمندی خود را دست کم </a:t>
            </a:r>
            <a:r>
              <a:rPr lang="fa-IR" sz="20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می‌گیرد</a:t>
            </a:r>
            <a:endParaRPr lang="fa-IR" sz="20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572000" y="4648200"/>
            <a:ext cx="3843109" cy="1752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2- مشکلات را بزرگ </a:t>
            </a:r>
            <a:r>
              <a:rPr lang="fa-IR" sz="2400" dirty="0" smtClean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می‌بیند</a:t>
            </a:r>
            <a:r>
              <a:rPr lang="fa-IR" sz="2400" dirty="0">
                <a:solidFill>
                  <a:schemeClr val="bg1"/>
                </a:solidFill>
                <a:latin typeface="B Yagut"/>
                <a:ea typeface="Calibri" pitchFamily="34" charset="0"/>
                <a:cs typeface="B Traffic" pitchFamily="2" charset="-78"/>
              </a:rPr>
              <a:t>. 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103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00192" y="4343400"/>
            <a:ext cx="1985399" cy="1970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47800" y="4278987"/>
            <a:ext cx="2137530" cy="212181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381000" y="914400"/>
            <a:ext cx="8153400" cy="47244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امام علی (ع):</a:t>
            </a:r>
          </a:p>
          <a:p>
            <a:pPr algn="ctr"/>
            <a:r>
              <a:rPr lang="fa-IR" sz="36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إِذَا هِبْتَ أَمْراً فَقَعْ فِيهِ فَإِنَّ شِدَّةَ تَوَقِّيهِ أَعْظَمُ مِمَّا تَخَافُ مِنْهُ</a:t>
            </a:r>
          </a:p>
          <a:p>
            <a:pPr algn="ctr"/>
            <a:r>
              <a:rPr lang="fa-IR" sz="3600" dirty="0" smtClean="0">
                <a:solidFill>
                  <a:schemeClr val="tx1"/>
                </a:solidFill>
                <a:latin typeface="B Yagut"/>
                <a:ea typeface="Calibri" pitchFamily="34" charset="0"/>
                <a:cs typeface="B Homa" pitchFamily="2" charset="-78"/>
              </a:rPr>
              <a:t> هر گاه از كارى ترسيدى خويشتن در آن در افكن چرا كه سختى ترسيدن از آن مهمتر از خود آن چيزى است كه از آن مى ترسى.(نهج البلاغه حکمت166)</a:t>
            </a:r>
          </a:p>
          <a:p>
            <a:pPr algn="ctr"/>
            <a:endParaRPr lang="fa-IR" sz="36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652442">
            <a:off x="294970" y="-50025"/>
            <a:ext cx="1386892" cy="150290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2042534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773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mcfnet</dc:creator>
  <cp:lastModifiedBy>NPSoft</cp:lastModifiedBy>
  <cp:revision>150</cp:revision>
  <dcterms:created xsi:type="dcterms:W3CDTF">2015-10-25T09:04:42Z</dcterms:created>
  <dcterms:modified xsi:type="dcterms:W3CDTF">2019-08-04T05:45:15Z</dcterms:modified>
</cp:coreProperties>
</file>