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9" r:id="rId2"/>
    <p:sldId id="260" r:id="rId3"/>
    <p:sldId id="261" r:id="rId4"/>
    <p:sldId id="262" r:id="rId5"/>
    <p:sldId id="263" r:id="rId6"/>
    <p:sldId id="265" r:id="rId7"/>
    <p:sldId id="266" r:id="rId8"/>
    <p:sldId id="267" r:id="rId9"/>
    <p:sldId id="290" r:id="rId10"/>
    <p:sldId id="268" r:id="rId11"/>
    <p:sldId id="295" r:id="rId12"/>
    <p:sldId id="269" r:id="rId13"/>
    <p:sldId id="272" r:id="rId14"/>
    <p:sldId id="273" r:id="rId15"/>
    <p:sldId id="274" r:id="rId16"/>
    <p:sldId id="285" r:id="rId17"/>
    <p:sldId id="286" r:id="rId18"/>
    <p:sldId id="276" r:id="rId19"/>
    <p:sldId id="277" r:id="rId20"/>
    <p:sldId id="278" r:id="rId21"/>
    <p:sldId id="279" r:id="rId22"/>
    <p:sldId id="287" r:id="rId23"/>
    <p:sldId id="293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31" autoAdjust="0"/>
    <p:restoredTop sz="94624" autoAdjust="0"/>
  </p:normalViewPr>
  <p:slideViewPr>
    <p:cSldViewPr>
      <p:cViewPr varScale="1">
        <p:scale>
          <a:sx n="74" d="100"/>
          <a:sy n="74" d="100"/>
        </p:scale>
        <p:origin x="-91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649B66-A016-4E88-B65D-81DED9D935E0}" type="datetimeFigureOut">
              <a:rPr lang="en-US" smtClean="0"/>
              <a:pPr/>
              <a:t>8/4/2019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811B78-083D-4D4C-8F26-EA0A94FCC5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651118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11B78-083D-4D4C-8F26-EA0A94FCC5AA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803531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586119"/>
            <a:ext cx="7032457" cy="583105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 rot="16200000">
            <a:off x="5244466" y="3185171"/>
            <a:ext cx="6429364" cy="916295"/>
          </a:xfrm>
          <a:prstGeom prst="rect">
            <a:avLst/>
          </a:prstGeom>
          <a:solidFill>
            <a:srgbClr val="08DBF8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ts val="3400"/>
              </a:lnSpc>
              <a:spcAft>
                <a:spcPts val="1000"/>
              </a:spcAft>
            </a:pPr>
            <a:r>
              <a:rPr lang="fa-IR" sz="4400" b="1" dirty="0" smtClean="0">
                <a:latin typeface="Calibri" panose="020F0502020204030204" pitchFamily="34" charset="0"/>
                <a:ea typeface="Calibri" panose="020F0502020204030204" pitchFamily="34" charset="0"/>
                <a:cs typeface="B Homa" pitchFamily="2" charset="-78"/>
              </a:rPr>
              <a:t>فصل سوم:  اخلاق نقد </a:t>
            </a:r>
            <a:endParaRPr lang="en-US" sz="2000" dirty="0" smtClean="0">
              <a:latin typeface="Calibri" panose="020F0502020204030204" pitchFamily="34" charset="0"/>
              <a:ea typeface="Calibri" panose="020F0502020204030204" pitchFamily="34" charset="0"/>
              <a:cs typeface="B Homa" pitchFamily="2" charset="-78"/>
            </a:endParaRPr>
          </a:p>
        </p:txBody>
      </p:sp>
      <p:sp>
        <p:nvSpPr>
          <p:cNvPr id="8" name="Teardrop 7"/>
          <p:cNvSpPr/>
          <p:nvPr/>
        </p:nvSpPr>
        <p:spPr>
          <a:xfrm rot="19030443" flipH="1" flipV="1">
            <a:off x="7924261" y="75662"/>
            <a:ext cx="1010891" cy="1010891"/>
          </a:xfrm>
          <a:prstGeom prst="teardrop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pic>
        <p:nvPicPr>
          <p:cNvPr id="9" name="Picture 9" descr="C:\Users\satari\Desktop\انديشه 1 عكسها\png\uzdfghr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85947" y="143479"/>
            <a:ext cx="872852" cy="8527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24592151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Preparation 2"/>
          <p:cNvSpPr/>
          <p:nvPr/>
        </p:nvSpPr>
        <p:spPr>
          <a:xfrm>
            <a:off x="5257800" y="228600"/>
            <a:ext cx="3581400" cy="1143000"/>
          </a:xfrm>
          <a:prstGeom prst="flowChartPreparatio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4000" b="1" dirty="0" smtClean="0">
                <a:latin typeface="Calibri" panose="020F0502020204030204" pitchFamily="34" charset="0"/>
                <a:ea typeface="Calibri" panose="020F0502020204030204" pitchFamily="34" charset="0"/>
                <a:cs typeface="B Homa" pitchFamily="2" charset="-78"/>
              </a:rPr>
              <a:t>3- ضرورت </a:t>
            </a:r>
            <a:r>
              <a:rPr lang="fa-IR" sz="4000" b="1" dirty="0">
                <a:latin typeface="Calibri" panose="020F0502020204030204" pitchFamily="34" charset="0"/>
                <a:ea typeface="Calibri" panose="020F0502020204030204" pitchFamily="34" charset="0"/>
                <a:cs typeface="B Homa" pitchFamily="2" charset="-78"/>
              </a:rPr>
              <a:t>نقد</a:t>
            </a:r>
            <a:endParaRPr lang="fa-IR" sz="4000" dirty="0">
              <a:cs typeface="B Homa" pitchFamily="2" charset="-78"/>
            </a:endParaRPr>
          </a:p>
        </p:txBody>
      </p:sp>
      <p:pic>
        <p:nvPicPr>
          <p:cNvPr id="4" name="Picture 2" descr="C:\Users\ghiyasvand\Desktop\png\يبفurl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764196" y="555128"/>
            <a:ext cx="6093804" cy="6074272"/>
          </a:xfrm>
          <a:prstGeom prst="rect">
            <a:avLst/>
          </a:prstGeom>
          <a:noFill/>
        </p:spPr>
      </p:pic>
      <p:sp>
        <p:nvSpPr>
          <p:cNvPr id="5" name="Flowchart: Process 4"/>
          <p:cNvSpPr/>
          <p:nvPr/>
        </p:nvSpPr>
        <p:spPr>
          <a:xfrm>
            <a:off x="304800" y="1524000"/>
            <a:ext cx="8162779" cy="1797149"/>
          </a:xfrm>
          <a:prstGeom prst="flowChartProcess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32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B Traffic" pitchFamily="2" charset="-78"/>
              </a:rPr>
              <a:t>نقد </a:t>
            </a:r>
            <a:r>
              <a:rPr lang="fa-IR" sz="3200" dirty="0" smtClean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B Traffic" pitchFamily="2" charset="-78"/>
              </a:rPr>
              <a:t>یا وارد است: </a:t>
            </a:r>
          </a:p>
          <a:p>
            <a:pPr algn="ctr"/>
            <a:r>
              <a:rPr lang="fa-IR" sz="28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B Traffic" pitchFamily="2" charset="-78"/>
              </a:rPr>
              <a:t>باید سپاسگزار بود و رفع </a:t>
            </a:r>
            <a:r>
              <a:rPr lang="fa-IR" sz="2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B Traffic" pitchFamily="2" charset="-78"/>
              </a:rPr>
              <a:t>عیب نموده و نقطه مثبت را تقویت نمود.</a:t>
            </a:r>
            <a:endParaRPr lang="fa-IR" sz="2800" dirty="0">
              <a:solidFill>
                <a:schemeClr val="tx1"/>
              </a:solidFill>
              <a:cs typeface="B Traffic" pitchFamily="2" charset="-78"/>
            </a:endParaRPr>
          </a:p>
        </p:txBody>
      </p:sp>
      <p:sp>
        <p:nvSpPr>
          <p:cNvPr id="6" name="Flowchart: Process 5"/>
          <p:cNvSpPr/>
          <p:nvPr/>
        </p:nvSpPr>
        <p:spPr>
          <a:xfrm>
            <a:off x="533400" y="3429000"/>
            <a:ext cx="7924800" cy="12954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>
              <a:lnSpc>
                <a:spcPts val="3400"/>
              </a:lnSpc>
              <a:spcAft>
                <a:spcPts val="1000"/>
              </a:spcAft>
            </a:pPr>
            <a:r>
              <a:rPr lang="fa-IR" sz="3200" dirty="0" smtClean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B Traffic" pitchFamily="2" charset="-78"/>
              </a:rPr>
              <a:t>یاوارد </a:t>
            </a:r>
            <a:r>
              <a:rPr lang="fa-IR" sz="32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B Traffic" pitchFamily="2" charset="-78"/>
              </a:rPr>
              <a:t>نیست:</a:t>
            </a:r>
            <a:r>
              <a:rPr lang="fa-IR" sz="3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B Traffic" pitchFamily="2" charset="-78"/>
              </a:rPr>
              <a:t> </a:t>
            </a:r>
            <a:endParaRPr lang="fa-IR" sz="3200" dirty="0" smtClean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B Traffic" pitchFamily="2" charset="-78"/>
            </a:endParaRPr>
          </a:p>
          <a:p>
            <a:pPr algn="ctr">
              <a:lnSpc>
                <a:spcPts val="3400"/>
              </a:lnSpc>
              <a:spcAft>
                <a:spcPts val="1000"/>
              </a:spcAft>
            </a:pPr>
            <a:r>
              <a:rPr lang="fa-IR" sz="28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B Traffic" pitchFamily="2" charset="-78"/>
              </a:rPr>
              <a:t>موجب </a:t>
            </a:r>
            <a:r>
              <a:rPr lang="fa-IR" sz="2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B Traffic" pitchFamily="2" charset="-78"/>
              </a:rPr>
              <a:t>رفع سوء تفاهم </a:t>
            </a:r>
            <a:r>
              <a:rPr lang="fa-IR" sz="28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B Traffic" pitchFamily="2" charset="-78"/>
              </a:rPr>
              <a:t>می‌گردد</a:t>
            </a:r>
            <a:r>
              <a:rPr lang="fa-IR" sz="2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B Traffic" pitchFamily="2" charset="-78"/>
              </a:rPr>
              <a:t>. </a:t>
            </a:r>
            <a:endParaRPr lang="en-US" sz="28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B Traffic" pitchFamily="2" charset="-78"/>
            </a:endParaRPr>
          </a:p>
        </p:txBody>
      </p:sp>
      <p:pic>
        <p:nvPicPr>
          <p:cNvPr id="7" name="Picture 6" descr="C:\Users\satari\Desktop\انديشه 1 عكسها\png\bote1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rot="20878566" flipH="1">
            <a:off x="7947849" y="1844406"/>
            <a:ext cx="1048376" cy="1585610"/>
          </a:xfrm>
          <a:prstGeom prst="rect">
            <a:avLst/>
          </a:prstGeom>
          <a:noFill/>
        </p:spPr>
      </p:pic>
      <p:pic>
        <p:nvPicPr>
          <p:cNvPr id="8" name="Picture 7" descr="C:\Users\satari\Desktop\انديشه 1 عكسها\png\bote1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rot="20878566" flipH="1">
            <a:off x="147591" y="399216"/>
            <a:ext cx="1067523" cy="1529395"/>
          </a:xfrm>
          <a:prstGeom prst="rect">
            <a:avLst/>
          </a:prstGeom>
          <a:noFill/>
        </p:spPr>
      </p:pic>
      <p:sp>
        <p:nvSpPr>
          <p:cNvPr id="10" name="Rounded Rectangle 9"/>
          <p:cNvSpPr/>
          <p:nvPr/>
        </p:nvSpPr>
        <p:spPr>
          <a:xfrm>
            <a:off x="457200" y="4876800"/>
            <a:ext cx="8229600" cy="17526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>
              <a:defRPr/>
            </a:pPr>
            <a:r>
              <a:rPr lang="fa-IR" sz="2800" b="1" dirty="0" smtClean="0">
                <a:solidFill>
                  <a:schemeClr val="bg1"/>
                </a:solidFill>
                <a:cs typeface="B Roya" pitchFamily="2" charset="-78"/>
              </a:rPr>
              <a:t>امام صادق (ع) : </a:t>
            </a:r>
            <a:r>
              <a:rPr lang="fa-IR" sz="2800" b="1" dirty="0" smtClean="0">
                <a:solidFill>
                  <a:srgbClr val="FFFF00"/>
                </a:solidFill>
                <a:cs typeface="B Roya" pitchFamily="2" charset="-78"/>
              </a:rPr>
              <a:t>"احب اخوانی الی من اهدی الی عیوبی”</a:t>
            </a:r>
          </a:p>
          <a:p>
            <a:pPr algn="r" rtl="1">
              <a:defRPr/>
            </a:pPr>
            <a:r>
              <a:rPr lang="fa-IR" sz="2800" b="1" dirty="0" smtClean="0">
                <a:solidFill>
                  <a:schemeClr val="bg1"/>
                </a:solidFill>
                <a:cs typeface="B Roya" pitchFamily="2" charset="-78"/>
              </a:rPr>
              <a:t>بهترین برادرانم کسانی اند که عیب هایم را به من هدیه كنند.</a:t>
            </a:r>
          </a:p>
          <a:p>
            <a:pPr lvl="0" algn="r" rtl="1">
              <a:defRPr/>
            </a:pPr>
            <a:r>
              <a:rPr lang="fa-IR" sz="2800" b="1" dirty="0" smtClean="0">
                <a:solidFill>
                  <a:schemeClr val="bg1"/>
                </a:solidFill>
                <a:latin typeface="Constantia"/>
                <a:cs typeface="B Roya" pitchFamily="2" charset="-78"/>
              </a:rPr>
              <a:t>امام علي (ع) :</a:t>
            </a:r>
            <a:r>
              <a:rPr lang="fa-IR" sz="2800" b="1" dirty="0" smtClean="0">
                <a:solidFill>
                  <a:srgbClr val="FFFF00"/>
                </a:solidFill>
                <a:latin typeface="Constantia"/>
                <a:cs typeface="B Roya" pitchFamily="2" charset="-78"/>
              </a:rPr>
              <a:t>كسي كه عيب تو را به توبنماياند ، تو را خير خواهي كرده است. </a:t>
            </a:r>
          </a:p>
        </p:txBody>
      </p:sp>
    </p:spTree>
    <p:extLst>
      <p:ext uri="{BB962C8B-B14F-4D97-AF65-F5344CB8AC3E}">
        <p14:creationId xmlns="" xmlns:p14="http://schemas.microsoft.com/office/powerpoint/2010/main" val="411793533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ghiyasvand\Desktop\png\يبفurl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F79646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5257800" y="1600200"/>
            <a:ext cx="3200400" cy="3124200"/>
          </a:xfrm>
          <a:prstGeom prst="rect">
            <a:avLst/>
          </a:prstGeom>
          <a:noFill/>
        </p:spPr>
      </p:pic>
      <p:pic>
        <p:nvPicPr>
          <p:cNvPr id="6" name="Picture 2" descr="C:\Users\ghiyasvand\Desktop\png\يبفurl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F79646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1204314" y="1600200"/>
            <a:ext cx="3015171" cy="3124200"/>
          </a:xfrm>
          <a:prstGeom prst="rect">
            <a:avLst/>
          </a:prstGeom>
          <a:noFill/>
        </p:spPr>
      </p:pic>
      <p:sp>
        <p:nvSpPr>
          <p:cNvPr id="7" name="Rounded Rectangle 6"/>
          <p:cNvSpPr/>
          <p:nvPr/>
        </p:nvSpPr>
        <p:spPr>
          <a:xfrm>
            <a:off x="2667001" y="914400"/>
            <a:ext cx="4267200" cy="4419600"/>
          </a:xfrm>
          <a:prstGeom prst="roundRect">
            <a:avLst/>
          </a:prstGeom>
          <a:solidFill>
            <a:srgbClr val="BE728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justLow" rtl="1"/>
            <a:r>
              <a:rPr lang="fa-IR" sz="3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B Traffic" pitchFamily="2" charset="-78"/>
              </a:rPr>
              <a:t>نقد اندیشه و گفتار و کردار نادرست خدمت به افراد است. هر چند موجب ناراحتی </a:t>
            </a:r>
            <a:r>
              <a:rPr lang="fa-IR" sz="30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B Traffic" pitchFamily="2" charset="-78"/>
              </a:rPr>
              <a:t>باشد </a:t>
            </a:r>
            <a:r>
              <a:rPr lang="fa-IR" sz="3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B Traffic" pitchFamily="2" charset="-78"/>
              </a:rPr>
              <a:t>نباید موجب </a:t>
            </a:r>
            <a:r>
              <a:rPr lang="fa-IR" sz="30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B Traffic" pitchFamily="2" charset="-78"/>
              </a:rPr>
              <a:t>صرفنظر از آن </a:t>
            </a:r>
            <a:r>
              <a:rPr lang="fa-IR" sz="3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B Traffic" pitchFamily="2" charset="-78"/>
              </a:rPr>
              <a:t>شود.</a:t>
            </a:r>
          </a:p>
          <a:p>
            <a:pPr algn="justLow" rtl="1"/>
            <a:r>
              <a:rPr lang="fa-IR" sz="3000" dirty="0">
                <a:solidFill>
                  <a:schemeClr val="tx1"/>
                </a:solidFill>
                <a:latin typeface="Calibri" panose="020F0502020204030204" pitchFamily="34" charset="0"/>
                <a:cs typeface="B Traffic" pitchFamily="2" charset="-78"/>
              </a:rPr>
              <a:t>مثل </a:t>
            </a:r>
            <a:r>
              <a:rPr lang="fa-IR" sz="3000" dirty="0" smtClean="0">
                <a:solidFill>
                  <a:schemeClr val="tx1"/>
                </a:solidFill>
                <a:latin typeface="Calibri" panose="020F0502020204030204" pitchFamily="34" charset="0"/>
                <a:cs typeface="B Traffic" pitchFamily="2" charset="-78"/>
              </a:rPr>
              <a:t>گریه‌ی </a:t>
            </a:r>
            <a:r>
              <a:rPr lang="fa-IR" sz="3000" dirty="0">
                <a:solidFill>
                  <a:schemeClr val="tx1"/>
                </a:solidFill>
                <a:latin typeface="Calibri" panose="020F0502020204030204" pitchFamily="34" charset="0"/>
                <a:cs typeface="B Traffic" pitchFamily="2" charset="-78"/>
              </a:rPr>
              <a:t>کودک بیمار و معاینه پزشک که گریه </a:t>
            </a:r>
            <a:r>
              <a:rPr lang="fa-IR" sz="3000" dirty="0" smtClean="0">
                <a:solidFill>
                  <a:schemeClr val="tx1"/>
                </a:solidFill>
                <a:latin typeface="Calibri" panose="020F0502020204030204" pitchFamily="34" charset="0"/>
                <a:cs typeface="B Traffic" pitchFamily="2" charset="-78"/>
              </a:rPr>
              <a:t> </a:t>
            </a:r>
            <a:r>
              <a:rPr lang="fa-IR" sz="3000" dirty="0">
                <a:solidFill>
                  <a:schemeClr val="tx1"/>
                </a:solidFill>
                <a:latin typeface="Calibri" panose="020F0502020204030204" pitchFamily="34" charset="0"/>
                <a:cs typeface="B Traffic" pitchFamily="2" charset="-78"/>
              </a:rPr>
              <a:t>نباید مانع درمان شود.</a:t>
            </a:r>
            <a:endParaRPr lang="fa-IR" sz="3000" dirty="0">
              <a:solidFill>
                <a:schemeClr val="tx1"/>
              </a:solidFill>
              <a:cs typeface="B Traffic" pitchFamily="2" charset="-78"/>
            </a:endParaRPr>
          </a:p>
        </p:txBody>
      </p:sp>
      <p:pic>
        <p:nvPicPr>
          <p:cNvPr id="8" name="Picture 7" descr="C:\Users\satari\Desktop\انديشه 1 عكسها\png\bote1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952625">
            <a:off x="1889552" y="494961"/>
            <a:ext cx="931795" cy="1229839"/>
          </a:xfrm>
          <a:prstGeom prst="rect">
            <a:avLst/>
          </a:prstGeom>
          <a:noFill/>
        </p:spPr>
      </p:pic>
      <p:pic>
        <p:nvPicPr>
          <p:cNvPr id="9" name="Picture 8" descr="C:\Users\satari\Desktop\انديشه 1 عكسها\png\bote1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20326942">
            <a:off x="2130469" y="4672926"/>
            <a:ext cx="877113" cy="1229839"/>
          </a:xfrm>
          <a:prstGeom prst="rect">
            <a:avLst/>
          </a:prstGeom>
          <a:noFill/>
        </p:spPr>
      </p:pic>
      <p:pic>
        <p:nvPicPr>
          <p:cNvPr id="10" name="Picture 9" descr="C:\Users\satari\Desktop\انديشه 1 عكسها\png\bote1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19687885" flipH="1">
            <a:off x="6656800" y="452599"/>
            <a:ext cx="910997" cy="1229839"/>
          </a:xfrm>
          <a:prstGeom prst="rect">
            <a:avLst/>
          </a:prstGeom>
          <a:noFill/>
        </p:spPr>
      </p:pic>
      <p:pic>
        <p:nvPicPr>
          <p:cNvPr id="11" name="Picture 10" descr="C:\Users\satari\Desktop\انديشه 1 عكسها\png\bote1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1186321" flipH="1">
            <a:off x="6659356" y="4678982"/>
            <a:ext cx="870471" cy="12298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65045890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nip Diagonal Corner Rectangle 1"/>
          <p:cNvSpPr/>
          <p:nvPr/>
        </p:nvSpPr>
        <p:spPr>
          <a:xfrm>
            <a:off x="457200" y="304800"/>
            <a:ext cx="8153400" cy="1219199"/>
          </a:xfrm>
          <a:prstGeom prst="snip2Diag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lnSpc>
                <a:spcPts val="3400"/>
              </a:lnSpc>
              <a:spcAft>
                <a:spcPts val="1000"/>
              </a:spcAft>
            </a:pPr>
            <a:r>
              <a:rPr lang="fa-IR" sz="2400" b="1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B Homa" pitchFamily="2" charset="-78"/>
              </a:rPr>
              <a:t>کارکرد نقد</a:t>
            </a:r>
            <a:r>
              <a:rPr lang="fa-IR" sz="24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B Homa" pitchFamily="2" charset="-78"/>
              </a:rPr>
              <a:t>:</a:t>
            </a:r>
          </a:p>
          <a:p>
            <a:pPr algn="ctr">
              <a:lnSpc>
                <a:spcPts val="3400"/>
              </a:lnSpc>
              <a:spcAft>
                <a:spcPts val="1000"/>
              </a:spcAft>
            </a:pPr>
            <a:r>
              <a:rPr lang="fa-IR" sz="24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B Homa" pitchFamily="2" charset="-78"/>
              </a:rPr>
              <a:t>نقد </a:t>
            </a:r>
            <a:r>
              <a:rPr lang="fa-IR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B Homa" pitchFamily="2" charset="-78"/>
              </a:rPr>
              <a:t>و انتقاد از </a:t>
            </a:r>
            <a:r>
              <a:rPr lang="fa-IR" sz="24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B Homa" pitchFamily="2" charset="-78"/>
              </a:rPr>
              <a:t>نابسامانی‌ها و کج‌اندیشیها </a:t>
            </a:r>
            <a:r>
              <a:rPr lang="fa-IR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B Homa" pitchFamily="2" charset="-78"/>
              </a:rPr>
              <a:t>از وظایف دینی مردم است</a:t>
            </a:r>
            <a:endParaRPr lang="en-US" sz="24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B Homa" pitchFamily="2" charset="-78"/>
            </a:endParaRPr>
          </a:p>
        </p:txBody>
      </p:sp>
      <p:pic>
        <p:nvPicPr>
          <p:cNvPr id="3" name="Picture 2" descr="C:\Users\satari\Desktop\انديشه 1 عكسها\png\bote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878566" flipH="1">
            <a:off x="8044735" y="221604"/>
            <a:ext cx="897570" cy="1299358"/>
          </a:xfrm>
          <a:prstGeom prst="rect">
            <a:avLst/>
          </a:prstGeom>
          <a:noFill/>
        </p:spPr>
      </p:pic>
      <p:sp>
        <p:nvSpPr>
          <p:cNvPr id="4" name="Flowchart: Card 3"/>
          <p:cNvSpPr/>
          <p:nvPr/>
        </p:nvSpPr>
        <p:spPr>
          <a:xfrm flipH="1">
            <a:off x="4724400" y="1828800"/>
            <a:ext cx="4163874" cy="2286000"/>
          </a:xfrm>
          <a:prstGeom prst="flowChartPunchedCard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0" rIns="548640" numCol="1" rtlCol="1" anchor="ctr"/>
          <a:lstStyle/>
          <a:p>
            <a:pPr algn="justLow" rtl="1">
              <a:lnSpc>
                <a:spcPts val="3400"/>
              </a:lnSpc>
              <a:spcAft>
                <a:spcPts val="1000"/>
              </a:spcAft>
            </a:pPr>
            <a:r>
              <a:rPr lang="fa-IR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B Traffic" pitchFamily="2" charset="-78"/>
              </a:rPr>
              <a:t>نقد </a:t>
            </a:r>
            <a:r>
              <a:rPr lang="fa-IR" sz="28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B Traffic" pitchFamily="2" charset="-78"/>
              </a:rPr>
              <a:t>اندیشه‌های </a:t>
            </a:r>
            <a:r>
              <a:rPr lang="fa-IR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B Traffic" pitchFamily="2" charset="-78"/>
              </a:rPr>
              <a:t>نادرست از مصادیق امر به معروف و نهی ازمنکر در حوزه معرفتی است.</a:t>
            </a:r>
            <a:endParaRPr lang="en-US" sz="28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B Traffic" pitchFamily="2" charset="-78"/>
            </a:endParaRPr>
          </a:p>
        </p:txBody>
      </p:sp>
      <p:pic>
        <p:nvPicPr>
          <p:cNvPr id="5" name="Picture 2" descr="C:\Users\ghiyasvand\Desktop\png\يبفurl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76200" y="1745035"/>
            <a:ext cx="4810126" cy="4960565"/>
          </a:xfrm>
          <a:prstGeom prst="rect">
            <a:avLst/>
          </a:prstGeom>
          <a:noFill/>
        </p:spPr>
      </p:pic>
      <p:sp>
        <p:nvSpPr>
          <p:cNvPr id="6" name="Flowchart: Predefined Process 5"/>
          <p:cNvSpPr/>
          <p:nvPr/>
        </p:nvSpPr>
        <p:spPr>
          <a:xfrm>
            <a:off x="4724400" y="4343400"/>
            <a:ext cx="4191000" cy="1981200"/>
          </a:xfrm>
          <a:prstGeom prst="flowChartPredefinedProcess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justLow" rtl="1">
              <a:lnSpc>
                <a:spcPts val="3400"/>
              </a:lnSpc>
              <a:spcAft>
                <a:spcPts val="1000"/>
              </a:spcAft>
            </a:pPr>
            <a:r>
              <a:rPr lang="fa-IR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B Traffic" pitchFamily="2" charset="-78"/>
              </a:rPr>
              <a:t>دایره امر به معروف و نهی از منکر نباید </a:t>
            </a:r>
            <a:r>
              <a:rPr lang="fa-IR" sz="28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B Traffic" pitchFamily="2" charset="-78"/>
              </a:rPr>
              <a:t>منحصردر مسائل </a:t>
            </a:r>
            <a:r>
              <a:rPr lang="fa-IR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B Traffic" pitchFamily="2" charset="-78"/>
              </a:rPr>
              <a:t>رفتاری باشد.</a:t>
            </a:r>
            <a:endParaRPr lang="en-US" sz="28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B Traffic" pitchFamily="2" charset="-78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094" t="2175" r="2197"/>
          <a:stretch>
            <a:fillRect/>
          </a:stretch>
        </p:blipFill>
        <p:spPr>
          <a:xfrm>
            <a:off x="609600" y="2501556"/>
            <a:ext cx="3733800" cy="344822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1026195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ghiyasvand\Desktop\png\يبفurl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09600" y="914400"/>
            <a:ext cx="3196375" cy="3124200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624" y="2438400"/>
            <a:ext cx="4100312" cy="4252175"/>
          </a:xfrm>
          <a:prstGeom prst="rect">
            <a:avLst/>
          </a:prstGeom>
        </p:spPr>
      </p:pic>
      <p:sp>
        <p:nvSpPr>
          <p:cNvPr id="3" name="Bevel 2"/>
          <p:cNvSpPr/>
          <p:nvPr/>
        </p:nvSpPr>
        <p:spPr>
          <a:xfrm>
            <a:off x="4419599" y="228600"/>
            <a:ext cx="4495801" cy="2286000"/>
          </a:xfrm>
          <a:prstGeom prst="bevel">
            <a:avLst>
              <a:gd name="adj" fmla="val 17835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fa-IR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B Traffic" panose="00000400000000000000" pitchFamily="2" charset="-78"/>
              </a:rPr>
              <a:t>4. شرایط </a:t>
            </a:r>
            <a:r>
              <a:rPr lang="fa-IR" sz="2400" b="1" dirty="0">
                <a:latin typeface="Calibri" panose="020F0502020204030204" pitchFamily="34" charset="0"/>
                <a:ea typeface="Calibri" panose="020F0502020204030204" pitchFamily="34" charset="0"/>
                <a:cs typeface="B Traffic" panose="00000400000000000000" pitchFamily="2" charset="-78"/>
              </a:rPr>
              <a:t>اخلاقی </a:t>
            </a:r>
            <a:r>
              <a:rPr lang="fa-IR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B Traffic" panose="00000400000000000000" pitchFamily="2" charset="-78"/>
              </a:rPr>
              <a:t>نقد</a:t>
            </a:r>
            <a:endParaRPr lang="fa-IR" sz="2400" dirty="0">
              <a:cs typeface="B Traffic" panose="00000400000000000000" pitchFamily="2" charset="-78"/>
            </a:endParaRPr>
          </a:p>
        </p:txBody>
      </p:sp>
      <p:sp>
        <p:nvSpPr>
          <p:cNvPr id="7" name="Flowchart: Alternate Process 6"/>
          <p:cNvSpPr/>
          <p:nvPr/>
        </p:nvSpPr>
        <p:spPr>
          <a:xfrm>
            <a:off x="4419600" y="4114800"/>
            <a:ext cx="4495800" cy="2438400"/>
          </a:xfrm>
          <a:prstGeom prst="flowChartAlternateProcess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>
              <a:lnSpc>
                <a:spcPts val="3400"/>
              </a:lnSpc>
              <a:spcAft>
                <a:spcPts val="1000"/>
              </a:spcAft>
            </a:pPr>
            <a:r>
              <a:rPr lang="fa-IR" sz="36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B Traffic" pitchFamily="2" charset="-78"/>
              </a:rPr>
              <a:t>وظیفه </a:t>
            </a:r>
            <a:r>
              <a:rPr lang="fa-IR" sz="3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B Traffic" pitchFamily="2" charset="-78"/>
              </a:rPr>
              <a:t>ناقد: </a:t>
            </a:r>
            <a:endParaRPr lang="fa-IR" sz="3600" dirty="0" smtClean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B Traffic" pitchFamily="2" charset="-78"/>
            </a:endParaRPr>
          </a:p>
          <a:p>
            <a:pPr algn="justLow" rtl="1">
              <a:lnSpc>
                <a:spcPts val="3400"/>
              </a:lnSpc>
              <a:spcAft>
                <a:spcPts val="1000"/>
              </a:spcAft>
            </a:pPr>
            <a:r>
              <a:rPr lang="fa-IR" sz="24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B Traffic" pitchFamily="2" charset="-78"/>
              </a:rPr>
              <a:t>سخن </a:t>
            </a:r>
            <a:r>
              <a:rPr lang="fa-IR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B Traffic" pitchFamily="2" charset="-78"/>
              </a:rPr>
              <a:t>به درستی درک کرده </a:t>
            </a:r>
            <a:r>
              <a:rPr lang="fa-IR" sz="24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B Traffic" pitchFamily="2" charset="-78"/>
              </a:rPr>
              <a:t>باشد؛ </a:t>
            </a:r>
            <a:r>
              <a:rPr lang="fa-IR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B Traffic" pitchFamily="2" charset="-78"/>
              </a:rPr>
              <a:t>بسیاری از مشاجرات به خاطر عدم درک صحیح از موضوع است.</a:t>
            </a:r>
            <a:endParaRPr lang="en-US" sz="24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B Traffic" pitchFamily="2" charset="-78"/>
            </a:endParaRPr>
          </a:p>
        </p:txBody>
      </p:sp>
      <p:pic>
        <p:nvPicPr>
          <p:cNvPr id="8" name="Picture 7" descr="C:\Users\satari\Desktop\انديشه 1 عكسها\png\bote1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19458993" flipH="1">
            <a:off x="8116678" y="3882616"/>
            <a:ext cx="906094" cy="1229839"/>
          </a:xfrm>
          <a:prstGeom prst="rect">
            <a:avLst/>
          </a:prstGeom>
          <a:noFill/>
        </p:spPr>
      </p:pic>
      <p:pic>
        <p:nvPicPr>
          <p:cNvPr id="10" name="Picture 2" descr="C:\Users\satari\Desktop\انديشه 1 عكسها\png\AN071TR.PNG"/>
          <p:cNvPicPr>
            <a:picLocks noChangeAspect="1" noChangeArrowheads="1"/>
          </p:cNvPicPr>
          <p:nvPr/>
        </p:nvPicPr>
        <p:blipFill>
          <a:blip r:embed="rId5" cstate="print"/>
          <a:srcRect b="9486"/>
          <a:stretch>
            <a:fillRect/>
          </a:stretch>
        </p:blipFill>
        <p:spPr bwMode="auto">
          <a:xfrm>
            <a:off x="7315200" y="833468"/>
            <a:ext cx="1026634" cy="995332"/>
          </a:xfrm>
          <a:prstGeom prst="rect">
            <a:avLst/>
          </a:prstGeom>
          <a:noFill/>
        </p:spPr>
      </p:pic>
      <p:sp>
        <p:nvSpPr>
          <p:cNvPr id="11" name="Flowchart: Card 10"/>
          <p:cNvSpPr/>
          <p:nvPr/>
        </p:nvSpPr>
        <p:spPr>
          <a:xfrm flipH="1">
            <a:off x="4419600" y="2895600"/>
            <a:ext cx="4495800" cy="838200"/>
          </a:xfrm>
          <a:prstGeom prst="flowChartPunchedCard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1" anchor="ctr"/>
          <a:lstStyle/>
          <a:p>
            <a:pPr algn="ctr">
              <a:lnSpc>
                <a:spcPts val="3400"/>
              </a:lnSpc>
              <a:spcAft>
                <a:spcPts val="1000"/>
              </a:spcAft>
            </a:pPr>
            <a:r>
              <a:rPr lang="fa-IR" sz="2400" b="1" dirty="0" smtClean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B Traffic" pitchFamily="2" charset="-78"/>
              </a:rPr>
              <a:t>الف- فهم سخن و تبحر در موضوع</a:t>
            </a:r>
            <a:endParaRPr lang="en-US" sz="2400" b="1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B Traffic" pitchFamily="2" charset="-7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3930212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ghiyasvand\Desktop\png\يبفur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685800"/>
            <a:ext cx="3200400" cy="3124200"/>
          </a:xfrm>
          <a:prstGeom prst="rect">
            <a:avLst/>
          </a:prstGeom>
          <a:noFill/>
        </p:spPr>
      </p:pic>
      <p:sp>
        <p:nvSpPr>
          <p:cNvPr id="2" name="Round Diagonal Corner Rectangle 1"/>
          <p:cNvSpPr/>
          <p:nvPr/>
        </p:nvSpPr>
        <p:spPr>
          <a:xfrm>
            <a:off x="3244634" y="228600"/>
            <a:ext cx="5207391" cy="1021368"/>
          </a:xfrm>
          <a:prstGeom prst="round2Diag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44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B Homa" pitchFamily="2" charset="-78"/>
              </a:rPr>
              <a:t>وظیفه نقد </a:t>
            </a:r>
            <a:r>
              <a:rPr lang="fa-IR" sz="4400" dirty="0" smtClean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B Homa" pitchFamily="2" charset="-78"/>
              </a:rPr>
              <a:t>شونده</a:t>
            </a:r>
            <a:endParaRPr lang="fa-IR" sz="4400" dirty="0">
              <a:solidFill>
                <a:srgbClr val="FFFF00"/>
              </a:solidFill>
              <a:cs typeface="B Homa" pitchFamily="2" charset="-78"/>
            </a:endParaRPr>
          </a:p>
        </p:txBody>
      </p:sp>
      <p:pic>
        <p:nvPicPr>
          <p:cNvPr id="3" name="Picture 2" descr="C:\Users\satari\Desktop\انديشه 1 عكسها\png\bote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71205" flipH="1">
            <a:off x="7901136" y="134286"/>
            <a:ext cx="934624" cy="1229839"/>
          </a:xfrm>
          <a:prstGeom prst="rect">
            <a:avLst/>
          </a:prstGeom>
          <a:noFill/>
        </p:spPr>
      </p:pic>
      <p:sp>
        <p:nvSpPr>
          <p:cNvPr id="4" name="Flowchart: Alternate Process 3"/>
          <p:cNvSpPr/>
          <p:nvPr/>
        </p:nvSpPr>
        <p:spPr>
          <a:xfrm>
            <a:off x="3200400" y="1447800"/>
            <a:ext cx="5491089" cy="106680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lnSpc>
                <a:spcPts val="3400"/>
              </a:lnSpc>
              <a:spcAft>
                <a:spcPts val="1000"/>
              </a:spcAft>
            </a:pPr>
            <a:r>
              <a:rPr lang="fa-IR" sz="3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B Traffic" pitchFamily="2" charset="-78"/>
              </a:rPr>
              <a:t>نباید فوراً نقاد را به عدم درک متهم کند.</a:t>
            </a:r>
            <a:endParaRPr lang="en-US" sz="36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B Traffic" pitchFamily="2" charset="-78"/>
            </a:endParaRPr>
          </a:p>
        </p:txBody>
      </p:sp>
      <p:pic>
        <p:nvPicPr>
          <p:cNvPr id="1026" name="Picture 2" descr="C:\Users\hamidi.t\Desktop\عکس 4\1187165_494.jpg"/>
          <p:cNvPicPr>
            <a:picLocks noChangeAspect="1" noChangeArrowheads="1"/>
          </p:cNvPicPr>
          <p:nvPr/>
        </p:nvPicPr>
        <p:blipFill>
          <a:blip r:embed="rId4" cstate="print"/>
          <a:srcRect b="16621"/>
          <a:stretch>
            <a:fillRect/>
          </a:stretch>
        </p:blipFill>
        <p:spPr bwMode="auto">
          <a:xfrm>
            <a:off x="1549400" y="2667000"/>
            <a:ext cx="7137400" cy="39709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2308411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ghiyasvand\Desktop\png\يبفur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28856"/>
            <a:ext cx="4953000" cy="5000344"/>
          </a:xfrm>
          <a:prstGeom prst="rect">
            <a:avLst/>
          </a:prstGeom>
          <a:noFill/>
        </p:spPr>
      </p:pic>
      <p:sp>
        <p:nvSpPr>
          <p:cNvPr id="5" name="Flowchart: Internal Storage 4"/>
          <p:cNvSpPr/>
          <p:nvPr/>
        </p:nvSpPr>
        <p:spPr>
          <a:xfrm flipH="1">
            <a:off x="4495796" y="2362201"/>
            <a:ext cx="4267199" cy="1981199"/>
          </a:xfrm>
          <a:prstGeom prst="flowChartInternalStorag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justLow">
              <a:lnSpc>
                <a:spcPts val="3400"/>
              </a:lnSpc>
              <a:spcAft>
                <a:spcPts val="1000"/>
              </a:spcAft>
            </a:pPr>
            <a:r>
              <a:rPr lang="fa-IR" sz="24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B Traffic" pitchFamily="2" charset="-78"/>
              </a:rPr>
              <a:t>تاثیر </a:t>
            </a:r>
            <a:r>
              <a:rPr lang="fa-IR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B Traffic" pitchFamily="2" charset="-78"/>
              </a:rPr>
              <a:t>حب و بغض تا آنجاست که </a:t>
            </a:r>
            <a:r>
              <a:rPr lang="fa-IR" sz="24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B Traffic" pitchFamily="2" charset="-78"/>
              </a:rPr>
              <a:t>می‌تواند هنر را </a:t>
            </a:r>
            <a:r>
              <a:rPr lang="fa-IR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B Traffic" pitchFamily="2" charset="-78"/>
              </a:rPr>
              <a:t>عیب و </a:t>
            </a:r>
            <a:r>
              <a:rPr lang="fa-IR" sz="24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B Traffic" pitchFamily="2" charset="-78"/>
              </a:rPr>
              <a:t>عیب </a:t>
            </a:r>
            <a:r>
              <a:rPr lang="fa-IR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B Traffic" pitchFamily="2" charset="-78"/>
              </a:rPr>
              <a:t>را هنر جلوه </a:t>
            </a:r>
            <a:r>
              <a:rPr lang="fa-IR" sz="24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B Traffic" pitchFamily="2" charset="-78"/>
              </a:rPr>
              <a:t>دهد.</a:t>
            </a:r>
            <a:endParaRPr lang="en-US" sz="24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B Traffic" pitchFamily="2" charset="-78"/>
            </a:endParaRPr>
          </a:p>
        </p:txBody>
      </p:sp>
      <p:sp>
        <p:nvSpPr>
          <p:cNvPr id="6" name="Down Arrow Callout 5"/>
          <p:cNvSpPr/>
          <p:nvPr/>
        </p:nvSpPr>
        <p:spPr>
          <a:xfrm>
            <a:off x="4495800" y="685800"/>
            <a:ext cx="4267200" cy="1970112"/>
          </a:xfrm>
          <a:prstGeom prst="downArrowCallou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4000" dirty="0" smtClean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B Homa" pitchFamily="2" charset="-78"/>
              </a:rPr>
              <a:t>ب- کنار نهادن حب و بغض</a:t>
            </a:r>
            <a:endParaRPr lang="fa-IR" sz="4000" dirty="0">
              <a:solidFill>
                <a:srgbClr val="FFFF00"/>
              </a:solidFill>
              <a:cs typeface="B Homa" pitchFamily="2" charset="-78"/>
            </a:endParaRPr>
          </a:p>
        </p:txBody>
      </p:sp>
      <p:sp>
        <p:nvSpPr>
          <p:cNvPr id="7" name="Flowchart: Internal Storage 6"/>
          <p:cNvSpPr/>
          <p:nvPr/>
        </p:nvSpPr>
        <p:spPr>
          <a:xfrm flipH="1">
            <a:off x="228600" y="5029200"/>
            <a:ext cx="5105400" cy="1600200"/>
          </a:xfrm>
          <a:prstGeom prst="flowChartInternalStorag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lvl="0" algn="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a-IR" sz="32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B Traffic" pitchFamily="2" charset="-78"/>
              </a:rPr>
              <a:t>ناقد را متهم به سوء غرض و داشتن حب و بغض نکند</a:t>
            </a:r>
            <a:endParaRPr lang="en-US" sz="3200" dirty="0">
              <a:solidFill>
                <a:schemeClr val="tx1"/>
              </a:solidFill>
              <a:latin typeface="Arial" pitchFamily="34" charset="0"/>
              <a:cs typeface="B Traffic" pitchFamily="2" charset="-78"/>
            </a:endParaRPr>
          </a:p>
        </p:txBody>
      </p:sp>
      <p:sp>
        <p:nvSpPr>
          <p:cNvPr id="8" name="Left Arrow 7"/>
          <p:cNvSpPr/>
          <p:nvPr/>
        </p:nvSpPr>
        <p:spPr>
          <a:xfrm>
            <a:off x="4953000" y="5029200"/>
            <a:ext cx="3810000" cy="1600200"/>
          </a:xfrm>
          <a:prstGeom prst="lef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a-IR" sz="3600" dirty="0" smtClean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B Traffic" pitchFamily="2" charset="-78"/>
              </a:rPr>
              <a:t>وظیفه نقد شونده:</a:t>
            </a:r>
            <a:endParaRPr lang="en-US" sz="3600" dirty="0">
              <a:solidFill>
                <a:srgbClr val="FFFF00"/>
              </a:solidFill>
              <a:latin typeface="Arial" pitchFamily="34" charset="0"/>
              <a:cs typeface="B Homa" pitchFamily="2" charset="-78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81000" y="762000"/>
            <a:ext cx="3733800" cy="4038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>
              <a:lnSpc>
                <a:spcPct val="150000"/>
              </a:lnSpc>
            </a:pPr>
            <a:r>
              <a:rPr lang="fa-IR" sz="2000" b="1" dirty="0" smtClean="0">
                <a:solidFill>
                  <a:srgbClr val="FFFF00"/>
                </a:solidFill>
                <a:cs typeface="B Roya" pitchFamily="2" charset="-78"/>
              </a:rPr>
              <a:t>كسي به ديده انكار اگر نگاه كند  </a:t>
            </a:r>
          </a:p>
          <a:p>
            <a:pPr algn="r" rtl="1">
              <a:lnSpc>
                <a:spcPct val="150000"/>
              </a:lnSpc>
            </a:pPr>
            <a:r>
              <a:rPr lang="fa-IR" sz="2000" b="1" dirty="0" smtClean="0">
                <a:solidFill>
                  <a:srgbClr val="FFFF00"/>
                </a:solidFill>
                <a:cs typeface="B Roya" pitchFamily="2" charset="-78"/>
              </a:rPr>
              <a:t>    نشان صورت يوسف دهد به ناخوبي</a:t>
            </a:r>
          </a:p>
          <a:p>
            <a:pPr algn="r" rtl="1">
              <a:lnSpc>
                <a:spcPct val="150000"/>
              </a:lnSpc>
            </a:pPr>
            <a:r>
              <a:rPr lang="fa-IR" sz="2000" b="1" dirty="0" smtClean="0">
                <a:solidFill>
                  <a:srgbClr val="FFFF00"/>
                </a:solidFill>
                <a:cs typeface="B Roya" pitchFamily="2" charset="-78"/>
              </a:rPr>
              <a:t>و گر به چشم ارادت نگه كني در ديو </a:t>
            </a:r>
          </a:p>
          <a:p>
            <a:pPr algn="r" rtl="1">
              <a:lnSpc>
                <a:spcPct val="150000"/>
              </a:lnSpc>
            </a:pPr>
            <a:r>
              <a:rPr lang="fa-IR" sz="2000" b="1" dirty="0" smtClean="0">
                <a:solidFill>
                  <a:srgbClr val="FFFF00"/>
                </a:solidFill>
                <a:cs typeface="B Roya" pitchFamily="2" charset="-78"/>
              </a:rPr>
              <a:t>   فرشته ات نمايد به چشم كروبي</a:t>
            </a:r>
          </a:p>
        </p:txBody>
      </p:sp>
    </p:spTree>
    <p:extLst>
      <p:ext uri="{BB962C8B-B14F-4D97-AF65-F5344CB8AC3E}">
        <p14:creationId xmlns="" xmlns:p14="http://schemas.microsoft.com/office/powerpoint/2010/main" val="158814686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ferris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ghiyasvand\Desktop\png\يبفur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0"/>
            <a:ext cx="7162800" cy="6971697"/>
          </a:xfrm>
          <a:prstGeom prst="rect">
            <a:avLst/>
          </a:prstGeom>
          <a:noFill/>
        </p:spPr>
      </p:pic>
      <p:sp>
        <p:nvSpPr>
          <p:cNvPr id="4" name="Wave 3"/>
          <p:cNvSpPr/>
          <p:nvPr/>
        </p:nvSpPr>
        <p:spPr>
          <a:xfrm flipH="1">
            <a:off x="3581400" y="3657600"/>
            <a:ext cx="5334000" cy="2286000"/>
          </a:xfrm>
          <a:prstGeom prst="wave">
            <a:avLst>
              <a:gd name="adj1" fmla="val 8629"/>
              <a:gd name="adj2" fmla="val 0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a-IR" sz="32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B Traffic" pitchFamily="2" charset="-78"/>
              </a:rPr>
              <a:t>تنها پیامد نقد متقابل، محروم کردن خود از نصایح دیگران است</a:t>
            </a:r>
            <a:endParaRPr lang="en-US" sz="3200" dirty="0">
              <a:solidFill>
                <a:schemeClr val="bg1"/>
              </a:solidFill>
              <a:latin typeface="Arial" pitchFamily="34" charset="0"/>
              <a:cs typeface="B Traffic" pitchFamily="2" charset="-78"/>
            </a:endParaRPr>
          </a:p>
        </p:txBody>
      </p:sp>
      <p:sp>
        <p:nvSpPr>
          <p:cNvPr id="6" name="Wave 5"/>
          <p:cNvSpPr/>
          <p:nvPr/>
        </p:nvSpPr>
        <p:spPr>
          <a:xfrm>
            <a:off x="304800" y="1219200"/>
            <a:ext cx="5867400" cy="2286000"/>
          </a:xfrm>
          <a:prstGeom prst="wave">
            <a:avLst>
              <a:gd name="adj1" fmla="val 8629"/>
              <a:gd name="adj2" fmla="val 0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a-IR" sz="28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B Traffic" pitchFamily="2" charset="-78"/>
              </a:rPr>
              <a:t>یک آفت اخلاقی بزرگ این است که به جای پاسخگویی دنبال نادرستی در اعمال فرد هستند تا به رخ او بکشند</a:t>
            </a:r>
            <a:endParaRPr lang="en-US" sz="2800" dirty="0">
              <a:solidFill>
                <a:schemeClr val="bg1"/>
              </a:solidFill>
              <a:latin typeface="Arial" pitchFamily="34" charset="0"/>
              <a:cs typeface="B Traffic" pitchFamily="2" charset="-78"/>
            </a:endParaRPr>
          </a:p>
        </p:txBody>
      </p:sp>
      <p:sp>
        <p:nvSpPr>
          <p:cNvPr id="7" name="Pentagon 6"/>
          <p:cNvSpPr/>
          <p:nvPr/>
        </p:nvSpPr>
        <p:spPr>
          <a:xfrm>
            <a:off x="304800" y="3886200"/>
            <a:ext cx="3581400" cy="1828800"/>
          </a:xfrm>
          <a:prstGeom prst="homePlat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/>
            <a:r>
              <a:rPr lang="fa-IR" sz="36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B Traffic" pitchFamily="2" charset="-78"/>
              </a:rPr>
              <a:t>عمل نکردن ناقد موجب بی‌اعتباری نقد نمی‌شود</a:t>
            </a:r>
            <a:endParaRPr lang="fa-IR" sz="3600" dirty="0">
              <a:cs typeface="B Homa" pitchFamily="2" charset="-78"/>
            </a:endParaRPr>
          </a:p>
        </p:txBody>
      </p:sp>
      <p:sp>
        <p:nvSpPr>
          <p:cNvPr id="5" name="Pentagon 4"/>
          <p:cNvSpPr/>
          <p:nvPr/>
        </p:nvSpPr>
        <p:spPr>
          <a:xfrm flipH="1">
            <a:off x="6038528" y="1447800"/>
            <a:ext cx="3105472" cy="1447800"/>
          </a:xfrm>
          <a:prstGeom prst="homePlat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36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B Homa" pitchFamily="2" charset="-78"/>
              </a:rPr>
              <a:t>ج- پرهیز از نقد متقابل</a:t>
            </a:r>
            <a:endParaRPr lang="fa-IR" sz="3600" dirty="0">
              <a:cs typeface="B Homa" pitchFamily="2" charset="-78"/>
            </a:endParaRPr>
          </a:p>
        </p:txBody>
      </p:sp>
      <p:pic>
        <p:nvPicPr>
          <p:cNvPr id="7170" name="Picture 2" descr="C:\Users\hamidi.t\Desktop\عکس 4\30649_141.jpg"/>
          <p:cNvPicPr>
            <a:picLocks noChangeAspect="1" noChangeArrowheads="1"/>
          </p:cNvPicPr>
          <p:nvPr/>
        </p:nvPicPr>
        <p:blipFill>
          <a:blip r:embed="rId4" cstate="print"/>
          <a:srcRect t="3769" b="13313"/>
          <a:stretch>
            <a:fillRect/>
          </a:stretch>
        </p:blipFill>
        <p:spPr bwMode="auto">
          <a:xfrm>
            <a:off x="95249" y="76200"/>
            <a:ext cx="6432839" cy="1447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8" name="Rectangle 7"/>
          <p:cNvSpPr/>
          <p:nvPr/>
        </p:nvSpPr>
        <p:spPr>
          <a:xfrm>
            <a:off x="5257800" y="6248400"/>
            <a:ext cx="4571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762000" y="5943600"/>
            <a:ext cx="7391400" cy="76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400" b="1" dirty="0" smtClean="0">
                <a:solidFill>
                  <a:schemeClr val="bg1"/>
                </a:solidFill>
                <a:cs typeface="B Nazanin" pitchFamily="2" charset="-78"/>
              </a:rPr>
              <a:t> </a:t>
            </a:r>
            <a:r>
              <a:rPr lang="fa-IR" sz="2400" b="1" dirty="0" smtClean="0">
                <a:solidFill>
                  <a:srgbClr val="FFFF00"/>
                </a:solidFill>
                <a:cs typeface="B Roya" pitchFamily="2" charset="-78"/>
              </a:rPr>
              <a:t>آینه چون نقش تو بنمود راست         خود شکن آیینه شکستن خطاست 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ave 3"/>
          <p:cNvSpPr/>
          <p:nvPr/>
        </p:nvSpPr>
        <p:spPr>
          <a:xfrm>
            <a:off x="457200" y="4114800"/>
            <a:ext cx="5638800" cy="2286000"/>
          </a:xfrm>
          <a:prstGeom prst="wave">
            <a:avLst>
              <a:gd name="adj1" fmla="val 8629"/>
              <a:gd name="adj2" fmla="val 0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a-IR" sz="36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B Traffic" pitchFamily="2" charset="-78"/>
              </a:rPr>
              <a:t>انگیزه‌خوانی یکی از مغالعات در گفتگوهاست</a:t>
            </a:r>
            <a:endParaRPr lang="en-US" sz="3600" dirty="0">
              <a:solidFill>
                <a:schemeClr val="bg1"/>
              </a:solidFill>
              <a:latin typeface="Arial" pitchFamily="34" charset="0"/>
              <a:cs typeface="B Traffic" pitchFamily="2" charset="-78"/>
            </a:endParaRPr>
          </a:p>
        </p:txBody>
      </p:sp>
      <p:sp>
        <p:nvSpPr>
          <p:cNvPr id="5" name="Pentagon 4"/>
          <p:cNvSpPr/>
          <p:nvPr/>
        </p:nvSpPr>
        <p:spPr>
          <a:xfrm flipH="1">
            <a:off x="5638800" y="4724400"/>
            <a:ext cx="3105472" cy="1447800"/>
          </a:xfrm>
          <a:prstGeom prst="homePlat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32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B Homa" pitchFamily="2" charset="-78"/>
              </a:rPr>
              <a:t>کالبد شکافی نیت و انگیزه</a:t>
            </a:r>
            <a:endParaRPr lang="fa-IR" sz="3200" dirty="0">
              <a:cs typeface="B Homa" pitchFamily="2" charset="-78"/>
            </a:endParaRPr>
          </a:p>
        </p:txBody>
      </p:sp>
      <p:sp>
        <p:nvSpPr>
          <p:cNvPr id="6" name="Bevel 5"/>
          <p:cNvSpPr/>
          <p:nvPr/>
        </p:nvSpPr>
        <p:spPr>
          <a:xfrm>
            <a:off x="838200" y="762000"/>
            <a:ext cx="7543800" cy="2286000"/>
          </a:xfrm>
          <a:prstGeom prst="bevel">
            <a:avLst>
              <a:gd name="adj" fmla="val 17835"/>
            </a:avLst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4000" dirty="0" smtClean="0">
                <a:cs typeface="B Homa" pitchFamily="2" charset="-78"/>
              </a:rPr>
              <a:t>د- نقد انگیخته به جای انگیزه</a:t>
            </a:r>
            <a:endParaRPr lang="fa-IR" sz="4000" dirty="0">
              <a:cs typeface="B Homa" pitchFamily="2" charset="-78"/>
            </a:endParaRPr>
          </a:p>
        </p:txBody>
      </p:sp>
      <p:pic>
        <p:nvPicPr>
          <p:cNvPr id="7" name="Picture 6" descr="C:\Users\satari\Desktop\انديشه 1 عكسها\png\bote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471205" flipH="1">
            <a:off x="7777917" y="94852"/>
            <a:ext cx="1554362" cy="2418131"/>
          </a:xfrm>
          <a:prstGeom prst="rect">
            <a:avLst/>
          </a:prstGeom>
          <a:noFill/>
        </p:spPr>
      </p:pic>
      <p:pic>
        <p:nvPicPr>
          <p:cNvPr id="8" name="Picture 7" descr="C:\Users\satari\Desktop\انديشه 1 عكسها\png\bote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880090">
            <a:off x="234369" y="1582951"/>
            <a:ext cx="1554362" cy="24181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lowchart: Alternate Process 8"/>
          <p:cNvSpPr/>
          <p:nvPr/>
        </p:nvSpPr>
        <p:spPr>
          <a:xfrm>
            <a:off x="5486400" y="934116"/>
            <a:ext cx="3352800" cy="5029200"/>
          </a:xfrm>
          <a:prstGeom prst="flowChartAlternateProcess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justLow" rtl="1"/>
            <a:r>
              <a:rPr lang="fa-IR" sz="36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B Traffic" pitchFamily="2" charset="-78"/>
              </a:rPr>
              <a:t>فرد نقد </a:t>
            </a:r>
            <a:r>
              <a:rPr lang="fa-IR" sz="3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B Traffic" pitchFamily="2" charset="-78"/>
              </a:rPr>
              <a:t>شونده به جای بررسی محتوای سخن ناقد به اکتشاف انگیزه نهانی او پرداخته و خود را از پاسخگویی </a:t>
            </a:r>
            <a:r>
              <a:rPr lang="fa-IR" sz="36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B Traffic" pitchFamily="2" charset="-78"/>
              </a:rPr>
              <a:t>بی‌نیاز می‌بیند</a:t>
            </a:r>
            <a:r>
              <a:rPr lang="fa-IR" sz="3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B Traffic" pitchFamily="2" charset="-78"/>
              </a:rPr>
              <a:t>.</a:t>
            </a:r>
            <a:endParaRPr lang="fa-IR" sz="3600" dirty="0">
              <a:solidFill>
                <a:schemeClr val="tx1"/>
              </a:solidFill>
              <a:cs typeface="B Traffic" pitchFamily="2" charset="-78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57200" y="381000"/>
            <a:ext cx="4648200" cy="64770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>
              <a:lnSpc>
                <a:spcPct val="200000"/>
              </a:lnSpc>
            </a:pPr>
            <a:r>
              <a:rPr lang="fa-IR" sz="2400" b="1" dirty="0" smtClean="0">
                <a:solidFill>
                  <a:schemeClr val="bg1"/>
                </a:solidFill>
                <a:cs typeface="B Roya" pitchFamily="2" charset="-78"/>
              </a:rPr>
              <a:t>قرآن كريم در علت سرپیچی برخي فرعونيان از پذيرش موسي و هارون مي گويد: </a:t>
            </a:r>
            <a:r>
              <a:rPr lang="fa-IR" sz="2400" b="1" dirty="0" smtClean="0">
                <a:solidFill>
                  <a:srgbClr val="FFFF00"/>
                </a:solidFill>
                <a:cs typeface="B Roya" pitchFamily="2" charset="-78"/>
              </a:rPr>
              <a:t>فقالوا نومن لبشر من مثلنا و قومها لنا عابدون. </a:t>
            </a:r>
            <a:r>
              <a:rPr lang="fa-IR" sz="2400" b="1" dirty="0" smtClean="0">
                <a:solidFill>
                  <a:schemeClr val="bg1"/>
                </a:solidFill>
                <a:cs typeface="B Roya" pitchFamily="2" charset="-78"/>
              </a:rPr>
              <a:t>پس گفتند آیا ما به دو بشری که مانند ما هستند و قومشان برده ما بودند ایمان آوریم؟(مومنون آیه 47)</a:t>
            </a:r>
          </a:p>
          <a:p>
            <a:pPr algn="r" rtl="1">
              <a:lnSpc>
                <a:spcPct val="200000"/>
              </a:lnSpc>
            </a:pPr>
            <a:r>
              <a:rPr lang="fa-IR" sz="2400" b="1" dirty="0" smtClean="0">
                <a:solidFill>
                  <a:schemeClr val="bg1"/>
                </a:solidFill>
                <a:cs typeface="B Roya" pitchFamily="2" charset="-78"/>
              </a:rPr>
              <a:t>حضرت علی(ع):</a:t>
            </a:r>
            <a:r>
              <a:rPr lang="fa-IR" sz="2400" b="1" dirty="0" smtClean="0">
                <a:solidFill>
                  <a:srgbClr val="FFFF00"/>
                </a:solidFill>
                <a:cs typeface="B Roya" pitchFamily="2" charset="-78"/>
              </a:rPr>
              <a:t>انظر الی ما قال و لا تنظر الی من قال </a:t>
            </a:r>
            <a:r>
              <a:rPr lang="fa-IR" sz="2400" b="1" dirty="0" smtClean="0">
                <a:solidFill>
                  <a:schemeClr val="bg1"/>
                </a:solidFill>
                <a:cs typeface="B Roya" pitchFamily="2" charset="-78"/>
              </a:rPr>
              <a:t>به گفته بنگر و به گوينده منگر.”</a:t>
            </a:r>
          </a:p>
        </p:txBody>
      </p:sp>
    </p:spTree>
    <p:extLst>
      <p:ext uri="{BB962C8B-B14F-4D97-AF65-F5344CB8AC3E}">
        <p14:creationId xmlns="" xmlns:p14="http://schemas.microsoft.com/office/powerpoint/2010/main" val="282804988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C:\Users\ghiyasvand\Desktop\png\يبفurl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524000" y="1143000"/>
            <a:ext cx="3200400" cy="3124200"/>
          </a:xfrm>
          <a:prstGeom prst="rect">
            <a:avLst/>
          </a:prstGeom>
          <a:noFill/>
        </p:spPr>
      </p:pic>
      <p:pic>
        <p:nvPicPr>
          <p:cNvPr id="1027" name="Picture 3" descr="C:\Users\hamidi.t\Desktop\huge_99_49545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7389" y="3810000"/>
            <a:ext cx="3726611" cy="2743200"/>
          </a:xfrm>
          <a:prstGeom prst="rect">
            <a:avLst/>
          </a:prstGeom>
          <a:noFill/>
        </p:spPr>
      </p:pic>
      <p:grpSp>
        <p:nvGrpSpPr>
          <p:cNvPr id="4" name="Group 3"/>
          <p:cNvGrpSpPr/>
          <p:nvPr/>
        </p:nvGrpSpPr>
        <p:grpSpPr>
          <a:xfrm flipH="1">
            <a:off x="3657600" y="1447800"/>
            <a:ext cx="5105400" cy="2362200"/>
            <a:chOff x="0" y="0"/>
            <a:chExt cx="4713263" cy="1907637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5" name="Rounded Rectangle 4"/>
            <p:cNvSpPr/>
            <p:nvPr/>
          </p:nvSpPr>
          <p:spPr>
            <a:xfrm>
              <a:off x="0" y="0"/>
              <a:ext cx="4713263" cy="1907637"/>
            </a:xfrm>
            <a:prstGeom prst="roundRect">
              <a:avLst>
                <a:gd name="adj" fmla="val 10000"/>
              </a:avLst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Rounded Rectangle 4"/>
            <p:cNvSpPr/>
            <p:nvPr/>
          </p:nvSpPr>
          <p:spPr>
            <a:xfrm>
              <a:off x="281389" y="123073"/>
              <a:ext cx="3306319" cy="153841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justLow" defTabSz="8890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2800" kern="1200" dirty="0" smtClean="0">
                  <a:latin typeface="Calibri" panose="020F0502020204030204" pitchFamily="34" charset="0"/>
                  <a:ea typeface="Calibri" panose="020F0502020204030204" pitchFamily="34" charset="0"/>
                  <a:cs typeface="B Traffic" pitchFamily="2" charset="-78"/>
                </a:rPr>
                <a:t>هم ناقد و هم نقد  شونده باید توجه کنند که نقد را از اندیشه و کردار به نقد  صاحب اندیشه و کردار نکشانند. </a:t>
              </a:r>
              <a:endParaRPr lang="fa-IR" sz="2800" kern="1200" dirty="0">
                <a:cs typeface="B Traffic" pitchFamily="2" charset="-78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28600" y="4648200"/>
            <a:ext cx="5638800" cy="1907637"/>
            <a:chOff x="764588" y="2298536"/>
            <a:chExt cx="4713263" cy="1907637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1" name="Rounded Rectangle 10"/>
            <p:cNvSpPr/>
            <p:nvPr/>
          </p:nvSpPr>
          <p:spPr>
            <a:xfrm>
              <a:off x="764588" y="2298536"/>
              <a:ext cx="4713263" cy="1907637"/>
            </a:xfrm>
            <a:prstGeom prst="roundRect">
              <a:avLst>
                <a:gd name="adj" fmla="val 10000"/>
              </a:avLst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9933876"/>
                <a:satOff val="39811"/>
                <a:lumOff val="8628"/>
                <a:alphaOff val="0"/>
              </a:schemeClr>
            </a:fillRef>
            <a:effectRef idx="2">
              <a:schemeClr val="accent5">
                <a:hueOff val="-9933876"/>
                <a:satOff val="39811"/>
                <a:lumOff val="862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Rounded Rectangle 4"/>
            <p:cNvSpPr/>
            <p:nvPr/>
          </p:nvSpPr>
          <p:spPr>
            <a:xfrm>
              <a:off x="955666" y="2527136"/>
              <a:ext cx="3439408" cy="137160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justLow" defTabSz="8890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2800" kern="1200" dirty="0" smtClean="0">
                  <a:latin typeface="Calibri" panose="020F0502020204030204" pitchFamily="34" charset="0"/>
                  <a:ea typeface="Calibri" panose="020F0502020204030204" pitchFamily="34" charset="0"/>
                  <a:cs typeface="B Traffic" pitchFamily="2" charset="-78"/>
                </a:rPr>
                <a:t>نقد به معنای اعلام بیزاری نیست بلکه نشان دادن ناراستی برای اصلاح یا راستی برای تقویت است.</a:t>
              </a:r>
              <a:endParaRPr lang="fa-IR" sz="2800" kern="1200" dirty="0">
                <a:cs typeface="B Traffic" pitchFamily="2" charset="-78"/>
              </a:endParaRPr>
            </a:p>
          </p:txBody>
        </p:sp>
      </p:grpSp>
      <p:pic>
        <p:nvPicPr>
          <p:cNvPr id="13" name="Picture 2" descr="C:\Users\satari\Desktop\انديشه 1 عكسها\png\AN071TR.PNG"/>
          <p:cNvPicPr>
            <a:picLocks noChangeAspect="1" noChangeArrowheads="1"/>
          </p:cNvPicPr>
          <p:nvPr/>
        </p:nvPicPr>
        <p:blipFill>
          <a:blip r:embed="rId4" cstate="print"/>
          <a:srcRect l="36364" b="9486"/>
          <a:stretch>
            <a:fillRect/>
          </a:stretch>
        </p:blipFill>
        <p:spPr bwMode="auto">
          <a:xfrm>
            <a:off x="3810000" y="1600200"/>
            <a:ext cx="1202267" cy="1545771"/>
          </a:xfrm>
          <a:prstGeom prst="rect">
            <a:avLst/>
          </a:prstGeom>
          <a:noFill/>
        </p:spPr>
      </p:pic>
      <p:pic>
        <p:nvPicPr>
          <p:cNvPr id="14" name="Picture 2" descr="C:\Users\satari\Desktop\انديشه 1 عكسها\png\AN071TR.PNG"/>
          <p:cNvPicPr>
            <a:picLocks noChangeAspect="1" noChangeArrowheads="1"/>
          </p:cNvPicPr>
          <p:nvPr/>
        </p:nvPicPr>
        <p:blipFill>
          <a:blip r:embed="rId4" cstate="print"/>
          <a:srcRect l="36364" b="9486"/>
          <a:stretch>
            <a:fillRect/>
          </a:stretch>
        </p:blipFill>
        <p:spPr bwMode="auto">
          <a:xfrm flipH="1">
            <a:off x="4572000" y="4876800"/>
            <a:ext cx="1126067" cy="1447800"/>
          </a:xfrm>
          <a:prstGeom prst="rect">
            <a:avLst/>
          </a:prstGeom>
          <a:noFill/>
        </p:spPr>
      </p:pic>
      <p:sp>
        <p:nvSpPr>
          <p:cNvPr id="15" name="Flowchart: Internal Storage 14"/>
          <p:cNvSpPr/>
          <p:nvPr/>
        </p:nvSpPr>
        <p:spPr>
          <a:xfrm flipH="1">
            <a:off x="1447799" y="304800"/>
            <a:ext cx="7315201" cy="914400"/>
          </a:xfrm>
          <a:prstGeom prst="flowChartInternalStorage">
            <a:avLst/>
          </a:prstGeom>
          <a:blipFill>
            <a:blip r:embed="rId5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40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B Homa" pitchFamily="2" charset="-78"/>
              </a:rPr>
              <a:t>ه-تفکیک </a:t>
            </a:r>
            <a:r>
              <a:rPr lang="fa-IR" sz="4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B Homa" pitchFamily="2" charset="-78"/>
              </a:rPr>
              <a:t>اندیشه و رفتار فرد</a:t>
            </a:r>
            <a:endParaRPr lang="fa-IR" sz="4000" dirty="0">
              <a:solidFill>
                <a:schemeClr val="tx1"/>
              </a:solidFill>
              <a:cs typeface="B Homa" pitchFamily="2" charset="-78"/>
            </a:endParaRPr>
          </a:p>
        </p:txBody>
      </p:sp>
      <p:pic>
        <p:nvPicPr>
          <p:cNvPr id="16" name="Picture 2" descr="C:\Users\satari\Desktop\انديشه 1 عكسها\png\AN071TR.PNG"/>
          <p:cNvPicPr>
            <a:picLocks noChangeAspect="1" noChangeArrowheads="1"/>
          </p:cNvPicPr>
          <p:nvPr/>
        </p:nvPicPr>
        <p:blipFill>
          <a:blip r:embed="rId4" cstate="print"/>
          <a:srcRect b="9486"/>
          <a:stretch>
            <a:fillRect/>
          </a:stretch>
        </p:blipFill>
        <p:spPr bwMode="auto">
          <a:xfrm>
            <a:off x="7848601" y="457200"/>
            <a:ext cx="838200" cy="685800"/>
          </a:xfrm>
          <a:prstGeom prst="rect">
            <a:avLst/>
          </a:prstGeom>
          <a:noFill/>
        </p:spPr>
      </p:pic>
      <p:grpSp>
        <p:nvGrpSpPr>
          <p:cNvPr id="7" name="Group 6"/>
          <p:cNvGrpSpPr/>
          <p:nvPr/>
        </p:nvGrpSpPr>
        <p:grpSpPr>
          <a:xfrm>
            <a:off x="3962400" y="3352800"/>
            <a:ext cx="1676400" cy="1447800"/>
            <a:chOff x="3623229" y="1459616"/>
            <a:chExt cx="1239964" cy="1239964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8" name="Down Arrow 7"/>
            <p:cNvSpPr/>
            <p:nvPr/>
          </p:nvSpPr>
          <p:spPr>
            <a:xfrm>
              <a:off x="3623229" y="1459616"/>
              <a:ext cx="1239964" cy="1239964"/>
            </a:xfrm>
            <a:prstGeom prst="downArrow">
              <a:avLst>
                <a:gd name="adj1" fmla="val 55000"/>
                <a:gd name="adj2" fmla="val 45000"/>
              </a:avLst>
            </a:prstGeom>
            <a:sp3d z="300000" contourW="19050" prstMaterial="metal">
              <a:bevelT w="88900" h="203200"/>
              <a:bevelB w="165100" h="254000"/>
            </a:sp3d>
          </p:spPr>
          <p:style>
            <a:lnRef idx="0">
              <a:schemeClr val="accent5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tint val="40000"/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Down Arrow 4"/>
            <p:cNvSpPr/>
            <p:nvPr/>
          </p:nvSpPr>
          <p:spPr>
            <a:xfrm>
              <a:off x="3752291" y="1499615"/>
              <a:ext cx="681980" cy="933073"/>
            </a:xfrm>
            <a:prstGeom prst="rect">
              <a:avLst/>
            </a:prstGeom>
            <a:sp3d z="30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16002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a-IR" sz="3600" kern="1200"/>
            </a:p>
          </p:txBody>
        </p:sp>
      </p:grpSp>
    </p:spTree>
    <p:extLst>
      <p:ext uri="{BB962C8B-B14F-4D97-AF65-F5344CB8AC3E}">
        <p14:creationId xmlns="" xmlns:p14="http://schemas.microsoft.com/office/powerpoint/2010/main" val="3731530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8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amidi.t\Desktop\عکس 4\18342.jpg"/>
          <p:cNvPicPr>
            <a:picLocks noChangeAspect="1" noChangeArrowheads="1"/>
          </p:cNvPicPr>
          <p:nvPr/>
        </p:nvPicPr>
        <p:blipFill>
          <a:blip r:embed="rId2" cstate="print"/>
          <a:srcRect r="6250"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3505200" y="244042"/>
            <a:ext cx="5040923" cy="105507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lnSpc>
                <a:spcPts val="3400"/>
              </a:lnSpc>
              <a:spcAft>
                <a:spcPts val="1000"/>
              </a:spcAft>
            </a:pPr>
            <a:r>
              <a:rPr lang="fa-IR" sz="3600" b="1" dirty="0" smtClean="0">
                <a:solidFill>
                  <a:schemeClr val="tx1"/>
                </a:solidFill>
                <a:effectLst/>
                <a:latin typeface="B Traffic"/>
                <a:ea typeface="Calibri" panose="020F0502020204030204" pitchFamily="34" charset="0"/>
                <a:cs typeface="B Homa" pitchFamily="2" charset="-78"/>
              </a:rPr>
              <a:t>1. اهمیت و ضرورت نقد:</a:t>
            </a:r>
            <a:endParaRPr lang="en-US" sz="3600" dirty="0" smtClean="0">
              <a:solidFill>
                <a:schemeClr val="tx1"/>
              </a:solidFill>
              <a:effectLst/>
              <a:latin typeface="B Traffic"/>
              <a:ea typeface="Calibri" panose="020F0502020204030204" pitchFamily="34" charset="0"/>
              <a:cs typeface="B Homa" pitchFamily="2" charset="-78"/>
            </a:endParaRPr>
          </a:p>
        </p:txBody>
      </p:sp>
      <p:pic>
        <p:nvPicPr>
          <p:cNvPr id="5" name="Picture 4" descr="C:\Users\satari\Desktop\انديشه 1 عكسها\png\bote1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rot="21305875" flipH="1">
            <a:off x="7981862" y="77007"/>
            <a:ext cx="911871" cy="1374529"/>
          </a:xfrm>
          <a:prstGeom prst="rect">
            <a:avLst/>
          </a:prstGeom>
          <a:noFill/>
        </p:spPr>
      </p:pic>
      <p:sp>
        <p:nvSpPr>
          <p:cNvPr id="6" name="Wave 5"/>
          <p:cNvSpPr/>
          <p:nvPr/>
        </p:nvSpPr>
        <p:spPr>
          <a:xfrm>
            <a:off x="4876800" y="1447800"/>
            <a:ext cx="3810000" cy="1676399"/>
          </a:xfrm>
          <a:prstGeom prst="wave">
            <a:avLst>
              <a:gd name="adj1" fmla="val 9012"/>
              <a:gd name="adj2" fmla="val -102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lnSpc>
                <a:spcPts val="3400"/>
              </a:lnSpc>
              <a:spcAft>
                <a:spcPts val="1000"/>
              </a:spcAft>
            </a:pPr>
            <a:r>
              <a:rPr lang="fa-IR" sz="32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B Traffic" pitchFamily="2" charset="-78"/>
              </a:rPr>
              <a:t>1.</a:t>
            </a:r>
            <a:r>
              <a:rPr lang="fa-IR" sz="3200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Traffic" pitchFamily="2" charset="-78"/>
              </a:rPr>
              <a:t>آغاز روند خلاقیت علمی </a:t>
            </a:r>
            <a:r>
              <a:rPr lang="fa-IR" sz="32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B Traffic" pitchFamily="2" charset="-78"/>
              </a:rPr>
              <a:t>با اتکا به نقد</a:t>
            </a:r>
            <a:r>
              <a:rPr lang="fa-IR" sz="3200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Traffic" pitchFamily="2" charset="-78"/>
              </a:rPr>
              <a:t>.</a:t>
            </a:r>
            <a:endParaRPr lang="en-US" sz="3200" dirty="0" smtClean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B Traffic" pitchFamily="2" charset="-7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5404550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 thruBlk="1"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ghiyasvand\Desktop\png\يبفur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981200"/>
            <a:ext cx="3962400" cy="3868057"/>
          </a:xfrm>
          <a:prstGeom prst="rect">
            <a:avLst/>
          </a:prstGeom>
          <a:noFill/>
        </p:spPr>
      </p:pic>
      <p:sp>
        <p:nvSpPr>
          <p:cNvPr id="4" name="Flowchart: Process 3"/>
          <p:cNvSpPr/>
          <p:nvPr/>
        </p:nvSpPr>
        <p:spPr>
          <a:xfrm>
            <a:off x="1644227" y="609600"/>
            <a:ext cx="7042573" cy="1371600"/>
          </a:xfrm>
          <a:prstGeom prst="flowChart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28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B Homa" pitchFamily="2" charset="-78"/>
              </a:rPr>
              <a:t> </a:t>
            </a:r>
            <a:r>
              <a:rPr lang="fa-IR" sz="2800" b="1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B Homa" pitchFamily="2" charset="-78"/>
              </a:rPr>
              <a:t>و- </a:t>
            </a:r>
            <a:r>
              <a:rPr lang="fa-IR" sz="3600" b="1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B Homa" pitchFamily="2" charset="-78"/>
              </a:rPr>
              <a:t>لزوم </a:t>
            </a:r>
            <a:r>
              <a:rPr lang="fa-IR" sz="36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B Homa" pitchFamily="2" charset="-78"/>
              </a:rPr>
              <a:t>بردباری و </a:t>
            </a:r>
            <a:r>
              <a:rPr lang="fa-IR" sz="3600" b="1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B Homa" pitchFamily="2" charset="-78"/>
              </a:rPr>
              <a:t>نقد پذیری </a:t>
            </a:r>
            <a:r>
              <a:rPr lang="fa-IR" sz="36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B Homa" pitchFamily="2" charset="-78"/>
              </a:rPr>
              <a:t> </a:t>
            </a:r>
            <a:endParaRPr lang="fa-IR" sz="2800" dirty="0" smtClean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B Homa" pitchFamily="2" charset="-78"/>
            </a:endParaRPr>
          </a:p>
          <a:p>
            <a:pPr algn="ctr"/>
            <a:r>
              <a:rPr lang="fa-IR" sz="28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B Homa" pitchFamily="2" charset="-78"/>
              </a:rPr>
              <a:t> </a:t>
            </a:r>
            <a:r>
              <a:rPr lang="fa-IR" sz="2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B Traffic" pitchFamily="2" charset="-78"/>
              </a:rPr>
              <a:t>پذیرش نقد با بردباری باعث حل نارسایی است</a:t>
            </a:r>
            <a:endParaRPr lang="fa-IR" sz="2800" dirty="0">
              <a:solidFill>
                <a:schemeClr val="tx1"/>
              </a:solidFill>
              <a:cs typeface="B Traffic" pitchFamily="2" charset="-78"/>
            </a:endParaRPr>
          </a:p>
        </p:txBody>
      </p:sp>
      <p:pic>
        <p:nvPicPr>
          <p:cNvPr id="5" name="Picture 4" descr="C:\Users\satari\Desktop\انديشه 1 عكسها\png\bote1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471205" flipH="1">
            <a:off x="7926981" y="553498"/>
            <a:ext cx="1185415" cy="1659296"/>
          </a:xfrm>
          <a:prstGeom prst="rect">
            <a:avLst/>
          </a:prstGeom>
          <a:noFill/>
        </p:spPr>
      </p:pic>
      <p:sp>
        <p:nvSpPr>
          <p:cNvPr id="7" name="Flowchart: Alternate Process 6"/>
          <p:cNvSpPr/>
          <p:nvPr/>
        </p:nvSpPr>
        <p:spPr>
          <a:xfrm>
            <a:off x="3200400" y="2496457"/>
            <a:ext cx="5181600" cy="297180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justLow" rtl="1"/>
            <a:r>
              <a:rPr lang="fa-IR" sz="3200" dirty="0">
                <a:latin typeface="Calibri" panose="020F0502020204030204" pitchFamily="34" charset="0"/>
                <a:ea typeface="Calibri" panose="020F0502020204030204" pitchFamily="34" charset="0"/>
                <a:cs typeface="B Traffic" pitchFamily="2" charset="-78"/>
              </a:rPr>
              <a:t>اشاره به سیره </a:t>
            </a:r>
            <a:r>
              <a:rPr lang="fa-IR" sz="3200" dirty="0" smtClean="0">
                <a:latin typeface="Calibri" panose="020F0502020204030204" pitchFamily="34" charset="0"/>
                <a:ea typeface="Calibri" panose="020F0502020204030204" pitchFamily="34" charset="0"/>
                <a:cs typeface="B Traffic" pitchFamily="2" charset="-78"/>
              </a:rPr>
              <a:t>ائمه</a:t>
            </a:r>
            <a:r>
              <a:rPr lang="fa-IR" sz="2000" dirty="0" smtClean="0">
                <a:latin typeface="Calibri" panose="020F0502020204030204" pitchFamily="34" charset="0"/>
                <a:ea typeface="Calibri" panose="020F0502020204030204" pitchFamily="34" charset="0"/>
                <a:cs typeface="B Traffic" pitchFamily="2" charset="-78"/>
              </a:rPr>
              <a:t>(ع) </a:t>
            </a:r>
            <a:r>
              <a:rPr lang="fa-IR" sz="3200" dirty="0" smtClean="0">
                <a:latin typeface="Calibri" panose="020F0502020204030204" pitchFamily="34" charset="0"/>
                <a:ea typeface="Calibri" panose="020F0502020204030204" pitchFamily="34" charset="0"/>
                <a:cs typeface="B Traffic" pitchFamily="2" charset="-78"/>
              </a:rPr>
              <a:t>در بردباری </a:t>
            </a:r>
            <a:r>
              <a:rPr lang="fa-IR" sz="3200" dirty="0">
                <a:latin typeface="Calibri" panose="020F0502020204030204" pitchFamily="34" charset="0"/>
                <a:ea typeface="Calibri" panose="020F0502020204030204" pitchFamily="34" charset="0"/>
                <a:cs typeface="B Traffic" pitchFamily="2" charset="-78"/>
              </a:rPr>
              <a:t>و نقطه مقابل عدم بردباری برخی افراد </a:t>
            </a:r>
            <a:r>
              <a:rPr lang="fa-IR" sz="3200" dirty="0" smtClean="0">
                <a:latin typeface="Calibri" panose="020F0502020204030204" pitchFamily="34" charset="0"/>
                <a:ea typeface="Calibri" panose="020F0502020204030204" pitchFamily="34" charset="0"/>
                <a:cs typeface="B Traffic" pitchFamily="2" charset="-78"/>
              </a:rPr>
              <a:t>در پذیرش </a:t>
            </a:r>
            <a:r>
              <a:rPr lang="fa-IR" sz="3200" dirty="0">
                <a:latin typeface="Calibri" panose="020F0502020204030204" pitchFamily="34" charset="0"/>
                <a:ea typeface="Calibri" panose="020F0502020204030204" pitchFamily="34" charset="0"/>
                <a:cs typeface="B Traffic" pitchFamily="2" charset="-78"/>
              </a:rPr>
              <a:t>نقد. </a:t>
            </a:r>
            <a:endParaRPr lang="fa-IR" sz="3200" dirty="0">
              <a:cs typeface="B Traffic" pitchFamily="2" charset="-78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81000" y="5867400"/>
            <a:ext cx="8534400" cy="6858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lang="ar-SA" sz="2000" dirty="0" smtClean="0">
                <a:solidFill>
                  <a:srgbClr val="000000"/>
                </a:solidFill>
                <a:latin typeface="Traditional Arabic" pitchFamily="18" charset="-78"/>
                <a:cs typeface="Traditional Arabic" pitchFamily="18" charset="-78"/>
              </a:rPr>
              <a:t>وَلَا تَسْتَوِي الْحَسَنَةُ وَلَا السَّيِّئَةُ ادْفَعْ بِالَّتِي هِيَ أَحْسَنُ فَإِذَا الَّذِي بَيْنَكَ وَبَيْنَهُ عَدَاوَةٌ كَأَنَّهُ وَلِيٌّ حَمِيمٌ</a:t>
            </a:r>
            <a:r>
              <a:rPr lang="en-US" sz="2000" dirty="0" smtClean="0">
                <a:solidFill>
                  <a:srgbClr val="000000"/>
                </a:solidFill>
                <a:latin typeface="Traditional Arabic" pitchFamily="18" charset="-78"/>
                <a:cs typeface="Traditional Arabic" pitchFamily="18" charset="-78"/>
              </a:rPr>
              <a:t> </a:t>
            </a:r>
            <a:r>
              <a:rPr lang="fa-IR" sz="11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en-US" sz="11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۳۴</a:t>
            </a:r>
            <a:r>
              <a:rPr lang="fa-IR" sz="11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a-IR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فصلت:</a:t>
            </a:r>
            <a:endParaRPr lang="en-US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6631323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Left Arrow 11"/>
          <p:cNvSpPr/>
          <p:nvPr/>
        </p:nvSpPr>
        <p:spPr>
          <a:xfrm>
            <a:off x="4495800" y="609600"/>
            <a:ext cx="3962400" cy="1600200"/>
          </a:xfrm>
          <a:prstGeom prst="lef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a-IR" sz="4800" dirty="0" smtClean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B Homa" pitchFamily="2" charset="-78"/>
              </a:rPr>
              <a:t>ناقد</a:t>
            </a:r>
            <a:endParaRPr lang="en-US" sz="4800" dirty="0">
              <a:solidFill>
                <a:srgbClr val="FFFF00"/>
              </a:solidFill>
              <a:latin typeface="Arial" pitchFamily="34" charset="0"/>
              <a:cs typeface="B Homa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257800" y="281355"/>
            <a:ext cx="3161715" cy="75965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fa-IR" sz="28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B Homa" pitchFamily="2" charset="-78"/>
              </a:rPr>
              <a:t>ز- پرهیز </a:t>
            </a:r>
            <a:r>
              <a:rPr lang="fa-IR" sz="2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B Homa" pitchFamily="2" charset="-78"/>
              </a:rPr>
              <a:t>از برچسب زدن</a:t>
            </a:r>
            <a:endParaRPr lang="fa-IR" sz="2800" dirty="0">
              <a:solidFill>
                <a:schemeClr val="tx1"/>
              </a:solidFill>
              <a:cs typeface="B Homa" pitchFamily="2" charset="-78"/>
            </a:endParaRPr>
          </a:p>
        </p:txBody>
      </p:sp>
      <p:sp>
        <p:nvSpPr>
          <p:cNvPr id="5" name="Flowchart: Process 4"/>
          <p:cNvSpPr/>
          <p:nvPr/>
        </p:nvSpPr>
        <p:spPr>
          <a:xfrm>
            <a:off x="381000" y="2209800"/>
            <a:ext cx="3276600" cy="434340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justLow" rtl="1"/>
            <a:r>
              <a:rPr lang="fa-IR" sz="2800" dirty="0" smtClean="0">
                <a:cs typeface="B Traffic" pitchFamily="2" charset="-78"/>
              </a:rPr>
              <a:t>شخص برچسب زدن به صاحبان اندیشه و یا ناقدان به جای نقد اندیشه یا عملی، با انتساب افراد به مکاتب منفور و مطرود، به خیال خود به ابطال آن امر می پردازد. مثل ارتجاعی، کهنه گرا و قدیمی بودن که موجب ابطال اندیشه نمی‌گردد.</a:t>
            </a:r>
            <a:endParaRPr lang="fa-IR" sz="2800" dirty="0">
              <a:cs typeface="B Traffic" pitchFamily="2" charset="-78"/>
            </a:endParaRPr>
          </a:p>
        </p:txBody>
      </p:sp>
      <p:pic>
        <p:nvPicPr>
          <p:cNvPr id="8" name="Picture 7" descr="C:\Users\satari\Desktop\انديشه 1 عكسها\png\bote1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flipH="1">
            <a:off x="7619999" y="125628"/>
            <a:ext cx="1376463" cy="1855572"/>
          </a:xfrm>
          <a:prstGeom prst="rect">
            <a:avLst/>
          </a:prstGeom>
          <a:noFill/>
        </p:spPr>
      </p:pic>
      <p:pic>
        <p:nvPicPr>
          <p:cNvPr id="3074" name="Picture 2" descr="C:\Users\hamidi.t\Desktop\131490.jpg"/>
          <p:cNvPicPr>
            <a:picLocks noChangeAspect="1" noChangeArrowheads="1"/>
          </p:cNvPicPr>
          <p:nvPr/>
        </p:nvPicPr>
        <p:blipFill>
          <a:blip r:embed="rId3" cstate="print"/>
          <a:srcRect l="8000" r="5333"/>
          <a:stretch>
            <a:fillRect/>
          </a:stretch>
        </p:blipFill>
        <p:spPr bwMode="auto">
          <a:xfrm>
            <a:off x="3773714" y="2362200"/>
            <a:ext cx="5141686" cy="41529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27054017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C:\Users\hamidi.t\Desktop\IMG_20150802_012225.jpg"/>
          <p:cNvPicPr>
            <a:picLocks noChangeAspect="1" noChangeArrowheads="1"/>
          </p:cNvPicPr>
          <p:nvPr/>
        </p:nvPicPr>
        <p:blipFill>
          <a:blip r:embed="rId2" cstate="print"/>
          <a:srcRect b="7708"/>
          <a:stretch>
            <a:fillRect/>
          </a:stretch>
        </p:blipFill>
        <p:spPr bwMode="auto">
          <a:xfrm>
            <a:off x="-228600" y="228600"/>
            <a:ext cx="4419600" cy="5334000"/>
          </a:xfrm>
          <a:prstGeom prst="rect">
            <a:avLst/>
          </a:prstGeom>
          <a:noFill/>
        </p:spPr>
      </p:pic>
      <p:pic>
        <p:nvPicPr>
          <p:cNvPr id="4" name="Picture 2" descr="C:\Users\ghiyasvand\Desktop\png\يبفur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2971800"/>
            <a:ext cx="3352800" cy="3384848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4572000" y="426417"/>
            <a:ext cx="3962400" cy="875602"/>
          </a:xfrm>
          <a:prstGeom prst="rect">
            <a:avLst/>
          </a:prstGeom>
          <a:gradFill flip="none" rotWithShape="1">
            <a:gsLst>
              <a:gs pos="3600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fa-IR" sz="3600" b="1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B Homa" pitchFamily="2" charset="-78"/>
              </a:rPr>
              <a:t>ح- آغاز </a:t>
            </a:r>
            <a:r>
              <a:rPr lang="fa-IR" sz="36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B Homa" pitchFamily="2" charset="-78"/>
              </a:rPr>
              <a:t>کردن از خود</a:t>
            </a:r>
            <a:endParaRPr lang="fa-IR" sz="3600" dirty="0">
              <a:solidFill>
                <a:schemeClr val="tx1"/>
              </a:solidFill>
              <a:cs typeface="B Homa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10000" y="4648200"/>
            <a:ext cx="5029200" cy="18288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justLow"/>
            <a:r>
              <a:rPr lang="fa-IR" sz="3000" dirty="0">
                <a:latin typeface="Calibri" panose="020F0502020204030204" pitchFamily="34" charset="0"/>
                <a:ea typeface="Calibri" panose="020F0502020204030204" pitchFamily="34" charset="0"/>
                <a:cs typeface="B Traffic" pitchFamily="2" charset="-78"/>
              </a:rPr>
              <a:t>تاثیر اخلاقی گفتار و </a:t>
            </a:r>
            <a:r>
              <a:rPr lang="fa-IR" sz="3000" dirty="0" smtClean="0">
                <a:latin typeface="Calibri" panose="020F0502020204030204" pitchFamily="34" charset="0"/>
                <a:ea typeface="Calibri" panose="020F0502020204030204" pitchFamily="34" charset="0"/>
                <a:cs typeface="B Traffic" pitchFamily="2" charset="-78"/>
              </a:rPr>
              <a:t>توصیه‌ای </a:t>
            </a:r>
            <a:r>
              <a:rPr lang="fa-IR" sz="3000" dirty="0">
                <a:latin typeface="Calibri" panose="020F0502020204030204" pitchFamily="34" charset="0"/>
                <a:ea typeface="Calibri" panose="020F0502020204030204" pitchFamily="34" charset="0"/>
                <a:cs typeface="B Traffic" pitchFamily="2" charset="-78"/>
              </a:rPr>
              <a:t>که خود فرد به آن عمل </a:t>
            </a:r>
            <a:r>
              <a:rPr lang="fa-IR" sz="3000" dirty="0" smtClean="0">
                <a:latin typeface="Calibri" panose="020F0502020204030204" pitchFamily="34" charset="0"/>
                <a:ea typeface="Calibri" panose="020F0502020204030204" pitchFamily="34" charset="0"/>
                <a:cs typeface="B Traffic" pitchFamily="2" charset="-78"/>
              </a:rPr>
              <a:t>می‌کند </a:t>
            </a:r>
            <a:r>
              <a:rPr lang="fa-IR" sz="3000" dirty="0">
                <a:latin typeface="Calibri" panose="020F0502020204030204" pitchFamily="34" charset="0"/>
                <a:ea typeface="Calibri" panose="020F0502020204030204" pitchFamily="34" charset="0"/>
                <a:cs typeface="B Traffic" pitchFamily="2" charset="-78"/>
              </a:rPr>
              <a:t>به مراتب بیشتر از آن است که خود عمل </a:t>
            </a:r>
            <a:r>
              <a:rPr lang="fa-IR" sz="3000" dirty="0" smtClean="0">
                <a:latin typeface="Calibri" panose="020F0502020204030204" pitchFamily="34" charset="0"/>
                <a:ea typeface="Calibri" panose="020F0502020204030204" pitchFamily="34" charset="0"/>
                <a:cs typeface="B Traffic" pitchFamily="2" charset="-78"/>
              </a:rPr>
              <a:t>نکند.</a:t>
            </a:r>
            <a:endParaRPr lang="fa-IR" sz="3000" dirty="0">
              <a:cs typeface="B Traffic" pitchFamily="2" charset="-78"/>
            </a:endParaRPr>
          </a:p>
        </p:txBody>
      </p:sp>
      <p:pic>
        <p:nvPicPr>
          <p:cNvPr id="7" name="Picture 6" descr="C:\Users\satari\Desktop\انديشه 1 عكسها\png\bote1.pn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rot="471205" flipH="1">
            <a:off x="8047099" y="323538"/>
            <a:ext cx="798620" cy="10747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9" descr="C:\Users\satari\Desktop\انديشه 1 عكسها\png\uzdfghr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85947" y="143478"/>
            <a:ext cx="872852" cy="852774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ardrop 7"/>
          <p:cNvSpPr/>
          <p:nvPr/>
        </p:nvSpPr>
        <p:spPr>
          <a:xfrm rot="19030443" flipH="1" flipV="1">
            <a:off x="7924261" y="-95952"/>
            <a:ext cx="1010891" cy="1010891"/>
          </a:xfrm>
          <a:prstGeom prst="teardrop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prstClr val="black"/>
              </a:solidFill>
            </a:endParaRPr>
          </a:p>
          <a:p>
            <a:pPr algn="ctr"/>
            <a:endParaRPr lang="en-US" dirty="0">
              <a:solidFill>
                <a:prstClr val="black"/>
              </a:solidFill>
            </a:endParaRPr>
          </a:p>
          <a:p>
            <a:pPr algn="ctr"/>
            <a:endParaRPr lang="en-US" dirty="0" smtClean="0">
              <a:solidFill>
                <a:prstClr val="black"/>
              </a:solidFill>
            </a:endParaRPr>
          </a:p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9" name="Picture 9" descr="C:\Users\satari\Desktop\انديشه 1 عكسها\png\uzdfghr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4800" y="152400"/>
            <a:ext cx="872852" cy="852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3" descr="D:\document\leila\a\png\4un3k-arabesque_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3600" y="-457200"/>
            <a:ext cx="2362200" cy="1809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D:\document\leila\a\png\4un3k-arabesque_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228600" y="-533400"/>
            <a:ext cx="2362200" cy="1809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AutoShape 5"/>
          <p:cNvSpPr>
            <a:spLocks noChangeArrowheads="1"/>
          </p:cNvSpPr>
          <p:nvPr/>
        </p:nvSpPr>
        <p:spPr bwMode="auto">
          <a:xfrm>
            <a:off x="0" y="457200"/>
            <a:ext cx="9144000" cy="6629400"/>
          </a:xfrm>
          <a:prstGeom prst="horizontalScroll">
            <a:avLst>
              <a:gd name="adj" fmla="val 12500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fa-IR" sz="1100" b="1" dirty="0" smtClean="0">
              <a:solidFill>
                <a:schemeClr val="tx1"/>
              </a:solidFill>
              <a:latin typeface="Tahoma" pitchFamily="34" charset="0"/>
              <a:cs typeface="B Mitra" pitchFamily="2" charset="-78"/>
            </a:endParaRPr>
          </a:p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fa-IR" sz="1100" b="1" dirty="0" smtClean="0">
              <a:solidFill>
                <a:schemeClr val="tx1"/>
              </a:solidFill>
              <a:latin typeface="Tahoma" pitchFamily="34" charset="0"/>
              <a:cs typeface="B Mitra" pitchFamily="2" charset="-78"/>
            </a:endParaRPr>
          </a:p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fa-IR" sz="1100" b="1" dirty="0" smtClean="0">
              <a:solidFill>
                <a:schemeClr val="tx1"/>
              </a:solidFill>
              <a:latin typeface="Tahoma" pitchFamily="34" charset="0"/>
              <a:cs typeface="B Mitra" pitchFamily="2" charset="-78"/>
            </a:endParaRPr>
          </a:p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fa-IR" sz="1100" b="1" dirty="0" smtClean="0">
              <a:solidFill>
                <a:schemeClr val="tx1"/>
              </a:solidFill>
              <a:latin typeface="Tahoma" pitchFamily="34" charset="0"/>
              <a:cs typeface="B Mitra" pitchFamily="2" charset="-78"/>
            </a:endParaRPr>
          </a:p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fa-IR" sz="1100" b="1" dirty="0" smtClean="0">
              <a:solidFill>
                <a:schemeClr val="tx1"/>
              </a:solidFill>
              <a:latin typeface="Tahoma" pitchFamily="34" charset="0"/>
              <a:cs typeface="B Mitra" pitchFamily="2" charset="-78"/>
            </a:endParaRPr>
          </a:p>
          <a:p>
            <a:pPr algn="r" rtl="1">
              <a:lnSpc>
                <a:spcPct val="200000"/>
              </a:lnSpc>
            </a:pPr>
            <a:r>
              <a:rPr lang="fa-IR" sz="2000" b="1" dirty="0" smtClean="0">
                <a:solidFill>
                  <a:schemeClr val="tx1"/>
                </a:solidFill>
                <a:cs typeface="B Roya" pitchFamily="2" charset="-78"/>
              </a:rPr>
              <a:t>يَأَيُّهَا الَّذِينَ ءَامَنُواْ لِمَ تَقُولُونَ مَا لَا تَفْعَلُونَ كَبُرَ مَقْتًا عِندَ اللَّهِ أَن تَقُولُواْ مَا لَا تَفْعَلُونَ. (صف آیه 2 - 3)</a:t>
            </a:r>
          </a:p>
          <a:p>
            <a:pPr algn="r" rtl="1">
              <a:lnSpc>
                <a:spcPct val="150000"/>
              </a:lnSpc>
            </a:pPr>
            <a:r>
              <a:rPr lang="fa-IR" b="1" dirty="0" smtClean="0">
                <a:solidFill>
                  <a:schemeClr val="tx1"/>
                </a:solidFill>
                <a:cs typeface="B Roya" pitchFamily="2" charset="-78"/>
              </a:rPr>
              <a:t> </a:t>
            </a:r>
            <a:r>
              <a:rPr lang="fa-IR" sz="2400" b="1" dirty="0" smtClean="0">
                <a:solidFill>
                  <a:schemeClr val="tx1"/>
                </a:solidFill>
                <a:cs typeface="B Roya" pitchFamily="2" charset="-78"/>
              </a:rPr>
              <a:t>ای کسانی که ایمان آورده اید چرا سخنی می گویید که عمل نمی کنید؟ نزد خدا </a:t>
            </a:r>
          </a:p>
          <a:p>
            <a:pPr algn="r" rtl="1">
              <a:lnSpc>
                <a:spcPct val="150000"/>
              </a:lnSpc>
            </a:pPr>
            <a:r>
              <a:rPr lang="fa-IR" sz="2400" b="1" dirty="0" smtClean="0">
                <a:solidFill>
                  <a:schemeClr val="tx1"/>
                </a:solidFill>
                <a:cs typeface="B Roya" pitchFamily="2" charset="-78"/>
              </a:rPr>
              <a:t>بسیار موجب خشم است که سخنی بگویید که عمل نمی کنید.</a:t>
            </a:r>
          </a:p>
          <a:p>
            <a:pPr algn="r" rtl="1">
              <a:lnSpc>
                <a:spcPct val="150000"/>
              </a:lnSpc>
            </a:pPr>
            <a:r>
              <a:rPr lang="fa-IR" sz="2400" b="1" dirty="0" smtClean="0">
                <a:solidFill>
                  <a:schemeClr val="tx1"/>
                </a:solidFill>
                <a:cs typeface="B Roya" pitchFamily="2" charset="-78"/>
              </a:rPr>
              <a:t>امام على عليه السلام : «اكبرُ العيبِ ان تعيبَ ما فيك مثلُه» ؛ بزرگ‏ترين عيب اين است</a:t>
            </a:r>
          </a:p>
          <a:p>
            <a:pPr algn="r" rtl="1">
              <a:lnSpc>
                <a:spcPct val="150000"/>
              </a:lnSpc>
            </a:pPr>
            <a:r>
              <a:rPr lang="fa-IR" sz="2400" b="1" dirty="0" smtClean="0">
                <a:solidFill>
                  <a:schemeClr val="tx1"/>
                </a:solidFill>
                <a:cs typeface="B Roya" pitchFamily="2" charset="-78"/>
              </a:rPr>
              <a:t> كه چيزى را بر ديگران عيب بدانى كه خود بدان مبتلايى.</a:t>
            </a:r>
          </a:p>
          <a:p>
            <a:pPr algn="r" rtl="1">
              <a:lnSpc>
                <a:spcPct val="150000"/>
              </a:lnSpc>
            </a:pPr>
            <a:r>
              <a:rPr lang="fa-IR" sz="2400" b="1" dirty="0" smtClean="0">
                <a:solidFill>
                  <a:schemeClr val="tx1"/>
                </a:solidFill>
                <a:cs typeface="B Roya" pitchFamily="2" charset="-78"/>
              </a:rPr>
              <a:t>البته امر به معروف و نهی از منکر وظیفه عمومی است حتی بر کسی که احتمالا خود </a:t>
            </a:r>
          </a:p>
          <a:p>
            <a:pPr algn="r" rtl="1">
              <a:lnSpc>
                <a:spcPct val="150000"/>
              </a:lnSpc>
            </a:pPr>
            <a:r>
              <a:rPr lang="fa-IR" sz="2400" b="1" dirty="0" smtClean="0">
                <a:solidFill>
                  <a:schemeClr val="tx1"/>
                </a:solidFill>
                <a:cs typeface="B Roya" pitchFamily="2" charset="-78"/>
              </a:rPr>
              <a:t>آلوده است اما تاثیر گفتارما بر دیگران به عمل کردن ما وابسته است. كسى كه خود </a:t>
            </a:r>
          </a:p>
          <a:p>
            <a:pPr algn="r" rtl="1">
              <a:lnSpc>
                <a:spcPct val="150000"/>
              </a:lnSpc>
            </a:pPr>
            <a:r>
              <a:rPr lang="fa-IR" sz="2400" b="1" dirty="0" smtClean="0">
                <a:solidFill>
                  <a:schemeClr val="tx1"/>
                </a:solidFill>
                <a:cs typeface="B Roya" pitchFamily="2" charset="-78"/>
              </a:rPr>
              <a:t>رطب مى‏خورد، اگر ديگران را نهى كند، گفتار او تأثير لازم را نخواهد داشت. </a:t>
            </a:r>
          </a:p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fa-IR" sz="1100" b="1" dirty="0" smtClean="0">
              <a:solidFill>
                <a:schemeClr val="tx1"/>
              </a:solidFill>
              <a:latin typeface="Tahoma" pitchFamily="34" charset="0"/>
              <a:cs typeface="B Mitra" pitchFamily="2" charset="-78"/>
            </a:endParaRPr>
          </a:p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fa-IR" sz="1000" b="1" dirty="0" smtClean="0">
              <a:solidFill>
                <a:schemeClr val="tx1"/>
              </a:solidFill>
              <a:latin typeface="Tahoma" pitchFamily="34" charset="0"/>
              <a:cs typeface="B Mitra" pitchFamily="2" charset="-78"/>
            </a:endParaRPr>
          </a:p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fa-IR" sz="1000" b="1" dirty="0" smtClean="0">
              <a:solidFill>
                <a:schemeClr val="tx1"/>
              </a:solidFill>
              <a:latin typeface="Tahoma" pitchFamily="34" charset="0"/>
              <a:cs typeface="B Mitra" pitchFamily="2" charset="-78"/>
            </a:endParaRPr>
          </a:p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fa-IR" sz="1000" b="1" dirty="0" smtClean="0">
              <a:solidFill>
                <a:schemeClr val="tx1"/>
              </a:solidFill>
              <a:latin typeface="Tahoma" pitchFamily="34" charset="0"/>
              <a:cs typeface="B Mitra" pitchFamily="2" charset="-78"/>
            </a:endParaRPr>
          </a:p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fa-IR" sz="1000" b="1" dirty="0" smtClean="0">
              <a:solidFill>
                <a:schemeClr val="tx1"/>
              </a:solidFill>
              <a:latin typeface="Tahoma" pitchFamily="34" charset="0"/>
              <a:cs typeface="B Mitra" pitchFamily="2" charset="-78"/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satari\Desktop\انديشه 1 عكسها\png\يبفurl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59381" y="2209800"/>
            <a:ext cx="4267200" cy="4381114"/>
          </a:xfrm>
          <a:prstGeom prst="rect">
            <a:avLst/>
          </a:prstGeom>
          <a:noFill/>
        </p:spPr>
      </p:pic>
      <p:sp>
        <p:nvSpPr>
          <p:cNvPr id="4" name="Flowchart: Stored Data 3"/>
          <p:cNvSpPr/>
          <p:nvPr/>
        </p:nvSpPr>
        <p:spPr>
          <a:xfrm flipH="1">
            <a:off x="685800" y="228600"/>
            <a:ext cx="7924800" cy="1752600"/>
          </a:xfrm>
          <a:prstGeom prst="flowChartOnlineStorag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>
              <a:lnSpc>
                <a:spcPts val="3400"/>
              </a:lnSpc>
              <a:spcAft>
                <a:spcPts val="1000"/>
              </a:spcAft>
            </a:pPr>
            <a:r>
              <a:rPr lang="fa-IR" sz="2500" b="1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Traffic" pitchFamily="2" charset="-78"/>
              </a:rPr>
              <a:t>2.مهمترین نشانه شکوفایی علم و اندیشه.</a:t>
            </a:r>
            <a:endParaRPr lang="en-US" sz="2500" b="1" dirty="0" smtClean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B Traffic" pitchFamily="2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5189" b="3010"/>
          <a:stretch>
            <a:fillRect/>
          </a:stretch>
        </p:blipFill>
        <p:spPr>
          <a:xfrm>
            <a:off x="381000" y="1295400"/>
            <a:ext cx="8153400" cy="46482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pic>
      <p:pic>
        <p:nvPicPr>
          <p:cNvPr id="7" name="Picture 2" descr="C:\Users\satari\Desktop\انديشه 1 عكسها\png\يبفurl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28600" y="99512"/>
            <a:ext cx="1981200" cy="2034088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838200" y="2286000"/>
            <a:ext cx="7239000" cy="323165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r" rtl="1"/>
            <a:r>
              <a:rPr lang="fa-IR" sz="3600" dirty="0" smtClean="0">
                <a:cs typeface="B Homa" pitchFamily="2" charset="-78"/>
              </a:rPr>
              <a:t>"</a:t>
            </a:r>
            <a:r>
              <a:rPr lang="fa-IR" sz="2800" dirty="0" smtClean="0">
                <a:cs typeface="B Homa" pitchFamily="2" charset="-78"/>
              </a:rPr>
              <a:t>فبشرعباد الذین یستمعون القول فیتبعون احسنه، اولئك الذین هدیهم الله و اولئك هم اولوالالباب”(سوره زمر/ ۱۷ ـ ۱۸)</a:t>
            </a:r>
            <a:endParaRPr lang="en-US" sz="2800" dirty="0" smtClean="0">
              <a:cs typeface="B Homa" pitchFamily="2" charset="-78"/>
            </a:endParaRPr>
          </a:p>
          <a:p>
            <a:pPr algn="r" rtl="1"/>
            <a:r>
              <a:rPr lang="fa-IR" sz="2800" dirty="0" smtClean="0">
                <a:cs typeface="B Homa" pitchFamily="2" charset="-78"/>
              </a:rPr>
              <a:t>آن بندگان را به لطف و رحمت من بشارت آر، كه چون سخن حق بشنوند، نیكوتر آن را عمل كنند. آنان هستند كه خدا آن ها را به لطف خاص خود هدایت فرموده و هم آنان به حقیقت، خردمندان عالم هستند.</a:t>
            </a:r>
            <a:endParaRPr lang="fa-IR" sz="2800" dirty="0">
              <a:cs typeface="B Homa" pitchFamily="2" charset="-7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3213689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satari\Desktop\انديشه 1 عكسها\png\يبفurl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733800" y="1790706"/>
            <a:ext cx="5253258" cy="4985700"/>
          </a:xfrm>
          <a:prstGeom prst="rect">
            <a:avLst/>
          </a:prstGeom>
          <a:noFill/>
        </p:spPr>
      </p:pic>
      <p:pic>
        <p:nvPicPr>
          <p:cNvPr id="1026" name="Picture 2" descr="C:\Users\hamidi.t\Desktop\bahs.jpg"/>
          <p:cNvPicPr>
            <a:picLocks noChangeAspect="1" noChangeArrowheads="1"/>
          </p:cNvPicPr>
          <p:nvPr/>
        </p:nvPicPr>
        <p:blipFill>
          <a:blip r:embed="rId3" cstate="print"/>
          <a:srcRect l="4808" r="4808"/>
          <a:stretch>
            <a:fillRect/>
          </a:stretch>
        </p:blipFill>
        <p:spPr bwMode="auto">
          <a:xfrm>
            <a:off x="381000" y="1676400"/>
            <a:ext cx="7162800" cy="5012436"/>
          </a:xfrm>
          <a:prstGeom prst="rect">
            <a:avLst/>
          </a:prstGeom>
          <a:noFill/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838200" y="694001"/>
            <a:ext cx="7924800" cy="10011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ts val="3400"/>
              </a:lnSpc>
              <a:spcAft>
                <a:spcPts val="1000"/>
              </a:spcAft>
            </a:pPr>
            <a:r>
              <a:rPr lang="fa-IR" sz="2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B Traffic" pitchFamily="2" charset="-78"/>
              </a:rPr>
              <a:t>3.رونق مباحثات علمی با تضارب آرا و تبادل افکار     </a:t>
            </a:r>
            <a:endParaRPr lang="en-US" sz="28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B Traffic" pitchFamily="2" charset="-78"/>
            </a:endParaRPr>
          </a:p>
        </p:txBody>
      </p:sp>
      <p:pic>
        <p:nvPicPr>
          <p:cNvPr id="9" name="Picture 2" descr="C:\Users\satari\Desktop\انديشه 1 عكسها\png\AN071TR.PNG"/>
          <p:cNvPicPr>
            <a:picLocks noChangeAspect="1" noChangeArrowheads="1"/>
          </p:cNvPicPr>
          <p:nvPr/>
        </p:nvPicPr>
        <p:blipFill>
          <a:blip r:embed="rId4" cstate="print"/>
          <a:srcRect b="9486"/>
          <a:stretch>
            <a:fillRect/>
          </a:stretch>
        </p:blipFill>
        <p:spPr bwMode="auto">
          <a:xfrm>
            <a:off x="7543800" y="762000"/>
            <a:ext cx="874234" cy="84757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828956443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524000" y="381000"/>
            <a:ext cx="7244291" cy="5283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ts val="3400"/>
              </a:lnSpc>
              <a:spcAft>
                <a:spcPts val="1000"/>
              </a:spcAft>
            </a:pPr>
            <a:r>
              <a:rPr lang="fa-IR" sz="2800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Traffic" pitchFamily="2" charset="-78"/>
              </a:rPr>
              <a:t>آزادی اندیشه به معنای آزادی هتاکی و پرده دری نیست.</a:t>
            </a:r>
            <a:endParaRPr lang="en-US" sz="2800" dirty="0" smtClean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B Traffic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57400" y="6019800"/>
            <a:ext cx="6678431" cy="5283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ts val="3400"/>
              </a:lnSpc>
              <a:spcAft>
                <a:spcPts val="1000"/>
              </a:spcAft>
            </a:pPr>
            <a:r>
              <a:rPr lang="fa-IR" sz="2800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Traffic" pitchFamily="2" charset="-78"/>
              </a:rPr>
              <a:t>یکی از مهمترین قیدهای آزادی قیدهای اخلاقی است.</a:t>
            </a:r>
            <a:endParaRPr lang="en-US" sz="2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B Traffic" pitchFamily="2" charset="-7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4148073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3250">
        <p15:prstTrans prst="origami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evel 4"/>
          <p:cNvSpPr/>
          <p:nvPr/>
        </p:nvSpPr>
        <p:spPr>
          <a:xfrm>
            <a:off x="457200" y="4800600"/>
            <a:ext cx="8131127" cy="1600200"/>
          </a:xfrm>
          <a:prstGeom prst="bevel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800" dirty="0">
                <a:latin typeface="Calibri" panose="020F0502020204030204" pitchFamily="34" charset="0"/>
                <a:ea typeface="Calibri" panose="020F0502020204030204" pitchFamily="34" charset="0"/>
                <a:cs typeface="B Traffic" pitchFamily="2" charset="-78"/>
              </a:rPr>
              <a:t>1- بیان محسنات </a:t>
            </a:r>
            <a:r>
              <a:rPr lang="fa-IR" sz="3200" dirty="0">
                <a:latin typeface="Calibri" panose="020F0502020204030204" pitchFamily="34" charset="0"/>
                <a:ea typeface="Calibri" panose="020F0502020204030204" pitchFamily="34" charset="0"/>
                <a:cs typeface="B Traffic" pitchFamily="2" charset="-78"/>
              </a:rPr>
              <a:t>: </a:t>
            </a:r>
            <a:endParaRPr lang="en-US" sz="3200" dirty="0" smtClean="0">
              <a:latin typeface="Calibri" panose="020F0502020204030204" pitchFamily="34" charset="0"/>
              <a:ea typeface="Calibri" panose="020F0502020204030204" pitchFamily="34" charset="0"/>
              <a:cs typeface="B Traffic" pitchFamily="2" charset="-78"/>
            </a:endParaRPr>
          </a:p>
          <a:p>
            <a:pPr algn="ctr"/>
            <a:r>
              <a:rPr lang="fa-IR" sz="2800" dirty="0" smtClean="0">
                <a:latin typeface="Calibri" panose="020F0502020204030204" pitchFamily="34" charset="0"/>
                <a:ea typeface="Calibri" panose="020F0502020204030204" pitchFamily="34" charset="0"/>
                <a:cs typeface="B Traffic" pitchFamily="2" charset="-78"/>
              </a:rPr>
              <a:t>برخی </a:t>
            </a:r>
            <a:r>
              <a:rPr lang="fa-IR" sz="2800" dirty="0">
                <a:latin typeface="Calibri" panose="020F0502020204030204" pitchFamily="34" charset="0"/>
                <a:ea typeface="Calibri" panose="020F0502020204030204" pitchFamily="34" charset="0"/>
                <a:cs typeface="B Traffic" pitchFamily="2" charset="-78"/>
              </a:rPr>
              <a:t>معتقدند نقد فقط بیان خوبی ها و محسنات است</a:t>
            </a:r>
            <a:endParaRPr lang="fa-IR" sz="2800" dirty="0">
              <a:cs typeface="B Traffic" pitchFamily="2" charset="-78"/>
            </a:endParaRPr>
          </a:p>
        </p:txBody>
      </p:sp>
      <p:pic>
        <p:nvPicPr>
          <p:cNvPr id="8" name="Picture 7" descr="C:\Users\satari\Desktop\انديشه 1 عكسها\png\bote1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19714452" flipH="1">
            <a:off x="7850476" y="4505686"/>
            <a:ext cx="1009205" cy="1374529"/>
          </a:xfrm>
          <a:prstGeom prst="rect">
            <a:avLst/>
          </a:prstGeom>
          <a:noFill/>
        </p:spPr>
      </p:pic>
      <p:pic>
        <p:nvPicPr>
          <p:cNvPr id="4098" name="Picture 2" descr="C:\Users\hamidi.t\Desktop\جلسه-نقد-و-بررسی-فیلم-اهانت-آمیز-به-ساحت-مقدس-پیامبر-اکرم-ص-با-سخنرانی-مدیرکل-ارشاد-گیلان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28600"/>
            <a:ext cx="5820833" cy="4365625"/>
          </a:xfrm>
          <a:prstGeom prst="rect">
            <a:avLst/>
          </a:prstGeom>
          <a:noFill/>
        </p:spPr>
      </p:pic>
      <p:sp>
        <p:nvSpPr>
          <p:cNvPr id="4" name="Notched Right Arrow 3"/>
          <p:cNvSpPr/>
          <p:nvPr/>
        </p:nvSpPr>
        <p:spPr>
          <a:xfrm rot="20571457" flipH="1">
            <a:off x="5182874" y="120607"/>
            <a:ext cx="3723330" cy="2120984"/>
          </a:xfrm>
          <a:prstGeom prst="notchedRightArrow">
            <a:avLst/>
          </a:prstGeom>
          <a:solidFill>
            <a:schemeClr val="accent4">
              <a:lumMod val="40000"/>
              <a:lumOff val="60000"/>
            </a:schemeClr>
          </a:solidFill>
          <a:ln>
            <a:prstDash val="solid"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3600" b="1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B Homa" pitchFamily="2" charset="-78"/>
              </a:rPr>
              <a:t>2. معناشناسی  </a:t>
            </a:r>
            <a:r>
              <a:rPr lang="fa-IR" sz="36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B Homa" pitchFamily="2" charset="-78"/>
              </a:rPr>
              <a:t>نقد</a:t>
            </a:r>
            <a:endParaRPr lang="fa-IR" sz="3600" dirty="0">
              <a:solidFill>
                <a:schemeClr val="tx1"/>
              </a:solidFill>
              <a:cs typeface="B Homa" pitchFamily="2" charset="-7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2804883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hamidi.t\Desktop\عکس 4\1180.jpg"/>
          <p:cNvPicPr>
            <a:picLocks noChangeAspect="1" noChangeArrowheads="1"/>
          </p:cNvPicPr>
          <p:nvPr/>
        </p:nvPicPr>
        <p:blipFill>
          <a:blip r:embed="rId2" cstate="print"/>
          <a:srcRect t="8354" r="10000"/>
          <a:stretch>
            <a:fillRect/>
          </a:stretch>
        </p:blipFill>
        <p:spPr bwMode="auto">
          <a:xfrm>
            <a:off x="914400" y="609600"/>
            <a:ext cx="4114800" cy="6018850"/>
          </a:xfrm>
          <a:prstGeom prst="rect">
            <a:avLst/>
          </a:prstGeom>
          <a:noFill/>
        </p:spPr>
      </p:pic>
      <p:pic>
        <p:nvPicPr>
          <p:cNvPr id="4" name="Picture 2" descr="C:\Users\ghiyasvand\Desktop\png\يبفurl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648200" y="1676400"/>
            <a:ext cx="3661977" cy="3886200"/>
          </a:xfrm>
          <a:prstGeom prst="rect">
            <a:avLst/>
          </a:prstGeom>
          <a:noFill/>
        </p:spPr>
      </p:pic>
      <p:sp>
        <p:nvSpPr>
          <p:cNvPr id="10" name="Folded Corner 9"/>
          <p:cNvSpPr/>
          <p:nvPr/>
        </p:nvSpPr>
        <p:spPr>
          <a:xfrm>
            <a:off x="6096000" y="1981200"/>
            <a:ext cx="2819400" cy="3200400"/>
          </a:xfrm>
          <a:prstGeom prst="foldedCorner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justLow" rtl="1">
              <a:lnSpc>
                <a:spcPts val="3400"/>
              </a:lnSpc>
              <a:spcAft>
                <a:spcPts val="1000"/>
              </a:spcAft>
            </a:pPr>
            <a:r>
              <a:rPr lang="fa-IR" sz="3200" dirty="0" smtClean="0">
                <a:latin typeface="Calibri" panose="020F0502020204030204" pitchFamily="34" charset="0"/>
                <a:ea typeface="Calibri" panose="020F0502020204030204" pitchFamily="34" charset="0"/>
                <a:cs typeface="B Traffic" panose="00000400000000000000" pitchFamily="2" charset="-78"/>
              </a:rPr>
              <a:t>برخی </a:t>
            </a:r>
            <a:r>
              <a:rPr lang="fa-IR" sz="3200" dirty="0">
                <a:latin typeface="Calibri" panose="020F0502020204030204" pitchFamily="34" charset="0"/>
                <a:ea typeface="Calibri" panose="020F0502020204030204" pitchFamily="34" charset="0"/>
                <a:cs typeface="B Traffic" panose="00000400000000000000" pitchFamily="2" charset="-78"/>
              </a:rPr>
              <a:t>معتقدند نقد فقط </a:t>
            </a:r>
            <a:r>
              <a:rPr lang="fa-IR" sz="3200" dirty="0" smtClean="0">
                <a:latin typeface="Calibri" panose="020F0502020204030204" pitchFamily="34" charset="0"/>
                <a:ea typeface="Calibri" panose="020F0502020204030204" pitchFamily="34" charset="0"/>
                <a:cs typeface="B Traffic" panose="00000400000000000000" pitchFamily="2" charset="-78"/>
              </a:rPr>
              <a:t>به </a:t>
            </a:r>
            <a:r>
              <a:rPr lang="fa-IR" sz="3200" dirty="0">
                <a:latin typeface="Calibri" panose="020F0502020204030204" pitchFamily="34" charset="0"/>
                <a:ea typeface="Calibri" panose="020F0502020204030204" pitchFamily="34" charset="0"/>
                <a:cs typeface="B Traffic" panose="00000400000000000000" pitchFamily="2" charset="-78"/>
              </a:rPr>
              <a:t>معنای </a:t>
            </a:r>
            <a:r>
              <a:rPr lang="fa-IR" sz="3200" dirty="0" smtClean="0">
                <a:latin typeface="Calibri" panose="020F0502020204030204" pitchFamily="34" charset="0"/>
                <a:ea typeface="Calibri" panose="020F0502020204030204" pitchFamily="34" charset="0"/>
                <a:cs typeface="B Traffic" panose="00000400000000000000" pitchFamily="2" charset="-78"/>
              </a:rPr>
              <a:t>عیب‌جویی </a:t>
            </a:r>
            <a:r>
              <a:rPr lang="fa-IR" sz="3200" dirty="0">
                <a:latin typeface="Calibri" panose="020F0502020204030204" pitchFamily="34" charset="0"/>
                <a:ea typeface="Calibri" panose="020F0502020204030204" pitchFamily="34" charset="0"/>
                <a:cs typeface="B Traffic" panose="00000400000000000000" pitchFamily="2" charset="-78"/>
              </a:rPr>
              <a:t>و </a:t>
            </a:r>
            <a:r>
              <a:rPr lang="fa-IR" sz="3200" dirty="0" smtClean="0">
                <a:latin typeface="Calibri" panose="020F0502020204030204" pitchFamily="34" charset="0"/>
                <a:ea typeface="Calibri" panose="020F0502020204030204" pitchFamily="34" charset="0"/>
                <a:cs typeface="B Traffic" panose="00000400000000000000" pitchFamily="2" charset="-78"/>
              </a:rPr>
              <a:t>خرده‌گیری است.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B Traffic" panose="00000400000000000000" pitchFamily="2" charset="-78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019800" y="762000"/>
            <a:ext cx="2895600" cy="9144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ts val="3400"/>
              </a:lnSpc>
              <a:spcAft>
                <a:spcPts val="1000"/>
              </a:spcAft>
            </a:pPr>
            <a:r>
              <a:rPr lang="fa-IR" sz="3200" dirty="0" smtClean="0">
                <a:latin typeface="Calibri" panose="020F0502020204030204" pitchFamily="34" charset="0"/>
                <a:ea typeface="Calibri" panose="020F0502020204030204" pitchFamily="34" charset="0"/>
                <a:cs typeface="B Homa" pitchFamily="2" charset="-78"/>
              </a:rPr>
              <a:t>2- بیان معایب:</a:t>
            </a:r>
            <a:endParaRPr lang="fa-IR" sz="3200" dirty="0" smtClean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B Homa" pitchFamily="2" charset="-7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118815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Alternate Process 5"/>
          <p:cNvSpPr/>
          <p:nvPr/>
        </p:nvSpPr>
        <p:spPr>
          <a:xfrm>
            <a:off x="533400" y="244103"/>
            <a:ext cx="7809669" cy="901521"/>
          </a:xfrm>
          <a:prstGeom prst="flowChartAlternate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40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B Homa" pitchFamily="2" charset="-78"/>
              </a:rPr>
              <a:t>ارزیابی </a:t>
            </a:r>
            <a:r>
              <a:rPr lang="fa-IR" sz="4000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B Homa" pitchFamily="2" charset="-78"/>
              </a:rPr>
              <a:t>منصفانه: </a:t>
            </a:r>
            <a:r>
              <a:rPr lang="fa-IR" sz="3200" dirty="0" smtClean="0">
                <a:latin typeface="Calibri" panose="020F0502020204030204" pitchFamily="34" charset="0"/>
                <a:ea typeface="Calibri" panose="020F0502020204030204" pitchFamily="34" charset="0"/>
                <a:cs typeface="B Homa" pitchFamily="2" charset="-78"/>
              </a:rPr>
              <a:t>بیان محسنات- بیان معایب</a:t>
            </a:r>
          </a:p>
        </p:txBody>
      </p:sp>
      <p:pic>
        <p:nvPicPr>
          <p:cNvPr id="7" name="Picture 6" descr="C:\Users\satari\Desktop\انديشه 1 عكسها\png\bote1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rot="19714452" flipH="1">
            <a:off x="7849146" y="22189"/>
            <a:ext cx="804653" cy="1229839"/>
          </a:xfrm>
          <a:prstGeom prst="rect">
            <a:avLst/>
          </a:prstGeom>
          <a:noFill/>
        </p:spPr>
      </p:pic>
      <p:sp>
        <p:nvSpPr>
          <p:cNvPr id="8" name="Flowchart: Alternate Process 7"/>
          <p:cNvSpPr/>
          <p:nvPr/>
        </p:nvSpPr>
        <p:spPr>
          <a:xfrm>
            <a:off x="4724400" y="2209800"/>
            <a:ext cx="3733800" cy="4267200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justLow" rtl="1">
              <a:lnSpc>
                <a:spcPts val="3400"/>
              </a:lnSpc>
              <a:spcAft>
                <a:spcPts val="1000"/>
              </a:spcAft>
            </a:pPr>
            <a:r>
              <a:rPr lang="fa-IR" sz="3200" dirty="0" smtClean="0">
                <a:latin typeface="Calibri" panose="020F0502020204030204" pitchFamily="34" charset="0"/>
                <a:ea typeface="Calibri" panose="020F0502020204030204" pitchFamily="34" charset="0"/>
                <a:cs typeface="B Traffic" pitchFamily="2" charset="-78"/>
              </a:rPr>
              <a:t>وارسی و بررسی </a:t>
            </a:r>
            <a:r>
              <a:rPr lang="fa-IR" sz="3200" dirty="0">
                <a:latin typeface="Calibri" panose="020F0502020204030204" pitchFamily="34" charset="0"/>
                <a:ea typeface="Calibri" panose="020F0502020204030204" pitchFamily="34" charset="0"/>
                <a:cs typeface="B Traffic" pitchFamily="2" charset="-78"/>
              </a:rPr>
              <a:t>یک موضوع برای شناسایی و شناساندن زیبایی و زشتی و بایستگی و </a:t>
            </a:r>
            <a:r>
              <a:rPr lang="fa-IR" sz="3200" dirty="0" smtClean="0">
                <a:latin typeface="Calibri" panose="020F0502020204030204" pitchFamily="34" charset="0"/>
                <a:ea typeface="Calibri" panose="020F0502020204030204" pitchFamily="34" charset="0"/>
                <a:cs typeface="B Traffic" pitchFamily="2" charset="-78"/>
              </a:rPr>
              <a:t>بودها و نبودهای درستی و نادرستی آن. 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B Traffic" pitchFamily="2" charset="-78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724400" y="1600200"/>
            <a:ext cx="3733800" cy="9906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ts val="3400"/>
              </a:lnSpc>
              <a:spcAft>
                <a:spcPts val="1000"/>
              </a:spcAft>
            </a:pPr>
            <a:r>
              <a:rPr lang="fa-IR" sz="4000" dirty="0" smtClean="0">
                <a:latin typeface="Calibri" panose="020F0502020204030204" pitchFamily="34" charset="0"/>
                <a:ea typeface="Calibri" panose="020F0502020204030204" pitchFamily="34" charset="0"/>
                <a:cs typeface="B Traffic" pitchFamily="2" charset="-78"/>
              </a:rPr>
              <a:t>نقد در اصطلاح:</a:t>
            </a:r>
            <a:endParaRPr lang="fa-IR" sz="4000" dirty="0" smtClean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B Homa" pitchFamily="2" charset="-78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6988" b="3750"/>
          <a:stretch>
            <a:fillRect/>
          </a:stretch>
        </p:blipFill>
        <p:spPr>
          <a:xfrm>
            <a:off x="366969" y="1260288"/>
            <a:ext cx="4205031" cy="5369112"/>
          </a:xfrm>
          <a:prstGeom prst="rect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="" xmlns:p14="http://schemas.microsoft.com/office/powerpoint/2010/main" val="1677177973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Alternate Process 5"/>
          <p:cNvSpPr/>
          <p:nvPr/>
        </p:nvSpPr>
        <p:spPr>
          <a:xfrm>
            <a:off x="533400" y="244103"/>
            <a:ext cx="7809669" cy="901521"/>
          </a:xfrm>
          <a:prstGeom prst="flowChartAlternate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Roya" pitchFamily="2" charset="-78"/>
              </a:rPr>
              <a:t>تفاوت نقد و عیب جویی</a:t>
            </a:r>
            <a:endParaRPr lang="fa-IR" sz="3200" dirty="0" smtClean="0">
              <a:latin typeface="Calibri" panose="020F0502020204030204" pitchFamily="34" charset="0"/>
              <a:ea typeface="Calibri" panose="020F0502020204030204" pitchFamily="34" charset="0"/>
              <a:cs typeface="B Homa" pitchFamily="2" charset="-78"/>
            </a:endParaRPr>
          </a:p>
        </p:txBody>
      </p:sp>
      <p:pic>
        <p:nvPicPr>
          <p:cNvPr id="7" name="Picture 6" descr="C:\Users\satari\Desktop\انديشه 1 عكسها\png\bote1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rot="19714452" flipH="1">
            <a:off x="7849146" y="22189"/>
            <a:ext cx="804653" cy="1229839"/>
          </a:xfrm>
          <a:prstGeom prst="rect">
            <a:avLst/>
          </a:prstGeom>
          <a:noFill/>
        </p:spPr>
      </p:pic>
      <p:sp>
        <p:nvSpPr>
          <p:cNvPr id="8" name="Flowchart: Alternate Process 7"/>
          <p:cNvSpPr/>
          <p:nvPr/>
        </p:nvSpPr>
        <p:spPr>
          <a:xfrm>
            <a:off x="381000" y="1295400"/>
            <a:ext cx="8534400" cy="5562600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justLow" rtl="1">
              <a:lnSpc>
                <a:spcPts val="3400"/>
              </a:lnSpc>
              <a:spcAft>
                <a:spcPts val="1000"/>
              </a:spcAft>
            </a:pPr>
            <a:endParaRPr lang="fa-IR" sz="3200" dirty="0" smtClean="0">
              <a:latin typeface="Calibri" panose="020F0502020204030204" pitchFamily="34" charset="0"/>
              <a:ea typeface="Calibri" panose="020F0502020204030204" pitchFamily="34" charset="0"/>
              <a:cs typeface="B Traffic" pitchFamily="2" charset="-78"/>
            </a:endParaRPr>
          </a:p>
          <a:p>
            <a:pPr algn="justLow" rtl="1">
              <a:lnSpc>
                <a:spcPts val="3400"/>
              </a:lnSpc>
              <a:spcAft>
                <a:spcPts val="1000"/>
              </a:spcAft>
            </a:pPr>
            <a:endParaRPr lang="fa-IR" sz="3200" dirty="0" smtClean="0">
              <a:latin typeface="Calibri" panose="020F0502020204030204" pitchFamily="34" charset="0"/>
              <a:ea typeface="Calibri" panose="020F0502020204030204" pitchFamily="34" charset="0"/>
              <a:cs typeface="B Traffic" pitchFamily="2" charset="-78"/>
            </a:endParaRPr>
          </a:p>
          <a:p>
            <a:pPr algn="justLow" rtl="1">
              <a:lnSpc>
                <a:spcPts val="3400"/>
              </a:lnSpc>
              <a:spcAft>
                <a:spcPts val="1000"/>
              </a:spcAft>
            </a:pPr>
            <a:r>
              <a:rPr lang="fa-IR" sz="3200" dirty="0" smtClean="0">
                <a:latin typeface="Calibri" panose="020F0502020204030204" pitchFamily="34" charset="0"/>
                <a:ea typeface="Calibri" panose="020F0502020204030204" pitchFamily="34" charset="0"/>
                <a:cs typeface="B Traffic" pitchFamily="2" charset="-78"/>
              </a:rPr>
              <a:t>1.نقد یک عمل پسندیده و مطلوب به شمار می رود اما عیب جویی در اسلام حرام و صفتی ناپسند است.قرآن مجید می فرماید: ویل لکل همزه لمزه وای بر هر عیب جوی طعنه زننده. </a:t>
            </a:r>
          </a:p>
          <a:p>
            <a:pPr algn="justLow" rtl="1">
              <a:lnSpc>
                <a:spcPts val="3400"/>
              </a:lnSpc>
              <a:spcAft>
                <a:spcPts val="1000"/>
              </a:spcAft>
            </a:pPr>
            <a:r>
              <a:rPr lang="fa-IR" sz="3200" dirty="0" smtClean="0">
                <a:latin typeface="Calibri" panose="020F0502020204030204" pitchFamily="34" charset="0"/>
                <a:ea typeface="Calibri" panose="020F0502020204030204" pitchFamily="34" charset="0"/>
                <a:cs typeface="B Traffic" pitchFamily="2" charset="-78"/>
              </a:rPr>
              <a:t>2.منشاء عیب جویی حسادت، انتقام جویی، خود خواهی است اما انگیزه نقد، نوع دوستی، عواطف انسانی و تعهد ایمانی است. </a:t>
            </a:r>
          </a:p>
          <a:p>
            <a:pPr algn="justLow" rtl="1">
              <a:lnSpc>
                <a:spcPts val="3400"/>
              </a:lnSpc>
              <a:spcAft>
                <a:spcPts val="1000"/>
              </a:spcAft>
            </a:pPr>
            <a:r>
              <a:rPr lang="fa-IR" sz="3200" dirty="0" smtClean="0">
                <a:latin typeface="Calibri" panose="020F0502020204030204" pitchFamily="34" charset="0"/>
                <a:ea typeface="Calibri" panose="020F0502020204030204" pitchFamily="34" charset="0"/>
                <a:cs typeface="B Traffic" pitchFamily="2" charset="-78"/>
              </a:rPr>
              <a:t>3.عیب جویی به هدف تخریب و آزار فرد و تخریب شخصیت فرد است، در حالی که هدف از انتقاد، خیر خواهی و اصلاح اموراست. </a:t>
            </a:r>
          </a:p>
        </p:txBody>
      </p:sp>
    </p:spTree>
    <p:extLst>
      <p:ext uri="{BB962C8B-B14F-4D97-AF65-F5344CB8AC3E}">
        <p14:creationId xmlns="" xmlns:p14="http://schemas.microsoft.com/office/powerpoint/2010/main" val="1677177973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530</TotalTime>
  <Words>1057</Words>
  <Application>Microsoft Office PowerPoint</Application>
  <PresentationFormat>On-screen Show (4:3)</PresentationFormat>
  <Paragraphs>95</Paragraphs>
  <Slides>23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تقي حميدي</dc:creator>
  <cp:lastModifiedBy>NPSoft</cp:lastModifiedBy>
  <cp:revision>101</cp:revision>
  <dcterms:created xsi:type="dcterms:W3CDTF">2006-08-16T00:00:00Z</dcterms:created>
  <dcterms:modified xsi:type="dcterms:W3CDTF">2019-08-04T06:04:01Z</dcterms:modified>
</cp:coreProperties>
</file>