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CE0B-BAA8-4E67-9CFE-3BBB57B9B161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03496-2D2E-471A-89B9-6C0FB2A99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615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03496-2D2E-471A-89B9-6C0FB2A99E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989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828800" y="18618"/>
            <a:ext cx="4660723" cy="462958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6200000">
            <a:off x="5301453" y="3185170"/>
            <a:ext cx="6429364" cy="916295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       </a:t>
            </a:r>
            <a:r>
              <a:rPr lang="fa-IR" sz="4000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فصل چهارم: اخلاق معیشت 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12" name="Teardrop 11"/>
          <p:cNvSpPr/>
          <p:nvPr/>
        </p:nvSpPr>
        <p:spPr>
          <a:xfrm rot="19030443" flipH="1" flipV="1">
            <a:off x="7981248" y="75661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3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934" y="143478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hamidi.t\Desktop\عکس 4\IMG20215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855" y="1828800"/>
            <a:ext cx="7614745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3353485"/>
            <a:ext cx="2991100" cy="2971115"/>
          </a:xfrm>
          <a:prstGeom prst="rect">
            <a:avLst/>
          </a:prstGeom>
          <a:noFill/>
        </p:spPr>
      </p:pic>
      <p:pic>
        <p:nvPicPr>
          <p:cNvPr id="4" name="Picture 3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4563" y="1600200"/>
            <a:ext cx="1993837" cy="198051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63293" y="309549"/>
            <a:ext cx="692547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4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حسن الخلق یزید فی الرزق</a:t>
            </a:r>
          </a:p>
        </p:txBody>
      </p:sp>
      <p:pic>
        <p:nvPicPr>
          <p:cNvPr id="9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0949"/>
            <a:ext cx="942703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1841" y="80949"/>
            <a:ext cx="942703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71600" y="2133600"/>
            <a:ext cx="7391400" cy="8572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الف ) رزق‌های مادی و معنوی</a:t>
            </a:r>
            <a:endParaRPr lang="en-US" sz="3200" dirty="0">
              <a:solidFill>
                <a:srgbClr val="FFFF00"/>
              </a:solidFill>
              <a:cs typeface="B Traffic" pitchFamily="2" charset="-78"/>
            </a:endParaRPr>
          </a:p>
        </p:txBody>
      </p:sp>
      <p:pic>
        <p:nvPicPr>
          <p:cNvPr id="12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209800"/>
            <a:ext cx="785818" cy="734612"/>
          </a:xfrm>
          <a:prstGeom prst="rect">
            <a:avLst/>
          </a:prstGeom>
          <a:noFill/>
        </p:spPr>
      </p:pic>
      <p:pic>
        <p:nvPicPr>
          <p:cNvPr id="13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47800" y="2209800"/>
            <a:ext cx="785818" cy="734612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352800" y="3276600"/>
            <a:ext cx="5410200" cy="30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Low" rtl="1"/>
            <a:r>
              <a:rPr lang="fa-IR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ب- اتفاق وجود ندارد و هیچ پدیده‌ای بدون  علت نیست؛ (محرومیت: نتیجه اعمال)</a:t>
            </a:r>
            <a:endParaRPr lang="en-US" sz="3200" dirty="0">
              <a:solidFill>
                <a:schemeClr val="bg1"/>
              </a:solidFill>
              <a:cs typeface="B Traffic" pitchFamily="2" charset="-78"/>
            </a:endParaRPr>
          </a:p>
        </p:txBody>
      </p:sp>
      <p:pic>
        <p:nvPicPr>
          <p:cNvPr id="15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3380188"/>
            <a:ext cx="785818" cy="734612"/>
          </a:xfrm>
          <a:prstGeom prst="rect">
            <a:avLst/>
          </a:prstGeom>
          <a:noFill/>
        </p:spPr>
      </p:pic>
      <p:pic>
        <p:nvPicPr>
          <p:cNvPr id="16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29000" y="5486400"/>
            <a:ext cx="785818" cy="73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2743200"/>
            <a:ext cx="3581400" cy="355747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228600"/>
            <a:ext cx="7315200" cy="211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جز علل و عوامل </a:t>
            </a: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ظاهری،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علل و عوامل دیگری </a:t>
            </a: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در عالم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جریان دارد که ارتباط آنها با معلول خودشان برای </a:t>
            </a: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ما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محسوس نیست.</a:t>
            </a:r>
            <a:endParaRPr lang="fa-IR" sz="32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6146" name="Picture 2" descr="C:\Users\hamidi.t\Desktop\عکس 4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2514600"/>
            <a:ext cx="6286500" cy="4094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22" r="143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676400" y="359060"/>
            <a:ext cx="7110413" cy="93634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5. نقش </a:t>
            </a:r>
            <a:r>
              <a:rPr lang="fa-IR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کار در تربیت و بهداشت روانی</a:t>
            </a:r>
            <a:endParaRPr lang="fa-IR" sz="3600" b="1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4" name="Picture 3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254698" flipH="1">
            <a:off x="8200860" y="190024"/>
            <a:ext cx="809766" cy="1181034"/>
          </a:xfrm>
          <a:prstGeom prst="rect">
            <a:avLst/>
          </a:prstGeom>
          <a:noFill/>
        </p:spPr>
      </p:pic>
      <p:pic>
        <p:nvPicPr>
          <p:cNvPr id="5" name="Picture 3" descr="C:\Users\satari\Desktop\انديشه 1 عكسها\New folder (3)\AN120TL.PNG"/>
          <p:cNvPicPr>
            <a:picLocks noChangeAspect="1" noChangeArrowheads="1"/>
          </p:cNvPicPr>
          <p:nvPr/>
        </p:nvPicPr>
        <p:blipFill>
          <a:blip r:embed="rId4" cstate="print"/>
          <a:srcRect l="8930"/>
          <a:stretch>
            <a:fillRect/>
          </a:stretch>
        </p:blipFill>
        <p:spPr bwMode="auto">
          <a:xfrm rot="16200000" flipV="1">
            <a:off x="7288084" y="5002084"/>
            <a:ext cx="1692553" cy="1714479"/>
          </a:xfrm>
          <a:prstGeom prst="rect">
            <a:avLst/>
          </a:prstGeom>
          <a:noFill/>
        </p:spPr>
      </p:pic>
      <p:sp>
        <p:nvSpPr>
          <p:cNvPr id="6" name="Flowchart: Alternate Process 5"/>
          <p:cNvSpPr/>
          <p:nvPr/>
        </p:nvSpPr>
        <p:spPr>
          <a:xfrm>
            <a:off x="5410201" y="1524000"/>
            <a:ext cx="3581400" cy="25146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 کار یکی از عوامل سازنده شخصیت است و رابطه </a:t>
            </a: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دو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طرفه دارد </a:t>
            </a:r>
            <a:endParaRPr lang="fa-IR" sz="32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1066800" y="1643063"/>
            <a:ext cx="4038600" cy="6429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1- </a:t>
            </a:r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کار، </a:t>
            </a: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انسان را </a:t>
            </a:r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می‌سازد</a:t>
            </a: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.</a:t>
            </a:r>
            <a:endParaRPr lang="fa-IR" sz="2800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066800" y="2438400"/>
            <a:ext cx="4038599" cy="6429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2- </a:t>
            </a:r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انسان، </a:t>
            </a: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کار را </a:t>
            </a:r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می‌سازد</a:t>
            </a: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.</a:t>
            </a:r>
            <a:endParaRPr lang="en-US" sz="2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8" r="3546" b="4266"/>
          <a:stretch>
            <a:fillRect/>
          </a:stretch>
        </p:blipFill>
        <p:spPr>
          <a:xfrm>
            <a:off x="152400" y="3276600"/>
            <a:ext cx="5105400" cy="3422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46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228600"/>
            <a:ext cx="8329612" cy="99059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نفس انسانی اگر بیکار باشد انسان را به تباهی 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می‌کشاند؛ کار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موجب 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می‌شود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قوه خیالی مطالبی برای انحرف نیابد.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04800" y="4800600"/>
            <a:ext cx="8534399" cy="1781175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بهداشت روانی در لابراتوار و کتابخانه است. انرژیهای انسان باید راه درستی برای مصرف داشته باشند و گرنه در راه نادرست صرف می شود.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5" name="Picture 3" descr="C:\Users\satari\Desktop\انديشه 1 عكسها\New folder (3)\AN120T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10405497" y="5393540"/>
            <a:ext cx="1858526" cy="1714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1066800"/>
            <a:ext cx="2991100" cy="2971115"/>
          </a:xfrm>
          <a:prstGeom prst="rect">
            <a:avLst/>
          </a:prstGeom>
          <a:noFill/>
        </p:spPr>
      </p:pic>
      <p:pic>
        <p:nvPicPr>
          <p:cNvPr id="7170" name="Picture 2" descr="C:\Users\hamidi.t\Desktop\IMAGE634452134808257201.jpg"/>
          <p:cNvPicPr>
            <a:picLocks noChangeAspect="1" noChangeArrowheads="1"/>
          </p:cNvPicPr>
          <p:nvPr/>
        </p:nvPicPr>
        <p:blipFill>
          <a:blip r:embed="rId3" cstate="print"/>
          <a:srcRect l="5405" b="11111"/>
          <a:stretch>
            <a:fillRect/>
          </a:stretch>
        </p:blipFill>
        <p:spPr bwMode="auto">
          <a:xfrm>
            <a:off x="228600" y="1843430"/>
            <a:ext cx="5334000" cy="3338170"/>
          </a:xfrm>
          <a:prstGeom prst="rect">
            <a:avLst/>
          </a:prstGeom>
          <a:noFill/>
        </p:spPr>
      </p:pic>
      <p:sp>
        <p:nvSpPr>
          <p:cNvPr id="6" name="Flowchart: Process 5"/>
          <p:cNvSpPr/>
          <p:nvPr/>
        </p:nvSpPr>
        <p:spPr>
          <a:xfrm>
            <a:off x="228600" y="5257800"/>
            <a:ext cx="8610600" cy="125730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3- تقاضای کمک از دیگران تا وقتی به حد اضطرار نرسیده حرام 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است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چون به معنی شکایت از خداست.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252672"/>
            <a:ext cx="595782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4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6. کار و احساس شخصیت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7872673" y="252672"/>
            <a:ext cx="1042727" cy="982632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0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408278"/>
            <a:ext cx="762000" cy="744472"/>
          </a:xfrm>
          <a:prstGeom prst="rect">
            <a:avLst/>
          </a:prstGeom>
          <a:noFill/>
        </p:spPr>
      </p:pic>
      <p:sp>
        <p:nvSpPr>
          <p:cNvPr id="11" name="Teardrop 10"/>
          <p:cNvSpPr/>
          <p:nvPr/>
        </p:nvSpPr>
        <p:spPr>
          <a:xfrm rot="16200000">
            <a:off x="2255953" y="282720"/>
            <a:ext cx="1042727" cy="982632"/>
          </a:xfrm>
          <a:prstGeom prst="teardro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2" name="Picture 11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384280" y="438326"/>
            <a:ext cx="762000" cy="74447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2438400" y="1371600"/>
            <a:ext cx="6400800" cy="990600"/>
            <a:chOff x="170815" y="906"/>
            <a:chExt cx="2751380" cy="834373"/>
          </a:xfrm>
          <a:effectLst>
            <a:reflection blurRad="6350" stA="50000" endA="300" endPos="90000" dir="5400000" sy="-100000" algn="bl" rotWithShape="0"/>
          </a:effectLst>
        </p:grpSpPr>
        <p:sp>
          <p:nvSpPr>
            <p:cNvPr id="14" name="Rounded Rectangle 13"/>
            <p:cNvSpPr/>
            <p:nvPr/>
          </p:nvSpPr>
          <p:spPr>
            <a:xfrm>
              <a:off x="170815" y="906"/>
              <a:ext cx="2751380" cy="8343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95253" y="25344"/>
              <a:ext cx="2702504" cy="78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algn="r">
                <a:lnSpc>
                  <a:spcPts val="3400"/>
                </a:lnSpc>
                <a:spcAft>
                  <a:spcPts val="1000"/>
                </a:spcAft>
              </a:pPr>
              <a:r>
                <a:rPr lang="fa-IR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B Traffic" pitchFamily="2" charset="-78"/>
                </a:rPr>
                <a:t>1- نفس کار کردن مهم است و نباید به نوع کار نگاه کنیم.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715000" y="2667000"/>
            <a:ext cx="3110567" cy="2362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6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2- به خاطر بیکاری، نباید از دیگران درخواستی نمود.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midi.t\Desktop\19793_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487494" cy="5867400"/>
          </a:xfrm>
          <a:prstGeom prst="rect">
            <a:avLst/>
          </a:prstGeom>
          <a:noFill/>
        </p:spPr>
      </p:pic>
      <p:pic>
        <p:nvPicPr>
          <p:cNvPr id="10" name="Picture 9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19600" y="381000"/>
            <a:ext cx="4343400" cy="431438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5072498" y="1579796"/>
            <a:ext cx="3157102" cy="1925404"/>
            <a:chOff x="6511022" y="1733607"/>
            <a:chExt cx="2684607" cy="15272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6511022" y="1749791"/>
              <a:ext cx="2600836" cy="151104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6683307" y="1733607"/>
              <a:ext cx="2512322" cy="1422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کسب حلال ؟</a:t>
              </a:r>
              <a:endParaRPr lang="en-US" sz="3200" b="1" kern="1200" dirty="0">
                <a:cs typeface="B Homa" pitchFamily="2" charset="-78"/>
              </a:endParaRPr>
            </a:p>
          </p:txBody>
        </p:sp>
      </p:grpSp>
      <p:pic>
        <p:nvPicPr>
          <p:cNvPr id="2050" name="Picture 2" descr="C:\Users\hamidi.t\Desktop\13910902000116_PhotoL.jpg"/>
          <p:cNvPicPr>
            <a:picLocks noChangeAspect="1" noChangeArrowheads="1"/>
          </p:cNvPicPr>
          <p:nvPr/>
        </p:nvPicPr>
        <p:blipFill>
          <a:blip r:embed="rId4" cstate="print"/>
          <a:srcRect b="9874"/>
          <a:stretch>
            <a:fillRect/>
          </a:stretch>
        </p:blipFill>
        <p:spPr bwMode="auto">
          <a:xfrm>
            <a:off x="228600" y="152400"/>
            <a:ext cx="8737993" cy="5486400"/>
          </a:xfrm>
          <a:prstGeom prst="rect">
            <a:avLst/>
          </a:prstGeom>
          <a:noFill/>
        </p:spPr>
      </p:pic>
      <p:pic>
        <p:nvPicPr>
          <p:cNvPr id="11" name="Picture 10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230439"/>
            <a:ext cx="4495800" cy="4465761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654223" y="4568488"/>
            <a:ext cx="3264879" cy="1705244"/>
            <a:chOff x="6639050" y="1689350"/>
            <a:chExt cx="2600836" cy="15110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6639050" y="1689350"/>
              <a:ext cx="2600836" cy="151104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683307" y="1733607"/>
              <a:ext cx="2512322" cy="14225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>
                <a:lnSpc>
                  <a:spcPts val="3400"/>
                </a:lnSpc>
                <a:spcAft>
                  <a:spcPts val="1000"/>
                </a:spcAft>
              </a:pPr>
              <a:r>
                <a:rPr lang="fa-IR" sz="3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B Traffic"/>
                </a:rPr>
                <a:t> کارآفرینی؟</a:t>
              </a: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392258" cy="5356230"/>
          </a:xfrm>
          <a:prstGeom prst="rect">
            <a:avLst/>
          </a:prstGeom>
          <a:noFill/>
        </p:spPr>
      </p:pic>
      <p:pic>
        <p:nvPicPr>
          <p:cNvPr id="1026" name="Picture 2" descr="C:\Users\hamidi.t\Desktop\Funny-and-hilarious-men-at-work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399" y="1259738"/>
            <a:ext cx="3962400" cy="5483961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4953000" y="356965"/>
            <a:ext cx="3732628" cy="8567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fa-IR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1. اهمیت و جایگاه کار</a:t>
            </a:r>
            <a:endParaRPr lang="fa-IR" sz="32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12" name="Picture 5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8086597" y="184939"/>
            <a:ext cx="761378" cy="111046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19400" y="1295400"/>
            <a:ext cx="6104586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cs typeface="B Traffic" pitchFamily="2" charset="-78"/>
              </a:rPr>
              <a:t>1-انتخاب شغل به تناسب استعداد و توانایی ذاتی یا شرایط اجتماعی و محیطی است.</a:t>
            </a:r>
            <a:endParaRPr lang="en-US" sz="2400" dirty="0" smtClean="0">
              <a:cs typeface="B Traffic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2438400"/>
            <a:ext cx="6104587" cy="1447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2-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هر شغل اخلاقیات خاص خود را می‌طلبد.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09084" y="3962400"/>
            <a:ext cx="6106316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نقش کار در سازندگی شخصیت افراد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9084" y="4800600"/>
            <a:ext cx="6104586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مسئله معیشت و مسائل مرتبط با آن یکی از مهمترین و پایدارترن مسائل بشری است.</a:t>
            </a:r>
            <a:endParaRPr lang="fa-IR" sz="2800" dirty="0"/>
          </a:p>
        </p:txBody>
      </p:sp>
      <p:sp>
        <p:nvSpPr>
          <p:cNvPr id="17" name="Rectangle 16"/>
          <p:cNvSpPr/>
          <p:nvPr/>
        </p:nvSpPr>
        <p:spPr>
          <a:xfrm>
            <a:off x="2809084" y="5791201"/>
            <a:ext cx="6104586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کار یک وظیفه و مسئولیت اجتماعی است.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مؤمنانِ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شاغل محبوب خداوندند.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32474" y="1203744"/>
            <a:ext cx="2547074" cy="2530056"/>
          </a:xfrm>
          <a:prstGeom prst="rect">
            <a:avLst/>
          </a:prstGeom>
          <a:noFill/>
        </p:spPr>
      </p:pic>
      <p:pic>
        <p:nvPicPr>
          <p:cNvPr id="19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24600" y="304800"/>
            <a:ext cx="2547074" cy="2530056"/>
          </a:xfrm>
          <a:prstGeom prst="rect">
            <a:avLst/>
          </a:prstGeom>
          <a:noFill/>
        </p:spPr>
      </p:pic>
      <p:sp>
        <p:nvSpPr>
          <p:cNvPr id="22" name="Flowchart: Punched Tape 21"/>
          <p:cNvSpPr/>
          <p:nvPr/>
        </p:nvSpPr>
        <p:spPr>
          <a:xfrm>
            <a:off x="1143000" y="685800"/>
            <a:ext cx="6654018" cy="1526345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داشتن شغل مناسب دغدغه همه خصوصاً جوانان است.</a:t>
            </a:r>
            <a:endParaRPr lang="en-US" sz="2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696200" cy="43335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54" y="3688080"/>
            <a:ext cx="3052689" cy="3032293"/>
          </a:xfrm>
          <a:prstGeom prst="rect">
            <a:avLst/>
          </a:prstGeom>
          <a:noFill/>
        </p:spPr>
      </p:pic>
      <p:pic>
        <p:nvPicPr>
          <p:cNvPr id="6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88080"/>
            <a:ext cx="2889030" cy="2869727"/>
          </a:xfrm>
          <a:prstGeom prst="rect">
            <a:avLst/>
          </a:prstGeom>
          <a:noFill/>
        </p:spPr>
      </p:pic>
      <p:pic>
        <p:nvPicPr>
          <p:cNvPr id="11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494408"/>
            <a:ext cx="3505200" cy="3481781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1600200" y="228600"/>
            <a:ext cx="6019800" cy="207170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کار وسیله‌ای برای امرار معاش و احساس شخصیت و عزت و اعتماد به نفس و بیکاری نقطه مقابل آن است.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3075" name="Picture 3" descr="C:\Users\hamidi.t\Desktop\عکس 4\2332234153980.jpg"/>
          <p:cNvPicPr>
            <a:picLocks noChangeAspect="1" noChangeArrowheads="1"/>
          </p:cNvPicPr>
          <p:nvPr/>
        </p:nvPicPr>
        <p:blipFill>
          <a:blip r:embed="rId4" cstate="print"/>
          <a:srcRect b="8862"/>
          <a:stretch>
            <a:fillRect/>
          </a:stretch>
        </p:blipFill>
        <p:spPr bwMode="auto">
          <a:xfrm>
            <a:off x="1447800" y="2438400"/>
            <a:ext cx="6288156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2999" cy="1226820"/>
          </a:xfrm>
          <a:prstGeom prst="rect">
            <a:avLst/>
          </a:prstGeom>
        </p:spPr>
      </p:pic>
      <p:pic>
        <p:nvPicPr>
          <p:cNvPr id="8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05200"/>
            <a:ext cx="2889030" cy="2869727"/>
          </a:xfrm>
          <a:prstGeom prst="rect">
            <a:avLst/>
          </a:prstGeom>
          <a:noFill/>
        </p:spPr>
      </p:pic>
      <p:pic>
        <p:nvPicPr>
          <p:cNvPr id="7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762000"/>
            <a:ext cx="2889030" cy="286972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75" b="8237"/>
          <a:stretch>
            <a:fillRect/>
          </a:stretch>
        </p:blipFill>
        <p:spPr>
          <a:xfrm>
            <a:off x="304800" y="304800"/>
            <a:ext cx="4582879" cy="3505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82"/>
          <a:stretch>
            <a:fillRect/>
          </a:stretch>
        </p:blipFill>
        <p:spPr>
          <a:xfrm>
            <a:off x="4648200" y="3429000"/>
            <a:ext cx="4230936" cy="32068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Flowchart: Punched Tape 3"/>
          <p:cNvSpPr/>
          <p:nvPr/>
        </p:nvSpPr>
        <p:spPr>
          <a:xfrm>
            <a:off x="5105400" y="381000"/>
            <a:ext cx="3749899" cy="2133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کار یک وظیفه و مسئولیت اجتماعی است. مؤمنان شاغل محبوب خداوندند.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304800" y="4629954"/>
            <a:ext cx="3958106" cy="1999446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پاداش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شغل،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پاداش مجاهدان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در راه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خداست.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midi.t\Desktop\عکس 4\image181363.jpg"/>
          <p:cNvPicPr>
            <a:picLocks noChangeAspect="1" noChangeArrowheads="1"/>
          </p:cNvPicPr>
          <p:nvPr/>
        </p:nvPicPr>
        <p:blipFill>
          <a:blip r:embed="rId2" cstate="print"/>
          <a:srcRect t="4917" b="6583"/>
          <a:stretch>
            <a:fillRect/>
          </a:stretch>
        </p:blipFill>
        <p:spPr bwMode="auto">
          <a:xfrm>
            <a:off x="228600" y="1524000"/>
            <a:ext cx="41148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Flowchart: Internal Storage 4"/>
          <p:cNvSpPr/>
          <p:nvPr/>
        </p:nvSpPr>
        <p:spPr>
          <a:xfrm flipH="1">
            <a:off x="1371599" y="236625"/>
            <a:ext cx="7032143" cy="1058775"/>
          </a:xfrm>
          <a:prstGeom prst="flowChartInternalStorag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Homa" pitchFamily="2" charset="-78"/>
              </a:rPr>
              <a:t>کار </a:t>
            </a:r>
            <a:r>
              <a:rPr lang="fa-IR" sz="2400" b="1" dirty="0">
                <a:cs typeface="B Homa" pitchFamily="2" charset="-78"/>
              </a:rPr>
              <a:t>و عبادت در متون دینی با هم ارتباط عمیقی </a:t>
            </a:r>
            <a:r>
              <a:rPr lang="fa-IR" sz="2400" b="1" dirty="0" smtClean="0">
                <a:cs typeface="B Homa" pitchFamily="2" charset="-78"/>
              </a:rPr>
              <a:t>دارند</a:t>
            </a:r>
            <a:endParaRPr lang="fa-IR" sz="2400" b="1" dirty="0">
              <a:cs typeface="B Homa" pitchFamily="2" charset="-78"/>
            </a:endParaRPr>
          </a:p>
        </p:txBody>
      </p:sp>
      <p:pic>
        <p:nvPicPr>
          <p:cNvPr id="6" name="Picture 5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118251" flipH="1">
            <a:off x="7785658" y="-14568"/>
            <a:ext cx="969264" cy="141365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19600" y="1905000"/>
            <a:ext cx="4498572" cy="16553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25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</a:t>
            </a:r>
            <a:r>
              <a:rPr lang="fa-IR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fa-IR" sz="25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مشاغل خوب محبوب </a:t>
            </a:r>
            <a:r>
              <a:rPr lang="fa-IR" sz="25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خداوند است</a:t>
            </a:r>
            <a:endParaRPr lang="fa-IR" sz="2500" dirty="0"/>
          </a:p>
        </p:txBody>
      </p:sp>
      <p:sp>
        <p:nvSpPr>
          <p:cNvPr id="8" name="Rectangle 7"/>
          <p:cNvSpPr/>
          <p:nvPr/>
        </p:nvSpPr>
        <p:spPr>
          <a:xfrm>
            <a:off x="4419600" y="3396206"/>
            <a:ext cx="4498572" cy="1329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2- کار نوعی عبادت است</a:t>
            </a:r>
            <a:endParaRPr lang="fa-IR" sz="2800" dirty="0"/>
          </a:p>
        </p:txBody>
      </p:sp>
      <p:sp>
        <p:nvSpPr>
          <p:cNvPr id="9" name="Rectangle 8"/>
          <p:cNvSpPr/>
          <p:nvPr/>
        </p:nvSpPr>
        <p:spPr>
          <a:xfrm>
            <a:off x="4419600" y="4644164"/>
            <a:ext cx="4498572" cy="14518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3-  بیکاری در اسلام نهی شده </a:t>
            </a: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است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hamidi.t\Desktop\عکس 4\2456_469.jpg"/>
          <p:cNvPicPr>
            <a:picLocks noChangeAspect="1" noChangeArrowheads="1"/>
          </p:cNvPicPr>
          <p:nvPr/>
        </p:nvPicPr>
        <p:blipFill>
          <a:blip r:embed="rId4" cstate="print"/>
          <a:srcRect t="8392" b="10489"/>
          <a:stretch>
            <a:fillRect/>
          </a:stretch>
        </p:blipFill>
        <p:spPr bwMode="auto">
          <a:xfrm>
            <a:off x="224659" y="4343400"/>
            <a:ext cx="4118741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922001"/>
            <a:ext cx="4892487" cy="4859799"/>
          </a:xfrm>
          <a:prstGeom prst="rect">
            <a:avLst/>
          </a:prstGeom>
          <a:noFill/>
        </p:spPr>
      </p:pic>
      <p:sp>
        <p:nvSpPr>
          <p:cNvPr id="4" name="Flowchart: Alternate Process 3"/>
          <p:cNvSpPr/>
          <p:nvPr/>
        </p:nvSpPr>
        <p:spPr>
          <a:xfrm>
            <a:off x="3124200" y="381000"/>
            <a:ext cx="5448300" cy="137160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4400" dirty="0" smtClean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2. کار </a:t>
            </a:r>
            <a:r>
              <a:rPr lang="fa-IR" sz="4400" dirty="0"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در سیره اولیای دین</a:t>
            </a:r>
            <a:endParaRPr lang="fa-IR" sz="4400" dirty="0">
              <a:cs typeface="B Homa" pitchFamily="2" charset="-78"/>
            </a:endParaRPr>
          </a:p>
        </p:txBody>
      </p:sp>
      <p:pic>
        <p:nvPicPr>
          <p:cNvPr id="8" name="Picture 7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254698" flipH="1">
            <a:off x="7800876" y="277611"/>
            <a:ext cx="1084164" cy="1581240"/>
          </a:xfrm>
          <a:prstGeom prst="rect">
            <a:avLst/>
          </a:prstGeom>
          <a:noFill/>
        </p:spPr>
      </p:pic>
      <p:sp>
        <p:nvSpPr>
          <p:cNvPr id="9" name="Horizontal Scroll 8"/>
          <p:cNvSpPr/>
          <p:nvPr/>
        </p:nvSpPr>
        <p:spPr>
          <a:xfrm>
            <a:off x="1981200" y="1828800"/>
            <a:ext cx="6781117" cy="15240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1- همه پیامبران و امامان 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(ع) 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برای تامین مخارج خود و خانواده‌شان کار می‌کردند.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981200" y="3276600"/>
            <a:ext cx="6781117" cy="1752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2-حکایت کارکردن امام باقر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(ع) 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و این فرموده ایشان که اگر در حال کارکردن مرگ من فرا رسد مشغول پرستش خدا هستم و ....</a:t>
            </a:r>
            <a:endParaRPr lang="fa-IR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981200" y="4876800"/>
            <a:ext cx="6781117" cy="1752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3- حکایت کار کردن امام  صادق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(ع)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؛ که دوست دارد انسان برای تأمین معاش و طلب معیشت سختی آزار آفتاب گرم را تحمل کند.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5" r="18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33800" y="228600"/>
            <a:ext cx="5114925" cy="971549"/>
          </a:xfrm>
          <a:prstGeom prst="roundRect">
            <a:avLst/>
          </a:prstGeom>
          <a:solidFill>
            <a:srgbClr val="52DB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3. نقش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نیت در ارزشمندی کار</a:t>
            </a:r>
            <a:endParaRPr lang="fa-IR" sz="32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4" name="Picture 3" descr="C:\Users\satari\Desktop\انديشه 1 عكسها\New folder (3)\AN120TL.PNG"/>
          <p:cNvPicPr>
            <a:picLocks noChangeAspect="1" noChangeArrowheads="1"/>
          </p:cNvPicPr>
          <p:nvPr/>
        </p:nvPicPr>
        <p:blipFill>
          <a:blip r:embed="rId4" cstate="print"/>
          <a:srcRect l="6005"/>
          <a:stretch>
            <a:fillRect/>
          </a:stretch>
        </p:blipFill>
        <p:spPr bwMode="auto">
          <a:xfrm rot="16200000" flipV="1">
            <a:off x="7932581" y="312582"/>
            <a:ext cx="838201" cy="822635"/>
          </a:xfrm>
          <a:prstGeom prst="rect">
            <a:avLst/>
          </a:prstGeom>
          <a:noFill/>
        </p:spPr>
      </p:pic>
      <p:sp>
        <p:nvSpPr>
          <p:cNvPr id="5" name="Round Same Side Corner Rectangle 4"/>
          <p:cNvSpPr/>
          <p:nvPr/>
        </p:nvSpPr>
        <p:spPr>
          <a:xfrm>
            <a:off x="5029200" y="1447800"/>
            <a:ext cx="3809401" cy="2667000"/>
          </a:xfrm>
          <a:prstGeom prst="round2Same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rgbClr val="52DBDE">
                  <a:shade val="30000"/>
                  <a:satMod val="115000"/>
                </a:srgbClr>
              </a:gs>
              <a:gs pos="50000">
                <a:srgbClr val="52DBDE">
                  <a:shade val="67500"/>
                  <a:satMod val="115000"/>
                </a:srgbClr>
              </a:gs>
              <a:gs pos="100000">
                <a:srgbClr val="52DBDE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یکی از مهمترین ارکان ارزشمندی کارهای اختیاری </a:t>
            </a: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انسان،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نیت </a:t>
            </a: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است،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خصوصاً در </a:t>
            </a: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کار و تلاش.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1524000" y="5638800"/>
            <a:ext cx="7343775" cy="1014413"/>
          </a:xfrm>
          <a:prstGeom prst="round2SameRect">
            <a:avLst/>
          </a:prstGeom>
          <a:gradFill flip="none" rotWithShape="1">
            <a:gsLst>
              <a:gs pos="0">
                <a:srgbClr val="52DBDE">
                  <a:shade val="30000"/>
                  <a:satMod val="115000"/>
                </a:srgbClr>
              </a:gs>
              <a:gs pos="50000">
                <a:srgbClr val="52DBDE">
                  <a:shade val="67500"/>
                  <a:satMod val="115000"/>
                </a:srgbClr>
              </a:gs>
              <a:gs pos="100000">
                <a:srgbClr val="52DBDE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اگر انگیزه افراد در کار الهی </a:t>
            </a: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باشد،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کار آنان از ارزش اخلاقی برخوردار است.</a:t>
            </a:r>
            <a:endParaRPr lang="fa-IR" sz="32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90867" cy="160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11" y="1755146"/>
            <a:ext cx="2759089" cy="2740654"/>
          </a:xfrm>
          <a:prstGeom prst="rect">
            <a:avLst/>
          </a:prstGeom>
          <a:noFill/>
        </p:spPr>
      </p:pic>
      <p:pic>
        <p:nvPicPr>
          <p:cNvPr id="1026" name="Picture 2" descr="C:\Users\hamidi.t\Desktop\utsvtyyjey3buzak65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596" y="457200"/>
            <a:ext cx="5995604" cy="449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Flowchart: Internal Storage 5"/>
          <p:cNvSpPr/>
          <p:nvPr/>
        </p:nvSpPr>
        <p:spPr>
          <a:xfrm flipH="1">
            <a:off x="228600" y="5105400"/>
            <a:ext cx="8763000" cy="1600200"/>
          </a:xfrm>
          <a:prstGeom prst="flowChartInternalStora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اخلاق نیکو یکی از عوامل گشایش رزق و روزی است و برعکس اخلاق زشت تنگی </a:t>
            </a:r>
            <a:r>
              <a:rPr lang="fa-IR" sz="36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معیشت</a:t>
            </a:r>
            <a:r>
              <a:rPr lang="fa-IR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.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pic>
        <p:nvPicPr>
          <p:cNvPr id="8" name="Picture 3" descr="C:\Users\satari\Desktop\انديشه 1 عكسها\New folder (3)\AN120TL.PNG"/>
          <p:cNvPicPr>
            <a:picLocks noChangeAspect="1" noChangeArrowheads="1"/>
          </p:cNvPicPr>
          <p:nvPr/>
        </p:nvPicPr>
        <p:blipFill>
          <a:blip r:embed="rId4" cstate="print"/>
          <a:srcRect l="7751"/>
          <a:stretch>
            <a:fillRect/>
          </a:stretch>
        </p:blipFill>
        <p:spPr bwMode="auto">
          <a:xfrm rot="16200000" flipV="1">
            <a:off x="7543800" y="5257800"/>
            <a:ext cx="1371600" cy="13716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994286" y="228562"/>
            <a:ext cx="5701367" cy="892703"/>
          </a:xfrm>
          <a:prstGeom prst="roundRect">
            <a:avLst/>
          </a:prstGeom>
          <a:solidFill>
            <a:srgbClr val="8DFDF8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4. رابطه اخلاق و معیشت:</a:t>
            </a:r>
            <a:endParaRPr lang="fa-IR" sz="40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10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67652" flipV="1">
            <a:off x="2855395" y="181760"/>
            <a:ext cx="724304" cy="1090426"/>
          </a:xfrm>
          <a:prstGeom prst="rect">
            <a:avLst/>
          </a:prstGeom>
          <a:noFill/>
        </p:spPr>
      </p:pic>
      <p:pic>
        <p:nvPicPr>
          <p:cNvPr id="11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7063" flipH="1">
            <a:off x="8218164" y="158265"/>
            <a:ext cx="724304" cy="109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485</Words>
  <Application>Microsoft Office PowerPoint</Application>
  <PresentationFormat>On-screen Show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تقي حميدي</dc:creator>
  <cp:lastModifiedBy>NPSoft</cp:lastModifiedBy>
  <cp:revision>73</cp:revision>
  <dcterms:created xsi:type="dcterms:W3CDTF">2006-08-16T00:00:00Z</dcterms:created>
  <dcterms:modified xsi:type="dcterms:W3CDTF">2019-08-01T11:20:02Z</dcterms:modified>
</cp:coreProperties>
</file>