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61" r:id="rId2"/>
    <p:sldId id="262" r:id="rId3"/>
    <p:sldId id="264" r:id="rId4"/>
    <p:sldId id="266" r:id="rId5"/>
    <p:sldId id="267" r:id="rId6"/>
    <p:sldId id="268" r:id="rId7"/>
    <p:sldId id="269" r:id="rId8"/>
    <p:sldId id="301" r:id="rId9"/>
    <p:sldId id="270" r:id="rId10"/>
    <p:sldId id="271" r:id="rId11"/>
    <p:sldId id="299" r:id="rId12"/>
    <p:sldId id="272" r:id="rId13"/>
    <p:sldId id="303" r:id="rId14"/>
    <p:sldId id="274" r:id="rId15"/>
    <p:sldId id="304" r:id="rId16"/>
    <p:sldId id="306" r:id="rId17"/>
    <p:sldId id="277" r:id="rId18"/>
    <p:sldId id="278" r:id="rId19"/>
    <p:sldId id="308" r:id="rId20"/>
    <p:sldId id="310" r:id="rId21"/>
    <p:sldId id="312" r:id="rId22"/>
    <p:sldId id="314" r:id="rId23"/>
    <p:sldId id="316" r:id="rId24"/>
    <p:sldId id="280" r:id="rId25"/>
    <p:sldId id="281" r:id="rId26"/>
    <p:sldId id="327" r:id="rId27"/>
    <p:sldId id="294" r:id="rId28"/>
    <p:sldId id="329" r:id="rId29"/>
    <p:sldId id="283" r:id="rId30"/>
    <p:sldId id="318" r:id="rId31"/>
    <p:sldId id="322" r:id="rId32"/>
    <p:sldId id="323" r:id="rId33"/>
    <p:sldId id="325" r:id="rId34"/>
    <p:sldId id="284" r:id="rId35"/>
    <p:sldId id="285" r:id="rId36"/>
    <p:sldId id="286" r:id="rId37"/>
    <p:sldId id="287" r:id="rId38"/>
    <p:sldId id="331" r:id="rId39"/>
    <p:sldId id="289" r:id="rId40"/>
    <p:sldId id="333" r:id="rId41"/>
    <p:sldId id="290" r:id="rId42"/>
    <p:sldId id="291" r:id="rId43"/>
    <p:sldId id="292" r:id="rId44"/>
    <p:sldId id="335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5E9C"/>
    <a:srgbClr val="856BA5"/>
    <a:srgbClr val="B796B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D302E-A027-4E19-8CF7-1E36F1635AA8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E5805-FF3F-4A27-B9D6-623E063E7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1577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909832"/>
            <a:ext cx="3962400" cy="3886899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 rot="16200000">
            <a:off x="4987592" y="3228370"/>
            <a:ext cx="6429364" cy="82989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فصل 5 : اخلاق معاشرت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</p:txBody>
      </p:sp>
      <p:sp>
        <p:nvSpPr>
          <p:cNvPr id="12" name="Teardrop 11"/>
          <p:cNvSpPr/>
          <p:nvPr/>
        </p:nvSpPr>
        <p:spPr>
          <a:xfrm rot="19030443" flipH="1" flipV="1">
            <a:off x="7695661" y="105016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13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757346" y="172832"/>
            <a:ext cx="872852" cy="85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3962400" cy="3886899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48" y="1728807"/>
            <a:ext cx="5676952" cy="44433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733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43400" y="1219200"/>
            <a:ext cx="3886200" cy="381304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4419600" cy="2667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4" name="Down Ribbon 3"/>
          <p:cNvSpPr/>
          <p:nvPr/>
        </p:nvSpPr>
        <p:spPr>
          <a:xfrm>
            <a:off x="4343400" y="0"/>
            <a:ext cx="4800600" cy="6858000"/>
          </a:xfrm>
          <a:prstGeom prst="ribbon">
            <a:avLst>
              <a:gd name="adj1" fmla="val 14117"/>
              <a:gd name="adj2" fmla="val 50000"/>
            </a:avLst>
          </a:prstGeom>
          <a:solidFill>
            <a:srgbClr val="AB84AC"/>
          </a:solidFill>
          <a:ln>
            <a:solidFill>
              <a:srgbClr val="864A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endParaRPr lang="fa-IR" sz="20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Traffic"/>
            </a:endParaRPr>
          </a:p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5. خانوادگی </a:t>
            </a:r>
            <a:r>
              <a:rPr lang="fa-I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a-I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 </a:t>
            </a:r>
            <a:r>
              <a:rPr lang="fa-IR" sz="2000" dirty="0">
                <a:ea typeface="Majalla UI"/>
                <a:cs typeface="Majalla UI"/>
              </a:rPr>
              <a:t>منظور، معاشرت با خویشاوندان نسبی است که در اسلام به عنوان </a:t>
            </a:r>
            <a:r>
              <a:rPr lang="fa-IR" sz="2000" b="1" dirty="0">
                <a:solidFill>
                  <a:srgbClr val="FFFF00"/>
                </a:solidFill>
                <a:ea typeface="Majalla UI"/>
                <a:cs typeface="Majalla UI"/>
              </a:rPr>
              <a:t>صله رحم </a:t>
            </a:r>
            <a:r>
              <a:rPr lang="fa-IR" sz="2000" dirty="0">
                <a:ea typeface="Majalla UI"/>
                <a:cs typeface="Majalla UI"/>
              </a:rPr>
              <a:t>مطرح شده است. این نوع معاشرت از همه مهم ترو تاثیر گذارتر است. در اسلام، صله رحم مطلقا واجب و قطع رحم مطلقا حرام است.</a:t>
            </a:r>
            <a:endParaRPr lang="en-US" sz="20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35026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ocument\leila\a\png\Arabesque_dro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61097">
            <a:off x="-50851" y="603584"/>
            <a:ext cx="2671219" cy="147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orizontal Scroll 7"/>
          <p:cNvSpPr/>
          <p:nvPr/>
        </p:nvSpPr>
        <p:spPr>
          <a:xfrm>
            <a:off x="154259" y="1981200"/>
            <a:ext cx="8077200" cy="41148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ea typeface="Majalla UI"/>
                <a:cs typeface="Majalla UI"/>
              </a:rPr>
              <a:t>رسول خدا(ص) فرموده اند: </a:t>
            </a:r>
            <a:r>
              <a:rPr lang="fa-IR" sz="3200" dirty="0" smtClean="0">
                <a:solidFill>
                  <a:srgbClr val="7030A0"/>
                </a:solidFill>
                <a:ea typeface="Majalla UI"/>
                <a:cs typeface="Majalla UI"/>
              </a:rPr>
              <a:t>به حاضر و غایب امتم و به کسانی که  هنوز به دنیا نیامده اند تا روز قیامت سفارش </a:t>
            </a:r>
            <a:r>
              <a:rPr lang="fa-IR" sz="2800" dirty="0" smtClean="0">
                <a:solidFill>
                  <a:srgbClr val="7030A0"/>
                </a:solidFill>
                <a:ea typeface="Majalla UI"/>
                <a:cs typeface="Majalla UI"/>
              </a:rPr>
              <a:t>میکنم</a:t>
            </a:r>
            <a:r>
              <a:rPr lang="fa-IR" sz="3200" dirty="0" smtClean="0">
                <a:solidFill>
                  <a:srgbClr val="7030A0"/>
                </a:solidFill>
                <a:ea typeface="Majalla UI"/>
                <a:cs typeface="Majalla UI"/>
              </a:rPr>
              <a:t> که صله رحم را به جا آورند، اگرچه راهشان به سوی همدیگر یک سال فاصله داشته باشد؛ زیرا صله رحم از دین است</a:t>
            </a:r>
            <a:r>
              <a:rPr lang="fa-IR" sz="3200" dirty="0" smtClean="0">
                <a:ea typeface="Majalla UI"/>
                <a:cs typeface="Majalla UI"/>
              </a:rPr>
              <a:t>. </a:t>
            </a:r>
            <a:endParaRPr lang="ar-SA" sz="3200" dirty="0"/>
          </a:p>
        </p:txBody>
      </p:sp>
      <p:pic>
        <p:nvPicPr>
          <p:cNvPr id="11" name="Picture 2" descr="D:\document\leila\a\png\Arabesque_dro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61097" flipH="1" flipV="1">
            <a:off x="6566696" y="607216"/>
            <a:ext cx="2111804" cy="1471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743200" y="381000"/>
            <a:ext cx="26670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/>
              <a:t>صله رحم</a:t>
            </a:r>
            <a:endParaRPr lang="fa-IR" sz="2800" dirty="0"/>
          </a:p>
        </p:txBody>
      </p:sp>
    </p:spTree>
    <p:extLst>
      <p:ext uri="{BB962C8B-B14F-4D97-AF65-F5344CB8AC3E}">
        <p14:creationId xmlns="" xmlns:p14="http://schemas.microsoft.com/office/powerpoint/2010/main" val="17832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638800" y="3889779"/>
            <a:ext cx="3047934" cy="2968221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5410200" y="167785"/>
            <a:ext cx="3304813" cy="927279"/>
          </a:xfrm>
          <a:prstGeom prst="flowChartAlternateProcess">
            <a:avLst/>
          </a:prstGeom>
          <a:solidFill>
            <a:srgbClr val="B49D7C"/>
          </a:solidFill>
          <a:ln>
            <a:solidFill>
              <a:srgbClr val="B49D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ts val="3400"/>
              </a:lnSpc>
              <a:spcAft>
                <a:spcPts val="1000"/>
              </a:spcAft>
            </a:pPr>
            <a:r>
              <a:rPr lang="fa-IR" sz="28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معیار معاشرت </a:t>
            </a:r>
            <a:endParaRPr lang="en-US" sz="2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5410200" y="1222777"/>
            <a:ext cx="3284420" cy="4111223"/>
          </a:xfrm>
          <a:prstGeom prst="flowChartInternalStorag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حضرت علی</a:t>
            </a:r>
            <a:r>
              <a:rPr lang="fa-IR" sz="1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(ع)</a:t>
            </a:r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:</a:t>
            </a:r>
          </a:p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1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هر </a:t>
            </a:r>
            <a:r>
              <a:rPr lang="fa-I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چه برای خود می پسندی برای دیگران هم </a:t>
            </a:r>
            <a:r>
              <a:rPr lang="fa-I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بپسند</a:t>
            </a:r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Traffic"/>
            </a:endParaRPr>
          </a:p>
        </p:txBody>
      </p:sp>
      <p:pic>
        <p:nvPicPr>
          <p:cNvPr id="8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420491" flipH="1">
            <a:off x="8329413" y="117505"/>
            <a:ext cx="679781" cy="1002311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38600" y="1658726"/>
            <a:ext cx="1285317" cy="13250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62400" y="5392526"/>
            <a:ext cx="1361517" cy="13250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38600" y="3521689"/>
            <a:ext cx="1285317" cy="132501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200" y="1824360"/>
            <a:ext cx="4572000" cy="10332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oup 11"/>
          <p:cNvGrpSpPr/>
          <p:nvPr/>
        </p:nvGrpSpPr>
        <p:grpSpPr>
          <a:xfrm>
            <a:off x="381000" y="228600"/>
            <a:ext cx="3962400" cy="2200920"/>
            <a:chOff x="304800" y="-960207"/>
            <a:chExt cx="4267200" cy="220092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Rounded Rectangle 12"/>
            <p:cNvSpPr/>
            <p:nvPr/>
          </p:nvSpPr>
          <p:spPr>
            <a:xfrm>
              <a:off x="304800" y="-960207"/>
              <a:ext cx="4267200" cy="220092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5"/>
            <p:cNvSpPr/>
            <p:nvPr/>
          </p:nvSpPr>
          <p:spPr>
            <a:xfrm>
              <a:off x="363883" y="-884007"/>
              <a:ext cx="4149034" cy="20656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justLow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kern="1200" dirty="0" smtClean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Traffic"/>
                </a:rPr>
                <a:t>این قانون در حقیقت معیار و ملاک کلی و عام برای اخلاق اجتماعی و نحوه معاشرت با دیگران است.بسیاری از مکاتب اخلاقی نیز این قانون را پذیرفته </a:t>
              </a:r>
              <a:r>
                <a:rPr lang="fa-IR" sz="2000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raffic"/>
                </a:rPr>
                <a:t>و در نظام اخلاقی خود از آن بهره برده اند.</a:t>
              </a:r>
              <a:endParaRPr lang="fa-IR" sz="20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76200" y="3684120"/>
            <a:ext cx="4572000" cy="10332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6">
              <a:shade val="80000"/>
              <a:hueOff val="-190846"/>
              <a:satOff val="8505"/>
              <a:lumOff val="11889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Group 15"/>
          <p:cNvGrpSpPr/>
          <p:nvPr/>
        </p:nvGrpSpPr>
        <p:grpSpPr>
          <a:xfrm>
            <a:off x="381000" y="3078960"/>
            <a:ext cx="3962400" cy="1210320"/>
            <a:chOff x="304800" y="1890153"/>
            <a:chExt cx="4267200" cy="121032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Rounded Rectangle 16"/>
            <p:cNvSpPr/>
            <p:nvPr/>
          </p:nvSpPr>
          <p:spPr>
            <a:xfrm>
              <a:off x="304800" y="1890153"/>
              <a:ext cx="4267200" cy="121032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-190846"/>
                <a:satOff val="8505"/>
                <a:lumOff val="11889"/>
                <a:alphaOff val="0"/>
              </a:schemeClr>
            </a:fillRef>
            <a:effectRef idx="2">
              <a:schemeClr val="accent6">
                <a:shade val="80000"/>
                <a:hueOff val="-190846"/>
                <a:satOff val="8505"/>
                <a:lumOff val="1188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8"/>
            <p:cNvSpPr/>
            <p:nvPr/>
          </p:nvSpPr>
          <p:spPr>
            <a:xfrm>
              <a:off x="363883" y="1949236"/>
              <a:ext cx="4149034" cy="109215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justLow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kern="1200" dirty="0" smtClean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Traffic"/>
                </a:rPr>
                <a:t>چرا این معیار؟ </a:t>
              </a:r>
              <a:endParaRPr lang="en-US" sz="20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raffic"/>
              </a:endParaRPr>
            </a:p>
            <a:p>
              <a:pPr lvl="0" algn="justLow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Traffic"/>
                </a:rPr>
                <a:t>چون همة انسان ها دارای توقعات متقابل انسانی از یکدیگرند</a:t>
              </a:r>
              <a:endParaRPr lang="fa-IR" sz="2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76200" y="5543880"/>
            <a:ext cx="4572000" cy="10332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6">
              <a:shade val="80000"/>
              <a:hueOff val="-381692"/>
              <a:satOff val="17009"/>
              <a:lumOff val="23779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Group 19"/>
          <p:cNvGrpSpPr/>
          <p:nvPr/>
        </p:nvGrpSpPr>
        <p:grpSpPr>
          <a:xfrm>
            <a:off x="381000" y="4938720"/>
            <a:ext cx="3962400" cy="1210320"/>
            <a:chOff x="304800" y="3749913"/>
            <a:chExt cx="4267200" cy="121032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" name="Rounded Rectangle 20"/>
            <p:cNvSpPr/>
            <p:nvPr/>
          </p:nvSpPr>
          <p:spPr>
            <a:xfrm>
              <a:off x="304800" y="3749913"/>
              <a:ext cx="4267200" cy="121032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-381692"/>
                <a:satOff val="17009"/>
                <a:lumOff val="23779"/>
                <a:alphaOff val="0"/>
              </a:schemeClr>
            </a:fillRef>
            <a:effectRef idx="2">
              <a:schemeClr val="accent6">
                <a:shade val="80000"/>
                <a:hueOff val="-381692"/>
                <a:satOff val="17009"/>
                <a:lumOff val="237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11"/>
            <p:cNvSpPr/>
            <p:nvPr/>
          </p:nvSpPr>
          <p:spPr>
            <a:xfrm>
              <a:off x="363883" y="3808996"/>
              <a:ext cx="4149034" cy="109215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justLow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kern="1200" dirty="0" smtClean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Traffic"/>
                </a:rPr>
                <a:t>بهترین راه فهم انتظار دیگران؟</a:t>
              </a:r>
              <a:endParaRPr lang="en-US" sz="20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raffic"/>
              </a:endParaRPr>
            </a:p>
            <a:p>
              <a:pPr lvl="0" algn="justLow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kern="1200" dirty="0" smtClean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Traffic"/>
                </a:rPr>
                <a:t> بتوانیم خود را جای آنها بگذاریم.</a:t>
              </a:r>
              <a:endParaRPr lang="fa-IR" sz="20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50514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6200000">
            <a:off x="4987592" y="3228370"/>
            <a:ext cx="6429364" cy="82989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 اخلاق معاشرت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</p:txBody>
      </p:sp>
      <p:sp>
        <p:nvSpPr>
          <p:cNvPr id="12" name="Teardrop 11"/>
          <p:cNvSpPr/>
          <p:nvPr/>
        </p:nvSpPr>
        <p:spPr>
          <a:xfrm rot="19030443" flipH="1" flipV="1">
            <a:off x="7695661" y="105016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13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757346" y="172832"/>
            <a:ext cx="872852" cy="8527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lowchart: Punched Tape 7"/>
          <p:cNvSpPr/>
          <p:nvPr/>
        </p:nvSpPr>
        <p:spPr>
          <a:xfrm>
            <a:off x="1752600" y="304800"/>
            <a:ext cx="4842680" cy="1037229"/>
          </a:xfrm>
          <a:prstGeom prst="flowChartPunchedTape">
            <a:avLst/>
          </a:prstGeom>
          <a:solidFill>
            <a:srgbClr val="83AD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2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1. اهتمام </a:t>
            </a:r>
            <a:r>
              <a:rPr lang="fa-IR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به امور مردم 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5184059" cy="5791200"/>
          </a:xfrm>
          <a:prstGeom prst="rect">
            <a:avLst/>
          </a:prstGeom>
        </p:spPr>
      </p:pic>
      <p:sp>
        <p:nvSpPr>
          <p:cNvPr id="15" name="Snip and Round Single Corner Rectangle 14"/>
          <p:cNvSpPr/>
          <p:nvPr/>
        </p:nvSpPr>
        <p:spPr>
          <a:xfrm>
            <a:off x="3276600" y="2057400"/>
            <a:ext cx="4210213" cy="1828800"/>
          </a:xfrm>
          <a:prstGeom prst="snipRoundRect">
            <a:avLst>
              <a:gd name="adj1" fmla="val 16667"/>
              <a:gd name="adj2" fmla="val 14286"/>
            </a:avLst>
          </a:prstGeom>
          <a:solidFill>
            <a:srgbClr val="4687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هر مسلمانی همواره باید دغدغه سایر </a:t>
            </a:r>
            <a:r>
              <a:rPr lang="fa-IR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انسان‌ها </a:t>
            </a:r>
            <a:r>
              <a:rPr lang="fa-IR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را داشته باشد و نسبت به هدایت و ارشاد آنان احساس </a:t>
            </a:r>
            <a:r>
              <a:rPr lang="fa-IR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مسؤولیت </a:t>
            </a:r>
            <a:r>
              <a:rPr lang="fa-IR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کند.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05400" y="4343400"/>
            <a:ext cx="25908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1600" dirty="0" smtClean="0">
                <a:solidFill>
                  <a:schemeClr val="tx2"/>
                </a:solidFill>
                <a:cs typeface="2  Titr" pitchFamily="2" charset="-78"/>
              </a:rPr>
              <a:t>بنی آدم اعضای یک پیکرند      </a:t>
            </a:r>
          </a:p>
          <a:p>
            <a:pPr algn="r" rtl="1"/>
            <a:r>
              <a:rPr lang="fa-IR" sz="1600" dirty="0" smtClean="0">
                <a:solidFill>
                  <a:schemeClr val="tx2"/>
                </a:solidFill>
                <a:cs typeface="2  Titr" pitchFamily="2" charset="-78"/>
              </a:rPr>
              <a:t>که در آفرینش ز یک گوهرند</a:t>
            </a:r>
          </a:p>
          <a:p>
            <a:pPr algn="r" rtl="1"/>
            <a:r>
              <a:rPr lang="fa-IR" sz="1600" dirty="0" smtClean="0">
                <a:solidFill>
                  <a:schemeClr val="tx2"/>
                </a:solidFill>
                <a:cs typeface="2  Titr" pitchFamily="2" charset="-78"/>
              </a:rPr>
              <a:t>چو عضوی به درد آورد روزگار      </a:t>
            </a:r>
          </a:p>
          <a:p>
            <a:pPr algn="r" rtl="1"/>
            <a:r>
              <a:rPr lang="fa-IR" sz="1600" dirty="0" smtClean="0">
                <a:solidFill>
                  <a:schemeClr val="tx2"/>
                </a:solidFill>
                <a:cs typeface="2  Titr" pitchFamily="2" charset="-78"/>
              </a:rPr>
              <a:t>دگر عضوها را نماند قرار</a:t>
            </a:r>
            <a:r>
              <a:rPr lang="en-US" sz="1600" dirty="0" smtClean="0">
                <a:solidFill>
                  <a:schemeClr val="tx2"/>
                </a:solidFill>
                <a:cs typeface="2  Titr" pitchFamily="2" charset="-78"/>
              </a:rPr>
              <a:t> </a:t>
            </a:r>
            <a:r>
              <a:rPr lang="fa-IR" sz="1600" dirty="0" smtClean="0">
                <a:solidFill>
                  <a:schemeClr val="tx2"/>
                </a:solidFill>
                <a:cs typeface="2  Titr" pitchFamily="2" charset="-78"/>
              </a:rPr>
              <a:t>(سعدی)</a:t>
            </a:r>
            <a:endParaRPr lang="en-US" sz="1600" dirty="0">
              <a:solidFill>
                <a:schemeClr val="tx2"/>
              </a:solidFill>
              <a:cs typeface="2  Tit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793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and Round Single Corner Rectangle 5"/>
          <p:cNvSpPr/>
          <p:nvPr/>
        </p:nvSpPr>
        <p:spPr>
          <a:xfrm>
            <a:off x="3505200" y="1717285"/>
            <a:ext cx="5603488" cy="3962400"/>
          </a:xfrm>
          <a:prstGeom prst="snipRoundRect">
            <a:avLst>
              <a:gd name="adj1" fmla="val 16667"/>
              <a:gd name="adj2" fmla="val 1428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274320" lvl="0" indent="-274320" algn="r" rtl="1">
              <a:lnSpc>
                <a:spcPct val="12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fa-IR" sz="2400" dirty="0" smtClean="0">
                <a:solidFill>
                  <a:prstClr val="black"/>
                </a:solidFill>
                <a:latin typeface="Constantia"/>
                <a:ea typeface="Majalla UI"/>
              </a:rPr>
              <a:t>پيامبر(ص)می </a:t>
            </a:r>
            <a:r>
              <a:rPr lang="fa-IR" sz="2400" dirty="0">
                <a:solidFill>
                  <a:prstClr val="black"/>
                </a:solidFill>
                <a:latin typeface="Constantia"/>
                <a:ea typeface="Majalla UI"/>
              </a:rPr>
              <a:t>فرماید: </a:t>
            </a:r>
            <a:endParaRPr lang="fa-IR" sz="2400" dirty="0" smtClean="0">
              <a:solidFill>
                <a:prstClr val="black"/>
              </a:solidFill>
              <a:latin typeface="Constantia"/>
              <a:ea typeface="Majalla UI"/>
            </a:endParaRPr>
          </a:p>
          <a:p>
            <a:pPr marL="274320" lvl="0" indent="-274320" algn="r" rtl="1">
              <a:lnSpc>
                <a:spcPct val="12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fa-IR" sz="2400" dirty="0" smtClean="0">
                <a:solidFill>
                  <a:srgbClr val="7030A0"/>
                </a:solidFill>
                <a:latin typeface="Constantia"/>
                <a:ea typeface="Majalla UI"/>
              </a:rPr>
              <a:t>من </a:t>
            </a:r>
            <a:r>
              <a:rPr lang="fa-IR" sz="2400" dirty="0">
                <a:solidFill>
                  <a:srgbClr val="7030A0"/>
                </a:solidFill>
                <a:latin typeface="Constantia"/>
                <a:ea typeface="Majalla UI"/>
              </a:rPr>
              <a:t>اصبح لايهتهمَّ بامور المسلمين فليس بمسلم  </a:t>
            </a:r>
            <a:r>
              <a:rPr lang="fa-IR" sz="2400" dirty="0">
                <a:solidFill>
                  <a:prstClr val="black"/>
                </a:solidFill>
                <a:latin typeface="Constantia"/>
                <a:ea typeface="Majalla UI"/>
              </a:rPr>
              <a:t>کسی که شب را به صبح آورد و به فکر امور مسلمانان نباشد مسلمان واقعی نیست.</a:t>
            </a:r>
          </a:p>
        </p:txBody>
      </p:sp>
      <p:pic>
        <p:nvPicPr>
          <p:cNvPr id="9" name="Picture 8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3352800" y="693232"/>
            <a:ext cx="859024" cy="1129014"/>
          </a:xfrm>
          <a:prstGeom prst="rect">
            <a:avLst/>
          </a:prstGeom>
          <a:noFill/>
        </p:spPr>
      </p:pic>
      <p:pic>
        <p:nvPicPr>
          <p:cNvPr id="11" name="Picture 10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 flipV="1">
            <a:off x="8305800" y="774032"/>
            <a:ext cx="756424" cy="1064941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14468"/>
            <a:ext cx="2971800" cy="47863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96920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6200000">
            <a:off x="4987592" y="3228370"/>
            <a:ext cx="6429364" cy="82989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 اخلاق معاشرت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</p:txBody>
      </p:sp>
      <p:sp>
        <p:nvSpPr>
          <p:cNvPr id="12" name="Teardrop 11"/>
          <p:cNvSpPr/>
          <p:nvPr/>
        </p:nvSpPr>
        <p:spPr>
          <a:xfrm rot="19030443" flipH="1" flipV="1">
            <a:off x="7695661" y="105016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13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757346" y="172832"/>
            <a:ext cx="872852" cy="8527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/>
          <p:cNvSpPr/>
          <p:nvPr/>
        </p:nvSpPr>
        <p:spPr>
          <a:xfrm>
            <a:off x="2438400" y="228600"/>
            <a:ext cx="3733800" cy="13297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/>
              <a:t>2.رفع نیاز از مردم</a:t>
            </a:r>
            <a:endParaRPr lang="fa-IR" sz="2800" dirty="0"/>
          </a:p>
        </p:txBody>
      </p:sp>
      <p:sp>
        <p:nvSpPr>
          <p:cNvPr id="3" name="Rounded Rectangle 2"/>
          <p:cNvSpPr/>
          <p:nvPr/>
        </p:nvSpPr>
        <p:spPr>
          <a:xfrm>
            <a:off x="76201" y="1624018"/>
            <a:ext cx="7410612" cy="4038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endParaRPr lang="fa-IR" sz="2400" dirty="0">
              <a:solidFill>
                <a:srgbClr val="7030A0"/>
              </a:solidFill>
              <a:ea typeface="Majalla UI"/>
              <a:cs typeface="Majalla UI"/>
            </a:endParaRPr>
          </a:p>
          <a:p>
            <a:pPr algn="r" rtl="1"/>
            <a:r>
              <a:rPr lang="fa-IR" sz="2400" dirty="0">
                <a:ea typeface="Majalla UI"/>
                <a:cs typeface="Majalla UI"/>
              </a:rPr>
              <a:t>بر آورده ساختن نياز مردم محبوبترين كار ها نزد </a:t>
            </a:r>
            <a:r>
              <a:rPr lang="fa-IR" sz="2400" dirty="0" smtClean="0">
                <a:ea typeface="Majalla UI"/>
                <a:cs typeface="Majalla UI"/>
              </a:rPr>
              <a:t>خداست و </a:t>
            </a:r>
            <a:r>
              <a:rPr lang="fa-IR" sz="2400" dirty="0">
                <a:ea typeface="Majalla UI"/>
                <a:cs typeface="Majalla UI"/>
              </a:rPr>
              <a:t>اجر آن برابر با بيست حجي است كه هر كدام همراه با انفاق هزاران دينار در راه خداوند باشد. خدمت به خلق بر يك ماه اعتكاف برتري دارد. </a:t>
            </a:r>
            <a:endParaRPr lang="fa-IR" sz="2400" dirty="0" smtClean="0">
              <a:ea typeface="Majalla UI"/>
              <a:cs typeface="Majalla UI"/>
            </a:endParaRPr>
          </a:p>
          <a:p>
            <a:pPr algn="r" rtl="1"/>
            <a:r>
              <a:rPr lang="fa-IR" sz="2400" dirty="0" smtClean="0">
                <a:ea typeface="Majalla UI"/>
                <a:cs typeface="Majalla UI"/>
              </a:rPr>
              <a:t>امام </a:t>
            </a:r>
            <a:r>
              <a:rPr lang="fa-IR" sz="2400" dirty="0">
                <a:ea typeface="Majalla UI"/>
                <a:cs typeface="Majalla UI"/>
              </a:rPr>
              <a:t>رضا (ع) : </a:t>
            </a:r>
            <a:endParaRPr lang="fa-IR" sz="2400" dirty="0" smtClean="0">
              <a:ea typeface="Majalla UI"/>
              <a:cs typeface="Majalla UI"/>
            </a:endParaRPr>
          </a:p>
          <a:p>
            <a:pPr algn="r" rtl="1"/>
            <a:r>
              <a:rPr lang="fa-IR" sz="2400" dirty="0" smtClean="0">
                <a:ea typeface="Majalla UI"/>
                <a:cs typeface="Majalla UI"/>
              </a:rPr>
              <a:t>خداوند </a:t>
            </a:r>
            <a:r>
              <a:rPr lang="fa-IR" sz="2400" dirty="0">
                <a:ea typeface="Majalla UI"/>
                <a:cs typeface="Majalla UI"/>
              </a:rPr>
              <a:t>در روی زمین بندگانی دارد که در رفع نیاز مردم می کوشند اینان در قیامت در امان </a:t>
            </a:r>
            <a:r>
              <a:rPr lang="fa-IR" sz="2400" dirty="0" smtClean="0">
                <a:ea typeface="Majalla UI"/>
                <a:cs typeface="Majalla UI"/>
              </a:rPr>
              <a:t>اند.</a:t>
            </a:r>
          </a:p>
          <a:p>
            <a:pPr algn="r" rtl="1"/>
            <a:r>
              <a:rPr lang="fa-IR" sz="2400" dirty="0" smtClean="0">
                <a:ea typeface="Majalla UI"/>
                <a:cs typeface="Majalla UI"/>
              </a:rPr>
              <a:t>عبادت </a:t>
            </a:r>
            <a:r>
              <a:rPr lang="fa-IR" sz="2400" dirty="0">
                <a:ea typeface="Majalla UI"/>
                <a:cs typeface="Majalla UI"/>
              </a:rPr>
              <a:t>به جزء خدمت خلق نيست 	</a:t>
            </a:r>
            <a:r>
              <a:rPr lang="fa-IR" sz="2400" dirty="0" smtClean="0">
                <a:ea typeface="Majalla UI"/>
                <a:cs typeface="Majalla UI"/>
              </a:rPr>
              <a:t>به تسبيح </a:t>
            </a:r>
            <a:r>
              <a:rPr lang="fa-IR" sz="2400" dirty="0">
                <a:ea typeface="Majalla UI"/>
                <a:cs typeface="Majalla UI"/>
              </a:rPr>
              <a:t>و سجاده و دلق نيست</a:t>
            </a:r>
          </a:p>
        </p:txBody>
      </p:sp>
    </p:spTree>
    <p:extLst>
      <p:ext uri="{BB962C8B-B14F-4D97-AF65-F5344CB8AC3E}">
        <p14:creationId xmlns="" xmlns:p14="http://schemas.microsoft.com/office/powerpoint/2010/main" val="418897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6200000">
            <a:off x="4987592" y="3228370"/>
            <a:ext cx="6429364" cy="82989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 اخلاق معاشرت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</p:txBody>
      </p:sp>
      <p:sp>
        <p:nvSpPr>
          <p:cNvPr id="12" name="Teardrop 11"/>
          <p:cNvSpPr/>
          <p:nvPr/>
        </p:nvSpPr>
        <p:spPr>
          <a:xfrm rot="19030443" flipH="1" flipV="1">
            <a:off x="7695661" y="105016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13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757346" y="172832"/>
            <a:ext cx="872852" cy="8527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lowchart: Punched Tape 7"/>
          <p:cNvSpPr/>
          <p:nvPr/>
        </p:nvSpPr>
        <p:spPr>
          <a:xfrm>
            <a:off x="2362200" y="276375"/>
            <a:ext cx="3886200" cy="1037229"/>
          </a:xfrm>
          <a:prstGeom prst="flowChartPunchedTap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3. اصلاح میان مردم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Double Wave 8"/>
          <p:cNvSpPr/>
          <p:nvPr/>
        </p:nvSpPr>
        <p:spPr>
          <a:xfrm>
            <a:off x="2057400" y="1447800"/>
            <a:ext cx="4343400" cy="2590800"/>
          </a:xfrm>
          <a:prstGeom prst="doubleWav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/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1- یکی از بهترین و مطلوبترین اخلاقیات اجتماعی در اصلاح 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«ذات بین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» است (برقراری صلح و آشتی بین دیگران)</a:t>
            </a:r>
            <a:endParaRPr lang="fa-IR" sz="2800" dirty="0"/>
          </a:p>
        </p:txBody>
      </p:sp>
      <p:sp>
        <p:nvSpPr>
          <p:cNvPr id="10" name="Double Wave 9"/>
          <p:cNvSpPr/>
          <p:nvPr/>
        </p:nvSpPr>
        <p:spPr>
          <a:xfrm>
            <a:off x="2057401" y="4191001"/>
            <a:ext cx="4419600" cy="1703696"/>
          </a:xfrm>
          <a:prstGeom prst="doubleWav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2- پاداش این امر از نماز 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و روزه و صدقه 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بالاتر و برتر است.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28601"/>
            <a:ext cx="1828800" cy="1905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254576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12000" contrast="29000"/>
          </a:blip>
          <a:srcRect/>
          <a:stretch>
            <a:fillRect/>
          </a:stretch>
        </p:blipFill>
        <p:spPr bwMode="auto">
          <a:xfrm rot="20973673" flipH="1">
            <a:off x="7445959" y="752751"/>
            <a:ext cx="841446" cy="1121053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304800" y="1714721"/>
            <a:ext cx="8077200" cy="3962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/>
            <a:r>
              <a:rPr lang="fa-IR" sz="2400" b="1" dirty="0" smtClean="0">
                <a:solidFill>
                  <a:schemeClr val="tx1"/>
                </a:solidFill>
                <a:cs typeface="B Davat" pitchFamily="2" charset="-78"/>
              </a:rPr>
              <a:t>امام علي (ع) در وصيت به امام حسن و امام حسين (ع) :</a:t>
            </a:r>
          </a:p>
          <a:p>
            <a:pPr lvl="0" algn="r" rtl="1"/>
            <a:r>
              <a:rPr lang="fa-IR" sz="2800" b="1" dirty="0" smtClean="0">
                <a:solidFill>
                  <a:schemeClr val="tx1"/>
                </a:solidFill>
                <a:cs typeface="B Davat" pitchFamily="2" charset="-78"/>
              </a:rPr>
              <a:t> شما و فرزندانم و كسانم آن را كه نامه من بدو مي رسد، سفارش مي كنم به ترس از خدا و آراستن كارها ، و آشتي دادن يكديگر ،كه من از جد شما شنيدم كه مي گفت :آشتي دادن ميان مردم بهتر است از نماز و روزه ساليان.</a:t>
            </a:r>
          </a:p>
        </p:txBody>
      </p:sp>
      <p:pic>
        <p:nvPicPr>
          <p:cNvPr id="8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12000" contrast="29000"/>
          </a:blip>
          <a:srcRect/>
          <a:stretch>
            <a:fillRect/>
          </a:stretch>
        </p:blipFill>
        <p:spPr bwMode="auto">
          <a:xfrm rot="20973673" flipH="1">
            <a:off x="414263" y="762044"/>
            <a:ext cx="841446" cy="11210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712211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Sequential Access Storage 6"/>
          <p:cNvSpPr/>
          <p:nvPr/>
        </p:nvSpPr>
        <p:spPr>
          <a:xfrm>
            <a:off x="2667000" y="0"/>
            <a:ext cx="4638541" cy="1571220"/>
          </a:xfrm>
          <a:prstGeom prst="flowChartMagneticTap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4. نظارت اجتماعی: </a:t>
            </a:r>
          </a:p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امر </a:t>
            </a: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به معروف ونهی از منکر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43000" y="2207158"/>
            <a:ext cx="6477000" cy="3581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defRPr/>
            </a:pP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 </a:t>
            </a:r>
            <a:r>
              <a:rPr lang="fa-IR" sz="4000" dirty="0"/>
              <a:t>در اسلام ،دعوت به خير خواهي  و امر به معروف ونهی از منکرواجب کفایی است.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5402540" y="3333134"/>
            <a:ext cx="6429364" cy="82989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 اخلاق معاشرت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</p:txBody>
      </p:sp>
      <p:sp>
        <p:nvSpPr>
          <p:cNvPr id="13" name="Teardrop 12"/>
          <p:cNvSpPr/>
          <p:nvPr/>
        </p:nvSpPr>
        <p:spPr>
          <a:xfrm rot="19030443" flipH="1" flipV="1">
            <a:off x="8057447" y="-95952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14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126466" y="5576"/>
            <a:ext cx="872852" cy="85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10"/>
          <a:stretch>
            <a:fillRect/>
          </a:stretch>
        </p:blipFill>
        <p:spPr>
          <a:xfrm>
            <a:off x="-457200" y="228600"/>
            <a:ext cx="3124200" cy="190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08079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57800" y="3429000"/>
            <a:ext cx="3200400" cy="3186650"/>
          </a:xfrm>
          <a:prstGeom prst="rect">
            <a:avLst/>
          </a:prstGeom>
        </p:spPr>
      </p:pic>
      <p:sp>
        <p:nvSpPr>
          <p:cNvPr id="9" name="Flowchart: Alternate Process 8"/>
          <p:cNvSpPr/>
          <p:nvPr/>
        </p:nvSpPr>
        <p:spPr>
          <a:xfrm>
            <a:off x="228600" y="1295401"/>
            <a:ext cx="7619998" cy="3429000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800" dirty="0" smtClean="0">
                <a:solidFill>
                  <a:srgbClr val="0070C0"/>
                </a:solidFill>
              </a:rPr>
              <a:t>قرآن </a:t>
            </a:r>
            <a:r>
              <a:rPr lang="fa-IR" sz="2800" dirty="0">
                <a:solidFill>
                  <a:srgbClr val="0070C0"/>
                </a:solidFill>
              </a:rPr>
              <a:t>می فرماید</a:t>
            </a:r>
            <a:r>
              <a:rPr lang="fa-IR" sz="2800" dirty="0" smtClean="0">
                <a:solidFill>
                  <a:srgbClr val="0070C0"/>
                </a:solidFill>
              </a:rPr>
              <a:t>:</a:t>
            </a:r>
          </a:p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800" dirty="0" smtClean="0">
                <a:solidFill>
                  <a:srgbClr val="0070C0"/>
                </a:solidFill>
              </a:rPr>
              <a:t>المومنون </a:t>
            </a:r>
            <a:r>
              <a:rPr lang="fa-IR" sz="2800" dirty="0">
                <a:solidFill>
                  <a:srgbClr val="0070C0"/>
                </a:solidFill>
              </a:rPr>
              <a:t>والمومنات بعضهم اولياء بعض يامرون بالمعروف و ينهون عن المنكر مردان و زنان با ایمان یار و یاور یکدیگرند امر به معروف و نهی از منکر می کنند .(توبه آیه 71)</a:t>
            </a:r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5402540" y="3333134"/>
            <a:ext cx="6429364" cy="82989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 </a:t>
            </a: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جایگاه امر به معروف و نهی از منکر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</p:txBody>
      </p:sp>
      <p:sp>
        <p:nvSpPr>
          <p:cNvPr id="13" name="Teardrop 12"/>
          <p:cNvSpPr/>
          <p:nvPr/>
        </p:nvSpPr>
        <p:spPr>
          <a:xfrm rot="19030443" flipH="1" flipV="1">
            <a:off x="8057447" y="-95952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14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126466" y="5576"/>
            <a:ext cx="872852" cy="8527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32-Point Star 1"/>
          <p:cNvSpPr/>
          <p:nvPr/>
        </p:nvSpPr>
        <p:spPr>
          <a:xfrm>
            <a:off x="3200400" y="0"/>
            <a:ext cx="2895600" cy="14478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/>
              <a:t>1.لازمه ایمان</a:t>
            </a:r>
            <a:endParaRPr lang="fa-IR" sz="2000" b="1" dirty="0"/>
          </a:p>
        </p:txBody>
      </p:sp>
    </p:spTree>
    <p:extLst>
      <p:ext uri="{BB962C8B-B14F-4D97-AF65-F5344CB8AC3E}">
        <p14:creationId xmlns="" xmlns:p14="http://schemas.microsoft.com/office/powerpoint/2010/main" val="41265465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5029200" y="269023"/>
            <a:ext cx="3429000" cy="1223889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اهمیت  و جایگاه </a:t>
            </a:r>
            <a:endParaRPr lang="fa-IR" sz="3200" dirty="0"/>
          </a:p>
        </p:txBody>
      </p:sp>
      <p:pic>
        <p:nvPicPr>
          <p:cNvPr id="7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118676" flipH="1">
            <a:off x="7922842" y="142495"/>
            <a:ext cx="828925" cy="1159746"/>
          </a:xfrm>
          <a:prstGeom prst="rect">
            <a:avLst/>
          </a:prstGeom>
          <a:noFill/>
        </p:spPr>
      </p:pic>
      <p:sp>
        <p:nvSpPr>
          <p:cNvPr id="9" name="Flowchart: Multidocument 8"/>
          <p:cNvSpPr/>
          <p:nvPr/>
        </p:nvSpPr>
        <p:spPr>
          <a:xfrm flipH="1">
            <a:off x="4648200" y="1488223"/>
            <a:ext cx="4267200" cy="1373772"/>
          </a:xfrm>
          <a:prstGeom prst="flowChartMultidocumen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برخی از معاشرت پرهیز می کنند و دو دلیل برای آن ذکر می کنند</a:t>
            </a:r>
            <a:endParaRPr lang="fa-IR" sz="2400" dirty="0">
              <a:solidFill>
                <a:schemeClr val="tx1"/>
              </a:solidFill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4724400" y="2971800"/>
            <a:ext cx="4228825" cy="1447800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/>
            <a:r>
              <a:rPr lang="fa-I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1- </a:t>
            </a:r>
            <a:r>
              <a:rPr lang="fa-IR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اجتماع و زندگی اجتماعی با دیگران را زمینه ساز گناه </a:t>
            </a:r>
            <a:r>
              <a:rPr lang="fa-I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و انحراف </a:t>
            </a:r>
            <a:r>
              <a:rPr lang="fa-IR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می دانند.</a:t>
            </a:r>
            <a:endParaRPr lang="fa-IR" sz="20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71270"/>
            <a:ext cx="4300686" cy="5658130"/>
          </a:xfrm>
          <a:prstGeom prst="rect">
            <a:avLst/>
          </a:prstGeom>
        </p:spPr>
      </p:pic>
      <p:sp>
        <p:nvSpPr>
          <p:cNvPr id="14" name="Horizontal Scroll 13"/>
          <p:cNvSpPr/>
          <p:nvPr/>
        </p:nvSpPr>
        <p:spPr>
          <a:xfrm>
            <a:off x="4724400" y="4495800"/>
            <a:ext cx="4152625" cy="2362200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2- </a:t>
            </a:r>
            <a:r>
              <a:rPr lang="fa-IR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معاشرت با دیگران را زمینه ساز بسیاری از رذایل اخلاقی از قبیل ریا،سمعه،حسد،غیبت،حرص و تکبرو امثال آن می دانند.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77976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57800" y="3429000"/>
            <a:ext cx="3200400" cy="3186650"/>
          </a:xfrm>
          <a:prstGeom prst="rect">
            <a:avLst/>
          </a:prstGeom>
        </p:spPr>
      </p:pic>
      <p:sp>
        <p:nvSpPr>
          <p:cNvPr id="9" name="Flowchart: Alternate Process 8"/>
          <p:cNvSpPr/>
          <p:nvPr/>
        </p:nvSpPr>
        <p:spPr>
          <a:xfrm>
            <a:off x="152400" y="1524000"/>
            <a:ext cx="7619998" cy="3429000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800" dirty="0" smtClean="0">
                <a:solidFill>
                  <a:srgbClr val="0070C0"/>
                </a:solidFill>
              </a:rPr>
              <a:t>قرآن </a:t>
            </a:r>
            <a:r>
              <a:rPr lang="fa-IR" sz="2800" dirty="0">
                <a:solidFill>
                  <a:srgbClr val="0070C0"/>
                </a:solidFill>
              </a:rPr>
              <a:t>می فرماید</a:t>
            </a:r>
            <a:r>
              <a:rPr lang="fa-IR" sz="2800" dirty="0" smtClean="0">
                <a:solidFill>
                  <a:srgbClr val="0070C0"/>
                </a:solidFill>
              </a:rPr>
              <a:t>:</a:t>
            </a:r>
          </a:p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800" dirty="0" smtClean="0">
                <a:solidFill>
                  <a:srgbClr val="0070C0"/>
                </a:solidFill>
              </a:rPr>
              <a:t>لقمان </a:t>
            </a:r>
            <a:r>
              <a:rPr lang="fa-IR" sz="2800" dirty="0">
                <a:solidFill>
                  <a:srgbClr val="0070C0"/>
                </a:solidFill>
              </a:rPr>
              <a:t>خطاب به فرزندش : نماز برپادار و امر به معروف و نهی از منکر کن...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5402540" y="3333134"/>
            <a:ext cx="6429364" cy="8298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 </a:t>
            </a: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جایگاه امر به معروف و نهی از منکر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</p:txBody>
      </p:sp>
      <p:sp>
        <p:nvSpPr>
          <p:cNvPr id="13" name="Teardrop 12"/>
          <p:cNvSpPr/>
          <p:nvPr/>
        </p:nvSpPr>
        <p:spPr>
          <a:xfrm rot="19030443" flipH="1" flipV="1">
            <a:off x="8057447" y="-95952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14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126466" y="5576"/>
            <a:ext cx="872852" cy="8527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32-Point Star 1"/>
          <p:cNvSpPr/>
          <p:nvPr/>
        </p:nvSpPr>
        <p:spPr>
          <a:xfrm>
            <a:off x="1371600" y="0"/>
            <a:ext cx="4953000" cy="1447800"/>
          </a:xfrm>
          <a:prstGeom prst="star3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/>
              <a:t>2. وجود آن در ادیان دیگر</a:t>
            </a:r>
            <a:endParaRPr lang="fa-IR" sz="2000" b="1" dirty="0"/>
          </a:p>
        </p:txBody>
      </p:sp>
    </p:spTree>
    <p:extLst>
      <p:ext uri="{BB962C8B-B14F-4D97-AF65-F5344CB8AC3E}">
        <p14:creationId xmlns="" xmlns:p14="http://schemas.microsoft.com/office/powerpoint/2010/main" val="18445485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57800" y="3429000"/>
            <a:ext cx="3200400" cy="31866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16200000">
            <a:off x="5402540" y="3333134"/>
            <a:ext cx="6429364" cy="82989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 </a:t>
            </a: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جایگاه امر به معروف و نهی از منکر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</p:txBody>
      </p:sp>
      <p:sp>
        <p:nvSpPr>
          <p:cNvPr id="13" name="Teardrop 12"/>
          <p:cNvSpPr/>
          <p:nvPr/>
        </p:nvSpPr>
        <p:spPr>
          <a:xfrm rot="19030443" flipH="1" flipV="1">
            <a:off x="8057447" y="-95952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14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126466" y="5576"/>
            <a:ext cx="872852" cy="8527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32-Point Star 1"/>
          <p:cNvSpPr/>
          <p:nvPr/>
        </p:nvSpPr>
        <p:spPr>
          <a:xfrm>
            <a:off x="2438400" y="0"/>
            <a:ext cx="3670610" cy="1447800"/>
          </a:xfrm>
          <a:prstGeom prst="star32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/>
              <a:t>3. شیوه صالحان</a:t>
            </a:r>
            <a:endParaRPr lang="fa-IR" sz="2000" b="1" dirty="0"/>
          </a:p>
        </p:txBody>
      </p:sp>
      <p:sp>
        <p:nvSpPr>
          <p:cNvPr id="8" name="Horizontal Scroll 7"/>
          <p:cNvSpPr/>
          <p:nvPr/>
        </p:nvSpPr>
        <p:spPr>
          <a:xfrm>
            <a:off x="-66355" y="1593325"/>
            <a:ext cx="8305800" cy="5022325"/>
          </a:xfrm>
          <a:prstGeom prst="horizontalScroll">
            <a:avLst>
              <a:gd name="adj" fmla="val 18144"/>
            </a:avLst>
          </a:prstGeom>
          <a:solidFill>
            <a:srgbClr val="856BA5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fa-IR" sz="2800" dirty="0" smtClean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3.امام باقر(ع) :به درستي كه امر به معروف و نهي ار منكر راه پيامبران و شيوه صالحان است و وظيفه واجبي است كه به وسيله آن ساير واجبات بر آورده مي شود.</a:t>
            </a:r>
          </a:p>
          <a:p>
            <a:pPr algn="ctr" rtl="1"/>
            <a:endParaRPr lang="fa-IR" sz="2800" dirty="0">
              <a:solidFill>
                <a:srgbClr val="FFFF00"/>
              </a:solidFill>
              <a:cs typeface="B Homa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18334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57800" y="3429000"/>
            <a:ext cx="3200400" cy="31866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16200000">
            <a:off x="5402540" y="3333134"/>
            <a:ext cx="6429364" cy="82989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 </a:t>
            </a: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جایگاه امر به معروف و نهی از منکر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</p:txBody>
      </p:sp>
      <p:sp>
        <p:nvSpPr>
          <p:cNvPr id="13" name="Teardrop 12"/>
          <p:cNvSpPr/>
          <p:nvPr/>
        </p:nvSpPr>
        <p:spPr>
          <a:xfrm rot="19030443" flipH="1" flipV="1">
            <a:off x="8057447" y="-95952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14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126466" y="5576"/>
            <a:ext cx="872852" cy="8527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32-Point Star 1"/>
          <p:cNvSpPr/>
          <p:nvPr/>
        </p:nvSpPr>
        <p:spPr>
          <a:xfrm>
            <a:off x="2362200" y="0"/>
            <a:ext cx="4495800" cy="1447800"/>
          </a:xfrm>
          <a:prstGeom prst="star3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/>
              <a:t>4. انگیزه قیام امام حسین (ع)</a:t>
            </a:r>
            <a:endParaRPr lang="fa-IR" sz="2000" dirty="0"/>
          </a:p>
        </p:txBody>
      </p:sp>
      <p:sp>
        <p:nvSpPr>
          <p:cNvPr id="8" name="Horizontal Scroll 7"/>
          <p:cNvSpPr/>
          <p:nvPr/>
        </p:nvSpPr>
        <p:spPr>
          <a:xfrm>
            <a:off x="-66355" y="1593325"/>
            <a:ext cx="8305800" cy="5022325"/>
          </a:xfrm>
          <a:prstGeom prst="horizontalScroll">
            <a:avLst>
              <a:gd name="adj" fmla="val 1814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امام 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حسین </a:t>
            </a:r>
            <a:r>
              <a:rPr lang="fa-IR" sz="1400" dirty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(ع) 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علت 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اصلی قیام خود را اقامه امر به معروف و نهی از منکر معرفی می کنند.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/>
            <a:endParaRPr lang="fa-IR" sz="2800" dirty="0">
              <a:solidFill>
                <a:srgbClr val="FFFF00"/>
              </a:solidFill>
              <a:cs typeface="B Homa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6204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57800" y="3429000"/>
            <a:ext cx="3200400" cy="31866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16200000">
            <a:off x="5402540" y="3333134"/>
            <a:ext cx="6429364" cy="82989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 </a:t>
            </a: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جایگاه امر به معروف و نهی از منکر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</p:txBody>
      </p:sp>
      <p:sp>
        <p:nvSpPr>
          <p:cNvPr id="13" name="Teardrop 12"/>
          <p:cNvSpPr/>
          <p:nvPr/>
        </p:nvSpPr>
        <p:spPr>
          <a:xfrm rot="19030443" flipH="1" flipV="1">
            <a:off x="8057447" y="-95952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14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126466" y="5576"/>
            <a:ext cx="872852" cy="8527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32-Point Star 1"/>
          <p:cNvSpPr/>
          <p:nvPr/>
        </p:nvSpPr>
        <p:spPr>
          <a:xfrm>
            <a:off x="2984810" y="-29736"/>
            <a:ext cx="3124200" cy="1447800"/>
          </a:xfrm>
          <a:prstGeom prst="star3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/>
              <a:t>5.برتری نسبت به </a:t>
            </a:r>
            <a:r>
              <a:rPr lang="en-US" sz="2000" dirty="0" smtClean="0"/>
              <a:t> </a:t>
            </a:r>
            <a:r>
              <a:rPr lang="fa-IR" sz="2000" dirty="0" smtClean="0"/>
              <a:t> همه خوبی ها</a:t>
            </a:r>
            <a:endParaRPr lang="fa-IR" sz="2000" dirty="0"/>
          </a:p>
        </p:txBody>
      </p:sp>
      <p:sp>
        <p:nvSpPr>
          <p:cNvPr id="8" name="Horizontal Scroll 7"/>
          <p:cNvSpPr/>
          <p:nvPr/>
        </p:nvSpPr>
        <p:spPr>
          <a:xfrm>
            <a:off x="-66355" y="1593325"/>
            <a:ext cx="8305800" cy="5022325"/>
          </a:xfrm>
          <a:prstGeom prst="horizontalScroll">
            <a:avLst>
              <a:gd name="adj" fmla="val 18144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امام 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علي(ع): </a:t>
            </a:r>
            <a:endParaRPr lang="fa-IR" sz="2800" dirty="0" smtClean="0">
              <a:latin typeface="Calibri" panose="020F0502020204030204" pitchFamily="34" charset="0"/>
              <a:ea typeface="Calibri" panose="020F0502020204030204" pitchFamily="34" charset="0"/>
              <a:cs typeface="B Traffic"/>
            </a:endParaRPr>
          </a:p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همه 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كار هاي نيك و جهاد در راه خدا ،در برابر امر به معروف و نهي از منكر چون قطره اي در برابر دريايي پر موج و پهناوراست.</a:t>
            </a:r>
          </a:p>
          <a:p>
            <a:pPr algn="ctr" rtl="1"/>
            <a:endParaRPr lang="fa-IR" sz="2800" dirty="0">
              <a:solidFill>
                <a:srgbClr val="FFFF00"/>
              </a:solidFill>
              <a:cs typeface="B Homa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9453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587662" y="441297"/>
            <a:ext cx="4267200" cy="1438677"/>
          </a:xfrm>
          <a:prstGeom prst="flowChartMultidocument">
            <a:avLst/>
          </a:prstGeom>
          <a:solidFill>
            <a:srgbClr val="78B8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امربه معروف و نهی از منکر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owchart: Manual Operation 2"/>
          <p:cNvSpPr/>
          <p:nvPr/>
        </p:nvSpPr>
        <p:spPr>
          <a:xfrm>
            <a:off x="609600" y="2743200"/>
            <a:ext cx="8001000" cy="1066800"/>
          </a:xfrm>
          <a:prstGeom prst="flowChartManualOper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lnSpc>
                <a:spcPts val="3400"/>
              </a:lnSpc>
              <a:spcAft>
                <a:spcPts val="1000"/>
              </a:spcAft>
            </a:pPr>
            <a:r>
              <a:rPr lang="fa-I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1- همه مسلمانان، </a:t>
            </a:r>
            <a:r>
              <a:rPr lang="fa-I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از زن و </a:t>
            </a:r>
            <a:r>
              <a:rPr lang="fa-I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مرد، </a:t>
            </a:r>
            <a:r>
              <a:rPr lang="fa-I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بزرگ وکوچک مشمول این حکم </a:t>
            </a:r>
            <a:r>
              <a:rPr lang="fa-I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هستند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4419601" y="387904"/>
            <a:ext cx="4495800" cy="772732"/>
          </a:xfrm>
          <a:prstGeom prst="flowChartAlternateProcess">
            <a:avLst/>
          </a:prstGeom>
          <a:solidFill>
            <a:srgbClr val="BB84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وظیفه </a:t>
            </a:r>
            <a:r>
              <a:rPr lang="fa-IR" sz="3200" dirty="0"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ای  عمومی </a:t>
            </a:r>
            <a:endParaRPr lang="fa-IR" sz="3200" dirty="0">
              <a:cs typeface="B Homa" pitchFamily="2" charset="-78"/>
            </a:endParaRPr>
          </a:p>
        </p:txBody>
      </p:sp>
      <p:pic>
        <p:nvPicPr>
          <p:cNvPr id="6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420491" flipH="1">
            <a:off x="8354335" y="252222"/>
            <a:ext cx="731250" cy="1002311"/>
          </a:xfrm>
          <a:prstGeom prst="rect">
            <a:avLst/>
          </a:prstGeom>
          <a:noFill/>
        </p:spPr>
      </p:pic>
      <p:sp>
        <p:nvSpPr>
          <p:cNvPr id="7" name="Flowchart: Manual Operation 6"/>
          <p:cNvSpPr/>
          <p:nvPr/>
        </p:nvSpPr>
        <p:spPr>
          <a:xfrm>
            <a:off x="609600" y="3733800"/>
            <a:ext cx="8001000" cy="1066800"/>
          </a:xfrm>
          <a:prstGeom prst="flowChartManualOper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algn="ctr" rtl="1">
              <a:lnSpc>
                <a:spcPts val="3400"/>
              </a:lnSpc>
              <a:spcAft>
                <a:spcPts val="1000"/>
              </a:spcAft>
            </a:pPr>
            <a:r>
              <a:rPr lang="fa-I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2- این حکم در </a:t>
            </a:r>
            <a:r>
              <a:rPr lang="fa-I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همه زمان ها قابل اجراست. </a:t>
            </a:r>
            <a:endParaRPr lang="fa-IR" sz="24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Traffic"/>
            </a:endParaRPr>
          </a:p>
          <a:p>
            <a:pPr algn="ctr" rtl="1">
              <a:lnSpc>
                <a:spcPts val="3400"/>
              </a:lnSpc>
              <a:spcAft>
                <a:spcPts val="1000"/>
              </a:spcAft>
            </a:pPr>
            <a:r>
              <a:rPr lang="fa-I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( </a:t>
            </a:r>
            <a:r>
              <a:rPr lang="fa-I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قلبی </a:t>
            </a:r>
            <a:r>
              <a:rPr lang="fa-I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a-I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 گفتاری </a:t>
            </a:r>
            <a:r>
              <a:rPr lang="fa-I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a-I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 عملی </a:t>
            </a:r>
            <a:r>
              <a:rPr lang="fa-I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)</a:t>
            </a:r>
          </a:p>
        </p:txBody>
      </p:sp>
      <p:sp>
        <p:nvSpPr>
          <p:cNvPr id="8" name="Flowchart: Manual Operation 7"/>
          <p:cNvSpPr/>
          <p:nvPr/>
        </p:nvSpPr>
        <p:spPr>
          <a:xfrm>
            <a:off x="609600" y="4800600"/>
            <a:ext cx="8001000" cy="990600"/>
          </a:xfrm>
          <a:prstGeom prst="flowChartManualOperati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3- نسبت به همه افراد نیز قابل اجراست.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owchart: Manual Operation 8"/>
          <p:cNvSpPr/>
          <p:nvPr/>
        </p:nvSpPr>
        <p:spPr>
          <a:xfrm>
            <a:off x="609600" y="5562600"/>
            <a:ext cx="8001000" cy="1143000"/>
          </a:xfrm>
          <a:prstGeom prst="flowChartManualOperation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ts val="3400"/>
              </a:lnSpc>
              <a:spcAft>
                <a:spcPts val="1000"/>
              </a:spcAft>
            </a:pP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4- همه احکام و مسائل شرعی،اجتماعی ،سیاسی، اخلاقی و فرهنگی را شامل می شود.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2133600"/>
            <a:ext cx="1205061" cy="11998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15139" y="2133600"/>
            <a:ext cx="1205061" cy="11998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3143517"/>
            <a:ext cx="1205061" cy="11998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15139" y="3143517"/>
            <a:ext cx="1205061" cy="11998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4210317"/>
            <a:ext cx="1205061" cy="11998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15139" y="4210317"/>
            <a:ext cx="1205061" cy="11998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4953000"/>
            <a:ext cx="1205061" cy="11998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15139" y="4953000"/>
            <a:ext cx="1205061" cy="11998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75745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147740" y="150694"/>
            <a:ext cx="4724400" cy="1297106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شرایط </a:t>
            </a:r>
            <a:r>
              <a:rPr lang="fa-I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امر به معروف ونهی از منکر</a:t>
            </a:r>
            <a:endParaRPr lang="fa-IR" sz="2800" dirty="0">
              <a:solidFill>
                <a:schemeClr val="tx1"/>
              </a:solidFill>
              <a:cs typeface="B Homa" pitchFamily="2" charset="-7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75469" y="1762361"/>
            <a:ext cx="3887555" cy="567746"/>
            <a:chOff x="397356" y="283873"/>
            <a:chExt cx="3357645" cy="567746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8" name="Rectangle 17"/>
            <p:cNvSpPr/>
            <p:nvPr/>
          </p:nvSpPr>
          <p:spPr>
            <a:xfrm>
              <a:off x="397356" y="283873"/>
              <a:ext cx="3357645" cy="567746"/>
            </a:xfrm>
            <a:prstGeom prst="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397356" y="283873"/>
              <a:ext cx="3357645" cy="567746"/>
            </a:xfrm>
            <a:prstGeom prst="rect">
              <a:avLst/>
            </a:prstGeom>
            <a:grpFill/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0649" tIns="60960" rIns="60960" bIns="60960" numCol="1" spcCol="1270" anchor="ctr" anchorCtr="0">
              <a:noAutofit/>
            </a:bodyPr>
            <a:lstStyle/>
            <a:p>
              <a:pPr lvl="0" algn="l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Traffic"/>
                </a:rPr>
                <a:t>1- شناخت معروف و منکر </a:t>
              </a:r>
              <a:endParaRPr lang="fa-IR" sz="2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8067456" y="1650841"/>
            <a:ext cx="709683" cy="70968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/>
          <p:cNvGrpSpPr/>
          <p:nvPr/>
        </p:nvGrpSpPr>
        <p:grpSpPr>
          <a:xfrm>
            <a:off x="4509940" y="2779899"/>
            <a:ext cx="3886200" cy="567746"/>
            <a:chOff x="431641" y="1149011"/>
            <a:chExt cx="3151269" cy="567746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Rectangle 15"/>
            <p:cNvSpPr/>
            <p:nvPr/>
          </p:nvSpPr>
          <p:spPr>
            <a:xfrm>
              <a:off x="431641" y="1149011"/>
              <a:ext cx="3151269" cy="567746"/>
            </a:xfrm>
            <a:prstGeom prst="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2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431641" y="1149011"/>
              <a:ext cx="3151269" cy="567746"/>
            </a:xfrm>
            <a:prstGeom prst="rect">
              <a:avLst/>
            </a:prstGeom>
            <a:grpFill/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0649" tIns="58420" rIns="58420" bIns="58420" numCol="1" spcCol="1270" anchor="ctr" anchorCtr="0">
              <a:noAutofit/>
            </a:bodyPr>
            <a:lstStyle/>
            <a:p>
              <a:pPr lvl="0" algn="ctr" defTabSz="10223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Traffic"/>
                </a:rPr>
                <a:t>2- احتمال تاثیر </a:t>
              </a:r>
              <a:endParaRPr lang="fa-IR" sz="2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75469" y="3979684"/>
            <a:ext cx="3887555" cy="1582916"/>
            <a:chOff x="397356" y="1987113"/>
            <a:chExt cx="3357645" cy="56774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Rectangle 13"/>
            <p:cNvSpPr/>
            <p:nvPr/>
          </p:nvSpPr>
          <p:spPr>
            <a:xfrm>
              <a:off x="397356" y="1987113"/>
              <a:ext cx="3357645" cy="567746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2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397357" y="1987113"/>
              <a:ext cx="3162160" cy="5677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0649" tIns="60960" rIns="60960" bIns="60960" numCol="1" spcCol="1270" anchor="ctr" anchorCtr="0">
              <a:noAutofit/>
            </a:bodyPr>
            <a:lstStyle/>
            <a:p>
              <a:pPr lvl="0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raffic"/>
                </a:rPr>
                <a:t>3</a:t>
              </a:r>
              <a:r>
                <a:rPr lang="fa-IR" sz="2400" kern="1200" dirty="0" smtClean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Traffic"/>
                </a:rPr>
                <a:t>- اصرار بر انجام منکرات و نادیده گرفتن معروف ها </a:t>
              </a:r>
              <a:endParaRPr lang="fa-IR" sz="24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86539" y="1390917"/>
            <a:ext cx="1205061" cy="1199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8067456" y="2717641"/>
            <a:ext cx="709683" cy="70968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86539" y="2457717"/>
            <a:ext cx="1205061" cy="1199883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8067456" y="3784441"/>
            <a:ext cx="709683" cy="70968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86539" y="3524517"/>
            <a:ext cx="1205061" cy="1199883"/>
          </a:xfrm>
          <a:prstGeom prst="rect">
            <a:avLst/>
          </a:prstGeom>
        </p:spPr>
      </p:pic>
      <p:pic>
        <p:nvPicPr>
          <p:cNvPr id="2050" name="Picture 2" descr="C:\Users\hamidi.t\Desktop\e0ae761c-2e6c-493b-9327-62d34c14512c.jpg"/>
          <p:cNvPicPr>
            <a:picLocks noChangeAspect="1" noChangeArrowheads="1"/>
          </p:cNvPicPr>
          <p:nvPr/>
        </p:nvPicPr>
        <p:blipFill>
          <a:blip r:embed="rId3" cstate="print"/>
          <a:srcRect b="6036"/>
          <a:stretch>
            <a:fillRect/>
          </a:stretch>
        </p:blipFill>
        <p:spPr bwMode="auto">
          <a:xfrm>
            <a:off x="152400" y="1447800"/>
            <a:ext cx="3784424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313944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57800" y="3429000"/>
            <a:ext cx="3200400" cy="31866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16200000">
            <a:off x="5402540" y="3333134"/>
            <a:ext cx="6429364" cy="82989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 </a:t>
            </a:r>
          </a:p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مراتب امر به معروف و نهی از منکر</a:t>
            </a:r>
          </a:p>
          <a:p>
            <a:pPr algn="ctr">
              <a:lnSpc>
                <a:spcPts val="3400"/>
              </a:lnSpc>
              <a:spcAft>
                <a:spcPts val="100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</p:txBody>
      </p:sp>
      <p:sp>
        <p:nvSpPr>
          <p:cNvPr id="13" name="Teardrop 12"/>
          <p:cNvSpPr/>
          <p:nvPr/>
        </p:nvSpPr>
        <p:spPr>
          <a:xfrm rot="19030443" flipH="1" flipV="1">
            <a:off x="8057447" y="-95952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14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126466" y="5576"/>
            <a:ext cx="872852" cy="8527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Horizontal Scroll 7"/>
          <p:cNvSpPr/>
          <p:nvPr/>
        </p:nvSpPr>
        <p:spPr>
          <a:xfrm>
            <a:off x="0" y="533400"/>
            <a:ext cx="8001000" cy="6324600"/>
          </a:xfrm>
          <a:prstGeom prst="horizontalScroll">
            <a:avLst>
              <a:gd name="adj" fmla="val 18144"/>
            </a:avLst>
          </a:prstGeom>
          <a:solidFill>
            <a:srgbClr val="856BA5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fa-IR" sz="2800" dirty="0" smtClean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  <a:p>
            <a:pPr algn="r" rtl="1"/>
            <a:r>
              <a:rPr lang="fa-IR" sz="28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انسان در دل خود از انجام منکر و ترک معروف ناراحت شود. (پایین ترین مرتبه)</a:t>
            </a:r>
          </a:p>
          <a:p>
            <a:pPr algn="r" rtl="1"/>
            <a:r>
              <a:rPr lang="fa-IR" sz="28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 امام علي (ع) :</a:t>
            </a:r>
          </a:p>
          <a:p>
            <a:pPr algn="r" rtl="1"/>
            <a:r>
              <a:rPr lang="fa-IR" sz="28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خشنودي و خشم ،همگان را در عمل شريك سازد چنان كه ماده شتر ثمود را يك تن پي نمود و خدا همه آنها را عذاب فرمود.</a:t>
            </a:r>
          </a:p>
          <a:p>
            <a:pPr algn="r" rtl="1"/>
            <a:r>
              <a:rPr lang="fa-IR" sz="28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امیرالمومنین (ع) فرمودند:پیغمبر(ص) به ما فرمود : با اهل معصیت با چهره در هم کشیده و عبوس برخورد کنیم.</a:t>
            </a:r>
          </a:p>
          <a:p>
            <a:pPr algn="r" rtl="1"/>
            <a:endParaRPr lang="fa-IR" sz="2800" dirty="0">
              <a:solidFill>
                <a:srgbClr val="FFFF00"/>
              </a:solidFill>
              <a:cs typeface="B Homa" pitchFamily="2" charset="-78"/>
            </a:endParaRPr>
          </a:p>
        </p:txBody>
      </p:sp>
      <p:sp>
        <p:nvSpPr>
          <p:cNvPr id="9" name="32-Point Star 8"/>
          <p:cNvSpPr/>
          <p:nvPr/>
        </p:nvSpPr>
        <p:spPr>
          <a:xfrm>
            <a:off x="3124200" y="381000"/>
            <a:ext cx="2895600" cy="9144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/>
              <a:t>1. مرتبه قلبی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218334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67000" y="4800600"/>
            <a:ext cx="1524000" cy="14605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67000" y="2959052"/>
            <a:ext cx="1524000" cy="14605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67000" y="1587452"/>
            <a:ext cx="1524000" cy="1460548"/>
          </a:xfrm>
          <a:prstGeom prst="rect">
            <a:avLst/>
          </a:prstGeom>
        </p:spPr>
      </p:pic>
      <p:pic>
        <p:nvPicPr>
          <p:cNvPr id="5" name="Picture 3" descr="C:\Users\satari\Desktop\انديشه 1 عكسها\ax\اسلیمی\4un3k-arabesque_4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1318852">
            <a:off x="704089" y="-5171"/>
            <a:ext cx="2065247" cy="1413026"/>
          </a:xfrm>
          <a:prstGeom prst="rect">
            <a:avLst/>
          </a:prstGeom>
          <a:noFill/>
        </p:spPr>
      </p:pic>
      <p:pic>
        <p:nvPicPr>
          <p:cNvPr id="6" name="Picture 3" descr="C:\Users\satari\Desktop\انديشه 1 عكسها\ax\اسلیمی\4un3k-arabesque_4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0513647" flipH="1">
            <a:off x="6531847" y="-144576"/>
            <a:ext cx="2078348" cy="1405053"/>
          </a:xfrm>
          <a:prstGeom prst="rect">
            <a:avLst/>
          </a:prstGeom>
          <a:noFill/>
        </p:spPr>
      </p:pic>
      <p:sp>
        <p:nvSpPr>
          <p:cNvPr id="8" name="Round Diagonal Corner Rectangle 7"/>
          <p:cNvSpPr/>
          <p:nvPr/>
        </p:nvSpPr>
        <p:spPr>
          <a:xfrm>
            <a:off x="533400" y="1524000"/>
            <a:ext cx="7391400" cy="2743200"/>
          </a:xfrm>
          <a:prstGeom prst="round2DiagRect">
            <a:avLst>
              <a:gd name="adj1" fmla="val 16667"/>
              <a:gd name="adj2" fmla="val 1674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باید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ناخشنودی خود را به زبان آورده و اعتراض خود را به گوش فرد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برساند.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خدای متعال در قرآن در مورد تاثیر تذکر می فرماید :</a:t>
            </a:r>
          </a:p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وذکَّرفانَّ الذِّکری تَنفَعُ المومنین(ذاریات 55)</a:t>
            </a:r>
          </a:p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تذکر دهید چرا که تذکر به نفع مومنین می باشد </a:t>
            </a:r>
          </a:p>
          <a:p>
            <a:pPr algn="justLow" rtl="1">
              <a:lnSpc>
                <a:spcPts val="3400"/>
              </a:lnSpc>
              <a:spcAft>
                <a:spcPts val="10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533400" y="4419600"/>
            <a:ext cx="7467600" cy="19812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2800" b="1" dirty="0" smtClean="0">
                <a:solidFill>
                  <a:schemeClr val="tx1"/>
                </a:solidFill>
                <a:cs typeface="B Davat" pitchFamily="2" charset="-78"/>
              </a:rPr>
              <a:t>چو می‌بینی که نابینا و چاه است  </a:t>
            </a:r>
          </a:p>
          <a:p>
            <a:pPr algn="ctr" rtl="1"/>
            <a:r>
              <a:rPr lang="fa-IR" sz="2400" b="1" dirty="0" smtClean="0">
                <a:solidFill>
                  <a:schemeClr val="tx1"/>
                </a:solidFill>
                <a:cs typeface="B Davat" pitchFamily="2" charset="-78"/>
              </a:rPr>
              <a:t>                       اگر خاموش بنشینی، گناه است</a:t>
            </a:r>
            <a:r>
              <a:rPr lang="fa-IR" sz="2000" b="1" dirty="0" smtClean="0">
                <a:solidFill>
                  <a:schemeClr val="tx1"/>
                </a:solidFill>
                <a:cs typeface="B Davat" pitchFamily="2" charset="-78"/>
              </a:rPr>
              <a:t/>
            </a:r>
            <a:br>
              <a:rPr lang="fa-IR" sz="2000" b="1" dirty="0" smtClean="0">
                <a:solidFill>
                  <a:schemeClr val="tx1"/>
                </a:solidFill>
                <a:cs typeface="B Davat" pitchFamily="2" charset="-78"/>
              </a:rPr>
            </a:br>
            <a:r>
              <a:rPr lang="fa-IR" sz="2800" b="1" dirty="0" smtClean="0">
                <a:solidFill>
                  <a:schemeClr val="tx1"/>
                </a:solidFill>
                <a:cs typeface="B Davat" pitchFamily="2" charset="-78"/>
              </a:rPr>
              <a:t>به نزد من آن کس نکوخواه توست </a:t>
            </a:r>
            <a:endParaRPr lang="fa-IR" sz="2000" b="1" dirty="0" smtClean="0">
              <a:solidFill>
                <a:schemeClr val="tx1"/>
              </a:solidFill>
              <a:cs typeface="B Davat" pitchFamily="2" charset="-78"/>
            </a:endParaRPr>
          </a:p>
          <a:p>
            <a:pPr algn="ctr" rtl="1"/>
            <a:r>
              <a:rPr lang="fa-IR" sz="2400" b="1" dirty="0" smtClean="0">
                <a:solidFill>
                  <a:schemeClr val="tx1"/>
                </a:solidFill>
                <a:cs typeface="B Davat" pitchFamily="2" charset="-78"/>
              </a:rPr>
              <a:t>                      که گوید: فلان خار در راه توست</a:t>
            </a:r>
            <a:endParaRPr lang="fa-IR" sz="2400" b="1" dirty="0">
              <a:solidFill>
                <a:schemeClr val="tx1"/>
              </a:solidFill>
              <a:cs typeface="B Davat" pitchFamily="2" charset="-78"/>
            </a:endParaRPr>
          </a:p>
        </p:txBody>
      </p:sp>
      <p:sp>
        <p:nvSpPr>
          <p:cNvPr id="10" name="12-Point Star 9"/>
          <p:cNvSpPr/>
          <p:nvPr/>
        </p:nvSpPr>
        <p:spPr>
          <a:xfrm>
            <a:off x="3124200" y="0"/>
            <a:ext cx="3048000" cy="12954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2. مرتبه زبانی: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5681052" y="3395052"/>
            <a:ext cx="6096000" cy="82989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 </a:t>
            </a:r>
          </a:p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مراتب امر به معروف و نهی از منکر</a:t>
            </a:r>
          </a:p>
          <a:p>
            <a:pPr algn="ctr">
              <a:lnSpc>
                <a:spcPts val="3400"/>
              </a:lnSpc>
              <a:spcAft>
                <a:spcPts val="100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</p:txBody>
      </p:sp>
      <p:sp>
        <p:nvSpPr>
          <p:cNvPr id="14" name="Teardrop 13"/>
          <p:cNvSpPr/>
          <p:nvPr/>
        </p:nvSpPr>
        <p:spPr>
          <a:xfrm rot="19030443" flipH="1" flipV="1">
            <a:off x="8209848" y="-172153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17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71148" y="0"/>
            <a:ext cx="872852" cy="852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2357262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57800" y="3429000"/>
            <a:ext cx="3200400" cy="31866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16200000">
            <a:off x="5402540" y="3333134"/>
            <a:ext cx="6429364" cy="82989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 </a:t>
            </a:r>
          </a:p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مراتب امر به معروف و نهی از منکر</a:t>
            </a:r>
          </a:p>
          <a:p>
            <a:pPr algn="ctr">
              <a:lnSpc>
                <a:spcPts val="3400"/>
              </a:lnSpc>
              <a:spcAft>
                <a:spcPts val="100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</p:txBody>
      </p:sp>
      <p:sp>
        <p:nvSpPr>
          <p:cNvPr id="13" name="Teardrop 12"/>
          <p:cNvSpPr/>
          <p:nvPr/>
        </p:nvSpPr>
        <p:spPr>
          <a:xfrm rot="19030443" flipH="1" flipV="1">
            <a:off x="8057447" y="-95952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14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126466" y="5576"/>
            <a:ext cx="872852" cy="8527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Horizontal Scroll 7"/>
          <p:cNvSpPr/>
          <p:nvPr/>
        </p:nvSpPr>
        <p:spPr>
          <a:xfrm>
            <a:off x="0" y="533400"/>
            <a:ext cx="8001000" cy="6324600"/>
          </a:xfrm>
          <a:prstGeom prst="horizontalScroll">
            <a:avLst>
              <a:gd name="adj" fmla="val 18144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endParaRPr lang="fa-IR" sz="2800" dirty="0" smtClean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اگر مراتب قبلی ناکافی و ناکارامد بود باید دست به اقدام زد. در مرحله ی عمل باید اقدام به برچیدن ترک معروف و انجام منکر کنیم. (عالی ترین مرتبه )</a:t>
            </a:r>
            <a:endParaRPr lang="fa-IR" sz="2400" dirty="0" smtClean="0">
              <a:latin typeface="Calibri" panose="020F0502020204030204" pitchFamily="34" charset="0"/>
              <a:ea typeface="Calibri" panose="020F0502020204030204" pitchFamily="34" charset="0"/>
              <a:cs typeface="B Traffic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FF0000"/>
                </a:solidFill>
                <a:cs typeface="B Roya" pitchFamily="2" charset="-78"/>
              </a:rPr>
              <a:t>البته اقدام هایی مانند اجرای حد و اعدام و حبس و تبعید و غیره وظیفه حکومت اسلامی است. </a:t>
            </a:r>
          </a:p>
          <a:p>
            <a:pPr algn="r" rtl="1"/>
            <a:endParaRPr lang="fa-IR" sz="2800" dirty="0">
              <a:solidFill>
                <a:srgbClr val="FFFF00"/>
              </a:solidFill>
              <a:cs typeface="B Homa" pitchFamily="2" charset="-78"/>
            </a:endParaRPr>
          </a:p>
        </p:txBody>
      </p:sp>
      <p:sp>
        <p:nvSpPr>
          <p:cNvPr id="12" name="32-Point Star 11"/>
          <p:cNvSpPr/>
          <p:nvPr/>
        </p:nvSpPr>
        <p:spPr>
          <a:xfrm>
            <a:off x="2362200" y="457200"/>
            <a:ext cx="3657600" cy="12954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3. مرتبه عملی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218334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92296" y="2913717"/>
            <a:ext cx="2462784" cy="2877483"/>
            <a:chOff x="707136" y="1933712"/>
            <a:chExt cx="2462784" cy="2344743"/>
          </a:xfrm>
        </p:grpSpPr>
        <p:sp>
          <p:nvSpPr>
            <p:cNvPr id="14" name="Rectangle 13"/>
            <p:cNvSpPr/>
            <p:nvPr/>
          </p:nvSpPr>
          <p:spPr>
            <a:xfrm>
              <a:off x="707136" y="1933712"/>
              <a:ext cx="2462784" cy="2344743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07136" y="1933712"/>
              <a:ext cx="2356104" cy="23447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575" tIns="28575" rIns="28575" bIns="28575" numCol="1" spcCol="1270" anchor="t" anchorCtr="0">
              <a:noAutofit/>
            </a:bodyPr>
            <a:lstStyle/>
            <a:p>
              <a:pPr lvl="0" algn="justLow" defTabSz="666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B Traffic"/>
                </a:rPr>
                <a:t>.</a:t>
              </a:r>
              <a:endParaRPr lang="fa-IR" sz="20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43000" y="2362200"/>
            <a:ext cx="6858000" cy="3327034"/>
            <a:chOff x="2121633" y="2246161"/>
            <a:chExt cx="3565935" cy="2412634"/>
          </a:xfrm>
        </p:grpSpPr>
        <p:sp>
          <p:nvSpPr>
            <p:cNvPr id="12" name="Rectangle 11"/>
            <p:cNvSpPr/>
            <p:nvPr/>
          </p:nvSpPr>
          <p:spPr>
            <a:xfrm>
              <a:off x="3224784" y="2246161"/>
              <a:ext cx="2462784" cy="1719846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2121633" y="2246161"/>
              <a:ext cx="3565935" cy="241263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8575" tIns="28575" rIns="28575" bIns="28575" numCol="1" spcCol="1270" anchor="t" anchorCtr="0">
              <a:noAutofit/>
            </a:bodyPr>
            <a:lstStyle/>
            <a:p>
              <a:pPr lvl="0" algn="justLow" defTabSz="666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kern="12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Roya" pitchFamily="2" charset="-78"/>
                </a:rPr>
                <a:t>در مواجه با منکر، با قاطعیت و جدیت تمام در برابر آن ایستاده و در حد توانایی خویش از وقوع یا تکرار آن جلوگیری کنیم. که به دو صورت مستقیم و غیر مستقیم انجام می شود.</a:t>
              </a:r>
            </a:p>
            <a:p>
              <a:pPr lvl="0" algn="justLow" defTabSz="666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dirty="0" smtClean="0">
                  <a:solidFill>
                    <a:srgbClr val="FF0000"/>
                  </a:solidFill>
                  <a:cs typeface="B Roya" pitchFamily="2" charset="-78"/>
                </a:rPr>
                <a:t>روش مستقیم :</a:t>
              </a:r>
            </a:p>
            <a:p>
              <a:pPr lvl="0" algn="justLow" defTabSz="666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dirty="0" smtClean="0">
                  <a:cs typeface="B Roya" pitchFamily="2" charset="-78"/>
                </a:rPr>
                <a:t>در این روش امر به معروف و نهی از منکر بارعایت اموری چند باقاطعیت صورت می گیرد .</a:t>
              </a:r>
            </a:p>
            <a:p>
              <a:pPr lvl="0" algn="justLow" defTabSz="666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3200" kern="1200" dirty="0">
                <a:cs typeface="B Roya" pitchFamily="2" charset="-78"/>
              </a:endParaRPr>
            </a:p>
          </p:txBody>
        </p:sp>
      </p:grpSp>
      <p:sp>
        <p:nvSpPr>
          <p:cNvPr id="16" name="32-Point Star 15"/>
          <p:cNvSpPr/>
          <p:nvPr/>
        </p:nvSpPr>
        <p:spPr>
          <a:xfrm>
            <a:off x="2895600" y="381000"/>
            <a:ext cx="2743200" cy="14478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1-  مبارزه ایجابی (مثبت) : </a:t>
            </a:r>
          </a:p>
          <a:p>
            <a:pPr algn="ctr"/>
            <a:endParaRPr lang="en-US" dirty="0"/>
          </a:p>
        </p:txBody>
      </p:sp>
      <p:sp>
        <p:nvSpPr>
          <p:cNvPr id="19" name="Cross 18"/>
          <p:cNvSpPr/>
          <p:nvPr/>
        </p:nvSpPr>
        <p:spPr>
          <a:xfrm>
            <a:off x="685800" y="838200"/>
            <a:ext cx="1036320" cy="1036320"/>
          </a:xfrm>
          <a:prstGeom prst="plus">
            <a:avLst>
              <a:gd name="adj" fmla="val 32810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20" name="Rectangle 19"/>
          <p:cNvSpPr/>
          <p:nvPr/>
        </p:nvSpPr>
        <p:spPr>
          <a:xfrm rot="16200000">
            <a:off x="5402540" y="3333134"/>
            <a:ext cx="6429364" cy="82989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 </a:t>
            </a:r>
          </a:p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راه های اجرای امر به معروف  نهی از منکر</a:t>
            </a:r>
          </a:p>
          <a:p>
            <a:pPr algn="ctr">
              <a:lnSpc>
                <a:spcPts val="3400"/>
              </a:lnSpc>
              <a:spcAft>
                <a:spcPts val="100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67007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1"/>
            <a:ext cx="3376482" cy="2209800"/>
          </a:xfrm>
          <a:prstGeom prst="rect">
            <a:avLst/>
          </a:prstGeom>
          <a:noFill/>
        </p:spPr>
      </p:pic>
      <p:sp>
        <p:nvSpPr>
          <p:cNvPr id="2" name="Snip and Round Single Corner Rectangle 1"/>
          <p:cNvSpPr/>
          <p:nvPr/>
        </p:nvSpPr>
        <p:spPr>
          <a:xfrm>
            <a:off x="4876800" y="476518"/>
            <a:ext cx="3733800" cy="772734"/>
          </a:xfrm>
          <a:prstGeom prst="snipRoundRect">
            <a:avLst/>
          </a:prstGeom>
          <a:solidFill>
            <a:srgbClr val="AB8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فواید معاشرت</a:t>
            </a:r>
            <a:endParaRPr lang="fa-IR" sz="2800" dirty="0"/>
          </a:p>
        </p:txBody>
      </p:sp>
      <p:pic>
        <p:nvPicPr>
          <p:cNvPr id="4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/>
          </a:blip>
          <a:srcRect/>
          <a:stretch>
            <a:fillRect/>
          </a:stretch>
        </p:blipFill>
        <p:spPr bwMode="auto">
          <a:xfrm flipH="1">
            <a:off x="7998933" y="298378"/>
            <a:ext cx="840267" cy="1129014"/>
          </a:xfrm>
          <a:prstGeom prst="rect">
            <a:avLst/>
          </a:prstGeom>
          <a:noFill/>
        </p:spPr>
      </p:pic>
      <p:sp>
        <p:nvSpPr>
          <p:cNvPr id="5" name="Snip Diagonal Corner Rectangle 4"/>
          <p:cNvSpPr/>
          <p:nvPr/>
        </p:nvSpPr>
        <p:spPr>
          <a:xfrm>
            <a:off x="304800" y="2438400"/>
            <a:ext cx="8534400" cy="3733800"/>
          </a:xfrm>
          <a:prstGeom prst="snip2DiagRect">
            <a:avLst/>
          </a:prstGeom>
          <a:solidFill>
            <a:srgbClr val="4687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/>
            <a:r>
              <a:rPr lang="fa-IR" sz="3600" dirty="0" smtClean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1.معاشرت و ارتباط سازنده با دیگران، یکی از 1.مهم ترین و اصلی ترین نیازهای روحی و روانی آدمیان است؛ (آدمیان مدنی بالطبع هستند)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1" y="533400"/>
            <a:ext cx="4585189" cy="1676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11" name="32-Point Star 10"/>
          <p:cNvSpPr/>
          <p:nvPr/>
        </p:nvSpPr>
        <p:spPr>
          <a:xfrm>
            <a:off x="6324600" y="1676400"/>
            <a:ext cx="1600200" cy="9144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761307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57800" y="3429000"/>
            <a:ext cx="3200400" cy="3186650"/>
          </a:xfrm>
          <a:prstGeom prst="rect">
            <a:avLst/>
          </a:prstGeom>
        </p:spPr>
      </p:pic>
      <p:pic>
        <p:nvPicPr>
          <p:cNvPr id="14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126466" y="5576"/>
            <a:ext cx="872852" cy="8527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32-Point Star 1"/>
          <p:cNvSpPr/>
          <p:nvPr/>
        </p:nvSpPr>
        <p:spPr>
          <a:xfrm>
            <a:off x="2984810" y="0"/>
            <a:ext cx="3124200" cy="1447800"/>
          </a:xfrm>
          <a:prstGeom prst="star3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</a:rPr>
              <a:t>نکات قابل توجه در روش مستقیم </a:t>
            </a:r>
            <a:endParaRPr lang="fa-IR" sz="2000" b="1" dirty="0">
              <a:solidFill>
                <a:schemeClr val="tx1"/>
              </a:solidFill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279394" y="1219200"/>
            <a:ext cx="8305800" cy="5022325"/>
          </a:xfrm>
          <a:prstGeom prst="horizontalScroll">
            <a:avLst>
              <a:gd name="adj" fmla="val 18144"/>
            </a:avLst>
          </a:prstGeom>
          <a:solidFill>
            <a:srgbClr val="856BA5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28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روش مستقیم باید با ظرافت خاص و با رعایت اموری چون؛</a:t>
            </a:r>
          </a:p>
          <a:p>
            <a:pPr algn="r" rtl="1"/>
            <a:r>
              <a:rPr lang="fa-IR" sz="28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 نرم زبانی ،شفقت ،شکیبایی،جلب اعتماد، در نظر گرفتن وضع روحی روانی،بكارگيري </a:t>
            </a:r>
            <a:r>
              <a:rPr lang="fa-IR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منطق </a:t>
            </a:r>
            <a:r>
              <a:rPr lang="fa-IR" sz="28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صحيح،تاکید بر نقاط </a:t>
            </a:r>
            <a:r>
              <a:rPr lang="fa-IR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مثبت، هماهنگی حرف و عمل </a:t>
            </a:r>
            <a:r>
              <a:rPr lang="fa-IR" sz="28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فرد صورت گیرد.</a:t>
            </a:r>
          </a:p>
        </p:txBody>
      </p:sp>
    </p:spTree>
    <p:extLst>
      <p:ext uri="{BB962C8B-B14F-4D97-AF65-F5344CB8AC3E}">
        <p14:creationId xmlns="" xmlns:p14="http://schemas.microsoft.com/office/powerpoint/2010/main" val="17680258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57800" y="3429000"/>
            <a:ext cx="3200400" cy="3186650"/>
          </a:xfrm>
          <a:prstGeom prst="rect">
            <a:avLst/>
          </a:prstGeom>
        </p:spPr>
      </p:pic>
      <p:pic>
        <p:nvPicPr>
          <p:cNvPr id="14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126466" y="5576"/>
            <a:ext cx="872852" cy="8527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32-Point Star 1"/>
          <p:cNvSpPr/>
          <p:nvPr/>
        </p:nvSpPr>
        <p:spPr>
          <a:xfrm>
            <a:off x="2590800" y="0"/>
            <a:ext cx="3518210" cy="1447800"/>
          </a:xfrm>
          <a:prstGeom prst="star32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/>
              <a:t> روش غیرمستقیم </a:t>
            </a:r>
            <a:endParaRPr lang="fa-IR" sz="2000" b="1" dirty="0"/>
          </a:p>
        </p:txBody>
      </p:sp>
      <p:sp>
        <p:nvSpPr>
          <p:cNvPr id="8" name="Horizontal Scroll 7"/>
          <p:cNvSpPr/>
          <p:nvPr/>
        </p:nvSpPr>
        <p:spPr>
          <a:xfrm>
            <a:off x="685800" y="2286000"/>
            <a:ext cx="8153400" cy="5105400"/>
          </a:xfrm>
          <a:prstGeom prst="horizontalScroll">
            <a:avLst>
              <a:gd name="adj" fmla="val 18355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fa-IR" sz="2800" dirty="0" smtClean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  <a:p>
            <a:pPr algn="r" rtl="1"/>
            <a:endParaRPr lang="fa-IR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  <a:p>
            <a:pPr algn="r" rtl="1"/>
            <a:endParaRPr lang="fa-IR" sz="2800" dirty="0" smtClean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  <a:p>
            <a:pPr algn="r" rtl="1"/>
            <a:endParaRPr lang="fa-IR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  <a:p>
            <a:pPr algn="r" rtl="1"/>
            <a:r>
              <a:rPr lang="fa-IR" sz="28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امام </a:t>
            </a:r>
            <a:r>
              <a:rPr lang="fa-IR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صادق(ع) فرمود: </a:t>
            </a:r>
            <a:endParaRPr lang="fa-IR" sz="2800" dirty="0" smtClean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  <a:p>
            <a:pPr algn="r" rtl="1"/>
            <a:r>
              <a:rPr lang="fa-IR" sz="28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مردم </a:t>
            </a:r>
            <a:r>
              <a:rPr lang="fa-IR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را بدون زبان (بلکه با عمل خویش) به سوی خوبی فراخوانید تا از شما سخت کوشی در راه دین و صداقت و خداترسی را ببینند. </a:t>
            </a:r>
            <a:endParaRPr lang="fa-IR" sz="2800" dirty="0" smtClean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  <a:p>
            <a:pPr algn="r" rtl="1"/>
            <a:endParaRPr lang="fa-IR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  <a:p>
            <a:pPr algn="r" rtl="1"/>
            <a:endParaRPr lang="fa-IR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1371600"/>
            <a:ext cx="85344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موثر ترین شیوه امر به معروف و نهی از منکر شیوه غیر مستقیم است که به دو صورت انجام می گیرد:</a:t>
            </a:r>
            <a:endParaRPr lang="fa-IR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4724400" y="3352800"/>
            <a:ext cx="3352800" cy="1143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1.دعوت عملی:</a:t>
            </a:r>
          </a:p>
        </p:txBody>
      </p:sp>
    </p:spTree>
    <p:extLst>
      <p:ext uri="{BB962C8B-B14F-4D97-AF65-F5344CB8AC3E}">
        <p14:creationId xmlns="" xmlns:p14="http://schemas.microsoft.com/office/powerpoint/2010/main" val="30508150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57800" y="3429000"/>
            <a:ext cx="3200400" cy="3186650"/>
          </a:xfrm>
          <a:prstGeom prst="rect">
            <a:avLst/>
          </a:prstGeom>
        </p:spPr>
      </p:pic>
      <p:pic>
        <p:nvPicPr>
          <p:cNvPr id="14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126466" y="5576"/>
            <a:ext cx="872852" cy="8527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32-Point Star 1"/>
          <p:cNvSpPr/>
          <p:nvPr/>
        </p:nvSpPr>
        <p:spPr>
          <a:xfrm>
            <a:off x="2667000" y="0"/>
            <a:ext cx="3442010" cy="1447800"/>
          </a:xfrm>
          <a:prstGeom prst="star32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/>
              <a:t> روش غیرمستقیم </a:t>
            </a:r>
            <a:endParaRPr lang="fa-IR" sz="2000" b="1" dirty="0"/>
          </a:p>
        </p:txBody>
      </p:sp>
      <p:sp>
        <p:nvSpPr>
          <p:cNvPr id="8" name="Horizontal Scroll 7"/>
          <p:cNvSpPr/>
          <p:nvPr/>
        </p:nvSpPr>
        <p:spPr>
          <a:xfrm>
            <a:off x="228600" y="1447800"/>
            <a:ext cx="8483606" cy="6096000"/>
          </a:xfrm>
          <a:prstGeom prst="horizontalScroll">
            <a:avLst>
              <a:gd name="adj" fmla="val 18144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fa-IR" sz="2800" dirty="0" smtClean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  <a:p>
            <a:pPr algn="r" rtl="1"/>
            <a:endParaRPr lang="fa-IR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  <a:p>
            <a:pPr algn="r" rtl="1"/>
            <a:r>
              <a:rPr lang="fa-IR" sz="28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وضو </a:t>
            </a:r>
            <a:r>
              <a:rPr lang="fa-IR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گرفتن امام حسن (ع) و امام حسین (ع) برای پیرمرد از این نوع می باشد.</a:t>
            </a:r>
          </a:p>
          <a:p>
            <a:pPr algn="r" rtl="1"/>
            <a:endParaRPr lang="fa-IR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  <a:p>
            <a:pPr algn="r" rtl="1"/>
            <a:endParaRPr lang="fa-IR" sz="2800" dirty="0" smtClean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  <a:p>
            <a:pPr algn="r" rtl="1"/>
            <a:endParaRPr lang="fa-IR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  <a:p>
            <a:pPr algn="r" rtl="1"/>
            <a:endParaRPr lang="fa-IR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5486400" y="990600"/>
            <a:ext cx="3200400" cy="1828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2. به در بگو تا دیوار بشنود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23953850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57800" y="3429000"/>
            <a:ext cx="3200400" cy="3186650"/>
          </a:xfrm>
          <a:prstGeom prst="rect">
            <a:avLst/>
          </a:prstGeom>
        </p:spPr>
      </p:pic>
      <p:pic>
        <p:nvPicPr>
          <p:cNvPr id="14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126466" y="5576"/>
            <a:ext cx="872852" cy="8527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32-Point Star 1"/>
          <p:cNvSpPr/>
          <p:nvPr/>
        </p:nvSpPr>
        <p:spPr>
          <a:xfrm>
            <a:off x="2667000" y="0"/>
            <a:ext cx="3810000" cy="1447800"/>
          </a:xfrm>
          <a:prstGeom prst="star32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fa-IR" sz="2000" dirty="0" smtClean="0"/>
              <a:t> 2.</a:t>
            </a: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مبارزه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سلبی (منفی) </a:t>
            </a:r>
            <a:endParaRPr lang="fa-IR" sz="2000" b="1" dirty="0" smtClean="0">
              <a:latin typeface="Calibri" panose="020F0502020204030204" pitchFamily="34" charset="0"/>
              <a:ea typeface="Calibri" panose="020F0502020204030204" pitchFamily="34" charset="0"/>
              <a:cs typeface="B Traffic"/>
            </a:endParaRPr>
          </a:p>
          <a:p>
            <a:pPr algn="ctr"/>
            <a:endParaRPr lang="fa-IR" sz="2000" dirty="0"/>
          </a:p>
        </p:txBody>
      </p:sp>
      <p:sp>
        <p:nvSpPr>
          <p:cNvPr id="8" name="Horizontal Scroll 7"/>
          <p:cNvSpPr/>
          <p:nvPr/>
        </p:nvSpPr>
        <p:spPr>
          <a:xfrm>
            <a:off x="0" y="609600"/>
            <a:ext cx="7543800" cy="6705600"/>
          </a:xfrm>
          <a:prstGeom prst="horizontalScroll">
            <a:avLst>
              <a:gd name="adj" fmla="val 18144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endParaRPr lang="fa-IR" sz="16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  <a:p>
            <a:pPr algn="r" rtl="1"/>
            <a:endParaRPr lang="fa-IR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  <a:p>
            <a:pPr algn="r" rtl="1"/>
            <a:endParaRPr lang="fa-IR" sz="24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  <a:p>
            <a:pPr algn="r" rtl="1"/>
            <a:endParaRPr lang="fa-IR" sz="24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  <a:p>
            <a:pPr algn="r" rtl="1"/>
            <a:endParaRPr lang="fa-IR" sz="24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  <a:p>
            <a:pPr algn="r" rtl="1"/>
            <a:r>
              <a:rPr lang="fa-I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اگر </a:t>
            </a:r>
            <a:r>
              <a:rPr lang="fa-I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تذکرات و توصیه های گفتاری و برخورد عملی </a:t>
            </a:r>
            <a:r>
              <a:rPr lang="fa-I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تاثیرنداشت </a:t>
            </a:r>
            <a:r>
              <a:rPr lang="fa-I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می توان از راه مبارزه منفی عمل کرد </a:t>
            </a:r>
            <a:r>
              <a:rPr lang="fa-I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مانند </a:t>
            </a:r>
            <a:r>
              <a:rPr lang="fa-I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اخم کردن ، ترک مجلس و ترک معاشرت </a:t>
            </a:r>
          </a:p>
          <a:p>
            <a:pPr algn="r" rtl="1"/>
            <a:r>
              <a:rPr lang="fa-I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روزى اسحاق بن عمار خدمت امام صادق (ع) رسید. حضرت كه او را دیدند، اخم كردند. از امام سؤال شد: «چرا به او اخم كردید؟» فرمود:</a:t>
            </a:r>
          </a:p>
          <a:p>
            <a:pPr algn="r" rtl="1"/>
            <a:r>
              <a:rPr lang="fa-I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«او براى مراجعان دربان گذاشته بود تا فقرا و شیعیان ما نتوانند براحتى به او دسترسى پیدا كنند</a:t>
            </a:r>
            <a:r>
              <a:rPr lang="fa-I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.»</a:t>
            </a:r>
            <a:endParaRPr lang="fa-IR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  <a:p>
            <a:pPr algn="r" rtl="1"/>
            <a:r>
              <a:rPr lang="fa-I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داستان جنگ تبوک و تخلف سه نفر وخود داری آنها  از جنگ و برخورد پیامبر.(توبه آیه118</a:t>
            </a:r>
            <a:r>
              <a:rPr lang="fa-I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)</a:t>
            </a:r>
            <a:endParaRPr lang="fa-IR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  <a:p>
            <a:pPr algn="r" rtl="1"/>
            <a:endParaRPr lang="fa-IR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  <a:p>
            <a:pPr algn="r" rtl="1"/>
            <a:endParaRPr lang="fa-IR" sz="16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  <a:p>
            <a:pPr algn="r" rtl="1"/>
            <a:endParaRPr lang="fa-IR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  <a:p>
            <a:pPr algn="r" rtl="1"/>
            <a:endParaRPr lang="fa-IR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</p:txBody>
      </p:sp>
      <p:pic>
        <p:nvPicPr>
          <p:cNvPr id="6" name="Picture 3" descr="C:\Users\satari\Desktop\انديشه 1 عكسها\ax\اسلیمی\4un3k-arabesque_4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1318852">
            <a:off x="507263" y="17387"/>
            <a:ext cx="2065247" cy="141302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 rot="16200000">
            <a:off x="5402540" y="3333134"/>
            <a:ext cx="6429364" cy="82989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 </a:t>
            </a:r>
          </a:p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راه های اجرای امر به معروف  نهی از منکر</a:t>
            </a:r>
          </a:p>
          <a:p>
            <a:pPr algn="ctr">
              <a:lnSpc>
                <a:spcPts val="3400"/>
              </a:lnSpc>
              <a:spcAft>
                <a:spcPts val="100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71436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1371600" y="201305"/>
            <a:ext cx="6243851" cy="1170295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3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آسیب </a:t>
            </a:r>
            <a:r>
              <a:rPr lang="fa-IR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شناسی معاشرت با دیگران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7" y="1524000"/>
            <a:ext cx="3673523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21381" y="4419600"/>
            <a:ext cx="2613019" cy="2362200"/>
          </a:xfrm>
          <a:prstGeom prst="rect">
            <a:avLst/>
          </a:prstGeom>
        </p:spPr>
      </p:pic>
      <p:sp>
        <p:nvSpPr>
          <p:cNvPr id="6" name="Flowchart: Alternate Process 5"/>
          <p:cNvSpPr/>
          <p:nvPr/>
        </p:nvSpPr>
        <p:spPr>
          <a:xfrm>
            <a:off x="5562600" y="3429000"/>
            <a:ext cx="3276600" cy="3282286"/>
          </a:xfrm>
          <a:prstGeom prst="flowChartAlternateProcess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/>
            <a:r>
              <a:rPr lang="fa-IR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امر به معروف </a:t>
            </a:r>
            <a:r>
              <a:rPr lang="fa-IR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مربوط به حیات اجتماعی </a:t>
            </a:r>
            <a:r>
              <a:rPr lang="fa-IR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است </a:t>
            </a:r>
            <a:r>
              <a:rPr lang="fa-IR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و نه زندگی </a:t>
            </a:r>
            <a:r>
              <a:rPr lang="fa-IR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خصوصی و </a:t>
            </a:r>
            <a:r>
              <a:rPr lang="fa-IR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فردی؛ </a:t>
            </a:r>
            <a:r>
              <a:rPr lang="fa-IR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نباید وارد حریم خصوصی افراد شهر. تنها مورد استثناء </a:t>
            </a:r>
            <a:r>
              <a:rPr lang="fa-IR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بازرسی سازمان ها ونظارت بر ارگان های دولتی.</a:t>
            </a:r>
            <a:endParaRPr lang="fa-IR" sz="2400" dirty="0">
              <a:solidFill>
                <a:srgbClr val="FFFF00"/>
              </a:solidFill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4724400" y="1524000"/>
            <a:ext cx="4127311" cy="1187355"/>
          </a:xfrm>
          <a:prstGeom prst="leftArrow">
            <a:avLst>
              <a:gd name="adj1" fmla="val 62224"/>
              <a:gd name="adj2" fmla="val 62224"/>
            </a:avLst>
          </a:prstGeom>
          <a:solidFill>
            <a:srgbClr val="C3B76D"/>
          </a:solidFill>
          <a:ln>
            <a:solidFill>
              <a:srgbClr val="C3B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1.دخالت </a:t>
            </a:r>
            <a:r>
              <a:rPr lang="fa-IR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در امور خصوصی</a:t>
            </a:r>
            <a:endParaRPr lang="fa-IR" sz="24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924456" y="431641"/>
            <a:ext cx="709683" cy="70968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Oval 9"/>
          <p:cNvSpPr/>
          <p:nvPr/>
        </p:nvSpPr>
        <p:spPr>
          <a:xfrm>
            <a:off x="1438056" y="431641"/>
            <a:ext cx="709683" cy="70968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66352" y="76200"/>
            <a:ext cx="1434648" cy="14284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79952" y="76200"/>
            <a:ext cx="1434648" cy="1428483"/>
          </a:xfrm>
          <a:prstGeom prst="rect">
            <a:avLst/>
          </a:prstGeom>
        </p:spPr>
      </p:pic>
      <p:sp>
        <p:nvSpPr>
          <p:cNvPr id="12" name="Flowchart: Alternate Process 11"/>
          <p:cNvSpPr/>
          <p:nvPr/>
        </p:nvSpPr>
        <p:spPr>
          <a:xfrm>
            <a:off x="381000" y="3505200"/>
            <a:ext cx="3657600" cy="3129886"/>
          </a:xfrm>
          <a:prstGeom prst="flowChartAlternateProcess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قرآن مجید به صراحت می فرماید: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ولا تجسّسوا «اي مؤمنين درباره همديگر جاسوسي و كنجكاوي نكنيد».</a:t>
            </a:r>
          </a:p>
          <a:p>
            <a:pPr algn="just" rtl="1">
              <a:lnSpc>
                <a:spcPct val="150000"/>
              </a:lnSpc>
            </a:pPr>
            <a:endParaRPr lang="fa-IR" sz="2400" b="1" dirty="0" smtClean="0">
              <a:solidFill>
                <a:srgbClr val="FFFF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83570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800600" y="838200"/>
            <a:ext cx="3962400" cy="4800600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57800" y="3962400"/>
            <a:ext cx="3132083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1"/>
            <a:ext cx="4072079" cy="28194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029200" y="990600"/>
            <a:ext cx="3733800" cy="5257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اگر شنیده ای که عین واقع باشد بدون تحقیق و بررسی بازگویی کنی ، دروغگو به حساب می آیی. چه رسد به این که از آنچه شنیده چیزی اضافه و یا بکاهد. 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Wave 3"/>
          <p:cNvSpPr/>
          <p:nvPr/>
        </p:nvSpPr>
        <p:spPr>
          <a:xfrm>
            <a:off x="4953000" y="0"/>
            <a:ext cx="3732663" cy="1105468"/>
          </a:xfrm>
          <a:prstGeom prst="wav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2.شایعه </a:t>
            </a:r>
            <a:r>
              <a:rPr lang="fa-IR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پراکنی</a:t>
            </a:r>
            <a:endParaRPr lang="fa-IR" sz="3600" dirty="0">
              <a:solidFill>
                <a:schemeClr val="tx1"/>
              </a:solidFill>
              <a:cs typeface="B Homa" pitchFamily="2" charset="-78"/>
            </a:endParaRPr>
          </a:p>
        </p:txBody>
      </p:sp>
      <p:pic>
        <p:nvPicPr>
          <p:cNvPr id="7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flipH="1">
            <a:off x="8229600" y="0"/>
            <a:ext cx="722553" cy="1002311"/>
          </a:xfrm>
          <a:prstGeom prst="rect">
            <a:avLst/>
          </a:prstGeom>
          <a:noFill/>
        </p:spPr>
      </p:pic>
      <p:pic>
        <p:nvPicPr>
          <p:cNvPr id="8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648200" y="0"/>
            <a:ext cx="722553" cy="1002311"/>
          </a:xfrm>
          <a:prstGeom prst="rect">
            <a:avLst/>
          </a:prstGeom>
          <a:noFill/>
        </p:spPr>
      </p:pic>
      <p:sp>
        <p:nvSpPr>
          <p:cNvPr id="12" name="Cloud Callout 11"/>
          <p:cNvSpPr/>
          <p:nvPr/>
        </p:nvSpPr>
        <p:spPr>
          <a:xfrm>
            <a:off x="0" y="3124200"/>
            <a:ext cx="4876800" cy="2362200"/>
          </a:xfrm>
          <a:prstGeom prst="cloud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ای ابوذر برای دروغگو بودن تو کافی است که آن چه را شنیدی برای دیگران بازگو نمایی.</a:t>
            </a:r>
          </a:p>
        </p:txBody>
      </p:sp>
    </p:spTree>
    <p:extLst>
      <p:ext uri="{BB962C8B-B14F-4D97-AF65-F5344CB8AC3E}">
        <p14:creationId xmlns="" xmlns:p14="http://schemas.microsoft.com/office/powerpoint/2010/main" val="28646429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638800" y="4495800"/>
            <a:ext cx="2577038" cy="2362200"/>
          </a:xfrm>
          <a:prstGeom prst="rect">
            <a:avLst/>
          </a:prstGeom>
        </p:spPr>
      </p:pic>
      <p:sp>
        <p:nvSpPr>
          <p:cNvPr id="5" name="Folded Corner 4"/>
          <p:cNvSpPr/>
          <p:nvPr/>
        </p:nvSpPr>
        <p:spPr>
          <a:xfrm>
            <a:off x="5334000" y="2133600"/>
            <a:ext cx="3244755" cy="3733800"/>
          </a:xfrm>
          <a:prstGeom prst="foldedCorner">
            <a:avLst/>
          </a:prstGeom>
          <a:solidFill>
            <a:srgbClr val="C4856C"/>
          </a:solidFill>
          <a:ln>
            <a:solidFill>
              <a:srgbClr val="C485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هرگز نباید معاشرت با افراد بعنوان وسیله ای برای رسیدن به خواسته های شخصی باشد یکی از شرایط پایداری دوستی رعایت انصاف در حق آنان است.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5334001" y="232012"/>
            <a:ext cx="3253854" cy="1901588"/>
          </a:xfrm>
          <a:prstGeom prst="round1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3.سوء </a:t>
            </a:r>
            <a:r>
              <a:rPr lang="fa-IR" sz="3200" dirty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استفاده از دیگران</a:t>
            </a:r>
            <a:endParaRPr lang="fa-IR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21509" cy="6800926"/>
          </a:xfrm>
          <a:prstGeom prst="rect">
            <a:avLst/>
          </a:prstGeom>
        </p:spPr>
      </p:pic>
      <p:pic>
        <p:nvPicPr>
          <p:cNvPr id="6" name="Picture 5" descr="C:\Users\satari\Desktop\انديشه 1 عكسها\New folder (3)\AN120T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V="1">
            <a:off x="7391462" y="1084935"/>
            <a:ext cx="1161073" cy="9724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01032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371600"/>
            <a:ext cx="4648200" cy="4812254"/>
          </a:xfrm>
          <a:prstGeom prst="rect">
            <a:avLst/>
          </a:prstGeom>
        </p:spPr>
      </p:pic>
      <p:sp>
        <p:nvSpPr>
          <p:cNvPr id="2" name="Bevel 1"/>
          <p:cNvSpPr/>
          <p:nvPr/>
        </p:nvSpPr>
        <p:spPr>
          <a:xfrm>
            <a:off x="4191000" y="304800"/>
            <a:ext cx="4631141" cy="1078173"/>
          </a:xfrm>
          <a:prstGeom prst="beve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 دوستی </a:t>
            </a:r>
            <a:r>
              <a:rPr lang="fa-IR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و دوست یابی</a:t>
            </a:r>
            <a:endParaRPr lang="fa-IR" sz="2400" dirty="0"/>
          </a:p>
        </p:txBody>
      </p:sp>
      <p:sp>
        <p:nvSpPr>
          <p:cNvPr id="3" name="Vertical Scroll 2"/>
          <p:cNvSpPr/>
          <p:nvPr/>
        </p:nvSpPr>
        <p:spPr>
          <a:xfrm>
            <a:off x="76200" y="1447800"/>
            <a:ext cx="4114800" cy="1066800"/>
          </a:xfrm>
          <a:prstGeom prst="verticalScroll">
            <a:avLst/>
          </a:prstGeom>
          <a:solidFill>
            <a:srgbClr val="A897BB"/>
          </a:solidFill>
          <a:ln>
            <a:solidFill>
              <a:srgbClr val="7F80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نقش </a:t>
            </a:r>
            <a:r>
              <a:rPr lang="fa-I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دوست درزندگی انسان برکسی پوشیده نیست</a:t>
            </a:r>
            <a:r>
              <a:rPr lang="fa-IR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.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76200" y="2438400"/>
            <a:ext cx="4114800" cy="1371600"/>
          </a:xfrm>
          <a:prstGeom prst="verticalScroll">
            <a:avLst/>
          </a:prstGeom>
          <a:solidFill>
            <a:srgbClr val="A897BB"/>
          </a:solidFill>
          <a:ln>
            <a:solidFill>
              <a:srgbClr val="7F80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یکی </a:t>
            </a:r>
            <a:r>
              <a:rPr lang="fa-I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از </a:t>
            </a:r>
            <a:r>
              <a:rPr lang="fa-IR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راه های </a:t>
            </a:r>
            <a:r>
              <a:rPr lang="fa-I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شناخت دین و مذهب افراد </a:t>
            </a:r>
            <a:r>
              <a:rPr lang="fa-I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a-I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 شناخت دوستان آنان است</a:t>
            </a:r>
            <a:r>
              <a:rPr lang="fa-IR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.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76200" y="3810000"/>
            <a:ext cx="4114800" cy="1447800"/>
          </a:xfrm>
          <a:prstGeom prst="verticalScroll">
            <a:avLst/>
          </a:prstGeom>
          <a:solidFill>
            <a:srgbClr val="A897BB"/>
          </a:solidFill>
          <a:ln>
            <a:solidFill>
              <a:srgbClr val="7F80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یکی </a:t>
            </a:r>
            <a:r>
              <a:rPr lang="fa-I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از </a:t>
            </a:r>
            <a:r>
              <a:rPr lang="fa-IR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راه های </a:t>
            </a:r>
            <a:r>
              <a:rPr lang="fa-I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قضاوت درباره شخصیت افراد شناخت معاشران و دوستان </a:t>
            </a:r>
            <a:r>
              <a:rPr lang="fa-IR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آنان شمرده شده است.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76200" y="5257800"/>
            <a:ext cx="4114800" cy="1371600"/>
          </a:xfrm>
          <a:prstGeom prst="verticalScroll">
            <a:avLst/>
          </a:prstGeom>
          <a:solidFill>
            <a:srgbClr val="A897BB"/>
          </a:solidFill>
          <a:ln>
            <a:solidFill>
              <a:srgbClr val="7F80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بهره </a:t>
            </a:r>
            <a:r>
              <a:rPr lang="fa-IR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مندی از معاشران خوب </a:t>
            </a:r>
            <a:r>
              <a:rPr lang="fa-IR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، در کنار رازداری،مساوی با بهره مندی از خیر دنیا  و آخرت معرفی شده است.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304800"/>
            <a:ext cx="3657600" cy="102210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8151" y="457201"/>
            <a:ext cx="3352799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lnSpc>
                <a:spcPts val="3400"/>
              </a:lnSpc>
              <a:spcAft>
                <a:spcPts val="1000"/>
              </a:spcAft>
            </a:pPr>
            <a:r>
              <a:rPr lang="fa-IR" sz="28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اهمیت دوست:</a:t>
            </a:r>
            <a:endParaRPr lang="en-US" sz="28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95438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57800" y="3429000"/>
            <a:ext cx="3200400" cy="3186650"/>
          </a:xfrm>
          <a:prstGeom prst="rect">
            <a:avLst/>
          </a:prstGeom>
        </p:spPr>
      </p:pic>
      <p:pic>
        <p:nvPicPr>
          <p:cNvPr id="14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126466" y="5576"/>
            <a:ext cx="872852" cy="8527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Horizontal Scroll 7"/>
          <p:cNvSpPr/>
          <p:nvPr/>
        </p:nvSpPr>
        <p:spPr>
          <a:xfrm>
            <a:off x="0" y="304800"/>
            <a:ext cx="8483606" cy="6705600"/>
          </a:xfrm>
          <a:prstGeom prst="horizontalScroll">
            <a:avLst>
              <a:gd name="adj" fmla="val 18144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fa-IR" sz="2000" dirty="0" smtClean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  <a:p>
            <a:pPr algn="r" rtl="1"/>
            <a:endParaRPr lang="fa-IR" sz="2000" dirty="0" smtClean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  <a:p>
            <a:pPr algn="r" rtl="1"/>
            <a:endParaRPr lang="fa-IR" sz="2000" dirty="0" smtClean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  <a:p>
            <a:pPr algn="r" rtl="1"/>
            <a:r>
              <a:rPr lang="fa-IR" sz="20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امام علی (ع):</a:t>
            </a:r>
          </a:p>
          <a:p>
            <a:pPr algn="r" rtl="1"/>
            <a:r>
              <a:rPr lang="fa-IR" sz="24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لا تصحب الشریر فان طبعک یسرق من طبعه شرا و انت لا تعلم با شخص بدکارمعاشرت مکن، زیرا سرشت تو، شر و بدی را از سرشت او می‏دزدد و تو نمی‏دانی.</a:t>
            </a:r>
          </a:p>
          <a:p>
            <a:pPr algn="r" rtl="1"/>
            <a:r>
              <a:rPr lang="fa-IR" sz="20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سعدی در تأثیر همنشینی می‌گوید:</a:t>
            </a:r>
          </a:p>
          <a:p>
            <a:pPr algn="r" rtl="1"/>
            <a:endParaRPr lang="fa-IR" sz="2000" b="1" dirty="0" smtClean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  <a:p>
            <a:pPr algn="r" rtl="1"/>
            <a:r>
              <a:rPr lang="fa-IR" sz="20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    گلی خوشبوی در حمام روزی        رسید از دست محبوبی به دستم</a:t>
            </a:r>
          </a:p>
          <a:p>
            <a:pPr algn="r" rtl="1"/>
            <a:r>
              <a:rPr lang="fa-IR" sz="20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    بدو گفتم که مشکی یا عبیری       که از بوی دل‌آویز تو مستم</a:t>
            </a:r>
          </a:p>
          <a:p>
            <a:pPr algn="r" rtl="1"/>
            <a:r>
              <a:rPr lang="fa-IR" sz="20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   بگفتا من گلی ناچیز بودم           ولیکن مدتی با گل نشستم</a:t>
            </a:r>
          </a:p>
          <a:p>
            <a:pPr algn="r" rtl="1"/>
            <a:r>
              <a:rPr lang="fa-IR" sz="20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   کمال همنشینی در من اثر کرد     و گر نه من همان خاکم که هستم</a:t>
            </a:r>
          </a:p>
          <a:p>
            <a:pPr algn="r" rtl="1"/>
            <a:endParaRPr lang="fa-IR" dirty="0" smtClean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  <a:p>
            <a:pPr algn="r" rtl="1"/>
            <a:endParaRPr lang="fa-IR" dirty="0" smtClean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  <a:p>
            <a:pPr algn="r" rtl="1"/>
            <a:endParaRPr lang="fa-IR" dirty="0" smtClean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  <a:p>
            <a:pPr algn="r" rtl="1"/>
            <a:endParaRPr lang="fa-IR" dirty="0" smtClean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  <a:p>
            <a:pPr algn="r" rtl="1"/>
            <a:endParaRPr lang="fa-IR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53850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 flipH="1">
            <a:off x="3352800" y="228600"/>
            <a:ext cx="5605818" cy="1144137"/>
          </a:xfrm>
          <a:prstGeom prst="flowChartInternalStorage">
            <a:avLst/>
          </a:prstGeom>
          <a:solidFill>
            <a:srgbClr val="66D9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1. ویژگی </a:t>
            </a:r>
            <a:r>
              <a:rPr lang="fa-IR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های دوست </a:t>
            </a:r>
            <a:r>
              <a:rPr lang="fa-I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: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0" y="1676400"/>
            <a:ext cx="5060940" cy="4838131"/>
          </a:xfrm>
          <a:prstGeom prst="rect">
            <a:avLst/>
          </a:prstGeom>
        </p:spPr>
      </p:pic>
      <p:pic>
        <p:nvPicPr>
          <p:cNvPr id="5" name="Picture 4" descr="C:\Users\satari\Desktop\انديشه 1 عكسها\New folder (3)\AN120T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H="1" flipV="1">
            <a:off x="3347047" y="462952"/>
            <a:ext cx="1008673" cy="844767"/>
          </a:xfrm>
          <a:prstGeom prst="rect">
            <a:avLst/>
          </a:prstGeom>
          <a:noFill/>
        </p:spPr>
      </p:pic>
      <p:sp>
        <p:nvSpPr>
          <p:cNvPr id="6" name="Flowchart: Alternate Process 5"/>
          <p:cNvSpPr/>
          <p:nvPr/>
        </p:nvSpPr>
        <p:spPr>
          <a:xfrm>
            <a:off x="4267201" y="1981200"/>
            <a:ext cx="4724396" cy="811369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1- ظاهر و باطن دوست باید یکسان باشد.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4267201" y="2692293"/>
            <a:ext cx="4724396" cy="811369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2- افتخارات دوستش را افتخار خود و شکست او را شکست خود بداند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4267200" y="3482044"/>
            <a:ext cx="4724396" cy="1115249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3- ثروت و قدرت، رفتار او را با دوستش تغییر ندهد.</a:t>
            </a:r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4267201" y="4463438"/>
            <a:ext cx="4724396" cy="838200"/>
          </a:xfrm>
          <a:prstGeom prst="flowChartAlternateProcess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4- چیزی را از دوستش دریغ نورزد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4267203" y="5225438"/>
            <a:ext cx="4724396" cy="990600"/>
          </a:xfrm>
          <a:prstGeom prst="flowChartAlternateProcess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5- در سختی ها دوست خود را رها نکند 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450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72200" y="4131951"/>
            <a:ext cx="2755466" cy="272604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4694349" cy="5012292"/>
          </a:xfrm>
          <a:prstGeom prst="rect">
            <a:avLst/>
          </a:prstGeom>
        </p:spPr>
      </p:pic>
      <p:sp>
        <p:nvSpPr>
          <p:cNvPr id="6" name="Bevel 5"/>
          <p:cNvSpPr/>
          <p:nvPr/>
        </p:nvSpPr>
        <p:spPr>
          <a:xfrm>
            <a:off x="4876800" y="1143000"/>
            <a:ext cx="3906721" cy="4952999"/>
          </a:xfrm>
          <a:prstGeom prst="bevel">
            <a:avLst/>
          </a:prstGeom>
          <a:solidFill>
            <a:srgbClr val="DF6613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فضایل و رذایل </a:t>
            </a:r>
            <a:r>
              <a:rPr lang="fa-IR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اخلاقی مانند عدالت، انصاف،احسان، ایثار،عفت، حجاب و امانت و امثال آن،زندگی اجتماعی و معاشرت با دیگران است.</a:t>
            </a:r>
            <a:endParaRPr lang="fa-IR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 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24-Point Star 4"/>
          <p:cNvSpPr/>
          <p:nvPr/>
        </p:nvSpPr>
        <p:spPr>
          <a:xfrm>
            <a:off x="5791200" y="0"/>
            <a:ext cx="1371600" cy="914400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354247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57800" y="3429000"/>
            <a:ext cx="3200400" cy="3186650"/>
          </a:xfrm>
          <a:prstGeom prst="rect">
            <a:avLst/>
          </a:prstGeom>
        </p:spPr>
      </p:pic>
      <p:sp>
        <p:nvSpPr>
          <p:cNvPr id="2" name="32-Point Star 1"/>
          <p:cNvSpPr/>
          <p:nvPr/>
        </p:nvSpPr>
        <p:spPr>
          <a:xfrm>
            <a:off x="2667000" y="0"/>
            <a:ext cx="3810000" cy="1447800"/>
          </a:xfrm>
          <a:prstGeom prst="star32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بهترین دوست از نگاه پیامبر (ص): </a:t>
            </a:r>
          </a:p>
        </p:txBody>
      </p:sp>
      <p:sp>
        <p:nvSpPr>
          <p:cNvPr id="8" name="Horizontal Scroll 7"/>
          <p:cNvSpPr/>
          <p:nvPr/>
        </p:nvSpPr>
        <p:spPr>
          <a:xfrm>
            <a:off x="0" y="381000"/>
            <a:ext cx="8686800" cy="6705600"/>
          </a:xfrm>
          <a:prstGeom prst="horizontalScroll">
            <a:avLst>
              <a:gd name="adj" fmla="val 18144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endParaRPr lang="fa-IR" sz="20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  <a:p>
            <a:pPr algn="r" rtl="1"/>
            <a:endParaRPr lang="fa-IR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  <a:p>
            <a:pPr algn="r" rtl="1"/>
            <a:endParaRPr lang="fa-IR" sz="3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  <a:p>
            <a:pPr algn="r" rtl="1"/>
            <a:endParaRPr lang="fa-IR" sz="3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  <a:p>
            <a:pPr algn="r" rtl="1"/>
            <a:r>
              <a:rPr lang="fa-IR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1- دیدن آنان انسان را به یاد خدا اندازد.</a:t>
            </a:r>
          </a:p>
          <a:p>
            <a:pPr algn="r" rtl="1"/>
            <a:r>
              <a:rPr lang="fa-IR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 2- گفتارشان بر دانش انسان بیافزاید.</a:t>
            </a:r>
          </a:p>
          <a:p>
            <a:pPr algn="r" rtl="1"/>
            <a:r>
              <a:rPr lang="fa-IR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 3- رفتارشان یاد آخرت را در دل انسان زنده کند</a:t>
            </a:r>
          </a:p>
          <a:p>
            <a:pPr algn="r" rtl="1"/>
            <a:endParaRPr lang="fa-IR" sz="3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  <a:p>
            <a:pPr algn="r" rtl="1"/>
            <a:endParaRPr lang="fa-IR" sz="3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  <a:p>
            <a:pPr algn="r" rtl="1"/>
            <a:endParaRPr lang="fa-IR" sz="3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  <a:p>
            <a:pPr algn="r" rtl="1"/>
            <a:endParaRPr lang="fa-IR" sz="16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  <a:p>
            <a:pPr algn="r" rtl="1"/>
            <a:endParaRPr lang="fa-IR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  <a:p>
            <a:pPr algn="r" rtl="1"/>
            <a:endParaRPr lang="fa-IR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</p:txBody>
      </p:sp>
      <p:pic>
        <p:nvPicPr>
          <p:cNvPr id="6" name="Picture 3" descr="C:\Users\satari\Desktop\انديشه 1 عكسها\ax\اسلیمی\4un3k-arabesque_4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1318852">
            <a:off x="507263" y="17387"/>
            <a:ext cx="2065247" cy="1413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071436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8600" y="533400"/>
            <a:ext cx="3881381" cy="3766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09800"/>
            <a:ext cx="3408528" cy="4415050"/>
          </a:xfrm>
          <a:prstGeom prst="rect">
            <a:avLst/>
          </a:prstGeom>
        </p:spPr>
      </p:pic>
      <p:sp>
        <p:nvSpPr>
          <p:cNvPr id="8" name="Flowchart: Process 7"/>
          <p:cNvSpPr/>
          <p:nvPr/>
        </p:nvSpPr>
        <p:spPr>
          <a:xfrm>
            <a:off x="3886201" y="259307"/>
            <a:ext cx="4793776" cy="696036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 اعتدال </a:t>
            </a: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در دوستی</a:t>
            </a:r>
            <a:endParaRPr lang="fa-IR" sz="2400" dirty="0"/>
          </a:p>
        </p:txBody>
      </p:sp>
      <p:pic>
        <p:nvPicPr>
          <p:cNvPr id="9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8001000" y="106170"/>
            <a:ext cx="836143" cy="1002311"/>
          </a:xfrm>
          <a:prstGeom prst="rect">
            <a:avLst/>
          </a:prstGeom>
          <a:noFill/>
        </p:spPr>
      </p:pic>
      <p:sp>
        <p:nvSpPr>
          <p:cNvPr id="10" name="Folded Corner 9"/>
          <p:cNvSpPr/>
          <p:nvPr/>
        </p:nvSpPr>
        <p:spPr>
          <a:xfrm>
            <a:off x="3657600" y="1600200"/>
            <a:ext cx="5185311" cy="1447800"/>
          </a:xfrm>
          <a:prstGeom prst="foldedCorner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حد نگه داشتن در </a:t>
            </a:r>
            <a:r>
              <a:rPr lang="fa-IR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دوستی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3657601" y="2590800"/>
            <a:ext cx="5181600" cy="3276600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 rtl="1"/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همه 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اسرار را برای دوستان فاش نسازد هر چند بسیار نزیک 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باشد زیرا این دوستی شاید روزی به دشمنی تبدیل شود.</a:t>
            </a:r>
          </a:p>
          <a:p>
            <a:pPr algn="justLow" rtl="1"/>
            <a:r>
              <a:rPr lang="fa-IR" sz="2800" dirty="0" smtClean="0">
                <a:latin typeface="Calibri" panose="020F0502020204030204" pitchFamily="34" charset="0"/>
                <a:cs typeface="B Traffic" pitchFamily="2" charset="-78"/>
              </a:rPr>
              <a:t>در دشمنی نیز نباید هر گونه راه رجوع و بازگشت رابرخود و او ببندیم.</a:t>
            </a:r>
            <a:endParaRPr lang="fa-IR" sz="2800" dirty="0">
              <a:cs typeface="B Traffic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24613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02" r="6382"/>
          <a:stretch>
            <a:fillRect/>
          </a:stretch>
        </p:blipFill>
        <p:spPr>
          <a:xfrm>
            <a:off x="-228600" y="457200"/>
            <a:ext cx="2738854" cy="2514600"/>
          </a:xfrm>
          <a:prstGeom prst="rect">
            <a:avLst/>
          </a:prstGeom>
        </p:spPr>
      </p:pic>
      <p:sp>
        <p:nvSpPr>
          <p:cNvPr id="17" name="Snip Diagonal Corner Rectangle 16"/>
          <p:cNvSpPr/>
          <p:nvPr/>
        </p:nvSpPr>
        <p:spPr>
          <a:xfrm>
            <a:off x="2819400" y="1828800"/>
            <a:ext cx="5867400" cy="4800600"/>
          </a:xfrm>
          <a:prstGeom prst="snip2DiagRect">
            <a:avLst>
              <a:gd name="adj1" fmla="val 0"/>
              <a:gd name="adj2" fmla="val 1948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یکی از حسرت های انسان در روز قیامت حسرت از برگزیدن دوست فاسد است. قرآن می فرماید:</a:t>
            </a:r>
          </a:p>
          <a:p>
            <a:pPr lvl="0"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یا وَیْلَتى‏ لَیْتَنی‏ لَمْ أَتَّخِذْ فُلاناً خَلیلاً اى واى، كاش فلانى را دوست [خود] نگرفته بودم. ( فرقان :  28)</a:t>
            </a:r>
          </a:p>
          <a:p>
            <a:pPr lvl="0"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منشین با بدان که صحبت بد  </a:t>
            </a:r>
          </a:p>
          <a:p>
            <a:pPr lvl="0"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 گر چه پاکی تو را پلید کند </a:t>
            </a:r>
          </a:p>
          <a:p>
            <a:pPr lvl="0"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   آفتاب ار چه روشن است او را </a:t>
            </a:r>
          </a:p>
          <a:p>
            <a:pPr lvl="0"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  پاره ای ابر ناپدید کند </a:t>
            </a:r>
          </a:p>
        </p:txBody>
      </p:sp>
      <p:sp>
        <p:nvSpPr>
          <p:cNvPr id="6" name="Flowchart: Punched Tape 5"/>
          <p:cNvSpPr/>
          <p:nvPr/>
        </p:nvSpPr>
        <p:spPr>
          <a:xfrm>
            <a:off x="2590800" y="205853"/>
            <a:ext cx="4191000" cy="1241947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دوست فاسد</a:t>
            </a:r>
            <a:endParaRPr lang="fa-IR" sz="2400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978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 flipH="1">
            <a:off x="4191000" y="228600"/>
            <a:ext cx="4723262" cy="1064525"/>
          </a:xfrm>
          <a:prstGeom prst="wedgeRectCallout">
            <a:avLst>
              <a:gd name="adj1" fmla="val -21632"/>
              <a:gd name="adj2" fmla="val 10599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از دیدگاه حدیث</a:t>
            </a:r>
            <a:r>
              <a:rPr lang="fa-IR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 امام باقر</a:t>
            </a:r>
            <a:r>
              <a:rPr lang="fa-I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(ع</a:t>
            </a:r>
            <a:r>
              <a:rPr lang="fa-IR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) </a:t>
            </a:r>
            <a:r>
              <a:rPr lang="fa-IR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:</a:t>
            </a:r>
            <a:endParaRPr lang="fa-IR" sz="3200" dirty="0">
              <a:solidFill>
                <a:schemeClr val="tx1"/>
              </a:solidFill>
              <a:cs typeface="B Homa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311" b="6153"/>
          <a:stretch>
            <a:fillRect/>
          </a:stretch>
        </p:blipFill>
        <p:spPr>
          <a:xfrm>
            <a:off x="228600" y="228600"/>
            <a:ext cx="3747422" cy="31242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781800" y="1447800"/>
            <a:ext cx="1554480" cy="4876800"/>
            <a:chOff x="2286000" y="148192"/>
            <a:chExt cx="1554480" cy="4663440"/>
          </a:xfrm>
          <a:scene3d>
            <a:camera prst="orthographicFront"/>
            <a:lightRig rig="flat" dir="t"/>
          </a:scene3d>
        </p:grpSpPr>
        <p:sp>
          <p:nvSpPr>
            <p:cNvPr id="14" name="Chevron 13"/>
            <p:cNvSpPr/>
            <p:nvPr/>
          </p:nvSpPr>
          <p:spPr>
            <a:xfrm rot="5400000">
              <a:off x="731520" y="1702672"/>
              <a:ext cx="4663440" cy="1554480"/>
            </a:xfrm>
            <a:prstGeom prst="chevr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hevron 4"/>
            <p:cNvSpPr/>
            <p:nvPr/>
          </p:nvSpPr>
          <p:spPr>
            <a:xfrm>
              <a:off x="2514600" y="876854"/>
              <a:ext cx="1143000" cy="31575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justLow" defTabSz="2400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kern="1200" dirty="0" smtClean="0">
                  <a:cs typeface="B Traffic" pitchFamily="2" charset="-78"/>
                </a:rPr>
                <a:t>با پنج گروه دوستی نکن  </a:t>
              </a:r>
              <a:endParaRPr lang="fa-IR" sz="3200" kern="1200" dirty="0">
                <a:cs typeface="B Traffic" pitchFamily="2" charset="-78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43400" y="1447800"/>
            <a:ext cx="2438400" cy="4099560"/>
            <a:chOff x="0" y="148192"/>
            <a:chExt cx="2331720" cy="3886200"/>
          </a:xfrm>
          <a:scene3d>
            <a:camera prst="orthographicFront"/>
            <a:lightRig rig="flat" dir="t"/>
          </a:scene3d>
        </p:grpSpPr>
        <p:sp>
          <p:nvSpPr>
            <p:cNvPr id="12" name="Round Same Side Corner Rectangle 11"/>
            <p:cNvSpPr/>
            <p:nvPr/>
          </p:nvSpPr>
          <p:spPr>
            <a:xfrm rot="16200000">
              <a:off x="-777240" y="925432"/>
              <a:ext cx="3886200" cy="2331720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 Same Side Corner Rectangle 6"/>
            <p:cNvSpPr/>
            <p:nvPr/>
          </p:nvSpPr>
          <p:spPr>
            <a:xfrm rot="21600000">
              <a:off x="113824" y="262017"/>
              <a:ext cx="2217895" cy="36585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225" tIns="22225" rIns="248920" bIns="22225" numCol="1" spcCol="1270" anchor="ctr" anchorCtr="0">
              <a:noAutofit/>
            </a:bodyPr>
            <a:lstStyle/>
            <a:p>
              <a:pPr marL="285750" lvl="1" indent="-285750" algn="r" defTabSz="15557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a-IR" sz="3500" kern="1200" dirty="0" smtClean="0"/>
                <a:t>1-دروغگو</a:t>
              </a:r>
              <a:endParaRPr lang="fa-IR" sz="3500" kern="1200" dirty="0"/>
            </a:p>
            <a:p>
              <a:pPr marL="285750" lvl="1" indent="-285750" algn="r" defTabSz="15557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a-IR" sz="3500" kern="1200" dirty="0" smtClean="0"/>
                <a:t>2- فاسق</a:t>
              </a:r>
              <a:endParaRPr lang="fa-IR" sz="3500" kern="1200" dirty="0"/>
            </a:p>
            <a:p>
              <a:pPr marL="285750" lvl="1" indent="-285750" algn="r" defTabSz="15557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a-IR" sz="3500" kern="1200" dirty="0" smtClean="0"/>
                <a:t>3- بخیل</a:t>
              </a:r>
              <a:endParaRPr lang="fa-IR" sz="3500" kern="1200" dirty="0"/>
            </a:p>
            <a:p>
              <a:pPr marL="285750" lvl="1" indent="-285750" algn="r" defTabSz="15557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a-IR" sz="3500" kern="1200" dirty="0" smtClean="0"/>
                <a:t>4- احمق </a:t>
              </a:r>
              <a:endParaRPr lang="fa-IR" sz="3500" kern="1200" dirty="0"/>
            </a:p>
            <a:p>
              <a:pPr marL="285750" lvl="1" indent="-285750" algn="r" defTabSz="15557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a-IR" sz="3500" kern="1200" dirty="0" smtClean="0"/>
                <a:t>5- قاطع صله رحم. </a:t>
              </a:r>
              <a:endParaRPr lang="fa-IR" sz="3500" kern="1200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545" b="10909"/>
          <a:stretch>
            <a:fillRect/>
          </a:stretch>
        </p:blipFill>
        <p:spPr>
          <a:xfrm>
            <a:off x="228600" y="3505200"/>
            <a:ext cx="3738332" cy="3124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53189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295400"/>
            <a:ext cx="7601826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000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sz="2000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sz="2000" dirty="0">
              <a:cs typeface="B Nazanin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05691" y="2296984"/>
            <a:ext cx="1079142" cy="5078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1- دروغگو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60833" y="2754184"/>
            <a:ext cx="1066800" cy="5078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2- فاسق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48400" y="3276600"/>
            <a:ext cx="1066800" cy="5078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3- بخیل</a:t>
            </a:r>
            <a:endPara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34000" y="4648200"/>
            <a:ext cx="1143000" cy="11195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5- قاطع رحم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91200" y="3810001"/>
            <a:ext cx="1066800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4- احمق</a:t>
            </a:r>
          </a:p>
          <a:p>
            <a:pPr algn="r" rtl="1">
              <a:lnSpc>
                <a:spcPct val="150000"/>
              </a:lnSpc>
            </a:pPr>
            <a:endPara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066800" y="2133600"/>
            <a:ext cx="5638800" cy="58102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solidFill>
                  <a:schemeClr val="bg1"/>
                </a:solidFill>
                <a:cs typeface="B Roya" pitchFamily="2" charset="-78"/>
              </a:rPr>
              <a:t>مبادا با دروغگو همنشين شوى كه چون سراب است. </a:t>
            </a:r>
            <a:endParaRPr lang="fa-IR" sz="2400" dirty="0"/>
          </a:p>
        </p:txBody>
      </p:sp>
      <p:sp>
        <p:nvSpPr>
          <p:cNvPr id="39" name="Rounded Rectangle 38"/>
          <p:cNvSpPr/>
          <p:nvPr/>
        </p:nvSpPr>
        <p:spPr>
          <a:xfrm>
            <a:off x="1143000" y="2590800"/>
            <a:ext cx="5257800" cy="5810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solidFill>
                  <a:schemeClr val="bg1"/>
                </a:solidFill>
                <a:cs typeface="B Roya" pitchFamily="2" charset="-78"/>
              </a:rPr>
              <a:t>تو را به لقمه‌اى نان و يا به كمتر از آن بفروشد. </a:t>
            </a:r>
            <a:endParaRPr lang="fa-IR" sz="2400" dirty="0"/>
          </a:p>
        </p:txBody>
      </p:sp>
      <p:sp>
        <p:nvSpPr>
          <p:cNvPr id="40" name="Rounded Rectangle 39"/>
          <p:cNvSpPr/>
          <p:nvPr/>
        </p:nvSpPr>
        <p:spPr>
          <a:xfrm>
            <a:off x="838200" y="3200400"/>
            <a:ext cx="4876800" cy="66402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cs typeface="B Roya" pitchFamily="2" charset="-78"/>
              </a:rPr>
              <a:t>وقتي به كمك مالى او نيازمند بشوى ، تو را رها مى كند.</a:t>
            </a:r>
            <a:endParaRPr lang="fa-IR" sz="2000" dirty="0"/>
          </a:p>
        </p:txBody>
      </p:sp>
      <p:sp>
        <p:nvSpPr>
          <p:cNvPr id="41" name="Rounded Rectangle 40"/>
          <p:cNvSpPr/>
          <p:nvPr/>
        </p:nvSpPr>
        <p:spPr>
          <a:xfrm>
            <a:off x="838200" y="3810000"/>
            <a:ext cx="4572000" cy="762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cs typeface="B Roya" pitchFamily="2" charset="-78"/>
              </a:rPr>
              <a:t>براي اين كه به تو سودى برساند، به تو ضرر مى رساند</a:t>
            </a:r>
            <a:r>
              <a:rPr lang="fa-IR" b="1" dirty="0" smtClean="0">
                <a:solidFill>
                  <a:schemeClr val="bg1"/>
                </a:solidFill>
                <a:cs typeface="B Roya" pitchFamily="2" charset="-78"/>
              </a:rPr>
              <a:t>.</a:t>
            </a:r>
            <a:endParaRPr lang="fa-IR" dirty="0"/>
          </a:p>
        </p:txBody>
      </p:sp>
      <p:sp>
        <p:nvSpPr>
          <p:cNvPr id="42" name="Rounded Rectangle 41"/>
          <p:cNvSpPr/>
          <p:nvPr/>
        </p:nvSpPr>
        <p:spPr>
          <a:xfrm>
            <a:off x="838200" y="4572000"/>
            <a:ext cx="4038600" cy="10668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2400" b="1" dirty="0" smtClean="0">
                <a:solidFill>
                  <a:schemeClr val="bg1"/>
                </a:solidFill>
                <a:cs typeface="B Roya" pitchFamily="2" charset="-78"/>
              </a:rPr>
              <a:t>من او را در سه جاى قرآن مورد لعن و نفرين يافتم».(کافی، ج 2، ص 377)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xmlns="" val="376847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371600"/>
            <a:ext cx="6066860" cy="4458375"/>
          </a:xfrm>
          <a:prstGeom prst="rect">
            <a:avLst/>
          </a:prstGeom>
        </p:spPr>
      </p:pic>
      <p:pic>
        <p:nvPicPr>
          <p:cNvPr id="6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089755" y="3200400"/>
            <a:ext cx="3756755" cy="3716649"/>
          </a:xfrm>
          <a:prstGeom prst="rect">
            <a:avLst/>
          </a:prstGeom>
          <a:noFill/>
        </p:spPr>
      </p:pic>
      <p:sp>
        <p:nvSpPr>
          <p:cNvPr id="3" name="Up Ribbon 2"/>
          <p:cNvSpPr/>
          <p:nvPr/>
        </p:nvSpPr>
        <p:spPr>
          <a:xfrm>
            <a:off x="2133600" y="457200"/>
            <a:ext cx="6277707" cy="862819"/>
          </a:xfrm>
          <a:prstGeom prst="ribbon2">
            <a:avLst>
              <a:gd name="adj1" fmla="val 16667"/>
              <a:gd name="adj2" fmla="val 6966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آشنایی با تجارب </a:t>
            </a:r>
            <a:r>
              <a:rPr lang="fa-IR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دیگران و بهره مندی از آن : 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Up Ribbon 3"/>
          <p:cNvSpPr/>
          <p:nvPr/>
        </p:nvSpPr>
        <p:spPr>
          <a:xfrm>
            <a:off x="2743200" y="5690381"/>
            <a:ext cx="5591907" cy="1167619"/>
          </a:xfrm>
          <a:prstGeom prst="ribbon2">
            <a:avLst>
              <a:gd name="adj1" fmla="val 16667"/>
              <a:gd name="adj2" fmla="val 7070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بهترین </a:t>
            </a:r>
            <a:r>
              <a:rPr lang="fa-IR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ابزار تهذیب </a:t>
            </a:r>
            <a:r>
              <a:rPr lang="fa-IR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نفس </a:t>
            </a:r>
            <a:r>
              <a:rPr lang="fa-IR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وخودسازی 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486400" y="1295400"/>
            <a:ext cx="484632" cy="978408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2-Point Star 8"/>
          <p:cNvSpPr/>
          <p:nvPr/>
        </p:nvSpPr>
        <p:spPr>
          <a:xfrm>
            <a:off x="7467600" y="0"/>
            <a:ext cx="914400" cy="9144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3</a:t>
            </a:r>
            <a:endParaRPr lang="en-US" dirty="0"/>
          </a:p>
        </p:txBody>
      </p:sp>
      <p:sp>
        <p:nvSpPr>
          <p:cNvPr id="10" name="32-Point Star 9"/>
          <p:cNvSpPr/>
          <p:nvPr/>
        </p:nvSpPr>
        <p:spPr>
          <a:xfrm>
            <a:off x="8001000" y="5715000"/>
            <a:ext cx="914400" cy="9144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74312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9000" contrast="-25000"/>
          </a:blip>
          <a:srcRect/>
          <a:stretch>
            <a:fillRect/>
          </a:stretch>
        </p:blipFill>
        <p:spPr bwMode="auto">
          <a:xfrm>
            <a:off x="5867400" y="3733800"/>
            <a:ext cx="3276600" cy="3298859"/>
          </a:xfrm>
          <a:prstGeom prst="rect">
            <a:avLst/>
          </a:prstGeom>
          <a:noFill/>
        </p:spPr>
      </p:pic>
      <p:sp>
        <p:nvSpPr>
          <p:cNvPr id="3" name="Vertical Scroll 2"/>
          <p:cNvSpPr/>
          <p:nvPr/>
        </p:nvSpPr>
        <p:spPr>
          <a:xfrm>
            <a:off x="-304800" y="0"/>
            <a:ext cx="6629400" cy="6266645"/>
          </a:xfrm>
          <a:prstGeom prst="verticalScroll">
            <a:avLst/>
          </a:prstGeom>
          <a:solidFill>
            <a:srgbClr val="6CC4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endParaRPr lang="fa-IR" sz="28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Traffic"/>
            </a:endParaRPr>
          </a:p>
          <a:p>
            <a:pPr algn="justLow" rtl="1">
              <a:lnSpc>
                <a:spcPts val="3400"/>
              </a:lnSpc>
              <a:spcAft>
                <a:spcPts val="1000"/>
              </a:spcAft>
            </a:pPr>
            <a:endParaRPr lang="fa-IR" sz="28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Traffic"/>
            </a:endParaRPr>
          </a:p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معاشرت به طور مطلق و با همه انسان ها، نه قابل توصیه است و نه قابل تحذیر.بلکه به دو چیز بستگی دارد:</a:t>
            </a:r>
          </a:p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1- هدف از معاشرت با دیگران </a:t>
            </a:r>
          </a:p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2- نوع تاثیر آن در کمال مطلوب انسان است.</a:t>
            </a:r>
          </a:p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800" b="1" dirty="0" smtClean="0">
                <a:solidFill>
                  <a:schemeClr val="tx1"/>
                </a:solidFill>
                <a:cs typeface="B Roya" pitchFamily="2" charset="-78"/>
              </a:rPr>
              <a:t>پيامبر(ص) به ابوذرفرموده ا ند: يا اباذر الجليس الصالح خير من الوحده و الوحده خير من جليس السوء</a:t>
            </a:r>
          </a:p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800" b="1" dirty="0" smtClean="0">
                <a:solidFill>
                  <a:schemeClr val="tx1"/>
                </a:solidFill>
                <a:cs typeface="B Roya" pitchFamily="2" charset="-78"/>
              </a:rPr>
              <a:t> ای ابوذر همنشین صالح بهتر از تنهایی و تنهایی از همنشین ناصالح بهتر است.</a:t>
            </a:r>
          </a:p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.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C:\Users\satari\Desktop\انديشه 1 عكسها\png\aaa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-152400" y="5479306"/>
            <a:ext cx="1143000" cy="1378693"/>
          </a:xfrm>
          <a:prstGeom prst="rect">
            <a:avLst/>
          </a:prstGeom>
          <a:noFill/>
        </p:spPr>
      </p:pic>
      <p:pic>
        <p:nvPicPr>
          <p:cNvPr id="1026" name="Picture 2" descr="C:\Users\sattari\Desktop\akhlag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0"/>
            <a:ext cx="3276600" cy="426720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1219200" y="-152400"/>
            <a:ext cx="3810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rgbClr val="FFFF00"/>
                </a:solidFill>
                <a:cs typeface="B Roya" pitchFamily="2" charset="-78"/>
              </a:rPr>
              <a:t>نظر اسلام در مورد معاشرت</a:t>
            </a:r>
            <a:endParaRPr lang="en-US" sz="2000" b="1" dirty="0">
              <a:solidFill>
                <a:srgbClr val="FFFF00"/>
              </a:solidFill>
              <a:cs typeface="B Roya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99355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4038600" y="309491"/>
            <a:ext cx="4560278" cy="984738"/>
          </a:xfrm>
          <a:prstGeom prst="flowChartInternalStorag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2. انواع معاشرت</a:t>
            </a:r>
            <a:endParaRPr lang="fa-IR" sz="3200" dirty="0">
              <a:solidFill>
                <a:schemeClr val="tx1"/>
              </a:solidFill>
            </a:endParaRPr>
          </a:p>
        </p:txBody>
      </p:sp>
      <p:pic>
        <p:nvPicPr>
          <p:cNvPr id="5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 flipH="1">
            <a:off x="8077200" y="237353"/>
            <a:ext cx="859024" cy="1129014"/>
          </a:xfrm>
          <a:prstGeom prst="rect">
            <a:avLst/>
          </a:prstGeom>
          <a:noFill/>
        </p:spPr>
      </p:pic>
      <p:sp>
        <p:nvSpPr>
          <p:cNvPr id="6" name="Flowchart: Punched Tape 5"/>
          <p:cNvSpPr/>
          <p:nvPr/>
        </p:nvSpPr>
        <p:spPr>
          <a:xfrm>
            <a:off x="4038600" y="1676400"/>
            <a:ext cx="4876800" cy="1600200"/>
          </a:xfrm>
          <a:prstGeom prst="flowChartPunchedTape">
            <a:avLst/>
          </a:prstGeom>
          <a:solidFill>
            <a:srgbClr val="83AD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/>
            <a:r>
              <a:rPr lang="fa-IR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1. </a:t>
            </a:r>
            <a:r>
              <a:rPr lang="fa-IR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انسانی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همه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انسانها نسبت به هم مسئولند بعنوان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همنوع (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اخلاق بین المللی )</a:t>
            </a:r>
            <a:endParaRPr lang="fa-IR" sz="2400" dirty="0"/>
          </a:p>
        </p:txBody>
      </p:sp>
      <p:sp>
        <p:nvSpPr>
          <p:cNvPr id="7" name="Flowchart: Punched Tape 6"/>
          <p:cNvSpPr/>
          <p:nvPr/>
        </p:nvSpPr>
        <p:spPr>
          <a:xfrm>
            <a:off x="4038600" y="2895600"/>
            <a:ext cx="4876799" cy="1905000"/>
          </a:xfrm>
          <a:prstGeom prst="flowChartPunchedTape">
            <a:avLst/>
          </a:prstGeom>
          <a:solidFill>
            <a:srgbClr val="83AD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/>
            <a:r>
              <a:rPr lang="fa-IR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2.آیینی یا دینی </a:t>
            </a:r>
            <a:r>
              <a:rPr lang="fa-IR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a-IR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معاشرت هر فرد با سایر همکیشان و هم مسلکان خود</a:t>
            </a:r>
            <a:endParaRPr lang="fa-IR" sz="2400" dirty="0"/>
          </a:p>
        </p:txBody>
      </p:sp>
      <p:sp>
        <p:nvSpPr>
          <p:cNvPr id="8" name="Flowchart: Punched Tape 7"/>
          <p:cNvSpPr/>
          <p:nvPr/>
        </p:nvSpPr>
        <p:spPr>
          <a:xfrm>
            <a:off x="4038600" y="4359097"/>
            <a:ext cx="4876799" cy="2194103"/>
          </a:xfrm>
          <a:prstGeom prst="flowChartPunchedTape">
            <a:avLst/>
          </a:prstGeom>
          <a:solidFill>
            <a:srgbClr val="83AD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/>
            <a:r>
              <a:rPr lang="fa-IR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3. شهروندی </a:t>
            </a:r>
            <a:r>
              <a:rPr lang="fa-IR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a-IR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هر کدام ازما باسایر شهروندان دارای روابط خاصی هستیم. (همسایگان ) .</a:t>
            </a:r>
            <a:endParaRPr lang="fa-IR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3512248" cy="54634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51939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ocument\leila\a\png\Arabesque_dro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61097" flipV="1">
            <a:off x="4187754" y="256008"/>
            <a:ext cx="3109693" cy="2425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orizontal Scroll 7"/>
          <p:cNvSpPr/>
          <p:nvPr/>
        </p:nvSpPr>
        <p:spPr>
          <a:xfrm>
            <a:off x="154259" y="1828800"/>
            <a:ext cx="8077200" cy="50292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ea typeface="Majalla UI"/>
              </a:rPr>
              <a:t>امام </a:t>
            </a:r>
            <a:r>
              <a:rPr lang="fa-IR" sz="3200" dirty="0">
                <a:ea typeface="Majalla UI"/>
              </a:rPr>
              <a:t>علي (ع) می فرماید: </a:t>
            </a:r>
            <a:endParaRPr lang="fa-IR" sz="3200" dirty="0" smtClean="0">
              <a:ea typeface="Majalla UI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solidFill>
                  <a:srgbClr val="00B050"/>
                </a:solidFill>
                <a:ea typeface="Majalla UI"/>
              </a:rPr>
              <a:t>الله </a:t>
            </a:r>
            <a:r>
              <a:rPr lang="fa-IR" sz="3200" dirty="0">
                <a:solidFill>
                  <a:srgbClr val="00B050"/>
                </a:solidFill>
                <a:ea typeface="Majalla UI"/>
              </a:rPr>
              <a:t>و الله في جيرانكم فانهم وصيه نبيكم مازال یوصی بهم حتی ظننا انه سیورثهم </a:t>
            </a:r>
            <a:endParaRPr lang="en-US" sz="3200" dirty="0" smtClean="0">
              <a:solidFill>
                <a:srgbClr val="00B050"/>
              </a:solidFill>
              <a:ea typeface="Majalla UI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ea typeface="Majalla UI"/>
              </a:rPr>
              <a:t>خدا </a:t>
            </a:r>
            <a:r>
              <a:rPr lang="fa-IR" sz="3200" dirty="0">
                <a:ea typeface="Majalla UI"/>
              </a:rPr>
              <a:t>را خدا را در مورد همسایگان دریابید که سفارش شده پیامبرتان است.ایشان همواره در باره آنان سفارش می کرد چندان که ما گمان بردیم همسایه از همسایه ارث می برد.</a:t>
            </a:r>
            <a:endParaRPr lang="ar-SA" sz="3200" dirty="0"/>
          </a:p>
        </p:txBody>
      </p:sp>
    </p:spTree>
    <p:extLst>
      <p:ext uri="{BB962C8B-B14F-4D97-AF65-F5344CB8AC3E}">
        <p14:creationId xmlns="" xmlns:p14="http://schemas.microsoft.com/office/powerpoint/2010/main" val="178513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1000" y="4299954"/>
            <a:ext cx="2662709" cy="2558046"/>
          </a:xfrm>
          <a:prstGeom prst="rect">
            <a:avLst/>
          </a:prstGeom>
          <a:noFill/>
        </p:spPr>
      </p:pic>
      <p:pic>
        <p:nvPicPr>
          <p:cNvPr id="5" name="Picture 4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81291" y="152400"/>
            <a:ext cx="2662709" cy="255804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4158896" cy="4267200"/>
          </a:xfrm>
          <a:prstGeom prst="rect">
            <a:avLst/>
          </a:prstGeom>
        </p:spPr>
      </p:pic>
      <p:sp>
        <p:nvSpPr>
          <p:cNvPr id="4" name="Flowchart: Card 3"/>
          <p:cNvSpPr/>
          <p:nvPr/>
        </p:nvSpPr>
        <p:spPr>
          <a:xfrm flipH="1">
            <a:off x="4419600" y="1066800"/>
            <a:ext cx="3765997" cy="4250027"/>
          </a:xfrm>
          <a:prstGeom prst="flowChartPunchedCard">
            <a:avLst/>
          </a:prstGeom>
          <a:solidFill>
            <a:srgbClr val="4687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3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4. دوستانه- 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هر یک از ما از میان همنوعان همشهریان و یا همکیشان کسانی را برمی گزینیم و با آنان روابط صمیمانه تری 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را برقرار می سازیم. همین موضوع وظایف اخلاقی خاصی بر عهده مامی گذارد.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74623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2296</Words>
  <Application>Microsoft Office PowerPoint</Application>
  <PresentationFormat>On-screen Show (4:3)</PresentationFormat>
  <Paragraphs>268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تقي حميدي</dc:creator>
  <cp:lastModifiedBy>NPSoft</cp:lastModifiedBy>
  <cp:revision>155</cp:revision>
  <dcterms:created xsi:type="dcterms:W3CDTF">2006-08-16T00:00:00Z</dcterms:created>
  <dcterms:modified xsi:type="dcterms:W3CDTF">2019-08-04T06:07:20Z</dcterms:modified>
</cp:coreProperties>
</file>