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2" r:id="rId3"/>
    <p:sldId id="263" r:id="rId4"/>
    <p:sldId id="285" r:id="rId5"/>
    <p:sldId id="264" r:id="rId6"/>
    <p:sldId id="265" r:id="rId7"/>
    <p:sldId id="288" r:id="rId8"/>
    <p:sldId id="290" r:id="rId9"/>
    <p:sldId id="266" r:id="rId10"/>
    <p:sldId id="291" r:id="rId11"/>
    <p:sldId id="268" r:id="rId12"/>
    <p:sldId id="293" r:id="rId13"/>
    <p:sldId id="269" r:id="rId14"/>
    <p:sldId id="275" r:id="rId15"/>
    <p:sldId id="286" r:id="rId16"/>
    <p:sldId id="276" r:id="rId17"/>
    <p:sldId id="277" r:id="rId18"/>
    <p:sldId id="278" r:id="rId19"/>
    <p:sldId id="295" r:id="rId20"/>
    <p:sldId id="297" r:id="rId21"/>
    <p:sldId id="299" r:id="rId22"/>
    <p:sldId id="303" r:id="rId23"/>
    <p:sldId id="301" r:id="rId24"/>
    <p:sldId id="280" r:id="rId25"/>
    <p:sldId id="305" r:id="rId26"/>
    <p:sldId id="307" r:id="rId27"/>
    <p:sldId id="309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340"/>
    <a:srgbClr val="441918"/>
    <a:srgbClr val="C45B58"/>
    <a:srgbClr val="CC706E"/>
    <a:srgbClr val="F68D36"/>
    <a:srgbClr val="41A7C3"/>
    <a:srgbClr val="F7903B"/>
    <a:srgbClr val="93B64E"/>
    <a:srgbClr val="BE4946"/>
    <a:srgbClr val="8B33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4660"/>
  </p:normalViewPr>
  <p:slideViewPr>
    <p:cSldViewPr>
      <p:cViewPr varScale="1">
        <p:scale>
          <a:sx n="74" d="100"/>
          <a:sy n="7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F520D-40BB-47B7-9E8C-7107A2A50AFC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5D591-0F51-4274-B2EB-7B1B7C0B9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7429" y="1900707"/>
            <a:ext cx="3917429" cy="3891255"/>
          </a:xfrm>
          <a:prstGeom prst="rect">
            <a:avLst/>
          </a:prstGeom>
          <a:noFill/>
        </p:spPr>
      </p:pic>
      <p:pic>
        <p:nvPicPr>
          <p:cNvPr id="9" name="Picture 8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05866" y="1900706"/>
            <a:ext cx="3917429" cy="389125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16200000">
            <a:off x="5216192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فصل ششم : اخلاق جنسی  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5" name="Teardrop 14"/>
          <p:cNvSpPr/>
          <p:nvPr/>
        </p:nvSpPr>
        <p:spPr>
          <a:xfrm rot="19030443" flipH="1" flipV="1">
            <a:off x="7924261" y="10501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85946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sattari\Desktop\عکس 5\عکس 6\18-17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5943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1919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990600"/>
            <a:ext cx="83820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3- خالق انسان، غرایز مختلف را بی جهت در نهاد او قرار نداده است و این غرایز را برای ارضا و اشباع در اختیار انسان قرار داده است و نه برای سرکوبی؛ بنابراین،ایجاد محدودیت در برابر ارضای غرایز،از جمله غریزه جنسی، خلاف هدف آفرینش است.</a:t>
            </a:r>
          </a:p>
        </p:txBody>
      </p:sp>
      <p:sp>
        <p:nvSpPr>
          <p:cNvPr id="5" name="24-Point Star 4"/>
          <p:cNvSpPr/>
          <p:nvPr/>
        </p:nvSpPr>
        <p:spPr>
          <a:xfrm>
            <a:off x="3886200" y="0"/>
            <a:ext cx="1676400" cy="914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3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657600" y="3429000"/>
            <a:ext cx="2057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پاسخ</a:t>
            </a:r>
            <a:endParaRPr lang="en-US" sz="2400" dirty="0"/>
          </a:p>
        </p:txBody>
      </p:sp>
      <p:sp>
        <p:nvSpPr>
          <p:cNvPr id="7" name="Flowchart: Display 6"/>
          <p:cNvSpPr/>
          <p:nvPr/>
        </p:nvSpPr>
        <p:spPr>
          <a:xfrm>
            <a:off x="914400" y="4419600"/>
            <a:ext cx="7696200" cy="21336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2800" b="1" dirty="0" smtClean="0">
              <a:solidFill>
                <a:schemeClr val="bg1"/>
              </a:solidFill>
              <a:cs typeface="B Roya" pitchFamily="2" charset="-78"/>
            </a:endParaRPr>
          </a:p>
          <a:p>
            <a:pPr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dirty="0" smtClean="0">
                <a:solidFill>
                  <a:schemeClr val="bg1"/>
                </a:solidFill>
                <a:cs typeface="B Roya" pitchFamily="2" charset="-78"/>
              </a:rPr>
              <a:t>اولا ً این استدلال به معنای هرج و مرج کل جامعه است . ثانیا ً ارضای همه قوا و آزادی مطلق دادن به همه ، امکان ندارد . </a:t>
            </a:r>
          </a:p>
          <a:p>
            <a:pPr lvl="0" algn="justLow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. </a:t>
            </a:r>
            <a:endParaRPr lang="fa-IR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" y="781472"/>
            <a:ext cx="4648200" cy="4476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59"/>
          <a:stretch>
            <a:fillRect/>
          </a:stretch>
        </p:blipFill>
        <p:spPr>
          <a:xfrm>
            <a:off x="76200" y="2244910"/>
            <a:ext cx="5029200" cy="46130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14800" y="304800"/>
            <a:ext cx="3741087" cy="1134757"/>
            <a:chOff x="0" y="0"/>
            <a:chExt cx="3741087" cy="1134757"/>
          </a:xfrm>
        </p:grpSpPr>
        <p:sp>
          <p:nvSpPr>
            <p:cNvPr id="31" name="Rounded Rectangle 30"/>
            <p:cNvSpPr/>
            <p:nvPr/>
          </p:nvSpPr>
          <p:spPr>
            <a:xfrm>
              <a:off x="0" y="0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52400" y="33236"/>
              <a:ext cx="2971800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justLow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rgbClr val="FFFF00"/>
                  </a:solidFill>
                  <a:cs typeface="B Homa" pitchFamily="2" charset="-78"/>
                </a:rPr>
                <a:t>3. دیدگاه معتدل:</a:t>
              </a:r>
              <a:endParaRPr lang="fa-IR" sz="3200" kern="1200" dirty="0">
                <a:solidFill>
                  <a:srgbClr val="FFFF00"/>
                </a:solidFill>
                <a:cs typeface="B Homa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70260" y="1569258"/>
            <a:ext cx="3741087" cy="1134757"/>
            <a:chOff x="355460" y="1292362"/>
            <a:chExt cx="3741087" cy="1134757"/>
          </a:xfrm>
        </p:grpSpPr>
        <p:sp>
          <p:nvSpPr>
            <p:cNvPr id="29" name="Rounded Rectangle 28"/>
            <p:cNvSpPr/>
            <p:nvPr/>
          </p:nvSpPr>
          <p:spPr>
            <a:xfrm>
              <a:off x="355460" y="1292362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8968"/>
                <a:satOff val="-1006"/>
                <a:lumOff val="6420"/>
                <a:alphaOff val="0"/>
              </a:schemeClr>
            </a:fillRef>
            <a:effectRef idx="0">
              <a:schemeClr val="accent2">
                <a:shade val="80000"/>
                <a:hueOff val="-8968"/>
                <a:satOff val="-1006"/>
                <a:lumOff val="64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388696" y="1325598"/>
              <a:ext cx="265765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solidFill>
                    <a:schemeClr val="tx1"/>
                  </a:solidFill>
                  <a:cs typeface="B Traffic" pitchFamily="2" charset="-78"/>
                </a:rPr>
                <a:t>1- غریزه جنسی از دیگاه اسلام، یکی از بزرگ ترین نعمت های الهی و حکیمانه ترین وسیله برای بقای نوع بشر.</a:t>
              </a:r>
              <a:endParaRPr lang="fa-IR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3533" y="2861621"/>
            <a:ext cx="3741087" cy="1134757"/>
            <a:chOff x="558733" y="2584725"/>
            <a:chExt cx="3741087" cy="1134757"/>
          </a:xfrm>
        </p:grpSpPr>
        <p:sp>
          <p:nvSpPr>
            <p:cNvPr id="27" name="Rounded Rectangle 26"/>
            <p:cNvSpPr/>
            <p:nvPr/>
          </p:nvSpPr>
          <p:spPr>
            <a:xfrm>
              <a:off x="558733" y="2584725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8"/>
            <p:cNvSpPr/>
            <p:nvPr/>
          </p:nvSpPr>
          <p:spPr>
            <a:xfrm>
              <a:off x="591969" y="2617961"/>
              <a:ext cx="265765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2- نه افراط و نه تفریط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2900" y="4153983"/>
            <a:ext cx="3741087" cy="1134757"/>
            <a:chOff x="838100" y="3877087"/>
            <a:chExt cx="3741087" cy="1134757"/>
          </a:xfrm>
        </p:grpSpPr>
        <p:sp>
          <p:nvSpPr>
            <p:cNvPr id="25" name="Rounded Rectangle 24"/>
            <p:cNvSpPr/>
            <p:nvPr/>
          </p:nvSpPr>
          <p:spPr>
            <a:xfrm>
              <a:off x="838100" y="3877087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6904"/>
                <a:satOff val="-3018"/>
                <a:lumOff val="19260"/>
                <a:alphaOff val="0"/>
              </a:schemeClr>
            </a:fillRef>
            <a:effectRef idx="0">
              <a:schemeClr val="accent2">
                <a:shade val="80000"/>
                <a:hueOff val="-26904"/>
                <a:satOff val="-3018"/>
                <a:lumOff val="192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0"/>
            <p:cNvSpPr/>
            <p:nvPr/>
          </p:nvSpPr>
          <p:spPr>
            <a:xfrm>
              <a:off x="871336" y="3910323"/>
              <a:ext cx="265765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3- بلکه ازدواج تنها راه اشباع در چارچوب عقل و شرع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32267" y="5446346"/>
            <a:ext cx="3741087" cy="1134757"/>
            <a:chOff x="1117467" y="5169450"/>
            <a:chExt cx="3741087" cy="1134757"/>
          </a:xfrm>
        </p:grpSpPr>
        <p:sp>
          <p:nvSpPr>
            <p:cNvPr id="23" name="Rounded Rectangle 22"/>
            <p:cNvSpPr/>
            <p:nvPr/>
          </p:nvSpPr>
          <p:spPr>
            <a:xfrm>
              <a:off x="1117467" y="5169450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1150703" y="5202686"/>
              <a:ext cx="265765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4- بهره مندی مشروع این غریزه شرط تکامل معنوی است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18295" y="1105899"/>
            <a:ext cx="737592" cy="737592"/>
            <a:chOff x="3003495" y="829003"/>
            <a:chExt cx="737592" cy="737592"/>
          </a:xfrm>
        </p:grpSpPr>
        <p:sp>
          <p:nvSpPr>
            <p:cNvPr id="21" name="Down Arrow 20"/>
            <p:cNvSpPr/>
            <p:nvPr/>
          </p:nvSpPr>
          <p:spPr>
            <a:xfrm>
              <a:off x="3003495" y="829003"/>
              <a:ext cx="737592" cy="73759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00000">
                <a:alpha val="90000"/>
              </a:srgbClr>
            </a:solidFill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n Arrow 14"/>
            <p:cNvSpPr/>
            <p:nvPr/>
          </p:nvSpPr>
          <p:spPr>
            <a:xfrm>
              <a:off x="3169453" y="829003"/>
              <a:ext cx="405676" cy="555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97661" y="2398261"/>
            <a:ext cx="737592" cy="737592"/>
            <a:chOff x="3282861" y="2121365"/>
            <a:chExt cx="737592" cy="737592"/>
          </a:xfrm>
          <a:solidFill>
            <a:schemeClr val="accent6">
              <a:lumMod val="75000"/>
            </a:schemeClr>
          </a:solidFill>
        </p:grpSpPr>
        <p:sp>
          <p:nvSpPr>
            <p:cNvPr id="19" name="Down Arrow 18"/>
            <p:cNvSpPr/>
            <p:nvPr/>
          </p:nvSpPr>
          <p:spPr>
            <a:xfrm>
              <a:off x="3282861" y="2121365"/>
              <a:ext cx="737592" cy="73759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n Arrow 16"/>
            <p:cNvSpPr/>
            <p:nvPr/>
          </p:nvSpPr>
          <p:spPr>
            <a:xfrm>
              <a:off x="3448819" y="2121365"/>
              <a:ext cx="405676" cy="555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5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77028" y="3671712"/>
            <a:ext cx="737592" cy="737592"/>
            <a:chOff x="3562228" y="3394816"/>
            <a:chExt cx="737592" cy="7375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Down Arrow 16"/>
            <p:cNvSpPr/>
            <p:nvPr/>
          </p:nvSpPr>
          <p:spPr>
            <a:xfrm>
              <a:off x="3562228" y="3394816"/>
              <a:ext cx="737592" cy="73759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18"/>
            <p:cNvSpPr/>
            <p:nvPr/>
          </p:nvSpPr>
          <p:spPr>
            <a:xfrm>
              <a:off x="3728186" y="3394816"/>
              <a:ext cx="405676" cy="555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5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56395" y="4976683"/>
            <a:ext cx="737592" cy="737592"/>
            <a:chOff x="3841595" y="4699787"/>
            <a:chExt cx="737592" cy="73759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" name="Down Arrow 14"/>
            <p:cNvSpPr/>
            <p:nvPr/>
          </p:nvSpPr>
          <p:spPr>
            <a:xfrm>
              <a:off x="3841595" y="4699787"/>
              <a:ext cx="737592" cy="73759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own Arrow 20"/>
            <p:cNvSpPr/>
            <p:nvPr/>
          </p:nvSpPr>
          <p:spPr>
            <a:xfrm>
              <a:off x="4007553" y="4699787"/>
              <a:ext cx="405676" cy="5550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5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965580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4"/>
          <p:cNvSpPr/>
          <p:nvPr/>
        </p:nvSpPr>
        <p:spPr>
          <a:xfrm>
            <a:off x="304800" y="1447800"/>
            <a:ext cx="8610600" cy="2405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پیامبر اسلام و سایر اولیای دین همواره با رهبانیت و ریاضت های افراطی برای مبارزه با غریزه جنسی و امثال آن مخالفت کرده و به صراحت اعلام داشته اند که «لا رَهبانیهَ فی الاسلام »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r" rtl="1"/>
            <a:r>
              <a:rPr lang="fa-IR" sz="2400" dirty="0" smtClean="0">
                <a:solidFill>
                  <a:schemeClr val="bg1"/>
                </a:solidFill>
              </a:rPr>
              <a:t>برخورد پیامبر اکرم(ص) با رهبانیت سه نفر از اصحاب خود و برخورد امام باقر (ع) با زنی که خود را متبتله می خواند</a:t>
            </a:r>
            <a:endParaRPr lang="fa-IR" sz="2400" kern="1200" dirty="0">
              <a:solidFill>
                <a:schemeClr val="bg1"/>
              </a:solidFill>
              <a:cs typeface="B Homa" pitchFamily="2" charset="-78"/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381000" y="4114800"/>
            <a:ext cx="8458200" cy="2438400"/>
            <a:chOff x="1117467" y="5169450"/>
            <a:chExt cx="3741087" cy="1134757"/>
          </a:xfrm>
        </p:grpSpPr>
        <p:sp>
          <p:nvSpPr>
            <p:cNvPr id="23" name="Rounded Rectangle 22"/>
            <p:cNvSpPr/>
            <p:nvPr/>
          </p:nvSpPr>
          <p:spPr>
            <a:xfrm>
              <a:off x="1117467" y="5169450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1150703" y="5202686"/>
              <a:ext cx="366967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از سوی دیگر،اسلام ، افسارگسیختگی و بی بند وباری جنسی را به شدت نهی کرده است. اشاره به مضمون برخی از روایات:</a:t>
              </a:r>
            </a:p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 پیروی از شهوات، دین را به نابودی می کشاند.</a:t>
              </a:r>
            </a:p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کسی که بر شهوتش غالب شود، عقلش آشکار می شود.</a:t>
              </a:r>
              <a:b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</a:b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بردگی شهوت بدترین بردگی ها و خوارترین اسارت هاست.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3124200" y="0"/>
            <a:ext cx="3741087" cy="1134757"/>
            <a:chOff x="558733" y="2584725"/>
            <a:chExt cx="3741087" cy="1134757"/>
          </a:xfrm>
        </p:grpSpPr>
        <p:sp>
          <p:nvSpPr>
            <p:cNvPr id="34" name="Rounded Rectangle 33"/>
            <p:cNvSpPr/>
            <p:nvPr/>
          </p:nvSpPr>
          <p:spPr>
            <a:xfrm>
              <a:off x="558733" y="2584725"/>
              <a:ext cx="3741087" cy="113475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0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8"/>
            <p:cNvSpPr/>
            <p:nvPr/>
          </p:nvSpPr>
          <p:spPr>
            <a:xfrm>
              <a:off x="591969" y="2617961"/>
              <a:ext cx="2657656" cy="106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 نه افراط و نه تفریط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5580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1213314"/>
            <a:ext cx="3962400" cy="381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66" y="2743200"/>
            <a:ext cx="4413934" cy="395213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0400" y="533400"/>
            <a:ext cx="5750556" cy="990600"/>
            <a:chOff x="0" y="257324"/>
            <a:chExt cx="4607556" cy="1472006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257324"/>
              <a:ext cx="4607556" cy="1472006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71857" y="329181"/>
              <a:ext cx="4463842" cy="13282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Homa" pitchFamily="2" charset="-78"/>
                </a:rPr>
                <a:t> عوامل شهوت پرستی و شهوت رانی</a:t>
              </a:r>
              <a:endParaRPr lang="fa-IR" sz="2400" kern="1200" dirty="0">
                <a:cs typeface="B Homa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2743200"/>
            <a:ext cx="4607556" cy="1472006"/>
            <a:chOff x="0" y="1743730"/>
            <a:chExt cx="4607556" cy="1472006"/>
          </a:xfrm>
          <a:solidFill>
            <a:srgbClr val="BE4946"/>
          </a:solidFill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1743730"/>
              <a:ext cx="4607556" cy="1472006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71857" y="1815587"/>
              <a:ext cx="4463842" cy="13282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1- ضعف در خداشناسی و سستی در ایمان به خدا و پیامبر</a:t>
              </a:r>
              <a:r>
                <a:rPr lang="fa-IR" sz="1400" kern="1200" dirty="0" smtClean="0">
                  <a:cs typeface="B Traffic" pitchFamily="2" charset="-78"/>
                </a:rPr>
                <a:t>(ص) </a:t>
              </a:r>
              <a:r>
                <a:rPr lang="fa-IR" sz="2400" kern="1200" dirty="0" smtClean="0">
                  <a:cs typeface="B Traffic" pitchFamily="2" charset="-78"/>
                </a:rPr>
                <a:t>و عدم رعایت دستورات دینی.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3400" y="3999994"/>
            <a:ext cx="4607556" cy="1472006"/>
            <a:chOff x="0" y="3230137"/>
            <a:chExt cx="4607556" cy="1472006"/>
          </a:xfrm>
          <a:solidFill>
            <a:srgbClr val="8B3331"/>
          </a:solidFill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0" y="3230137"/>
              <a:ext cx="4607556" cy="1472006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71857" y="3301994"/>
              <a:ext cx="4463842" cy="13282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2- ضعف در خودشناسی و نداشتن درک درستی از خویشتن و فرو کاستن ارزش انسانی خود تا سر حد حیوانات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43400" y="5271188"/>
            <a:ext cx="4607556" cy="1472006"/>
            <a:chOff x="0" y="4716543"/>
            <a:chExt cx="4607556" cy="1472006"/>
          </a:xfrm>
          <a:solidFill>
            <a:schemeClr val="accent2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4716543"/>
              <a:ext cx="4607556" cy="1472006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71857" y="4788400"/>
              <a:ext cx="4463842" cy="13282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3- ضعف در شناخت حقایق امور و عدم شناخت پیامدهای ناگوار دنیوی و اخروی شهوت پرستی و شهوت  رانی 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pic>
        <p:nvPicPr>
          <p:cNvPr id="19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33400"/>
            <a:ext cx="977909" cy="914186"/>
          </a:xfrm>
          <a:prstGeom prst="rect">
            <a:avLst/>
          </a:prstGeom>
          <a:noFill/>
        </p:spPr>
      </p:pic>
      <p:pic>
        <p:nvPicPr>
          <p:cNvPr id="20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00400" y="609814"/>
            <a:ext cx="977909" cy="914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1326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amidi.t\Desktop\IMG02184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420541" cy="28194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3400" y="0"/>
            <a:ext cx="3487645" cy="335868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648200" y="152400"/>
            <a:ext cx="4330505" cy="1828800"/>
          </a:xfrm>
          <a:prstGeom prst="horizontalScroll">
            <a:avLst>
              <a:gd name="adj" fmla="val 2096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فضایل </a:t>
            </a:r>
            <a:r>
              <a:rPr lang="fa-IR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اخلاقی مربوط به امور جنسی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219200" y="767887"/>
            <a:ext cx="2133600" cy="1828799"/>
          </a:xfrm>
          <a:prstGeom prst="wedgeEllipseCallout">
            <a:avLst>
              <a:gd name="adj1" fmla="val -1674"/>
              <a:gd name="adj2" fmla="val 9491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 عفت </a:t>
            </a:r>
            <a:r>
              <a:rPr lang="fa-IR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پاکدامنی</a:t>
            </a:r>
            <a:endParaRPr lang="fa-IR" sz="2000" dirty="0"/>
          </a:p>
        </p:txBody>
      </p:sp>
      <p:sp>
        <p:nvSpPr>
          <p:cNvPr id="10" name="Bevel 9"/>
          <p:cNvSpPr/>
          <p:nvPr/>
        </p:nvSpPr>
        <p:spPr>
          <a:xfrm>
            <a:off x="304800" y="3733800"/>
            <a:ext cx="4343400" cy="990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تعریف :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953000"/>
            <a:ext cx="4419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تسلیم و انقیاد شهوت در برابر عقل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715000"/>
            <a:ext cx="4419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اعتدال در بهره مندی از شهوات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5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48881" cy="1447800"/>
          </a:xfrm>
          <a:prstGeom prst="rect">
            <a:avLst/>
          </a:prstGeom>
        </p:spPr>
      </p:pic>
      <p:pic>
        <p:nvPicPr>
          <p:cNvPr id="1026" name="Picture 2" descr="C:\Users\hamidi.t\Desktop\94632093222013432141253161182511913292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3962400" cy="4622800"/>
          </a:xfrm>
          <a:prstGeom prst="rect">
            <a:avLst/>
          </a:prstGeom>
          <a:noFill/>
        </p:spPr>
      </p:pic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86600" y="458922"/>
            <a:ext cx="1447800" cy="143812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257800" y="754048"/>
            <a:ext cx="35052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Homa" pitchFamily="2" charset="-78"/>
              </a:rPr>
              <a:t>یکی از مهم ترین فضایل اخلاقی، عفت جنسی: </a:t>
            </a:r>
            <a:endParaRPr lang="en-US" sz="2800" b="1" dirty="0"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81000"/>
            <a:ext cx="4953000" cy="159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فردی که در حداعتدال و در چارچوب عقل و شرع از شهوات بهره ببرد و به وادی افراط وتفریط بخشیده نشود.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707" y="5334000"/>
            <a:ext cx="8539293" cy="1254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3707" y="3962400"/>
            <a:ext cx="8539293" cy="1254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457199" y="4043024"/>
            <a:ext cx="8051340" cy="1097758"/>
            <a:chOff x="2713453" y="559601"/>
            <a:chExt cx="5029204" cy="1733549"/>
          </a:xfrm>
        </p:grpSpPr>
        <p:sp>
          <p:nvSpPr>
            <p:cNvPr id="11" name="Rounded Rectangle 10"/>
            <p:cNvSpPr/>
            <p:nvPr/>
          </p:nvSpPr>
          <p:spPr>
            <a:xfrm>
              <a:off x="2713453" y="559601"/>
              <a:ext cx="5029204" cy="17335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2744001" y="572781"/>
              <a:ext cx="4859954" cy="1564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rtl="1">
                <a:lnSpc>
                  <a:spcPts val="3400"/>
                </a:lnSpc>
                <a:spcAft>
                  <a:spcPts val="1000"/>
                </a:spcAft>
              </a:pPr>
              <a:r>
                <a:rPr lang="fa-IR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احادیث درباره فضیلت عفت به طور عام و عفت جنسی به طور خاص:هیچ عبادتی برتر از عفت شکم و عفت جنسی نیست. (امام باقر (ع))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457198" y="5414624"/>
            <a:ext cx="8051340" cy="1097758"/>
            <a:chOff x="2659376" y="2438399"/>
            <a:chExt cx="5029204" cy="1733549"/>
          </a:xfrm>
        </p:grpSpPr>
        <p:sp>
          <p:nvSpPr>
            <p:cNvPr id="14" name="Rounded Rectangle 13"/>
            <p:cNvSpPr/>
            <p:nvPr/>
          </p:nvSpPr>
          <p:spPr>
            <a:xfrm>
              <a:off x="2659376" y="2438399"/>
              <a:ext cx="5029204" cy="17335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7"/>
            <p:cNvSpPr/>
            <p:nvPr/>
          </p:nvSpPr>
          <p:spPr>
            <a:xfrm>
              <a:off x="2744001" y="2523024"/>
              <a:ext cx="4859954" cy="1564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rtl="1">
                <a:lnSpc>
                  <a:spcPts val="3400"/>
                </a:lnSpc>
                <a:spcAft>
                  <a:spcPts val="1000"/>
                </a:spcAft>
              </a:pPr>
              <a:r>
                <a:rPr lang="fa-IR" sz="2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در مقابل، بی عفتی و شهو ترانی یکی از عوامل  هلاکت دنیوی و اخروی انسان است .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268791" y="152400"/>
            <a:ext cx="2722809" cy="1127349"/>
          </a:xfrm>
          <a:prstGeom prst="roundRect">
            <a:avLst/>
          </a:prstGeom>
          <a:solidFill>
            <a:srgbClr val="F79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غیرت </a:t>
            </a:r>
            <a:endParaRPr lang="fa-IR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97391" y="289149"/>
            <a:ext cx="2341809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5-2. غیرت </a:t>
            </a:r>
            <a:endParaRPr lang="fa-IR" sz="3200" dirty="0">
              <a:solidFill>
                <a:schemeClr val="tx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4038600" y="533400"/>
            <a:ext cx="4800600" cy="2286000"/>
          </a:xfrm>
          <a:prstGeom prst="wave">
            <a:avLst>
              <a:gd name="adj1" fmla="val 10654"/>
              <a:gd name="adj2" fmla="val 0"/>
            </a:avLst>
          </a:prstGeom>
          <a:solidFill>
            <a:srgbClr val="F68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تعریف: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کوشش در محافظت از اموری که محافظت از آنها لازم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است.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4038600" y="2286000"/>
            <a:ext cx="4800600" cy="1524000"/>
          </a:xfrm>
          <a:prstGeom prst="wave">
            <a:avLst>
              <a:gd name="adj1" fmla="val 7982"/>
              <a:gd name="adj2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غیرت شریف ترین فضیلت اخلاقی است و در همه امور لازم است 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Wave 10"/>
          <p:cNvSpPr/>
          <p:nvPr/>
        </p:nvSpPr>
        <p:spPr>
          <a:xfrm>
            <a:off x="4038600" y="3733800"/>
            <a:ext cx="3124200" cy="1066800"/>
          </a:xfrm>
          <a:prstGeom prst="wave">
            <a:avLst>
              <a:gd name="adj1" fmla="val 6036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مسائل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جنسی و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ناموسی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Wave 14"/>
          <p:cNvSpPr/>
          <p:nvPr/>
        </p:nvSpPr>
        <p:spPr>
          <a:xfrm>
            <a:off x="4038600" y="4495800"/>
            <a:ext cx="3124200" cy="914400"/>
          </a:xfrm>
          <a:prstGeom prst="wave">
            <a:avLst>
              <a:gd name="adj1" fmla="val 6036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دینی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4038600" y="5257800"/>
            <a:ext cx="3124200" cy="838200"/>
          </a:xfrm>
          <a:prstGeom prst="wave">
            <a:avLst>
              <a:gd name="adj1" fmla="val 6036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تربیت فرزندان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4038600" y="5943600"/>
            <a:ext cx="3124200" cy="838200"/>
          </a:xfrm>
          <a:prstGeom prst="wave">
            <a:avLst>
              <a:gd name="adj1" fmla="val 6036"/>
              <a:gd name="adj2" fmla="val 0"/>
            </a:avLst>
          </a:prstGeom>
          <a:solidFill>
            <a:srgbClr val="41A7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مالی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hamidi.t\Desktop\6840293367778460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3953449" cy="2476500"/>
          </a:xfrm>
          <a:prstGeom prst="rect">
            <a:avLst/>
          </a:prstGeom>
          <a:noFill/>
        </p:spPr>
      </p:pic>
      <p:pic>
        <p:nvPicPr>
          <p:cNvPr id="6146" name="Picture 2" descr="C:\Users\sattari\Desktop\عکس اندیشه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952672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8291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ttari\Desktop\عکس 5\عکس 6\6-2vkeskwkjx4p3mm6n91w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0600" cy="5181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663482" y="0"/>
            <a:ext cx="5480518" cy="1238583"/>
            <a:chOff x="0" y="8072"/>
            <a:chExt cx="5480518" cy="1390983"/>
          </a:xfrm>
          <a:solidFill>
            <a:schemeClr val="accent2"/>
          </a:solidFill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8072"/>
              <a:ext cx="5480518" cy="139098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67902" y="75974"/>
              <a:ext cx="5344714" cy="125517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سرچشمه غیرت؟ </a:t>
              </a: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بزرگی و قوت نفس و شجاعت.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" y="1676400"/>
            <a:ext cx="6162126" cy="1447801"/>
            <a:chOff x="-4048929" y="1704889"/>
            <a:chExt cx="6627965" cy="1390984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-2901482" y="1704890"/>
              <a:ext cx="5480518" cy="139098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fillRef>
            <a:effectRef idx="2">
              <a:schemeClr val="accent6">
                <a:shade val="80000"/>
                <a:hueOff val="-190846"/>
                <a:satOff val="8505"/>
                <a:lumOff val="118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-4048929" y="1704889"/>
              <a:ext cx="5344714" cy="125517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cs typeface="B Traffic" pitchFamily="2" charset="-78"/>
                </a:rPr>
                <a:t> غیرت به معنای عام ریشه در فطرت انسانی دارد که از امور مورد احترامش مثل زن ، فرزند ، مقام ، ثروت محافظت می کند. </a:t>
              </a:r>
              <a:endParaRPr lang="fa-IR" sz="20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7800" y="5334000"/>
            <a:ext cx="5334000" cy="1524000"/>
            <a:chOff x="0" y="2809182"/>
            <a:chExt cx="5480518" cy="1390983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2809182"/>
              <a:ext cx="5480518" cy="1390983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fillRef>
            <a:effectRef idx="2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67902" y="2877084"/>
              <a:ext cx="5344714" cy="125517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solidFill>
                    <a:schemeClr val="tx1"/>
                  </a:solidFill>
                  <a:cs typeface="B Traffic" pitchFamily="2" charset="-78"/>
                </a:rPr>
                <a:t>*</a:t>
              </a: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 گاهی این دفاع پسندیده است و گاهی ناپسند زمانی که که به افراط کشیده شود. هر چیزی از حد خارج شود به ضد خود تبدیل می شود. 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37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52400" y="228600"/>
            <a:ext cx="8763000" cy="114299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فرق </a:t>
            </a:r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غیرت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با </a:t>
            </a:r>
            <a:r>
              <a:rPr lang="fa-I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حسادت؟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غیرت از فضایل اخلاقی است و حسادت از رذایل اخلاقی منشا حسادت خودخواهی است، در حالی که غیرت ریشه در احساسات اجتماعی و نوع دوستانه دارد.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24000"/>
            <a:ext cx="7760676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غیرت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مأموریتی الهی است از سوی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خداوندبه مردان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تا از آلودگی نسل بشر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 فساد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انحراف و آلودگی های جنسی جلوگیری نماید.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505200" y="2590800"/>
            <a:ext cx="2595490" cy="4572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7. چرا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بعضی غیرت ندارند مگر امری فطری نیست؟ ویژگی امور فطری این است که اگر به آنها توجه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نشود و به خواسته های آنها عمل نشود،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کم کم تاثیر خود را از دست می دهند.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500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304800" y="1219200"/>
            <a:ext cx="8458200" cy="32766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3600" dirty="0" smtClean="0">
                <a:solidFill>
                  <a:schemeClr val="tx1"/>
                </a:solidFill>
                <a:cs typeface="B Homa" pitchFamily="2" charset="-78"/>
              </a:rPr>
              <a:t>امام علی(ع): </a:t>
            </a:r>
            <a:endParaRPr lang="en-US" sz="36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cs typeface="B Homa" pitchFamily="2" charset="-78"/>
              </a:rPr>
              <a:t>از غیرت نابجا بپرهیز، چرا که این کار درستکار را به نادرستی و پاکدامن را به بدگمانی خواهد کشاند.</a:t>
            </a:r>
            <a:endParaRPr lang="en-US" sz="36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581400" y="0"/>
            <a:ext cx="22098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غیرت بیجا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8600" cy="33262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635484"/>
            <a:ext cx="3222516" cy="3222516"/>
            <a:chOff x="2900" y="2220429"/>
            <a:chExt cx="2536716" cy="2536716"/>
          </a:xfrm>
          <a:scene3d>
            <a:camera prst="orthographicFront"/>
            <a:lightRig rig="chilly" dir="t"/>
          </a:scene3d>
        </p:grpSpPr>
        <p:sp>
          <p:nvSpPr>
            <p:cNvPr id="17" name="Oval 16"/>
            <p:cNvSpPr/>
            <p:nvPr/>
          </p:nvSpPr>
          <p:spPr>
            <a:xfrm>
              <a:off x="2900" y="2220429"/>
              <a:ext cx="2536716" cy="253671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74394" y="2591922"/>
              <a:ext cx="1793728" cy="17937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9604" tIns="21590" rIns="139604" bIns="21590" numCol="1" spcCol="1270" anchor="ctr" anchorCtr="0">
              <a:noAutofit/>
            </a:bodyPr>
            <a:lstStyle/>
            <a:p>
              <a:pPr lvl="0" algn="justLow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اخلاق جنسی یکی از مهمترین مباحث اخلاقی در روزگاران گذشته بوده و هم اکنون نیزهمانطور است 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pic>
        <p:nvPicPr>
          <p:cNvPr id="3074" name="Picture 2" descr="C:\Users\sattari\Desktop\عکس 5\1b558bc658536854f8d75c6c64d7f4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364" y="3352800"/>
            <a:ext cx="6130636" cy="35052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038600" y="0"/>
            <a:ext cx="3124200" cy="3276600"/>
            <a:chOff x="0" y="321971"/>
            <a:chExt cx="3554569" cy="3554569"/>
          </a:xfrm>
        </p:grpSpPr>
        <p:sp>
          <p:nvSpPr>
            <p:cNvPr id="20" name="Oval 19"/>
            <p:cNvSpPr/>
            <p:nvPr/>
          </p:nvSpPr>
          <p:spPr>
            <a:xfrm>
              <a:off x="0" y="321971"/>
              <a:ext cx="3554569" cy="35545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520555" y="842525"/>
              <a:ext cx="2513459" cy="2513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Traffic" pitchFamily="2" charset="-78"/>
                </a:rPr>
                <a:t>تعریف:</a:t>
              </a:r>
              <a:endParaRPr lang="en-US" sz="2400" b="1" kern="1200" dirty="0" smtClean="0">
                <a:cs typeface="B Traffic" pitchFamily="2" charset="-78"/>
              </a:endParaRPr>
            </a:p>
            <a:p>
              <a:pPr lvl="0" algn="justLow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 سلسله مباحث فلسفی و اخلاقی که حول محور غریزه جنسی و مسائل مرتبط با آن شکل می گیرد. 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5622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304800" y="1219200"/>
            <a:ext cx="8458200" cy="4876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1.غیرت از فضایل اخلاقی اما حسادت از رذایل اخلاقي است . 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endParaRPr lang="fa-IR" sz="24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2. منشا غیرت نوع دوستی اما منشا حسادت خود خواهی است.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endParaRPr lang="fa-IR" sz="24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3.حسد آرزويي منفي نسبت به ديگران اماغيرت يك آرزوي مثبت نسبت به ديگران  است.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743200" y="0"/>
            <a:ext cx="38100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تفاوت غیرت و حسادت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362200" y="182881"/>
            <a:ext cx="6348047" cy="872197"/>
          </a:xfrm>
          <a:prstGeom prst="wedgeRoundRectCallout">
            <a:avLst>
              <a:gd name="adj1" fmla="val 20426"/>
              <a:gd name="adj2" fmla="val 1157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3.حجاب </a:t>
            </a:r>
            <a:r>
              <a:rPr lang="fa-IR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ترک خودآرایی در انظار عمومی </a:t>
            </a:r>
            <a:endParaRPr lang="fa-IR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G:\thCAAMYO7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26" t="11045"/>
          <a:stretch/>
        </p:blipFill>
        <p:spPr bwMode="auto">
          <a:xfrm rot="21382670">
            <a:off x="425079" y="751938"/>
            <a:ext cx="2140029" cy="146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971800" y="1447800"/>
            <a:ext cx="5181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دو آیه قرآن به صورت صریح بحث حجاب را مطرح کرده اند: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2971800"/>
            <a:ext cx="8915400" cy="3581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Davat" pitchFamily="2" charset="-78"/>
              </a:rPr>
              <a:t>1. وَ قُلْ لِلْمُؤْمِناتِ یَغْضُضْنَ مِنْ أَبْصارِهِنَّ وَ یَحْفَظْنَ فُرُوجَهُنَّ وَ لا یُبْدینَ زینَتَهُنَّ إِلاَّ ما ظَهَرَ مِنْها وَ لْیَضْرِبْنَ بِخُمُرِهِنَّ عَلى‏ جُیُوبِهِنَّ ( نور آیه ۳۱)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fa-IR" sz="3200" b="1" dirty="0" smtClean="0">
                <a:solidFill>
                  <a:schemeClr val="tx1"/>
                </a:solidFill>
                <a:cs typeface="B Davat" pitchFamily="2" charset="-78"/>
              </a:rPr>
              <a:t>و به زنان مؤمن بگو كه چشمان خویش فروگیرند و شرمگاه خود نگه دارند و زینت هاى خود را جز آن مقدار كه پیداست آشكار نكنند و مقنعه ‏هاى خود را تا گریبان فروگذارند .</a:t>
            </a:r>
          </a:p>
        </p:txBody>
      </p:sp>
    </p:spTree>
    <p:extLst>
      <p:ext uri="{BB962C8B-B14F-4D97-AF65-F5344CB8AC3E}">
        <p14:creationId xmlns:p14="http://schemas.microsoft.com/office/powerpoint/2010/main" xmlns="" val="15612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304800" y="457200"/>
            <a:ext cx="8458200" cy="5638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sz="3200" b="1" dirty="0" smtClean="0">
                <a:cs typeface="B Davat" pitchFamily="2" charset="-78"/>
              </a:rPr>
              <a:t>2.یا أَیُّهَا النَّبِیُّ قُلْ لازْواجِكَ وَ بَناتِكَ وَ نِساءِ الْمُؤْمِنینَ یُدْنینَ عَلَیْهِنَّ مِنْ جَلاَبِیبِهِنَّ ذلِكَ أَدْنى‏ أَنْ یُعْرَفْنَ فَلا یُؤْذَیْنَ وَ كانَ اللَّهُ غَفُوراً رَحیماً </a:t>
            </a:r>
          </a:p>
          <a:p>
            <a:pPr algn="r" rtl="1"/>
            <a:r>
              <a:rPr lang="fa-IR" sz="2800" b="1" dirty="0" smtClean="0">
                <a:cs typeface="B Davat" pitchFamily="2" charset="-78"/>
              </a:rPr>
              <a:t>احزاب آیه ۵۹</a:t>
            </a:r>
          </a:p>
          <a:p>
            <a:pPr algn="r" rtl="1"/>
            <a:r>
              <a:rPr lang="fa-IR" sz="3200" dirty="0" smtClean="0"/>
              <a:t>اى پیامبر! به همسران و دخترانت و زنان مؤمنان بگو: جلبابها [روسرى ‏هاى بلند] خود را بر خویش فروافكنند، این كار براى اینكه شناخته شوند و مورد آزار قرار نگیرند بهتر است .خداوند همواره آمرزنده رحیم است. 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midi.t\Desktop\images (3).jpg"/>
          <p:cNvPicPr>
            <a:picLocks noChangeAspect="1" noChangeArrowheads="1"/>
          </p:cNvPicPr>
          <p:nvPr/>
        </p:nvPicPr>
        <p:blipFill>
          <a:blip r:embed="rId2" cstate="print"/>
          <a:srcRect b="9005"/>
          <a:stretch>
            <a:fillRect/>
          </a:stretch>
        </p:blipFill>
        <p:spPr bwMode="auto">
          <a:xfrm>
            <a:off x="3200400" y="2362200"/>
            <a:ext cx="5486400" cy="4426004"/>
          </a:xfrm>
          <a:prstGeom prst="rect">
            <a:avLst/>
          </a:prstGeom>
          <a:noFill/>
        </p:spPr>
      </p:pic>
      <p:pic>
        <p:nvPicPr>
          <p:cNvPr id="5123" name="Picture 3" descr="C:\Users\hamidi.t\Desktop\images (1).jpg"/>
          <p:cNvPicPr>
            <a:picLocks noChangeAspect="1" noChangeArrowheads="1"/>
          </p:cNvPicPr>
          <p:nvPr/>
        </p:nvPicPr>
        <p:blipFill>
          <a:blip r:embed="rId3" cstate="print"/>
          <a:srcRect l="6137" r="6704"/>
          <a:stretch>
            <a:fillRect/>
          </a:stretch>
        </p:blipFill>
        <p:spPr bwMode="auto">
          <a:xfrm>
            <a:off x="152400" y="3276600"/>
            <a:ext cx="4649755" cy="3505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676400" y="533400"/>
            <a:ext cx="6400800" cy="9402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فلسفه حجاب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2133600" y="2362200"/>
            <a:ext cx="6858000" cy="1066800"/>
          </a:xfrm>
          <a:prstGeom prst="hexagon">
            <a:avLst/>
          </a:prstGeom>
          <a:solidFill>
            <a:srgbClr val="D282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1- به بهداشت روانی زنان و مردان کمک می کند.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133600" y="3276600"/>
            <a:ext cx="6858000" cy="1066800"/>
          </a:xfrm>
          <a:prstGeom prst="hexagon">
            <a:avLst/>
          </a:prstGeom>
          <a:solidFill>
            <a:srgbClr val="C45B5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روابط خانوادگی را استوار می کند و از فروپاشی نظام خانواده جلوگیری می نماید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2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02" y="-63586"/>
            <a:ext cx="9091598" cy="6921586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438400" y="152400"/>
            <a:ext cx="6501032" cy="1519311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3- شخصیت و کرامت زن را تامین می کند و او را از یک شخصیت ابزاری به یک شخصیت مستقل تبدیل می کند.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057400" y="5334000"/>
            <a:ext cx="6909346" cy="116022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4- حریم اجتماع را از بی عفتی و آلودگی های جنسی نگه دارد.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338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914400"/>
            <a:ext cx="8763000" cy="5638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endParaRPr lang="fa-IR" sz="24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1.ممکن است ،تفاوت بين این دو را، تفاوت بين ظاهر و باطن دانست ؛ حجاب مربوط به ظاهر ، و عفت، مربوط به باطن و درون است. 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2.ممکن است بين پوشش ظاهري و عفت باطني، رابطه‌ علامت و صاحب علامت قائل شد ؛ به اين معنا كه مقدار حجاب ظاهري، نشانه‎اي از مرحله‌ خاصي از عفت باطني صاحب حجاب است.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3. بعضی نیز رابطه‌  عفاف و حجاب را از نوع رابطه‌ ریشه و میوه دانسته‌اند؛ با این تعبیر که حجاب، میوه عفاف، و عفاف، ریشه‌ حجاب است.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743200" y="0"/>
            <a:ext cx="38100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رابطه حجاب و عفاف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914400"/>
            <a:ext cx="9448800" cy="5638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endParaRPr lang="fa-IR" sz="40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برخی تصور می کنند که حجاب و پوشش فقط مخصوص زنان می باشد اما در واقع،مردان نیز دارای حد و مرزی برای پوشش خود هستند که به اختصار به آن می پردازیم: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1.پوشش متعارف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2. اجتناب از لباس شهرت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فرد مسلمان باید به گونه‌ ای لباس بپوشد و زینت کند که در جامعه انگشت‌ نمای عموم نشود . امام صادق (ع) می فرماید: خداوند تبارك و تعالى، لباس ِ شهرت را دشمن مى دارد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743200" y="0"/>
            <a:ext cx="38100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حجاب مرد ها</a:t>
            </a:r>
            <a:endParaRPr lang="fa-IR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0" y="914400"/>
            <a:ext cx="8763000" cy="5638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endParaRPr lang="fa-IR" sz="2400" dirty="0" smtClean="0">
              <a:solidFill>
                <a:schemeClr val="tx1"/>
              </a:solidFill>
              <a:cs typeface="B Homa" pitchFamily="2" charset="-78"/>
            </a:endParaRP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1400" dirty="0" smtClean="0">
                <a:solidFill>
                  <a:schemeClr val="tx1"/>
                </a:solidFill>
                <a:cs typeface="B Homa" pitchFamily="2" charset="-78"/>
              </a:rPr>
              <a:t>برخی تصور می کنند که حجاب و پوشش فقط مخصوص زنان می باشد اما در واقع،مردان نیز دارای حد و مرزی برای پوشش خود هستند که به اختصار به آن می پردازیم: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1400" dirty="0" smtClean="0">
                <a:solidFill>
                  <a:schemeClr val="tx1"/>
                </a:solidFill>
                <a:cs typeface="B Homa" pitchFamily="2" charset="-78"/>
              </a:rPr>
              <a:t>1.پوشش متعارف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1400" dirty="0" smtClean="0">
                <a:solidFill>
                  <a:schemeClr val="tx1"/>
                </a:solidFill>
                <a:cs typeface="B Homa" pitchFamily="2" charset="-78"/>
              </a:rPr>
              <a:t>2. اجتناب از لباس شهرت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1400" dirty="0" smtClean="0">
                <a:solidFill>
                  <a:schemeClr val="tx1"/>
                </a:solidFill>
                <a:cs typeface="B Homa" pitchFamily="2" charset="-78"/>
              </a:rPr>
              <a:t>فرد مسلمان باید به گونه‌ ای لباس بپوشد و زینت کند که در جامعه انگشت‌ نمای عموم نشود . امام صادق (ع) می فرماید: إِنَّ اللَّهَ تَبَارَكَ وَ تَعَالَى يُبْغِضُ شُهْرَةَ اللِّبَاسِ خداوند تبارك و تعالى، لباس ِ شهرت را دشمن مى دارد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1400" dirty="0" smtClean="0">
                <a:solidFill>
                  <a:schemeClr val="tx1"/>
                </a:solidFill>
                <a:cs typeface="B Homa" pitchFamily="2" charset="-78"/>
              </a:rPr>
              <a:t>3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743200" y="0"/>
            <a:ext cx="38100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حجاب مرد ها</a:t>
            </a:r>
            <a:endParaRPr lang="fa-IR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228600" y="762000"/>
            <a:ext cx="8763000" cy="5638800"/>
          </a:xfrm>
          <a:prstGeom prst="verticalScroll">
            <a:avLst>
              <a:gd name="adj" fmla="val 1362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3. اجتناب از تشبه به زنان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رسول خدا(ص) : خدا مردانی را که شبیه زن می‏ شوند و زنانی را که خود را شبیه مرد قرار می‏ دهند، نفرین کرده است.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4. اجتناب از تشبه به کفار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 امام صادق(ع) : خداوند به پيامبري از پيامبرانش وحي فرمود: به مؤمنان بگو كه لباس دشمنان مرا نپوشيد و طعام دشمنان مرا نخوريد و راه هاي دشمنان مرا نپيماييد وگرنه در زمره دشمنان من به شمار خواهيد رفت.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2743200" y="0"/>
            <a:ext cx="38100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حجاب مرد ها</a:t>
            </a:r>
            <a:endParaRPr lang="fa-IR" b="1" dirty="0">
              <a:solidFill>
                <a:srgbClr val="FFFF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2362200" y="762000"/>
            <a:ext cx="5029200" cy="1389185"/>
          </a:xfrm>
          <a:prstGeom prst="ribbon">
            <a:avLst>
              <a:gd name="adj1" fmla="val 16667"/>
              <a:gd name="adj2" fmla="val 724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1.دیدگاه تفریطی</a:t>
            </a:r>
            <a:endParaRPr lang="fa-IR" sz="4000" dirty="0">
              <a:solidFill>
                <a:srgbClr val="FFFF00"/>
              </a:solidFill>
              <a:cs typeface="B Homa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2133600"/>
            <a:ext cx="7571643" cy="2133600"/>
            <a:chOff x="245030" y="634140"/>
            <a:chExt cx="4523643" cy="152238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ectangle 19"/>
            <p:cNvSpPr/>
            <p:nvPr/>
          </p:nvSpPr>
          <p:spPr>
            <a:xfrm>
              <a:off x="245030" y="634140"/>
              <a:ext cx="4523643" cy="14136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45030" y="742881"/>
              <a:ext cx="4523643" cy="141363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505" tIns="72390" rIns="72390" bIns="72390" numCol="1" spcCol="1270" anchor="ctr" anchorCtr="0">
              <a:noAutofit/>
            </a:bodyPr>
            <a:lstStyle/>
            <a:p>
              <a:pPr lvl="0" algn="justLow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همواره افراد وگروه هایی بوده اند که علاقه و غریزه جنسی را یک غریزه ذاتاً پلید، زشت و شیطانی دانسته اند (برهمنان آیین بودا،آیین جین، کلبیان). رهبران مسیحی هر چند ازدواج را به طور کلی تحریم نمی کنند، اما آن را عملی ذاتا پلید می دانند.   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4072762"/>
            <a:ext cx="4523643" cy="1413638"/>
            <a:chOff x="245030" y="2413754"/>
            <a:chExt cx="4523643" cy="1413638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ectangle 17"/>
            <p:cNvSpPr/>
            <p:nvPr/>
          </p:nvSpPr>
          <p:spPr>
            <a:xfrm>
              <a:off x="245030" y="2413754"/>
              <a:ext cx="4523643" cy="14136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45030" y="2413754"/>
              <a:ext cx="4523643" cy="14136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505" tIns="72390" rIns="72390" bIns="72390" numCol="1" spcCol="1270" anchor="ctr" anchorCtr="0">
              <a:noAutofit/>
            </a:bodyPr>
            <a:lstStyle/>
            <a:p>
              <a:pPr lvl="0" algn="justLow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cs typeface="B Traffic" pitchFamily="2" charset="-78"/>
                </a:rPr>
                <a:t> </a:t>
              </a:r>
              <a:r>
                <a:rPr lang="fa-IR" sz="2400" kern="1200" dirty="0" smtClean="0">
                  <a:cs typeface="B Traffic" pitchFamily="2" charset="-78"/>
                </a:rPr>
                <a:t>عامل تباهی فرد و جامعه این غریزه است.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400" y="5257800"/>
            <a:ext cx="4523643" cy="1413638"/>
            <a:chOff x="245030" y="4193368"/>
            <a:chExt cx="4523643" cy="141363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245030" y="4193368"/>
              <a:ext cx="4523643" cy="14136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45030" y="4193368"/>
              <a:ext cx="4523643" cy="14136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505" tIns="72390" rIns="72390" bIns="72390" numCol="1" spcCol="1270" anchor="ctr" anchorCtr="0">
              <a:noAutofit/>
            </a:bodyPr>
            <a:lstStyle/>
            <a:p>
              <a:pPr lvl="0" algn="justLow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cs typeface="B Traffic" pitchFamily="2" charset="-78"/>
                </a:rPr>
                <a:t>بر این اساس، توصیه می کنند که انسان باید نیازهای جنسی خود را نادیده گرفته، بکوشد از جامعه و زندگی اجتماعی، حتی الامکان فاصله بگیرد.</a:t>
              </a:r>
              <a:endParaRPr lang="fa-IR" sz="2000" kern="1200" dirty="0">
                <a:cs typeface="B Traffic" pitchFamily="2" charset="-78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486400" y="152400"/>
            <a:ext cx="2574388" cy="801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بیان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دیدگاه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0"/>
            <a:ext cx="1143000" cy="1135363"/>
          </a:xfrm>
          <a:prstGeom prst="rect">
            <a:avLst/>
          </a:prstGeom>
          <a:noFill/>
        </p:spPr>
      </p:pic>
      <p:pic>
        <p:nvPicPr>
          <p:cNvPr id="24" name="Picture 23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00" y="0"/>
            <a:ext cx="1143000" cy="1135363"/>
          </a:xfrm>
          <a:prstGeom prst="rect">
            <a:avLst/>
          </a:prstGeom>
          <a:noFill/>
        </p:spPr>
      </p:pic>
      <p:pic>
        <p:nvPicPr>
          <p:cNvPr id="25" name="Picture 24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838200"/>
            <a:ext cx="1143000" cy="1135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7808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304800" y="1219200"/>
            <a:ext cx="8458200" cy="2590800"/>
          </a:xfrm>
          <a:prstGeom prst="verticalScroll">
            <a:avLst>
              <a:gd name="adj" fmla="val 1362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این گروه«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جهاد با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نفس»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را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که پیامبر گرامی اسلام (ص) آن را بزرگ ترین و برترین جهاد خوانده اند،مساوی با «نفس کشی»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از میان برداشتن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غرایز،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پنداشته اند. در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حالی که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جهاد با نفس </a:t>
            </a:r>
            <a:r>
              <a:rPr lang="fa-IR" sz="20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هرگز با سرکوب کردن قوا و نادیده گرفتن غرایز سازگار نیست.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hamidi.t\Desktop\46880049625564133441.jpg"/>
          <p:cNvPicPr>
            <a:picLocks noChangeAspect="1" noChangeArrowheads="1"/>
          </p:cNvPicPr>
          <p:nvPr/>
        </p:nvPicPr>
        <p:blipFill>
          <a:blip r:embed="rId2" cstate="print"/>
          <a:srcRect b="10038"/>
          <a:stretch>
            <a:fillRect/>
          </a:stretch>
        </p:blipFill>
        <p:spPr bwMode="auto">
          <a:xfrm>
            <a:off x="1524000" y="4038600"/>
            <a:ext cx="4761319" cy="2133600"/>
          </a:xfrm>
          <a:prstGeom prst="rect">
            <a:avLst/>
          </a:prstGeom>
          <a:noFill/>
        </p:spPr>
      </p:pic>
      <p:sp>
        <p:nvSpPr>
          <p:cNvPr id="8" name="32-Point Star 7"/>
          <p:cNvSpPr/>
          <p:nvPr/>
        </p:nvSpPr>
        <p:spPr>
          <a:xfrm>
            <a:off x="3581400" y="0"/>
            <a:ext cx="2209800" cy="11430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/>
              <a:t>نقد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48881" cy="1447800"/>
          </a:xfrm>
          <a:prstGeom prst="rect">
            <a:avLst/>
          </a:prstGeom>
        </p:spPr>
      </p:pic>
      <p:sp>
        <p:nvSpPr>
          <p:cNvPr id="2" name="Flowchart: Multidocument 1"/>
          <p:cNvSpPr/>
          <p:nvPr/>
        </p:nvSpPr>
        <p:spPr>
          <a:xfrm>
            <a:off x="4114800" y="95491"/>
            <a:ext cx="4724400" cy="942535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2.دیدگاه </a:t>
            </a:r>
            <a:r>
              <a:rPr lang="fa-I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افراطی</a:t>
            </a:r>
            <a:endParaRPr lang="fa-IR" sz="36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080803" y="1219200"/>
            <a:ext cx="4726745" cy="16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ریشه همه مشکلات اخلاقی و ناهنجاری های اجتماعی در سرکوب غریزه جنسی است و باید آزاد گذاشته شود</a:t>
            </a:r>
            <a:endParaRPr lang="fa-IR" sz="2400" dirty="0"/>
          </a:p>
        </p:txBody>
      </p:sp>
      <p:sp>
        <p:nvSpPr>
          <p:cNvPr id="5" name="Flowchart: Process 4"/>
          <p:cNvSpPr/>
          <p:nvPr/>
        </p:nvSpPr>
        <p:spPr>
          <a:xfrm>
            <a:off x="4080803" y="2971800"/>
            <a:ext cx="4726745" cy="1524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این دیدگاه پس از طرح گسترده مسائل روانشناسی و روانکاوی توسط زیگومند فروید مطرح شد.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733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2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08" y="1690121"/>
            <a:ext cx="5652692" cy="501547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724400" y="304802"/>
            <a:ext cx="3700414" cy="6400798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3200400" y="1524000"/>
            <a:ext cx="4026876" cy="1524000"/>
            <a:chOff x="1850207" y="643517"/>
            <a:chExt cx="2405269" cy="1515189"/>
          </a:xfrm>
        </p:grpSpPr>
        <p:sp>
          <p:nvSpPr>
            <p:cNvPr id="15" name="Rounded Rectangle 14"/>
            <p:cNvSpPr/>
            <p:nvPr/>
          </p:nvSpPr>
          <p:spPr>
            <a:xfrm>
              <a:off x="1850207" y="643517"/>
              <a:ext cx="2405269" cy="151518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5"/>
            <p:cNvSpPr/>
            <p:nvPr/>
          </p:nvSpPr>
          <p:spPr>
            <a:xfrm>
              <a:off x="1924172" y="717482"/>
              <a:ext cx="2257339" cy="1367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Low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solidFill>
                    <a:srgbClr val="FFFF00"/>
                  </a:solidFill>
                  <a:cs typeface="B Traffic" pitchFamily="2" charset="-78"/>
                </a:rPr>
                <a:t>1.ریشه همه بیماری ها سرکوب میل جنسی و سرکوب آن است:</a:t>
              </a: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dirty="0" smtClean="0">
                  <a:solidFill>
                    <a:srgbClr val="FFFF00"/>
                  </a:solidFill>
                  <a:cs typeface="B Traffic" pitchFamily="2" charset="-78"/>
                </a:rPr>
                <a:t>پاسخ:</a:t>
              </a:r>
              <a:endParaRPr lang="fa-IR" sz="2400" kern="1200" dirty="0">
                <a:solidFill>
                  <a:srgbClr val="FFFF00"/>
                </a:solidFill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3228588"/>
            <a:ext cx="4026876" cy="1515189"/>
            <a:chOff x="1850207" y="2348105"/>
            <a:chExt cx="2405269" cy="151518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1850207" y="2348105"/>
              <a:ext cx="2405269" cy="1515189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1924172" y="2422070"/>
              <a:ext cx="2257339" cy="13672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Low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1-</a:t>
              </a:r>
              <a:r>
                <a:rPr lang="fa-IR" sz="2400" b="1" dirty="0" smtClean="0">
                  <a:solidFill>
                    <a:schemeClr val="tx1"/>
                  </a:solidFill>
                  <a:cs typeface="B Traffic" pitchFamily="2" charset="-78"/>
                </a:rPr>
                <a:t> ادعایی بی دلیل است.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4400" y="4933176"/>
            <a:ext cx="4026876" cy="1515189"/>
            <a:chOff x="1850207" y="4052693"/>
            <a:chExt cx="2405269" cy="151518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1850207" y="4052693"/>
              <a:ext cx="2405269" cy="1515189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9"/>
            <p:cNvSpPr/>
            <p:nvPr/>
          </p:nvSpPr>
          <p:spPr>
            <a:xfrm>
              <a:off x="1924172" y="4126658"/>
              <a:ext cx="2257339" cy="13672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justLow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2- ارضای غرایز بصورت آزاد نه تنها مشکل را حل نمی کند بلکه باعث آشفتگی های روحی و روانی شدید تری را در پی خواهد داشت.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sp>
        <p:nvSpPr>
          <p:cNvPr id="2" name="Flowchart: Terminator 1"/>
          <p:cNvSpPr/>
          <p:nvPr/>
        </p:nvSpPr>
        <p:spPr>
          <a:xfrm>
            <a:off x="2133600" y="0"/>
            <a:ext cx="5029200" cy="1252025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cs typeface="B Homa" pitchFamily="2" charset="-78"/>
              </a:rPr>
              <a:t>دلائل دیدگاه افراطی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3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9000" contrast="21000"/>
          </a:blip>
          <a:srcRect/>
          <a:stretch>
            <a:fillRect/>
          </a:stretch>
        </p:blipFill>
        <p:spPr bwMode="auto">
          <a:xfrm rot="1885773" flipH="1">
            <a:off x="7217574" y="62902"/>
            <a:ext cx="504794" cy="936639"/>
          </a:xfrm>
          <a:prstGeom prst="rect">
            <a:avLst/>
          </a:prstGeom>
          <a:noFill/>
        </p:spPr>
      </p:pic>
      <p:pic>
        <p:nvPicPr>
          <p:cNvPr id="1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9000" contrast="21000"/>
          </a:blip>
          <a:srcRect/>
          <a:stretch>
            <a:fillRect/>
          </a:stretch>
        </p:blipFill>
        <p:spPr bwMode="auto">
          <a:xfrm rot="3193590">
            <a:off x="1493028" y="14214"/>
            <a:ext cx="504794" cy="936639"/>
          </a:xfrm>
          <a:prstGeom prst="rect">
            <a:avLst/>
          </a:prstGeom>
          <a:noFill/>
        </p:spPr>
      </p:pic>
      <p:sp>
        <p:nvSpPr>
          <p:cNvPr id="19" name="Down Arrow 18"/>
          <p:cNvSpPr/>
          <p:nvPr/>
        </p:nvSpPr>
        <p:spPr>
          <a:xfrm>
            <a:off x="6172200" y="2743200"/>
            <a:ext cx="865632" cy="609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4-Point Star 19"/>
          <p:cNvSpPr/>
          <p:nvPr/>
        </p:nvSpPr>
        <p:spPr>
          <a:xfrm>
            <a:off x="7620000" y="1219200"/>
            <a:ext cx="1295400" cy="1295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934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آمار وحشتناک زنازادگان جهان + دانلود // در حال ویرای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96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آمار وحشتناک زنازادگان جهان + دانلود // در حال ویرای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3429000" y="228600"/>
            <a:ext cx="5715000" cy="5761306"/>
          </a:xfrm>
          <a:prstGeom prst="diamond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a-IR" dirty="0" smtClean="0"/>
              <a:t>چ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914400"/>
            <a:ext cx="8610600" cy="1295400"/>
            <a:chOff x="472094" y="1229991"/>
            <a:chExt cx="1938070" cy="193807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472094" y="1229991"/>
              <a:ext cx="1938070" cy="193807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566703" y="1324600"/>
              <a:ext cx="1843461" cy="17488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طبق «قاعده الانسان حریص علی ما منع »انسان نسبت به چیزی که منع می شود حریص تر است و برای رهایی از وسوسه ها و دغدغه های جنسی باید آن را رها گذاشت.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066800" y="2971800"/>
            <a:ext cx="7848600" cy="3886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r" rtl="1"/>
            <a:r>
              <a:rPr lang="fa-IR" sz="2800" dirty="0" smtClean="0">
                <a:cs typeface="B Traffic" pitchFamily="2" charset="-78"/>
              </a:rPr>
              <a:t> اولا ً اینکه این اصل مستلزم آن است که بسیاری از قوانین و مقررات اجتماعی برچیده شوند. </a:t>
            </a:r>
            <a:br>
              <a:rPr lang="fa-IR" sz="2800" dirty="0" smtClean="0">
                <a:cs typeface="B Traffic" pitchFamily="2" charset="-78"/>
              </a:rPr>
            </a:br>
            <a:r>
              <a:rPr lang="fa-IR" sz="2800" dirty="0" smtClean="0">
                <a:cs typeface="B Traffic" pitchFamily="2" charset="-78"/>
              </a:rPr>
              <a:t>ثانیاً این قاعدعه در مورد غریزه ی جنسی صحت ندارد چون تجربه نشان داده هر چه غریزه جنسی آزاد تر شود آتش آن بیشتر می شود و این بخاطر حس تنوع طلبی انسان است. </a:t>
            </a:r>
          </a:p>
          <a:p>
            <a:pPr lvl="0" algn="r" rtl="1"/>
            <a:r>
              <a:rPr lang="fa-IR" sz="2800" dirty="0" smtClean="0">
                <a:cs typeface="B Traffic" pitchFamily="2" charset="-78"/>
              </a:rPr>
              <a:t>ثالثا در صورتی منع  موجب حرص بیش تر می شود که ممنوعیت با تحریک همراه باشد و اسلام با آن مخالف است.</a:t>
            </a:r>
          </a:p>
        </p:txBody>
      </p:sp>
      <p:sp>
        <p:nvSpPr>
          <p:cNvPr id="10" name="Oval 9"/>
          <p:cNvSpPr/>
          <p:nvPr/>
        </p:nvSpPr>
        <p:spPr>
          <a:xfrm>
            <a:off x="4038600" y="2133600"/>
            <a:ext cx="2057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پاسخ</a:t>
            </a:r>
            <a:endParaRPr lang="en-US" sz="2400" dirty="0"/>
          </a:p>
        </p:txBody>
      </p:sp>
      <p:sp>
        <p:nvSpPr>
          <p:cNvPr id="11" name="24-Point Star 10"/>
          <p:cNvSpPr/>
          <p:nvPr/>
        </p:nvSpPr>
        <p:spPr>
          <a:xfrm>
            <a:off x="3886200" y="0"/>
            <a:ext cx="1676400" cy="914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8322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1637</Words>
  <Application>Microsoft Office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NPSoft</cp:lastModifiedBy>
  <cp:revision>152</cp:revision>
  <dcterms:created xsi:type="dcterms:W3CDTF">2006-08-16T00:00:00Z</dcterms:created>
  <dcterms:modified xsi:type="dcterms:W3CDTF">2019-08-04T06:08:44Z</dcterms:modified>
</cp:coreProperties>
</file>