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7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5B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66DB3-BA75-4DAE-9917-DFA3BBD4EA61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AA2CC-A9DB-4E63-BE50-5E3D0101D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25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5130" y="1976907"/>
            <a:ext cx="3917429" cy="3891255"/>
          </a:xfrm>
          <a:prstGeom prst="rect">
            <a:avLst/>
          </a:prstGeom>
          <a:noFill/>
        </p:spPr>
      </p:pic>
      <p:pic>
        <p:nvPicPr>
          <p:cNvPr id="16" name="Picture 15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12171" y="1976906"/>
            <a:ext cx="3917429" cy="389125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 rot="16200000">
            <a:off x="5139992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فصل هفتم : اخلاق سیاست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3" name="Teardrop 12"/>
          <p:cNvSpPr/>
          <p:nvPr/>
        </p:nvSpPr>
        <p:spPr>
          <a:xfrm rot="19030443" flipH="1" flipV="1">
            <a:off x="7848061" y="10501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09746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hamidi.t\Desktop\8984-30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9305" y="1143000"/>
            <a:ext cx="56388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3840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8800" y="533400"/>
            <a:ext cx="2590800" cy="25751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24600" y="2222694"/>
            <a:ext cx="2667000" cy="3720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همین نگرش به اخلاق و تابع محض سیاست دانستن  آن ، یکی از مهم ترین عوامل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فروپاشی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نظام های سوسیالیسی دانسته شده است.</a:t>
            </a:r>
            <a:endParaRPr lang="fa-IR" sz="2800" dirty="0"/>
          </a:p>
        </p:txBody>
      </p:sp>
      <p:pic>
        <p:nvPicPr>
          <p:cNvPr id="12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0214">
            <a:off x="6045132" y="4932500"/>
            <a:ext cx="968602" cy="1190300"/>
          </a:xfrm>
          <a:prstGeom prst="rect">
            <a:avLst/>
          </a:prstGeom>
          <a:noFill/>
        </p:spPr>
      </p:pic>
      <p:sp>
        <p:nvSpPr>
          <p:cNvPr id="8" name="Snip Diagonal Corner Rectangle 7"/>
          <p:cNvSpPr/>
          <p:nvPr/>
        </p:nvSpPr>
        <p:spPr>
          <a:xfrm>
            <a:off x="1676400" y="304800"/>
            <a:ext cx="7281479" cy="1828800"/>
          </a:xfrm>
          <a:prstGeom prst="snip2DiagRect">
            <a:avLst>
              <a:gd name="adj1" fmla="val 0"/>
              <a:gd name="adj2" fmla="val 35817"/>
            </a:avLst>
          </a:prstGeom>
          <a:solidFill>
            <a:srgbClr val="947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/>
            </a:r>
            <a:br>
              <a:rPr lang="fa-I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</a:br>
            <a:endParaRPr lang="fa-IR" sz="2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طراحان این نظریه، معنای </a:t>
            </a:r>
            <a:r>
              <a:rPr lang="fa-I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واقعی سیاست را درک نکرده اند و حقیقت سیاست را برای وصول به </a:t>
            </a:r>
            <a:r>
              <a:rPr lang="fa-I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سعادت حقیقی  </a:t>
            </a:r>
            <a:r>
              <a:rPr lang="fa-I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نمی خواهند.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9000" y="304800"/>
            <a:ext cx="40386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اشکال دوم: </a:t>
            </a:r>
            <a:endParaRPr lang="en-US" sz="4000" dirty="0">
              <a:cs typeface="B Homa" pitchFamily="2" charset="-78"/>
            </a:endParaRPr>
          </a:p>
        </p:txBody>
      </p:sp>
      <p:pic>
        <p:nvPicPr>
          <p:cNvPr id="4098" name="Picture 2" descr="C:\Users\sattari\Desktop\624d27f1b5b96c0c2f3aa18316412f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19350"/>
            <a:ext cx="6172200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1570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38600" y="3886200"/>
            <a:ext cx="3352800" cy="2971800"/>
            <a:chOff x="-180698" y="1132881"/>
            <a:chExt cx="4054126" cy="3593430"/>
          </a:xfrm>
          <a:scene3d>
            <a:camera prst="orthographicFront"/>
            <a:lightRig rig="chilly" dir="t"/>
          </a:scene3d>
        </p:grpSpPr>
        <p:sp>
          <p:nvSpPr>
            <p:cNvPr id="18" name="Oval 17"/>
            <p:cNvSpPr/>
            <p:nvPr/>
          </p:nvSpPr>
          <p:spPr>
            <a:xfrm>
              <a:off x="-180698" y="1132881"/>
              <a:ext cx="4054126" cy="3593430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529827" y="1659126"/>
              <a:ext cx="2540938" cy="25409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7758" tIns="36830" rIns="197758" bIns="36830" numCol="1" spcCol="1270" anchor="ctr" anchorCtr="0">
              <a:noAutofit/>
            </a:bodyPr>
            <a:lstStyle/>
            <a:p>
              <a:pPr lvl="0" algn="justLow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در روایتی می خوانیم: خداوند ابتدا پیامبرش را تادیب و تربیت کرد و سپس مسئولیت به او سپرد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67400" y="1371600"/>
            <a:ext cx="2971800" cy="2971800"/>
            <a:chOff x="2878325" y="1132881"/>
            <a:chExt cx="3593430" cy="3593430"/>
          </a:xfrm>
          <a:scene3d>
            <a:camera prst="orthographicFront"/>
            <a:lightRig rig="chilly" dir="t"/>
          </a:scene3d>
        </p:grpSpPr>
        <p:sp>
          <p:nvSpPr>
            <p:cNvPr id="16" name="Oval 15"/>
            <p:cNvSpPr/>
            <p:nvPr/>
          </p:nvSpPr>
          <p:spPr>
            <a:xfrm>
              <a:off x="2878325" y="1132881"/>
              <a:ext cx="3593430" cy="3593430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6"/>
            <p:cNvSpPr/>
            <p:nvPr/>
          </p:nvSpPr>
          <p:spPr>
            <a:xfrm>
              <a:off x="3246882" y="1724675"/>
              <a:ext cx="2698627" cy="25409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7758" tIns="35560" rIns="197758" bIns="35560" numCol="1" spcCol="1270" anchor="ctr" anchorCtr="0">
              <a:noAutofit/>
            </a:bodyPr>
            <a:lstStyle/>
            <a:p>
              <a:pPr lvl="0" algn="justLow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 رفتارهای سیاسی مانند رفتار اخلاقی انسان ، به عنوان موضوع احکام اخلاقی مورد ارزش گذاری قرار می گیرند.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1447800"/>
            <a:ext cx="2831430" cy="2831430"/>
            <a:chOff x="5753069" y="1132881"/>
            <a:chExt cx="3593430" cy="3593430"/>
          </a:xfrm>
          <a:scene3d>
            <a:camera prst="orthographicFront"/>
            <a:lightRig rig="chilly" dir="t"/>
          </a:scene3d>
        </p:grpSpPr>
        <p:sp>
          <p:nvSpPr>
            <p:cNvPr id="14" name="Oval 13"/>
            <p:cNvSpPr/>
            <p:nvPr/>
          </p:nvSpPr>
          <p:spPr>
            <a:xfrm>
              <a:off x="5753069" y="1132881"/>
              <a:ext cx="3593430" cy="3593430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fillRef>
            <a:effectRef idx="0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8"/>
            <p:cNvSpPr/>
            <p:nvPr/>
          </p:nvSpPr>
          <p:spPr>
            <a:xfrm>
              <a:off x="6139897" y="1659125"/>
              <a:ext cx="2680356" cy="26803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7758" tIns="36830" rIns="197758" bIns="36830" numCol="1" spcCol="1270" anchor="ctr" anchorCtr="0">
              <a:noAutofit/>
            </a:bodyPr>
            <a:lstStyle/>
            <a:p>
              <a:pPr lvl="0" algn="justLow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معیارهای اخلاقی برای همه اعم از زمامداران و شهروندان یکسان است.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0" y="1295400"/>
            <a:ext cx="2831430" cy="2831430"/>
            <a:chOff x="8627813" y="1132881"/>
            <a:chExt cx="3593430" cy="3593430"/>
          </a:xfrm>
          <a:scene3d>
            <a:camera prst="orthographicFront"/>
            <a:lightRig rig="chilly" dir="t"/>
          </a:scene3d>
        </p:grpSpPr>
        <p:sp>
          <p:nvSpPr>
            <p:cNvPr id="12" name="Oval 11"/>
            <p:cNvSpPr/>
            <p:nvPr/>
          </p:nvSpPr>
          <p:spPr>
            <a:xfrm>
              <a:off x="8627813" y="1132881"/>
              <a:ext cx="3593430" cy="3593430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10"/>
            <p:cNvSpPr/>
            <p:nvPr/>
          </p:nvSpPr>
          <p:spPr>
            <a:xfrm>
              <a:off x="8944403" y="1921805"/>
              <a:ext cx="2804506" cy="21275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7758" tIns="36830" rIns="197758" bIns="36830" numCol="1" spcCol="1270" anchor="ctr" anchorCtr="0">
              <a:noAutofit/>
            </a:bodyPr>
            <a:lstStyle/>
            <a:p>
              <a:pPr lvl="0" algn="justLow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الگوی علمی و عملی اسلامی حضرت علی </a:t>
              </a:r>
              <a:r>
                <a:rPr lang="fa-IR" sz="1600" kern="1200" dirty="0" smtClean="0">
                  <a:cs typeface="B Traffic" pitchFamily="2" charset="-78"/>
                </a:rPr>
                <a:t>(ع) </a:t>
              </a:r>
              <a:r>
                <a:rPr lang="fa-IR" sz="2400" kern="1200" dirty="0" smtClean="0">
                  <a:cs typeface="B Traffic" pitchFamily="2" charset="-78"/>
                </a:rPr>
                <a:t>که می گویداخلاق نباید فدای سیاست شود.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90600" y="223838"/>
            <a:ext cx="7162800" cy="1147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2-3. نظریه اصالت اخلاق و تبعیت اخلاق از سیاست :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نظریه مقبول و معقول در زمینه رابطه  اخلاق و سیاست.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21" name="Teardrop 20"/>
          <p:cNvSpPr/>
          <p:nvPr/>
        </p:nvSpPr>
        <p:spPr>
          <a:xfrm>
            <a:off x="7543801" y="152400"/>
            <a:ext cx="1295400" cy="1220742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2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04800"/>
            <a:ext cx="1032888" cy="1009129"/>
          </a:xfrm>
          <a:prstGeom prst="rect">
            <a:avLst/>
          </a:prstGeom>
          <a:noFill/>
        </p:spPr>
      </p:pic>
      <p:sp>
        <p:nvSpPr>
          <p:cNvPr id="23" name="Teardrop 22"/>
          <p:cNvSpPr/>
          <p:nvPr/>
        </p:nvSpPr>
        <p:spPr>
          <a:xfrm flipH="1">
            <a:off x="328872" y="152400"/>
            <a:ext cx="1293763" cy="1219200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" y="287546"/>
            <a:ext cx="1031583" cy="1007854"/>
          </a:xfrm>
          <a:prstGeom prst="rect">
            <a:avLst/>
          </a:prstGeom>
          <a:noFill/>
        </p:spPr>
      </p:pic>
      <p:pic>
        <p:nvPicPr>
          <p:cNvPr id="6146" name="Picture 2" descr="C:\Users\sattari\Desktop\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9984"/>
            <a:ext cx="3810000" cy="1438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8455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298" y="1496901"/>
            <a:ext cx="5050301" cy="52086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flipH="1">
            <a:off x="3581401" y="2133600"/>
            <a:ext cx="5470996" cy="862843"/>
            <a:chOff x="2487" y="1194395"/>
            <a:chExt cx="5298544" cy="803814"/>
          </a:xfrm>
        </p:grpSpPr>
        <p:sp>
          <p:nvSpPr>
            <p:cNvPr id="25" name="Chevron 24"/>
            <p:cNvSpPr/>
            <p:nvPr/>
          </p:nvSpPr>
          <p:spPr>
            <a:xfrm>
              <a:off x="2487" y="1194395"/>
              <a:ext cx="5298544" cy="80381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55646"/>
                <a:satOff val="6635"/>
                <a:lumOff val="1438"/>
                <a:alphaOff val="0"/>
              </a:schemeClr>
            </a:fillRef>
            <a:effectRef idx="0">
              <a:schemeClr val="accent5">
                <a:hueOff val="-1655646"/>
                <a:satOff val="6635"/>
                <a:lumOff val="14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6"/>
            <p:cNvSpPr/>
            <p:nvPr/>
          </p:nvSpPr>
          <p:spPr>
            <a:xfrm>
              <a:off x="404394" y="1194395"/>
              <a:ext cx="4494730" cy="803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1- رعایت تناسب میان فرد و مسئولیت مورد نظر 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3584587" y="2897549"/>
            <a:ext cx="5483213" cy="862843"/>
            <a:chOff x="2487" y="2110744"/>
            <a:chExt cx="5193365" cy="803814"/>
          </a:xfrm>
        </p:grpSpPr>
        <p:sp>
          <p:nvSpPr>
            <p:cNvPr id="23" name="Chevron 22"/>
            <p:cNvSpPr/>
            <p:nvPr/>
          </p:nvSpPr>
          <p:spPr>
            <a:xfrm>
              <a:off x="2487" y="2110744"/>
              <a:ext cx="5193365" cy="80381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8"/>
            <p:cNvSpPr/>
            <p:nvPr/>
          </p:nvSpPr>
          <p:spPr>
            <a:xfrm>
              <a:off x="404394" y="2110744"/>
              <a:ext cx="4389551" cy="803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2- توجه به سوابق کاری (تجربه)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3581401" y="3632957"/>
            <a:ext cx="5470996" cy="862843"/>
            <a:chOff x="2487" y="3027092"/>
            <a:chExt cx="5298544" cy="803814"/>
          </a:xfrm>
        </p:grpSpPr>
        <p:sp>
          <p:nvSpPr>
            <p:cNvPr id="21" name="Chevron 20"/>
            <p:cNvSpPr/>
            <p:nvPr/>
          </p:nvSpPr>
          <p:spPr>
            <a:xfrm>
              <a:off x="2487" y="3027092"/>
              <a:ext cx="5298544" cy="80381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10"/>
            <p:cNvSpPr/>
            <p:nvPr/>
          </p:nvSpPr>
          <p:spPr>
            <a:xfrm>
              <a:off x="404394" y="3027092"/>
              <a:ext cx="4494730" cy="803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3- توجه به اصالت خانوادگی 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3576513" y="4349246"/>
            <a:ext cx="5452344" cy="862843"/>
            <a:chOff x="2487" y="3943441"/>
            <a:chExt cx="5280479" cy="803814"/>
          </a:xfrm>
        </p:grpSpPr>
        <p:sp>
          <p:nvSpPr>
            <p:cNvPr id="19" name="Chevron 18"/>
            <p:cNvSpPr/>
            <p:nvPr/>
          </p:nvSpPr>
          <p:spPr>
            <a:xfrm>
              <a:off x="2487" y="3943441"/>
              <a:ext cx="5280479" cy="80381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12"/>
            <p:cNvSpPr/>
            <p:nvPr/>
          </p:nvSpPr>
          <p:spPr>
            <a:xfrm>
              <a:off x="404394" y="3943441"/>
              <a:ext cx="4476665" cy="803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4- </a:t>
              </a:r>
              <a:r>
                <a:rPr lang="fa-IR" sz="2400" dirty="0" smtClean="0">
                  <a:solidFill>
                    <a:schemeClr val="tx1"/>
                  </a:solidFill>
                  <a:cs typeface="B Traffic" pitchFamily="2" charset="-78"/>
                </a:rPr>
                <a:t>خودداری از انتخاب نالایقان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3581401" y="5080757"/>
            <a:ext cx="5470996" cy="862843"/>
            <a:chOff x="2487" y="4859789"/>
            <a:chExt cx="5298544" cy="803814"/>
          </a:xfrm>
        </p:grpSpPr>
        <p:sp>
          <p:nvSpPr>
            <p:cNvPr id="17" name="Chevron 16"/>
            <p:cNvSpPr/>
            <p:nvPr/>
          </p:nvSpPr>
          <p:spPr>
            <a:xfrm>
              <a:off x="2487" y="4859789"/>
              <a:ext cx="5298544" cy="80381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278230"/>
                <a:satOff val="33176"/>
                <a:lumOff val="7190"/>
                <a:alphaOff val="0"/>
              </a:schemeClr>
            </a:fillRef>
            <a:effectRef idx="0">
              <a:schemeClr val="accent5">
                <a:hueOff val="-8278230"/>
                <a:satOff val="33176"/>
                <a:lumOff val="71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4"/>
            <p:cNvSpPr/>
            <p:nvPr/>
          </p:nvSpPr>
          <p:spPr>
            <a:xfrm>
              <a:off x="404394" y="4859789"/>
              <a:ext cx="4494730" cy="803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5- توجه به سوابق دینی و اخلاقی 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3573737" y="5842757"/>
            <a:ext cx="5441698" cy="862843"/>
            <a:chOff x="2487" y="5776138"/>
            <a:chExt cx="5270170" cy="803814"/>
          </a:xfrm>
        </p:grpSpPr>
        <p:sp>
          <p:nvSpPr>
            <p:cNvPr id="15" name="Chevron 14"/>
            <p:cNvSpPr/>
            <p:nvPr/>
          </p:nvSpPr>
          <p:spPr>
            <a:xfrm>
              <a:off x="2487" y="5776138"/>
              <a:ext cx="5270170" cy="80381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16"/>
            <p:cNvSpPr/>
            <p:nvPr/>
          </p:nvSpPr>
          <p:spPr>
            <a:xfrm>
              <a:off x="404394" y="5776138"/>
              <a:ext cx="4466356" cy="803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6- مشورت و رایزنی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sp>
        <p:nvSpPr>
          <p:cNvPr id="29" name="Down Arrow Callout 28"/>
          <p:cNvSpPr/>
          <p:nvPr/>
        </p:nvSpPr>
        <p:spPr>
          <a:xfrm>
            <a:off x="3200400" y="228600"/>
            <a:ext cx="5562600" cy="1847864"/>
          </a:xfrm>
          <a:prstGeom prst="downArrowCallout">
            <a:avLst>
              <a:gd name="adj1" fmla="val 51753"/>
              <a:gd name="adj2" fmla="val 40484"/>
              <a:gd name="adj3" fmla="val 29827"/>
              <a:gd name="adj4" fmla="val 611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Traffic" pitchFamily="2" charset="-78"/>
              </a:rPr>
              <a:t> 3. وظایف اخلاقی مردم در انتخابات مسئولان </a:t>
            </a:r>
            <a:endParaRPr lang="fa-IR" sz="32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30" name="Picture 29" descr="C:\Users\ghiyasvand\Desktop\png\bote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2000"/>
          </a:blip>
          <a:srcRect/>
          <a:stretch>
            <a:fillRect/>
          </a:stretch>
        </p:blipFill>
        <p:spPr bwMode="auto">
          <a:xfrm>
            <a:off x="2895600" y="154502"/>
            <a:ext cx="838200" cy="1261898"/>
          </a:xfrm>
          <a:prstGeom prst="rect">
            <a:avLst/>
          </a:prstGeom>
          <a:noFill/>
        </p:spPr>
      </p:pic>
      <p:pic>
        <p:nvPicPr>
          <p:cNvPr id="31" name="Picture 30" descr="C:\Users\ghiyasvand\Desktop\png\bote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2000"/>
          </a:blip>
          <a:srcRect/>
          <a:stretch>
            <a:fillRect/>
          </a:stretch>
        </p:blipFill>
        <p:spPr bwMode="auto">
          <a:xfrm flipH="1">
            <a:off x="8001000" y="228600"/>
            <a:ext cx="838200" cy="1261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6738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midi.t\Desktop\y6p0rps4hw8ovdsodbn8.jpg"/>
          <p:cNvPicPr>
            <a:picLocks noChangeAspect="1" noChangeArrowheads="1"/>
          </p:cNvPicPr>
          <p:nvPr/>
        </p:nvPicPr>
        <p:blipFill>
          <a:blip r:embed="rId2" cstate="print"/>
          <a:srcRect l="12346" r="20988"/>
          <a:stretch>
            <a:fillRect/>
          </a:stretch>
        </p:blipFill>
        <p:spPr bwMode="auto">
          <a:xfrm>
            <a:off x="76199" y="1371600"/>
            <a:ext cx="5040071" cy="54102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28800" y="152400"/>
            <a:ext cx="7086600" cy="9385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4.وظایف اخلاقی حاکمان در قبال مردم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pic>
        <p:nvPicPr>
          <p:cNvPr id="5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 b="9486"/>
          <a:stretch>
            <a:fillRect/>
          </a:stretch>
        </p:blipFill>
        <p:spPr bwMode="auto">
          <a:xfrm>
            <a:off x="8305800" y="228600"/>
            <a:ext cx="609600" cy="554075"/>
          </a:xfrm>
          <a:prstGeom prst="rect">
            <a:avLst/>
          </a:prstGeom>
          <a:noFill/>
        </p:spPr>
      </p:pic>
      <p:pic>
        <p:nvPicPr>
          <p:cNvPr id="6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>
            <a:lum bright="-7000" contrast="12000"/>
          </a:blip>
          <a:srcRect b="9486"/>
          <a:stretch>
            <a:fillRect/>
          </a:stretch>
        </p:blipFill>
        <p:spPr bwMode="auto">
          <a:xfrm flipH="1">
            <a:off x="1905000" y="228600"/>
            <a:ext cx="533400" cy="484816"/>
          </a:xfrm>
          <a:prstGeom prst="rect">
            <a:avLst/>
          </a:prstGeom>
          <a:noFill/>
        </p:spPr>
      </p:pic>
      <p:sp>
        <p:nvSpPr>
          <p:cNvPr id="7" name="Bevel 6"/>
          <p:cNvSpPr/>
          <p:nvPr/>
        </p:nvSpPr>
        <p:spPr>
          <a:xfrm>
            <a:off x="4822873" y="1295400"/>
            <a:ext cx="4092527" cy="1143000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1- محبت و مدارا</a:t>
            </a:r>
            <a:endParaRPr lang="fa-IR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8" name="Bevel 7"/>
          <p:cNvSpPr/>
          <p:nvPr/>
        </p:nvSpPr>
        <p:spPr>
          <a:xfrm>
            <a:off x="4822873" y="2133600"/>
            <a:ext cx="4092527" cy="1143000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2- برخورد صادقانه با مردم </a:t>
            </a:r>
            <a:endParaRPr lang="fa-IR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9" name="Bevel 8"/>
          <p:cNvSpPr/>
          <p:nvPr/>
        </p:nvSpPr>
        <p:spPr>
          <a:xfrm>
            <a:off x="4822873" y="2971800"/>
            <a:ext cx="4092527" cy="1143000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200" dirty="0" smtClean="0">
                <a:cs typeface="B Traffic" pitchFamily="2" charset="-78"/>
              </a:rPr>
              <a:t>3- فاصله نگرفتن از مردم </a:t>
            </a:r>
            <a:endParaRPr lang="fa-IR" sz="3200" dirty="0">
              <a:cs typeface="B Traffic" pitchFamily="2" charset="-78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4822873" y="3886200"/>
            <a:ext cx="4092527" cy="1143000"/>
          </a:xfrm>
          <a:prstGeom prst="bevel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200" dirty="0" smtClean="0">
                <a:cs typeface="B Traffic" pitchFamily="2" charset="-78"/>
              </a:rPr>
              <a:t>4- رعایت عدالت </a:t>
            </a:r>
            <a:endParaRPr lang="fa-IR" sz="3200" dirty="0">
              <a:cs typeface="B Traffic" pitchFamily="2" charset="-78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822873" y="4724400"/>
            <a:ext cx="4092527" cy="1143000"/>
          </a:xfrm>
          <a:prstGeom prst="beve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200" dirty="0" smtClean="0">
                <a:cs typeface="B Traffic" pitchFamily="2" charset="-78"/>
              </a:rPr>
              <a:t>5- ساده زیستی </a:t>
            </a:r>
            <a:endParaRPr lang="fa-IR" sz="3200" dirty="0">
              <a:cs typeface="B Traffic" pitchFamily="2" charset="-78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4822873" y="5562600"/>
            <a:ext cx="4092527" cy="1143000"/>
          </a:xfrm>
          <a:prstGeom prst="beve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200" dirty="0" smtClean="0">
                <a:cs typeface="B Traffic" pitchFamily="2" charset="-78"/>
              </a:rPr>
              <a:t>6- آموزش های دینی </a:t>
            </a:r>
            <a:endParaRPr lang="fa-IR" sz="3200" dirty="0"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5066987" cy="4495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67200" y="1828800"/>
            <a:ext cx="4708695" cy="1152644"/>
            <a:chOff x="1142274" y="1427404"/>
            <a:chExt cx="3444984" cy="1098210"/>
          </a:xfrm>
        </p:grpSpPr>
        <p:sp>
          <p:nvSpPr>
            <p:cNvPr id="16" name="Pentagon 15"/>
            <p:cNvSpPr/>
            <p:nvPr/>
          </p:nvSpPr>
          <p:spPr>
            <a:xfrm rot="10800000">
              <a:off x="1142274" y="1427404"/>
              <a:ext cx="3444984" cy="109821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entagon 7"/>
            <p:cNvSpPr/>
            <p:nvPr/>
          </p:nvSpPr>
          <p:spPr>
            <a:xfrm rot="21600000">
              <a:off x="1416828" y="1427404"/>
              <a:ext cx="3170430" cy="1098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280" tIns="114300" rIns="213360" bIns="114300" numCol="1" spcCol="1270" anchor="ctr" anchorCtr="0">
              <a:noAutofit/>
            </a:bodyPr>
            <a:lstStyle/>
            <a:p>
              <a:pPr lvl="0" algn="ctr" defTabSz="1333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000" kern="1200" dirty="0" smtClean="0">
                  <a:cs typeface="B Traffic" pitchFamily="2" charset="-78"/>
                </a:rPr>
                <a:t>1- همراهی </a:t>
              </a:r>
              <a:endParaRPr lang="fa-IR" sz="3000" kern="1200" dirty="0">
                <a:cs typeface="B Traffic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7200" y="2807279"/>
            <a:ext cx="4708695" cy="1152644"/>
            <a:chOff x="1142274" y="2853439"/>
            <a:chExt cx="3444984" cy="1098210"/>
          </a:xfrm>
        </p:grpSpPr>
        <p:sp>
          <p:nvSpPr>
            <p:cNvPr id="14" name="Pentagon 13"/>
            <p:cNvSpPr/>
            <p:nvPr/>
          </p:nvSpPr>
          <p:spPr>
            <a:xfrm rot="10800000">
              <a:off x="1142274" y="2853439"/>
              <a:ext cx="3444984" cy="109821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agon 10"/>
            <p:cNvSpPr/>
            <p:nvPr/>
          </p:nvSpPr>
          <p:spPr>
            <a:xfrm rot="21600000">
              <a:off x="1416828" y="2853439"/>
              <a:ext cx="3170430" cy="1098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280" tIns="114300" rIns="213360" bIns="114300" numCol="1" spcCol="1270" anchor="ctr" anchorCtr="0">
              <a:noAutofit/>
            </a:bodyPr>
            <a:lstStyle/>
            <a:p>
              <a:pPr lvl="0" algn="ctr" defTabSz="1333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000" kern="1200" dirty="0" smtClean="0">
                  <a:cs typeface="B Traffic" pitchFamily="2" charset="-78"/>
                </a:rPr>
                <a:t>2- امر به معروف و نهی از منکر </a:t>
              </a:r>
              <a:endParaRPr lang="fa-IR" sz="3000" kern="1200" dirty="0">
                <a:cs typeface="B Traffic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20375907">
            <a:off x="1400551" y="204764"/>
            <a:ext cx="984287" cy="1217571"/>
            <a:chOff x="8565455" y="1608138"/>
            <a:chExt cx="2113658" cy="2614612"/>
          </a:xfrm>
        </p:grpSpPr>
        <p:pic>
          <p:nvPicPr>
            <p:cNvPr id="21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49601" flipH="1">
              <a:off x="8565455" y="2079619"/>
              <a:ext cx="1158082" cy="174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8611">
              <a:off x="8942388" y="1608138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Flowchart: Punched Tape 22"/>
          <p:cNvSpPr/>
          <p:nvPr/>
        </p:nvSpPr>
        <p:spPr>
          <a:xfrm>
            <a:off x="2124524" y="0"/>
            <a:ext cx="5544616" cy="149734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200" b="1" dirty="0" smtClean="0">
                <a:cs typeface="B Homa" pitchFamily="2" charset="-78"/>
              </a:rPr>
              <a:t>5. وظایف اخلاقی مردم در قبال حاکمان</a:t>
            </a:r>
            <a:endParaRPr lang="fa-IR" sz="3200" dirty="0">
              <a:cs typeface="B Homa" pitchFamily="2" charset="-78"/>
            </a:endParaRPr>
          </a:p>
        </p:txBody>
      </p:sp>
      <p:grpSp>
        <p:nvGrpSpPr>
          <p:cNvPr id="24" name="Group 9"/>
          <p:cNvGrpSpPr/>
          <p:nvPr/>
        </p:nvGrpSpPr>
        <p:grpSpPr>
          <a:xfrm rot="1224093" flipH="1">
            <a:off x="7401343" y="133349"/>
            <a:ext cx="984287" cy="1217571"/>
            <a:chOff x="8565455" y="1608138"/>
            <a:chExt cx="2113658" cy="2614612"/>
          </a:xfrm>
        </p:grpSpPr>
        <p:pic>
          <p:nvPicPr>
            <p:cNvPr id="25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49601" flipH="1">
              <a:off x="8565455" y="2079619"/>
              <a:ext cx="1158082" cy="174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8611">
              <a:off x="8942388" y="1608138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193492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000" y="859853"/>
            <a:ext cx="3581400" cy="3559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70"/>
          <a:stretch>
            <a:fillRect/>
          </a:stretch>
        </p:blipFill>
        <p:spPr>
          <a:xfrm>
            <a:off x="143420" y="2590800"/>
            <a:ext cx="4809580" cy="40979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05400" y="5410200"/>
            <a:ext cx="3867443" cy="1250242"/>
            <a:chOff x="0" y="4028233"/>
            <a:chExt cx="3867443" cy="881278"/>
          </a:xfrm>
        </p:grpSpPr>
        <p:sp>
          <p:nvSpPr>
            <p:cNvPr id="20" name="Rectangle 19"/>
            <p:cNvSpPr/>
            <p:nvPr/>
          </p:nvSpPr>
          <p:spPr>
            <a:xfrm>
              <a:off x="0" y="4028233"/>
              <a:ext cx="3867443" cy="88127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0" y="4028233"/>
              <a:ext cx="3867443" cy="881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cs typeface="B Traffic" pitchFamily="2" charset="-78"/>
                </a:rPr>
                <a:t>3- خودآرایی و استبداد در تصمیم گیری </a:t>
              </a:r>
              <a:endParaRPr lang="fa-IR" sz="2800" kern="1200" dirty="0">
                <a:cs typeface="B Traffic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05400" y="4114800"/>
            <a:ext cx="3867443" cy="1905000"/>
            <a:chOff x="0" y="2686045"/>
            <a:chExt cx="3867443" cy="1355407"/>
          </a:xfrm>
        </p:grpSpPr>
        <p:sp>
          <p:nvSpPr>
            <p:cNvPr id="18" name="Up Arrow Callout 17"/>
            <p:cNvSpPr/>
            <p:nvPr/>
          </p:nvSpPr>
          <p:spPr>
            <a:xfrm rot="10800000">
              <a:off x="0" y="2686045"/>
              <a:ext cx="3867443" cy="1355407"/>
            </a:xfrm>
            <a:prstGeom prst="upArrowCallou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9" name="Up Arrow Callout 6"/>
            <p:cNvSpPr/>
            <p:nvPr/>
          </p:nvSpPr>
          <p:spPr>
            <a:xfrm rot="21600000">
              <a:off x="0" y="2686045"/>
              <a:ext cx="3867443" cy="880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cs typeface="B Traffic" pitchFamily="2" charset="-78"/>
                </a:rPr>
                <a:t>2- تکبر</a:t>
              </a:r>
              <a:endParaRPr lang="fa-IR" sz="2800" kern="1200" dirty="0">
                <a:cs typeface="B Traffic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05400" y="2971800"/>
            <a:ext cx="3867443" cy="1630795"/>
            <a:chOff x="0" y="1343857"/>
            <a:chExt cx="3867443" cy="1355407"/>
          </a:xfrm>
        </p:grpSpPr>
        <p:sp>
          <p:nvSpPr>
            <p:cNvPr id="16" name="Up Arrow Callout 15"/>
            <p:cNvSpPr/>
            <p:nvPr/>
          </p:nvSpPr>
          <p:spPr>
            <a:xfrm rot="10800000">
              <a:off x="0" y="1343857"/>
              <a:ext cx="3867443" cy="1355407"/>
            </a:xfrm>
            <a:prstGeom prst="upArrowCallou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7" name="Up Arrow Callout 8"/>
            <p:cNvSpPr/>
            <p:nvPr/>
          </p:nvSpPr>
          <p:spPr>
            <a:xfrm rot="21600000">
              <a:off x="0" y="1343857"/>
              <a:ext cx="3867443" cy="880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cs typeface="B Traffic" pitchFamily="2" charset="-78"/>
                </a:rPr>
                <a:t>1- ریاست طلبی </a:t>
              </a:r>
              <a:endParaRPr lang="fa-IR" sz="2800" kern="1200" dirty="0">
                <a:cs typeface="B Traffic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29200" y="228600"/>
            <a:ext cx="3943643" cy="2879407"/>
            <a:chOff x="0" y="1669"/>
            <a:chExt cx="3867443" cy="1355407"/>
          </a:xfrm>
        </p:grpSpPr>
        <p:sp>
          <p:nvSpPr>
            <p:cNvPr id="14" name="Up Arrow Callout 13"/>
            <p:cNvSpPr/>
            <p:nvPr/>
          </p:nvSpPr>
          <p:spPr>
            <a:xfrm rot="10800000">
              <a:off x="0" y="1669"/>
              <a:ext cx="3867443" cy="1355407"/>
            </a:xfrm>
            <a:prstGeom prst="upArrowCallou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5" name="Up Arrow Callout 10"/>
            <p:cNvSpPr/>
            <p:nvPr/>
          </p:nvSpPr>
          <p:spPr>
            <a:xfrm rot="21600000">
              <a:off x="0" y="1669"/>
              <a:ext cx="3867443" cy="880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chemeClr val="tx1"/>
                  </a:solidFill>
                  <a:cs typeface="B Homa" pitchFamily="2" charset="-78"/>
                </a:rPr>
                <a:t>6. لغزشگاه های اخلاقی مدیران </a:t>
              </a:r>
              <a:endParaRPr lang="fa-IR" sz="3200" kern="1200" dirty="0">
                <a:solidFill>
                  <a:schemeClr val="tx1"/>
                </a:solidFill>
                <a:cs typeface="B Homa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58674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254"/>
          <a:stretch>
            <a:fillRect/>
          </a:stretch>
        </p:blipFill>
        <p:spPr>
          <a:xfrm>
            <a:off x="113398" y="76200"/>
            <a:ext cx="4763402" cy="3962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34000" y="228600"/>
            <a:ext cx="3124200" cy="2971800"/>
            <a:chOff x="1086461" y="559699"/>
            <a:chExt cx="2354000" cy="2354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1086461" y="559699"/>
              <a:ext cx="2354000" cy="2354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1467461" y="1093100"/>
              <a:ext cx="1524000" cy="12953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dirty="0" smtClean="0">
                  <a:solidFill>
                    <a:srgbClr val="FFFF00"/>
                  </a:solidFill>
                  <a:cs typeface="B Traffic" pitchFamily="2" charset="-78"/>
                </a:rPr>
                <a:t>1.</a:t>
              </a:r>
              <a:r>
                <a:rPr lang="fa-IR" sz="4000" b="1" kern="1200" dirty="0" smtClean="0">
                  <a:solidFill>
                    <a:srgbClr val="FFFF00"/>
                  </a:solidFill>
                  <a:cs typeface="B Traffic" pitchFamily="2" charset="-78"/>
                </a:rPr>
                <a:t>جایگاه و اهمیت: </a:t>
              </a:r>
              <a:endParaRPr lang="fa-IR" sz="4000" kern="1200" dirty="0">
                <a:solidFill>
                  <a:srgbClr val="FFFF00"/>
                </a:solidFill>
                <a:cs typeface="B Traffic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7400" y="3657600"/>
            <a:ext cx="3124200" cy="3048000"/>
            <a:chOff x="2127654" y="1600892"/>
            <a:chExt cx="2354000" cy="2354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2127654" y="1600892"/>
              <a:ext cx="2354000" cy="235400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alpha val="50000"/>
                <a:hueOff val="-58853"/>
                <a:satOff val="-1455"/>
                <a:lumOff val="8329"/>
                <a:alphaOff val="0"/>
              </a:schemeClr>
            </a:fillRef>
            <a:effectRef idx="2">
              <a:schemeClr val="accent4">
                <a:shade val="80000"/>
                <a:alpha val="50000"/>
                <a:hueOff val="-58853"/>
                <a:satOff val="-1455"/>
                <a:lumOff val="832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6"/>
            <p:cNvSpPr/>
            <p:nvPr/>
          </p:nvSpPr>
          <p:spPr>
            <a:xfrm>
              <a:off x="2509384" y="1953739"/>
              <a:ext cx="1639523" cy="16905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justLow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1- یکی از مهمترین ابعاد زندگی هر انسانی زندگی سیاسی اوست.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05200" y="4114800"/>
            <a:ext cx="2590800" cy="2590800"/>
            <a:chOff x="1086461" y="2642084"/>
            <a:chExt cx="2354000" cy="2354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1086461" y="2642084"/>
              <a:ext cx="2354000" cy="235400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alpha val="50000"/>
                <a:hueOff val="-117705"/>
                <a:satOff val="-2910"/>
                <a:lumOff val="16659"/>
                <a:alphaOff val="0"/>
              </a:schemeClr>
            </a:fillRef>
            <a:effectRef idx="2">
              <a:schemeClr val="accent4">
                <a:shade val="80000"/>
                <a:alpha val="50000"/>
                <a:hueOff val="-117705"/>
                <a:satOff val="-2910"/>
                <a:lumOff val="1665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8"/>
            <p:cNvSpPr/>
            <p:nvPr/>
          </p:nvSpPr>
          <p:spPr>
            <a:xfrm>
              <a:off x="1358077" y="3099284"/>
              <a:ext cx="1810769" cy="15799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justLow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2- معیار تصمیم گیری های سیاسی ما چیست یا چه باید باشد؟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0" y="4572000"/>
            <a:ext cx="2125400" cy="2125400"/>
            <a:chOff x="45269" y="1600892"/>
            <a:chExt cx="2354000" cy="2354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45269" y="1600892"/>
              <a:ext cx="2354000" cy="235400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alpha val="50000"/>
                <a:hueOff val="-176558"/>
                <a:satOff val="-4365"/>
                <a:lumOff val="24988"/>
                <a:alphaOff val="0"/>
              </a:schemeClr>
            </a:fillRef>
            <a:effectRef idx="2">
              <a:schemeClr val="accent4">
                <a:shade val="80000"/>
                <a:alpha val="50000"/>
                <a:hueOff val="-176558"/>
                <a:satOff val="-4365"/>
                <a:lumOff val="2498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58166" y="1938475"/>
              <a:ext cx="1644502" cy="17448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justLow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3-اخلاقاً موظفیم چه کسانی را انتخاب کنیم.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66180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4711859" y="2286000"/>
            <a:ext cx="4191467" cy="1524001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تقریر اول: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قلمرو اخلاق کاملاً مجزای از قلمرو سیاست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648200" y="3567220"/>
            <a:ext cx="4255126" cy="1766780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2860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مثال: 1- </a:t>
            </a:r>
            <a:r>
              <a:rPr lang="fa-I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اگر فردی همه دارایی خود را ببخشد کاری اخلاقی است اما اگر یک دولت درآمد ملی را ببخشد خائن است  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671643" y="5159827"/>
            <a:ext cx="4243756" cy="1545773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indent="45720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fa-IR" sz="2800" dirty="0">
                <a:solidFill>
                  <a:srgbClr val="C00000"/>
                </a:solidFill>
                <a:latin typeface="B Traffic"/>
                <a:ea typeface="Calibri" panose="020F0502020204030204" pitchFamily="34" charset="0"/>
                <a:cs typeface="B Traffic" pitchFamily="2" charset="-78"/>
              </a:rPr>
              <a:t>نظیریه ماکیاولی: </a:t>
            </a:r>
            <a:r>
              <a:rPr lang="fa-IR" altLang="fa-IR" sz="2400" dirty="0">
                <a:solidFill>
                  <a:schemeClr val="tx1"/>
                </a:solidFill>
                <a:latin typeface="B Traffic"/>
                <a:ea typeface="Calibri" panose="020F0502020204030204" pitchFamily="34" charset="0"/>
                <a:cs typeface="B Traffic" pitchFamily="2" charset="-78"/>
              </a:rPr>
              <a:t>پایبندی به اخلاق در سیاست نتیجه ای جز شکست ندارد!</a:t>
            </a:r>
            <a:endParaRPr lang="en-US" altLang="fa-IR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14600" y="0"/>
            <a:ext cx="6265572" cy="14553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2. بیان دیدگاه ها درباره </a:t>
            </a:r>
            <a:r>
              <a:rPr lang="fa-IR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رابطه </a:t>
            </a:r>
            <a:r>
              <a:rPr lang="fa-I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اخلاق </a:t>
            </a:r>
            <a:r>
              <a:rPr lang="fa-IR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 سیاست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066245" y="1295400"/>
            <a:ext cx="6077755" cy="1066800"/>
          </a:xfrm>
          <a:prstGeom prst="ribbon">
            <a:avLst>
              <a:gd name="adj1" fmla="val 16667"/>
              <a:gd name="adj2" fmla="val 74955"/>
            </a:avLst>
          </a:prstGeom>
          <a:solidFill>
            <a:srgbClr val="7AAF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2-1. نظریه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جدایی اخلاق از 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سیاست</a:t>
            </a:r>
            <a:endParaRPr lang="fa-IR" sz="2800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0"/>
            <a:ext cx="1721635" cy="1710132"/>
          </a:xfrm>
          <a:prstGeom prst="rect">
            <a:avLst/>
          </a:prstGeom>
          <a:noFill/>
        </p:spPr>
      </p:pic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0"/>
            <a:ext cx="1721635" cy="1710132"/>
          </a:xfrm>
          <a:prstGeom prst="rect">
            <a:avLst/>
          </a:prstGeom>
          <a:noFill/>
        </p:spPr>
      </p:pic>
      <p:pic>
        <p:nvPicPr>
          <p:cNvPr id="1026" name="Picture 2" descr="C:\Users\sattari\Desktop\haghigh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6625"/>
            <a:ext cx="4648200" cy="3381375"/>
          </a:xfrm>
          <a:prstGeom prst="rect">
            <a:avLst/>
          </a:prstGeom>
          <a:noFill/>
        </p:spPr>
      </p:pic>
      <p:pic>
        <p:nvPicPr>
          <p:cNvPr id="1027" name="Picture 3" descr="C:\Users\sattari\Desktop\soalcity_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38862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6139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ttari\Desktop\19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4375"/>
            <a:ext cx="7848600" cy="4873625"/>
          </a:xfrm>
          <a:prstGeom prst="rect">
            <a:avLst/>
          </a:prstGeom>
          <a:noFill/>
        </p:spPr>
      </p:pic>
      <p:sp>
        <p:nvSpPr>
          <p:cNvPr id="11" name="Horizontal Scroll 10"/>
          <p:cNvSpPr/>
          <p:nvPr/>
        </p:nvSpPr>
        <p:spPr>
          <a:xfrm>
            <a:off x="1817027" y="205409"/>
            <a:ext cx="6871252" cy="1192695"/>
          </a:xfrm>
          <a:prstGeom prst="horizontalScroll">
            <a:avLst/>
          </a:prstGeom>
          <a:solidFill>
            <a:srgbClr val="74BC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fa-IR" sz="3600" b="1" dirty="0">
                <a:solidFill>
                  <a:schemeClr val="tx1"/>
                </a:solidFill>
                <a:latin typeface="B Traffic"/>
                <a:ea typeface="Calibri" panose="020F0502020204030204" pitchFamily="34" charset="0"/>
                <a:cs typeface="B Homa" pitchFamily="2" charset="-78"/>
              </a:rPr>
              <a:t>نقد تقریر اول  </a:t>
            </a:r>
            <a:endParaRPr lang="en-US" altLang="fa-IR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12" name="Picture 11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709728" flipH="1">
            <a:off x="8023565" y="159421"/>
            <a:ext cx="933697" cy="1175205"/>
          </a:xfrm>
          <a:prstGeom prst="rect">
            <a:avLst/>
          </a:prstGeom>
          <a:noFill/>
        </p:spPr>
      </p:pic>
      <p:sp>
        <p:nvSpPr>
          <p:cNvPr id="14" name="Folded Corner 13"/>
          <p:cNvSpPr/>
          <p:nvPr/>
        </p:nvSpPr>
        <p:spPr>
          <a:xfrm>
            <a:off x="914400" y="1447800"/>
            <a:ext cx="7989227" cy="1447800"/>
          </a:xfrm>
          <a:prstGeom prst="foldedCorner">
            <a:avLst>
              <a:gd name="adj" fmla="val 50000"/>
            </a:avLst>
          </a:prstGeom>
          <a:solidFill>
            <a:srgbClr val="B8AA78"/>
          </a:solidFill>
          <a:ln>
            <a:solidFill>
              <a:srgbClr val="B8A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5760" rtlCol="1" anchor="ctr"/>
          <a:lstStyle/>
          <a:p>
            <a:pPr lvl="0" indent="45720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fa-IR" sz="2000" dirty="0">
                <a:solidFill>
                  <a:schemeClr val="tx1"/>
                </a:solidFill>
                <a:latin typeface="B Traffic"/>
                <a:ea typeface="Calibri" panose="020F0502020204030204" pitchFamily="34" charset="0"/>
                <a:cs typeface="B Traffic" pitchFamily="2" charset="-78"/>
              </a:rPr>
              <a:t>موضوع احکام اخلاقی فعل اختیاری انسان </a:t>
            </a:r>
            <a:r>
              <a:rPr lang="fa-IR" altLang="fa-IR" sz="2000" dirty="0" smtClean="0">
                <a:solidFill>
                  <a:schemeClr val="tx1"/>
                </a:solidFill>
                <a:latin typeface="B Traffic"/>
                <a:ea typeface="Calibri" panose="020F0502020204030204" pitchFamily="34" charset="0"/>
                <a:cs typeface="B Traffic" pitchFamily="2" charset="-78"/>
              </a:rPr>
              <a:t>است. حال،متعلق این فعل اختیاری گاهی خود انسان است که از آن به اخلاق فردی تعبیر می شود</a:t>
            </a:r>
          </a:p>
          <a:p>
            <a:pPr lvl="0" indent="45720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fa-IR" sz="2000" dirty="0" smtClean="0">
                <a:solidFill>
                  <a:schemeClr val="tx1"/>
                </a:solidFill>
                <a:cs typeface="B Traffic" pitchFamily="2" charset="-78"/>
              </a:rPr>
              <a:t>هیچ فعلی ازافعال اختیاری انسان نمی تواند خارج از چارچوبه اخلاق قرار گیرد.</a:t>
            </a:r>
            <a:endParaRPr lang="en-US" altLang="fa-IR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953000" y="3200400"/>
            <a:ext cx="4191000" cy="3657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Low" rtl="1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رفتارها و تصمیمات سیاسی، به عنوان بخشی از افعال اختیاری انسان، همچون رفتارهای فردی و الهی او، مورد ارزش گذاری اخلاقی قرار می گیرند. بنابراین هرگز نمی توان اخلاق و ارزش های اخلاقی را منحصر به قلمرو رفتارهای فردی کرده و افعال اجتماعی و سیاسی را از تحت آن خارج کرد.</a:t>
            </a:r>
            <a:endParaRPr lang="en-US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614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Rectangle 31"/>
          <p:cNvSpPr/>
          <p:nvPr/>
        </p:nvSpPr>
        <p:spPr>
          <a:xfrm>
            <a:off x="4495800" y="152400"/>
            <a:ext cx="4267200" cy="13716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تقریر</a:t>
            </a:r>
            <a:r>
              <a:rPr lang="fa-IR" sz="4000" dirty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  <a:r>
              <a:rPr lang="fa-IR" sz="40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دوم</a:t>
            </a:r>
            <a:endParaRPr lang="fa-IR" sz="4000" dirty="0">
              <a:cs typeface="B Homa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5721" cy="4395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337"/>
            <a:ext cx="4419600" cy="4436664"/>
          </a:xfrm>
          <a:prstGeom prst="rect">
            <a:avLst/>
          </a:prstGeom>
        </p:spPr>
      </p:pic>
      <p:sp>
        <p:nvSpPr>
          <p:cNvPr id="14" name="Flowchart: Multidocument 13"/>
          <p:cNvSpPr/>
          <p:nvPr/>
        </p:nvSpPr>
        <p:spPr>
          <a:xfrm>
            <a:off x="4247881" y="5029201"/>
            <a:ext cx="4896119" cy="1828800"/>
          </a:xfrm>
          <a:prstGeom prst="flowChartMultidocumen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هر چند وجوه اشتراک دارند ولی وجوه افتراق بیشتر است 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10201" y="1437536"/>
            <a:ext cx="2819399" cy="1762864"/>
            <a:chOff x="1268444" y="423713"/>
            <a:chExt cx="1762864" cy="1762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Oval 29"/>
            <p:cNvSpPr/>
            <p:nvPr/>
          </p:nvSpPr>
          <p:spPr>
            <a:xfrm>
              <a:off x="1268444" y="423713"/>
              <a:ext cx="1762864" cy="1762864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1526610" y="681878"/>
              <a:ext cx="1246532" cy="12465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cs typeface="B Traffic" pitchFamily="2" charset="-78"/>
                </a:rPr>
                <a:t>دو نوع سیستم وجود دارد : </a:t>
              </a:r>
              <a:endParaRPr lang="fa-IR" sz="2400" b="1" kern="1200" dirty="0">
                <a:cs typeface="B Traffic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39000" y="3190844"/>
            <a:ext cx="594966" cy="466756"/>
            <a:chOff x="2536160" y="2187467"/>
            <a:chExt cx="594966" cy="466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ight Arrow 27"/>
            <p:cNvSpPr/>
            <p:nvPr/>
          </p:nvSpPr>
          <p:spPr>
            <a:xfrm rot="3509853">
              <a:off x="2600265" y="2123362"/>
              <a:ext cx="466756" cy="594966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6"/>
            <p:cNvSpPr/>
            <p:nvPr/>
          </p:nvSpPr>
          <p:spPr>
            <a:xfrm rot="3509853">
              <a:off x="2633694" y="2182660"/>
              <a:ext cx="326729" cy="356980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7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39000" y="3505200"/>
            <a:ext cx="1762864" cy="1762864"/>
            <a:chOff x="2649785" y="2677640"/>
            <a:chExt cx="1762864" cy="1762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2649785" y="2677640"/>
              <a:ext cx="1762864" cy="1762864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fillRef>
            <a:effectRef idx="2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8"/>
            <p:cNvSpPr/>
            <p:nvPr/>
          </p:nvSpPr>
          <p:spPr>
            <a:xfrm>
              <a:off x="2907951" y="2935805"/>
              <a:ext cx="1246532" cy="12465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الف) اخلاق فردی  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8200" y="3505200"/>
            <a:ext cx="1762864" cy="1762864"/>
            <a:chOff x="976" y="2677640"/>
            <a:chExt cx="1762864" cy="1762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976" y="2677640"/>
              <a:ext cx="1762864" cy="1762864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2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12"/>
            <p:cNvSpPr/>
            <p:nvPr/>
          </p:nvSpPr>
          <p:spPr>
            <a:xfrm>
              <a:off x="259142" y="2935805"/>
              <a:ext cx="1246532" cy="12465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ب) اخلاق سیاسی  واجتماعی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1200" y="3200400"/>
            <a:ext cx="594966" cy="436186"/>
            <a:chOff x="1212608" y="2224776"/>
            <a:chExt cx="594966" cy="4361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ight Arrow 19"/>
            <p:cNvSpPr/>
            <p:nvPr/>
          </p:nvSpPr>
          <p:spPr>
            <a:xfrm rot="7351365">
              <a:off x="1291998" y="2145386"/>
              <a:ext cx="436186" cy="594966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lnRef>
            <a:fillRef idx="1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fillRef>
            <a:effectRef idx="2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 rot="7351365">
              <a:off x="1392602" y="2209212"/>
              <a:ext cx="305330" cy="356980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700" kern="1200"/>
            </a:p>
          </p:txBody>
        </p:sp>
      </p:grpSp>
      <p:sp>
        <p:nvSpPr>
          <p:cNvPr id="10" name="Round Diagonal Corner Rectangle 9"/>
          <p:cNvSpPr/>
          <p:nvPr/>
        </p:nvSpPr>
        <p:spPr>
          <a:xfrm>
            <a:off x="4648200" y="321972"/>
            <a:ext cx="3962399" cy="104962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تقریر</a:t>
            </a:r>
            <a:r>
              <a:rPr lang="fa-IR" sz="4000" dirty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  <a:r>
              <a:rPr lang="fa-IR" sz="40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دوم</a:t>
            </a:r>
            <a:endParaRPr lang="fa-IR" sz="40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664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6597"/>
            <a:ext cx="3203621" cy="531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533400"/>
            <a:ext cx="1721635" cy="171013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31"/>
          <a:stretch>
            <a:fillRect/>
          </a:stretch>
        </p:blipFill>
        <p:spPr>
          <a:xfrm>
            <a:off x="3733800" y="1447800"/>
            <a:ext cx="3991378" cy="5181599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3733800" y="152400"/>
            <a:ext cx="5210578" cy="23622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lnSpc>
                <a:spcPts val="3400"/>
              </a:lnSpc>
              <a:spcAft>
                <a:spcPts val="1000"/>
              </a:spcAft>
            </a:pP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نظریه افلاطون</a:t>
            </a:r>
            <a:r>
              <a:rPr lang="fa-IR" sz="3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:</a:t>
            </a:r>
          </a:p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هیچ فردی مجاز به دروغگویی نیست اما سیاستمداران می توانند این عمل را انجام دهند.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297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2209800" y="152400"/>
            <a:ext cx="6730154" cy="2596866"/>
          </a:xfrm>
          <a:prstGeom prst="horizontalScroll">
            <a:avLst/>
          </a:prstGeom>
          <a:solidFill>
            <a:srgbClr val="72BE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نقد تقریر دوم : </a:t>
            </a:r>
            <a:endParaRPr lang="fa-IR" sz="36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در </a:t>
            </a:r>
            <a:r>
              <a:rPr lang="fa-IR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این نظریه گذاره های اخلاقی را در عرصه رفتاری مطلق اما در عرصه سیاست نسبی گرفته اند.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00800" y="2514600"/>
            <a:ext cx="2514600" cy="25146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مثال دروغ درعرصه فردی مطلقاً پذیرفته نیست اما در عرصه سیاست پذیرفته است،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000"/>
          </a:blip>
          <a:srcRect/>
          <a:stretch>
            <a:fillRect/>
          </a:stretch>
        </p:blipFill>
        <p:spPr bwMode="auto">
          <a:xfrm>
            <a:off x="4291107" y="2780184"/>
            <a:ext cx="1957293" cy="1944216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228600" y="2514600"/>
            <a:ext cx="4038600" cy="4114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274320" rtlCol="0" anchor="ctr"/>
          <a:lstStyle/>
          <a:p>
            <a:pPr lvl="2" algn="justLow" rtl="1"/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اگر می گوییم دروغ بد است یا راستگویی خوب است ، ظاهری مطلق دارد اما در حقیقت مقید به شرایطی است که با وجود آن هم از اینکه در حوزه فردی باشد یا اجتماعی با وجود شرایط بد و یا خوب می شود.</a:t>
            </a:r>
            <a:endParaRPr lang="fa-IR" sz="2400" b="1" dirty="0" smtClean="0">
              <a:cs typeface="B Traffic" pitchFamily="2" charset="-78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3352800" y="2884660"/>
            <a:ext cx="2971800" cy="17533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4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پاسخ: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3581400" y="5181600"/>
            <a:ext cx="5410200" cy="1524000"/>
          </a:xfrm>
          <a:prstGeom prst="verticalScroll">
            <a:avLst>
              <a:gd name="adj" fmla="val 14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ملاک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ارزش اخلاقی افعال اختیاری انسان مصلحت عمومی و واقعی فرد و جامعه است.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380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8"/>
          <p:cNvSpPr/>
          <p:nvPr/>
        </p:nvSpPr>
        <p:spPr>
          <a:xfrm>
            <a:off x="4267200" y="76200"/>
            <a:ext cx="4800600" cy="228600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rgbClr val="B1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endParaRPr lang="fa-IR" sz="40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5410200" y="2362200"/>
            <a:ext cx="3576711" cy="4343400"/>
          </a:xfrm>
          <a:prstGeom prst="round2DiagRect">
            <a:avLst>
              <a:gd name="adj1" fmla="val 13826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بر این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اساس،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همه رفتارهای اخلاقی اعم از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فردی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اجتماعی،تحت سیطره و سیادت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سیاست است و هر کاری ما را از رسیدن به اهداف سیاسی دور نماید، ناپسند است. و هر کاری ما را به رسیدن به اهداف سیاسی نزدیک نماید پسندیده است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4724400"/>
            <a:ext cx="5105400" cy="1948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نظریه لنین: </a:t>
            </a:r>
            <a:endParaRPr lang="fa-IR" sz="3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اخلاق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ما از منافع مبارزه طبقاتی پرولتاریا بدست می آید اخلاق خارج از جامعه وجود ندارد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4441875" y="381000"/>
            <a:ext cx="4473525" cy="16764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B1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2-2.نظریه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اصالت سیاست و تبعیت اخلاق از سیاست</a:t>
            </a:r>
            <a:endParaRPr lang="fa-IR" sz="4000" dirty="0"/>
          </a:p>
        </p:txBody>
      </p:sp>
      <p:pic>
        <p:nvPicPr>
          <p:cNvPr id="3074" name="Picture 2" descr="C:\Users\sattari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4191000" cy="40386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" y="36984"/>
            <a:ext cx="1225666" cy="1315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399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ttari\Desktop\372936_689.jpg"/>
          <p:cNvPicPr>
            <a:picLocks noChangeAspect="1" noChangeArrowheads="1"/>
          </p:cNvPicPr>
          <p:nvPr/>
        </p:nvPicPr>
        <p:blipFill>
          <a:blip r:embed="rId2" cstate="print"/>
          <a:srcRect r="1869" b="6122"/>
          <a:stretch>
            <a:fillRect/>
          </a:stretch>
        </p:blipFill>
        <p:spPr bwMode="auto">
          <a:xfrm>
            <a:off x="609600" y="2184400"/>
            <a:ext cx="8001000" cy="4673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04800" y="0"/>
            <a:ext cx="3200400" cy="31810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38400" y="685800"/>
            <a:ext cx="1695149" cy="1111897"/>
            <a:chOff x="1859941" y="430480"/>
            <a:chExt cx="1695149" cy="1111897"/>
          </a:xfrm>
          <a:solidFill>
            <a:srgbClr val="765B97"/>
          </a:solidFill>
        </p:grpSpPr>
        <p:sp>
          <p:nvSpPr>
            <p:cNvPr id="16" name="Right Arrow 15"/>
            <p:cNvSpPr/>
            <p:nvPr/>
          </p:nvSpPr>
          <p:spPr>
            <a:xfrm rot="20204654">
              <a:off x="1859941" y="430480"/>
              <a:ext cx="1695149" cy="111189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4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6"/>
            <p:cNvSpPr/>
            <p:nvPr/>
          </p:nvSpPr>
          <p:spPr>
            <a:xfrm rot="20204654">
              <a:off x="1873492" y="718712"/>
              <a:ext cx="1361580" cy="6671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 flipH="1" flipV="1">
            <a:off x="2514600" y="1219200"/>
            <a:ext cx="1695149" cy="1111897"/>
            <a:chOff x="1948097" y="4094448"/>
            <a:chExt cx="1695149" cy="1111897"/>
          </a:xfrm>
          <a:solidFill>
            <a:srgbClr val="765B97"/>
          </a:solidFill>
        </p:grpSpPr>
        <p:sp>
          <p:nvSpPr>
            <p:cNvPr id="12" name="Right Arrow 11"/>
            <p:cNvSpPr/>
            <p:nvPr/>
          </p:nvSpPr>
          <p:spPr>
            <a:xfrm rot="12195346">
              <a:off x="1948097" y="4094448"/>
              <a:ext cx="1695149" cy="111189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4">
                <a:shade val="90000"/>
                <a:hueOff val="-176373"/>
                <a:satOff val="-4228"/>
                <a:lumOff val="22381"/>
                <a:alphaOff val="0"/>
              </a:schemeClr>
            </a:lnRef>
            <a:fillRef idx="1">
              <a:schemeClr val="accent4">
                <a:shade val="90000"/>
                <a:hueOff val="-176373"/>
                <a:satOff val="-4228"/>
                <a:lumOff val="22381"/>
                <a:alphaOff val="0"/>
              </a:schemeClr>
            </a:fillRef>
            <a:effectRef idx="0">
              <a:schemeClr val="accent4">
                <a:shade val="90000"/>
                <a:hueOff val="-176373"/>
                <a:satOff val="-4228"/>
                <a:lumOff val="223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10"/>
            <p:cNvSpPr/>
            <p:nvPr/>
          </p:nvSpPr>
          <p:spPr>
            <a:xfrm rot="22995346">
              <a:off x="2268115" y="4382680"/>
              <a:ext cx="1361580" cy="6671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" y="381000"/>
            <a:ext cx="2478394" cy="2082031"/>
            <a:chOff x="-263885" y="1758454"/>
            <a:chExt cx="2478394" cy="2082031"/>
          </a:xfrm>
        </p:grpSpPr>
        <p:sp>
          <p:nvSpPr>
            <p:cNvPr id="18" name="Oval 17"/>
            <p:cNvSpPr/>
            <p:nvPr/>
          </p:nvSpPr>
          <p:spPr>
            <a:xfrm>
              <a:off x="-263885" y="1758454"/>
              <a:ext cx="2478394" cy="2082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-91392" y="2063360"/>
              <a:ext cx="2057400" cy="1472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200" kern="1200" dirty="0" smtClean="0">
                  <a:solidFill>
                    <a:srgbClr val="FFFF00"/>
                  </a:solidFill>
                  <a:cs typeface="B Homa" pitchFamily="2" charset="-78"/>
                </a:rPr>
                <a:t>نقد نظریه دوم:</a:t>
              </a:r>
              <a:endParaRPr lang="fa-IR" sz="4200" kern="1200" dirty="0">
                <a:solidFill>
                  <a:srgbClr val="FFFF00"/>
                </a:solidFill>
                <a:cs typeface="B Homa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43400" y="0"/>
            <a:ext cx="5049292" cy="5001055"/>
            <a:chOff x="2929564" y="84414"/>
            <a:chExt cx="5990738" cy="5430111"/>
          </a:xfrm>
        </p:grpSpPr>
        <p:sp>
          <p:nvSpPr>
            <p:cNvPr id="14" name="Oval 13"/>
            <p:cNvSpPr/>
            <p:nvPr/>
          </p:nvSpPr>
          <p:spPr>
            <a:xfrm>
              <a:off x="2929564" y="84414"/>
              <a:ext cx="5990738" cy="54301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76558"/>
                <a:satOff val="-4365"/>
                <a:lumOff val="24988"/>
                <a:alphaOff val="0"/>
              </a:schemeClr>
            </a:fillRef>
            <a:effectRef idx="0">
              <a:schemeClr val="accent4">
                <a:shade val="80000"/>
                <a:hueOff val="-176558"/>
                <a:satOff val="-4365"/>
                <a:lumOff val="249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8"/>
            <p:cNvSpPr/>
            <p:nvPr/>
          </p:nvSpPr>
          <p:spPr>
            <a:xfrm>
              <a:off x="3806888" y="879635"/>
              <a:ext cx="4236090" cy="3839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justLow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اشکال اول</a:t>
              </a:r>
              <a:r>
                <a:rPr lang="fa-IR" sz="2800" kern="1200" dirty="0" smtClean="0">
                  <a:solidFill>
                    <a:schemeClr val="accent2"/>
                  </a:solidFill>
                  <a:cs typeface="B Traffic" pitchFamily="2" charset="-78"/>
                </a:rPr>
                <a:t>: پذیرش نظریه نسبیت گرایی است.</a:t>
              </a: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براین اساس هیچ حکم ثابت اخلاقی وجود ندارد،این نظریه نادرست است و اصول اخلاقی ثابت و مطلقند مثال: یک کار از نظر یک حزب پسندیده و ازنظر دیگری ناپسند است. 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95728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701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تقي حميدي</dc:creator>
  <cp:lastModifiedBy>NPSoft</cp:lastModifiedBy>
  <cp:revision>85</cp:revision>
  <dcterms:created xsi:type="dcterms:W3CDTF">2006-08-16T00:00:00Z</dcterms:created>
  <dcterms:modified xsi:type="dcterms:W3CDTF">2019-08-04T06:10:44Z</dcterms:modified>
</cp:coreProperties>
</file>