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71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82B4"/>
    <a:srgbClr val="876DA7"/>
    <a:srgbClr val="2355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BBFA0-BA03-4DA2-83D7-E984DD9C9FA7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B0D71-2A88-443A-A662-65339774D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0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B0D71-2A88-443A-A662-65339774DB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8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B0D71-2A88-443A-A662-65339774DB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59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7.xml"/><Relationship Id="rId7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Point Star 3"/>
          <p:cNvSpPr/>
          <p:nvPr/>
        </p:nvSpPr>
        <p:spPr>
          <a:xfrm>
            <a:off x="1763688" y="908720"/>
            <a:ext cx="5357850" cy="5357850"/>
          </a:xfrm>
          <a:prstGeom prst="star8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6200000">
            <a:off x="5287663" y="3228370"/>
            <a:ext cx="6429364" cy="8298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FFFF00"/>
                </a:solidFill>
                <a:latin typeface="Andalus" pitchFamily="18" charset="-78"/>
                <a:cs typeface="B Traffic"/>
              </a:rPr>
              <a:t>آیین زندگی (اخلاق کاربردی)</a:t>
            </a:r>
            <a:endParaRPr lang="en-US" sz="3600" dirty="0">
              <a:solidFill>
                <a:srgbClr val="FFFF00"/>
              </a:solidFill>
              <a:latin typeface="Andalus" pitchFamily="18" charset="-78"/>
              <a:cs typeface="B Traffic"/>
            </a:endParaRPr>
          </a:p>
        </p:txBody>
      </p:sp>
      <p:sp>
        <p:nvSpPr>
          <p:cNvPr id="6" name="Teardrop 5"/>
          <p:cNvSpPr/>
          <p:nvPr/>
        </p:nvSpPr>
        <p:spPr>
          <a:xfrm rot="19030443" flipH="1" flipV="1">
            <a:off x="7995731" y="105015"/>
            <a:ext cx="1010891" cy="1010891"/>
          </a:xfrm>
          <a:prstGeom prst="teardrop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7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57417" y="172832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39752" y="1484784"/>
            <a:ext cx="4276725" cy="4248150"/>
          </a:xfrm>
          <a:prstGeom prst="rect">
            <a:avLst/>
          </a:prstGeom>
          <a:noFill/>
        </p:spPr>
      </p:pic>
      <p:pic>
        <p:nvPicPr>
          <p:cNvPr id="10" name="Picture 9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052736"/>
            <a:ext cx="3679609" cy="5040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4"/>
            <a:ext cx="1649506" cy="1770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attari\Desktop\عکس 5\1187165_494.jpg"/>
          <p:cNvPicPr>
            <a:picLocks noChangeAspect="1" noChangeArrowheads="1"/>
          </p:cNvPicPr>
          <p:nvPr/>
        </p:nvPicPr>
        <p:blipFill>
          <a:blip r:embed="rId2" cstate="print"/>
          <a:srcRect l="5455" t="-681" r="2910" b="15668"/>
          <a:stretch>
            <a:fillRect/>
          </a:stretch>
        </p:blipFill>
        <p:spPr bwMode="auto">
          <a:xfrm>
            <a:off x="0" y="2895600"/>
            <a:ext cx="6400800" cy="3962400"/>
          </a:xfrm>
          <a:prstGeom prst="rect">
            <a:avLst/>
          </a:prstGeom>
          <a:noFill/>
        </p:spPr>
      </p:pic>
      <p:pic>
        <p:nvPicPr>
          <p:cNvPr id="10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5000"/>
          </a:blip>
          <a:srcRect/>
          <a:stretch>
            <a:fillRect/>
          </a:stretch>
        </p:blipFill>
        <p:spPr bwMode="auto">
          <a:xfrm>
            <a:off x="6591694" y="4229745"/>
            <a:ext cx="2415796" cy="2399655"/>
          </a:xfrm>
          <a:prstGeom prst="rect">
            <a:avLst/>
          </a:prstGeom>
          <a:noFill/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8000"/>
          </a:blip>
          <a:srcRect/>
          <a:stretch>
            <a:fillRect/>
          </a:stretch>
        </p:blipFill>
        <p:spPr bwMode="auto">
          <a:xfrm>
            <a:off x="6591694" y="2858145"/>
            <a:ext cx="2415796" cy="2399655"/>
          </a:xfrm>
          <a:prstGeom prst="rect">
            <a:avLst/>
          </a:prstGeom>
          <a:noFill/>
        </p:spPr>
      </p:pic>
      <p:pic>
        <p:nvPicPr>
          <p:cNvPr id="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1000"/>
          </a:blip>
          <a:srcRect/>
          <a:stretch>
            <a:fillRect/>
          </a:stretch>
        </p:blipFill>
        <p:spPr bwMode="auto">
          <a:xfrm>
            <a:off x="6591694" y="1486545"/>
            <a:ext cx="2415796" cy="2399655"/>
          </a:xfrm>
          <a:prstGeom prst="rect">
            <a:avLst/>
          </a:prstGeom>
          <a:noFill/>
        </p:spPr>
      </p:pic>
      <p:pic>
        <p:nvPicPr>
          <p:cNvPr id="4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48000"/>
          </a:blip>
          <a:srcRect/>
          <a:stretch>
            <a:fillRect/>
          </a:stretch>
        </p:blipFill>
        <p:spPr bwMode="auto">
          <a:xfrm>
            <a:off x="6591694" y="153690"/>
            <a:ext cx="2415796" cy="2399655"/>
          </a:xfrm>
          <a:prstGeom prst="rect">
            <a:avLst/>
          </a:prstGeom>
          <a:noFill/>
        </p:spPr>
      </p:pic>
      <p:pic>
        <p:nvPicPr>
          <p:cNvPr id="3074" name="Picture 2" descr="C:\Users\sattari\Desktop\عکس 5\1940809.jpg"/>
          <p:cNvPicPr>
            <a:picLocks noChangeAspect="1" noChangeArrowheads="1"/>
          </p:cNvPicPr>
          <p:nvPr/>
        </p:nvPicPr>
        <p:blipFill>
          <a:blip r:embed="rId4" cstate="print"/>
          <a:srcRect r="-29231" b="12449"/>
          <a:stretch>
            <a:fillRect/>
          </a:stretch>
        </p:blipFill>
        <p:spPr bwMode="auto">
          <a:xfrm>
            <a:off x="0" y="0"/>
            <a:ext cx="6400800" cy="289559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971800" y="381000"/>
            <a:ext cx="5257800" cy="163894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3. صراحت</a:t>
            </a:r>
            <a:r>
              <a:rPr lang="en-US" sz="32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32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: </a:t>
            </a: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پرهیز از تکلیف و تعارف در گفتار و دوری از بکار بردن سخنان چند پهلو و مبهم.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00" y="1981200"/>
            <a:ext cx="5257800" cy="1752600"/>
          </a:xfrm>
          <a:prstGeom prst="roundRect">
            <a:avLst/>
          </a:prstGeom>
          <a:solidFill>
            <a:srgbClr val="23559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4.توجه به گفته و نه گوینده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: </a:t>
            </a:r>
            <a:r>
              <a:rPr lang="fa-IR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باید به  بررسی ادله و مستندات یکدیگر بپردازند نه مسائل حاشیه ای چون انگیزه خوانی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3733800"/>
            <a:ext cx="5257800" cy="1371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5. استدلال طلبی و حق محوری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: 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r">
              <a:lnSpc>
                <a:spcPts val="3400"/>
              </a:lnSpc>
              <a:spcAft>
                <a:spcPts val="1000"/>
              </a:spcAft>
            </a:pP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پیروی از حقیقت بر اساس مستندات معقول و مقبول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71800" y="5257800"/>
            <a:ext cx="52578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 algn="justLow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6. ملایمت : </a:t>
            </a:r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کسی که دارای سخن و مدعای منطقی است نیاز به جنجال و خشونت ندارد.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ttari\Desktop\عکس 5\1940815.jpg"/>
          <p:cNvPicPr>
            <a:picLocks noChangeAspect="1" noChangeArrowheads="1"/>
          </p:cNvPicPr>
          <p:nvPr/>
        </p:nvPicPr>
        <p:blipFill>
          <a:blip r:embed="rId2" cstate="print"/>
          <a:srcRect t="6798" r="37581" b="6522"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2133600"/>
            <a:ext cx="2415796" cy="2399655"/>
          </a:xfrm>
          <a:prstGeom prst="rect">
            <a:avLst/>
          </a:prstGeom>
          <a:noFill/>
        </p:spPr>
      </p:pic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2133600"/>
            <a:ext cx="2415796" cy="2399655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905000" y="2286000"/>
            <a:ext cx="4724400" cy="17526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به </a:t>
            </a:r>
            <a:r>
              <a:rPr lang="fa-IR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جای ذکر دلیل و بیان استدلال برای نظر خود، شخصیت پیشینیان را محور قرار دهد.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133600" y="1371600"/>
            <a:ext cx="5029200" cy="1219200"/>
          </a:xfrm>
          <a:prstGeom prst="downArrowCallout">
            <a:avLst>
              <a:gd name="adj1" fmla="val 80968"/>
              <a:gd name="adj2" fmla="val 40484"/>
              <a:gd name="adj3" fmla="val 24304"/>
              <a:gd name="adj4" fmla="val 7331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1.شخصیت زدگی: </a:t>
            </a:r>
            <a:endParaRPr lang="en-US" sz="32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10451" y="279725"/>
            <a:ext cx="4715168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4.آفات اخلاقی مناظره</a:t>
            </a:r>
            <a:endParaRPr lang="en-US" sz="1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0749">
            <a:off x="1986224" y="51125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ghiasvand\Nahad\Ghiasvand\ax\اسلیمی\bote5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7048" y="51125"/>
            <a:ext cx="94270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73451" cy="16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4074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ttari\Desktop\عکس 5\1940791.jpg"/>
          <p:cNvPicPr>
            <a:picLocks noChangeAspect="1" noChangeArrowheads="1"/>
          </p:cNvPicPr>
          <p:nvPr/>
        </p:nvPicPr>
        <p:blipFill>
          <a:blip r:embed="rId2" cstate="print"/>
          <a:srcRect l="24839" t="-725" r="20000" b="724"/>
          <a:stretch>
            <a:fillRect/>
          </a:stretch>
        </p:blipFill>
        <p:spPr bwMode="auto">
          <a:xfrm>
            <a:off x="0" y="1600200"/>
            <a:ext cx="4343400" cy="5257800"/>
          </a:xfrm>
          <a:prstGeom prst="rect">
            <a:avLst/>
          </a:prstGeom>
          <a:noFill/>
        </p:spPr>
      </p:pic>
      <p:sp>
        <p:nvSpPr>
          <p:cNvPr id="4" name="Flowchart: Internal Storage 3"/>
          <p:cNvSpPr/>
          <p:nvPr/>
        </p:nvSpPr>
        <p:spPr>
          <a:xfrm flipH="1">
            <a:off x="2590800" y="1828800"/>
            <a:ext cx="6248400" cy="1447800"/>
          </a:xfrm>
          <a:prstGeom prst="flowChartInternalStorage">
            <a:avLst/>
          </a:prstGeom>
          <a:solidFill>
            <a:srgbClr val="998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پیکار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لفظی و ستیزه در کلام جهت چیره شدن برطرف مقابل و ساکت نمودن او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2590801" y="3321291"/>
            <a:ext cx="6248400" cy="1250709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منشأ </a:t>
            </a:r>
            <a:r>
              <a:rPr lang="fa-IR" sz="3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:</a:t>
            </a:r>
            <a:endParaRPr lang="en-US" sz="32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خودخواهی، غرور، تکبر، خودپسندی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2590800" y="4637032"/>
            <a:ext cx="6248400" cy="1535168"/>
          </a:xfrm>
          <a:prstGeom prst="flowChartPredefined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fa-IR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پیامد منفی: </a:t>
            </a:r>
            <a:endParaRPr lang="en-US" sz="32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/>
            <a:r>
              <a:rPr lang="fa-IR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سلب </a:t>
            </a:r>
            <a:r>
              <a:rPr lang="fa-I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اعتماد دیگران بطوری که سخنان راست او نیز مورد قبول واقع نمی شود. </a:t>
            </a:r>
            <a:endParaRPr lang="fa-IR" sz="2400" dirty="0">
              <a:solidFill>
                <a:schemeClr val="tx1"/>
              </a:solidFill>
            </a:endParaRPr>
          </a:p>
        </p:txBody>
      </p:sp>
      <p:pic>
        <p:nvPicPr>
          <p:cNvPr id="8" name="Picture 7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19102"/>
            <a:ext cx="1366427" cy="1357298"/>
          </a:xfrm>
          <a:prstGeom prst="rect">
            <a:avLst/>
          </a:prstGeom>
          <a:noFill/>
        </p:spPr>
      </p:pic>
      <p:pic>
        <p:nvPicPr>
          <p:cNvPr id="9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05612" y="319102"/>
            <a:ext cx="1366427" cy="1357298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933580" y="319102"/>
            <a:ext cx="5214974" cy="1280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4400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2.مراء یا جدالگری  </a:t>
            </a:r>
            <a:endParaRPr lang="en-US" sz="4400" dirty="0" smtClean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pic>
        <p:nvPicPr>
          <p:cNvPr id="11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>
            <a:off x="8053236" y="2209800"/>
            <a:ext cx="785964" cy="762000"/>
          </a:xfrm>
          <a:prstGeom prst="rect">
            <a:avLst/>
          </a:prstGeom>
          <a:noFill/>
        </p:spPr>
      </p:pic>
      <p:pic>
        <p:nvPicPr>
          <p:cNvPr id="12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>
            <a:off x="8053236" y="3505200"/>
            <a:ext cx="785964" cy="762000"/>
          </a:xfrm>
          <a:prstGeom prst="rect">
            <a:avLst/>
          </a:prstGeom>
          <a:noFill/>
        </p:spPr>
      </p:pic>
      <p:pic>
        <p:nvPicPr>
          <p:cNvPr id="13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 flipH="1">
            <a:off x="2590800" y="3581400"/>
            <a:ext cx="785964" cy="762000"/>
          </a:xfrm>
          <a:prstGeom prst="rect">
            <a:avLst/>
          </a:prstGeom>
          <a:noFill/>
        </p:spPr>
      </p:pic>
      <p:pic>
        <p:nvPicPr>
          <p:cNvPr id="14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>
            <a:off x="8053236" y="5018032"/>
            <a:ext cx="785964" cy="762000"/>
          </a:xfrm>
          <a:prstGeom prst="rect">
            <a:avLst/>
          </a:prstGeom>
          <a:noFill/>
        </p:spPr>
      </p:pic>
      <p:pic>
        <p:nvPicPr>
          <p:cNvPr id="15" name="Picture 2" descr="C:\Users\satari\Desktop\انديشه 1 عكسها\png\AN071TR.PNG"/>
          <p:cNvPicPr>
            <a:picLocks noChangeAspect="1" noChangeArrowheads="1"/>
          </p:cNvPicPr>
          <p:nvPr/>
        </p:nvPicPr>
        <p:blipFill>
          <a:blip r:embed="rId4" cstate="print"/>
          <a:srcRect b="9486"/>
          <a:stretch>
            <a:fillRect/>
          </a:stretch>
        </p:blipFill>
        <p:spPr bwMode="auto">
          <a:xfrm flipH="1">
            <a:off x="2590800" y="5018032"/>
            <a:ext cx="785964" cy="762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34888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415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238" y="665366"/>
            <a:ext cx="8572560" cy="61055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  <a:hlinkClick r:id="rId2" action="ppaction://hlinksldjump"/>
              </a:rPr>
              <a:t>1. اهمیت مناظره و گفتگو</a:t>
            </a:r>
            <a:endParaRPr lang="fa-IR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  <a:hlinkClick r:id="rId3" action="ppaction://hlinksldjump"/>
              </a:rPr>
              <a:t>2.هدف گفتگو و مناظره علمی</a:t>
            </a:r>
            <a:endParaRPr lang="fa-IR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  <a:hlinkClick r:id="rId4" action="ppaction://hlinksldjump"/>
              </a:rPr>
              <a:t>3.آداب اخلاقی مناظره</a:t>
            </a:r>
            <a:endParaRPr lang="fa-IR" sz="28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  <a:hlinkClick r:id="rId5" action="ppaction://hlinksldjump"/>
              </a:rPr>
              <a:t>4.آفات اخلاقی مناظره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  <a:p>
            <a:pPr algn="r" rtl="1"/>
            <a:endParaRPr lang="fa-IR" sz="2800" dirty="0">
              <a:solidFill>
                <a:srgbClr val="FFFF00"/>
              </a:solidFill>
              <a:cs typeface="B Homa" pitchFamily="2" charset="-7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32559" y="76200"/>
            <a:ext cx="2336005" cy="107154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Traffic" pitchFamily="2" charset="-78"/>
              </a:rPr>
              <a:t>فهرست</a:t>
            </a:r>
            <a:endParaRPr lang="en-US" sz="2800" dirty="0">
              <a:cs typeface="B Traffic" pitchFamily="2" charset="-78"/>
            </a:endParaRPr>
          </a:p>
        </p:txBody>
      </p:sp>
      <p:pic>
        <p:nvPicPr>
          <p:cNvPr id="1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85773" flipH="1">
            <a:off x="8084677" y="5648657"/>
            <a:ext cx="817567" cy="1157279"/>
          </a:xfrm>
          <a:prstGeom prst="rect">
            <a:avLst/>
          </a:prstGeom>
          <a:noFill/>
        </p:spPr>
      </p:pic>
      <p:pic>
        <p:nvPicPr>
          <p:cNvPr id="1029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345093">
            <a:off x="488978" y="529504"/>
            <a:ext cx="858810" cy="12929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5"/>
            <a:ext cx="667952" cy="7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146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5290276" y="3156676"/>
            <a:ext cx="6429364" cy="973283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/>
              </a:rPr>
              <a:t>فصل هشتم :</a:t>
            </a: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  <a:cs typeface="B Homa"/>
            </a:endParaRPr>
          </a:p>
          <a:p>
            <a:pPr algn="ctr">
              <a:lnSpc>
                <a:spcPts val="3400"/>
              </a:lnSpc>
              <a:spcAft>
                <a:spcPts val="1000"/>
              </a:spcAft>
            </a:pPr>
            <a:r>
              <a:rPr lang="fa-IR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B Homa"/>
              </a:rPr>
              <a:t> اخلاق مناظره و گفتگوی علمی	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ardrop 8"/>
          <p:cNvSpPr/>
          <p:nvPr/>
        </p:nvSpPr>
        <p:spPr>
          <a:xfrm rot="19030443" flipH="1" flipV="1">
            <a:off x="7848061" y="75661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1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0250" y="143478"/>
            <a:ext cx="872852" cy="85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152400"/>
            <a:ext cx="3049324" cy="3028950"/>
          </a:xfrm>
          <a:prstGeom prst="rect">
            <a:avLst/>
          </a:prstGeom>
          <a:noFill/>
        </p:spPr>
      </p:pic>
      <p:pic>
        <p:nvPicPr>
          <p:cNvPr id="13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19400" y="3981450"/>
            <a:ext cx="3049324" cy="3028950"/>
          </a:xfrm>
          <a:prstGeom prst="rect">
            <a:avLst/>
          </a:prstGeom>
          <a:noFill/>
        </p:spPr>
      </p:pic>
      <p:pic>
        <p:nvPicPr>
          <p:cNvPr id="1026" name="Picture 2" descr="C:\Users\hamidi.t\Desktop\smithsonian-collection-wegner-debate-chairs.jpg"/>
          <p:cNvPicPr>
            <a:picLocks noChangeAspect="1" noChangeArrowheads="1"/>
          </p:cNvPicPr>
          <p:nvPr/>
        </p:nvPicPr>
        <p:blipFill rotWithShape="1">
          <a:blip r:embed="rId5" cstate="print"/>
          <a:srcRect l="7778" r="6666"/>
          <a:stretch/>
        </p:blipFill>
        <p:spPr bwMode="auto">
          <a:xfrm>
            <a:off x="1524000" y="1295400"/>
            <a:ext cx="5867400" cy="455414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4"/>
            <a:ext cx="1497106" cy="16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371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amidi.t\Desktop\باروری-IVF-هبوط.jpg"/>
          <p:cNvPicPr>
            <a:picLocks noChangeAspect="1" noChangeArrowheads="1"/>
          </p:cNvPicPr>
          <p:nvPr/>
        </p:nvPicPr>
        <p:blipFill>
          <a:blip r:embed="rId2" cstate="print"/>
          <a:srcRect r="44872"/>
          <a:stretch>
            <a:fillRect/>
          </a:stretch>
        </p:blipFill>
        <p:spPr bwMode="auto">
          <a:xfrm>
            <a:off x="5867400" y="2895600"/>
            <a:ext cx="3276600" cy="3962400"/>
          </a:xfrm>
          <a:prstGeom prst="rect">
            <a:avLst/>
          </a:prstGeom>
          <a:noFill/>
        </p:spPr>
      </p:pic>
      <p:pic>
        <p:nvPicPr>
          <p:cNvPr id="8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9976" y="2438400"/>
            <a:ext cx="2362200" cy="2346417"/>
          </a:xfrm>
          <a:prstGeom prst="rect">
            <a:avLst/>
          </a:prstGeom>
          <a:noFill/>
        </p:spPr>
      </p:pic>
      <p:sp>
        <p:nvSpPr>
          <p:cNvPr id="7" name="Folded Corner 6"/>
          <p:cNvSpPr/>
          <p:nvPr/>
        </p:nvSpPr>
        <p:spPr>
          <a:xfrm>
            <a:off x="0" y="3810000"/>
            <a:ext cx="5791201" cy="3048000"/>
          </a:xfrm>
          <a:prstGeom prst="foldedCorner">
            <a:avLst>
              <a:gd name="adj" fmla="val 18151"/>
            </a:avLst>
          </a:prstGeom>
          <a:solidFill>
            <a:srgbClr val="6D7D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274320" bIns="0" rtlCol="1" anchor="ctr"/>
          <a:lstStyle/>
          <a:p>
            <a:pPr algn="justLow" rtl="1"/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بر اساس نص آیات قران کریم،خداوند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برای آفرینش انسان با ملائکه به گفتگو پرداخت، پس از هبوط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آدم بر روی زمین نیز همواره، مستقیم و غیر مستقیم ، با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آدمیان گفتگو نموده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این جریان  </a:t>
            </a:r>
            <a:r>
              <a:rPr lang="fa-IR" sz="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تا ابد ادامه </a:t>
            </a:r>
            <a:r>
              <a:rPr lang="fa-IR" sz="28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دارد.</a:t>
            </a:r>
            <a:endParaRPr lang="fa-IR" sz="2800" dirty="0">
              <a:solidFill>
                <a:srgbClr val="FFFF00"/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819400" y="533400"/>
            <a:ext cx="6324600" cy="35052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فبشر عبادالذین یستعمون القول فیتبعون احسنه </a:t>
            </a:r>
            <a:r>
              <a:rPr lang="fa-IR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(پس بشارت ده به آن </a:t>
            </a:r>
            <a:r>
              <a:rPr lang="fa-IR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بندگان من </a:t>
            </a:r>
            <a:r>
              <a:rPr lang="fa-IR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که به سخن گوش فرا می دهند و بهترین </a:t>
            </a:r>
            <a:r>
              <a:rPr lang="fa-IR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آن را </a:t>
            </a:r>
            <a:r>
              <a:rPr lang="fa-IR" sz="20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پیروی می کنند؛اینان اند که خدایشان راه نموده و اینان اند همان خردمندان).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506677" y="381000"/>
            <a:ext cx="5029200" cy="1066800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4000" dirty="0">
              <a:cs typeface="B Homa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505200" y="381000"/>
            <a:ext cx="4669971" cy="8163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1.اهمیت مناظره و گفتگو</a:t>
            </a:r>
            <a:endParaRPr lang="fa-IR" sz="3200" dirty="0">
              <a:solidFill>
                <a:srgbClr val="FFFF00"/>
              </a:solidFill>
            </a:endParaRPr>
          </a:p>
        </p:txBody>
      </p:sp>
      <p:pic>
        <p:nvPicPr>
          <p:cNvPr id="4" name="Picture 5" descr="C:\Users\satari\Desktop\انديشه 1 عكسها\png\bote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7772400" y="304800"/>
            <a:ext cx="912923" cy="117297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4"/>
            <a:ext cx="1649506" cy="177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650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amidi.t\Desktop\506019_88iPlS7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0"/>
            <a:ext cx="4956419" cy="55626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134710" y="1564033"/>
            <a:ext cx="2181287" cy="1285807"/>
            <a:chOff x="3602540" y="1457393"/>
            <a:chExt cx="2181287" cy="1285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Rounded Rectangle 31"/>
            <p:cNvSpPr/>
            <p:nvPr/>
          </p:nvSpPr>
          <p:spPr>
            <a:xfrm>
              <a:off x="3602540" y="1457393"/>
              <a:ext cx="2181287" cy="128580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6444"/>
                <a:satOff val="-1220"/>
                <a:lumOff val="11745"/>
                <a:alphaOff val="0"/>
              </a:schemeClr>
            </a:fillRef>
            <a:effectRef idx="2">
              <a:schemeClr val="accent3">
                <a:shade val="50000"/>
                <a:hueOff val="76444"/>
                <a:satOff val="-1220"/>
                <a:lumOff val="11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7"/>
            <p:cNvSpPr/>
            <p:nvPr/>
          </p:nvSpPr>
          <p:spPr>
            <a:xfrm>
              <a:off x="3665308" y="1520161"/>
              <a:ext cx="2055751" cy="1160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1</a:t>
              </a: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. تبلیغی 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1" name="Straight Connector 8"/>
          <p:cNvSpPr/>
          <p:nvPr/>
        </p:nvSpPr>
        <p:spPr>
          <a:xfrm>
            <a:off x="2420288" y="1335347"/>
            <a:ext cx="4629833" cy="46298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489415" y="1520942"/>
                </a:moveTo>
                <a:arcTo wR="2314916" hR="2314916" stAng="20396481" swAng="1003454"/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grpSp>
        <p:nvGrpSpPr>
          <p:cNvPr id="12" name="Group 11"/>
          <p:cNvGrpSpPr/>
          <p:nvPr/>
        </p:nvGrpSpPr>
        <p:grpSpPr>
          <a:xfrm>
            <a:off x="6581713" y="3522478"/>
            <a:ext cx="2181287" cy="1285807"/>
            <a:chOff x="4049543" y="3415838"/>
            <a:chExt cx="2181287" cy="1285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Rounded Rectangle 29"/>
            <p:cNvSpPr/>
            <p:nvPr/>
          </p:nvSpPr>
          <p:spPr>
            <a:xfrm>
              <a:off x="4049543" y="3415838"/>
              <a:ext cx="2181287" cy="128580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152889"/>
                <a:satOff val="-2439"/>
                <a:lumOff val="23490"/>
                <a:alphaOff val="0"/>
              </a:schemeClr>
            </a:fillRef>
            <a:effectRef idx="2">
              <a:schemeClr val="accent3">
                <a:shade val="50000"/>
                <a:hueOff val="152889"/>
                <a:satOff val="-2439"/>
                <a:lumOff val="23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10"/>
            <p:cNvSpPr/>
            <p:nvPr/>
          </p:nvSpPr>
          <p:spPr>
            <a:xfrm>
              <a:off x="4112311" y="3478606"/>
              <a:ext cx="2055751" cy="1160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2. ارشادی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3" name="Straight Connector 11"/>
          <p:cNvSpPr/>
          <p:nvPr/>
        </p:nvSpPr>
        <p:spPr>
          <a:xfrm>
            <a:off x="2420288" y="1335347"/>
            <a:ext cx="4629833" cy="46298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317642" y="3475920"/>
                </a:moveTo>
                <a:arcTo wR="2314916" hR="2314916" stAng="1806083" swAng="502016"/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grpSp>
        <p:nvGrpSpPr>
          <p:cNvPr id="14" name="Group 13"/>
          <p:cNvGrpSpPr/>
          <p:nvPr/>
        </p:nvGrpSpPr>
        <p:grpSpPr>
          <a:xfrm>
            <a:off x="5433187" y="5093028"/>
            <a:ext cx="2181287" cy="1285807"/>
            <a:chOff x="2797070" y="4986388"/>
            <a:chExt cx="2181287" cy="1285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Rounded Rectangle 27"/>
            <p:cNvSpPr/>
            <p:nvPr/>
          </p:nvSpPr>
          <p:spPr>
            <a:xfrm>
              <a:off x="2797070" y="4986388"/>
              <a:ext cx="2181287" cy="128580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229333"/>
                <a:satOff val="-3659"/>
                <a:lumOff val="35235"/>
                <a:alphaOff val="0"/>
              </a:schemeClr>
            </a:fillRef>
            <a:effectRef idx="2">
              <a:schemeClr val="accent3">
                <a:shade val="50000"/>
                <a:hueOff val="229333"/>
                <a:satOff val="-3659"/>
                <a:lumOff val="35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13"/>
            <p:cNvSpPr/>
            <p:nvPr/>
          </p:nvSpPr>
          <p:spPr>
            <a:xfrm>
              <a:off x="2859838" y="5049156"/>
              <a:ext cx="2055751" cy="1160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3. تعلیمی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3513" y="5043402"/>
            <a:ext cx="2181287" cy="1285807"/>
            <a:chOff x="788261" y="4986388"/>
            <a:chExt cx="2181287" cy="1285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Rounded Rectangle 25"/>
            <p:cNvSpPr/>
            <p:nvPr/>
          </p:nvSpPr>
          <p:spPr>
            <a:xfrm>
              <a:off x="788261" y="4986388"/>
              <a:ext cx="2181287" cy="128580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229333"/>
                <a:satOff val="-3659"/>
                <a:lumOff val="35235"/>
                <a:alphaOff val="0"/>
              </a:schemeClr>
            </a:fillRef>
            <a:effectRef idx="2">
              <a:schemeClr val="accent3">
                <a:shade val="50000"/>
                <a:hueOff val="229333"/>
                <a:satOff val="-3659"/>
                <a:lumOff val="35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16"/>
            <p:cNvSpPr/>
            <p:nvPr/>
          </p:nvSpPr>
          <p:spPr>
            <a:xfrm>
              <a:off x="851029" y="5049156"/>
              <a:ext cx="2055751" cy="1160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4. آموزشی 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7" name="Straight Connector 17"/>
          <p:cNvSpPr/>
          <p:nvPr/>
        </p:nvSpPr>
        <p:spPr>
          <a:xfrm>
            <a:off x="2286000" y="1237567"/>
            <a:ext cx="4629833" cy="46298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02447" y="3754984"/>
                </a:moveTo>
                <a:arcTo wR="2314916" hR="2314916" stAng="8491901" swAng="502016"/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grpSp>
        <p:nvGrpSpPr>
          <p:cNvPr id="18" name="Group 17"/>
          <p:cNvGrpSpPr/>
          <p:nvPr/>
        </p:nvGrpSpPr>
        <p:grpSpPr>
          <a:xfrm>
            <a:off x="501798" y="3528995"/>
            <a:ext cx="2181287" cy="1285807"/>
            <a:chOff x="-464211" y="3415838"/>
            <a:chExt cx="2181287" cy="1285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23"/>
            <p:cNvSpPr/>
            <p:nvPr/>
          </p:nvSpPr>
          <p:spPr>
            <a:xfrm>
              <a:off x="-464211" y="3415838"/>
              <a:ext cx="2181287" cy="128580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152889"/>
                <a:satOff val="-2439"/>
                <a:lumOff val="23490"/>
                <a:alphaOff val="0"/>
              </a:schemeClr>
            </a:fillRef>
            <a:effectRef idx="2">
              <a:schemeClr val="accent3">
                <a:shade val="50000"/>
                <a:hueOff val="152889"/>
                <a:satOff val="-2439"/>
                <a:lumOff val="2349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19"/>
            <p:cNvSpPr/>
            <p:nvPr/>
          </p:nvSpPr>
          <p:spPr>
            <a:xfrm>
              <a:off x="-401443" y="3478606"/>
              <a:ext cx="2055751" cy="1160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5. اجتماعی 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19" name="Straight Connector 20"/>
          <p:cNvSpPr/>
          <p:nvPr/>
        </p:nvSpPr>
        <p:spPr>
          <a:xfrm>
            <a:off x="2420288" y="1335347"/>
            <a:ext cx="4629833" cy="46298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919" y="2180272"/>
                </a:moveTo>
                <a:arcTo wR="2314916" hR="2314916" stAng="11000065" swAng="1003454"/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sp>
      <p:grpSp>
        <p:nvGrpSpPr>
          <p:cNvPr id="20" name="Group 19"/>
          <p:cNvGrpSpPr/>
          <p:nvPr/>
        </p:nvGrpSpPr>
        <p:grpSpPr>
          <a:xfrm>
            <a:off x="948801" y="1600200"/>
            <a:ext cx="2181287" cy="1285807"/>
            <a:chOff x="-17208" y="1457393"/>
            <a:chExt cx="2181287" cy="128580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-17208" y="1457393"/>
              <a:ext cx="2181287" cy="1285807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6444"/>
                <a:satOff val="-1220"/>
                <a:lumOff val="11745"/>
                <a:alphaOff val="0"/>
              </a:schemeClr>
            </a:fillRef>
            <a:effectRef idx="2">
              <a:schemeClr val="accent3">
                <a:shade val="50000"/>
                <a:hueOff val="76444"/>
                <a:satOff val="-1220"/>
                <a:lumOff val="11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22"/>
            <p:cNvSpPr/>
            <p:nvPr/>
          </p:nvSpPr>
          <p:spPr>
            <a:xfrm>
              <a:off x="45560" y="1520161"/>
              <a:ext cx="2055751" cy="11602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6. احساسی و اقناعی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381000"/>
            <a:ext cx="5791199" cy="983957"/>
            <a:chOff x="1792665" y="585803"/>
            <a:chExt cx="2181287" cy="1285807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Rounded Rectangle 33"/>
            <p:cNvSpPr/>
            <p:nvPr/>
          </p:nvSpPr>
          <p:spPr>
            <a:xfrm>
              <a:off x="1792665" y="585803"/>
              <a:ext cx="2181287" cy="1285807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855433" y="648571"/>
              <a:ext cx="2055751" cy="116027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kern="1200" dirty="0" smtClean="0">
                  <a:solidFill>
                    <a:srgbClr val="C00000"/>
                  </a:solidFill>
                  <a:cs typeface="B Homa" pitchFamily="2" charset="-78"/>
                </a:rPr>
                <a:t>انواع گفتگو</a:t>
              </a:r>
              <a:endParaRPr lang="fa-IR" sz="4000" kern="1200" dirty="0">
                <a:solidFill>
                  <a:srgbClr val="C00000"/>
                </a:solidFill>
                <a:cs typeface="B Homa" pitchFamily="2" charset="-78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5"/>
            <a:ext cx="1398674" cy="15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4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ghiyasvand\Desktop\png\يبفurl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19200"/>
            <a:ext cx="4526041" cy="4495800"/>
          </a:xfrm>
          <a:prstGeom prst="rect">
            <a:avLst/>
          </a:prstGeom>
          <a:noFill/>
        </p:spPr>
      </p:pic>
      <p:pic>
        <p:nvPicPr>
          <p:cNvPr id="3074" name="Picture 2" descr="C:\Users\hamidi.t\Desktop\1393672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029" y="1447800"/>
            <a:ext cx="5584371" cy="4343400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990600" y="1143000"/>
            <a:ext cx="1437233" cy="934201"/>
            <a:chOff x="1190848" y="2053607"/>
            <a:chExt cx="1437233" cy="934201"/>
          </a:xfrm>
        </p:grpSpPr>
        <p:sp>
          <p:nvSpPr>
            <p:cNvPr id="42" name="Round Same Side Corner Rectangle 41"/>
            <p:cNvSpPr/>
            <p:nvPr/>
          </p:nvSpPr>
          <p:spPr>
            <a:xfrm rot="19440000">
              <a:off x="1190848" y="2053607"/>
              <a:ext cx="1437233" cy="934201"/>
            </a:xfrm>
            <a:prstGeom prst="round2Same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3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 Same Side Corner Rectangle 6"/>
            <p:cNvSpPr/>
            <p:nvPr/>
          </p:nvSpPr>
          <p:spPr>
            <a:xfrm rot="19440000">
              <a:off x="1249855" y="2094856"/>
              <a:ext cx="1346025" cy="888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25400" rIns="762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برهان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14600" y="381000"/>
            <a:ext cx="1437233" cy="934201"/>
            <a:chOff x="2813097" y="1331335"/>
            <a:chExt cx="1437233" cy="934201"/>
          </a:xfrm>
        </p:grpSpPr>
        <p:sp>
          <p:nvSpPr>
            <p:cNvPr id="40" name="Round Same Side Corner Rectangle 39"/>
            <p:cNvSpPr/>
            <p:nvPr/>
          </p:nvSpPr>
          <p:spPr>
            <a:xfrm rot="20880000">
              <a:off x="2813097" y="1331335"/>
              <a:ext cx="1437233" cy="934201"/>
            </a:xfrm>
            <a:prstGeom prst="round2Same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3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ound Same Side Corner Rectangle 8"/>
            <p:cNvSpPr/>
            <p:nvPr/>
          </p:nvSpPr>
          <p:spPr>
            <a:xfrm rot="20880000">
              <a:off x="2863442" y="1376441"/>
              <a:ext cx="1346025" cy="888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25400" rIns="762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جدل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67200" y="304800"/>
            <a:ext cx="1437233" cy="934201"/>
            <a:chOff x="4588869" y="1331335"/>
            <a:chExt cx="1437233" cy="934201"/>
          </a:xfrm>
        </p:grpSpPr>
        <p:sp>
          <p:nvSpPr>
            <p:cNvPr id="38" name="Round Same Side Corner Rectangle 37"/>
            <p:cNvSpPr/>
            <p:nvPr/>
          </p:nvSpPr>
          <p:spPr>
            <a:xfrm rot="720000">
              <a:off x="4588869" y="1331335"/>
              <a:ext cx="1437233" cy="934201"/>
            </a:xfrm>
            <a:prstGeom prst="round2Same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3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 Same Side Corner Rectangle 10"/>
            <p:cNvSpPr/>
            <p:nvPr/>
          </p:nvSpPr>
          <p:spPr>
            <a:xfrm rot="720000">
              <a:off x="4629732" y="1376441"/>
              <a:ext cx="1346025" cy="888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25400" rIns="762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خطابه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28512" y="942783"/>
            <a:ext cx="1539088" cy="934201"/>
            <a:chOff x="5891230" y="2130945"/>
            <a:chExt cx="1456700" cy="934201"/>
          </a:xfrm>
        </p:grpSpPr>
        <p:sp>
          <p:nvSpPr>
            <p:cNvPr id="36" name="Round Same Side Corner Rectangle 35"/>
            <p:cNvSpPr/>
            <p:nvPr/>
          </p:nvSpPr>
          <p:spPr>
            <a:xfrm rot="2160000">
              <a:off x="5891230" y="2130945"/>
              <a:ext cx="1437233" cy="934201"/>
            </a:xfrm>
            <a:prstGeom prst="round2Same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3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 Same Side Corner Rectangle 12"/>
            <p:cNvSpPr/>
            <p:nvPr/>
          </p:nvSpPr>
          <p:spPr>
            <a:xfrm rot="2160000">
              <a:off x="6146006" y="2171807"/>
              <a:ext cx="1201924" cy="687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25400" rIns="762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شعر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43800" y="1752600"/>
            <a:ext cx="934201" cy="1437233"/>
            <a:chOff x="7650858" y="3121747"/>
            <a:chExt cx="934201" cy="1437233"/>
          </a:xfrm>
        </p:grpSpPr>
        <p:sp>
          <p:nvSpPr>
            <p:cNvPr id="34" name="Round Same Side Corner Rectangle 33"/>
            <p:cNvSpPr/>
            <p:nvPr/>
          </p:nvSpPr>
          <p:spPr>
            <a:xfrm rot="3600000">
              <a:off x="7399342" y="3373263"/>
              <a:ext cx="1437233" cy="934201"/>
            </a:xfrm>
            <a:prstGeom prst="round2Same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3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 Same Side Corner Rectangle 14"/>
            <p:cNvSpPr/>
            <p:nvPr/>
          </p:nvSpPr>
          <p:spPr>
            <a:xfrm rot="3600000">
              <a:off x="7425199" y="3407466"/>
              <a:ext cx="1346025" cy="888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25400" rIns="762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مغالطه 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304800" y="5181600"/>
            <a:ext cx="8534400" cy="1905000"/>
          </a:xfrm>
          <a:prstGeom prst="horizontalScroll">
            <a:avLst>
              <a:gd name="adj" fmla="val 1455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اخلاق گفتگو و آداب مناظره و جدال 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از روزگاران </a:t>
            </a: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دور،همواره 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مورد توجه </a:t>
            </a:r>
            <a:r>
              <a:rPr lang="fa-IR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اندیشمندان مختلف بوده است. 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خصوصاً میان منطق دانان و عالمان اخلاق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B Homa" pitchFamily="2" charset="-78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3200400" y="3276600"/>
            <a:ext cx="2819400" cy="21336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cs typeface="B Nazanin" pitchFamily="2" charset="-78"/>
              </a:rPr>
              <a:t>مبحث صناعات خمس: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24" name="Down Arrow 23"/>
          <p:cNvSpPr/>
          <p:nvPr/>
        </p:nvSpPr>
        <p:spPr>
          <a:xfrm rot="10800000" flipH="1">
            <a:off x="4419600" y="2362200"/>
            <a:ext cx="304800" cy="838200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5"/>
            <a:ext cx="1262235" cy="13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5601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ttari\Desktop\عکس 5\1940801.jpg"/>
          <p:cNvPicPr>
            <a:picLocks noChangeAspect="1" noChangeArrowheads="1"/>
          </p:cNvPicPr>
          <p:nvPr/>
        </p:nvPicPr>
        <p:blipFill>
          <a:blip r:embed="rId2" cstate="print"/>
          <a:srcRect t="-3704" b="9259"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sp>
        <p:nvSpPr>
          <p:cNvPr id="16" name="Folded Corner 15"/>
          <p:cNvSpPr/>
          <p:nvPr/>
        </p:nvSpPr>
        <p:spPr>
          <a:xfrm>
            <a:off x="1143000" y="3581400"/>
            <a:ext cx="7467600" cy="3276600"/>
          </a:xfrm>
          <a:prstGeom prst="foldedCorner">
            <a:avLst>
              <a:gd name="adj" fmla="val 1833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097280" rIns="457200"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endParaRPr lang="fa-IR" sz="36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B Traffic"/>
            </a:endParaRP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ب) روشنگری:</a:t>
            </a:r>
            <a:r>
              <a:rPr lang="en-US" sz="3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</a:p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یکی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از مصادیق امر به معروف ونهی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ازمنکردر حوزه معرفتی،مناظره با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کسانی است که در عرصه اندیشه به انحراف کشیده  شده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و یا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حقیقت برای آنها مشتبه 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شده است.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143000" y="2667000"/>
            <a:ext cx="7696200" cy="1676400"/>
          </a:xfrm>
          <a:prstGeom prst="foldedCorner">
            <a:avLst>
              <a:gd name="adj" fmla="val 4523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731520" rIns="914400" rtlCol="1" anchor="ctr"/>
          <a:lstStyle/>
          <a:p>
            <a:pPr algn="justLow" rtl="1">
              <a:lnSpc>
                <a:spcPts val="3400"/>
              </a:lnSpc>
              <a:spcAft>
                <a:spcPts val="1000"/>
              </a:spcAft>
            </a:pPr>
            <a:r>
              <a:rPr lang="fa-IR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امام علی</a:t>
            </a:r>
            <a:r>
              <a:rPr lang="fa-IR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(ع</a:t>
            </a:r>
            <a:r>
              <a:rPr lang="fa-I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)</a:t>
            </a:r>
            <a:r>
              <a:rPr lang="fa-IR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 </a:t>
            </a:r>
            <a:r>
              <a:rPr lang="fa-IR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: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اندیشه </a:t>
            </a:r>
            <a:r>
              <a:rPr lang="fa-IR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ها را با هم روبه رو کنید تا اندیشه درست از آنها پدید آید</a:t>
            </a: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66800" y="1447800"/>
            <a:ext cx="3962400" cy="1447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الف)حق خواهی : </a:t>
            </a:r>
            <a:endParaRPr lang="en-US" sz="3200" b="1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  <a:p>
            <a:pPr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 pitchFamily="2" charset="-78"/>
              </a:rPr>
              <a:t>گفتگو برای فهم حقیقت.</a:t>
            </a:r>
            <a:endParaRPr lang="fa-I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B Traffic" pitchFamily="2" charset="-78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4876800" y="1295400"/>
            <a:ext cx="3962400" cy="1752600"/>
          </a:xfrm>
          <a:prstGeom prst="flowChartPunchedTap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endParaRPr lang="fa-IR" sz="4000" dirty="0"/>
          </a:p>
        </p:txBody>
      </p:sp>
      <p:sp>
        <p:nvSpPr>
          <p:cNvPr id="14" name="Flowchart: Punched Tape 13"/>
          <p:cNvSpPr/>
          <p:nvPr/>
        </p:nvSpPr>
        <p:spPr>
          <a:xfrm>
            <a:off x="5105400" y="1524000"/>
            <a:ext cx="3505200" cy="1219200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>
              <a:lnSpc>
                <a:spcPts val="3400"/>
              </a:lnSpc>
              <a:spcAft>
                <a:spcPts val="1000"/>
              </a:spcAft>
            </a:pPr>
            <a:r>
              <a:rPr lang="fa-I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Traffic"/>
              </a:rPr>
              <a:t>2-1. انگیزه های مثبت 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1418916" y="247286"/>
            <a:ext cx="6991966" cy="971914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2. هدف </a:t>
            </a:r>
            <a:r>
              <a:rPr lang="fa-IR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گفتگو </a:t>
            </a:r>
            <a:r>
              <a:rPr lang="fa-IR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B Homa" pitchFamily="2" charset="-78"/>
              </a:rPr>
              <a:t>و مناظره علمی</a:t>
            </a:r>
            <a:endParaRPr lang="fa-IR" sz="3200" dirty="0">
              <a:solidFill>
                <a:schemeClr val="tx1"/>
              </a:solidFill>
              <a:cs typeface="B Homa" pitchFamily="2" charset="-78"/>
            </a:endParaRPr>
          </a:p>
        </p:txBody>
      </p:sp>
      <p:pic>
        <p:nvPicPr>
          <p:cNvPr id="5" name="Picture 4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65684" flipH="1">
            <a:off x="7712988" y="212377"/>
            <a:ext cx="890453" cy="1184720"/>
          </a:xfrm>
          <a:prstGeom prst="rect">
            <a:avLst/>
          </a:prstGeom>
          <a:noFill/>
        </p:spPr>
      </p:pic>
      <p:pic>
        <p:nvPicPr>
          <p:cNvPr id="12" name="Picture 11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334316">
            <a:off x="1173961" y="196746"/>
            <a:ext cx="890453" cy="118472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4"/>
            <a:ext cx="1192306" cy="12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0413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5" grpId="0" uiExpand="1" build="p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amidi.t\Desktop\robot_policy_regulation_deb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1439"/>
            <a:ext cx="9144000" cy="6949439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3700245" y="3603103"/>
            <a:ext cx="2721497" cy="2721497"/>
            <a:chOff x="2918531" y="4443321"/>
            <a:chExt cx="2090194" cy="2090194"/>
          </a:xfrm>
        </p:grpSpPr>
        <p:sp>
          <p:nvSpPr>
            <p:cNvPr id="20" name="Oval 19"/>
            <p:cNvSpPr/>
            <p:nvPr/>
          </p:nvSpPr>
          <p:spPr>
            <a:xfrm>
              <a:off x="2918531" y="4443321"/>
              <a:ext cx="2090194" cy="20901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fillRef>
            <a:effectRef idx="0">
              <a:schemeClr val="accent2">
                <a:shade val="50000"/>
                <a:hueOff val="-41484"/>
                <a:satOff val="-8409"/>
                <a:lumOff val="462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2"/>
            <p:cNvSpPr/>
            <p:nvPr/>
          </p:nvSpPr>
          <p:spPr>
            <a:xfrm>
              <a:off x="3224633" y="4749423"/>
              <a:ext cx="1477990" cy="1477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justLow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solidFill>
                    <a:schemeClr val="tx1"/>
                  </a:solidFill>
                  <a:cs typeface="B Traffic" pitchFamily="2" charset="-78"/>
                </a:rPr>
                <a:t>یکی از بزرگترین رذایل اخلاقی «مراء و جدال» است.</a:t>
              </a:r>
              <a:endParaRPr lang="fa-IR" sz="28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5400" y="1295400"/>
            <a:ext cx="3014445" cy="3014445"/>
            <a:chOff x="696879" y="2221670"/>
            <a:chExt cx="2090194" cy="2090194"/>
          </a:xfrm>
        </p:grpSpPr>
        <p:sp>
          <p:nvSpPr>
            <p:cNvPr id="16" name="Oval 15"/>
            <p:cNvSpPr/>
            <p:nvPr/>
          </p:nvSpPr>
          <p:spPr>
            <a:xfrm>
              <a:off x="696879" y="2221670"/>
              <a:ext cx="2090194" cy="20901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fillRef>
            <a:effectRef idx="0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002981" y="2527772"/>
              <a:ext cx="1477990" cy="1477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kern="1200" dirty="0" smtClean="0">
                  <a:solidFill>
                    <a:schemeClr val="tx1"/>
                  </a:solidFill>
                  <a:cs typeface="B Traffic" pitchFamily="2" charset="-78"/>
                </a:rPr>
                <a:t>کسانی که از جریان سالم گفتگو عدول می کنند و کار را به مراء می کشانند،خبر از وجود رذایل اخلاقی فراوانی در درون خود می دهند.</a:t>
              </a:r>
              <a:endParaRPr lang="fa-IR" sz="20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33845" y="1295400"/>
            <a:ext cx="3200400" cy="3200400"/>
            <a:chOff x="5140183" y="2221670"/>
            <a:chExt cx="2090194" cy="2090194"/>
          </a:xfrm>
        </p:grpSpPr>
        <p:sp>
          <p:nvSpPr>
            <p:cNvPr id="24" name="Oval 23"/>
            <p:cNvSpPr/>
            <p:nvPr/>
          </p:nvSpPr>
          <p:spPr>
            <a:xfrm>
              <a:off x="5140183" y="2221670"/>
              <a:ext cx="2090194" cy="209019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fillRef>
            <a:effectRef idx="0">
              <a:schemeClr val="accent2">
                <a:shade val="50000"/>
                <a:hueOff val="-20742"/>
                <a:satOff val="-4204"/>
                <a:lumOff val="231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8"/>
            <p:cNvSpPr/>
            <p:nvPr/>
          </p:nvSpPr>
          <p:spPr>
            <a:xfrm>
              <a:off x="5446285" y="2527772"/>
              <a:ext cx="1477990" cy="1477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گاهی هدف از مناظره،صرفاً غلبه برطرف مقابل و به کرسی نشاندن سخن باطل ونادرست </a:t>
              </a:r>
              <a:r>
                <a:rPr lang="fa-IR" sz="2400" dirty="0" smtClean="0">
                  <a:solidFill>
                    <a:schemeClr val="tx1"/>
                  </a:solidFill>
                  <a:cs typeface="B Traffic" pitchFamily="2" charset="-78"/>
                </a:rPr>
                <a:t>و غیرمستدل خود است.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18796" y="1418720"/>
            <a:ext cx="705440" cy="557398"/>
            <a:chOff x="4710579" y="1866087"/>
            <a:chExt cx="705440" cy="557398"/>
          </a:xfrm>
        </p:grpSpPr>
        <p:sp>
          <p:nvSpPr>
            <p:cNvPr id="26" name="Right Arrow 25"/>
            <p:cNvSpPr/>
            <p:nvPr/>
          </p:nvSpPr>
          <p:spPr>
            <a:xfrm rot="2700000">
              <a:off x="4784600" y="1792066"/>
              <a:ext cx="557398" cy="705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6"/>
            <p:cNvSpPr/>
            <p:nvPr/>
          </p:nvSpPr>
          <p:spPr>
            <a:xfrm rot="2700000">
              <a:off x="4809089" y="1874033"/>
              <a:ext cx="390179" cy="42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2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5127" y="3566351"/>
            <a:ext cx="557398" cy="705440"/>
            <a:chOff x="4806910" y="4013718"/>
            <a:chExt cx="557398" cy="705440"/>
          </a:xfrm>
        </p:grpSpPr>
        <p:sp>
          <p:nvSpPr>
            <p:cNvPr id="22" name="Right Arrow 21"/>
            <p:cNvSpPr/>
            <p:nvPr/>
          </p:nvSpPr>
          <p:spPr>
            <a:xfrm rot="8100000">
              <a:off x="4806910" y="4013718"/>
              <a:ext cx="557398" cy="705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20501"/>
                <a:satOff val="-3472"/>
                <a:lumOff val="16056"/>
                <a:alphaOff val="0"/>
              </a:schemeClr>
            </a:lnRef>
            <a:fillRef idx="1">
              <a:schemeClr val="accent2">
                <a:shade val="90000"/>
                <a:hueOff val="-20501"/>
                <a:satOff val="-3472"/>
                <a:lumOff val="16056"/>
                <a:alphaOff val="0"/>
              </a:schemeClr>
            </a:fillRef>
            <a:effectRef idx="0">
              <a:schemeClr val="accent2">
                <a:shade val="90000"/>
                <a:hueOff val="-20501"/>
                <a:satOff val="-3472"/>
                <a:lumOff val="160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10"/>
            <p:cNvSpPr/>
            <p:nvPr/>
          </p:nvSpPr>
          <p:spPr>
            <a:xfrm rot="18900000">
              <a:off x="4949640" y="4095685"/>
              <a:ext cx="390179" cy="42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2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47845" y="3662681"/>
            <a:ext cx="705440" cy="557398"/>
            <a:chOff x="2511237" y="4110048"/>
            <a:chExt cx="705440" cy="557398"/>
          </a:xfrm>
        </p:grpSpPr>
        <p:sp>
          <p:nvSpPr>
            <p:cNvPr id="18" name="Right Arrow 17"/>
            <p:cNvSpPr/>
            <p:nvPr/>
          </p:nvSpPr>
          <p:spPr>
            <a:xfrm rot="13500000">
              <a:off x="2585258" y="4036027"/>
              <a:ext cx="557398" cy="705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lnRef>
            <a:fillRef idx="1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fillRef>
            <a:effectRef idx="0">
              <a:schemeClr val="accent2">
                <a:shade val="90000"/>
                <a:hueOff val="-41001"/>
                <a:satOff val="-6944"/>
                <a:lumOff val="321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4"/>
            <p:cNvSpPr/>
            <p:nvPr/>
          </p:nvSpPr>
          <p:spPr>
            <a:xfrm rot="24300000">
              <a:off x="2727988" y="4236236"/>
              <a:ext cx="390179" cy="42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71165" y="1367009"/>
            <a:ext cx="557398" cy="705440"/>
            <a:chOff x="2562948" y="1814376"/>
            <a:chExt cx="557398" cy="705440"/>
          </a:xfrm>
        </p:grpSpPr>
        <p:sp>
          <p:nvSpPr>
            <p:cNvPr id="14" name="Right Arrow 13"/>
            <p:cNvSpPr/>
            <p:nvPr/>
          </p:nvSpPr>
          <p:spPr>
            <a:xfrm rot="18900000">
              <a:off x="2562948" y="1814376"/>
              <a:ext cx="557398" cy="705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-20501"/>
                <a:satOff val="-3472"/>
                <a:lumOff val="16056"/>
                <a:alphaOff val="0"/>
              </a:schemeClr>
            </a:lnRef>
            <a:fillRef idx="1">
              <a:schemeClr val="accent2">
                <a:shade val="90000"/>
                <a:hueOff val="-20501"/>
                <a:satOff val="-3472"/>
                <a:lumOff val="16056"/>
                <a:alphaOff val="0"/>
              </a:schemeClr>
            </a:fillRef>
            <a:effectRef idx="0">
              <a:schemeClr val="accent2">
                <a:shade val="90000"/>
                <a:hueOff val="-20501"/>
                <a:satOff val="-3472"/>
                <a:lumOff val="160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8"/>
            <p:cNvSpPr/>
            <p:nvPr/>
          </p:nvSpPr>
          <p:spPr>
            <a:xfrm rot="18900000">
              <a:off x="2587437" y="2014585"/>
              <a:ext cx="390179" cy="423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200" kern="120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89163" y="300038"/>
            <a:ext cx="5029200" cy="1147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a-IR" sz="4000" b="1" dirty="0" smtClean="0">
                <a:cs typeface="B Traffic" pitchFamily="2" charset="-78"/>
              </a:rPr>
              <a:t>2-2. انگیزه منفی</a:t>
            </a:r>
            <a:endParaRPr lang="fa-IR" sz="4000" dirty="0">
              <a:cs typeface="B Traffic" pitchFamily="2" charset="-78"/>
            </a:endParaRPr>
          </a:p>
        </p:txBody>
      </p:sp>
      <p:sp>
        <p:nvSpPr>
          <p:cNvPr id="31" name="Teardrop 30"/>
          <p:cNvSpPr/>
          <p:nvPr/>
        </p:nvSpPr>
        <p:spPr>
          <a:xfrm>
            <a:off x="7008763" y="228600"/>
            <a:ext cx="1295400" cy="1220742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2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875" y="362471"/>
            <a:ext cx="1032888" cy="1009129"/>
          </a:xfrm>
          <a:prstGeom prst="rect">
            <a:avLst/>
          </a:prstGeom>
          <a:noFill/>
        </p:spPr>
      </p:pic>
      <p:sp>
        <p:nvSpPr>
          <p:cNvPr id="33" name="Teardrop 32"/>
          <p:cNvSpPr/>
          <p:nvPr/>
        </p:nvSpPr>
        <p:spPr>
          <a:xfrm flipH="1">
            <a:off x="1828800" y="228600"/>
            <a:ext cx="1293763" cy="1219200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34" name="Picture 9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57128" y="363746"/>
            <a:ext cx="1031583" cy="1007854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" y="45064"/>
            <a:ext cx="962069" cy="10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55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2133601" y="762000"/>
            <a:ext cx="6096000" cy="5791200"/>
          </a:xfrm>
          <a:prstGeom prst="triangle">
            <a:avLst/>
          </a:pr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3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3048000" y="145392"/>
            <a:ext cx="4060947" cy="12262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228600"/>
            <a:ext cx="3733800" cy="1066800"/>
            <a:chOff x="2109660" y="689484"/>
            <a:chExt cx="2742559" cy="1623417"/>
          </a:xfrm>
        </p:grpSpPr>
        <p:sp>
          <p:nvSpPr>
            <p:cNvPr id="18" name="Rounded Rectangle 17"/>
            <p:cNvSpPr/>
            <p:nvPr/>
          </p:nvSpPr>
          <p:spPr>
            <a:xfrm>
              <a:off x="2109660" y="689484"/>
              <a:ext cx="2742559" cy="162341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2188909" y="768732"/>
              <a:ext cx="2584061" cy="1464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a-IR" sz="3200" kern="1200" dirty="0">
                <a:cs typeface="B Homa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0" y="381000"/>
            <a:ext cx="3863852" cy="762000"/>
            <a:chOff x="2109660" y="689484"/>
            <a:chExt cx="2742559" cy="1623417"/>
          </a:xfrm>
        </p:grpSpPr>
        <p:sp>
          <p:nvSpPr>
            <p:cNvPr id="14" name="Rounded Rectangle 13"/>
            <p:cNvSpPr/>
            <p:nvPr/>
          </p:nvSpPr>
          <p:spPr>
            <a:xfrm>
              <a:off x="2109660" y="689484"/>
              <a:ext cx="2742559" cy="162341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Rounded Rectangle 5"/>
            <p:cNvSpPr/>
            <p:nvPr/>
          </p:nvSpPr>
          <p:spPr>
            <a:xfrm>
              <a:off x="2188909" y="768731"/>
              <a:ext cx="2584061" cy="1464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kern="1200" dirty="0" smtClean="0">
                  <a:cs typeface="B Homa" pitchFamily="2" charset="-78"/>
                </a:rPr>
                <a:t>3.آداب اخلاقی مناظره</a:t>
              </a:r>
              <a:endParaRPr lang="fa-IR" sz="3200" kern="1200" dirty="0">
                <a:cs typeface="B Homa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525227"/>
            <a:ext cx="3556819" cy="3351573"/>
            <a:chOff x="2109660" y="2515827"/>
            <a:chExt cx="2742559" cy="1623416"/>
          </a:xfrm>
        </p:grpSpPr>
        <p:sp>
          <p:nvSpPr>
            <p:cNvPr id="12" name="Rounded Rectangle 11"/>
            <p:cNvSpPr/>
            <p:nvPr/>
          </p:nvSpPr>
          <p:spPr>
            <a:xfrm>
              <a:off x="2109660" y="2515827"/>
              <a:ext cx="2742559" cy="162341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90000"/>
              </a:schemeClr>
            </a:solidFill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7"/>
            <p:cNvSpPr/>
            <p:nvPr/>
          </p:nvSpPr>
          <p:spPr>
            <a:xfrm>
              <a:off x="2188909" y="2595076"/>
              <a:ext cx="2584061" cy="1464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rgbClr val="C00000"/>
                  </a:solidFill>
                  <a:cs typeface="B Traffic" pitchFamily="2" charset="-78"/>
                </a:rPr>
                <a:t>1- تأکید برنقاط مشترک :  </a:t>
              </a:r>
              <a:r>
                <a:rPr lang="fa-IR" sz="2400" kern="1200" dirty="0" smtClean="0">
                  <a:cs typeface="B Traffic" pitchFamily="2" charset="-78"/>
                </a:rPr>
                <a:t>دو فرد یا دو گروه زمانی می توانند به گفتگو و مناظره بپردازند که مشترکاتی با یکدیگر داشته باشند وگرنه امکان گفتگو نیست </a:t>
              </a:r>
              <a:endParaRPr lang="fa-IR" sz="2400" kern="1200" dirty="0">
                <a:cs typeface="B Traffic" pitchFamily="2" charset="-78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10200" y="4342171"/>
            <a:ext cx="3556819" cy="1906229"/>
            <a:chOff x="2109660" y="4342171"/>
            <a:chExt cx="2742559" cy="1623416"/>
          </a:xfrm>
        </p:grpSpPr>
        <p:sp>
          <p:nvSpPr>
            <p:cNvPr id="10" name="Rounded Rectangle 9"/>
            <p:cNvSpPr/>
            <p:nvPr/>
          </p:nvSpPr>
          <p:spPr>
            <a:xfrm>
              <a:off x="2109660" y="4342171"/>
              <a:ext cx="2742559" cy="1623416"/>
            </a:xfrm>
            <a:prstGeom prst="roundRect">
              <a:avLst/>
            </a:prstGeom>
            <a:solidFill>
              <a:schemeClr val="accent3">
                <a:lumMod val="75000"/>
                <a:alpha val="90000"/>
              </a:schemeClr>
            </a:solidFill>
          </p:spPr>
          <p:style>
            <a:lnRef idx="1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9"/>
            <p:cNvSpPr/>
            <p:nvPr/>
          </p:nvSpPr>
          <p:spPr>
            <a:xfrm>
              <a:off x="2188909" y="4421420"/>
              <a:ext cx="2584061" cy="1464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justLow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solidFill>
                    <a:srgbClr val="FFFF00"/>
                  </a:solidFill>
                  <a:cs typeface="B Traffic" pitchFamily="2" charset="-78"/>
                </a:rPr>
                <a:t>2- فهم موضوع گفتگو: </a:t>
              </a:r>
              <a:r>
                <a:rPr lang="fa-IR" sz="2400" kern="1200" dirty="0" smtClean="0">
                  <a:solidFill>
                    <a:schemeClr val="tx1"/>
                  </a:solidFill>
                  <a:cs typeface="B Traffic" pitchFamily="2" charset="-78"/>
                </a:rPr>
                <a:t>طرفین باید نسبت به موضوع بحث و همه ابعادو جوانب آن آگاهی کافی داشته باشند.</a:t>
              </a:r>
              <a:endParaRPr lang="fa-IR" sz="2400" kern="1200" dirty="0">
                <a:solidFill>
                  <a:schemeClr val="tx1"/>
                </a:solidFill>
                <a:cs typeface="B Traffic" pitchFamily="2" charset="-78"/>
              </a:endParaRPr>
            </a:p>
          </p:txBody>
        </p:sp>
      </p:grpSp>
      <p:pic>
        <p:nvPicPr>
          <p:cNvPr id="20" name="Picture 2" descr="C:\Users\sattari\Desktop\عکس 5\1940792.jpg"/>
          <p:cNvPicPr>
            <a:picLocks noChangeAspect="1" noChangeArrowheads="1"/>
          </p:cNvPicPr>
          <p:nvPr/>
        </p:nvPicPr>
        <p:blipFill>
          <a:blip r:embed="rId2" cstate="print"/>
          <a:srcRect l="27500" t="-10145" r="-833" b="7246"/>
          <a:stretch>
            <a:fillRect/>
          </a:stretch>
        </p:blipFill>
        <p:spPr bwMode="auto">
          <a:xfrm>
            <a:off x="0" y="1295400"/>
            <a:ext cx="5334000" cy="50292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73451" cy="16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578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513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تقي حميدي</dc:creator>
  <cp:lastModifiedBy>Administrator</cp:lastModifiedBy>
  <cp:revision>85</cp:revision>
  <dcterms:created xsi:type="dcterms:W3CDTF">2006-08-16T00:00:00Z</dcterms:created>
  <dcterms:modified xsi:type="dcterms:W3CDTF">2016-11-23T21:15:55Z</dcterms:modified>
</cp:coreProperties>
</file>