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9" r:id="rId1"/>
  </p:sldMasterIdLst>
  <p:sldIdLst>
    <p:sldId id="256" r:id="rId2"/>
    <p:sldId id="258" r:id="rId3"/>
    <p:sldId id="259" r:id="rId4"/>
    <p:sldId id="265" r:id="rId5"/>
    <p:sldId id="264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0" r:id="rId16"/>
    <p:sldId id="277" r:id="rId17"/>
    <p:sldId id="261" r:id="rId18"/>
    <p:sldId id="266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646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47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276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7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48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2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3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3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4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9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8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0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2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0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1575" y="231820"/>
            <a:ext cx="2019222" cy="489398"/>
          </a:xfrm>
        </p:spPr>
        <p:txBody>
          <a:bodyPr anchor="t">
            <a:normAutofit/>
          </a:bodyPr>
          <a:lstStyle/>
          <a:p>
            <a:pPr algn="r"/>
            <a:r>
              <a:rPr lang="fa-IR" sz="2500" dirty="0" smtClean="0">
                <a:latin typeface="Aldhabi" panose="01000000000000000000" pitchFamily="2" charset="-78"/>
                <a:cs typeface="B Fantezy" panose="00000400000000000000" pitchFamily="2" charset="-78"/>
              </a:rPr>
              <a:t>بسم الله الرحمن الرحیم</a:t>
            </a:r>
            <a:endParaRPr lang="fa-IR" sz="2500" dirty="0">
              <a:latin typeface="Aldhabi" panose="01000000000000000000" pitchFamily="2" charset="-78"/>
              <a:cs typeface="B Fantezy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938" y="3479333"/>
            <a:ext cx="8828919" cy="782425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  <a:cs typeface="B Kourosh" panose="00000400000000000000" pitchFamily="2" charset="-78"/>
              </a:rPr>
              <a:t>موضوع: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  <a:cs typeface="B Kourosh" panose="00000400000000000000" pitchFamily="2" charset="-78"/>
              </a:rPr>
              <a:t>Fp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  <a:cs typeface="B Kourosh" panose="00000400000000000000" pitchFamily="2" charset="-78"/>
              </a:rPr>
              <a:t> Growth</a:t>
            </a:r>
            <a:endParaRPr lang="fa-IR" sz="3200" dirty="0" smtClean="0">
              <a:solidFill>
                <a:schemeClr val="bg2">
                  <a:lumMod val="25000"/>
                </a:schemeClr>
              </a:solidFill>
              <a:latin typeface="Algerian" panose="04020705040A02060702" pitchFamily="82" charset="0"/>
              <a:cs typeface="B Kourosh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1186" y="4436319"/>
            <a:ext cx="45556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B Kourosh" panose="00000400000000000000" pitchFamily="2" charset="-78"/>
              </a:rPr>
              <a:t>گردآورنده:حدیثه نقوی</a:t>
            </a:r>
          </a:p>
          <a:p>
            <a:pPr algn="r"/>
            <a:r>
              <a:rPr lang="fa-I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B Kourosh" panose="00000400000000000000" pitchFamily="2" charset="-78"/>
              </a:rPr>
              <a:t>الهام صفار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9714" y="4574819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6221186" y="5464482"/>
            <a:ext cx="45556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B Kourosh" panose="00000400000000000000" pitchFamily="2" charset="-78"/>
              </a:rPr>
              <a:t>درس مبانی داده کاوی</a:t>
            </a:r>
          </a:p>
          <a:p>
            <a:pPr algn="r"/>
            <a:r>
              <a:rPr lang="fa-IR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B Kourosh" panose="00000400000000000000" pitchFamily="2" charset="-78"/>
              </a:rPr>
              <a:t>آبان 96- دانشگاه کاشان</a:t>
            </a:r>
            <a:endParaRPr lang="fa-IR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  <a:cs typeface="B Kouros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04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7207" y="347743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I2:5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137150" y="3516628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1" name="Straight Arrow Connector 10"/>
          <p:cNvCxnSpPr>
            <a:stCxn id="4" idx="4"/>
            <a:endCxn id="2" idx="0"/>
          </p:cNvCxnSpPr>
          <p:nvPr/>
        </p:nvCxnSpPr>
        <p:spPr>
          <a:xfrm>
            <a:off x="4907064" y="2921723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6"/>
            <a:endCxn id="10" idx="0"/>
          </p:cNvCxnSpPr>
          <p:nvPr/>
        </p:nvCxnSpPr>
        <p:spPr>
          <a:xfrm>
            <a:off x="5396921" y="2477586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60683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4" name="Straight Arrow Connector 13"/>
          <p:cNvCxnSpPr>
            <a:stCxn id="5" idx="5"/>
            <a:endCxn id="13" idx="2"/>
          </p:cNvCxnSpPr>
          <p:nvPr/>
        </p:nvCxnSpPr>
        <p:spPr>
          <a:xfrm>
            <a:off x="3688079" y="4138204"/>
            <a:ext cx="872604" cy="139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788512" y="1823357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I1:1</a:t>
            </a:r>
            <a:endParaRPr lang="fa-IR" dirty="0"/>
          </a:p>
        </p:txBody>
      </p:sp>
      <p:sp>
        <p:nvSpPr>
          <p:cNvPr id="16" name="Oval 15"/>
          <p:cNvSpPr/>
          <p:nvPr/>
        </p:nvSpPr>
        <p:spPr>
          <a:xfrm>
            <a:off x="8488465" y="35324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cxnSp>
        <p:nvCxnSpPr>
          <p:cNvPr id="17" name="Straight Arrow Connector 16"/>
          <p:cNvCxnSpPr>
            <a:stCxn id="15" idx="4"/>
            <a:endCxn id="16" idx="1"/>
          </p:cNvCxnSpPr>
          <p:nvPr/>
        </p:nvCxnSpPr>
        <p:spPr>
          <a:xfrm>
            <a:off x="8278369" y="2711631"/>
            <a:ext cx="353572" cy="95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6"/>
            <a:endCxn id="15" idx="1"/>
          </p:cNvCxnSpPr>
          <p:nvPr/>
        </p:nvCxnSpPr>
        <p:spPr>
          <a:xfrm>
            <a:off x="6818811" y="1031966"/>
            <a:ext cx="1113177" cy="92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T600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10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337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4417207" y="347743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sp>
        <p:nvSpPr>
          <p:cNvPr id="20" name="Oval 19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21" name="Oval 20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I2:5</a:t>
            </a:r>
            <a:endParaRPr lang="fa-IR" dirty="0"/>
          </a:p>
        </p:txBody>
      </p:sp>
      <p:sp>
        <p:nvSpPr>
          <p:cNvPr id="22" name="Oval 21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23" name="Oval 22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24" name="Straight Arrow Connector 23"/>
          <p:cNvCxnSpPr>
            <a:stCxn id="20" idx="3"/>
            <a:endCxn id="21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22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4"/>
            <a:endCxn id="23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37150" y="3516628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28" name="Straight Arrow Connector 27"/>
          <p:cNvCxnSpPr>
            <a:stCxn id="21" idx="4"/>
            <a:endCxn id="19" idx="0"/>
          </p:cNvCxnSpPr>
          <p:nvPr/>
        </p:nvCxnSpPr>
        <p:spPr>
          <a:xfrm>
            <a:off x="4907064" y="2921723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6"/>
            <a:endCxn id="27" idx="0"/>
          </p:cNvCxnSpPr>
          <p:nvPr/>
        </p:nvCxnSpPr>
        <p:spPr>
          <a:xfrm>
            <a:off x="5396921" y="2477586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560683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31" name="Straight Arrow Connector 30"/>
          <p:cNvCxnSpPr>
            <a:stCxn id="22" idx="5"/>
            <a:endCxn id="30" idx="2"/>
          </p:cNvCxnSpPr>
          <p:nvPr/>
        </p:nvCxnSpPr>
        <p:spPr>
          <a:xfrm>
            <a:off x="3688079" y="4138204"/>
            <a:ext cx="872604" cy="139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788512" y="1823357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33" name="Oval 32"/>
          <p:cNvSpPr/>
          <p:nvPr/>
        </p:nvSpPr>
        <p:spPr>
          <a:xfrm>
            <a:off x="8488465" y="35324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cxnSp>
        <p:nvCxnSpPr>
          <p:cNvPr id="34" name="Straight Arrow Connector 33"/>
          <p:cNvCxnSpPr>
            <a:stCxn id="32" idx="4"/>
            <a:endCxn id="33" idx="1"/>
          </p:cNvCxnSpPr>
          <p:nvPr/>
        </p:nvCxnSpPr>
        <p:spPr>
          <a:xfrm>
            <a:off x="8278369" y="2711631"/>
            <a:ext cx="353572" cy="95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6"/>
            <a:endCxn id="32" idx="1"/>
          </p:cNvCxnSpPr>
          <p:nvPr/>
        </p:nvCxnSpPr>
        <p:spPr>
          <a:xfrm>
            <a:off x="6818811" y="1031966"/>
            <a:ext cx="1113177" cy="92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T700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11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15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70350" y="308555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6492240" y="1959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5070350" y="164156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I2:6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3504984" y="29881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I1:3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1665191" y="45295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906588" y="954132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4341222" y="2399752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90293" y="3124742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1" name="Straight Arrow Connector 10"/>
          <p:cNvCxnSpPr>
            <a:stCxn id="4" idx="4"/>
            <a:endCxn id="2" idx="0"/>
          </p:cNvCxnSpPr>
          <p:nvPr/>
        </p:nvCxnSpPr>
        <p:spPr>
          <a:xfrm>
            <a:off x="5560207" y="2529837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6"/>
            <a:endCxn id="10" idx="0"/>
          </p:cNvCxnSpPr>
          <p:nvPr/>
        </p:nvCxnSpPr>
        <p:spPr>
          <a:xfrm>
            <a:off x="6050064" y="2085700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68552" y="45295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4" name="Straight Arrow Connector 13"/>
          <p:cNvCxnSpPr>
            <a:stCxn id="5" idx="5"/>
            <a:endCxn id="13" idx="2"/>
          </p:cNvCxnSpPr>
          <p:nvPr/>
        </p:nvCxnSpPr>
        <p:spPr>
          <a:xfrm>
            <a:off x="4341222" y="3746318"/>
            <a:ext cx="1127330" cy="1227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441655" y="143147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16" name="Oval 15"/>
          <p:cNvSpPr/>
          <p:nvPr/>
        </p:nvSpPr>
        <p:spPr>
          <a:xfrm>
            <a:off x="9141608" y="31405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cxnSp>
        <p:nvCxnSpPr>
          <p:cNvPr id="17" name="Straight Arrow Connector 16"/>
          <p:cNvCxnSpPr>
            <a:stCxn id="15" idx="4"/>
            <a:endCxn id="16" idx="1"/>
          </p:cNvCxnSpPr>
          <p:nvPr/>
        </p:nvCxnSpPr>
        <p:spPr>
          <a:xfrm>
            <a:off x="8931512" y="2319745"/>
            <a:ext cx="353572" cy="95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6"/>
            <a:endCxn id="15" idx="1"/>
          </p:cNvCxnSpPr>
          <p:nvPr/>
        </p:nvCxnSpPr>
        <p:spPr>
          <a:xfrm>
            <a:off x="7471954" y="640080"/>
            <a:ext cx="1113177" cy="92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6" idx="0"/>
          </p:cNvCxnSpPr>
          <p:nvPr/>
        </p:nvCxnSpPr>
        <p:spPr>
          <a:xfrm flipH="1">
            <a:off x="2155048" y="3432266"/>
            <a:ext cx="1349936" cy="109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420841" y="448056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sp>
        <p:nvSpPr>
          <p:cNvPr id="24" name="Oval 23"/>
          <p:cNvSpPr/>
          <p:nvPr/>
        </p:nvSpPr>
        <p:spPr>
          <a:xfrm>
            <a:off x="3361508" y="584127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26" name="Straight Arrow Connector 25"/>
          <p:cNvCxnSpPr>
            <a:stCxn id="5" idx="4"/>
            <a:endCxn id="23" idx="0"/>
          </p:cNvCxnSpPr>
          <p:nvPr/>
        </p:nvCxnSpPr>
        <p:spPr>
          <a:xfrm flipH="1">
            <a:off x="3910698" y="3876403"/>
            <a:ext cx="84143" cy="604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4"/>
            <a:endCxn id="24" idx="0"/>
          </p:cNvCxnSpPr>
          <p:nvPr/>
        </p:nvCxnSpPr>
        <p:spPr>
          <a:xfrm flipH="1">
            <a:off x="3851365" y="5368835"/>
            <a:ext cx="59333" cy="47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T800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658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70350" y="308555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6492240" y="1959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5070350" y="164156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I2:7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3504984" y="29881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I1:4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1665191" y="45295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906588" y="954132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4341222" y="2399752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790293" y="3124742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0" name="Straight Arrow Connector 9"/>
          <p:cNvCxnSpPr>
            <a:stCxn id="4" idx="4"/>
            <a:endCxn id="2" idx="0"/>
          </p:cNvCxnSpPr>
          <p:nvPr/>
        </p:nvCxnSpPr>
        <p:spPr>
          <a:xfrm>
            <a:off x="5560207" y="2529837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6"/>
            <a:endCxn id="9" idx="0"/>
          </p:cNvCxnSpPr>
          <p:nvPr/>
        </p:nvCxnSpPr>
        <p:spPr>
          <a:xfrm>
            <a:off x="6050064" y="2085700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468552" y="45295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3" name="Straight Arrow Connector 12"/>
          <p:cNvCxnSpPr>
            <a:stCxn id="5" idx="5"/>
            <a:endCxn id="12" idx="2"/>
          </p:cNvCxnSpPr>
          <p:nvPr/>
        </p:nvCxnSpPr>
        <p:spPr>
          <a:xfrm>
            <a:off x="4341222" y="3746318"/>
            <a:ext cx="1127330" cy="1227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441655" y="143147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15" name="Oval 14"/>
          <p:cNvSpPr/>
          <p:nvPr/>
        </p:nvSpPr>
        <p:spPr>
          <a:xfrm>
            <a:off x="9141608" y="31405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cxnSp>
        <p:nvCxnSpPr>
          <p:cNvPr id="16" name="Straight Arrow Connector 15"/>
          <p:cNvCxnSpPr>
            <a:stCxn id="14" idx="4"/>
            <a:endCxn id="15" idx="1"/>
          </p:cNvCxnSpPr>
          <p:nvPr/>
        </p:nvCxnSpPr>
        <p:spPr>
          <a:xfrm>
            <a:off x="8931512" y="2319745"/>
            <a:ext cx="353572" cy="95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6"/>
            <a:endCxn id="14" idx="1"/>
          </p:cNvCxnSpPr>
          <p:nvPr/>
        </p:nvCxnSpPr>
        <p:spPr>
          <a:xfrm>
            <a:off x="7471954" y="640080"/>
            <a:ext cx="1113177" cy="92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 flipH="1">
            <a:off x="2155048" y="3432266"/>
            <a:ext cx="1349936" cy="109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420841" y="448056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I3:2</a:t>
            </a:r>
            <a:endParaRPr lang="fa-IR" dirty="0"/>
          </a:p>
        </p:txBody>
      </p:sp>
      <p:sp>
        <p:nvSpPr>
          <p:cNvPr id="20" name="Oval 19"/>
          <p:cNvSpPr/>
          <p:nvPr/>
        </p:nvSpPr>
        <p:spPr>
          <a:xfrm>
            <a:off x="3361508" y="584127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21" name="Straight Arrow Connector 20"/>
          <p:cNvCxnSpPr>
            <a:stCxn id="5" idx="4"/>
            <a:endCxn id="19" idx="0"/>
          </p:cNvCxnSpPr>
          <p:nvPr/>
        </p:nvCxnSpPr>
        <p:spPr>
          <a:xfrm flipH="1">
            <a:off x="3910698" y="3876403"/>
            <a:ext cx="84143" cy="604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4"/>
            <a:endCxn id="20" idx="0"/>
          </p:cNvCxnSpPr>
          <p:nvPr/>
        </p:nvCxnSpPr>
        <p:spPr>
          <a:xfrm flipH="1">
            <a:off x="3851365" y="5368835"/>
            <a:ext cx="59333" cy="47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T900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345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82" y="1306286"/>
            <a:ext cx="3791479" cy="3096057"/>
          </a:xfrm>
          <a:prstGeom prst="rect">
            <a:avLst/>
          </a:prstGeom>
        </p:spPr>
      </p:pic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726" y="1910443"/>
            <a:ext cx="7354211" cy="43905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14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745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فاز دوم الگوریتم </a:t>
            </a:r>
            <a:r>
              <a:rPr lang="en-US" dirty="0" err="1" smtClean="0"/>
              <a:t>Fp</a:t>
            </a:r>
            <a:r>
              <a:rPr lang="en-US" dirty="0" smtClean="0"/>
              <a:t>-growth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a-IR" dirty="0" smtClean="0"/>
              <a:t>فاز دوم الگوریتم استخراج درخت های شرطی و الگوهای مکرراز آنها است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/>
              <a:t>مراحل به شرح زیر است: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/>
              <a:t>از برگ ها درخت </a:t>
            </a:r>
            <a:r>
              <a:rPr lang="en-US" dirty="0" err="1" smtClean="0"/>
              <a:t>Fp</a:t>
            </a:r>
            <a:r>
              <a:rPr lang="en-US" dirty="0" smtClean="0"/>
              <a:t>-tree</a:t>
            </a:r>
            <a:r>
              <a:rPr lang="fa-IR" dirty="0" smtClean="0"/>
              <a:t>شروع میکنیم وهمه برگ هارا بررسی میکنیم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/>
              <a:t>به طور مثال برای رسیدن به </a:t>
            </a:r>
            <a:r>
              <a:rPr lang="en-US" dirty="0" smtClean="0"/>
              <a:t>I5</a:t>
            </a:r>
            <a:r>
              <a:rPr lang="fa-IR" dirty="0" smtClean="0"/>
              <a:t>دومسیر در درخت داریم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dirty="0" smtClean="0">
                <a:sym typeface="Wingdings" panose="05000000000000000000" pitchFamily="2" charset="2"/>
              </a:rPr>
              <a:t>:(I2,I1,I3,I5:1)</a:t>
            </a:r>
            <a:endParaRPr lang="fa-IR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2:(I2;I1;I5:1)</a:t>
            </a:r>
            <a:endParaRPr lang="fa-IR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sym typeface="Wingdings" panose="05000000000000000000" pitchFamily="2" charset="2"/>
              </a:rPr>
              <a:t>حال </a:t>
            </a:r>
            <a:r>
              <a:rPr lang="en-US" dirty="0" smtClean="0">
                <a:sym typeface="Wingdings" panose="05000000000000000000" pitchFamily="2" charset="2"/>
              </a:rPr>
              <a:t>I5</a:t>
            </a:r>
            <a:r>
              <a:rPr lang="fa-IR" dirty="0" smtClean="0">
                <a:sym typeface="Wingdings" panose="05000000000000000000" pitchFamily="2" charset="2"/>
              </a:rPr>
              <a:t>را پسوند الگو می نامیم 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(I2,I1,I3</a:t>
            </a:r>
            <a:r>
              <a:rPr lang="fa-IR" dirty="0" smtClean="0">
                <a:sym typeface="Wingdings" panose="05000000000000000000" pitchFamily="2" charset="2"/>
              </a:rPr>
              <a:t>و</a:t>
            </a:r>
            <a:r>
              <a:rPr lang="en-US" dirty="0" smtClean="0">
                <a:sym typeface="Wingdings" panose="05000000000000000000" pitchFamily="2" charset="2"/>
              </a:rPr>
              <a:t> (I2,I1)</a:t>
            </a:r>
            <a:endParaRPr lang="fa-IR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sym typeface="Wingdings" panose="05000000000000000000" pitchFamily="2" charset="2"/>
              </a:rPr>
              <a:t>تشکیل </a:t>
            </a:r>
            <a:r>
              <a:rPr lang="en-US" dirty="0" smtClean="0">
                <a:sym typeface="Wingdings" panose="05000000000000000000" pitchFamily="2" charset="2"/>
              </a:rPr>
              <a:t>conditional pattern base</a:t>
            </a:r>
            <a:r>
              <a:rPr lang="fa-IR" dirty="0" smtClean="0">
                <a:sym typeface="Wingdings" panose="05000000000000000000" pitchFamily="2" charset="2"/>
              </a:rPr>
              <a:t> را میدهند</a:t>
            </a:r>
            <a:endParaRPr lang="fa-IR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86" y="3939988"/>
            <a:ext cx="3817831" cy="2101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15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4357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492240" y="19594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5070350" y="1641563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I2:2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3504984" y="29881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cxnSp>
        <p:nvCxnSpPr>
          <p:cNvPr id="6" name="Straight Arrow Connector 5"/>
          <p:cNvCxnSpPr>
            <a:stCxn id="3" idx="3"/>
            <a:endCxn id="4" idx="7"/>
          </p:cNvCxnSpPr>
          <p:nvPr/>
        </p:nvCxnSpPr>
        <p:spPr>
          <a:xfrm flipH="1">
            <a:off x="5906588" y="954132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3"/>
            <a:endCxn id="5" idx="7"/>
          </p:cNvCxnSpPr>
          <p:nvPr/>
        </p:nvCxnSpPr>
        <p:spPr>
          <a:xfrm flipH="1">
            <a:off x="4341222" y="2399752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20841" y="4480561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cxnSp>
        <p:nvCxnSpPr>
          <p:cNvPr id="15" name="Straight Arrow Connector 14"/>
          <p:cNvCxnSpPr>
            <a:stCxn id="5" idx="4"/>
            <a:endCxn id="14" idx="0"/>
          </p:cNvCxnSpPr>
          <p:nvPr/>
        </p:nvCxnSpPr>
        <p:spPr>
          <a:xfrm flipH="1">
            <a:off x="3910698" y="3876403"/>
            <a:ext cx="84143" cy="604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51007" y="2974888"/>
            <a:ext cx="276954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conditional pattern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base</a:t>
            </a:r>
            <a:r>
              <a:rPr lang="fa-IR" sz="24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for item I5</a:t>
            </a:r>
            <a:endParaRPr lang="fa-I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16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370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ادامه فاز دوم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اینبار دو مقدار ( </a:t>
            </a:r>
            <a:r>
              <a:rPr lang="en-US" dirty="0" smtClean="0"/>
              <a:t>1</a:t>
            </a:r>
            <a:r>
              <a:rPr lang="fa-IR" dirty="0" smtClean="0"/>
              <a:t>:</a:t>
            </a:r>
            <a:r>
              <a:rPr lang="en-US" dirty="0" smtClean="0"/>
              <a:t>I1-I2-I3-I5</a:t>
            </a:r>
            <a:r>
              <a:rPr lang="fa-IR" dirty="0" smtClean="0"/>
              <a:t>) و (</a:t>
            </a:r>
            <a:r>
              <a:rPr lang="en-US" dirty="0" smtClean="0"/>
              <a:t>I2-I1-I5:1</a:t>
            </a:r>
            <a:r>
              <a:rPr lang="fa-IR" dirty="0" smtClean="0"/>
              <a:t>) به عنوان تراکنش در نظر میگیریم و الگوریتم را ادامه می دهیم</a:t>
            </a:r>
          </a:p>
          <a:p>
            <a:r>
              <a:rPr lang="fa-IR" dirty="0" smtClean="0"/>
              <a:t>درخت حاصله دارای مسیر(</a:t>
            </a:r>
            <a:r>
              <a:rPr lang="en-US" dirty="0" smtClean="0"/>
              <a:t>I2:2,I1:2</a:t>
            </a:r>
            <a:r>
              <a:rPr lang="fa-IR" dirty="0" smtClean="0"/>
              <a:t>)است.</a:t>
            </a:r>
          </a:p>
          <a:p>
            <a:r>
              <a:rPr lang="en-US" dirty="0" smtClean="0"/>
              <a:t>I3</a:t>
            </a:r>
            <a:r>
              <a:rPr lang="fa-IR" dirty="0" smtClean="0"/>
              <a:t>حذف شده است.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چرا؟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چون در دو تراکنش بالاکمتر از</a:t>
            </a:r>
            <a:r>
              <a:rPr lang="en-US" dirty="0" smtClean="0">
                <a:solidFill>
                  <a:schemeClr val="tx1"/>
                </a:solidFill>
              </a:rPr>
              <a:t>min-sup</a:t>
            </a:r>
            <a:r>
              <a:rPr lang="fa-IR" dirty="0" smtClean="0">
                <a:solidFill>
                  <a:schemeClr val="tx1"/>
                </a:solidFill>
              </a:rPr>
              <a:t>بوده است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حال برای تولید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itemset</a:t>
            </a:r>
            <a:r>
              <a:rPr lang="fa-IR" dirty="0" smtClean="0">
                <a:solidFill>
                  <a:schemeClr val="tx1"/>
                </a:solidFill>
              </a:rPr>
              <a:t>های مکرر کافی است ترکیبات مختلف با </a:t>
            </a:r>
            <a:r>
              <a:rPr lang="en-US" dirty="0" smtClean="0">
                <a:solidFill>
                  <a:schemeClr val="tx1"/>
                </a:solidFill>
              </a:rPr>
              <a:t> I5</a:t>
            </a:r>
            <a:r>
              <a:rPr lang="fa-IR" dirty="0" smtClean="0">
                <a:solidFill>
                  <a:schemeClr val="tx1"/>
                </a:solidFill>
              </a:rPr>
              <a:t>را در نظر بگیریم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</a:rPr>
              <a:t>{</a:t>
            </a:r>
            <a:r>
              <a:rPr lang="en-US" dirty="0" smtClean="0">
                <a:solidFill>
                  <a:schemeClr val="tx1"/>
                </a:solidFill>
              </a:rPr>
              <a:t>I2-I5:2</a:t>
            </a:r>
            <a:r>
              <a:rPr lang="fa-IR" dirty="0" smtClean="0">
                <a:solidFill>
                  <a:schemeClr val="tx1"/>
                </a:solidFill>
              </a:rPr>
              <a:t>}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</a:rPr>
              <a:t>{</a:t>
            </a:r>
            <a:r>
              <a:rPr lang="en-US" dirty="0" smtClean="0">
                <a:solidFill>
                  <a:schemeClr val="tx1"/>
                </a:solidFill>
              </a:rPr>
              <a:t>I1-I5:2</a:t>
            </a:r>
            <a:r>
              <a:rPr lang="fa-IR" dirty="0" smtClean="0">
                <a:solidFill>
                  <a:schemeClr val="tx1"/>
                </a:solidFill>
              </a:rPr>
              <a:t>}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</a:rPr>
              <a:t>{</a:t>
            </a:r>
            <a:r>
              <a:rPr lang="en-US" dirty="0" smtClean="0">
                <a:solidFill>
                  <a:schemeClr val="tx1"/>
                </a:solidFill>
              </a:rPr>
              <a:t>I2-I1-I5:2</a:t>
            </a:r>
            <a:r>
              <a:rPr lang="fa-IR" dirty="0" smtClean="0">
                <a:solidFill>
                  <a:schemeClr val="tx1"/>
                </a:solidFill>
              </a:rPr>
              <a:t>}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17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5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661" y="402041"/>
            <a:ext cx="8911687" cy="1280890"/>
          </a:xfrm>
        </p:spPr>
        <p:txBody>
          <a:bodyPr/>
          <a:lstStyle/>
          <a:p>
            <a:pPr algn="ctr"/>
            <a:r>
              <a:rPr lang="fa-IR" dirty="0" smtClean="0"/>
              <a:t>فاز دوم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661" y="1264555"/>
            <a:ext cx="8669201" cy="4930089"/>
          </a:xfrm>
        </p:spPr>
      </p:pic>
      <p:sp>
        <p:nvSpPr>
          <p:cNvPr id="5" name="TextBox 4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842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جواب نهایی :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335" y="1905000"/>
            <a:ext cx="9100864" cy="38519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9675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روش رشد –الگو(</a:t>
            </a:r>
            <a:r>
              <a:rPr lang="en-US" dirty="0" smtClean="0"/>
              <a:t>pattern growth</a:t>
            </a:r>
            <a:r>
              <a:rPr lang="fa-IR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a-IR" sz="20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a-IR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</a:rPr>
              <a:t>معایب روش</a:t>
            </a:r>
            <a:r>
              <a:rPr lang="en-US" sz="2000" dirty="0" err="1" smtClean="0">
                <a:solidFill>
                  <a:schemeClr val="tx1"/>
                </a:solidFill>
              </a:rPr>
              <a:t>Apriori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tx1"/>
                </a:solidFill>
              </a:rPr>
              <a:t>_</a:t>
            </a:r>
            <a:r>
              <a:rPr lang="fa-IR" sz="2000" dirty="0" smtClean="0">
                <a:solidFill>
                  <a:schemeClr val="tx1"/>
                </a:solidFill>
              </a:rPr>
              <a:t>جست وجوی اول سطح (</a:t>
            </a:r>
            <a:r>
              <a:rPr lang="en-US" sz="2000" dirty="0" smtClean="0">
                <a:solidFill>
                  <a:schemeClr val="tx1"/>
                </a:solidFill>
              </a:rPr>
              <a:t>breadth-first search</a:t>
            </a:r>
            <a:r>
              <a:rPr lang="fa-IR" sz="20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</a:rPr>
              <a:t>_تولید مجموعه های کاندید تست آنها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tx1"/>
                </a:solidFill>
              </a:rPr>
              <a:t>_</a:t>
            </a:r>
            <a:r>
              <a:rPr lang="fa-IR" sz="2000" dirty="0" smtClean="0">
                <a:solidFill>
                  <a:schemeClr val="tx1"/>
                </a:solidFill>
              </a:rPr>
              <a:t>بعضی مواقع تعداد کاندیدا ها بسیار زیاد است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</a:rPr>
              <a:t>روش </a:t>
            </a:r>
            <a:r>
              <a:rPr lang="en-US" sz="2000" dirty="0" err="1" smtClean="0">
                <a:solidFill>
                  <a:schemeClr val="tx1"/>
                </a:solidFill>
              </a:rPr>
              <a:t>Fp-growthing</a:t>
            </a:r>
            <a:endParaRPr lang="fa-IR" sz="20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</a:rPr>
              <a:t>_جست وجوی اول عمق(</a:t>
            </a:r>
            <a:r>
              <a:rPr lang="en-US" sz="2000" dirty="0" smtClean="0">
                <a:solidFill>
                  <a:schemeClr val="tx1"/>
                </a:solidFill>
              </a:rPr>
              <a:t>Depth-first search</a:t>
            </a:r>
            <a:r>
              <a:rPr lang="fa-IR" sz="20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</a:rPr>
              <a:t>_از تولید صریح مجموعه های کاندید جلوگیری می کند.</a:t>
            </a:r>
            <a:endParaRPr lang="fa-IR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87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الگوریتم </a:t>
            </a:r>
            <a:r>
              <a:rPr lang="en-US" dirty="0" err="1" smtClean="0"/>
              <a:t>Fp</a:t>
            </a:r>
            <a:r>
              <a:rPr lang="en-US" dirty="0" smtClean="0"/>
              <a:t>-growth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90412" cy="388077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a-IR" dirty="0" smtClean="0"/>
              <a:t>الگوریتم در دو فاز صورت میگیرد.</a:t>
            </a:r>
          </a:p>
          <a:p>
            <a:pPr>
              <a:buFont typeface="+mj-lt"/>
              <a:buAutoNum type="arabicParenR"/>
            </a:pPr>
            <a:r>
              <a:rPr lang="fa-IR" dirty="0" smtClean="0"/>
              <a:t>تولید درخت </a:t>
            </a:r>
            <a:r>
              <a:rPr lang="en-US" dirty="0" err="1" smtClean="0"/>
              <a:t>Fp</a:t>
            </a:r>
            <a:r>
              <a:rPr lang="en-US" dirty="0" smtClean="0"/>
              <a:t>-tree</a:t>
            </a:r>
            <a:endParaRPr lang="fa-IR" dirty="0" smtClean="0"/>
          </a:p>
          <a:p>
            <a:pPr>
              <a:buFont typeface="+mj-lt"/>
              <a:buAutoNum type="arabicParenR"/>
            </a:pPr>
            <a:r>
              <a:rPr lang="fa-IR" dirty="0" smtClean="0"/>
              <a:t>از روی درخت </a:t>
            </a:r>
            <a:r>
              <a:rPr lang="en-US" dirty="0" err="1" smtClean="0"/>
              <a:t>Fp</a:t>
            </a:r>
            <a:r>
              <a:rPr lang="en-US" dirty="0" smtClean="0"/>
              <a:t>-tree</a:t>
            </a:r>
            <a:r>
              <a:rPr lang="fa-IR" dirty="0" smtClean="0"/>
              <a:t> تعدادی </a:t>
            </a:r>
            <a:r>
              <a:rPr lang="en-US" dirty="0" smtClean="0"/>
              <a:t>conditional </a:t>
            </a:r>
            <a:r>
              <a:rPr lang="en-US" dirty="0" err="1" smtClean="0"/>
              <a:t>Fp</a:t>
            </a:r>
            <a:r>
              <a:rPr lang="en-US" dirty="0" smtClean="0"/>
              <a:t>-tree</a:t>
            </a:r>
            <a:r>
              <a:rPr lang="fa-IR" dirty="0" smtClean="0"/>
              <a:t>ساخته می شود</a:t>
            </a:r>
          </a:p>
          <a:p>
            <a:pPr>
              <a:buFont typeface="+mj-lt"/>
              <a:buAutoNum type="alphaLcParenR"/>
            </a:pPr>
            <a:r>
              <a:rPr lang="fa-IR" dirty="0" smtClean="0"/>
              <a:t>ساخت درخت </a:t>
            </a:r>
            <a:r>
              <a:rPr lang="en-US" dirty="0" err="1" smtClean="0"/>
              <a:t>Fp</a:t>
            </a:r>
            <a:r>
              <a:rPr lang="en-US" dirty="0" smtClean="0"/>
              <a:t>-tree</a:t>
            </a:r>
            <a:endParaRPr lang="fa-IR" dirty="0" smtClean="0"/>
          </a:p>
          <a:p>
            <a:pPr>
              <a:buFont typeface="+mj-lt"/>
              <a:buAutoNum type="alphaLcParenR"/>
            </a:pPr>
            <a:r>
              <a:rPr lang="fa-IR" dirty="0" smtClean="0"/>
              <a:t>در مرحله اول مانند </a:t>
            </a:r>
            <a:r>
              <a:rPr lang="en-US" dirty="0" err="1" smtClean="0"/>
              <a:t>Apriori</a:t>
            </a:r>
            <a:r>
              <a:rPr lang="fa-IR" dirty="0" smtClean="0"/>
              <a:t>مجموعه های </a:t>
            </a:r>
            <a:r>
              <a:rPr lang="en-US" dirty="0" smtClean="0"/>
              <a:t>1itemset</a:t>
            </a:r>
            <a:r>
              <a:rPr lang="fa-IR" dirty="0" smtClean="0"/>
              <a:t>را ایجاد کنید</a:t>
            </a:r>
          </a:p>
          <a:p>
            <a:pPr>
              <a:buFont typeface="+mj-lt"/>
              <a:buAutoNum type="alphaLcParenR"/>
            </a:pPr>
            <a:r>
              <a:rPr lang="fa-IR" dirty="0" smtClean="0"/>
              <a:t>این مجموعه را بر اساس </a:t>
            </a:r>
            <a:r>
              <a:rPr lang="en-US" dirty="0" err="1" smtClean="0"/>
              <a:t>scount</a:t>
            </a:r>
            <a:r>
              <a:rPr lang="fa-IR" dirty="0" smtClean="0"/>
              <a:t> </a:t>
            </a:r>
            <a:r>
              <a:rPr lang="en-US" dirty="0" err="1" smtClean="0"/>
              <a:t>upport</a:t>
            </a:r>
            <a:r>
              <a:rPr lang="en-US" dirty="0" smtClean="0"/>
              <a:t> </a:t>
            </a:r>
            <a:r>
              <a:rPr lang="fa-IR" dirty="0" smtClean="0"/>
              <a:t>انها مرتب کنید</a:t>
            </a:r>
          </a:p>
          <a:p>
            <a:pPr>
              <a:buFont typeface="+mj-lt"/>
              <a:buAutoNum type="alphaLcParenR"/>
            </a:pPr>
            <a:r>
              <a:rPr lang="fa-IR" dirty="0" smtClean="0"/>
              <a:t>برای تمام تراکنش هااعمال زیر را انجام دهید</a:t>
            </a:r>
          </a:p>
          <a:p>
            <a:pPr marL="0" indent="0">
              <a:buNone/>
            </a:pPr>
            <a:r>
              <a:rPr lang="fa-IR" dirty="0" smtClean="0"/>
              <a:t>-اقلام موجود در هر تراکنش را بر اساس ترتیب </a:t>
            </a:r>
            <a:r>
              <a:rPr lang="en-US" dirty="0" smtClean="0"/>
              <a:t>Support count</a:t>
            </a:r>
            <a:r>
              <a:rPr lang="fa-IR" dirty="0" smtClean="0"/>
              <a:t>آنها مرتب کنید</a:t>
            </a:r>
          </a:p>
          <a:p>
            <a:pPr marL="0" indent="0">
              <a:buNone/>
            </a:pPr>
            <a:r>
              <a:rPr lang="fa-IR" dirty="0" smtClean="0"/>
              <a:t>-درخت </a:t>
            </a:r>
            <a:r>
              <a:rPr lang="en-US" dirty="0" err="1" smtClean="0"/>
              <a:t>Fp</a:t>
            </a:r>
            <a:r>
              <a:rPr lang="en-US" dirty="0" smtClean="0"/>
              <a:t> –tree</a:t>
            </a:r>
            <a:r>
              <a:rPr lang="fa-IR" dirty="0" smtClean="0"/>
              <a:t>را تکمیل کنید</a:t>
            </a:r>
          </a:p>
          <a:p>
            <a:pPr>
              <a:buFont typeface="+mj-lt"/>
              <a:buAutoNum type="alphaLcParenR"/>
            </a:pPr>
            <a:endParaRPr lang="fa-I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3729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377" y="219161"/>
            <a:ext cx="1835384" cy="969559"/>
          </a:xfrm>
        </p:spPr>
        <p:txBody>
          <a:bodyPr/>
          <a:lstStyle/>
          <a:p>
            <a:pPr algn="ctr"/>
            <a:r>
              <a:rPr lang="fa-IR" dirty="0" smtClean="0"/>
              <a:t>مثال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482" y="1188720"/>
            <a:ext cx="5862290" cy="47870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4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43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I2:1</a:t>
            </a:r>
            <a:endParaRPr lang="fa-IR" dirty="0"/>
          </a:p>
        </p:txBody>
      </p:sp>
      <p:sp>
        <p:nvSpPr>
          <p:cNvPr id="8" name="Oval 7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I1:1</a:t>
            </a:r>
            <a:endParaRPr lang="fa-IR" dirty="0"/>
          </a:p>
        </p:txBody>
      </p:sp>
      <p:sp>
        <p:nvSpPr>
          <p:cNvPr id="9" name="Oval 8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8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  <a:endCxn id="9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T100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5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009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I2:2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I1:1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137150" y="3516628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2" name="Straight Arrow Connector 11"/>
          <p:cNvCxnSpPr>
            <a:stCxn id="4" idx="6"/>
            <a:endCxn id="10" idx="0"/>
          </p:cNvCxnSpPr>
          <p:nvPr/>
        </p:nvCxnSpPr>
        <p:spPr>
          <a:xfrm>
            <a:off x="5396921" y="2477586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T200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6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892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7207" y="347743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I2:3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I1:1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137150" y="3516628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2" name="Straight Arrow Connector 11"/>
          <p:cNvCxnSpPr>
            <a:stCxn id="4" idx="4"/>
            <a:endCxn id="2" idx="0"/>
          </p:cNvCxnSpPr>
          <p:nvPr/>
        </p:nvCxnSpPr>
        <p:spPr>
          <a:xfrm>
            <a:off x="4907064" y="2921723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  <a:endCxn id="10" idx="0"/>
          </p:cNvCxnSpPr>
          <p:nvPr/>
        </p:nvCxnSpPr>
        <p:spPr>
          <a:xfrm>
            <a:off x="5396921" y="2477586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T300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7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040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7207" y="347743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I2:4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137150" y="3516628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1" name="Straight Arrow Connector 10"/>
          <p:cNvCxnSpPr>
            <a:stCxn id="4" idx="4"/>
            <a:endCxn id="2" idx="0"/>
          </p:cNvCxnSpPr>
          <p:nvPr/>
        </p:nvCxnSpPr>
        <p:spPr>
          <a:xfrm>
            <a:off x="4907064" y="2921723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6"/>
            <a:endCxn id="10" idx="0"/>
          </p:cNvCxnSpPr>
          <p:nvPr/>
        </p:nvCxnSpPr>
        <p:spPr>
          <a:xfrm>
            <a:off x="5396921" y="2477586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60683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5" name="Straight Arrow Connector 14"/>
          <p:cNvCxnSpPr>
            <a:stCxn id="5" idx="5"/>
            <a:endCxn id="13" idx="2"/>
          </p:cNvCxnSpPr>
          <p:nvPr/>
        </p:nvCxnSpPr>
        <p:spPr>
          <a:xfrm>
            <a:off x="3688079" y="4138204"/>
            <a:ext cx="872604" cy="139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T400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35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7207" y="347743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5839097" y="58782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null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4417207" y="20334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I2:4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2851841" y="33800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I1:2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2089734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I5:1</a:t>
            </a:r>
            <a:endParaRPr lang="fa-IR" dirty="0"/>
          </a:p>
        </p:txBody>
      </p:sp>
      <p:cxnSp>
        <p:nvCxnSpPr>
          <p:cNvPr id="7" name="Straight Arrow Connector 6"/>
          <p:cNvCxnSpPr>
            <a:stCxn id="3" idx="3"/>
            <a:endCxn id="4" idx="7"/>
          </p:cNvCxnSpPr>
          <p:nvPr/>
        </p:nvCxnSpPr>
        <p:spPr>
          <a:xfrm flipH="1">
            <a:off x="5253445" y="1346018"/>
            <a:ext cx="729128" cy="81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flipH="1">
            <a:off x="3688079" y="2791638"/>
            <a:ext cx="872604" cy="71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flipH="1">
            <a:off x="2925972" y="4268289"/>
            <a:ext cx="415726" cy="953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137150" y="3516628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1" name="Straight Arrow Connector 10"/>
          <p:cNvCxnSpPr>
            <a:stCxn id="4" idx="4"/>
            <a:endCxn id="2" idx="0"/>
          </p:cNvCxnSpPr>
          <p:nvPr/>
        </p:nvCxnSpPr>
        <p:spPr>
          <a:xfrm>
            <a:off x="4907064" y="2921723"/>
            <a:ext cx="0" cy="55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6"/>
            <a:endCxn id="10" idx="0"/>
          </p:cNvCxnSpPr>
          <p:nvPr/>
        </p:nvCxnSpPr>
        <p:spPr>
          <a:xfrm>
            <a:off x="5396921" y="2477586"/>
            <a:ext cx="1230086" cy="103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60683" y="5091249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I4:1</a:t>
            </a:r>
            <a:endParaRPr lang="fa-IR" dirty="0"/>
          </a:p>
        </p:txBody>
      </p:sp>
      <p:cxnSp>
        <p:nvCxnSpPr>
          <p:cNvPr id="14" name="Straight Arrow Connector 13"/>
          <p:cNvCxnSpPr>
            <a:stCxn id="5" idx="5"/>
            <a:endCxn id="13" idx="2"/>
          </p:cNvCxnSpPr>
          <p:nvPr/>
        </p:nvCxnSpPr>
        <p:spPr>
          <a:xfrm>
            <a:off x="3688079" y="4138204"/>
            <a:ext cx="872604" cy="139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788512" y="1823357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I1:1</a:t>
            </a:r>
            <a:endParaRPr lang="fa-IR" dirty="0"/>
          </a:p>
        </p:txBody>
      </p:sp>
      <p:sp>
        <p:nvSpPr>
          <p:cNvPr id="29" name="Oval 28"/>
          <p:cNvSpPr/>
          <p:nvPr/>
        </p:nvSpPr>
        <p:spPr>
          <a:xfrm>
            <a:off x="8488465" y="3532415"/>
            <a:ext cx="979714" cy="8882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I3:1</a:t>
            </a:r>
            <a:endParaRPr lang="fa-IR" dirty="0"/>
          </a:p>
        </p:txBody>
      </p:sp>
      <p:cxnSp>
        <p:nvCxnSpPr>
          <p:cNvPr id="33" name="Straight Arrow Connector 32"/>
          <p:cNvCxnSpPr>
            <a:stCxn id="28" idx="4"/>
            <a:endCxn id="29" idx="1"/>
          </p:cNvCxnSpPr>
          <p:nvPr/>
        </p:nvCxnSpPr>
        <p:spPr>
          <a:xfrm>
            <a:off x="8278369" y="2711631"/>
            <a:ext cx="353572" cy="95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" idx="6"/>
            <a:endCxn id="28" idx="1"/>
          </p:cNvCxnSpPr>
          <p:nvPr/>
        </p:nvCxnSpPr>
        <p:spPr>
          <a:xfrm>
            <a:off x="6818811" y="1031966"/>
            <a:ext cx="1113177" cy="92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042071" y="587829"/>
            <a:ext cx="1143000" cy="620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T500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579" y="4448166"/>
            <a:ext cx="2793812" cy="228137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40525" y="773528"/>
            <a:ext cx="64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9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924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829</TotalTime>
  <Words>415</Words>
  <Application>Microsoft Office PowerPoint</Application>
  <PresentationFormat>Widescreen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Aldhabi</vt:lpstr>
      <vt:lpstr>Algerian</vt:lpstr>
      <vt:lpstr>Arial</vt:lpstr>
      <vt:lpstr>Arial Black</vt:lpstr>
      <vt:lpstr>B Fantezy</vt:lpstr>
      <vt:lpstr>B Kourosh</vt:lpstr>
      <vt:lpstr>Century Gothic</vt:lpstr>
      <vt:lpstr>Courier New</vt:lpstr>
      <vt:lpstr>Tahoma</vt:lpstr>
      <vt:lpstr>Wingdings</vt:lpstr>
      <vt:lpstr>Wingdings 3</vt:lpstr>
      <vt:lpstr>Wisp</vt:lpstr>
      <vt:lpstr>بسم الله الرحمن الرحیم</vt:lpstr>
      <vt:lpstr>روش رشد –الگو(pattern growth)</vt:lpstr>
      <vt:lpstr>الگوریتم Fp-growth</vt:lpstr>
      <vt:lpstr>مثال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فاز دوم الگوریتم Fp-growth</vt:lpstr>
      <vt:lpstr>PowerPoint Presentation</vt:lpstr>
      <vt:lpstr>ادامه فاز دوم</vt:lpstr>
      <vt:lpstr>فاز دوم</vt:lpstr>
      <vt:lpstr>جواب نهایی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SM Vahidipour</cp:lastModifiedBy>
  <cp:revision>53</cp:revision>
  <dcterms:created xsi:type="dcterms:W3CDTF">2017-11-17T16:51:34Z</dcterms:created>
  <dcterms:modified xsi:type="dcterms:W3CDTF">2017-11-26T04:26:48Z</dcterms:modified>
</cp:coreProperties>
</file>