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71" r:id="rId4"/>
    <p:sldId id="258" r:id="rId5"/>
    <p:sldId id="288" r:id="rId6"/>
    <p:sldId id="261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66" r:id="rId19"/>
    <p:sldId id="264" r:id="rId20"/>
    <p:sldId id="269" r:id="rId21"/>
    <p:sldId id="265" r:id="rId22"/>
    <p:sldId id="270" r:id="rId23"/>
    <p:sldId id="274" r:id="rId24"/>
    <p:sldId id="28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D93C117-EA3D-4343-AA5C-9D2DFAA9489B}" type="datetimeFigureOut">
              <a:rPr lang="fa-IR" smtClean="0"/>
              <a:pPr/>
              <a:t>1439/03/25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4EDE076-B16F-438D-B6CC-082631DED9D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52782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711B-9CFF-4B72-B7F4-66F2E361611F}" type="datetime1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78D3-F364-4250-8BAD-2664F6DF97E0}" type="datetime1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9C66-771B-4403-A58D-6BDBDC692E10}" type="datetime1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09AF-0B5C-4AAC-9E98-41CF60FD286D}" type="datetime1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1616-60F7-458D-B388-5350ECB319AC}" type="datetime1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363B-A40A-431D-B173-9B4BD1E78831}" type="datetime1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A64D-0CCC-4D5C-BCEA-7335DC2325E3}" type="datetime1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173A-8D77-453F-830B-906F497FB670}" type="datetime1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219F-FC73-4D60-AB54-631AB8F2892C}" type="datetime1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0E38-625B-422E-8CDB-B9D5B27F580C}" type="datetime1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28F18-A48E-4932-9A91-A2B41E3DE591}" type="datetime1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78F6C-15E7-4C80-8115-C157DB13088D}" type="datetime1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277E-CAD5-448B-AC54-AD80C0E442B1}" type="datetime1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E2720-AF88-44C4-8F47-7000C9343E84}" type="datetime1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C083-4B7F-4135-9244-84D9F403C40D}" type="datetime1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0281-F9E7-4E8F-9525-645AFE10A923}" type="datetime1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9957F-1880-4559-8A8C-820E66DDDF64}" type="datetime1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9055" y="2404533"/>
            <a:ext cx="7898190" cy="952620"/>
          </a:xfrm>
        </p:spPr>
        <p:txBody>
          <a:bodyPr/>
          <a:lstStyle/>
          <a:p>
            <a:r>
              <a:rPr lang="en-US" dirty="0" smtClean="0"/>
              <a:t>Symbolic Math Toolbox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2299" y="3829074"/>
            <a:ext cx="8651703" cy="1740367"/>
          </a:xfrm>
        </p:spPr>
        <p:txBody>
          <a:bodyPr/>
          <a:lstStyle/>
          <a:p>
            <a:pPr algn="ctr"/>
            <a:r>
              <a:rPr lang="en-US" smtClean="0">
                <a:latin typeface="Arial" pitchFamily="34" charset="0"/>
                <a:cs typeface="Arial" pitchFamily="34" charset="0"/>
              </a:rPr>
              <a:t>-----------------------------------------</a:t>
            </a:r>
            <a:endParaRPr lang="fa-IR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a-IR" dirty="0" smtClean="0">
                <a:latin typeface="Arial" pitchFamily="34" charset="0"/>
                <a:cs typeface="Arial" pitchFamily="34" charset="0"/>
              </a:rPr>
              <a:t>استاد مربوطه:دکتر وحیدی پور </a:t>
            </a:r>
          </a:p>
          <a:p>
            <a:pPr algn="ctr"/>
            <a:r>
              <a:rPr lang="fa-IR" dirty="0" smtClean="0">
                <a:latin typeface="Arial" pitchFamily="34" charset="0"/>
                <a:cs typeface="Arial" pitchFamily="34" charset="0"/>
              </a:rPr>
              <a:t> کارگاه متلب </a:t>
            </a:r>
          </a:p>
          <a:p>
            <a:pPr algn="ctr"/>
            <a:r>
              <a:rPr lang="fa-IR" dirty="0" smtClean="0">
                <a:latin typeface="Arial" pitchFamily="34" charset="0"/>
                <a:cs typeface="Arial" pitchFamily="34" charset="0"/>
              </a:rPr>
              <a:t>آذرماه1396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Nastaran\Desktop\kashan uni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700" y="474663"/>
            <a:ext cx="1244699" cy="134143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smtClean="0"/>
              <a:pPr/>
              <a:t>1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-390698" y="462887"/>
            <a:ext cx="9664700" cy="914400"/>
          </a:xfrm>
          <a:prstGeom prst="rect">
            <a:avLst/>
          </a:prstGeom>
        </p:spPr>
        <p:txBody>
          <a:bodyPr lIns="0" tIns="0" rIns="0" bIns="0"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>
              <a:lnSpc>
                <a:spcPct val="95000"/>
              </a:lnSpc>
            </a:pPr>
            <a:r>
              <a:rPr lang="fa-IR" altLang="en-US" dirty="0">
                <a:cs typeface="B Zar" panose="00000400000000000000" pitchFamily="2" charset="-78"/>
              </a:rPr>
              <a:t>ادامه</a:t>
            </a:r>
            <a:r>
              <a:rPr lang="fa-IR" altLang="en-US" sz="4300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fa-IR" altLang="en-US" dirty="0">
                <a:cs typeface="B Zar" panose="00000400000000000000" pitchFamily="2" charset="-78"/>
              </a:rPr>
              <a:t>جایگذاری</a:t>
            </a:r>
            <a:endParaRPr lang="en-US" altLang="en-US" dirty="0">
              <a:cs typeface="B Zar" panose="00000400000000000000" pitchFamily="2" charset="-78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47650" y="1828800"/>
            <a:ext cx="9664700" cy="548640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fa-IR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متعیرها میتوانند متغییرهای نمادین را در خود نگه دارند.</a:t>
            </a: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 </a:t>
            </a:r>
            <a:endParaRPr lang="en-US" altLang="en-US" sz="2400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 </a:t>
            </a:r>
            <a:endParaRPr lang="en-US" altLang="en-US" sz="2400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syms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 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th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 z</a:t>
            </a:r>
            <a:b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</a:b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f = cos(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th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)   → f = cos(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th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)</a:t>
            </a:r>
            <a:b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</a:b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subs(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f,pi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)    → 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ans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 = -1</a:t>
            </a:r>
            <a:endParaRPr lang="en-US" altLang="en-US" sz="2400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 </a:t>
            </a:r>
            <a:endParaRPr lang="en-US" altLang="en-US" sz="2400" dirty="0" smtClean="0">
              <a:cs typeface="B Zar" panose="00000400000000000000" pitchFamily="2" charset="-78"/>
            </a:endParaRPr>
          </a:p>
          <a:p>
            <a:pPr marL="0" indent="0" algn="r" rtl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fa-IR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عبارت ها میتوانند با متغیر ها جایگذاری شوند.</a:t>
            </a:r>
            <a:endParaRPr lang="en-US" altLang="en-US" sz="2400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 </a:t>
            </a:r>
            <a:endParaRPr lang="en-US" altLang="en-US" sz="2400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subs(f, z*pi) → 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ans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 = cos(pi*z)</a:t>
            </a: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 </a:t>
            </a:r>
            <a:endParaRPr lang="en-US" altLang="en-US" sz="2400" dirty="0">
              <a:solidFill>
                <a:srgbClr val="333333"/>
              </a:solidFill>
              <a:latin typeface="Arial" panose="020B0604020202020204" pitchFamily="34" charset="0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174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-431618" y="304800"/>
            <a:ext cx="9664700" cy="914400"/>
          </a:xfrm>
          <a:prstGeom prst="rect">
            <a:avLst/>
          </a:prstGeom>
        </p:spPr>
        <p:txBody>
          <a:bodyPr lIns="0" tIns="0" rIns="0" bIns="0"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>
              <a:lnSpc>
                <a:spcPct val="95000"/>
              </a:lnSpc>
            </a:pPr>
            <a:r>
              <a:rPr lang="fa-IR" altLang="en-US" dirty="0" smtClean="0">
                <a:cs typeface="B Zar" panose="00000400000000000000" pitchFamily="2" charset="-78"/>
              </a:rPr>
              <a:t>مشتق</a:t>
            </a:r>
            <a:r>
              <a:rPr lang="fa-IR" altLang="en-US" sz="4300" dirty="0">
                <a:solidFill>
                  <a:srgbClr val="333333"/>
                </a:solidFill>
                <a:latin typeface="Arial" panose="020B0604020202020204" pitchFamily="34" charset="0"/>
              </a:rPr>
              <a:t>‏</a:t>
            </a:r>
            <a:r>
              <a:rPr lang="fa-IR" altLang="en-US" dirty="0" smtClean="0">
                <a:cs typeface="B Zar" panose="00000400000000000000" pitchFamily="2" charset="-78"/>
              </a:rPr>
              <a:t>گیری</a:t>
            </a:r>
            <a:endParaRPr lang="en-US" altLang="en-US" dirty="0">
              <a:cs typeface="B Zar" panose="00000400000000000000" pitchFamily="2" charset="-78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1371600"/>
            <a:ext cx="9664700" cy="548640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fa-IR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از </a:t>
            </a: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diff</a:t>
            </a:r>
            <a:r>
              <a:rPr lang="fa-IR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 برای مشتق گیری استفاده میکینم.</a:t>
            </a: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 </a:t>
            </a:r>
            <a:endParaRPr lang="en-US" altLang="en-US" sz="2400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 </a:t>
            </a:r>
            <a:endParaRPr lang="en-US" altLang="en-US" sz="2400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clear</a:t>
            </a:r>
            <a:b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</a:b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syms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 m x b 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th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 n y</a:t>
            </a:r>
            <a:endParaRPr lang="en-US" altLang="en-US" sz="2400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en-US" sz="2400" dirty="0" smtClean="0">
              <a:solidFill>
                <a:srgbClr val="333333"/>
              </a:solidFill>
              <a:latin typeface="courier new" panose="02070309020205020404" pitchFamily="49" charset="0"/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y = m*x + b;</a:t>
            </a:r>
            <a:b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</a:b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</a:t>
            </a:r>
            <a:r>
              <a:rPr lang="en-US" altLang="en-US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diff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(y, x)     → 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ans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 = m</a:t>
            </a:r>
            <a:b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</a:b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diff(y, b)     → 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ans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 = 1</a:t>
            </a:r>
            <a:endParaRPr lang="en-US" altLang="en-US" sz="2400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en-US" sz="2400" dirty="0" smtClean="0">
              <a:solidFill>
                <a:srgbClr val="333333"/>
              </a:solidFill>
              <a:latin typeface="courier new" panose="02070309020205020404" pitchFamily="49" charset="0"/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p = sin(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th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)^n  → p = sin(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th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)^n</a:t>
            </a: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/>
            </a:r>
            <a:b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</a:b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diff(p, 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th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)    → 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ans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 = n*cos(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th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)*sin(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th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)^(n - 1)</a:t>
            </a:r>
            <a:endParaRPr lang="en-US" altLang="en-US" sz="2400" dirty="0">
              <a:solidFill>
                <a:srgbClr val="333333"/>
              </a:solidFill>
              <a:latin typeface="courier new" panose="02070309020205020404" pitchFamily="49" charset="0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107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-247006" y="226424"/>
            <a:ext cx="9664700" cy="914400"/>
          </a:xfrm>
          <a:prstGeom prst="rect">
            <a:avLst/>
          </a:prstGeom>
        </p:spPr>
        <p:txBody>
          <a:bodyPr lIns="0" tIns="0" rIns="0" bIns="0"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>
              <a:lnSpc>
                <a:spcPct val="95000"/>
              </a:lnSpc>
            </a:pPr>
            <a:r>
              <a:rPr lang="fa-IR" altLang="en-US" dirty="0" smtClean="0">
                <a:cs typeface="B Zar" panose="00000400000000000000" pitchFamily="2" charset="-78"/>
              </a:rPr>
              <a:t>انتگرال</a:t>
            </a:r>
            <a:r>
              <a:rPr lang="fa-IR" altLang="en-US" sz="4300" dirty="0">
                <a:solidFill>
                  <a:srgbClr val="333333"/>
                </a:solidFill>
                <a:latin typeface="Arial" panose="020B0604020202020204" pitchFamily="34" charset="0"/>
              </a:rPr>
              <a:t>‏</a:t>
            </a:r>
            <a:r>
              <a:rPr lang="fa-IR" altLang="en-US" dirty="0" smtClean="0">
                <a:cs typeface="B Zar" panose="00000400000000000000" pitchFamily="2" charset="-78"/>
              </a:rPr>
              <a:t>گیری</a:t>
            </a:r>
            <a:endParaRPr lang="en-US" altLang="en-US" dirty="0">
              <a:cs typeface="B Zar" panose="00000400000000000000" pitchFamily="2" charset="-78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85511" y="969609"/>
            <a:ext cx="9232183" cy="5491162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clear</a:t>
            </a:r>
            <a:b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</a:b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syms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 m b x</a:t>
            </a:r>
            <a:b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</a:b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y = m*x + b;</a:t>
            </a:r>
            <a:endParaRPr lang="en-US" altLang="en-US" sz="2400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 </a:t>
            </a:r>
            <a:endParaRPr lang="en-US" altLang="en-US" sz="2400" dirty="0" smtClean="0">
              <a:cs typeface="B Zar" panose="00000400000000000000" pitchFamily="2" charset="-78"/>
            </a:endParaRPr>
          </a:p>
          <a:p>
            <a:pPr marL="0" indent="0" algn="r" rtl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fa-IR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انتگرال نامعین:</a:t>
            </a:r>
            <a:endParaRPr lang="en-US" altLang="en-US" sz="2400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/>
            </a:r>
            <a:b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</a:b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</a:t>
            </a:r>
            <a:r>
              <a:rPr lang="en-US" altLang="en-US" sz="2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int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(y, x)             →  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ans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 = (m*x^2)/2 + b*x</a:t>
            </a: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/>
            </a:r>
            <a:b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</a:b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int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(y, b)             →  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ans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 = (b + m*x)^2/2</a:t>
            </a: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/>
            </a:r>
            <a:b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</a:b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int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(1/(1+x^2))        →  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ans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 = 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atan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(x)</a:t>
            </a:r>
            <a:endParaRPr lang="en-US" altLang="en-US" sz="2400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fa-IR" altLang="en-US" sz="2400" dirty="0">
              <a:cs typeface="B Zar" panose="00000400000000000000" pitchFamily="2" charset="-78"/>
            </a:endParaRPr>
          </a:p>
          <a:p>
            <a:pPr marL="0" indent="0" algn="r" rtl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fa-IR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انتگرال‏های معین:</a:t>
            </a:r>
          </a:p>
          <a:p>
            <a:pPr marL="0" indent="0" algn="r" rtl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/>
            </a:r>
            <a:b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</a:b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int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(y,x,2,5)          →  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ans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 = 3*b + (21*m)/2</a:t>
            </a: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/>
            </a:r>
            <a:b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</a:b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int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(1/(1+x^2),x,0,1)  →  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ans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 = pi/4</a:t>
            </a:r>
            <a:endParaRPr lang="en-US" altLang="en-US" sz="2400" dirty="0">
              <a:solidFill>
                <a:srgbClr val="333333"/>
              </a:solidFill>
              <a:latin typeface="courier new" panose="02070309020205020404" pitchFamily="49" charset="0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2711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-390698" y="422366"/>
            <a:ext cx="9664700" cy="914400"/>
          </a:xfrm>
          <a:prstGeom prst="rect">
            <a:avLst/>
          </a:prstGeom>
        </p:spPr>
        <p:txBody>
          <a:bodyPr lIns="0" tIns="0" rIns="0" bIns="0"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>
              <a:lnSpc>
                <a:spcPct val="95000"/>
              </a:lnSpc>
            </a:pPr>
            <a:r>
              <a:rPr lang="fa-IR" altLang="en-US" dirty="0">
                <a:cs typeface="B Zar" panose="00000400000000000000" pitchFamily="2" charset="-78"/>
              </a:rPr>
              <a:t>حل</a:t>
            </a:r>
            <a:r>
              <a:rPr lang="fa-IR" altLang="en-US" sz="4300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fa-IR" altLang="en-US" dirty="0">
                <a:cs typeface="B Zar" panose="00000400000000000000" pitchFamily="2" charset="-78"/>
              </a:rPr>
              <a:t>معادلات</a:t>
            </a:r>
            <a:r>
              <a:rPr lang="fa-IR" altLang="en-US" sz="4300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fa-IR" altLang="en-US" dirty="0">
                <a:cs typeface="B Zar" panose="00000400000000000000" pitchFamily="2" charset="-78"/>
              </a:rPr>
              <a:t>جبری</a:t>
            </a:r>
            <a:endParaRPr lang="en-US" altLang="en-US" dirty="0">
              <a:cs typeface="B Zar" panose="00000400000000000000" pitchFamily="2" charset="-78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47650" y="1219200"/>
            <a:ext cx="9664700" cy="5491162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  <a:t>&gt;&gt; clear</a:t>
            </a:r>
            <a:b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  <a:t>&gt;&gt; syms a b c d x</a:t>
            </a:r>
            <a:b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  <a:t>&gt;&gt; </a:t>
            </a:r>
            <a:r>
              <a:rPr lang="en-US" altLang="en-US" sz="2100" smtClean="0">
                <a:solidFill>
                  <a:srgbClr val="FF0000"/>
                </a:solidFill>
                <a:latin typeface="courier new" panose="02070309020205020404" pitchFamily="49" charset="0"/>
              </a:rPr>
              <a:t>solve</a:t>
            </a:r>
            <a: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  <a:t>('a*x^2 + b*x + c = 0') </a:t>
            </a:r>
            <a:b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  <a:t>   → ans =    % Quadratic equation!</a:t>
            </a:r>
            <a:b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  <a:t>        -(b + (b^2 - 4*a*c)^(1/2))/(2*a)</a:t>
            </a:r>
            <a:b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  <a:t>        -(b - (b^2 - 4*a*c)^(1/2))/(2*a)</a:t>
            </a:r>
            <a:b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  <a:t>&gt;&gt; solve('a*x^3 + b*x^2 + c*x + d = 0')</a:t>
            </a:r>
            <a:endParaRPr lang="en-US" alt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  <a:t>   → Nasty-looking expression</a:t>
            </a:r>
            <a:endParaRPr lang="en-US" alt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  <a:t>&gt;&gt; </a:t>
            </a:r>
            <a:r>
              <a:rPr lang="en-US" altLang="en-US" sz="2100" smtClean="0">
                <a:solidFill>
                  <a:srgbClr val="FF0000"/>
                </a:solidFill>
                <a:latin typeface="courier new" panose="02070309020205020404" pitchFamily="49" charset="0"/>
              </a:rPr>
              <a:t>pretty</a:t>
            </a:r>
            <a: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  <a:t>(ans)</a:t>
            </a:r>
            <a:endParaRPr lang="en-US" alt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  <a:t>   → Debatable better-looking expression </a:t>
            </a:r>
            <a:r>
              <a:rPr lang="en-US" altLang="en-US" sz="2100" smtClean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en-US" altLang="en-US" sz="2100" smtClean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en-US" altLang="en-US" sz="2700" smtClean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endParaRPr lang="en-US" alt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700" smtClean="0">
                <a:solidFill>
                  <a:srgbClr val="333333"/>
                </a:solidFill>
                <a:latin typeface="Arial" panose="020B0604020202020204" pitchFamily="34" charset="0"/>
              </a:rPr>
              <a:t>From in-class 2: </a:t>
            </a:r>
            <a:endParaRPr lang="en-US" alt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1900" smtClean="0">
                <a:solidFill>
                  <a:srgbClr val="333333"/>
                </a:solidFill>
                <a:latin typeface="courier new" panose="02070309020205020404" pitchFamily="49" charset="0"/>
              </a:rPr>
              <a:t>&gt;&gt; solve('m*x + b - (n*x + c)', 'x')  →  ans = -(b - c)/(m - n)</a:t>
            </a:r>
            <a:r>
              <a:rPr lang="en-US" altLang="en-US" sz="1900" smtClean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en-US" altLang="en-US" sz="1900" smtClean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en-US" altLang="en-US" sz="1900" smtClean="0">
                <a:solidFill>
                  <a:srgbClr val="333333"/>
                </a:solidFill>
                <a:latin typeface="courier new" panose="02070309020205020404" pitchFamily="49" charset="0"/>
              </a:rPr>
              <a:t>&gt;&gt; solve('m*x + b - (n*x + c)', 'b')  →  ans = c - m*x + n*x</a:t>
            </a:r>
            <a:r>
              <a:rPr lang="en-US" altLang="en-US" sz="1900" smtClean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en-US" altLang="en-US" sz="1900" smtClean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en-US" altLang="en-US" sz="1900" smtClean="0">
                <a:solidFill>
                  <a:srgbClr val="333333"/>
                </a:solidFill>
                <a:latin typeface="courier new" panose="02070309020205020404" pitchFamily="49" charset="0"/>
              </a:rPr>
              <a:t>&gt;&gt; </a:t>
            </a:r>
            <a:r>
              <a:rPr lang="en-US" altLang="en-US" sz="1900" smtClean="0">
                <a:solidFill>
                  <a:srgbClr val="FF0000"/>
                </a:solidFill>
                <a:latin typeface="courier new" panose="02070309020205020404" pitchFamily="49" charset="0"/>
              </a:rPr>
              <a:t>collect</a:t>
            </a:r>
            <a:r>
              <a:rPr lang="en-US" altLang="en-US" sz="1900" smtClean="0">
                <a:solidFill>
                  <a:srgbClr val="333333"/>
                </a:solidFill>
                <a:latin typeface="courier new" panose="02070309020205020404" pitchFamily="49" charset="0"/>
              </a:rPr>
              <a:t>(ans, 'x')                  →  ans = c - x*(m - n)</a:t>
            </a:r>
            <a:endParaRPr lang="en-US" altLang="en-US" sz="1900">
              <a:solidFill>
                <a:srgbClr val="333333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96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-390698" y="477174"/>
            <a:ext cx="9664700" cy="914400"/>
          </a:xfrm>
          <a:prstGeom prst="rect">
            <a:avLst/>
          </a:prstGeom>
        </p:spPr>
        <p:txBody>
          <a:bodyPr lIns="0" tIns="0" rIns="0" bIns="0"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>
              <a:lnSpc>
                <a:spcPct val="95000"/>
              </a:lnSpc>
            </a:pPr>
            <a:r>
              <a:rPr lang="fa-IR" altLang="en-US" dirty="0">
                <a:cs typeface="B Zar" panose="00000400000000000000" pitchFamily="2" charset="-78"/>
              </a:rPr>
              <a:t>روی</a:t>
            </a:r>
            <a:r>
              <a:rPr lang="fa-IR" altLang="en-US" sz="4300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fa-IR" altLang="en-US" dirty="0">
                <a:cs typeface="B Zar" panose="00000400000000000000" pitchFamily="2" charset="-78"/>
              </a:rPr>
              <a:t>نمودار</a:t>
            </a:r>
            <a:r>
              <a:rPr lang="fa-IR" altLang="en-US" sz="4300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fa-IR" altLang="en-US" dirty="0">
                <a:cs typeface="B Zar" panose="00000400000000000000" pitchFamily="2" charset="-78"/>
              </a:rPr>
              <a:t>بودن</a:t>
            </a:r>
            <a:r>
              <a:rPr lang="fa-IR" altLang="en-US" sz="4300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fa-IR" altLang="en-US" dirty="0">
                <a:cs typeface="B Zar" panose="00000400000000000000" pitchFamily="2" charset="-78"/>
              </a:rPr>
              <a:t>عبارت</a:t>
            </a:r>
            <a:r>
              <a:rPr lang="fa-IR" altLang="en-US" sz="4300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fa-IR" altLang="en-US" dirty="0">
                <a:cs typeface="B Zar" panose="00000400000000000000" pitchFamily="2" charset="-78"/>
              </a:rPr>
              <a:t>ها</a:t>
            </a:r>
            <a:endParaRPr lang="en-US" altLang="en-US" dirty="0">
              <a:cs typeface="B Zar" panose="00000400000000000000" pitchFamily="2" charset="-78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47650" y="1828800"/>
            <a:ext cx="9664700" cy="548640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fa-IR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از </a:t>
            </a:r>
            <a:r>
              <a:rPr lang="en-US" altLang="en-US" sz="2400" dirty="0" err="1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ezplot</a:t>
            </a:r>
            <a:r>
              <a:rPr lang="fa-IR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 برای روی نمودار بردن عبارت ها استفاده می‏کنیم</a:t>
            </a:r>
            <a:endParaRPr lang="en-US" altLang="en-US" sz="2400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 </a:t>
            </a:r>
            <a:endParaRPr lang="en-US" altLang="en-US" sz="2400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clear; 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syms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 x y</a:t>
            </a: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/>
            </a:r>
            <a:b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</a:b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</a:t>
            </a:r>
            <a:r>
              <a:rPr lang="en-US" altLang="en-US" sz="2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ezplot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( 1 / (5 + 4*cos(x)) );</a:t>
            </a: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/>
            </a:r>
            <a:b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</a:b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hold on;  axis equal</a:t>
            </a: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/>
            </a:r>
            <a:b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</a:b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g = x^2 + y^2 - 3;</a:t>
            </a:r>
            <a:endParaRPr lang="en-US" altLang="en-US" sz="2400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ezplot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(g); </a:t>
            </a:r>
            <a:endParaRPr lang="en-US" altLang="en-US" sz="2400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333333"/>
              </a:solidFill>
              <a:latin typeface="Arial" panose="020B0604020202020204" pitchFamily="34" charset="0"/>
              <a:cs typeface="B Zar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600" y="3962400"/>
            <a:ext cx="3827463" cy="288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30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-287928" y="304800"/>
            <a:ext cx="9664700" cy="914400"/>
          </a:xfrm>
          <a:prstGeom prst="rect">
            <a:avLst/>
          </a:prstGeom>
        </p:spPr>
        <p:txBody>
          <a:bodyPr lIns="0" tIns="0" rIns="0" bIns="0"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>
              <a:lnSpc>
                <a:spcPct val="95000"/>
              </a:lnSpc>
            </a:pPr>
            <a:r>
              <a:rPr lang="fa-IR" altLang="en-US" dirty="0" smtClean="0">
                <a:cs typeface="B Zar" panose="00000400000000000000" pitchFamily="2" charset="-78"/>
              </a:rPr>
              <a:t>ادامه</a:t>
            </a:r>
            <a:r>
              <a:rPr lang="fa-IR" altLang="en-US" sz="4300" dirty="0">
                <a:solidFill>
                  <a:srgbClr val="333333"/>
                </a:solidFill>
                <a:latin typeface="Arial" panose="020B0604020202020204" pitchFamily="34" charset="0"/>
              </a:rPr>
              <a:t>‏</a:t>
            </a:r>
            <a:r>
              <a:rPr lang="fa-IR" altLang="en-US" dirty="0" smtClean="0">
                <a:cs typeface="B Zar" panose="00000400000000000000" pitchFamily="2" charset="-78"/>
              </a:rPr>
              <a:t>ی</a:t>
            </a:r>
            <a:r>
              <a:rPr lang="fa-IR" altLang="en-US" sz="4300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fa-IR" altLang="en-US" dirty="0" smtClean="0">
                <a:cs typeface="B Zar" panose="00000400000000000000" pitchFamily="2" charset="-78"/>
              </a:rPr>
              <a:t>روی</a:t>
            </a:r>
            <a:r>
              <a:rPr lang="fa-IR" altLang="en-US" sz="4300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fa-IR" altLang="en-US" dirty="0">
                <a:cs typeface="B Zar" panose="00000400000000000000" pitchFamily="2" charset="-78"/>
              </a:rPr>
              <a:t>نمودار</a:t>
            </a:r>
            <a:r>
              <a:rPr lang="fa-IR" altLang="en-US" sz="4300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fa-IR" altLang="en-US" dirty="0">
                <a:cs typeface="B Zar" panose="00000400000000000000" pitchFamily="2" charset="-78"/>
              </a:rPr>
              <a:t>بردن</a:t>
            </a:r>
            <a:r>
              <a:rPr lang="fa-IR" altLang="en-US" sz="4300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fa-IR" altLang="en-US" dirty="0">
                <a:cs typeface="B Zar" panose="00000400000000000000" pitchFamily="2" charset="-78"/>
              </a:rPr>
              <a:t>عبارت</a:t>
            </a:r>
            <a:r>
              <a:rPr lang="fa-IR" altLang="en-US" sz="4300" dirty="0" smtClean="0">
                <a:solidFill>
                  <a:srgbClr val="333333"/>
                </a:solidFill>
                <a:latin typeface="Arial" panose="020B0604020202020204" pitchFamily="34" charset="0"/>
              </a:rPr>
              <a:t>‏</a:t>
            </a:r>
            <a:r>
              <a:rPr lang="fa-IR" altLang="en-US" dirty="0">
                <a:cs typeface="B Zar" panose="00000400000000000000" pitchFamily="2" charset="-78"/>
              </a:rPr>
              <a:t>ها</a:t>
            </a:r>
            <a:endParaRPr lang="en-US" altLang="en-US" dirty="0">
              <a:cs typeface="B Zar" panose="00000400000000000000" pitchFamily="2" charset="-78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99901" y="1193165"/>
            <a:ext cx="9664700" cy="548640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  <a:t>&gt;&gt; clear; syms x</a:t>
            </a:r>
            <a:endParaRPr lang="en-US" alt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  <a:t>&gt;&gt; </a:t>
            </a:r>
            <a:r>
              <a:rPr lang="en-US" altLang="en-US" sz="2100" smtClean="0">
                <a:solidFill>
                  <a:srgbClr val="FF0000"/>
                </a:solidFill>
                <a:latin typeface="courier new" panose="02070309020205020404" pitchFamily="49" charset="0"/>
              </a:rPr>
              <a:t>digits</a:t>
            </a:r>
            <a: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  <a:t>(20)</a:t>
            </a:r>
            <a:endParaRPr lang="en-US" alt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  <a:t>&gt;&gt; [x0, y0] = solve(' x^2 + y^2 - 3 = 0', ...</a:t>
            </a:r>
            <a:endParaRPr lang="en-US" alt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  <a:t>                               'y = 1 / (5 + 4*cos(x)) ')</a:t>
            </a:r>
            <a:b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  <a:t> → x0 = -1.7171874987452662214</a:t>
            </a:r>
            <a:b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  <a:t>   y0 = 0.22642237997374799957</a:t>
            </a:r>
            <a:endParaRPr lang="en-US" alt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  <a:t>&gt;&gt; plot(x0,y0,'o')</a:t>
            </a:r>
            <a:endParaRPr lang="en-US" alt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  <a:t>&gt;&gt; hold on </a:t>
            </a:r>
            <a:endParaRPr lang="en-US" alt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  <a:t>&gt;&gt; ezplot( diff( 1 / (5 + 4*cos(x)), x) )</a:t>
            </a:r>
            <a:b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altLang="en-US" sz="2100" smtClean="0">
                <a:solidFill>
                  <a:srgbClr val="333333"/>
                </a:solidFill>
                <a:latin typeface="courier new" panose="02070309020205020404" pitchFamily="49" charset="0"/>
              </a:rPr>
              <a:t> </a:t>
            </a:r>
            <a:endParaRPr lang="en-US" alt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700" smtClean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endParaRPr lang="en-US" altLang="en-US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en-US" sz="270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091" y="3952240"/>
            <a:ext cx="3635375" cy="272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12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-274866" y="304800"/>
            <a:ext cx="9664700" cy="914400"/>
          </a:xfrm>
          <a:prstGeom prst="rect">
            <a:avLst/>
          </a:prstGeom>
        </p:spPr>
        <p:txBody>
          <a:bodyPr lIns="0" tIns="0" rIns="0" bIns="0"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>
              <a:lnSpc>
                <a:spcPct val="95000"/>
              </a:lnSpc>
            </a:pPr>
            <a:r>
              <a:rPr lang="fa-IR" altLang="en-US" dirty="0">
                <a:cs typeface="B Zar" panose="00000400000000000000" pitchFamily="2" charset="-78"/>
              </a:rPr>
              <a:t>حل</a:t>
            </a:r>
            <a:r>
              <a:rPr lang="fa-IR" altLang="en-US" sz="4300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fa-IR" altLang="en-US" dirty="0">
                <a:cs typeface="B Zar" panose="00000400000000000000" pitchFamily="2" charset="-78"/>
              </a:rPr>
              <a:t>معادلات</a:t>
            </a:r>
            <a:r>
              <a:rPr lang="fa-IR" altLang="en-US" sz="4300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fa-IR" altLang="en-US" dirty="0" smtClean="0">
                <a:cs typeface="B Zar" panose="00000400000000000000" pitchFamily="2" charset="-78"/>
              </a:rPr>
              <a:t>مشتق</a:t>
            </a:r>
            <a:r>
              <a:rPr lang="fa-IR" altLang="en-US" sz="4300" dirty="0">
                <a:solidFill>
                  <a:srgbClr val="333333"/>
                </a:solidFill>
                <a:latin typeface="Arial" panose="020B0604020202020204" pitchFamily="34" charset="0"/>
              </a:rPr>
              <a:t>‏</a:t>
            </a:r>
            <a:r>
              <a:rPr lang="fa-IR" altLang="en-US" dirty="0" smtClean="0">
                <a:cs typeface="B Zar" panose="00000400000000000000" pitchFamily="2" charset="-78"/>
              </a:rPr>
              <a:t>گیری</a:t>
            </a:r>
            <a:endParaRPr lang="en-US" altLang="en-US" dirty="0">
              <a:cs typeface="B Zar" panose="00000400000000000000" pitchFamily="2" charset="-78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6350" y="1219200"/>
            <a:ext cx="9664700" cy="548640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en-US" sz="2400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en-US" sz="2400" dirty="0" smtClean="0">
              <a:solidFill>
                <a:srgbClr val="333333"/>
              </a:solidFill>
              <a:latin typeface="Arial" panose="020B0604020202020204" pitchFamily="34" charset="0"/>
              <a:cs typeface="B Zar" panose="00000400000000000000" pitchFamily="2" charset="-78"/>
            </a:endParaRPr>
          </a:p>
          <a:p>
            <a:pPr marL="0" indent="0" algn="r" rtl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fa-IR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از </a:t>
            </a: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D </a:t>
            </a:r>
            <a:r>
              <a:rPr lang="fa-IR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 برای مشخص کردن متغیر مستقل استفاده میکنیم.</a:t>
            </a:r>
            <a:endParaRPr lang="en-US" altLang="en-US" sz="2400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y = 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dsolve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('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Dy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 = -a*y')</a:t>
            </a: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/>
            </a:r>
            <a:b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</a:b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  → y = C5/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exp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(a*t)</a:t>
            </a:r>
            <a:endParaRPr lang="en-US" altLang="en-US" sz="2400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en-US" sz="2400" dirty="0" smtClean="0">
              <a:solidFill>
                <a:srgbClr val="333333"/>
              </a:solidFill>
              <a:latin typeface="Arial" panose="020B0604020202020204" pitchFamily="34" charset="0"/>
              <a:cs typeface="B Zar" panose="00000400000000000000" pitchFamily="2" charset="-78"/>
            </a:endParaRPr>
          </a:p>
          <a:p>
            <a:pPr marL="0" indent="0" algn="r" rtl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fa-IR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مقدار اولیه ی هم میتوانیم مشخص کنیم.</a:t>
            </a:r>
            <a:endParaRPr lang="en-US" altLang="en-US" sz="2400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y = 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dsolve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('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Dy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 = -a*y', 'y(0) = 1') </a:t>
            </a: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/>
            </a:r>
            <a:b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</a:b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  → y = 1/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exp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(a*t)</a:t>
            </a:r>
            <a:endParaRPr lang="en-US" altLang="en-US" sz="2400" dirty="0">
              <a:solidFill>
                <a:srgbClr val="333333"/>
              </a:solidFill>
              <a:latin typeface="courier new" panose="02070309020205020404" pitchFamily="49" charset="0"/>
              <a:cs typeface="B Zar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134" y="1162594"/>
            <a:ext cx="15748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55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-287928" y="304800"/>
            <a:ext cx="9664700" cy="914400"/>
          </a:xfrm>
          <a:prstGeom prst="rect">
            <a:avLst/>
          </a:prstGeom>
        </p:spPr>
        <p:txBody>
          <a:bodyPr lIns="0" tIns="0" rIns="0" bIns="0"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>
              <a:lnSpc>
                <a:spcPct val="95000"/>
              </a:lnSpc>
            </a:pPr>
            <a:r>
              <a:rPr lang="fa-IR" altLang="en-US" dirty="0">
                <a:cs typeface="B Zar" panose="00000400000000000000" pitchFamily="2" charset="-78"/>
              </a:rPr>
              <a:t>ساده</a:t>
            </a:r>
            <a:r>
              <a:rPr lang="fa-IR" altLang="en-US" sz="4300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fa-IR" altLang="en-US" dirty="0">
                <a:cs typeface="B Zar" panose="00000400000000000000" pitchFamily="2" charset="-78"/>
              </a:rPr>
              <a:t>کردن</a:t>
            </a:r>
            <a:r>
              <a:rPr lang="fa-IR" altLang="en-US" sz="4300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fa-IR" altLang="en-US" dirty="0">
                <a:cs typeface="B Zar" panose="00000400000000000000" pitchFamily="2" charset="-78"/>
              </a:rPr>
              <a:t>عبارت‏ها</a:t>
            </a:r>
            <a:endParaRPr lang="en-US" altLang="en-US" dirty="0">
              <a:cs typeface="B Zar" panose="00000400000000000000" pitchFamily="2" charset="-78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9713" y="1425438"/>
            <a:ext cx="9666287" cy="549275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&gt;&gt; clear; </a:t>
            </a:r>
            <a:r>
              <a:rPr lang="en-US" altLang="en-US" sz="2700" dirty="0" err="1" smtClean="0">
                <a:solidFill>
                  <a:srgbClr val="333333"/>
                </a:solidFill>
                <a:latin typeface="courier new" panose="02070309020205020404" pitchFamily="49" charset="0"/>
              </a:rPr>
              <a:t>syms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700" dirty="0" err="1" smtClean="0">
                <a:solidFill>
                  <a:srgbClr val="333333"/>
                </a:solidFill>
                <a:latin typeface="courier new" panose="02070309020205020404" pitchFamily="49" charset="0"/>
              </a:rPr>
              <a:t>th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/>
            </a:r>
            <a:b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&gt;&gt; cos(</a:t>
            </a:r>
            <a:r>
              <a:rPr lang="en-US" altLang="en-US" sz="2700" dirty="0" err="1" smtClean="0">
                <a:solidFill>
                  <a:srgbClr val="333333"/>
                </a:solidFill>
                <a:latin typeface="courier new" panose="02070309020205020404" pitchFamily="49" charset="0"/>
              </a:rPr>
              <a:t>th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)^2 + sin(</a:t>
            </a:r>
            <a:r>
              <a:rPr lang="en-US" altLang="en-US" sz="2700" dirty="0" err="1" smtClean="0">
                <a:solidFill>
                  <a:srgbClr val="333333"/>
                </a:solidFill>
                <a:latin typeface="courier new" panose="02070309020205020404" pitchFamily="49" charset="0"/>
              </a:rPr>
              <a:t>th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)^2</a:t>
            </a:r>
            <a:b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  → </a:t>
            </a:r>
            <a:r>
              <a:rPr lang="en-US" altLang="en-US" sz="2700" dirty="0" err="1" smtClean="0">
                <a:solidFill>
                  <a:srgbClr val="333333"/>
                </a:solidFill>
                <a:latin typeface="courier new" panose="02070309020205020404" pitchFamily="49" charset="0"/>
              </a:rPr>
              <a:t>ans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 = cos(</a:t>
            </a:r>
            <a:r>
              <a:rPr lang="en-US" altLang="en-US" sz="2700" dirty="0" err="1" smtClean="0">
                <a:solidFill>
                  <a:srgbClr val="333333"/>
                </a:solidFill>
                <a:latin typeface="courier new" panose="02070309020205020404" pitchFamily="49" charset="0"/>
              </a:rPr>
              <a:t>th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)^2 + sin(</a:t>
            </a:r>
            <a:r>
              <a:rPr lang="en-US" altLang="en-US" sz="2700" dirty="0" err="1" smtClean="0">
                <a:solidFill>
                  <a:srgbClr val="333333"/>
                </a:solidFill>
                <a:latin typeface="courier new" panose="02070309020205020404" pitchFamily="49" charset="0"/>
              </a:rPr>
              <a:t>th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)^2</a:t>
            </a:r>
            <a:b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&gt;&gt; </a:t>
            </a:r>
            <a:r>
              <a:rPr lang="en-US" altLang="en-US" sz="2700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simplify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700" dirty="0" err="1" smtClean="0">
                <a:solidFill>
                  <a:srgbClr val="333333"/>
                </a:solidFill>
                <a:latin typeface="courier new" panose="02070309020205020404" pitchFamily="49" charset="0"/>
              </a:rPr>
              <a:t>ans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b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  → </a:t>
            </a:r>
            <a:r>
              <a:rPr lang="en-US" altLang="en-US" sz="2700" dirty="0" err="1" smtClean="0">
                <a:solidFill>
                  <a:srgbClr val="333333"/>
                </a:solidFill>
                <a:latin typeface="courier new" panose="02070309020205020404" pitchFamily="49" charset="0"/>
              </a:rPr>
              <a:t>ans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 = 1</a:t>
            </a:r>
            <a:endParaRPr lang="en-US" altLang="en-US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&gt;&gt; </a:t>
            </a:r>
            <a:r>
              <a:rPr lang="en-US" altLang="en-US" sz="2700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simple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(cos(</a:t>
            </a:r>
            <a:r>
              <a:rPr lang="en-US" altLang="en-US" sz="2700" dirty="0" err="1" smtClean="0">
                <a:solidFill>
                  <a:srgbClr val="333333"/>
                </a:solidFill>
                <a:latin typeface="courier new" panose="02070309020205020404" pitchFamily="49" charset="0"/>
              </a:rPr>
              <a:t>th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)^2 + sin(</a:t>
            </a:r>
            <a:r>
              <a:rPr lang="en-US" altLang="en-US" sz="2700" dirty="0" err="1" smtClean="0">
                <a:solidFill>
                  <a:srgbClr val="333333"/>
                </a:solidFill>
                <a:latin typeface="courier new" panose="02070309020205020404" pitchFamily="49" charset="0"/>
              </a:rPr>
              <a:t>th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)^2)</a:t>
            </a:r>
            <a:endParaRPr lang="en-US" altLang="en-US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&gt;&gt; [</a:t>
            </a:r>
            <a:r>
              <a:rPr lang="en-US" altLang="en-US" sz="2700" dirty="0" err="1" smtClean="0">
                <a:solidFill>
                  <a:srgbClr val="333333"/>
                </a:solidFill>
                <a:latin typeface="courier new" panose="02070309020205020404" pitchFamily="49" charset="0"/>
              </a:rPr>
              <a:t>result,how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] = simple(cos(</a:t>
            </a:r>
            <a:r>
              <a:rPr lang="en-US" altLang="en-US" sz="2700" dirty="0" err="1" smtClean="0">
                <a:solidFill>
                  <a:srgbClr val="333333"/>
                </a:solidFill>
                <a:latin typeface="courier new" panose="02070309020205020404" pitchFamily="49" charset="0"/>
              </a:rPr>
              <a:t>th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)^2 + ... </a:t>
            </a:r>
            <a:endParaRPr lang="en-US" altLang="en-US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                         sin(</a:t>
            </a:r>
            <a:r>
              <a:rPr lang="en-US" altLang="en-US" sz="2700" dirty="0" err="1" smtClean="0">
                <a:solidFill>
                  <a:srgbClr val="333333"/>
                </a:solidFill>
                <a:latin typeface="courier new" panose="02070309020205020404" pitchFamily="49" charset="0"/>
              </a:rPr>
              <a:t>th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)^2)</a:t>
            </a:r>
            <a:b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  → result = 1</a:t>
            </a:r>
            <a:b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    how = simplify</a:t>
            </a:r>
            <a:endParaRPr lang="en-US" altLang="en-US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&gt;&gt; [</a:t>
            </a:r>
            <a:r>
              <a:rPr lang="en-US" altLang="en-US" sz="2700" dirty="0" err="1" smtClean="0">
                <a:solidFill>
                  <a:srgbClr val="333333"/>
                </a:solidFill>
                <a:latin typeface="courier new" panose="02070309020205020404" pitchFamily="49" charset="0"/>
              </a:rPr>
              <a:t>result,how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] = simple(cos(</a:t>
            </a:r>
            <a:r>
              <a:rPr lang="en-US" altLang="en-US" sz="2700" dirty="0" err="1" smtClean="0">
                <a:solidFill>
                  <a:srgbClr val="333333"/>
                </a:solidFill>
                <a:latin typeface="courier new" panose="02070309020205020404" pitchFamily="49" charset="0"/>
              </a:rPr>
              <a:t>th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)+</a:t>
            </a:r>
            <a:r>
              <a:rPr lang="en-US" altLang="en-US" sz="2700" dirty="0" err="1" smtClean="0">
                <a:solidFill>
                  <a:srgbClr val="333333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*sin(</a:t>
            </a:r>
            <a:r>
              <a:rPr lang="en-US" altLang="en-US" sz="2700" dirty="0" err="1" smtClean="0">
                <a:solidFill>
                  <a:srgbClr val="333333"/>
                </a:solidFill>
                <a:latin typeface="courier new" panose="02070309020205020404" pitchFamily="49" charset="0"/>
              </a:rPr>
              <a:t>th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))</a:t>
            </a:r>
            <a:r>
              <a:rPr lang="en-US" altLang="en-US" sz="2700" dirty="0" smtClean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en-US" altLang="en-US" sz="2700" dirty="0" smtClean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  → result = </a:t>
            </a:r>
            <a:r>
              <a:rPr lang="en-US" altLang="en-US" sz="2700" dirty="0" err="1" smtClean="0">
                <a:solidFill>
                  <a:srgbClr val="333333"/>
                </a:solidFill>
                <a:latin typeface="courier new" panose="02070309020205020404" pitchFamily="49" charset="0"/>
              </a:rPr>
              <a:t>exp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700" dirty="0" err="1" smtClean="0">
                <a:solidFill>
                  <a:srgbClr val="333333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*</a:t>
            </a:r>
            <a:r>
              <a:rPr lang="en-US" altLang="en-US" sz="2700" dirty="0" err="1" smtClean="0">
                <a:solidFill>
                  <a:srgbClr val="333333"/>
                </a:solidFill>
                <a:latin typeface="courier new" panose="02070309020205020404" pitchFamily="49" charset="0"/>
              </a:rPr>
              <a:t>th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r>
              <a:rPr lang="en-US" altLang="en-US" sz="2700" dirty="0" smtClean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en-US" altLang="en-US" sz="2700" dirty="0" smtClean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    how = rewrite(</a:t>
            </a:r>
            <a:r>
              <a:rPr lang="en-US" altLang="en-US" sz="2700" dirty="0" err="1" smtClean="0">
                <a:solidFill>
                  <a:srgbClr val="333333"/>
                </a:solidFill>
                <a:latin typeface="courier new" panose="02070309020205020404" pitchFamily="49" charset="0"/>
              </a:rPr>
              <a:t>exp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)</a:t>
            </a:r>
            <a:endParaRPr lang="en-US" altLang="en-US" sz="2700" dirty="0">
              <a:solidFill>
                <a:srgbClr val="333333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59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768" y="1588668"/>
            <a:ext cx="8596668" cy="4635256"/>
          </a:xfrm>
        </p:spPr>
        <p:txBody>
          <a:bodyPr>
            <a:noAutofit/>
          </a:bodyPr>
          <a:lstStyle/>
          <a:p>
            <a:pPr marL="0" indent="0" rtl="1">
              <a:buNone/>
            </a:pPr>
            <a:r>
              <a:rPr lang="en-US" sz="2400" dirty="0" smtClean="0">
                <a:solidFill>
                  <a:schemeClr val="tx1"/>
                </a:solidFill>
                <a:cs typeface="B Zar" panose="00000400000000000000" pitchFamily="2" charset="-78"/>
              </a:rPr>
              <a:t>Syntax</a:t>
            </a:r>
            <a:r>
              <a:rPr lang="en-US" sz="2400" dirty="0">
                <a:solidFill>
                  <a:schemeClr val="tx1"/>
                </a:solidFill>
                <a:cs typeface="B Zar" panose="00000400000000000000" pitchFamily="2" charset="-78"/>
              </a:rPr>
              <a:t>:</a:t>
            </a: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/>
            </a:r>
            <a:b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</a:br>
            <a:r>
              <a:rPr lang="en-US" sz="2400" dirty="0">
                <a:solidFill>
                  <a:schemeClr val="tx1"/>
                </a:solidFill>
                <a:cs typeface="B Zar" panose="00000400000000000000" pitchFamily="2" charset="-78"/>
              </a:rPr>
              <a:t>&gt;&gt;f = </a:t>
            </a:r>
            <a:r>
              <a:rPr lang="en-US" sz="2400" dirty="0" err="1">
                <a:solidFill>
                  <a:schemeClr val="tx1"/>
                </a:solidFill>
                <a:cs typeface="B Zar" panose="00000400000000000000" pitchFamily="2" charset="-78"/>
              </a:rPr>
              <a:t>sym</a:t>
            </a:r>
            <a:r>
              <a:rPr lang="en-US" sz="2400" dirty="0">
                <a:solidFill>
                  <a:schemeClr val="tx1"/>
                </a:solidFill>
                <a:cs typeface="B Zar" panose="00000400000000000000" pitchFamily="2" charset="-78"/>
              </a:rPr>
              <a:t>('f(x)') </a:t>
            </a:r>
          </a:p>
          <a:p>
            <a:pPr marL="0" indent="0" algn="r" rtl="1">
              <a:buNone/>
            </a:pPr>
            <a:r>
              <a:rPr lang="fa-IR" sz="2400" dirty="0" smtClean="0">
                <a:solidFill>
                  <a:schemeClr val="tx1"/>
                </a:solidFill>
                <a:cs typeface="B Zar" panose="00000400000000000000" pitchFamily="2" charset="-78"/>
              </a:rPr>
              <a:t>مثال:</a:t>
            </a:r>
            <a:endParaRPr lang="fa-IR" sz="2400" dirty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cs typeface="B Zar" panose="00000400000000000000" pitchFamily="2" charset="-78"/>
              </a:rPr>
              <a:t>&gt;&gt;syms x h 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cs typeface="B Zar" panose="00000400000000000000" pitchFamily="2" charset="-78"/>
              </a:rPr>
              <a:t>&gt;&gt; df = (subs(f,x,x+h)-f)/h 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cs typeface="B Zar" panose="00000400000000000000" pitchFamily="2" charset="-78"/>
              </a:rPr>
              <a:t>df = 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cs typeface="B Zar" panose="00000400000000000000" pitchFamily="2" charset="-78"/>
              </a:rPr>
              <a:t>(f(x+h)-f(x))/h</a:t>
            </a:r>
          </a:p>
          <a:p>
            <a:pPr marL="0" indent="0">
              <a:buNone/>
            </a:pPr>
            <a:endParaRPr lang="fa-IR" sz="2400" dirty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algn="r" rtl="1"/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در این رابطه تابع </a:t>
            </a:r>
            <a:r>
              <a:rPr lang="en-US" sz="2400" dirty="0">
                <a:solidFill>
                  <a:schemeClr val="tx1"/>
                </a:solidFill>
                <a:cs typeface="B Zar" panose="00000400000000000000" pitchFamily="2" charset="-78"/>
              </a:rPr>
              <a:t>subs </a:t>
            </a: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برای محاسبه ی لاپلاس و فوریه و تبدیل </a:t>
            </a:r>
            <a:r>
              <a:rPr lang="en-US" sz="2400" dirty="0">
                <a:solidFill>
                  <a:schemeClr val="tx1"/>
                </a:solidFill>
                <a:cs typeface="B Zar" panose="00000400000000000000" pitchFamily="2" charset="-78"/>
              </a:rPr>
              <a:t>z</a:t>
            </a: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 مفید می باشد.</a:t>
            </a:r>
          </a:p>
          <a:p>
            <a:endParaRPr lang="en-US" sz="2400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dirty="0">
                <a:cs typeface="B Zar" panose="00000400000000000000" pitchFamily="2" charset="-78"/>
              </a:rPr>
              <a:t>ایجاد</a:t>
            </a:r>
            <a:r>
              <a:rPr lang="fa-IR" dirty="0" smtClean="0"/>
              <a:t> </a:t>
            </a:r>
            <a:r>
              <a:rPr lang="fa-IR" dirty="0">
                <a:cs typeface="B Zar" panose="00000400000000000000" pitchFamily="2" charset="-78"/>
              </a:rPr>
              <a:t>یک</a:t>
            </a:r>
            <a:r>
              <a:rPr lang="fa-IR" dirty="0" smtClean="0"/>
              <a:t> </a:t>
            </a:r>
            <a:r>
              <a:rPr lang="fa-IR" dirty="0">
                <a:cs typeface="B Zar" panose="00000400000000000000" pitchFamily="2" charset="-78"/>
              </a:rPr>
              <a:t>تابع</a:t>
            </a:r>
            <a:r>
              <a:rPr lang="fa-IR" dirty="0" smtClean="0"/>
              <a:t> </a:t>
            </a:r>
            <a:r>
              <a:rPr lang="fa-IR" dirty="0">
                <a:cs typeface="B Zar" panose="00000400000000000000" pitchFamily="2" charset="-78"/>
              </a:rPr>
              <a:t>نامعین</a:t>
            </a:r>
            <a:r>
              <a:rPr lang="fa-IR" dirty="0" smtClean="0"/>
              <a:t> </a:t>
            </a:r>
            <a:r>
              <a:rPr lang="fa-IR" dirty="0">
                <a:cs typeface="B Zar" panose="00000400000000000000" pitchFamily="2" charset="-78"/>
              </a:rPr>
              <a:t>و</a:t>
            </a:r>
            <a:r>
              <a:rPr lang="fa-IR" dirty="0" smtClean="0"/>
              <a:t> </a:t>
            </a:r>
            <a:r>
              <a:rPr lang="fa-IR" dirty="0">
                <a:cs typeface="B Zar" panose="00000400000000000000" pitchFamily="2" charset="-78"/>
              </a:rPr>
              <a:t>سمبلیک</a:t>
            </a:r>
            <a:endParaRPr lang="en-US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818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9300"/>
          </a:xfrm>
        </p:spPr>
        <p:txBody>
          <a:bodyPr/>
          <a:lstStyle/>
          <a:p>
            <a:pPr algn="r"/>
            <a:r>
              <a:rPr lang="fa-IR" dirty="0">
                <a:cs typeface="B Zar" panose="00000400000000000000" pitchFamily="2" charset="-78"/>
              </a:rPr>
              <a:t>محاسبه</a:t>
            </a:r>
            <a:r>
              <a:rPr lang="fa-IR" dirty="0" smtClean="0"/>
              <a:t> </a:t>
            </a:r>
            <a:r>
              <a:rPr lang="fa-IR" dirty="0">
                <a:cs typeface="B Zar" panose="00000400000000000000" pitchFamily="2" charset="-78"/>
              </a:rPr>
              <a:t>حد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2101"/>
            <a:ext cx="8596668" cy="4479262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fa-IR" sz="2400" dirty="0" smtClean="0">
                <a:latin typeface="Tahoma (Body)"/>
                <a:cs typeface="B Zar" panose="00000400000000000000" pitchFamily="2" charset="-78"/>
              </a:rPr>
              <a:t>در دستور </a:t>
            </a:r>
            <a:r>
              <a:rPr lang="en-US" sz="2400" dirty="0" smtClean="0">
                <a:latin typeface="Tahoma (Body)"/>
                <a:cs typeface="B Zar" panose="00000400000000000000" pitchFamily="2" charset="-78"/>
              </a:rPr>
              <a:t>limit </a:t>
            </a:r>
            <a:r>
              <a:rPr lang="fa-IR" sz="2400" dirty="0" smtClean="0">
                <a:latin typeface="Tahoma (Body)"/>
                <a:cs typeface="B Zar" panose="00000400000000000000" pitchFamily="2" charset="-78"/>
              </a:rPr>
              <a:t>پارامترهای ورودی به ترتیب شامل نماد تابع مورد نظر، متغیر مورد حد در تابع و نقطه‌ی حدی می‌باشد.</a:t>
            </a:r>
            <a:endParaRPr lang="en-US" sz="2400" dirty="0">
              <a:latin typeface="Tahoma (Body)"/>
              <a:cs typeface="B Zar" panose="00000400000000000000" pitchFamily="2" charset="-78"/>
            </a:endParaRPr>
          </a:p>
          <a:p>
            <a:pPr marL="0" indent="0" rtl="1">
              <a:buNone/>
            </a:pPr>
            <a:r>
              <a:rPr lang="en-US" sz="2400" dirty="0" smtClean="0">
                <a:latin typeface="Tahoma (Body)"/>
                <a:cs typeface="B Zar" panose="00000400000000000000" pitchFamily="2" charset="-78"/>
              </a:rPr>
              <a:t>Syntax:</a:t>
            </a:r>
          </a:p>
          <a:p>
            <a:pPr marL="0" indent="0" rtl="1">
              <a:buNone/>
            </a:pPr>
            <a:r>
              <a:rPr lang="en-US" sz="2400" dirty="0" smtClean="0">
                <a:latin typeface="Tahoma (Body)"/>
                <a:cs typeface="B Zar" panose="00000400000000000000" pitchFamily="2" charset="-78"/>
              </a:rPr>
              <a:t>Limit(f)</a:t>
            </a:r>
          </a:p>
          <a:p>
            <a:pPr marL="0" indent="0" algn="r" rtl="1">
              <a:buNone/>
            </a:pPr>
            <a:r>
              <a:rPr lang="fa-IR" sz="2400" dirty="0" smtClean="0">
                <a:latin typeface="Tahoma (Body)"/>
                <a:cs typeface="B Zar" panose="00000400000000000000" pitchFamily="2" charset="-78"/>
              </a:rPr>
              <a:t>مثال:</a:t>
            </a:r>
            <a:endParaRPr lang="en-US" sz="2400" dirty="0" smtClean="0">
              <a:cs typeface="B Zar" panose="00000400000000000000" pitchFamily="2" charset="-78"/>
            </a:endParaRPr>
          </a:p>
          <a:p>
            <a:pPr marL="0" indent="0" rtl="1">
              <a:buNone/>
            </a:pPr>
            <a:r>
              <a:rPr lang="en-US" sz="2400" dirty="0" smtClean="0">
                <a:cs typeface="B Zar" panose="00000400000000000000" pitchFamily="2" charset="-78"/>
              </a:rPr>
              <a:t>≫ </a:t>
            </a:r>
            <a:r>
              <a:rPr lang="en-US" sz="2400" dirty="0" err="1" smtClean="0">
                <a:cs typeface="B Zar" panose="00000400000000000000" pitchFamily="2" charset="-78"/>
              </a:rPr>
              <a:t>syms</a:t>
            </a:r>
            <a:r>
              <a:rPr lang="en-US" sz="2400" dirty="0" smtClean="0">
                <a:cs typeface="B Zar" panose="00000400000000000000" pitchFamily="2" charset="-78"/>
              </a:rPr>
              <a:t> x</a:t>
            </a:r>
            <a:br>
              <a:rPr lang="en-US" sz="2400" dirty="0" smtClean="0">
                <a:cs typeface="B Zar" panose="00000400000000000000" pitchFamily="2" charset="-78"/>
              </a:rPr>
            </a:br>
            <a:r>
              <a:rPr lang="en-US" sz="2400" dirty="0" smtClean="0">
                <a:cs typeface="B Zar" panose="00000400000000000000" pitchFamily="2" charset="-78"/>
              </a:rPr>
              <a:t>≫ f = (2*x^2 + 1) / (x^2 - 1)</a:t>
            </a:r>
            <a:br>
              <a:rPr lang="en-US" sz="2400" dirty="0" smtClean="0">
                <a:cs typeface="B Zar" panose="00000400000000000000" pitchFamily="2" charset="-78"/>
              </a:rPr>
            </a:br>
            <a:r>
              <a:rPr lang="en-US" sz="2400" dirty="0" smtClean="0">
                <a:cs typeface="B Zar" panose="00000400000000000000" pitchFamily="2" charset="-78"/>
              </a:rPr>
              <a:t>≫ limit(</a:t>
            </a:r>
            <a:r>
              <a:rPr lang="en-US" sz="2400" dirty="0" err="1" smtClean="0">
                <a:cs typeface="B Zar" panose="00000400000000000000" pitchFamily="2" charset="-78"/>
              </a:rPr>
              <a:t>f,x,inf</a:t>
            </a:r>
            <a:r>
              <a:rPr lang="en-US" sz="2400" dirty="0" smtClean="0">
                <a:cs typeface="B Zar" panose="00000400000000000000" pitchFamily="2" charset="-78"/>
              </a:rPr>
              <a:t>)</a:t>
            </a:r>
          </a:p>
          <a:p>
            <a:pPr marL="0" indent="0" rtl="1">
              <a:buNone/>
            </a:pPr>
            <a:r>
              <a:rPr lang="en-US" sz="2400" dirty="0" err="1" smtClean="0">
                <a:cs typeface="B Zar" panose="00000400000000000000" pitchFamily="2" charset="-78"/>
              </a:rPr>
              <a:t>ans</a:t>
            </a:r>
            <a:r>
              <a:rPr lang="en-US" sz="2400" dirty="0" smtClean="0">
                <a:cs typeface="B Zar" panose="00000400000000000000" pitchFamily="2" charset="-78"/>
              </a:rPr>
              <a:t> =</a:t>
            </a:r>
            <a:br>
              <a:rPr lang="en-US" sz="2400" dirty="0" smtClean="0">
                <a:cs typeface="B Zar" panose="00000400000000000000" pitchFamily="2" charset="-78"/>
              </a:rPr>
            </a:br>
            <a:r>
              <a:rPr lang="fa-IR" sz="2400" dirty="0" smtClean="0">
                <a:cs typeface="B Zar" panose="00000400000000000000" pitchFamily="2" charset="-78"/>
              </a:rPr>
              <a:t>    ۲  </a:t>
            </a:r>
          </a:p>
          <a:p>
            <a:pPr marL="0" indent="0" algn="r" rtl="1">
              <a:buNone/>
            </a:pPr>
            <a:endParaRPr lang="fa-IR" sz="2400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smtClean="0"/>
              <a:pPr/>
              <a:t>19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3695699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z="2400" dirty="0" smtClean="0">
                <a:cs typeface="B Zar" panose="00000400000000000000" pitchFamily="2" charset="-78"/>
              </a:rPr>
              <a:t> </a:t>
            </a:r>
            <a:r>
              <a:rPr lang="fa-IR" sz="2400" dirty="0" smtClean="0">
                <a:cs typeface="B Zar" panose="00000400000000000000" pitchFamily="2" charset="-78"/>
              </a:rPr>
              <a:t>استفاده از رایانه جهت محاسبه عبارات و روابط ریاضی به صورت نمادی را محاسبات</a:t>
            </a:r>
          </a:p>
          <a:p>
            <a:pPr algn="r">
              <a:buNone/>
            </a:pPr>
            <a:r>
              <a:rPr lang="fa-IR" sz="2400" dirty="0" smtClean="0">
                <a:cs typeface="B Zar" panose="00000400000000000000" pitchFamily="2" charset="-78"/>
              </a:rPr>
              <a:t>نمادین می گویند.</a:t>
            </a:r>
          </a:p>
          <a:p>
            <a:pPr algn="r">
              <a:buNone/>
            </a:pPr>
            <a:r>
              <a:rPr lang="fa-IR" sz="2400" dirty="0" smtClean="0">
                <a:cs typeface="B Zar" panose="00000400000000000000" pitchFamily="2" charset="-78"/>
              </a:rPr>
              <a:t>نوع دیگر استفاده از رایانه جهت محاسبه معادلات ریاضی استفاده از محاسبات عددی</a:t>
            </a:r>
          </a:p>
          <a:p>
            <a:pPr algn="r">
              <a:buNone/>
            </a:pPr>
            <a:r>
              <a:rPr lang="en-US" sz="2400" dirty="0" smtClean="0">
                <a:cs typeface="B Zar" panose="00000400000000000000" pitchFamily="2" charset="-78"/>
              </a:rPr>
              <a:t>.</a:t>
            </a:r>
            <a:r>
              <a:rPr lang="fa-IR" sz="2400" dirty="0" smtClean="0">
                <a:cs typeface="B Zar" panose="00000400000000000000" pitchFamily="2" charset="-78"/>
              </a:rPr>
              <a:t>می باشد که از تقریب برای مقادیر عددی استفاده می شود</a:t>
            </a:r>
            <a:endParaRPr lang="en-US" sz="2400" dirty="0" smtClean="0">
              <a:cs typeface="B Zar" panose="00000400000000000000" pitchFamily="2" charset="-78"/>
            </a:endParaRPr>
          </a:p>
          <a:p>
            <a:pPr algn="r">
              <a:buNone/>
            </a:pPr>
            <a:endParaRPr lang="fa-IR" sz="2400" dirty="0">
              <a:cs typeface="B Zar" panose="00000400000000000000" pitchFamily="2" charset="-78"/>
            </a:endParaRPr>
          </a:p>
          <a:p>
            <a:pPr algn="r">
              <a:buNone/>
            </a:pPr>
            <a:endParaRPr lang="en-US" sz="2400" dirty="0" smtClean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smtClean="0"/>
              <a:pPr/>
              <a:t>2</a:t>
            </a:fld>
            <a:endParaRPr lang="en-US" sz="2000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936702" y="518160"/>
            <a:ext cx="63373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defTabSz="914400" rtl="1" fontAlgn="base">
              <a:spcAft>
                <a:spcPct val="0"/>
              </a:spcAft>
            </a:pPr>
            <a:r>
              <a:rPr lang="fa-IR" sz="4400" dirty="0" smtClean="0">
                <a:cs typeface="B Zar" panose="00000400000000000000" pitchFamily="2" charset="-78"/>
              </a:rPr>
              <a:t>ریاضی نمادین چیست؟</a:t>
            </a:r>
            <a:endParaRPr kumimoji="0" lang="en-US" sz="4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3138"/>
            <a:ext cx="8596668" cy="4954434"/>
          </a:xfrm>
        </p:spPr>
        <p:txBody>
          <a:bodyPr>
            <a:normAutofit/>
          </a:bodyPr>
          <a:lstStyle/>
          <a:p>
            <a:pPr marL="0" indent="0" algn="r" rtl="1" fontAlgn="base">
              <a:buNone/>
            </a:pPr>
            <a:r>
              <a:rPr lang="fa-IR" sz="2400" dirty="0" smtClean="0">
                <a:cs typeface="B Zar" panose="00000400000000000000" pitchFamily="2" charset="-78"/>
              </a:rPr>
              <a:t>برای </a:t>
            </a:r>
            <a:r>
              <a:rPr lang="fa-IR" sz="2400" dirty="0">
                <a:cs typeface="B Zar" panose="00000400000000000000" pitchFamily="2" charset="-78"/>
              </a:rPr>
              <a:t>گرفتن مشتق مرتبه دوم و یا مرتبه های بالاتر، باید در دستور </a:t>
            </a:r>
            <a:r>
              <a:rPr lang="en-US" sz="2400" dirty="0">
                <a:cs typeface="B Zar" panose="00000400000000000000" pitchFamily="2" charset="-78"/>
              </a:rPr>
              <a:t>diff ، </a:t>
            </a:r>
            <a:r>
              <a:rPr lang="fa-IR" sz="2400" dirty="0">
                <a:cs typeface="B Zar" panose="00000400000000000000" pitchFamily="2" charset="-78"/>
              </a:rPr>
              <a:t>مرتبه مشتق را مشخص کنیم</a:t>
            </a:r>
            <a:r>
              <a:rPr lang="fa-IR" sz="2400" dirty="0" smtClean="0">
                <a:cs typeface="B Zar" panose="00000400000000000000" pitchFamily="2" charset="-78"/>
              </a:rPr>
              <a:t>.</a:t>
            </a:r>
            <a:endParaRPr lang="fa-IR" sz="2400" dirty="0"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n-US" sz="2400" dirty="0" err="1"/>
              <a:t>syms</a:t>
            </a:r>
            <a:r>
              <a:rPr lang="en-US" sz="2400" dirty="0" smtClean="0">
                <a:cs typeface="B Zar" panose="00000400000000000000" pitchFamily="2" charset="-78"/>
              </a:rPr>
              <a:t> </a:t>
            </a:r>
            <a:r>
              <a:rPr lang="en-US" sz="2400" dirty="0"/>
              <a:t>x</a:t>
            </a:r>
            <a:br>
              <a:rPr lang="en-US" sz="2400" dirty="0"/>
            </a:br>
            <a:r>
              <a:rPr lang="en-US" sz="2400" dirty="0"/>
              <a:t>diff(x^4,2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fa-IR" sz="2400" dirty="0"/>
          </a:p>
          <a:p>
            <a:pPr marL="0" indent="0" rtl="1" fontAlgn="base">
              <a:buNone/>
            </a:pPr>
            <a:r>
              <a:rPr lang="en-US" sz="2400" dirty="0" smtClean="0"/>
              <a:t>Returns:</a:t>
            </a:r>
            <a:endParaRPr lang="fa-IR" sz="2400" dirty="0"/>
          </a:p>
          <a:p>
            <a:pPr marL="0" indent="0" fontAlgn="base">
              <a:buNone/>
            </a:pPr>
            <a:r>
              <a:rPr lang="fa-IR" sz="2400" dirty="0"/>
              <a:t/>
            </a:r>
            <a:br>
              <a:rPr lang="fa-IR" sz="2400" dirty="0"/>
            </a:br>
            <a:r>
              <a:rPr lang="en-US" sz="2400" dirty="0" err="1"/>
              <a:t>ans</a:t>
            </a:r>
            <a:r>
              <a:rPr lang="en-US" sz="2400" dirty="0"/>
              <a:t> =</a:t>
            </a:r>
            <a:br>
              <a:rPr lang="en-US" sz="2400" dirty="0"/>
            </a:br>
            <a:r>
              <a:rPr lang="en-US" sz="2400" dirty="0"/>
              <a:t> </a:t>
            </a:r>
            <a:br>
              <a:rPr lang="en-US" sz="2400" dirty="0"/>
            </a:br>
            <a:r>
              <a:rPr lang="en-US" sz="2400" dirty="0"/>
              <a:t>12*x^2</a:t>
            </a:r>
            <a:endParaRPr lang="fa-IR" sz="2400" dirty="0"/>
          </a:p>
          <a:p>
            <a:pPr marL="0" indent="0" fontAlgn="base">
              <a:buNone/>
            </a:pPr>
            <a:endParaRPr lang="en-US" sz="2400" dirty="0"/>
          </a:p>
          <a:p>
            <a:pPr marL="0" indent="0" algn="r" rtl="1">
              <a:buNone/>
            </a:pPr>
            <a:endParaRPr lang="en-US" sz="2400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Zar" panose="00000400000000000000" pitchFamily="2" charset="-78"/>
              </a:rPr>
              <a:t>مشتق</a:t>
            </a:r>
            <a:r>
              <a:rPr lang="fa-IR" sz="4000" dirty="0"/>
              <a:t> </a:t>
            </a:r>
            <a:r>
              <a:rPr lang="fa-IR" dirty="0">
                <a:cs typeface="B Zar" panose="00000400000000000000" pitchFamily="2" charset="-78"/>
              </a:rPr>
              <a:t>مرتبه</a:t>
            </a:r>
            <a:r>
              <a:rPr lang="fa-IR" sz="4000" dirty="0"/>
              <a:t> </a:t>
            </a:r>
            <a:r>
              <a:rPr lang="fa-IR" dirty="0">
                <a:cs typeface="B Zar" panose="00000400000000000000" pitchFamily="2" charset="-78"/>
              </a:rPr>
              <a:t>دوم</a:t>
            </a:r>
            <a:r>
              <a:rPr lang="fa-IR" sz="4000" dirty="0"/>
              <a:t> </a:t>
            </a:r>
            <a:r>
              <a:rPr lang="fa-IR" dirty="0">
                <a:cs typeface="B Zar" panose="00000400000000000000" pitchFamily="2" charset="-78"/>
              </a:rPr>
              <a:t>و</a:t>
            </a:r>
            <a:r>
              <a:rPr lang="fa-IR" sz="4000" dirty="0"/>
              <a:t> </a:t>
            </a:r>
            <a:r>
              <a:rPr lang="fa-IR" dirty="0">
                <a:cs typeface="B Zar" panose="00000400000000000000" pitchFamily="2" charset="-78"/>
              </a:rPr>
              <a:t>مرتبه</a:t>
            </a:r>
            <a:r>
              <a:rPr lang="fa-IR" dirty="0">
                <a:solidFill>
                  <a:schemeClr val="tx1"/>
                </a:solidFill>
              </a:rPr>
              <a:t> </a:t>
            </a:r>
            <a:r>
              <a:rPr lang="fa-IR" dirty="0">
                <a:cs typeface="B Zar" panose="00000400000000000000" pitchFamily="2" charset="-78"/>
              </a:rPr>
              <a:t>های</a:t>
            </a:r>
            <a:r>
              <a:rPr lang="fa-IR" dirty="0">
                <a:solidFill>
                  <a:schemeClr val="tx1"/>
                </a:solidFill>
              </a:rPr>
              <a:t> </a:t>
            </a:r>
            <a:r>
              <a:rPr lang="fa-IR" dirty="0">
                <a:cs typeface="B Zar" panose="00000400000000000000" pitchFamily="2" charset="-78"/>
              </a:rPr>
              <a:t>بالاتر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4458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/>
          <a:lstStyle/>
          <a:p>
            <a:pPr algn="r"/>
            <a:r>
              <a:rPr lang="fa-IR" dirty="0">
                <a:cs typeface="B Zar" panose="00000400000000000000" pitchFamily="2" charset="-78"/>
              </a:rPr>
              <a:t>محاسبه</a:t>
            </a:r>
            <a:r>
              <a:rPr lang="fa-IR" dirty="0" smtClean="0"/>
              <a:t> </a:t>
            </a:r>
            <a:r>
              <a:rPr lang="fa-IR" dirty="0">
                <a:cs typeface="B Zar" panose="00000400000000000000" pitchFamily="2" charset="-78"/>
              </a:rPr>
              <a:t>تبدیل</a:t>
            </a:r>
            <a:r>
              <a:rPr lang="fa-IR" dirty="0" smtClean="0"/>
              <a:t> </a:t>
            </a:r>
            <a:r>
              <a:rPr lang="fa-IR" dirty="0">
                <a:cs typeface="B Zar" panose="00000400000000000000" pitchFamily="2" charset="-78"/>
              </a:rPr>
              <a:t>لاپلاس</a:t>
            </a:r>
            <a:r>
              <a:rPr lang="fa-IR" dirty="0" smtClean="0"/>
              <a:t>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6700"/>
            <a:ext cx="8596668" cy="45046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fa-IR" sz="2400" dirty="0" smtClean="0">
                <a:latin typeface="Tahoma (Body)"/>
                <a:cs typeface="B Zar" panose="00000400000000000000" pitchFamily="2" charset="-78"/>
              </a:rPr>
              <a:t> ابتدا متغیر نمادین و تابع نمادین را تعریف نموده و سپس نماد تابع یا متغیر را بعنوان</a:t>
            </a:r>
          </a:p>
          <a:p>
            <a:pPr algn="r" rtl="1">
              <a:buNone/>
            </a:pPr>
            <a:r>
              <a:rPr lang="fa-IR" sz="2400" dirty="0" smtClean="0">
                <a:latin typeface="Tahoma (Body)"/>
                <a:cs typeface="B Zar" panose="00000400000000000000" pitchFamily="2" charset="-78"/>
              </a:rPr>
              <a:t>     پارامتر با دستور فراخوانی می‌کنیم.</a:t>
            </a:r>
          </a:p>
          <a:p>
            <a:pPr rtl="1">
              <a:buNone/>
            </a:pPr>
            <a:r>
              <a:rPr lang="en-US" sz="2400" dirty="0" smtClean="0">
                <a:latin typeface="Tahoma (Body)"/>
                <a:cs typeface="B Zar" panose="00000400000000000000" pitchFamily="2" charset="-78"/>
              </a:rPr>
              <a:t>Syntax:</a:t>
            </a:r>
          </a:p>
          <a:p>
            <a:pPr rtl="1">
              <a:buNone/>
            </a:pPr>
            <a:r>
              <a:rPr lang="en-US" sz="2400" dirty="0" smtClean="0">
                <a:latin typeface="Tahoma (Body)"/>
                <a:cs typeface="B Zar" panose="00000400000000000000" pitchFamily="2" charset="-78"/>
              </a:rPr>
              <a:t>Laplace(F)</a:t>
            </a:r>
            <a:endParaRPr lang="en-US" sz="2400" dirty="0">
              <a:latin typeface="Tahoma (Body)"/>
              <a:cs typeface="B Zar" panose="00000400000000000000" pitchFamily="2" charset="-78"/>
            </a:endParaRPr>
          </a:p>
          <a:p>
            <a:pPr algn="r" rtl="1">
              <a:buNone/>
            </a:pPr>
            <a:r>
              <a:rPr lang="fa-IR" sz="2400" dirty="0" smtClean="0">
                <a:latin typeface="Tahoma (Body)"/>
                <a:cs typeface="B Zar" panose="00000400000000000000" pitchFamily="2" charset="-78"/>
              </a:rPr>
              <a:t>مثال:</a:t>
            </a:r>
          </a:p>
          <a:p>
            <a:pPr rtl="1">
              <a:buNone/>
            </a:pPr>
            <a:r>
              <a:rPr lang="en-US" sz="2400" dirty="0" smtClean="0">
                <a:cs typeface="B Zar" panose="00000400000000000000" pitchFamily="2" charset="-78"/>
              </a:rPr>
              <a:t>≫ </a:t>
            </a:r>
            <a:r>
              <a:rPr lang="en-US" sz="2400" dirty="0" err="1" smtClean="0">
                <a:cs typeface="B Zar" panose="00000400000000000000" pitchFamily="2" charset="-78"/>
              </a:rPr>
              <a:t>syms</a:t>
            </a:r>
            <a:r>
              <a:rPr lang="en-US" sz="2400" dirty="0" smtClean="0">
                <a:cs typeface="B Zar" panose="00000400000000000000" pitchFamily="2" charset="-78"/>
              </a:rPr>
              <a:t> t</a:t>
            </a:r>
            <a:br>
              <a:rPr lang="en-US" sz="2400" dirty="0" smtClean="0">
                <a:cs typeface="B Zar" panose="00000400000000000000" pitchFamily="2" charset="-78"/>
              </a:rPr>
            </a:br>
            <a:r>
              <a:rPr lang="en-US" sz="2400" dirty="0" smtClean="0">
                <a:cs typeface="B Zar" panose="00000400000000000000" pitchFamily="2" charset="-78"/>
              </a:rPr>
              <a:t>≫ f = exp(t)*cos(t)</a:t>
            </a:r>
            <a:br>
              <a:rPr lang="en-US" sz="2400" dirty="0" smtClean="0">
                <a:cs typeface="B Zar" panose="00000400000000000000" pitchFamily="2" charset="-78"/>
              </a:rPr>
            </a:br>
            <a:r>
              <a:rPr lang="en-US" sz="2400" dirty="0" smtClean="0">
                <a:cs typeface="B Zar" panose="00000400000000000000" pitchFamily="2" charset="-78"/>
              </a:rPr>
              <a:t>≫ </a:t>
            </a:r>
            <a:r>
              <a:rPr lang="en-US" sz="2400" dirty="0" err="1" smtClean="0">
                <a:cs typeface="B Zar" panose="00000400000000000000" pitchFamily="2" charset="-78"/>
              </a:rPr>
              <a:t>laplace</a:t>
            </a:r>
            <a:r>
              <a:rPr lang="en-US" sz="2400" dirty="0" smtClean="0">
                <a:cs typeface="B Zar" panose="00000400000000000000" pitchFamily="2" charset="-78"/>
              </a:rPr>
              <a:t>(t)</a:t>
            </a:r>
          </a:p>
          <a:p>
            <a:pPr rtl="1">
              <a:buNone/>
            </a:pPr>
            <a:r>
              <a:rPr lang="en-US" sz="2400" dirty="0" err="1" smtClean="0">
                <a:cs typeface="B Zar" panose="00000400000000000000" pitchFamily="2" charset="-78"/>
              </a:rPr>
              <a:t>ans</a:t>
            </a:r>
            <a:r>
              <a:rPr lang="en-US" sz="2400" dirty="0" smtClean="0">
                <a:cs typeface="B Zar" panose="00000400000000000000" pitchFamily="2" charset="-78"/>
              </a:rPr>
              <a:t> =</a:t>
            </a:r>
            <a:br>
              <a:rPr lang="en-US" sz="2400" dirty="0" smtClean="0">
                <a:cs typeface="B Zar" panose="00000400000000000000" pitchFamily="2" charset="-78"/>
              </a:rPr>
            </a:br>
            <a:r>
              <a:rPr lang="en-US" sz="2400" dirty="0" smtClean="0">
                <a:cs typeface="B Zar" panose="00000400000000000000" pitchFamily="2" charset="-78"/>
              </a:rPr>
              <a:t>(s-1)/((s-1)^2+1)</a:t>
            </a:r>
          </a:p>
          <a:p>
            <a:pPr marL="0" indent="0" algn="r" rtl="1">
              <a:buNone/>
            </a:pPr>
            <a:endParaRPr lang="fa-IR" sz="2400" dirty="0" smtClean="0">
              <a:latin typeface="Tahoma (Body)"/>
              <a:cs typeface="B Zar" panose="00000400000000000000" pitchFamily="2" charset="-78"/>
            </a:endParaRPr>
          </a:p>
          <a:p>
            <a:pPr algn="r" rtl="1">
              <a:buNone/>
            </a:pPr>
            <a:endParaRPr lang="fa-IR" sz="2400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Zar" panose="00000400000000000000" pitchFamily="2" charset="-78"/>
              </a:rPr>
              <a:t>تبدیل</a:t>
            </a:r>
            <a:r>
              <a:rPr lang="en-US" dirty="0"/>
              <a:t>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9977"/>
            <a:ext cx="8596668" cy="4591385"/>
          </a:xfrm>
        </p:spPr>
        <p:txBody>
          <a:bodyPr>
            <a:noAutofit/>
          </a:bodyPr>
          <a:lstStyle/>
          <a:p>
            <a:pPr marL="0" indent="0" rtl="1">
              <a:buNone/>
            </a:pPr>
            <a:r>
              <a:rPr lang="en-US" sz="2400" dirty="0"/>
              <a:t>Syntax</a:t>
            </a:r>
            <a:r>
              <a:rPr lang="en-US" sz="2400" dirty="0" smtClean="0"/>
              <a:t>:</a:t>
            </a:r>
          </a:p>
          <a:p>
            <a:pPr marL="0" indent="0" rtl="1">
              <a:buNone/>
            </a:pPr>
            <a:r>
              <a:rPr lang="en-US" sz="2400" dirty="0"/>
              <a:t>F=</a:t>
            </a:r>
            <a:r>
              <a:rPr lang="en-US" sz="2400" dirty="0" err="1"/>
              <a:t>ztrans</a:t>
            </a:r>
            <a:r>
              <a:rPr lang="en-US" sz="2400" dirty="0"/>
              <a:t>(f)</a:t>
            </a:r>
          </a:p>
          <a:p>
            <a:pPr marL="0" indent="0" algn="r" rtl="1">
              <a:buNone/>
            </a:pPr>
            <a:r>
              <a:rPr lang="fa-IR" sz="2400" dirty="0"/>
              <a:t>مثال:</a:t>
            </a:r>
          </a:p>
          <a:p>
            <a:pPr marL="0" indent="0" rtl="1">
              <a:buNone/>
            </a:pPr>
            <a:r>
              <a:rPr lang="en-US" sz="2400" dirty="0"/>
              <a:t>G=</a:t>
            </a:r>
            <a:r>
              <a:rPr lang="en-US" sz="2400" dirty="0" err="1"/>
              <a:t>a^z</a:t>
            </a:r>
            <a:endParaRPr lang="en-US" sz="2400" dirty="0"/>
          </a:p>
          <a:p>
            <a:pPr marL="0" indent="0" rtl="1">
              <a:buNone/>
            </a:pPr>
            <a:r>
              <a:rPr lang="en-US" sz="2400" dirty="0" err="1"/>
              <a:t>Ztrans</a:t>
            </a:r>
            <a:r>
              <a:rPr lang="en-US" sz="2400" dirty="0"/>
              <a:t>(g)</a:t>
            </a:r>
          </a:p>
          <a:p>
            <a:pPr marL="0" indent="0" rtl="1">
              <a:buNone/>
            </a:pPr>
            <a:endParaRPr lang="en-US" sz="2400" dirty="0"/>
          </a:p>
          <a:p>
            <a:pPr marL="0" indent="0" rtl="1">
              <a:buNone/>
            </a:pPr>
            <a:r>
              <a:rPr lang="en-US" sz="2400" dirty="0"/>
              <a:t>Returns</a:t>
            </a:r>
          </a:p>
          <a:p>
            <a:pPr marL="0" indent="0" rtl="1">
              <a:buNone/>
            </a:pPr>
            <a:r>
              <a:rPr lang="en-US" sz="2400" dirty="0"/>
              <a:t>-w/(</a:t>
            </a:r>
            <a:r>
              <a:rPr lang="en-US" sz="2400" dirty="0" smtClean="0"/>
              <a:t>a-w)a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5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894" y="330338"/>
            <a:ext cx="8596668" cy="975948"/>
          </a:xfrm>
        </p:spPr>
        <p:txBody>
          <a:bodyPr/>
          <a:lstStyle/>
          <a:p>
            <a:pPr algn="r"/>
            <a:r>
              <a:rPr lang="fa-IR" dirty="0">
                <a:cs typeface="B Zar" panose="00000400000000000000" pitchFamily="2" charset="-78"/>
              </a:rPr>
              <a:t>وارون</a:t>
            </a:r>
            <a:r>
              <a:rPr lang="fa-IR" dirty="0" smtClean="0"/>
              <a:t> </a:t>
            </a:r>
            <a:r>
              <a:rPr lang="fa-IR" dirty="0">
                <a:cs typeface="B Zar" panose="00000400000000000000" pitchFamily="2" charset="-78"/>
              </a:rPr>
              <a:t>تبدیل</a:t>
            </a:r>
            <a:r>
              <a:rPr lang="fa-IR" dirty="0" smtClean="0"/>
              <a:t> </a:t>
            </a:r>
            <a:r>
              <a:rPr lang="fa-IR" dirty="0" smtClean="0">
                <a:cs typeface="B Zar" panose="00000400000000000000" pitchFamily="2" charset="-78"/>
              </a:rPr>
              <a:t>لاپلاس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1138"/>
            <a:ext cx="8596668" cy="3880773"/>
          </a:xfrm>
        </p:spPr>
        <p:txBody>
          <a:bodyPr>
            <a:noAutofit/>
          </a:bodyPr>
          <a:lstStyle/>
          <a:p>
            <a:pPr marL="0" indent="0" rtl="1">
              <a:buNone/>
            </a:pPr>
            <a:r>
              <a:rPr lang="en-US" sz="2400" dirty="0" smtClean="0">
                <a:cs typeface="B Zar" panose="00000400000000000000" pitchFamily="2" charset="-78"/>
              </a:rPr>
              <a:t>Syntax:</a:t>
            </a:r>
            <a:endParaRPr lang="en-US" sz="2400" dirty="0">
              <a:cs typeface="B Zar" panose="00000400000000000000" pitchFamily="2" charset="-78"/>
            </a:endParaRPr>
          </a:p>
          <a:p>
            <a:pPr marL="0" indent="0" rtl="1">
              <a:buNone/>
            </a:pPr>
            <a:r>
              <a:rPr lang="en-US" sz="2400" dirty="0">
                <a:cs typeface="B Zar" panose="00000400000000000000" pitchFamily="2" charset="-78"/>
              </a:rPr>
              <a:t>F=</a:t>
            </a:r>
            <a:r>
              <a:rPr lang="en-US" sz="2400" dirty="0" err="1">
                <a:cs typeface="B Zar" panose="00000400000000000000" pitchFamily="2" charset="-78"/>
              </a:rPr>
              <a:t>iztrans</a:t>
            </a:r>
            <a:r>
              <a:rPr lang="en-US" sz="2400" dirty="0">
                <a:cs typeface="B Zar" panose="00000400000000000000" pitchFamily="2" charset="-78"/>
              </a:rPr>
              <a:t>(f)</a:t>
            </a:r>
          </a:p>
          <a:p>
            <a:pPr marL="0" indent="0" algn="r" rtl="1">
              <a:buNone/>
            </a:pPr>
            <a:r>
              <a:rPr lang="fa-IR" sz="2400" dirty="0">
                <a:cs typeface="B Zar" panose="00000400000000000000" pitchFamily="2" charset="-78"/>
              </a:rPr>
              <a:t>مثال:</a:t>
            </a:r>
          </a:p>
          <a:p>
            <a:pPr marL="0" indent="0" rtl="1">
              <a:buNone/>
            </a:pPr>
            <a:r>
              <a:rPr lang="en-US" sz="2400" dirty="0" err="1">
                <a:cs typeface="B Zar" panose="00000400000000000000" pitchFamily="2" charset="-78"/>
              </a:rPr>
              <a:t>Syms</a:t>
            </a:r>
            <a:r>
              <a:rPr lang="en-US" sz="2400" dirty="0">
                <a:cs typeface="B Zar" panose="00000400000000000000" pitchFamily="2" charset="-78"/>
              </a:rPr>
              <a:t> z</a:t>
            </a:r>
          </a:p>
          <a:p>
            <a:pPr marL="0" indent="0" rtl="1">
              <a:buNone/>
            </a:pPr>
            <a:r>
              <a:rPr lang="en-US" sz="2400" dirty="0">
                <a:cs typeface="B Zar" panose="00000400000000000000" pitchFamily="2" charset="-78"/>
              </a:rPr>
              <a:t>f=2*z/(z-2)^2</a:t>
            </a:r>
          </a:p>
          <a:p>
            <a:pPr marL="0" indent="0" rtl="1">
              <a:buNone/>
            </a:pPr>
            <a:r>
              <a:rPr lang="en-US" sz="2400" dirty="0" err="1">
                <a:cs typeface="B Zar" panose="00000400000000000000" pitchFamily="2" charset="-78"/>
              </a:rPr>
              <a:t>Iztrans</a:t>
            </a:r>
            <a:r>
              <a:rPr lang="en-US" sz="2400" dirty="0">
                <a:cs typeface="B Zar" panose="00000400000000000000" pitchFamily="2" charset="-78"/>
              </a:rPr>
              <a:t>(f)</a:t>
            </a:r>
          </a:p>
          <a:p>
            <a:pPr marL="0" indent="0" rtl="1">
              <a:buNone/>
            </a:pPr>
            <a:r>
              <a:rPr lang="en-US" sz="2400" dirty="0">
                <a:cs typeface="B Zar" panose="00000400000000000000" pitchFamily="2" charset="-78"/>
              </a:rPr>
              <a:t>Returns:</a:t>
            </a:r>
          </a:p>
          <a:p>
            <a:pPr marL="0" indent="0" rtl="1">
              <a:buNone/>
            </a:pPr>
            <a:r>
              <a:rPr lang="en-US" sz="2400" dirty="0">
                <a:cs typeface="B Zar" panose="00000400000000000000" pitchFamily="2" charset="-78"/>
              </a:rPr>
              <a:t>2^n+2^n*(n-1)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06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400" dirty="0" smtClean="0">
                <a:cs typeface="B Zar" panose="00000400000000000000" pitchFamily="2" charset="-78"/>
              </a:rPr>
              <a:t>پایان</a:t>
            </a:r>
            <a:endParaRPr lang="en-US" sz="4400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83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5312" y="609600"/>
            <a:ext cx="9509133" cy="1320800"/>
          </a:xfrm>
        </p:spPr>
        <p:txBody>
          <a:bodyPr/>
          <a:lstStyle/>
          <a:p>
            <a:pPr algn="r" rtl="1"/>
            <a:r>
              <a:rPr lang="fa-IR" dirty="0">
                <a:cs typeface="B Zar" panose="00000400000000000000" pitchFamily="2" charset="-78"/>
              </a:rPr>
              <a:t>مقایسه محاسبات شمارشی </a:t>
            </a:r>
            <a:r>
              <a:rPr lang="en-US" dirty="0">
                <a:cs typeface="B Zar" panose="00000400000000000000" pitchFamily="2" charset="-78"/>
              </a:rPr>
              <a:t>(numeric)</a:t>
            </a:r>
            <a:r>
              <a:rPr lang="fa-IR" dirty="0">
                <a:cs typeface="B Zar" panose="00000400000000000000" pitchFamily="2" charset="-78"/>
              </a:rPr>
              <a:t> با سمبلیک</a:t>
            </a:r>
            <a:r>
              <a:rPr lang="en-US" dirty="0">
                <a:cs typeface="B Zar" panose="00000400000000000000" pitchFamily="2" charset="-78"/>
              </a:rPr>
              <a:t>(symbolic)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568" y="2160588"/>
            <a:ext cx="6696902" cy="388143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02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0900"/>
          </a:xfrm>
        </p:spPr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معرفی جعبه ابزار محاسبات نمادین       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9401"/>
            <a:ext cx="8596668" cy="4491962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en-US" sz="2400" dirty="0" smtClean="0">
                <a:cs typeface="B Zar" panose="00000400000000000000" pitchFamily="2" charset="-78"/>
              </a:rPr>
              <a:t>  :Symbolic Math Toolbox</a:t>
            </a:r>
            <a:r>
              <a:rPr lang="fa-IR" sz="2400" dirty="0" smtClean="0">
                <a:cs typeface="B Zar" panose="00000400000000000000" pitchFamily="2" charset="-78"/>
              </a:rPr>
              <a:t>ابزار هایی را برای حل و ویرایش عبارت های ریاضی نمادین فراهم می آورد.</a:t>
            </a:r>
          </a:p>
          <a:p>
            <a:pPr algn="r" rtl="1">
              <a:buNone/>
            </a:pPr>
            <a:r>
              <a:rPr lang="fa-IR" sz="2400" dirty="0">
                <a:cs typeface="B Zar" panose="00000400000000000000" pitchFamily="2" charset="-78"/>
              </a:rPr>
              <a:t>ه طور کلی دو جعبه ابزار نمادین وجود </a:t>
            </a:r>
            <a:r>
              <a:rPr lang="fa-IR" sz="2400" dirty="0" smtClean="0">
                <a:cs typeface="B Zar" panose="00000400000000000000" pitchFamily="2" charset="-78"/>
              </a:rPr>
              <a:t>دارد</a:t>
            </a:r>
            <a:r>
              <a:rPr lang="en-US" sz="2400" dirty="0">
                <a:cs typeface="B Zar" panose="00000400000000000000" pitchFamily="2" charset="-78"/>
              </a:rPr>
              <a:t>.</a:t>
            </a:r>
            <a:endParaRPr lang="en-US" sz="2400" dirty="0" smtClean="0">
              <a:cs typeface="B Zar" panose="00000400000000000000" pitchFamily="2" charset="-78"/>
            </a:endParaRPr>
          </a:p>
          <a:p>
            <a:pPr algn="r" rtl="1">
              <a:buNone/>
            </a:pPr>
            <a:r>
              <a:rPr lang="fa-IR" sz="2400" dirty="0">
                <a:cs typeface="B Zar" panose="00000400000000000000" pitchFamily="2" charset="-78"/>
              </a:rPr>
              <a:t/>
            </a:r>
            <a:br>
              <a:rPr lang="fa-IR" sz="2400" dirty="0">
                <a:cs typeface="B Zar" panose="00000400000000000000" pitchFamily="2" charset="-78"/>
              </a:rPr>
            </a:br>
            <a:r>
              <a:rPr lang="fa-IR" sz="2400" dirty="0" smtClean="0">
                <a:cs typeface="B Zar" panose="00000400000000000000" pitchFamily="2" charset="-78"/>
              </a:rPr>
              <a:t>1- جعبه ابزار ریاضیات نمادین که مجموعه ای بیش از 100 تابع </a:t>
            </a:r>
            <a:r>
              <a:rPr lang="en-US" sz="2400" dirty="0" smtClean="0">
                <a:cs typeface="B Zar" panose="00000400000000000000" pitchFamily="2" charset="-78"/>
              </a:rPr>
              <a:t>MATLAB </a:t>
            </a:r>
            <a:r>
              <a:rPr lang="fa-IR" sz="2400" dirty="0" smtClean="0">
                <a:cs typeface="B Zar" panose="00000400000000000000" pitchFamily="2" charset="-78"/>
              </a:rPr>
              <a:t>است که دسترسی به هسته </a:t>
            </a:r>
            <a:r>
              <a:rPr lang="en-US" sz="2400" dirty="0" smtClean="0">
                <a:cs typeface="B Zar" panose="00000400000000000000" pitchFamily="2" charset="-78"/>
              </a:rPr>
              <a:t>Maple </a:t>
            </a:r>
            <a:r>
              <a:rPr lang="fa-IR" sz="2400" dirty="0" smtClean="0">
                <a:cs typeface="B Zar" panose="00000400000000000000" pitchFamily="2" charset="-78"/>
              </a:rPr>
              <a:t>را به وسیله توابعی که به شکل املای توابع </a:t>
            </a:r>
            <a:r>
              <a:rPr lang="en-US" sz="2400" dirty="0" smtClean="0">
                <a:cs typeface="B Zar" panose="00000400000000000000" pitchFamily="2" charset="-78"/>
              </a:rPr>
              <a:t>MATLAB </a:t>
            </a:r>
            <a:r>
              <a:rPr lang="fa-IR" sz="2400" dirty="0" smtClean="0">
                <a:cs typeface="B Zar" panose="00000400000000000000" pitchFamily="2" charset="-78"/>
              </a:rPr>
              <a:t>هستند را فراهم می کند. همچنین این جعبه ابزار به شما اجازه می دهد که دسترسی به توابع جبرخطی </a:t>
            </a:r>
            <a:r>
              <a:rPr lang="en-US" sz="2400" dirty="0" smtClean="0">
                <a:cs typeface="B Zar" panose="00000400000000000000" pitchFamily="2" charset="-78"/>
              </a:rPr>
              <a:t>Maple </a:t>
            </a:r>
            <a:r>
              <a:rPr lang="fa-IR" sz="2400" dirty="0" smtClean="0">
                <a:cs typeface="B Zar" panose="00000400000000000000" pitchFamily="2" charset="-78"/>
              </a:rPr>
              <a:t>داشته باشید.</a:t>
            </a:r>
            <a:r>
              <a:rPr lang="fa-IR" sz="2400" dirty="0">
                <a:cs typeface="B Zar" panose="00000400000000000000" pitchFamily="2" charset="-78"/>
              </a:rPr>
              <a:t/>
            </a:r>
            <a:br>
              <a:rPr lang="fa-IR" sz="2400" dirty="0">
                <a:cs typeface="B Zar" panose="00000400000000000000" pitchFamily="2" charset="-78"/>
              </a:rPr>
            </a:br>
            <a:endParaRPr lang="en-US" sz="2400" dirty="0" smtClean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smtClean="0"/>
              <a:pPr/>
              <a:t>4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53590" y="1330277"/>
            <a:ext cx="815122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/>
            </a:r>
            <a:br>
              <a:rPr lang="fa-IR" sz="2400" dirty="0" smtClean="0">
                <a:cs typeface="B Zar" panose="00000400000000000000" pitchFamily="2" charset="-78"/>
              </a:rPr>
            </a:br>
            <a:r>
              <a:rPr lang="fa-IR" sz="2400" dirty="0" smtClean="0">
                <a:cs typeface="B Zar" panose="00000400000000000000" pitchFamily="2" charset="-78"/>
              </a:rPr>
              <a:t>2- </a:t>
            </a:r>
            <a:r>
              <a:rPr lang="fa-IR" sz="2400" dirty="0">
                <a:cs typeface="B Zar" panose="00000400000000000000" pitchFamily="2" charset="-78"/>
              </a:rPr>
              <a:t>جعبه ابزار نمادین تعمیم داده شده امکان دسترسی به بسته های (</a:t>
            </a:r>
            <a:r>
              <a:rPr lang="en-US" sz="2400" dirty="0">
                <a:cs typeface="B Zar" panose="00000400000000000000" pitchFamily="2" charset="-78"/>
              </a:rPr>
              <a:t>Packages) </a:t>
            </a:r>
            <a:r>
              <a:rPr lang="fa-IR" sz="2400" dirty="0">
                <a:cs typeface="B Zar" panose="00000400000000000000" pitchFamily="2" charset="-78"/>
              </a:rPr>
              <a:t>غیر گرافیکی </a:t>
            </a:r>
            <a:r>
              <a:rPr lang="en-US" sz="2400" dirty="0">
                <a:cs typeface="B Zar" panose="00000400000000000000" pitchFamily="2" charset="-78"/>
              </a:rPr>
              <a:t>Maple، </a:t>
            </a:r>
            <a:r>
              <a:rPr lang="fa-IR" sz="2400" dirty="0">
                <a:cs typeface="B Zar" panose="00000400000000000000" pitchFamily="2" charset="-78"/>
              </a:rPr>
              <a:t>ویژگی های برنامه نویسی </a:t>
            </a:r>
            <a:r>
              <a:rPr lang="en-US" sz="2400" dirty="0">
                <a:cs typeface="B Zar" panose="00000400000000000000" pitchFamily="2" charset="-78"/>
              </a:rPr>
              <a:t>Maple </a:t>
            </a:r>
            <a:r>
              <a:rPr lang="fa-IR" sz="2400" dirty="0">
                <a:cs typeface="B Zar" panose="00000400000000000000" pitchFamily="2" charset="-78"/>
              </a:rPr>
              <a:t>و زیر برنامه های تعریف شده توسط کاربر در </a:t>
            </a:r>
            <a:r>
              <a:rPr lang="en-US" sz="2400" dirty="0">
                <a:cs typeface="B Zar" panose="00000400000000000000" pitchFamily="2" charset="-78"/>
              </a:rPr>
              <a:t>Maple </a:t>
            </a:r>
            <a:r>
              <a:rPr lang="fa-IR" sz="2400" dirty="0">
                <a:cs typeface="B Zar" panose="00000400000000000000" pitchFamily="2" charset="-78"/>
              </a:rPr>
              <a:t>را برای شما فراهم می کند. </a:t>
            </a:r>
            <a:br>
              <a:rPr lang="fa-IR" sz="2400" dirty="0">
                <a:cs typeface="B Zar" panose="00000400000000000000" pitchFamily="2" charset="-78"/>
              </a:rPr>
            </a:br>
            <a:r>
              <a:rPr lang="fa-IR" sz="2400" dirty="0">
                <a:cs typeface="B Zar" panose="00000400000000000000" pitchFamily="2" charset="-78"/>
              </a:rPr>
              <a:t/>
            </a:r>
            <a:br>
              <a:rPr lang="fa-IR" sz="2400" dirty="0">
                <a:cs typeface="B Zar" panose="00000400000000000000" pitchFamily="2" charset="-78"/>
              </a:rPr>
            </a:br>
            <a:r>
              <a:rPr lang="fa-IR" sz="2400" dirty="0">
                <a:cs typeface="B Zar" panose="00000400000000000000" pitchFamily="2" charset="-78"/>
              </a:rPr>
              <a:t>به وسیله این دو جعبه ابزار می توان </a:t>
            </a:r>
            <a:r>
              <a:rPr lang="en-US" sz="2400" dirty="0">
                <a:cs typeface="B Zar" panose="00000400000000000000" pitchFamily="2" charset="-78"/>
              </a:rPr>
              <a:t>M-file </a:t>
            </a:r>
            <a:r>
              <a:rPr lang="fa-IR" sz="2400" dirty="0">
                <a:cs typeface="B Zar" panose="00000400000000000000" pitchFamily="2" charset="-78"/>
              </a:rPr>
              <a:t>هایی را تعریف نمود که در آن به توابع و فضای کاری </a:t>
            </a:r>
            <a:r>
              <a:rPr lang="en-US" sz="2400" dirty="0">
                <a:cs typeface="B Zar" panose="00000400000000000000" pitchFamily="2" charset="-78"/>
              </a:rPr>
              <a:t>Maple </a:t>
            </a:r>
            <a:r>
              <a:rPr lang="fa-IR" sz="2400" dirty="0">
                <a:cs typeface="B Zar" panose="00000400000000000000" pitchFamily="2" charset="-78"/>
              </a:rPr>
              <a:t>دسترسی داشت</a:t>
            </a:r>
            <a:r>
              <a:rPr lang="fa-IR" sz="2400" dirty="0" smtClean="0">
                <a:cs typeface="B Zar" panose="00000400000000000000" pitchFamily="2" charset="-78"/>
              </a:rPr>
              <a:t>.</a:t>
            </a:r>
            <a:br>
              <a:rPr lang="fa-IR" sz="2400" dirty="0" smtClean="0">
                <a:cs typeface="B Zar" panose="00000400000000000000" pitchFamily="2" charset="-78"/>
              </a:rPr>
            </a:br>
            <a:r>
              <a:rPr lang="fa-IR" sz="2400" dirty="0">
                <a:cs typeface="B Zar" panose="00000400000000000000" pitchFamily="2" charset="-78"/>
              </a:rPr>
              <a:t/>
            </a:r>
            <a:br>
              <a:rPr lang="fa-IR" sz="2400" dirty="0">
                <a:cs typeface="B Zar" panose="00000400000000000000" pitchFamily="2" charset="-78"/>
              </a:rPr>
            </a:br>
            <a:r>
              <a:rPr lang="fa-IR" sz="2400" dirty="0">
                <a:cs typeface="B Zar" panose="00000400000000000000" pitchFamily="2" charset="-78"/>
              </a:rPr>
              <a:t>اگر شما از قبل یک کپی از نرم افزار </a:t>
            </a:r>
            <a:r>
              <a:rPr lang="en-US" sz="2400" dirty="0">
                <a:cs typeface="B Zar" panose="00000400000000000000" pitchFamily="2" charset="-78"/>
              </a:rPr>
              <a:t>Maple V </a:t>
            </a:r>
            <a:r>
              <a:rPr lang="fa-IR" sz="2400" dirty="0">
                <a:cs typeface="B Zar" panose="00000400000000000000" pitchFamily="2" charset="-78"/>
              </a:rPr>
              <a:t>داشته باشید، می توانید از آن به جای کتابخانه ای که توسط ریاضیات سمبولیک ارائه می شود استفاده کنید، به این ترتیب در فایل </a:t>
            </a:r>
            <a:r>
              <a:rPr lang="en-US" sz="2400" dirty="0" err="1">
                <a:cs typeface="B Zar" panose="00000400000000000000" pitchFamily="2" charset="-78"/>
              </a:rPr>
              <a:t>mapleinit.m</a:t>
            </a:r>
            <a:r>
              <a:rPr lang="en-US" sz="2400" dirty="0">
                <a:cs typeface="B Zar" panose="00000400000000000000" pitchFamily="2" charset="-78"/>
              </a:rPr>
              <a:t> </a:t>
            </a:r>
            <a:r>
              <a:rPr lang="fa-IR" sz="2400" dirty="0">
                <a:cs typeface="B Zar" panose="00000400000000000000" pitchFamily="2" charset="-78"/>
              </a:rPr>
              <a:t>که در دایرکتوری </a:t>
            </a:r>
            <a:r>
              <a:rPr lang="en-US" sz="2400" dirty="0">
                <a:cs typeface="B Zar" panose="00000400000000000000" pitchFamily="2" charset="-78"/>
              </a:rPr>
              <a:t>MATLAB </a:t>
            </a:r>
            <a:r>
              <a:rPr lang="fa-IR" sz="2400" dirty="0">
                <a:cs typeface="B Zar" panose="00000400000000000000" pitchFamily="2" charset="-78"/>
              </a:rPr>
              <a:t>وجود دارد به جای آدرس موجود آدرس محلی که </a:t>
            </a:r>
            <a:r>
              <a:rPr lang="en-US" sz="2400" dirty="0">
                <a:cs typeface="B Zar" panose="00000400000000000000" pitchFamily="2" charset="-78"/>
              </a:rPr>
              <a:t>Maple </a:t>
            </a:r>
            <a:r>
              <a:rPr lang="fa-IR" sz="2400" dirty="0">
                <a:cs typeface="B Zar" panose="00000400000000000000" pitchFamily="2" charset="-78"/>
              </a:rPr>
              <a:t>در آن نصب شده است را باید نوشت.</a:t>
            </a:r>
            <a:br>
              <a:rPr lang="fa-IR" sz="2400" dirty="0">
                <a:cs typeface="B Zar" panose="00000400000000000000" pitchFamily="2" charset="-78"/>
              </a:rPr>
            </a:br>
            <a:endParaRPr lang="en-US" sz="2400" kern="1200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21745" y="409694"/>
            <a:ext cx="48830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spcBef>
                <a:spcPct val="0"/>
              </a:spcBef>
            </a:pPr>
            <a:r>
              <a:rPr lang="fa-IR" sz="3600" dirty="0">
                <a:solidFill>
                  <a:schemeClr val="accent1"/>
                </a:solidFill>
                <a:latin typeface="+mj-lt"/>
                <a:ea typeface="+mj-ea"/>
                <a:cs typeface="B Zar" panose="00000400000000000000" pitchFamily="2" charset="-78"/>
              </a:rPr>
              <a:t>معرفی جعبه ابزار محاسبات نمادین </a:t>
            </a:r>
            <a:endParaRPr lang="en-US" sz="3600" dirty="0">
              <a:solidFill>
                <a:schemeClr val="accent1"/>
              </a:solidFill>
              <a:latin typeface="+mj-lt"/>
              <a:ea typeface="+mj-ea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900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0100"/>
          </a:xfrm>
        </p:spPr>
        <p:txBody>
          <a:bodyPr/>
          <a:lstStyle/>
          <a:p>
            <a:pPr algn="r"/>
            <a:r>
              <a:rPr lang="fa-IR" dirty="0" smtClean="0">
                <a:cs typeface="B Zar" panose="00000400000000000000" pitchFamily="2" charset="-78"/>
              </a:rPr>
              <a:t>کاربرد جعبه ابزار نمادین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2101"/>
            <a:ext cx="8596668" cy="4479262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fa-IR" sz="2400" dirty="0" smtClean="0">
                <a:cs typeface="B Zar" panose="00000400000000000000" pitchFamily="2" charset="-78"/>
              </a:rPr>
              <a:t>حساب دیفرانسیل و انتگرال(مشتق،انتگرال،حد،مجموع سری،سری تیلور)</a:t>
            </a:r>
          </a:p>
          <a:p>
            <a:pPr algn="r">
              <a:buNone/>
            </a:pPr>
            <a:r>
              <a:rPr lang="fa-IR" sz="2400" dirty="0" smtClean="0">
                <a:cs typeface="B Zar" panose="00000400000000000000" pitchFamily="2" charset="-78"/>
              </a:rPr>
              <a:t>جبرخطی(معکوس،دترمینان،مقدارویژه،تجزیه به مقادیر یکتاوصورت متعارفی یک ماتریس نمادین)</a:t>
            </a:r>
          </a:p>
          <a:p>
            <a:pPr algn="r">
              <a:buNone/>
            </a:pPr>
            <a:r>
              <a:rPr lang="fa-IR" sz="2400" dirty="0" smtClean="0">
                <a:cs typeface="B Zar" panose="00000400000000000000" pitchFamily="2" charset="-78"/>
              </a:rPr>
              <a:t>ساده سازی (روشهای ساده کردن یک عبارت جبری)</a:t>
            </a:r>
          </a:p>
          <a:p>
            <a:pPr algn="r">
              <a:buNone/>
            </a:pPr>
            <a:r>
              <a:rPr lang="fa-IR" sz="2400" dirty="0" smtClean="0">
                <a:cs typeface="B Zar" panose="00000400000000000000" pitchFamily="2" charset="-78"/>
              </a:rPr>
              <a:t>حل معادلات(راه حل های نمادین عددی معادلات جبری ومعادلات دیفرانسیل)</a:t>
            </a:r>
          </a:p>
          <a:p>
            <a:pPr algn="r">
              <a:buNone/>
            </a:pPr>
            <a:r>
              <a:rPr lang="fa-IR" sz="2400" dirty="0" smtClean="0">
                <a:cs typeface="B Zar" panose="00000400000000000000" pitchFamily="2" charset="-78"/>
              </a:rPr>
              <a:t>توابع ریاضی خاص (توابع ریاضی خاص معمول)</a:t>
            </a:r>
          </a:p>
          <a:p>
            <a:pPr algn="r">
              <a:buNone/>
            </a:pPr>
            <a:r>
              <a:rPr lang="fa-IR" sz="2400" dirty="0" smtClean="0">
                <a:cs typeface="B Zar" panose="00000400000000000000" pitchFamily="2" charset="-78"/>
              </a:rPr>
              <a:t>محاسبات دقت متغیر (ارزیابی عددی عبارات ریاضی بر حسب دقت های تعریف شده)</a:t>
            </a:r>
          </a:p>
          <a:p>
            <a:pPr algn="r" rtl="1">
              <a:buNone/>
            </a:pPr>
            <a:r>
              <a:rPr lang="fa-IR" sz="2400" dirty="0" smtClean="0">
                <a:cs typeface="B Zar" panose="00000400000000000000" pitchFamily="2" charset="-78"/>
              </a:rPr>
              <a:t>تبدیل ها (فوریه، لاپلاس، </a:t>
            </a:r>
            <a:r>
              <a:rPr lang="en-US" sz="2400" dirty="0" smtClean="0">
                <a:cs typeface="B Zar" panose="00000400000000000000" pitchFamily="2" charset="-78"/>
              </a:rPr>
              <a:t>z </a:t>
            </a:r>
            <a:r>
              <a:rPr lang="fa-IR" sz="2400" dirty="0" smtClean="0">
                <a:cs typeface="B Zar" panose="00000400000000000000" pitchFamily="2" charset="-78"/>
              </a:rPr>
              <a:t>و تبدیل های معکوس آنها)</a:t>
            </a:r>
            <a:endParaRPr lang="fa-IR" sz="2400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000" smtClean="0"/>
              <a:pPr/>
              <a:t>6</a:t>
            </a:fld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Zar" panose="00000400000000000000" pitchFamily="2" charset="-78"/>
              </a:rPr>
              <a:t>شی های سمبلیک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9069"/>
            <a:ext cx="8596668" cy="3880773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fa-IR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از </a:t>
            </a:r>
            <a:r>
              <a:rPr lang="en-US" altLang="en-US" sz="2400" dirty="0" err="1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sym</a:t>
            </a:r>
            <a:r>
              <a:rPr lang="fa-IR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 برای ایجاد یک عدد نمادین استفاده میکنیم و از </a:t>
            </a: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double</a:t>
            </a:r>
            <a:r>
              <a:rPr lang="fa-IR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 برای تبدیل ان به عدد نرمال استفاده میکنیم</a:t>
            </a:r>
            <a:r>
              <a:rPr lang="fa-IR" altLang="en-US" sz="2400" dirty="0" smtClean="0">
                <a:cs typeface="B Zar" panose="00000400000000000000" pitchFamily="2" charset="-78"/>
              </a:rPr>
              <a:t>.</a:t>
            </a:r>
            <a:endParaRPr lang="en-US" altLang="en-US" sz="2400" dirty="0">
              <a:solidFill>
                <a:srgbClr val="333333"/>
              </a:solidFill>
              <a:latin typeface="Arial" panose="020B0604020202020204" pitchFamily="34" charset="0"/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</a:t>
            </a:r>
            <a:r>
              <a:rPr lang="en-US" altLang="en-US" sz="2400" dirty="0" err="1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sqrt</a:t>
            </a:r>
            <a:r>
              <a:rPr lang="en-US" altLang="en-US" sz="2400" dirty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(2)</a:t>
            </a:r>
            <a:endParaRPr lang="en-US" altLang="en-US" sz="2400" dirty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ans</a:t>
            </a:r>
            <a:r>
              <a:rPr lang="en-US" altLang="en-US" sz="2400" dirty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 = 1.4142</a:t>
            </a:r>
            <a:endParaRPr lang="en-US" altLang="en-US" sz="2400" dirty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333333"/>
              </a:solidFill>
              <a:latin typeface="courier new" panose="02070309020205020404" pitchFamily="49" charset="0"/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</a:t>
            </a:r>
            <a:r>
              <a:rPr lang="en-US" altLang="en-US" sz="2400" dirty="0" err="1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var</a:t>
            </a:r>
            <a:r>
              <a:rPr lang="en-US" altLang="en-US" sz="2400" dirty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 = </a:t>
            </a:r>
            <a:r>
              <a:rPr lang="en-US" altLang="en-US" sz="2400" dirty="0" err="1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sqrt</a:t>
            </a:r>
            <a:r>
              <a:rPr lang="en-US" altLang="en-US" sz="2400" dirty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(</a:t>
            </a:r>
            <a:r>
              <a:rPr lang="en-US" altLang="en-US" sz="2400" dirty="0" err="1">
                <a:solidFill>
                  <a:srgbClr val="FF0000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sym</a:t>
            </a:r>
            <a:r>
              <a:rPr lang="en-US" altLang="en-US" sz="2400" dirty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(2))</a:t>
            </a:r>
            <a:endParaRPr lang="en-US" altLang="en-US" sz="2400" dirty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var</a:t>
            </a:r>
            <a:r>
              <a:rPr lang="en-US" altLang="en-US" sz="2400" dirty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 = 2^(1/2)</a:t>
            </a:r>
            <a:endParaRPr lang="en-US" altLang="en-US" sz="2400" dirty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333333"/>
              </a:solidFill>
              <a:latin typeface="courier new" panose="02070309020205020404" pitchFamily="49" charset="0"/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</a:t>
            </a:r>
            <a:r>
              <a:rPr lang="en-US" alt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double</a:t>
            </a:r>
            <a:r>
              <a:rPr lang="en-US" altLang="en-US" sz="2400" dirty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(</a:t>
            </a:r>
            <a:r>
              <a:rPr lang="en-US" altLang="en-US" sz="2400" dirty="0" err="1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var</a:t>
            </a:r>
            <a:r>
              <a:rPr lang="en-US" altLang="en-US" sz="2400" dirty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)</a:t>
            </a:r>
            <a:endParaRPr lang="en-US" altLang="en-US" sz="2400" dirty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ans</a:t>
            </a:r>
            <a:r>
              <a:rPr lang="en-US" altLang="en-US" sz="2400" dirty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 = 1.4142</a:t>
            </a:r>
            <a:endParaRPr lang="en-US" altLang="en-US" sz="2400" dirty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333333"/>
              </a:solidFill>
              <a:latin typeface="courier new" panose="02070309020205020404" pitchFamily="49" charset="0"/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</a:t>
            </a:r>
            <a:r>
              <a:rPr lang="en-US" altLang="en-US" sz="2400" dirty="0" err="1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sym</a:t>
            </a:r>
            <a:r>
              <a:rPr lang="en-US" altLang="en-US" sz="2400" dirty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(2)/</a:t>
            </a:r>
            <a:r>
              <a:rPr lang="en-US" altLang="en-US" sz="2400" dirty="0" err="1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sym</a:t>
            </a:r>
            <a:r>
              <a:rPr lang="en-US" altLang="en-US" sz="2400" dirty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(5) + </a:t>
            </a:r>
            <a:r>
              <a:rPr lang="en-US" altLang="en-US" sz="2400" dirty="0" err="1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sym</a:t>
            </a:r>
            <a:r>
              <a:rPr lang="en-US" altLang="en-US" sz="2400" dirty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(1)/</a:t>
            </a:r>
            <a:r>
              <a:rPr lang="en-US" altLang="en-US" sz="2400" dirty="0" err="1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sym</a:t>
            </a:r>
            <a:r>
              <a:rPr lang="en-US" altLang="en-US" sz="2400" dirty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(3)</a:t>
            </a:r>
            <a:endParaRPr lang="en-US" altLang="en-US" sz="2400" dirty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ans</a:t>
            </a:r>
            <a:r>
              <a:rPr lang="en-US" altLang="en-US" sz="2400" dirty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 = 11/15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56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-390698" y="396240"/>
            <a:ext cx="9664700" cy="914400"/>
          </a:xfrm>
          <a:prstGeom prst="rect">
            <a:avLst/>
          </a:prstGeom>
        </p:spPr>
        <p:txBody>
          <a:bodyPr lIns="0" tIns="0" rIns="0" bIns="0"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>
              <a:lnSpc>
                <a:spcPct val="95000"/>
              </a:lnSpc>
            </a:pPr>
            <a:r>
              <a:rPr lang="fa-IR" altLang="en-US" dirty="0">
                <a:cs typeface="B Zar" panose="00000400000000000000" pitchFamily="2" charset="-78"/>
              </a:rPr>
              <a:t>متغیرهای</a:t>
            </a:r>
            <a:r>
              <a:rPr lang="fa-IR" altLang="en-US" sz="4300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fa-IR" altLang="en-US" dirty="0">
                <a:cs typeface="B Zar" panose="00000400000000000000" pitchFamily="2" charset="-78"/>
              </a:rPr>
              <a:t>نمادین</a:t>
            </a:r>
            <a:endParaRPr lang="en-US" altLang="en-US" dirty="0">
              <a:cs typeface="B Zar" panose="00000400000000000000" pitchFamily="2" charset="-78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6754" y="1206137"/>
            <a:ext cx="9507946" cy="548640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en-US" dirty="0" smtClean="0">
              <a:cs typeface="B Zar" panose="00000400000000000000" pitchFamily="2" charset="-78"/>
            </a:endParaRPr>
          </a:p>
          <a:p>
            <a:pPr marL="0" indent="0" algn="r" rtl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7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 </a:t>
            </a:r>
            <a:r>
              <a:rPr lang="fa-IR" altLang="en-US" sz="27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از </a:t>
            </a:r>
            <a:r>
              <a:rPr lang="en-US" altLang="en-US" sz="2700" dirty="0" err="1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syms</a:t>
            </a:r>
            <a:r>
              <a:rPr lang="fa-IR" altLang="en-US" sz="2700" dirty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برای تعریف متغیرهای سمبلیک استفاده میکنیم و از </a:t>
            </a:r>
            <a:r>
              <a:rPr lang="en-US" altLang="en-US" sz="2700" dirty="0" err="1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sym</a:t>
            </a:r>
            <a:r>
              <a:rPr lang="fa-IR" altLang="en-US" sz="2700" dirty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برای تعریف مخفف نام سمبل استفاده میکنیم.</a:t>
            </a:r>
            <a:endParaRPr lang="en-US" altLang="en-US" sz="2700" dirty="0">
              <a:solidFill>
                <a:srgbClr val="333333"/>
              </a:solidFill>
              <a:latin typeface="courier new" panose="02070309020205020404" pitchFamily="49" charset="0"/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</a:t>
            </a:r>
            <a:r>
              <a:rPr lang="en-US" altLang="en-US" sz="27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syms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 m n b c x</a:t>
            </a:r>
            <a:endParaRPr lang="en-US" altLang="en-US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</a:t>
            </a:r>
            <a:r>
              <a:rPr lang="en-US" altLang="en-US" sz="27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th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 = </a:t>
            </a:r>
            <a:r>
              <a:rPr lang="en-US" altLang="en-US" sz="27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sym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('theta')</a:t>
            </a:r>
            <a:endParaRPr lang="en-US" altLang="en-US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sin(</a:t>
            </a:r>
            <a:r>
              <a:rPr lang="en-US" altLang="en-US" sz="27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th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)</a:t>
            </a:r>
            <a:b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</a:br>
            <a:r>
              <a:rPr lang="en-US" altLang="en-US" sz="27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ans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 = sin(theta)</a:t>
            </a:r>
            <a:endParaRPr lang="en-US" altLang="en-US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sin(</a:t>
            </a:r>
            <a:r>
              <a:rPr lang="en-US" altLang="en-US" sz="27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th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)^2 + cos(</a:t>
            </a:r>
            <a:r>
              <a:rPr lang="en-US" altLang="en-US" sz="27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th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)^2</a:t>
            </a:r>
            <a:b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</a:br>
            <a:r>
              <a:rPr lang="en-US" altLang="en-US" sz="27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ans</a:t>
            </a: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 = cos(theta)^2 + sin(theta)^2</a:t>
            </a:r>
            <a:endParaRPr lang="en-US" altLang="en-US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y = m*x + b</a:t>
            </a:r>
            <a:b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</a:br>
            <a:r>
              <a:rPr lang="en-US" altLang="en-US" sz="27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y = b + m*x</a:t>
            </a:r>
            <a:endParaRPr lang="en-US" altLang="en-US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en-US" sz="2700" dirty="0">
              <a:solidFill>
                <a:srgbClr val="FFFFFF"/>
              </a:solidFill>
              <a:latin typeface="Arial" panose="020B0604020202020204" pitchFamily="34" charset="0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632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-222612" y="278674"/>
            <a:ext cx="9664700" cy="914400"/>
          </a:xfrm>
          <a:prstGeom prst="rect">
            <a:avLst/>
          </a:prstGeom>
        </p:spPr>
        <p:txBody>
          <a:bodyPr lIns="0" tIns="0" rIns="0" bIns="0"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95000"/>
              </a:lnSpc>
            </a:pPr>
            <a:r>
              <a:rPr lang="fa-IR" altLang="en-US" dirty="0">
                <a:cs typeface="B Zar" panose="00000400000000000000" pitchFamily="2" charset="-78"/>
              </a:rPr>
              <a:t>جایگذاری</a:t>
            </a:r>
            <a:r>
              <a:rPr lang="fa-IR" altLang="en-US" sz="4300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fa-IR" altLang="en-US" dirty="0">
                <a:cs typeface="B Zar" panose="00000400000000000000" pitchFamily="2" charset="-78"/>
              </a:rPr>
              <a:t>در</a:t>
            </a:r>
            <a:r>
              <a:rPr lang="fa-IR" altLang="en-US" sz="4300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fa-IR" altLang="en-US" dirty="0">
                <a:cs typeface="B Zar" panose="00000400000000000000" pitchFamily="2" charset="-78"/>
              </a:rPr>
              <a:t>عبارت</a:t>
            </a:r>
            <a:r>
              <a:rPr lang="fa-IR" altLang="en-US" sz="4300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fa-IR" altLang="en-US" dirty="0">
                <a:cs typeface="B Zar" panose="00000400000000000000" pitchFamily="2" charset="-78"/>
              </a:rPr>
              <a:t>های</a:t>
            </a:r>
            <a:r>
              <a:rPr lang="fa-IR" altLang="en-US" sz="4300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fa-IR" altLang="en-US" dirty="0">
                <a:cs typeface="B Zar" panose="00000400000000000000" pitchFamily="2" charset="-78"/>
              </a:rPr>
              <a:t>نمادین</a:t>
            </a:r>
            <a:endParaRPr lang="en-US" altLang="en-US" dirty="0">
              <a:cs typeface="B Zar" panose="00000400000000000000" pitchFamily="2" charset="-78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60713" y="1193074"/>
            <a:ext cx="9181375" cy="548640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fa-IR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از عملگر </a:t>
            </a: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subs</a:t>
            </a:r>
            <a:r>
              <a:rPr lang="fa-IR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 برای جایگذاری در عبارت ها استفاده میکنیم.</a:t>
            </a:r>
            <a:endParaRPr lang="en-US" altLang="en-US" sz="2400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 </a:t>
            </a:r>
            <a:endParaRPr lang="en-US" altLang="en-US" sz="2400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clear</a:t>
            </a:r>
            <a:b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</a:b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syms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 m x b</a:t>
            </a:r>
            <a:b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</a:b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y = m*x + b              → y = b + m*x</a:t>
            </a:r>
            <a:endParaRPr lang="en-US" altLang="en-US" sz="2400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</a:t>
            </a:r>
            <a:r>
              <a:rPr lang="en-US" altLang="en-US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subs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(y,x,3)              → 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ans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 = b + 3*m</a:t>
            </a:r>
            <a:endParaRPr lang="en-US" altLang="en-US" sz="2400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subs(y, [m b], [2 3])    → 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ans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 = 2*x + 3</a:t>
            </a:r>
            <a:endParaRPr lang="en-US" altLang="en-US" sz="2400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&gt;&gt; subs(y, [b m x], [3 2 4])→ </a:t>
            </a:r>
            <a:r>
              <a:rPr lang="en-US" altLang="en-US" sz="2400" dirty="0" err="1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ans</a:t>
            </a:r>
            <a:r>
              <a:rPr lang="en-US" altLang="en-US" sz="2400" dirty="0" smtClean="0">
                <a:solidFill>
                  <a:srgbClr val="333333"/>
                </a:solidFill>
                <a:latin typeface="courier new" panose="02070309020205020404" pitchFamily="49" charset="0"/>
                <a:cs typeface="B Zar" panose="00000400000000000000" pitchFamily="2" charset="-78"/>
              </a:rPr>
              <a:t> = 11</a:t>
            </a:r>
            <a:r>
              <a:rPr lang="en-US" altLang="en-US" sz="2400" dirty="0" smtClean="0">
                <a:solidFill>
                  <a:srgbClr val="333333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 </a:t>
            </a:r>
            <a:endParaRPr lang="en-US" altLang="en-US" sz="2400" dirty="0" smtClean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4011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390</TotalTime>
  <Words>532</Words>
  <Application>Microsoft Office PowerPoint</Application>
  <PresentationFormat>Widescreen</PresentationFormat>
  <Paragraphs>185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B Zar</vt:lpstr>
      <vt:lpstr>Calibri</vt:lpstr>
      <vt:lpstr>courier new</vt:lpstr>
      <vt:lpstr>Tahoma</vt:lpstr>
      <vt:lpstr>Tahoma (Body)</vt:lpstr>
      <vt:lpstr>Trebuchet MS</vt:lpstr>
      <vt:lpstr>Wingdings 3</vt:lpstr>
      <vt:lpstr>Facet</vt:lpstr>
      <vt:lpstr>Symbolic Math Toolbox  </vt:lpstr>
      <vt:lpstr>ریاضی نمادین چیست؟</vt:lpstr>
      <vt:lpstr>مقایسه محاسبات شمارشی (numeric) با سمبلیک(symbolic)</vt:lpstr>
      <vt:lpstr>معرفی جعبه ابزار محاسبات نمادین       </vt:lpstr>
      <vt:lpstr>PowerPoint Presentation</vt:lpstr>
      <vt:lpstr>کاربرد جعبه ابزار نمادین</vt:lpstr>
      <vt:lpstr>شی های سمبلیک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محاسبه حد</vt:lpstr>
      <vt:lpstr>مشتق مرتبه دوم و مرتبه های بالاتر </vt:lpstr>
      <vt:lpstr>محاسبه تبدیل لاپلاس </vt:lpstr>
      <vt:lpstr>تبدیلz</vt:lpstr>
      <vt:lpstr>وارون تبدیل لاپلاس</vt:lpstr>
      <vt:lpstr>پایان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Bahareh</dc:creator>
  <cp:lastModifiedBy>SM Vahidipour</cp:lastModifiedBy>
  <cp:revision>50</cp:revision>
  <dcterms:created xsi:type="dcterms:W3CDTF">2014-09-12T02:18:09Z</dcterms:created>
  <dcterms:modified xsi:type="dcterms:W3CDTF">2017-12-13T09:50:11Z</dcterms:modified>
</cp:coreProperties>
</file>