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58" r:id="rId6"/>
    <p:sldId id="271" r:id="rId7"/>
    <p:sldId id="273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DC8"/>
    <a:srgbClr val="00DEB4"/>
    <a:srgbClr val="00CC99"/>
    <a:srgbClr val="00C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D5B9E-D46F-432D-9540-A31EB9B5E70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8B9CE-3C09-4341-A7FC-72B3F186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6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4608BD-1117-4F23-89CE-AC3BE08FA8CD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D183-6DB1-4561-B48D-3BA6B2397533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335-D4BC-4266-AF5E-31BA2138297F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E53C-3B63-4070-93E9-A6C69CB2CDB1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2BF8-722A-43A4-A602-DAA806C8858B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4554-B4C5-47EB-87B8-8D8FE9C54A35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D3B5-FC01-4E16-844C-3FC1658C8B16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F839-8B2A-47FC-B7F5-9621F3884201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2386-CC72-4D7B-B067-008650A705F2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81BD-0FBA-4E21-B87B-82F30B862273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7322-CE7D-43A3-9BE7-B5411ECA4CB0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215930-46AA-4314-8EEA-FEED896741FD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18274"/>
            <a:ext cx="8961120" cy="1463040"/>
          </a:xfrm>
          <a:scene3d>
            <a:camera prst="obliqueTop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Symbolic toolbox in matlab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8451" y="5007664"/>
            <a:ext cx="4443549" cy="1463040"/>
          </a:xfrm>
        </p:spPr>
        <p:txBody>
          <a:bodyPr>
            <a:noAutofit/>
          </a:bodyPr>
          <a:lstStyle/>
          <a:p>
            <a:pPr algn="r"/>
            <a:r>
              <a:rPr lang="en-US" sz="2000" b="1" smtClean="0"/>
              <a:t>----------------------</a:t>
            </a:r>
            <a:endParaRPr lang="fa-IR" sz="2000" b="1" dirty="0" smtClean="0"/>
          </a:p>
          <a:p>
            <a:pPr algn="r"/>
            <a:r>
              <a:rPr lang="fa-IR" sz="2000" b="1" dirty="0" smtClean="0"/>
              <a:t>استاد راهنما:دکتر سیدمهدی وحیدی‏پور</a:t>
            </a:r>
            <a:br>
              <a:rPr lang="fa-IR" sz="2000" b="1" dirty="0" smtClean="0"/>
            </a:b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1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275" y="154272"/>
            <a:ext cx="961295" cy="10558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398872" y="5939594"/>
            <a:ext cx="793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/>
              <a:t>آذر 96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263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98513"/>
            <a:ext cx="4898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 smtClean="0"/>
              <a:t>EXPAND COMMAND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971109" y="1112027"/>
            <a:ext cx="803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 smtClean="0"/>
              <a:t>با استفاده از </a:t>
            </a:r>
            <a:r>
              <a:rPr lang="en-US" sz="2400" dirty="0"/>
              <a:t>E</a:t>
            </a:r>
            <a:r>
              <a:rPr lang="en-US" sz="2400" dirty="0" smtClean="0"/>
              <a:t>XPAND()</a:t>
            </a:r>
            <a:r>
              <a:rPr lang="fa-IR" sz="2400" dirty="0" smtClean="0"/>
              <a:t> می‏توان فرم گسترش یافته‏ی یک عبارت را یافت.</a:t>
            </a:r>
          </a:p>
          <a:p>
            <a:pPr algn="r" rtl="1"/>
            <a:r>
              <a:rPr lang="fa-IR" sz="2400" dirty="0" smtClean="0"/>
              <a:t>مثال: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87694" y="1994932"/>
            <a:ext cx="77241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syms a x y</a:t>
            </a: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expand(a*(x+y)) </a:t>
            </a:r>
          </a:p>
          <a:p>
            <a:pPr algn="ctr"/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ans = </a:t>
            </a:r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a*x+a*y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r>
              <a:rPr lang="en-US" altLang="en-US" b="1" dirty="0">
                <a:solidFill>
                  <a:srgbClr val="000000"/>
                </a:solidFill>
              </a:rPr>
              <a:t> 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--------------------</a:t>
            </a:r>
          </a:p>
          <a:p>
            <a:endParaRPr lang="en-US" altLang="en-US" dirty="0">
              <a:solidFill>
                <a:srgbClr val="000000"/>
              </a:solidFill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endParaRPr lang="en-US" altLang="en-US" dirty="0">
              <a:solidFill>
                <a:schemeClr val="tx1">
                  <a:lumMod val="95000"/>
                </a:schemeClr>
              </a:solidFill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expand(exp(x+y))</a:t>
            </a:r>
          </a:p>
          <a:p>
            <a:pPr algn="ctr"/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ans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=exp(x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)*exp(y)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814448"/>
              </p:ext>
            </p:extLst>
          </p:nvPr>
        </p:nvGraphicFramePr>
        <p:xfrm>
          <a:off x="7222646" y="2754270"/>
          <a:ext cx="3085229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1193760" imgH="215640" progId="Equation.3">
                  <p:embed/>
                </p:oleObj>
              </mc:Choice>
              <mc:Fallback>
                <p:oleObj name="Equation" r:id="rId3" imgW="1193760" imgH="215640" progId="Equation.3">
                  <p:embed/>
                  <p:pic>
                    <p:nvPicPr>
                      <p:cNvPr id="6225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2646" y="2754270"/>
                        <a:ext cx="3085229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207662"/>
              </p:ext>
            </p:extLst>
          </p:nvPr>
        </p:nvGraphicFramePr>
        <p:xfrm>
          <a:off x="7468272" y="4497782"/>
          <a:ext cx="25939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5" imgW="914400" imgH="203040" progId="Equation.3">
                  <p:embed/>
                </p:oleObj>
              </mc:Choice>
              <mc:Fallback>
                <p:oleObj name="Equation" r:id="rId5" imgW="914400" imgH="203040" progId="Equation.3">
                  <p:embed/>
                  <p:pic>
                    <p:nvPicPr>
                      <p:cNvPr id="6226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8272" y="4497782"/>
                        <a:ext cx="2593975" cy="5207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222646" y="2735813"/>
            <a:ext cx="3085229" cy="50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914570" y="2920321"/>
            <a:ext cx="1023257" cy="13898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914570" y="4758132"/>
            <a:ext cx="1023257" cy="13898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35429" y="812800"/>
            <a:ext cx="4688114" cy="290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10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4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717" y="94734"/>
            <a:ext cx="52196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 smtClean="0"/>
              <a:t> SIMPLIFY COMMAND</a:t>
            </a:r>
            <a:endParaRPr lang="en-US" sz="4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35429" y="789577"/>
            <a:ext cx="5030987" cy="513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83726" y="1136469"/>
            <a:ext cx="8177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 smtClean="0"/>
              <a:t>تابع </a:t>
            </a:r>
            <a:r>
              <a:rPr lang="en-US" sz="2400" dirty="0" smtClean="0"/>
              <a:t>SIMPLIFY()</a:t>
            </a:r>
            <a:r>
              <a:rPr lang="fa-IR" sz="2400" dirty="0" smtClean="0"/>
              <a:t>  ساده‏ترین شکل یک عبارت را پیدا کرده و نشان می‏دهد.</a:t>
            </a:r>
          </a:p>
          <a:p>
            <a:pPr algn="r" rtl="1"/>
            <a:r>
              <a:rPr lang="fa-IR" sz="2400" dirty="0" smtClean="0"/>
              <a:t>مثال: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35429" y="1967466"/>
            <a:ext cx="90351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» syms </a:t>
            </a:r>
            <a:r>
              <a:rPr lang="en-US" altLang="en-US" sz="2400" dirty="0" smtClean="0">
                <a:solidFill>
                  <a:srgbClr val="000000"/>
                </a:solidFill>
              </a:rPr>
              <a:t>x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» f1=sin(x)^2 + cos(x)^2 + log(x);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» f1_smplfy = simplify(f1)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f1_smplfy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=1+log(x)</a:t>
            </a:r>
          </a:p>
          <a:p>
            <a:pPr algn="ctr"/>
            <a:endParaRPr lang="en-US" altLang="en-US" sz="2000" b="1" dirty="0" smtClean="0">
              <a:solidFill>
                <a:schemeClr val="accent2">
                  <a:lumMod val="75000"/>
                </a:schemeClr>
              </a:solidFill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r>
              <a:rPr lang="en-US" altLang="en-US" sz="2000" dirty="0" smtClean="0">
                <a:latin typeface="Courier New" panose="02070409020205090404" pitchFamily="49" charset="0"/>
                <a:cs typeface="Courier New" panose="02070409020205090404" pitchFamily="49" charset="0"/>
              </a:rPr>
              <a:t>----------------------</a:t>
            </a:r>
            <a:endParaRPr lang="en-US" altLang="en-US" sz="2000" dirty="0">
              <a:latin typeface="Courier New" panose="02070409020205090404" pitchFamily="49" charset="0"/>
              <a:cs typeface="Courier New" panose="02070409020205090404" pitchFamily="49" charset="0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085943"/>
              </p:ext>
            </p:extLst>
          </p:nvPr>
        </p:nvGraphicFramePr>
        <p:xfrm>
          <a:off x="5845207" y="2670299"/>
          <a:ext cx="2338674" cy="42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1270000" imgH="228600" progId="Equation.3">
                  <p:embed/>
                </p:oleObj>
              </mc:Choice>
              <mc:Fallback>
                <p:oleObj name="Equation" r:id="rId3" imgW="1270000" imgH="228600" progId="Equation.3">
                  <p:embed/>
                  <p:pic>
                    <p:nvPicPr>
                      <p:cNvPr id="194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207" y="2670299"/>
                        <a:ext cx="2338674" cy="42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rved Down Arrow 21"/>
          <p:cNvSpPr/>
          <p:nvPr/>
        </p:nvSpPr>
        <p:spPr>
          <a:xfrm>
            <a:off x="2429691" y="1967466"/>
            <a:ext cx="4584853" cy="702833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5429" y="4825628"/>
            <a:ext cx="85126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» syms a b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» f=exp(a*log(b));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» f_smplfy=simplify(f)</a:t>
            </a:r>
          </a:p>
          <a:p>
            <a:pPr algn="ctr"/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f_smplfy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=b^a</a:t>
            </a:r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6335486" y="5917474"/>
            <a:ext cx="927463" cy="24819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97702"/>
              </p:ext>
            </p:extLst>
          </p:nvPr>
        </p:nvGraphicFramePr>
        <p:xfrm>
          <a:off x="7880078" y="5718180"/>
          <a:ext cx="173736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5" imgW="914400" imgH="253800" progId="Equation.3">
                  <p:embed/>
                </p:oleObj>
              </mc:Choice>
              <mc:Fallback>
                <p:oleObj name="Equation" r:id="rId5" imgW="914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80078" y="5718180"/>
                        <a:ext cx="173736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052357"/>
              </p:ext>
            </p:extLst>
          </p:nvPr>
        </p:nvGraphicFramePr>
        <p:xfrm>
          <a:off x="10234567" y="5753291"/>
          <a:ext cx="1466770" cy="447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7" imgW="749160" imgH="228600" progId="Equation.3">
                  <p:embed/>
                </p:oleObj>
              </mc:Choice>
              <mc:Fallback>
                <p:oleObj name="Equation" r:id="rId7" imgW="749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34567" y="5753291"/>
                        <a:ext cx="1466770" cy="447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Equal 28"/>
          <p:cNvSpPr/>
          <p:nvPr/>
        </p:nvSpPr>
        <p:spPr>
          <a:xfrm>
            <a:off x="9700759" y="5877389"/>
            <a:ext cx="450487" cy="288280"/>
          </a:xfrm>
          <a:prstGeom prst="math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11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3674" y="158485"/>
            <a:ext cx="3730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/>
              <a:t>Simplify Example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36099" y="2028151"/>
            <a:ext cx="2886491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» f=exp(a*log(b));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</a:rPr>
              <a:t>»f_smpl=simple(f)</a:t>
            </a:r>
            <a:r>
              <a:rPr lang="fa-IR" alt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altLang="en-US" sz="2400" dirty="0" smtClean="0">
                <a:solidFill>
                  <a:schemeClr val="tx1"/>
                </a:solidFill>
                <a:cs typeface="Courier New" panose="02070409020205090404" pitchFamily="49" charset="0"/>
              </a:rPr>
              <a:t>simplify:b^a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radsimp: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exp(a*log(b))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combine(trig):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</a:t>
            </a:r>
            <a:r>
              <a:rPr lang="en-US" altLang="en-US" sz="2400" dirty="0" smtClean="0">
                <a:solidFill>
                  <a:srgbClr val="000000"/>
                </a:solidFill>
              </a:rPr>
              <a:t>))</a:t>
            </a:r>
            <a:endParaRPr lang="en-US" altLang="en-US" sz="2400" dirty="0">
              <a:solidFill>
                <a:srgbClr val="000000"/>
              </a:solidFill>
            </a:endParaRPr>
          </a:p>
          <a:p>
            <a:endParaRPr lang="fa-IR" altLang="en-US" sz="2400" dirty="0" smtClean="0">
              <a:solidFill>
                <a:srgbClr val="000000"/>
              </a:solidFill>
            </a:endParaRPr>
          </a:p>
          <a:p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18343" y="2028152"/>
            <a:ext cx="2853128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factor: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exp(a*log(b))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expand: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b^a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combine: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exp(a*log(b))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convert(exp):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exp(a*log(b))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48578" y="2028151"/>
            <a:ext cx="2729133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convert(sincos):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exp(a*log(b))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convert(tan):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exp(a*log(b))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collect(b):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exp(a*log(b))</a:t>
            </a:r>
          </a:p>
          <a:p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</a:p>
          <a:p>
            <a:r>
              <a:rPr lang="en-US" altLang="en-US" sz="2400" b="1" dirty="0">
                <a:solidFill>
                  <a:srgbClr val="000000"/>
                </a:solidFill>
              </a:rPr>
              <a:t>f_smpl =</a:t>
            </a:r>
          </a:p>
          <a:p>
            <a:r>
              <a:rPr lang="en-US" altLang="en-US" sz="2400" b="1" dirty="0">
                <a:solidFill>
                  <a:srgbClr val="000000"/>
                </a:solidFill>
              </a:rPr>
              <a:t>b^a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11431"/>
              </p:ext>
            </p:extLst>
          </p:nvPr>
        </p:nvGraphicFramePr>
        <p:xfrm>
          <a:off x="10170941" y="5216281"/>
          <a:ext cx="1260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622030" imgH="228501" progId="Equation.3">
                  <p:embed/>
                </p:oleObj>
              </mc:Choice>
              <mc:Fallback>
                <p:oleObj name="Equation" r:id="rId3" imgW="622030" imgH="228501" progId="Equation.3">
                  <p:embed/>
                  <p:pic>
                    <p:nvPicPr>
                      <p:cNvPr id="64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0941" y="5216281"/>
                        <a:ext cx="1260475" cy="4635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12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323557"/>
            <a:ext cx="12192000" cy="1990291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0446" y="0"/>
            <a:ext cx="623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PLOT COMMAND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22366" y="713019"/>
            <a:ext cx="4688114" cy="290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80606" y="2268520"/>
            <a:ext cx="3909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Three </a:t>
            </a:r>
            <a:r>
              <a:rPr lang="en-US" sz="2400" dirty="0"/>
              <a:t>Dimensional Plotting</a:t>
            </a:r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062480" y="2453186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en-US" sz="2800" dirty="0">
              <a:ea typeface="Courier New" pitchFamily="-102" charset="0"/>
              <a:cs typeface="Courier New" pitchFamily="-102" charset="0"/>
            </a:endParaRP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ezmesh(z)</a:t>
            </a: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ezmeshc(z)</a:t>
            </a: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ezsurf(z)</a:t>
            </a: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ezsurfc(z)</a:t>
            </a: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ezcontour(z)</a:t>
            </a: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ezcontourf(z)</a:t>
            </a: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ezpolar(r)</a:t>
            </a:r>
          </a:p>
          <a:p>
            <a:pPr lvl="1"/>
            <a:r>
              <a:rPr lang="en-US" sz="2400" dirty="0"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ezplot3(x,y,z)</a:t>
            </a:r>
          </a:p>
          <a:p>
            <a:pPr lvl="1"/>
            <a:endParaRPr lang="en-US" sz="2800" dirty="0">
              <a:ea typeface="Courier New" pitchFamily="-102" charset="0"/>
              <a:cs typeface="Courier New" pitchFamily="-10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0307" y="291485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z(x</a:t>
            </a:r>
            <a:r>
              <a:rPr lang="en-US" sz="2400" dirty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)</a:t>
            </a:r>
          </a:p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z(x,y</a:t>
            </a:r>
            <a:r>
              <a:rPr lang="en-US" sz="2400" dirty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)</a:t>
            </a:r>
          </a:p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z(x,y</a:t>
            </a:r>
            <a:r>
              <a:rPr lang="en-US" sz="2400" dirty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)</a:t>
            </a:r>
          </a:p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z(x,y</a:t>
            </a:r>
            <a:r>
              <a:rPr lang="en-US" sz="2400" dirty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)</a:t>
            </a:r>
          </a:p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z(x,y)</a:t>
            </a:r>
            <a:endParaRPr lang="en-US" sz="2400" dirty="0">
              <a:latin typeface="Courier New" pitchFamily="-102" charset="0"/>
              <a:ea typeface="Courier New" pitchFamily="-102" charset="0"/>
              <a:cs typeface="Courier New" pitchFamily="-102" charset="0"/>
              <a:sym typeface="Wingdings" pitchFamily="-102" charset="2"/>
            </a:endParaRPr>
          </a:p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z(x,y)</a:t>
            </a:r>
            <a:endParaRPr lang="en-US" sz="2400" dirty="0">
              <a:latin typeface="Courier New" pitchFamily="-102" charset="0"/>
              <a:ea typeface="Courier New" pitchFamily="-102" charset="0"/>
              <a:cs typeface="Courier New" pitchFamily="-102" charset="0"/>
              <a:sym typeface="Wingdings" pitchFamily="-102" charset="2"/>
            </a:endParaRPr>
          </a:p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r(theta)</a:t>
            </a:r>
            <a:endParaRPr lang="en-US" sz="2400" dirty="0">
              <a:latin typeface="Courier New" pitchFamily="-102" charset="0"/>
              <a:ea typeface="Courier New" pitchFamily="-102" charset="0"/>
              <a:cs typeface="Courier New" pitchFamily="-102" charset="0"/>
            </a:endParaRPr>
          </a:p>
          <a:p>
            <a:pPr>
              <a:buFont typeface="Wingdings" pitchFamily="-102" charset="2"/>
              <a:buChar char="à"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      x(t</a:t>
            </a:r>
            <a:r>
              <a:rPr lang="en-US" sz="2400" dirty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),y(t),z(t</a:t>
            </a: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  <a:sym typeface="Wingdings" pitchFamily="-102" charset="2"/>
              </a:rPr>
              <a:t>)</a:t>
            </a:r>
            <a:endParaRPr lang="en-US" sz="2400" dirty="0">
              <a:latin typeface="Courier New" pitchFamily="-102" charset="0"/>
              <a:ea typeface="Courier New" pitchFamily="-102" charset="0"/>
              <a:cs typeface="Courier New" pitchFamily="-102" charset="0"/>
              <a:sym typeface="Wingdings" pitchFamily="-102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0877" y="2336959"/>
            <a:ext cx="2001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a typeface="Courier New" pitchFamily="-102" charset="0"/>
                <a:cs typeface="Courier New" pitchFamily="-102" charset="0"/>
              </a:rPr>
              <a:t>Function Types: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13</a:t>
            </a:fld>
            <a:endParaRPr lang="en-US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62" y="2087604"/>
            <a:ext cx="44922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ＭＳ Ｐゴシック" pitchFamily="-102" charset="-128"/>
                <a:cs typeface="ＭＳ Ｐゴシック" pitchFamily="-102" charset="-128"/>
              </a:rPr>
              <a:t>Examples: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syms t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x = sin(t);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y = cos(t);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z = t;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explot3(x,y,z,[0,20]);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9783" y="0"/>
            <a:ext cx="3115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 smtClean="0"/>
              <a:t>PLOT</a:t>
            </a:r>
            <a:r>
              <a:rPr lang="en-US" altLang="en-US" sz="3200" dirty="0" smtClean="0"/>
              <a:t> </a:t>
            </a:r>
            <a:r>
              <a:rPr lang="en-US" altLang="en-US" sz="4000" dirty="0"/>
              <a:t>Example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1572" y="1484153"/>
            <a:ext cx="4425462" cy="4253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14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2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410" y="2549455"/>
            <a:ext cx="55614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ＭＳ Ｐゴシック" pitchFamily="-102" charset="-128"/>
                <a:cs typeface="ＭＳ Ｐゴシック" pitchFamily="-102" charset="-128"/>
              </a:rPr>
              <a:t>Examples: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syms x y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z = x*exp(-x^2-y^2);</a:t>
            </a:r>
          </a:p>
          <a:p>
            <a:pPr lvl="1"/>
            <a:r>
              <a:rPr lang="en-US" sz="3200" dirty="0">
                <a:ea typeface="Courier New" pitchFamily="-102" charset="0"/>
                <a:cs typeface="Courier New" pitchFamily="-102" charset="0"/>
              </a:rPr>
              <a:t>ezmesh(z,[-2.5,2.5]);</a:t>
            </a:r>
          </a:p>
          <a:p>
            <a:endParaRPr lang="en-US" sz="3200" dirty="0">
              <a:ea typeface="ＭＳ Ｐゴシック" pitchFamily="-102" charset="-128"/>
              <a:cs typeface="ＭＳ Ｐゴシック" pitchFamily="-102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6202" y="107237"/>
            <a:ext cx="3142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/>
              <a:t>PLOT Example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4696" y="1556824"/>
            <a:ext cx="5080000" cy="412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400" smtClean="0">
                <a:latin typeface="Script MT Bold" panose="03040602040607080904" pitchFamily="66" charset="0"/>
              </a:rPr>
              <a:pPr algn="r"/>
              <a:t>15</a:t>
            </a:fld>
            <a:endParaRPr lang="en-US" sz="1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247650" y="304800"/>
            <a:ext cx="9664700" cy="91440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altLang="en-US" sz="43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Differentiation</a:t>
            </a:r>
            <a:endParaRPr lang="en-US" altLang="en-US" sz="43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74260" y="1573238"/>
            <a:ext cx="9664700" cy="52847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Use diff to do symbolic differentiation.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clear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syms m x b th n y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333333"/>
              </a:solidFill>
              <a:latin typeface="Courier New" panose="02070409020205090404" pitchFamily="49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y = m*x + b;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</a:t>
            </a:r>
            <a:r>
              <a:rPr lang="en-US" altLang="en-US" sz="2000" dirty="0" smtClean="0">
                <a:solidFill>
                  <a:srgbClr val="FF0000"/>
                </a:solidFill>
                <a:latin typeface="Courier New" panose="02070409020205090404" pitchFamily="49" charset="0"/>
              </a:rPr>
              <a:t>diff</a:t>
            </a: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(y, x)     → ans = m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diff(y, b)     → ans = 1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333333"/>
              </a:solidFill>
              <a:latin typeface="Courier New" panose="02070409020205090404" pitchFamily="49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p = sin(th)^n  → p = sin(th)^n</a:t>
            </a: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diff(p, th)    → ans = n*cos(th)*sin(th)^(n - 1)</a:t>
            </a:r>
            <a:endParaRPr lang="en-US" altLang="en-US" sz="2000" dirty="0">
              <a:solidFill>
                <a:srgbClr val="333333"/>
              </a:solidFill>
              <a:latin typeface="Courier New" panose="0207040902020509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51372" y="0"/>
            <a:ext cx="74558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28417" y="6442569"/>
            <a:ext cx="973667" cy="274320"/>
          </a:xfrm>
        </p:spPr>
        <p:txBody>
          <a:bodyPr/>
          <a:lstStyle/>
          <a:p>
            <a:pPr algn="r"/>
            <a:fld id="{4FAB73BC-B049-4115-A692-8D63A059BFB8}" type="slidenum">
              <a:rPr lang="en-US" sz="1400" smtClean="0">
                <a:latin typeface="Script MT Bold" panose="03040602040607080904" pitchFamily="66" charset="0"/>
              </a:rPr>
              <a:pPr algn="r"/>
              <a:t>16</a:t>
            </a:fld>
            <a:endParaRPr lang="en-US" sz="1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02462" y="0"/>
            <a:ext cx="74558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247650" y="304800"/>
            <a:ext cx="9664700" cy="786315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altLang="en-US" sz="4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Integration</a:t>
            </a:r>
            <a:endParaRPr lang="en-US" altLang="en-US" sz="4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47650" y="1946105"/>
            <a:ext cx="9661525" cy="4721982"/>
          </a:xfrm>
          <a:prstGeom prst="rect">
            <a:avLst/>
          </a:prstGeom>
        </p:spPr>
        <p:txBody>
          <a:bodyPr lIns="0" tIns="0" rIns="0" bIns="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clear</a:t>
            </a:r>
            <a:b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syms m b x</a:t>
            </a:r>
            <a:b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y = m*x + b;</a:t>
            </a:r>
            <a:endParaRPr lang="en-US" altLang="en-US" sz="18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en-US" altLang="en-US" sz="18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Indefinite integrals</a:t>
            </a:r>
            <a:endParaRPr lang="en-US" altLang="en-US" sz="18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</a:t>
            </a:r>
            <a:r>
              <a:rPr lang="en-US" altLang="en-US" sz="1800" dirty="0" smtClean="0">
                <a:solidFill>
                  <a:srgbClr val="FF0000"/>
                </a:solidFill>
                <a:latin typeface="Courier New" panose="02070409020205090404" pitchFamily="49" charset="0"/>
              </a:rPr>
              <a:t>int</a:t>
            </a: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(y, x)             →  ans = (m*x^2)/2 + b*x</a:t>
            </a: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int(y, b)             →  ans = (b + m*x)^2/2</a:t>
            </a: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int(1/(1+x^2))        →  ans = atan(x)</a:t>
            </a:r>
            <a:endParaRPr lang="en-US" altLang="en-US" sz="18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en-US" altLang="en-US" sz="18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Definite integrals</a:t>
            </a:r>
            <a:endParaRPr lang="en-US" altLang="en-US" sz="18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int(y,x,2,5)          →  ans = 3*b + (21*m)/2</a:t>
            </a: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int(1/(1+x^2),x,0,1)  →  ans = pi/4</a:t>
            </a:r>
            <a:endParaRPr lang="en-US" altLang="en-US" sz="1800" dirty="0">
              <a:solidFill>
                <a:srgbClr val="333333"/>
              </a:solidFill>
              <a:latin typeface="Courier New" panose="0207040902020509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06146" y="6393767"/>
            <a:ext cx="973667" cy="274320"/>
          </a:xfrm>
        </p:spPr>
        <p:txBody>
          <a:bodyPr/>
          <a:lstStyle/>
          <a:p>
            <a:pPr algn="r"/>
            <a:fld id="{4FAB73BC-B049-4115-A692-8D63A059BFB8}" type="slidenum">
              <a:rPr lang="en-US" sz="1400" smtClean="0">
                <a:latin typeface="Script MT Bold" panose="03040602040607080904" pitchFamily="66" charset="0"/>
              </a:rPr>
              <a:pPr algn="r"/>
              <a:t>17</a:t>
            </a:fld>
            <a:endParaRPr lang="en-US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1725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02462" y="0"/>
            <a:ext cx="74558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247650" y="304800"/>
            <a:ext cx="9664700" cy="786315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endParaRPr lang="en-US" altLang="en-US" sz="4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4865" y="1917969"/>
            <a:ext cx="9661525" cy="4721982"/>
          </a:xfrm>
          <a:prstGeom prst="rect">
            <a:avLst/>
          </a:prstGeom>
        </p:spPr>
        <p:txBody>
          <a:bodyPr lIns="0" tIns="0" rIns="0" bIns="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333333"/>
              </a:solidFill>
              <a:latin typeface="Courier New" panose="02070409020205090404" pitchFamily="49" charset="0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247650" y="3048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altLang="en-US" sz="4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Solving algebraic equations</a:t>
            </a:r>
            <a:endParaRPr lang="en-US" altLang="en-US" sz="4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47650" y="1917969"/>
            <a:ext cx="9664700" cy="4721982"/>
          </a:xfrm>
          <a:prstGeom prst="rect">
            <a:avLst/>
          </a:prstGeom>
        </p:spPr>
        <p:txBody>
          <a:bodyPr lIns="0" tIns="0" rIns="0" bIns="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clear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syms a b c d x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</a:t>
            </a:r>
            <a:r>
              <a:rPr lang="en-US" altLang="en-US" sz="2000" dirty="0" smtClean="0">
                <a:solidFill>
                  <a:srgbClr val="FF0000"/>
                </a:solidFill>
                <a:latin typeface="Courier New" panose="02070409020205090404" pitchFamily="49" charset="0"/>
              </a:rPr>
              <a:t>solve</a:t>
            </a: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('a*x^2 + b*x + c = 0') 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  → ans =    % Quadratic equation!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       -(b + (b^2 - 4*a*c)^(1/2))/(2*a)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       -(b - (b^2 - 4*a*c)^(1/2))/(2*a)</a:t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solve('a*x^3 + b*x^2 + c*x + d = 0')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  → Nasty-looking expression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</a:t>
            </a:r>
            <a:r>
              <a:rPr lang="en-US" altLang="en-US" sz="2000" dirty="0" smtClean="0">
                <a:solidFill>
                  <a:srgbClr val="FF0000"/>
                </a:solidFill>
                <a:latin typeface="Courier New" panose="02070409020205090404" pitchFamily="49" charset="0"/>
              </a:rPr>
              <a:t>pretty</a:t>
            </a: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(ans)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  → Debatable better-looking expression </a:t>
            </a: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From in-class 2: 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solve('m*x + b - (n*x + c)', 'x')  →  ans = -(b - c)/(m - n)</a:t>
            </a:r>
            <a:r>
              <a:rPr lang="en-US" altLang="en-US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18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&gt;&gt; solve('m*x + b - (n*x + c)', 'b')  →  ans = c - m*x + n*x</a:t>
            </a:r>
            <a:r>
              <a:rPr lang="en-US" altLang="en-US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18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en-US" altLang="en-US" sz="1800" dirty="0">
              <a:solidFill>
                <a:srgbClr val="333333"/>
              </a:solidFill>
              <a:latin typeface="Courier New" panose="0207040902020509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20213" y="6502791"/>
            <a:ext cx="973667" cy="274320"/>
          </a:xfrm>
        </p:spPr>
        <p:txBody>
          <a:bodyPr/>
          <a:lstStyle/>
          <a:p>
            <a:pPr algn="r"/>
            <a:fld id="{4FAB73BC-B049-4115-A692-8D63A059BFB8}" type="slidenum">
              <a:rPr lang="en-US" sz="1400" smtClean="0">
                <a:latin typeface="Script MT Bold" panose="03040602040607080904" pitchFamily="66" charset="0"/>
              </a:rPr>
              <a:pPr algn="r"/>
              <a:t>18</a:t>
            </a:fld>
            <a:endParaRPr lang="en-US" sz="1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1714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19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0"/>
          <a:stretch/>
        </p:blipFill>
        <p:spPr>
          <a:xfrm>
            <a:off x="3066757" y="645214"/>
            <a:ext cx="5827688" cy="5572706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11818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7077" y="318254"/>
            <a:ext cx="7016507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fa-IR" sz="3600" b="1" dirty="0">
                <a:solidFill>
                  <a:srgbClr val="00DEB4"/>
                </a:solidFill>
              </a:rPr>
              <a:t>معرفی جعبه ابزار نمادین و کاربردهای آن</a:t>
            </a:r>
            <a:endParaRPr lang="en-US" sz="3600" b="1" dirty="0">
              <a:solidFill>
                <a:srgbClr val="00DEB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7618" y="1800665"/>
            <a:ext cx="10874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/>
              <a:t>این جعبه ابزار برای حل و ویرایش عبارت‏های ریاضی نمادین به کار میرود.</a:t>
            </a:r>
            <a:endParaRPr lang="en-US" sz="2800" dirty="0" smtClean="0"/>
          </a:p>
          <a:p>
            <a:pPr algn="r"/>
            <a:endParaRPr lang="fa-IR" sz="2800" dirty="0" smtClean="0"/>
          </a:p>
          <a:p>
            <a:pPr algn="r"/>
            <a:r>
              <a:rPr lang="fa-IR" sz="2800" dirty="0" smtClean="0"/>
              <a:t>برای کارهایی نظیر:</a:t>
            </a:r>
            <a:endParaRPr lang="en-US" sz="2800" dirty="0"/>
          </a:p>
          <a:p>
            <a:pPr algn="r"/>
            <a:endParaRPr lang="en-US" sz="2800" dirty="0"/>
          </a:p>
          <a:p>
            <a:pPr marL="457200" indent="-457200" algn="r" rtl="1"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a-IR" sz="2800" dirty="0" smtClean="0"/>
              <a:t>حل معادلات</a:t>
            </a:r>
          </a:p>
          <a:p>
            <a:pPr marL="457200" indent="-457200" algn="r" rtl="1"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a-IR" sz="2800" dirty="0" smtClean="0"/>
              <a:t>مشتق گیری، انتگرال گیری، ساده سازی</a:t>
            </a:r>
          </a:p>
          <a:p>
            <a:pPr marL="457200" indent="-457200" algn="r" rtl="1"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a-IR" sz="2800" dirty="0" smtClean="0"/>
              <a:t>مسائل تبدیل لاپلاس</a:t>
            </a:r>
          </a:p>
          <a:p>
            <a:pPr marL="457200" indent="-457200" algn="r" rtl="1"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a-IR" sz="2800" dirty="0" smtClean="0"/>
              <a:t>مسائل تبدیل فوریه</a:t>
            </a:r>
          </a:p>
          <a:p>
            <a:pPr marL="457200" indent="-457200" algn="r" rtl="1"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a-IR" sz="2800" dirty="0" smtClean="0"/>
              <a:t>کتابخانه‏های </a:t>
            </a:r>
            <a:r>
              <a:rPr lang="en-US" sz="2800" dirty="0" smtClean="0"/>
              <a:t>MUPAD </a:t>
            </a:r>
            <a:r>
              <a:rPr lang="fa-IR" sz="2800" dirty="0" smtClean="0"/>
              <a:t> برای حل مسائل مقدماتی و پیشرفته‏ی ریاضیات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7333" y="6469903"/>
            <a:ext cx="973667" cy="274320"/>
          </a:xfr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2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314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2775" y="228600"/>
            <a:ext cx="81534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+mn-lt"/>
                <a:ea typeface="ＭＳ Ｐゴシック" pitchFamily="-102" charset="-128"/>
                <a:cs typeface="ＭＳ Ｐゴシック" pitchFamily="-102" charset="-128"/>
              </a:rPr>
              <a:t>Creating Symbolic Variables</a:t>
            </a:r>
            <a:endParaRPr lang="en-US" sz="4000" dirty="0">
              <a:latin typeface="+mn-lt"/>
              <a:ea typeface="ＭＳ Ｐゴシック" pitchFamily="-102" charset="-128"/>
              <a:cs typeface="ＭＳ Ｐゴシック" pitchFamily="-102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2775" y="1588911"/>
            <a:ext cx="8153400" cy="44958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a typeface="ＭＳ Ｐゴシック" pitchFamily="-102" charset="-128"/>
                <a:cs typeface="ＭＳ Ｐゴシック" pitchFamily="-102" charset="-128"/>
              </a:rPr>
              <a:t> Syntax:</a:t>
            </a:r>
          </a:p>
          <a:p>
            <a:pPr>
              <a:buFont typeface="Arial" pitchFamily="-102" charset="0"/>
              <a:buNone/>
            </a:pPr>
            <a:r>
              <a:rPr lang="en-US" dirty="0" smtClean="0">
                <a:latin typeface="Courier New" pitchFamily="-102" charset="0"/>
                <a:ea typeface="Courier New" pitchFamily="-102" charset="0"/>
                <a:cs typeface="Courier New" pitchFamily="-102" charset="0"/>
              </a:rPr>
              <a:t>	sym('x','y','z')</a:t>
            </a:r>
          </a:p>
          <a:p>
            <a:pPr>
              <a:buFont typeface="Arial" pitchFamily="-102" charset="0"/>
              <a:buNone/>
            </a:pPr>
            <a:r>
              <a:rPr lang="en-US" dirty="0" smtClean="0">
                <a:latin typeface="Courier New" pitchFamily="-102" charset="0"/>
                <a:ea typeface="Courier New" pitchFamily="-102" charset="0"/>
                <a:cs typeface="Courier New" pitchFamily="-102" charset="0"/>
              </a:rPr>
              <a:t>		</a:t>
            </a: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</a:rPr>
              <a:t>or</a:t>
            </a:r>
          </a:p>
          <a:p>
            <a:pPr>
              <a:buFont typeface="Arial" pitchFamily="-102" charset="0"/>
              <a:buNone/>
            </a:pPr>
            <a:r>
              <a:rPr lang="en-US" dirty="0" smtClean="0">
                <a:latin typeface="Courier New" pitchFamily="-102" charset="0"/>
                <a:ea typeface="Courier New" pitchFamily="-102" charset="0"/>
                <a:cs typeface="Courier New" pitchFamily="-102" charset="0"/>
              </a:rPr>
              <a:t>	syms x y z</a:t>
            </a:r>
          </a:p>
          <a:p>
            <a:pPr>
              <a:buFont typeface="Arial" pitchFamily="-102" charset="0"/>
              <a:buNone/>
            </a:pPr>
            <a:endParaRPr lang="en-US" dirty="0" smtClean="0">
              <a:latin typeface="Courier New" pitchFamily="-102" charset="0"/>
              <a:ea typeface="Courier New" pitchFamily="-102" charset="0"/>
              <a:cs typeface="Courier New" pitchFamily="-10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a typeface="Courier New" pitchFamily="-102" charset="0"/>
                <a:cs typeface="Courier New" pitchFamily="-102" charset="0"/>
              </a:rPr>
              <a:t> This creates x,y,z as symbolic variables</a:t>
            </a:r>
            <a:endParaRPr lang="en-US" dirty="0">
              <a:ea typeface="Courier New" pitchFamily="-102" charset="0"/>
              <a:cs typeface="Courier New" pitchFamily="-10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4133" y="228600"/>
            <a:ext cx="11289" cy="6067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946674" y="0"/>
            <a:ext cx="692332" cy="68580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3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162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2775" y="228600"/>
            <a:ext cx="81534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+mn-lt"/>
                <a:ea typeface="ＭＳ Ｐゴシック" pitchFamily="-102" charset="-128"/>
                <a:cs typeface="ＭＳ Ｐゴシック" pitchFamily="-102" charset="-128"/>
              </a:rPr>
              <a:t>Symbolic Expressions</a:t>
            </a:r>
            <a:endParaRPr lang="en-US" sz="4000" dirty="0">
              <a:latin typeface="+mn-lt"/>
              <a:ea typeface="ＭＳ Ｐゴシック" pitchFamily="-102" charset="-128"/>
              <a:cs typeface="ＭＳ Ｐゴシック" pitchFamily="-102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74133" y="228600"/>
            <a:ext cx="11289" cy="6067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Content Placeholder 2"/>
          <p:cNvSpPr txBox="1">
            <a:spLocks/>
          </p:cNvSpPr>
          <p:nvPr/>
        </p:nvSpPr>
        <p:spPr>
          <a:xfrm>
            <a:off x="740128" y="1219200"/>
            <a:ext cx="8153400" cy="44958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700" dirty="0" smtClean="0">
                <a:ea typeface="ＭＳ Ｐゴシック" pitchFamily="-102" charset="-128"/>
                <a:cs typeface="ＭＳ Ｐゴシック" pitchFamily="-102" charset="-128"/>
              </a:rPr>
              <a:t> Create: y=2*(x+3)^2/(x^2+6*x+9)</a:t>
            </a:r>
          </a:p>
          <a:p>
            <a:pPr lvl="1">
              <a:buFont typeface="Arial" pitchFamily="-102" charset="0"/>
              <a:buChar char="–"/>
            </a:pPr>
            <a:r>
              <a:rPr lang="en-US" sz="2400" dirty="0" smtClean="0"/>
              <a:t>Syntax:</a:t>
            </a:r>
          </a:p>
          <a:p>
            <a:pPr lvl="2">
              <a:buFont typeface="Arial" pitchFamily="-102" charset="0"/>
              <a:buChar char="•"/>
            </a:pPr>
            <a:r>
              <a:rPr lang="en-US" sz="2100" dirty="0" smtClean="0">
                <a:ea typeface="ＭＳ Ｐゴシック" pitchFamily="-102" charset="-128"/>
              </a:rPr>
              <a:t>Since x is already a variable:</a:t>
            </a:r>
          </a:p>
          <a:p>
            <a:pPr lvl="1">
              <a:buFont typeface="Arial" pitchFamily="-102" charset="0"/>
              <a:buNone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</a:rPr>
              <a:t>			y = 2*(x+3)^2/(x^2+6*x+9);</a:t>
            </a:r>
            <a:endParaRPr lang="fa-IR" sz="2400" dirty="0" smtClean="0">
              <a:latin typeface="Courier New" pitchFamily="-102" charset="0"/>
              <a:ea typeface="Courier New" pitchFamily="-102" charset="0"/>
              <a:cs typeface="Courier New" pitchFamily="-102" charset="0"/>
            </a:endParaRPr>
          </a:p>
          <a:p>
            <a:pPr lvl="1">
              <a:buFont typeface="Arial" pitchFamily="-102" charset="0"/>
              <a:buNone/>
            </a:pPr>
            <a:endParaRPr lang="en-US" sz="2400" dirty="0" smtClean="0">
              <a:latin typeface="Courier New" pitchFamily="-102" charset="0"/>
              <a:ea typeface="Courier New" pitchFamily="-102" charset="0"/>
              <a:cs typeface="Courier New" pitchFamily="-10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Courier New" pitchFamily="-102" charset="0"/>
                <a:cs typeface="Courier New" pitchFamily="-102" charset="0"/>
              </a:rPr>
              <a:t> Create: PV = nRT	(Ideal Gas Law)</a:t>
            </a:r>
          </a:p>
          <a:p>
            <a:pPr lvl="1">
              <a:buFont typeface="Arial" pitchFamily="-102" charset="0"/>
              <a:buChar char="–"/>
            </a:pPr>
            <a:r>
              <a:rPr lang="en-US" sz="2400" dirty="0" smtClean="0">
                <a:ea typeface="Courier New" pitchFamily="-102" charset="0"/>
                <a:cs typeface="Courier New" pitchFamily="-102" charset="0"/>
              </a:rPr>
              <a:t>Syntax:</a:t>
            </a:r>
          </a:p>
          <a:p>
            <a:pPr lvl="1">
              <a:buFont typeface="Arial" pitchFamily="-102" charset="0"/>
              <a:buNone/>
            </a:pPr>
            <a:r>
              <a:rPr lang="en-US" sz="2400" dirty="0" smtClean="0">
                <a:latin typeface="Courier New" pitchFamily="-102" charset="0"/>
                <a:ea typeface="Courier New" pitchFamily="-102" charset="0"/>
                <a:cs typeface="Courier New" pitchFamily="-102" charset="0"/>
              </a:rPr>
              <a:t>			ideal_gas = sym(‘P*V=n*R*T’);</a:t>
            </a:r>
            <a:endParaRPr lang="fa-IR" sz="2400" dirty="0" smtClean="0">
              <a:latin typeface="Courier New" pitchFamily="-102" charset="0"/>
              <a:ea typeface="Courier New" pitchFamily="-102" charset="0"/>
              <a:cs typeface="Courier New" pitchFamily="-102" charset="0"/>
            </a:endParaRPr>
          </a:p>
          <a:p>
            <a:pPr lvl="1">
              <a:buFont typeface="Arial" pitchFamily="-102" charset="0"/>
              <a:buNone/>
            </a:pPr>
            <a:endParaRPr lang="en-US" sz="2400" dirty="0" smtClean="0">
              <a:latin typeface="Courier New" pitchFamily="-102" charset="0"/>
              <a:ea typeface="Courier New" pitchFamily="-102" charset="0"/>
              <a:cs typeface="Courier New" pitchFamily="-10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700" dirty="0" smtClean="0">
                <a:ea typeface="Courier New" pitchFamily="-102" charset="0"/>
                <a:cs typeface="Courier New" pitchFamily="-102" charset="0"/>
              </a:rPr>
              <a:t> Note:</a:t>
            </a:r>
          </a:p>
          <a:p>
            <a:pPr lvl="1">
              <a:buFont typeface="Arial" pitchFamily="-102" charset="0"/>
              <a:buChar char="–"/>
            </a:pPr>
            <a:r>
              <a:rPr lang="en-US" sz="2400" dirty="0" smtClean="0">
                <a:ea typeface="Courier New" pitchFamily="-102" charset="0"/>
                <a:cs typeface="Courier New" pitchFamily="-102" charset="0"/>
              </a:rPr>
              <a:t>“y” is a symbolic expression</a:t>
            </a:r>
          </a:p>
          <a:p>
            <a:pPr lvl="1">
              <a:buFont typeface="Arial" pitchFamily="-102" charset="0"/>
              <a:buChar char="–"/>
            </a:pPr>
            <a:r>
              <a:rPr lang="en-US" sz="2400" dirty="0" smtClean="0">
                <a:ea typeface="Courier New" pitchFamily="-102" charset="0"/>
                <a:cs typeface="Courier New" pitchFamily="-102" charset="0"/>
              </a:rPr>
              <a:t>“ideal_gas” is an equation</a:t>
            </a:r>
            <a:endParaRPr lang="en-US" sz="2400" dirty="0">
              <a:ea typeface="Courier New" pitchFamily="-102" charset="0"/>
              <a:cs typeface="Courier New" pitchFamily="-10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4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7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392" y="0"/>
            <a:ext cx="6133514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Solve Command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Pretty </a:t>
            </a:r>
            <a:r>
              <a:rPr lang="en-US" altLang="en-US" sz="3600" dirty="0"/>
              <a:t>Command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3600" dirty="0"/>
              <a:t>Factor </a:t>
            </a:r>
            <a:r>
              <a:rPr lang="en-US" altLang="en-US" sz="3600" dirty="0" smtClean="0"/>
              <a:t>Command</a:t>
            </a:r>
            <a:endParaRPr lang="en-US" altLang="en-US" sz="3600" dirty="0"/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3600" dirty="0"/>
              <a:t>Expand Command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3600" dirty="0"/>
              <a:t>Simplify Command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Plot Command</a:t>
            </a:r>
            <a:endParaRPr lang="en-US" alt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353906" y="2025748"/>
            <a:ext cx="5739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7200" dirty="0" smtClean="0">
                <a:latin typeface="Arial Rounded MT Bold" panose="020F0704030504030204" pitchFamily="34" charset="0"/>
              </a:rPr>
              <a:t>Symboliplic </a:t>
            </a:r>
          </a:p>
          <a:p>
            <a:pPr algn="ctr"/>
            <a:r>
              <a:rPr lang="en-US" altLang="en-US" sz="7200" dirty="0" smtClean="0">
                <a:latin typeface="Arial Rounded MT Bold" panose="020F0704030504030204" pitchFamily="34" charset="0"/>
              </a:rPr>
              <a:t>Simfications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5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24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9197" y="145950"/>
            <a:ext cx="45488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 smtClean="0"/>
              <a:t>SOLVE COMMAND</a:t>
            </a:r>
            <a:endParaRPr lang="en-US" alt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49197" y="853836"/>
            <a:ext cx="5000172" cy="349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42868" y="1202373"/>
            <a:ext cx="101568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dirty="0" smtClean="0"/>
              <a:t>این دستور ریشه معادلات درجه دوم وبالاتر را به‏دست می‏آورد.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dirty="0" smtClean="0"/>
              <a:t>می‏تواند بیش از یک معادله را حل کند.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dirty="0" smtClean="0"/>
              <a:t>در معادلاتی با بیش از یک متغیر اگر تعداد معادلات کمتر از تعداد متغیرها باشد، با مشخص کردن اینکه کدام متغیرها باید حل شوند می‏توان معادله را حل کرد.</a:t>
            </a:r>
          </a:p>
          <a:p>
            <a:pPr algn="r" rtl="1"/>
            <a:r>
              <a:rPr lang="fa-IR" sz="2400" dirty="0" smtClean="0"/>
              <a:t>مثال: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70786" y="2865968"/>
            <a:ext cx="7159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</a:t>
            </a:r>
            <a:r>
              <a:rPr lang="en-US" sz="2400" dirty="0" smtClean="0">
                <a:ea typeface="Courier New" pitchFamily="-102" charset="0"/>
                <a:cs typeface="Courier New" pitchFamily="-102" charset="0"/>
              </a:rPr>
              <a:t>E1 </a:t>
            </a:r>
            <a:r>
              <a:rPr lang="en-US" sz="2400" dirty="0">
                <a:ea typeface="Courier New" pitchFamily="-102" charset="0"/>
                <a:cs typeface="Courier New" pitchFamily="-102" charset="0"/>
              </a:rPr>
              <a:t>= sym('x-3')</a:t>
            </a: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</a:t>
            </a:r>
            <a:r>
              <a:rPr lang="en-US" sz="2400" dirty="0" smtClean="0">
                <a:ea typeface="Courier New" pitchFamily="-102" charset="0"/>
                <a:cs typeface="Courier New" pitchFamily="-102" charset="0"/>
              </a:rPr>
              <a:t>solve(E1</a:t>
            </a:r>
            <a:r>
              <a:rPr lang="en-US" sz="2400" dirty="0">
                <a:ea typeface="Courier New" pitchFamily="-102" charset="0"/>
                <a:cs typeface="Courier New" pitchFamily="-102" charset="0"/>
              </a:rPr>
              <a:t>)			</a:t>
            </a:r>
            <a:r>
              <a:rPr lang="fa-IR" sz="2400" dirty="0" smtClean="0">
                <a:ea typeface="Courier New" pitchFamily="-102" charset="0"/>
                <a:cs typeface="Courier New" pitchFamily="-102" charset="0"/>
              </a:rPr>
              <a:t>     </a:t>
            </a:r>
            <a:r>
              <a:rPr lang="en-US" sz="2400" dirty="0">
                <a:ea typeface="Courier New" pitchFamily="-102" charset="0"/>
                <a:cs typeface="Courier New" pitchFamily="-102" charset="0"/>
                <a:sym typeface="Wingdings" pitchFamily="-102" charset="2"/>
              </a:rPr>
              <a:t>	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  <a:sym typeface="Wingdings" pitchFamily="-102" charset="2"/>
              </a:rPr>
              <a:t>ans=3</a:t>
            </a:r>
          </a:p>
          <a:p>
            <a:endParaRPr lang="en-US" sz="2400" dirty="0">
              <a:ea typeface="Courier New" pitchFamily="-102" charset="0"/>
              <a:cs typeface="Courier New" pitchFamily="-102" charset="0"/>
              <a:sym typeface="Wingdings" pitchFamily="-102" charset="2"/>
            </a:endParaRP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</a:t>
            </a:r>
            <a:r>
              <a:rPr lang="en-US" sz="2400" dirty="0" smtClean="0">
                <a:ea typeface="Courier New" pitchFamily="-102" charset="0"/>
                <a:cs typeface="Courier New" pitchFamily="-102" charset="0"/>
                <a:sym typeface="Wingdings" pitchFamily="-102" charset="2"/>
              </a:rPr>
              <a:t>solve</a:t>
            </a:r>
            <a:r>
              <a:rPr lang="en-US" sz="2400" dirty="0">
                <a:ea typeface="Courier New" pitchFamily="-102" charset="0"/>
                <a:cs typeface="Courier New" pitchFamily="-102" charset="0"/>
                <a:sym typeface="Wingdings" pitchFamily="-102" charset="2"/>
              </a:rPr>
              <a:t>('x^2-9')			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  <a:sym typeface="Wingdings" pitchFamily="-102" charset="2"/>
              </a:rPr>
              <a:t>ans=[3;-3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  <a:sym typeface="Wingdings" pitchFamily="-102" charset="2"/>
              </a:rPr>
              <a:t>]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ourier New" panose="02070409020205090404" pitchFamily="49" charset="0"/>
              <a:ea typeface="Courier New" pitchFamily="-102" charset="0"/>
              <a:cs typeface="Courier New" panose="02070409020205090404" pitchFamily="49" charset="0"/>
              <a:sym typeface="Wingdings" pitchFamily="-10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786" y="4790330"/>
            <a:ext cx="87466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altLang="en-US" sz="1600" dirty="0" smtClean="0">
                <a:latin typeface="Courier New" panose="02070409020205090404" pitchFamily="49" charset="0"/>
                <a:cs typeface="Courier New" panose="02070409020205090404" pitchFamily="49" charset="0"/>
              </a:rPr>
              <a:t>-----------------------------</a:t>
            </a:r>
          </a:p>
          <a:p>
            <a:r>
              <a:rPr lang="en-US" altLang="en-US" sz="2400" dirty="0" smtClean="0">
                <a:solidFill>
                  <a:schemeClr val="tx1">
                    <a:lumMod val="95000"/>
                  </a:schemeClr>
                </a:solidFill>
              </a:rPr>
              <a:t>» </a:t>
            </a:r>
            <a:r>
              <a:rPr lang="en-US" sz="2400" dirty="0" smtClean="0">
                <a:ea typeface="Courier New" pitchFamily="-102" charset="0"/>
                <a:cs typeface="Courier New" pitchFamily="-102" charset="0"/>
              </a:rPr>
              <a:t>solve</a:t>
            </a:r>
            <a:r>
              <a:rPr lang="en-US" sz="2400" dirty="0">
                <a:ea typeface="Courier New" pitchFamily="-102" charset="0"/>
                <a:cs typeface="Courier New" pitchFamily="-102" charset="0"/>
              </a:rPr>
              <a:t>('a*x^2+b*x+c')</a:t>
            </a:r>
          </a:p>
          <a:p>
            <a:r>
              <a:rPr lang="fa-IR" sz="2400" dirty="0" smtClean="0">
                <a:ea typeface="Courier New" pitchFamily="-102" charset="0"/>
                <a:cs typeface="Courier New" pitchFamily="-102" charset="0"/>
              </a:rPr>
              <a:t>         </a:t>
            </a:r>
            <a:r>
              <a:rPr lang="en-US" sz="2400" dirty="0">
                <a:ea typeface="Courier New" pitchFamily="-102" charset="0"/>
                <a:cs typeface="Courier New" pitchFamily="-102" charset="0"/>
              </a:rPr>
              <a:t>	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ans </a:t>
            </a:r>
            <a:r>
              <a:rPr lang="fa-IR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=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1/2/a*(-b+(b^2-4*a*c)^(1/2))</a:t>
            </a:r>
          </a:p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ea typeface="Courier New" pitchFamily="-102" charset="0"/>
                <a:cs typeface="Courier New" panose="02070409020205090404" pitchFamily="49" charset="0"/>
              </a:rPr>
              <a:t>		1/2/a*(-b-(b^2-4*a*c)^(1/2))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6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4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247650" y="3048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Solving systems of equations</a:t>
            </a:r>
            <a:endParaRPr lang="en-US" altLang="en-US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46063" y="1130105"/>
            <a:ext cx="10670466" cy="52043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Systems of equations can be solved.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</a:t>
            </a:r>
            <a:r>
              <a:rPr lang="en-US" altLang="en-US" sz="2400" dirty="0" smtClean="0">
                <a:solidFill>
                  <a:srgbClr val="333333"/>
                </a:solidFill>
              </a:rPr>
              <a:t>[x, y] = solve('x^2 + x*y + y = 3', ...</a:t>
            </a:r>
            <a:r>
              <a:rPr lang="fa-IR" altLang="en-US" sz="2400" dirty="0"/>
              <a:t> </a:t>
            </a:r>
            <a:r>
              <a:rPr lang="en-US" altLang="en-US" sz="2400" dirty="0" smtClean="0">
                <a:solidFill>
                  <a:srgbClr val="333333"/>
                </a:solidFill>
              </a:rPr>
              <a:t>  'x^2 - 4*x + 3 = 0')</a:t>
            </a:r>
            <a:endParaRPr lang="fa-IR" altLang="en-US" sz="2400" dirty="0" smtClean="0">
              <a:solidFill>
                <a:srgbClr val="333333"/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  Two solutions:  x = [ 1 ; 3 ]</a:t>
            </a:r>
            <a:r>
              <a:rPr lang="fa-IR" altLang="en-US" sz="2000" dirty="0">
                <a:solidFill>
                  <a:srgbClr val="333333"/>
                </a:solidFill>
                <a:latin typeface="Courier New" panose="02070409020205090404" pitchFamily="49" charset="0"/>
              </a:rPr>
              <a:t> </a:t>
            </a:r>
            <a:r>
              <a:rPr lang="fa-IR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 </a:t>
            </a: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, </a:t>
            </a:r>
            <a:r>
              <a:rPr lang="en-US" altLang="en-US" sz="2000" dirty="0">
                <a:solidFill>
                  <a:srgbClr val="333333"/>
                </a:solidFill>
                <a:latin typeface="Courier New" panose="02070409020205090404" pitchFamily="49" charset="0"/>
              </a:rPr>
              <a:t>y = [ 1 ;  -3/2 ]</a:t>
            </a:r>
            <a:endParaRPr lang="en-US" altLang="en-US" sz="20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333333"/>
              </a:solidFill>
              <a:latin typeface="Courier New" panose="02070409020205090404" pitchFamily="49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</a:t>
            </a:r>
            <a:r>
              <a:rPr lang="en-US" altLang="en-US" sz="2400" dirty="0" smtClean="0">
                <a:solidFill>
                  <a:srgbClr val="333333"/>
                </a:solidFill>
              </a:rPr>
              <a:t> [x, y] = solve('m*x + b = y', 'y = n*x + c')</a:t>
            </a:r>
            <a:endParaRPr lang="fa-IR" altLang="en-US" sz="2400" dirty="0" smtClean="0">
              <a:solidFill>
                <a:srgbClr val="333333"/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  Unique solution: x = -(b - c)/(m - n)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                   y = -(b*n - c*m)/(m - n)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If there is no analytic solution, a numeric solution is attempted.</a:t>
            </a:r>
            <a:endParaRPr lang="fa-IR" altLang="en-US" sz="24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endParaRPr lang="en-US" altLang="en-US" sz="2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</a:t>
            </a:r>
            <a:r>
              <a:rPr lang="en-US" altLang="en-US" sz="2400" dirty="0" smtClean="0">
                <a:solidFill>
                  <a:srgbClr val="333333"/>
                </a:solidFill>
              </a:rPr>
              <a:t> [x,y] = solve('sin(x+y) - exp(x)*y = 0', ...</a:t>
            </a:r>
            <a:r>
              <a:rPr lang="fa-IR" altLang="en-US" sz="2400" dirty="0"/>
              <a:t> </a:t>
            </a:r>
            <a:r>
              <a:rPr lang="en-US" altLang="en-US" sz="2400" dirty="0" smtClean="0">
                <a:solidFill>
                  <a:srgbClr val="333333"/>
                </a:solidFill>
              </a:rPr>
              <a:t>'x^2 - y = 2')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   x = -0.66870120500236202933135901833637</a:t>
            </a:r>
            <a: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2000" dirty="0" smtClean="0">
                <a:solidFill>
                  <a:srgbClr val="333333"/>
                </a:solidFill>
                <a:latin typeface="Courier New" panose="02070409020205090404" pitchFamily="49" charset="0"/>
              </a:rPr>
              <a:t>    y = -1.5528386984283889912797441811191  </a:t>
            </a:r>
            <a:endParaRPr lang="en-US" altLang="en-US" sz="2000" dirty="0">
              <a:solidFill>
                <a:srgbClr val="333333"/>
              </a:solidFill>
              <a:latin typeface="Courier New" panose="0207040902020509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16529" y="0"/>
            <a:ext cx="745588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16529" y="6459073"/>
            <a:ext cx="973667" cy="274320"/>
          </a:xfr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Script MT Bold" panose="03040602040607080904" pitchFamily="66" charset="0"/>
              </a:rPr>
              <a:pPr algn="r"/>
              <a:t>7</a:t>
            </a:fld>
            <a:endParaRPr lang="en-US" sz="12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4910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31371" y="155802"/>
            <a:ext cx="8839200" cy="546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 smtClean="0">
                <a:latin typeface="+mn-lt"/>
              </a:rPr>
              <a:t>Pretty</a:t>
            </a:r>
            <a:r>
              <a:rPr lang="en-US" altLang="en-US" sz="4400" dirty="0" smtClean="0"/>
              <a:t> </a:t>
            </a:r>
            <a:r>
              <a:rPr lang="en-US" altLang="en-US" sz="4400" dirty="0" smtClean="0">
                <a:latin typeface="+mn-lt"/>
              </a:rPr>
              <a:t>Command</a:t>
            </a:r>
            <a:endParaRPr lang="en-US" altLang="en-US" sz="4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3304" y="1010139"/>
            <a:ext cx="9993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 smtClean="0"/>
              <a:t>با عبارت</a:t>
            </a:r>
            <a:r>
              <a:rPr lang="en-US" sz="2400" dirty="0" smtClean="0"/>
              <a:t>PRETTY() </a:t>
            </a:r>
            <a:r>
              <a:rPr lang="fa-IR" sz="2400" dirty="0" smtClean="0"/>
              <a:t> می‏توان شمای واقعی‏تر و قابل فهم‏تر از یک عبارت ریاضی به دست آورد.</a:t>
            </a:r>
          </a:p>
          <a:p>
            <a:pPr algn="r" rtl="1"/>
            <a:endParaRPr lang="en-US" sz="2400" dirty="0" smtClean="0"/>
          </a:p>
          <a:p>
            <a:pPr algn="r" rtl="1"/>
            <a:r>
              <a:rPr lang="fa-IR" sz="2400" dirty="0" smtClean="0"/>
              <a:t>مثال: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78673" y="1819229"/>
            <a:ext cx="7598228" cy="4893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syms x</a:t>
            </a:r>
          </a:p>
          <a:p>
            <a:r>
              <a:rPr lang="en-US" altLang="en-US" sz="2400" dirty="0" smtClean="0">
                <a:solidFill>
                  <a:schemeClr val="tx1">
                    <a:lumMod val="95000"/>
                  </a:schemeClr>
                </a:solidFill>
              </a:rPr>
              <a:t>» </a:t>
            </a:r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f=x^3 - 6*x^2 + 21*x -6</a:t>
            </a:r>
            <a:r>
              <a:rPr lang="en-US" altLang="en-US" sz="2400" dirty="0" smtClean="0">
                <a:solidFill>
                  <a:schemeClr val="tx1">
                    <a:lumMod val="95000"/>
                  </a:schemeClr>
                </a:solidFill>
              </a:rPr>
              <a:t>;</a:t>
            </a:r>
            <a:endParaRPr lang="en-US" alt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</a:t>
            </a:r>
            <a:r>
              <a:rPr lang="en-US" altLang="en-US" sz="2400" dirty="0" smtClean="0">
                <a:solidFill>
                  <a:schemeClr val="tx1">
                    <a:lumMod val="95000"/>
                  </a:schemeClr>
                </a:solidFill>
              </a:rPr>
              <a:t>pretty(f)</a:t>
            </a:r>
          </a:p>
          <a:p>
            <a:pPr algn="ctr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3      2    </a:t>
            </a:r>
          </a:p>
          <a:p>
            <a:pPr algn="ctr"/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        x  - 6 x  + 21 x – 6</a:t>
            </a:r>
            <a:endParaRPr lang="fa-IR" altLang="en-US" sz="2000" b="1" dirty="0" smtClean="0">
              <a:solidFill>
                <a:schemeClr val="accent2">
                  <a:lumMod val="75000"/>
                </a:schemeClr>
              </a:solidFill>
              <a:latin typeface="Courier New" panose="02070409020205090404" pitchFamily="49" charset="0"/>
              <a:cs typeface="Courier New" panose="02070409020205090404" pitchFamily="49" charset="0"/>
            </a:endParaRPr>
          </a:p>
          <a:p>
            <a:r>
              <a:rPr lang="fa-IR" altLang="en-US" sz="2400" b="1" dirty="0" smtClean="0"/>
              <a:t>-------------------------</a:t>
            </a:r>
            <a:endParaRPr lang="en-US" altLang="en-US" sz="2400" dirty="0"/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g=(x-1)*(x-2)*(x-3);</a:t>
            </a: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pretty(g)</a:t>
            </a:r>
          </a:p>
          <a:p>
            <a:pPr algn="ctr"/>
            <a:r>
              <a:rPr lang="en-US" altLang="en-US" sz="2400" b="1" dirty="0">
                <a:solidFill>
                  <a:schemeClr val="tx1">
                    <a:lumMod val="95000"/>
                  </a:schemeClr>
                </a:solidFill>
              </a:rPr>
              <a:t>             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(x - 1) (x - 2) (x - 3)</a:t>
            </a:r>
          </a:p>
          <a:p>
            <a:r>
              <a:rPr lang="fa-IR" altLang="en-US" sz="2400" b="1" dirty="0" smtClean="0"/>
              <a:t>-------------------------</a:t>
            </a:r>
            <a:endParaRPr lang="en-US" altLang="en-US" sz="2400" b="1" dirty="0"/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h=x*(x*(x-6)+11)-6;</a:t>
            </a: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pretty(h)</a:t>
            </a:r>
          </a:p>
          <a:p>
            <a:pPr algn="ctr"/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     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  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x (x (x - 6) + 11) - </a:t>
            </a:r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6</a:t>
            </a:r>
            <a:endParaRPr lang="en-US" altLang="en-US" sz="2000" b="1" dirty="0">
              <a:solidFill>
                <a:schemeClr val="accent2">
                  <a:lumMod val="75000"/>
                </a:schemeClr>
              </a:solidFill>
              <a:latin typeface="Courier New" panose="02070409020205090404" pitchFamily="49" charset="0"/>
              <a:cs typeface="Courier New" panose="0207040902020509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03942" y="701902"/>
            <a:ext cx="5000172" cy="349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400" smtClean="0">
                <a:latin typeface="Script MT Bold" panose="03040602040607080904" pitchFamily="66" charset="0"/>
              </a:rPr>
              <a:pPr algn="r"/>
              <a:t>8</a:t>
            </a:fld>
            <a:endParaRPr lang="en-US" sz="1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2770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31371" y="155802"/>
            <a:ext cx="8839200" cy="546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 smtClean="0">
                <a:latin typeface="+mn-lt"/>
              </a:rPr>
              <a:t>FACTOR</a:t>
            </a:r>
            <a:r>
              <a:rPr lang="en-US" altLang="en-US" sz="4400" dirty="0" smtClean="0"/>
              <a:t> </a:t>
            </a:r>
            <a:r>
              <a:rPr lang="en-US" altLang="en-US" sz="4400" dirty="0" smtClean="0">
                <a:latin typeface="+mn-lt"/>
              </a:rPr>
              <a:t>Command</a:t>
            </a:r>
            <a:endParaRPr lang="en-US" altLang="en-US" sz="4400" dirty="0"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57646" y="701902"/>
            <a:ext cx="4946468" cy="349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31371" y="2499586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f = x^3 -6*x^2 +11*x -6;</a:t>
            </a:r>
          </a:p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y = factor(f</a:t>
            </a:r>
            <a:r>
              <a:rPr lang="en-US" altLang="en-US" sz="2400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pPr algn="ctr"/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Y=(x-1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)*(x-2)*(x-3)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r>
              <a:rPr lang="fa-IR" altLang="en-US" b="1" dirty="0" smtClean="0"/>
              <a:t>---------------------------</a:t>
            </a:r>
            <a:endParaRPr lang="en-US" altLang="en-US" b="1" dirty="0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688795"/>
              </p:ext>
            </p:extLst>
          </p:nvPr>
        </p:nvGraphicFramePr>
        <p:xfrm>
          <a:off x="7249047" y="3543007"/>
          <a:ext cx="4232201" cy="419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2298600" imgH="228600" progId="Equation.3">
                  <p:embed/>
                </p:oleObj>
              </mc:Choice>
              <mc:Fallback>
                <p:oleObj name="Equation" r:id="rId3" imgW="2298600" imgH="228600" progId="Equation.3">
                  <p:embed/>
                  <p:pic>
                    <p:nvPicPr>
                      <p:cNvPr id="6256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9047" y="3543007"/>
                        <a:ext cx="4232201" cy="41974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31371" y="4570776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dirty="0">
                <a:solidFill>
                  <a:schemeClr val="tx1">
                    <a:lumMod val="95000"/>
                  </a:schemeClr>
                </a:solidFill>
              </a:rPr>
              <a:t>» y = </a:t>
            </a:r>
            <a:r>
              <a:rPr lang="en-US" altLang="en-US" sz="2400" dirty="0" smtClean="0">
                <a:solidFill>
                  <a:schemeClr val="tx1">
                    <a:lumMod val="95000"/>
                  </a:schemeClr>
                </a:solidFill>
              </a:rPr>
              <a:t>factor(x^5-1)</a:t>
            </a:r>
          </a:p>
          <a:p>
            <a:endParaRPr lang="en-US" alt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alt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409020205090404" pitchFamily="49" charset="0"/>
                <a:cs typeface="Courier New" panose="02070409020205090404" pitchFamily="49" charset="0"/>
              </a:rPr>
              <a:t>y =(x-1)*(x^4+x^3+x^2+x+1)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448171"/>
              </p:ext>
            </p:extLst>
          </p:nvPr>
        </p:nvGraphicFramePr>
        <p:xfrm>
          <a:off x="7249048" y="5224416"/>
          <a:ext cx="4232201" cy="460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2095200" imgH="228600" progId="Equation.3">
                  <p:embed/>
                </p:oleObj>
              </mc:Choice>
              <mc:Fallback>
                <p:oleObj name="Equation" r:id="rId5" imgW="2095200" imgH="228600" progId="Equation.3">
                  <p:embed/>
                  <p:pic>
                    <p:nvPicPr>
                      <p:cNvPr id="6256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9048" y="5224416"/>
                        <a:ext cx="4232201" cy="46040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05444" y="983165"/>
            <a:ext cx="6494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 smtClean="0"/>
              <a:t>تابع </a:t>
            </a:r>
            <a:r>
              <a:rPr lang="en-US" sz="2400" dirty="0" smtClean="0"/>
              <a:t>FACTOR() </a:t>
            </a:r>
            <a:r>
              <a:rPr lang="fa-IR" sz="2400" dirty="0" smtClean="0"/>
              <a:t> از عبارت</a:t>
            </a:r>
            <a:r>
              <a:rPr lang="fa-IR" sz="2400" dirty="0"/>
              <a:t>،</a:t>
            </a:r>
            <a:r>
              <a:rPr lang="fa-IR" sz="2400" dirty="0" smtClean="0"/>
              <a:t> فاکتورگیری می‏کند.</a:t>
            </a:r>
          </a:p>
          <a:p>
            <a:pPr algn="r" rtl="1"/>
            <a:r>
              <a:rPr lang="fa-IR" sz="2400" dirty="0" smtClean="0"/>
              <a:t>مثال: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5704114" y="3688865"/>
            <a:ext cx="1023257" cy="13898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792842" y="5385129"/>
            <a:ext cx="1023257" cy="13898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400" smtClean="0">
                <a:latin typeface="Script MT Bold" panose="03040602040607080904" pitchFamily="66" charset="0"/>
              </a:rPr>
              <a:pPr algn="r"/>
              <a:t>9</a:t>
            </a:fld>
            <a:endParaRPr lang="en-US" sz="1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5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5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5BC1A6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2">
      <a:majorFont>
        <a:latin typeface="Tw Cen MT Condensed"/>
        <a:ea typeface=""/>
        <a:cs typeface="Arabic Typesetting"/>
      </a:majorFont>
      <a:minorFont>
        <a:latin typeface="Tw Cen MT"/>
        <a:ea typeface=""/>
        <a:cs typeface="B Nazani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296</TotalTime>
  <Words>648</Words>
  <Application>Microsoft Office PowerPoint</Application>
  <PresentationFormat>Widescreen</PresentationFormat>
  <Paragraphs>232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ＭＳ Ｐゴシック</vt:lpstr>
      <vt:lpstr>Arabic Typesetting</vt:lpstr>
      <vt:lpstr>Arial</vt:lpstr>
      <vt:lpstr>Arial Rounded MT Bold</vt:lpstr>
      <vt:lpstr>B Nazanin</vt:lpstr>
      <vt:lpstr>Calibri</vt:lpstr>
      <vt:lpstr>Courier New</vt:lpstr>
      <vt:lpstr>Script MT Bold</vt:lpstr>
      <vt:lpstr>Tw Cen MT</vt:lpstr>
      <vt:lpstr>Tw Cen MT Condensed</vt:lpstr>
      <vt:lpstr>Wingdings</vt:lpstr>
      <vt:lpstr>Wingdings 3</vt:lpstr>
      <vt:lpstr>Integral</vt:lpstr>
      <vt:lpstr>Equation</vt:lpstr>
      <vt:lpstr>Symbolic toolbox in matlab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toolbox in matlab</dc:title>
  <dc:creator>narges</dc:creator>
  <cp:lastModifiedBy>SM Vahidipour</cp:lastModifiedBy>
  <cp:revision>40</cp:revision>
  <dcterms:created xsi:type="dcterms:W3CDTF">2017-12-10T20:24:11Z</dcterms:created>
  <dcterms:modified xsi:type="dcterms:W3CDTF">2017-12-13T09:49:35Z</dcterms:modified>
</cp:coreProperties>
</file>