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302" r:id="rId3"/>
    <p:sldId id="257" r:id="rId4"/>
    <p:sldId id="295" r:id="rId5"/>
    <p:sldId id="297" r:id="rId6"/>
    <p:sldId id="298" r:id="rId7"/>
    <p:sldId id="299" r:id="rId8"/>
    <p:sldId id="300" r:id="rId9"/>
    <p:sldId id="270" r:id="rId10"/>
    <p:sldId id="271" r:id="rId11"/>
    <p:sldId id="272" r:id="rId12"/>
    <p:sldId id="273" r:id="rId13"/>
    <p:sldId id="274" r:id="rId14"/>
    <p:sldId id="294" r:id="rId15"/>
    <p:sldId id="303" r:id="rId16"/>
    <p:sldId id="301" r:id="rId17"/>
  </p:sldIdLst>
  <p:sldSz cx="9144000" cy="6858000" type="screen4x3"/>
  <p:notesSz cx="6858000" cy="9144000"/>
  <p:custDataLst>
    <p:tags r:id="rId20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4" autoAdjust="0"/>
    <p:restoredTop sz="94660"/>
  </p:normalViewPr>
  <p:slideViewPr>
    <p:cSldViewPr>
      <p:cViewPr varScale="1">
        <p:scale>
          <a:sx n="70" d="100"/>
          <a:sy n="70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662CE-F7AF-45C0-8B64-9C50DD5BBDC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CE9CF-EFC4-43DC-8AD1-F6C6BD89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61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C9B70-533C-425C-841D-D869D8AB065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9D689-8242-4782-B923-A90DD98E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378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D689-8242-4782-B923-A90DD98E30D7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6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D689-8242-4782-B923-A90DD98E30D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0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9D689-8242-4782-B923-A90DD98E30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3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9D689-8242-4782-B923-A90DD98E30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8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624" y="16778"/>
            <a:ext cx="795637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Symbolic Math </a:t>
            </a:r>
            <a:r>
              <a:rPr lang="en-US" sz="4400" dirty="0" err="1" smtClean="0">
                <a:latin typeface="Arial Rounded MT Bold" panose="020F0704030504030204" pitchFamily="34" charset="0"/>
              </a:rPr>
              <a:t>ToolBox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3622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cs typeface="B Nazanin" panose="00000400000000000000" pitchFamily="2" charset="-78"/>
              </a:rPr>
              <a:t>----</a:t>
            </a:r>
            <a:endParaRPr lang="fa-IR" sz="2000" b="1" dirty="0" smtClean="0">
              <a:cs typeface="B Nazanin" panose="00000400000000000000" pitchFamily="2" charset="-78"/>
            </a:endParaRPr>
          </a:p>
          <a:p>
            <a:pPr algn="ctr"/>
            <a:r>
              <a:rPr lang="en-US" sz="2000" b="1" dirty="0" smtClean="0">
                <a:cs typeface="B Nazanin" panose="00000400000000000000" pitchFamily="2" charset="-78"/>
              </a:rPr>
              <a:t>---</a:t>
            </a:r>
            <a:endParaRPr lang="fa-IR" sz="2000" b="1" dirty="0" smtClean="0">
              <a:cs typeface="B Nazanin" panose="00000400000000000000" pitchFamily="2" charset="-78"/>
            </a:endParaRPr>
          </a:p>
          <a:p>
            <a:pPr algn="ctr"/>
            <a:r>
              <a:rPr lang="en-US" sz="2000" b="1" smtClean="0">
                <a:cs typeface="B Nazanin" panose="00000400000000000000" pitchFamily="2" charset="-78"/>
              </a:rPr>
              <a:t>---</a:t>
            </a:r>
            <a:endParaRPr lang="fa-IR" sz="2000" b="1" dirty="0" smtClean="0">
              <a:cs typeface="B Nazanin" panose="00000400000000000000" pitchFamily="2" charset="-78"/>
            </a:endParaRPr>
          </a:p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استاد راهنما :</a:t>
            </a:r>
          </a:p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دکتر وحیدی پور</a:t>
            </a:r>
          </a:p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پاییز 139</a:t>
            </a:r>
            <a:r>
              <a:rPr lang="fa-IR" dirty="0" smtClean="0">
                <a:cs typeface="B Nazanin" panose="00000400000000000000" pitchFamily="2" charset="-78"/>
              </a:rPr>
              <a:t>6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64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مشتق گیری از توابع سمبلیک در متلب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721" y="1104494"/>
            <a:ext cx="8763000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b="1" dirty="0" smtClean="0">
                <a:cs typeface="B Nazanin" pitchFamily="2" charset="-78"/>
              </a:rPr>
              <a:t>diff(f)</a:t>
            </a:r>
            <a:r>
              <a:rPr lang="fa-IR" b="1" dirty="0" smtClean="0">
                <a:cs typeface="B Nazanin" pitchFamily="2" charset="-78"/>
              </a:rPr>
              <a:t>:    از تابع سمبلیک </a:t>
            </a:r>
            <a:r>
              <a:rPr lang="en-US" b="1" dirty="0" smtClean="0">
                <a:cs typeface="B Nazanin" pitchFamily="2" charset="-78"/>
              </a:rPr>
              <a:t>f</a:t>
            </a:r>
            <a:r>
              <a:rPr lang="fa-IR" b="1" dirty="0" smtClean="0">
                <a:cs typeface="B Nazanin" pitchFamily="2" charset="-78"/>
              </a:rPr>
              <a:t> مشتق می گیرد. (متغیر پیش فرض </a:t>
            </a:r>
            <a:r>
              <a:rPr lang="en-US" b="1" dirty="0" smtClean="0">
                <a:cs typeface="B Nazanin" pitchFamily="2" charset="-78"/>
              </a:rPr>
              <a:t>x</a:t>
            </a:r>
            <a:r>
              <a:rPr lang="fa-IR" b="1" dirty="0" smtClean="0">
                <a:cs typeface="B Nazanin" pitchFamily="2" charset="-78"/>
              </a:rPr>
              <a:t> می باشد)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721" y="162786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&gt;&gt; syms a x</a:t>
            </a:r>
          </a:p>
          <a:p>
            <a:r>
              <a:rPr lang="en-US" b="1" dirty="0"/>
              <a:t>&gt;&gt; </a:t>
            </a:r>
            <a:r>
              <a:rPr lang="en-US" b="1" dirty="0" smtClean="0"/>
              <a:t>f=sin(a*x</a:t>
            </a:r>
            <a:r>
              <a:rPr lang="en-US" b="1" dirty="0"/>
              <a:t>);</a:t>
            </a:r>
          </a:p>
          <a:p>
            <a:r>
              <a:rPr lang="en-US" b="1" dirty="0"/>
              <a:t>&gt;&gt; diff(f)</a:t>
            </a:r>
          </a:p>
          <a:p>
            <a:r>
              <a:rPr lang="en-US" b="1" dirty="0"/>
              <a:t>ans =</a:t>
            </a:r>
          </a:p>
          <a:p>
            <a:r>
              <a:rPr lang="en-US" b="1" dirty="0"/>
              <a:t>a*</a:t>
            </a:r>
            <a:r>
              <a:rPr lang="en-US" b="1" dirty="0" err="1"/>
              <a:t>cos</a:t>
            </a:r>
            <a:r>
              <a:rPr lang="en-US" b="1" dirty="0"/>
              <a:t>(a*x)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5052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این تابع از درایه های یک ماتریس هم مشتق می گیرد.</a:t>
            </a:r>
          </a:p>
          <a:p>
            <a:r>
              <a:rPr lang="es-ES" b="1" dirty="0" smtClean="0"/>
              <a:t>&gt;&gt; A=[</a:t>
            </a:r>
            <a:r>
              <a:rPr lang="es-ES" b="1" dirty="0" err="1" smtClean="0"/>
              <a:t>cos</a:t>
            </a:r>
            <a:r>
              <a:rPr lang="es-ES" b="1" dirty="0" smtClean="0"/>
              <a:t>(a*x),sin(a*x),-sin(a*x),tan(a*x)]</a:t>
            </a:r>
          </a:p>
          <a:p>
            <a:r>
              <a:rPr lang="es-ES" b="1" dirty="0" smtClean="0"/>
              <a:t>A =</a:t>
            </a:r>
          </a:p>
          <a:p>
            <a:r>
              <a:rPr lang="es-ES" b="1" dirty="0" smtClean="0"/>
              <a:t>[ </a:t>
            </a:r>
            <a:r>
              <a:rPr lang="es-ES" b="1" dirty="0" err="1" smtClean="0"/>
              <a:t>cos</a:t>
            </a:r>
            <a:r>
              <a:rPr lang="es-ES" b="1" dirty="0" smtClean="0"/>
              <a:t>(a*x), sin(a*x), -sin(a*x), tan(a*x)]</a:t>
            </a:r>
          </a:p>
          <a:p>
            <a:r>
              <a:rPr lang="es-ES" b="1" dirty="0" smtClean="0"/>
              <a:t>&gt;&gt; </a:t>
            </a:r>
            <a:r>
              <a:rPr lang="es-ES" b="1" dirty="0" err="1" smtClean="0"/>
              <a:t>diff</a:t>
            </a:r>
            <a:r>
              <a:rPr lang="es-ES" b="1" dirty="0" smtClean="0"/>
              <a:t>(A)</a:t>
            </a:r>
          </a:p>
          <a:p>
            <a:r>
              <a:rPr lang="es-ES" b="1" dirty="0" smtClean="0"/>
              <a:t>ans =</a:t>
            </a:r>
          </a:p>
          <a:p>
            <a:r>
              <a:rPr lang="es-ES" b="1" dirty="0" smtClean="0"/>
              <a:t>[ -a*sin(a*x), a*</a:t>
            </a:r>
            <a:r>
              <a:rPr lang="es-ES" b="1" dirty="0" err="1" smtClean="0"/>
              <a:t>cos</a:t>
            </a:r>
            <a:r>
              <a:rPr lang="es-ES" b="1" dirty="0" smtClean="0"/>
              <a:t>(a*x), -a*</a:t>
            </a:r>
            <a:r>
              <a:rPr lang="es-ES" b="1" dirty="0" err="1" smtClean="0"/>
              <a:t>cos</a:t>
            </a:r>
            <a:r>
              <a:rPr lang="es-ES" b="1" dirty="0" smtClean="0"/>
              <a:t>(a*x), a*(tan(a*x)^2 + 1)]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267200" y="1752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برای تغییر متغیر به این صورت عمل می کنیم</a:t>
            </a:r>
          </a:p>
          <a:p>
            <a:r>
              <a:rPr lang="en-US" b="1" dirty="0" smtClean="0"/>
              <a:t>&gt;&gt; diff(</a:t>
            </a:r>
            <a:r>
              <a:rPr lang="en-US" b="1" dirty="0" err="1" smtClean="0"/>
              <a:t>f,a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ans =</a:t>
            </a:r>
          </a:p>
          <a:p>
            <a:r>
              <a:rPr lang="en-US" b="1" dirty="0" smtClean="0"/>
              <a:t>x*</a:t>
            </a:r>
            <a:r>
              <a:rPr lang="en-US" b="1" dirty="0" err="1" smtClean="0"/>
              <a:t>cos</a:t>
            </a:r>
            <a:r>
              <a:rPr lang="en-US" b="1" dirty="0" smtClean="0"/>
              <a:t>(a*x)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انتگرال گیری از توابع سمبلیک در متلب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721" y="1104494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b="1" dirty="0" err="1" smtClean="0">
                <a:cs typeface="B Nazanin" pitchFamily="2" charset="-78"/>
              </a:rPr>
              <a:t>int</a:t>
            </a:r>
            <a:r>
              <a:rPr lang="en-US" b="1" dirty="0" smtClean="0">
                <a:cs typeface="B Nazanin" pitchFamily="2" charset="-78"/>
              </a:rPr>
              <a:t>(f)</a:t>
            </a:r>
            <a:r>
              <a:rPr lang="fa-IR" b="1" dirty="0" smtClean="0">
                <a:cs typeface="B Nazanin" pitchFamily="2" charset="-78"/>
              </a:rPr>
              <a:t>:   اگر </a:t>
            </a:r>
            <a:r>
              <a:rPr lang="en-US" b="1" dirty="0" smtClean="0">
                <a:cs typeface="B Nazanin" pitchFamily="2" charset="-78"/>
              </a:rPr>
              <a:t>f </a:t>
            </a:r>
            <a:r>
              <a:rPr lang="fa-IR" b="1" dirty="0" smtClean="0">
                <a:cs typeface="B Nazanin" pitchFamily="2" charset="-78"/>
              </a:rPr>
              <a:t>یک تابع سمبلیک باشد این دستور انتگرال نامعین آن را حساب می کند.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برای محاسبه انتگرال معین، ابتدا و انتهای بازه را می نویسیم.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011" y="3056930"/>
            <a:ext cx="4572000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b="1" dirty="0"/>
              <a:t>&gt;&gt; </a:t>
            </a:r>
            <a:r>
              <a:rPr lang="en-US" b="1" dirty="0" err="1"/>
              <a:t>int</a:t>
            </a:r>
            <a:r>
              <a:rPr lang="en-US" b="1" dirty="0"/>
              <a:t>(sin(2*x))</a:t>
            </a:r>
          </a:p>
          <a:p>
            <a:r>
              <a:rPr lang="en-US" b="1" dirty="0"/>
              <a:t>ans =</a:t>
            </a:r>
          </a:p>
          <a:p>
            <a:r>
              <a:rPr lang="en-US" b="1" dirty="0"/>
              <a:t>sin(x)^2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548" y="3980260"/>
            <a:ext cx="73452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/>
              <a:t>&gt;&gt; int(exp(n*x))</a:t>
            </a:r>
          </a:p>
          <a:p>
            <a:r>
              <a:rPr lang="pt-BR" b="1" dirty="0"/>
              <a:t>ans =</a:t>
            </a:r>
          </a:p>
          <a:p>
            <a:r>
              <a:rPr lang="pt-BR" b="1" dirty="0"/>
              <a:t>exp(n*x)/n</a:t>
            </a:r>
          </a:p>
          <a:p>
            <a:r>
              <a:rPr lang="pt-BR" b="1" dirty="0"/>
              <a:t>&gt;&gt; int(exp(n*x^2))</a:t>
            </a:r>
          </a:p>
          <a:p>
            <a:r>
              <a:rPr lang="pt-BR" b="1" dirty="0"/>
              <a:t>ans =</a:t>
            </a:r>
          </a:p>
          <a:p>
            <a:r>
              <a:rPr lang="pt-BR" b="1" dirty="0"/>
              <a:t>(pi^(1/2)*erf((-n)^(1/2)*x))/(2*(-n)^(1/2))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98548" y="5734586"/>
            <a:ext cx="228546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&gt;&gt; </a:t>
            </a:r>
            <a:r>
              <a:rPr lang="en-US" b="1" dirty="0" err="1"/>
              <a:t>int</a:t>
            </a:r>
            <a:r>
              <a:rPr lang="en-US" b="1" dirty="0"/>
              <a:t>(x^2,0,1)</a:t>
            </a:r>
          </a:p>
          <a:p>
            <a:r>
              <a:rPr lang="en-US" b="1" dirty="0"/>
              <a:t>ans =</a:t>
            </a:r>
          </a:p>
          <a:p>
            <a:r>
              <a:rPr lang="en-US" b="1" dirty="0"/>
              <a:t>1/3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9400" y="5714194"/>
            <a:ext cx="4572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b="1" dirty="0"/>
              <a:t>&gt;&gt; </a:t>
            </a:r>
            <a:r>
              <a:rPr lang="fr-FR" b="1" dirty="0" err="1"/>
              <a:t>int</a:t>
            </a:r>
            <a:r>
              <a:rPr lang="fr-FR" b="1" dirty="0"/>
              <a:t>(</a:t>
            </a:r>
            <a:r>
              <a:rPr lang="fr-FR" b="1" dirty="0" err="1"/>
              <a:t>exp</a:t>
            </a:r>
            <a:r>
              <a:rPr lang="fr-FR" b="1" dirty="0"/>
              <a:t>(-x),0,inf)</a:t>
            </a:r>
          </a:p>
          <a:p>
            <a:r>
              <a:rPr lang="fr-FR" b="1" dirty="0"/>
              <a:t>ans =</a:t>
            </a:r>
          </a:p>
          <a:p>
            <a:r>
              <a:rPr lang="fr-FR" b="1" dirty="0"/>
              <a:t>1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21336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&gt;&gt; int(x^n)</a:t>
            </a:r>
          </a:p>
          <a:p>
            <a:r>
              <a:rPr lang="pt-BR" b="1" dirty="0" smtClean="0"/>
              <a:t>ans =</a:t>
            </a:r>
          </a:p>
          <a:p>
            <a:r>
              <a:rPr lang="pt-BR" b="1" dirty="0" smtClean="0"/>
              <a:t>piecewise([n == -1, log(x)], [n ~= -1, x^(n + 1)/(n + 1)])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721" y="1092495"/>
            <a:ext cx="8763000" cy="88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b="1" dirty="0" smtClean="0">
                <a:cs typeface="B Nazanin" pitchFamily="2" charset="-78"/>
              </a:rPr>
              <a:t>ezplot(f)</a:t>
            </a:r>
            <a:r>
              <a:rPr lang="fa-IR" b="1" dirty="0" smtClean="0">
                <a:cs typeface="B Nazanin" pitchFamily="2" charset="-78"/>
              </a:rPr>
              <a:t>:   نمودار تابع </a:t>
            </a:r>
            <a:r>
              <a:rPr lang="en-US" b="1" dirty="0" smtClean="0">
                <a:cs typeface="B Nazanin" pitchFamily="2" charset="-78"/>
              </a:rPr>
              <a:t>f(x)</a:t>
            </a:r>
            <a:r>
              <a:rPr lang="fa-IR" b="1" dirty="0" smtClean="0">
                <a:cs typeface="B Nazanin" pitchFamily="2" charset="-78"/>
              </a:rPr>
              <a:t> را رسم می کند. به صورت پیش فرض در محدوده</a:t>
            </a:r>
          </a:p>
          <a:p>
            <a:pPr algn="r" rtl="1">
              <a:lnSpc>
                <a:spcPct val="150000"/>
              </a:lnSpc>
            </a:pPr>
            <a:r>
              <a:rPr lang="en-US" b="1" dirty="0" smtClean="0">
                <a:cs typeface="B Nazanin" pitchFamily="2" charset="-78"/>
              </a:rPr>
              <a:t>[-</a:t>
            </a:r>
            <a:r>
              <a:rPr lang="en-US" b="1" dirty="0" err="1" smtClean="0">
                <a:cs typeface="B Nazanin" pitchFamily="2" charset="-78"/>
              </a:rPr>
              <a:t>pi,pi</a:t>
            </a:r>
            <a:r>
              <a:rPr lang="en-US" b="1" dirty="0" smtClean="0">
                <a:cs typeface="B Nazanin" pitchFamily="2" charset="-78"/>
              </a:rPr>
              <a:t>]</a:t>
            </a:r>
            <a:r>
              <a:rPr lang="fa-IR" b="1" dirty="0" smtClean="0">
                <a:cs typeface="B Nazanin" pitchFamily="2" charset="-78"/>
              </a:rPr>
              <a:t> رسم می کند.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183" y="5629870"/>
            <a:ext cx="2473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&gt;&gt; syms x</a:t>
            </a:r>
          </a:p>
          <a:p>
            <a:r>
              <a:rPr lang="en-US" dirty="0"/>
              <a:t>&gt;&gt; ac=</a:t>
            </a:r>
            <a:r>
              <a:rPr lang="en-US" dirty="0" err="1"/>
              <a:t>cos</a:t>
            </a:r>
            <a:r>
              <a:rPr lang="en-US" dirty="0"/>
              <a:t>(x);</a:t>
            </a:r>
          </a:p>
          <a:p>
            <a:r>
              <a:rPr lang="en-US" dirty="0"/>
              <a:t>&gt;&gt; ezplot(ac)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8669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84832" y="5955268"/>
            <a:ext cx="242566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/>
              <a:t>&gt;&gt; ezplot(ac,[0,2*pi])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669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5638800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&gt;&gt; ezplot('tan(x)')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5" r="7745"/>
          <a:stretch/>
        </p:blipFill>
        <p:spPr bwMode="auto">
          <a:xfrm>
            <a:off x="0" y="990600"/>
            <a:ext cx="4648200" cy="419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24400" y="1752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&gt;&gt; fc='x^2+y^2-36';</a:t>
            </a:r>
          </a:p>
          <a:p>
            <a:r>
              <a:rPr lang="en-US" b="1" dirty="0"/>
              <a:t>&gt;&gt; ezplot(fc)</a:t>
            </a:r>
          </a:p>
          <a:p>
            <a:r>
              <a:rPr lang="en-US" b="1" dirty="0"/>
              <a:t>&gt;&gt; axis equal;  % </a:t>
            </a:r>
            <a:r>
              <a:rPr lang="fa-IR" b="1" dirty="0"/>
              <a:t>طول محورها يکسان مي شود</a:t>
            </a:r>
            <a:endParaRPr lang="en-US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r="8228"/>
          <a:stretch/>
        </p:blipFill>
        <p:spPr bwMode="auto">
          <a:xfrm>
            <a:off x="4419601" y="2807722"/>
            <a:ext cx="4724400" cy="414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محاسبات دقت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متغیر                               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19256" cy="381000"/>
          </a:xfrm>
        </p:spPr>
        <p:txBody>
          <a:bodyPr/>
          <a:lstStyle/>
          <a:p>
            <a:r>
              <a:rPr lang="fa-IR" dirty="0">
                <a:cs typeface="B Titr" pitchFamily="2" charset="-78"/>
              </a:rPr>
              <a:t>محاسبه ی مقادیر ویژه و بردار های ویژه</a:t>
            </a:r>
            <a:r>
              <a:rPr lang="fa-IR" dirty="0" smtClean="0">
                <a:cs typeface="B Titr" pitchFamily="2" charset="-78"/>
              </a:rPr>
              <a:t>:                                                                                        </a:t>
            </a:r>
            <a:endParaRPr lang="en-US" dirty="0">
              <a:cs typeface="B Titr" pitchFamily="2" charset="-78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-381000" y="2209800"/>
            <a:ext cx="9306744" cy="3600400"/>
          </a:xfrm>
        </p:spPr>
        <p:txBody>
          <a:bodyPr/>
          <a:lstStyle/>
          <a:p>
            <a:pPr algn="r" rtl="1"/>
            <a:r>
              <a:rPr lang="fa-IR" sz="1800" b="1" dirty="0">
                <a:cs typeface="B Nazanin" pitchFamily="2" charset="-78"/>
              </a:rPr>
              <a:t>فرض کنید </a:t>
            </a:r>
            <a:r>
              <a:rPr lang="en-US" sz="1800" b="1" dirty="0">
                <a:latin typeface="Calibri"/>
                <a:cs typeface="B Nazanin" pitchFamily="2" charset="-78"/>
              </a:rPr>
              <a:t>A</a:t>
            </a:r>
            <a:r>
              <a:rPr lang="fa-IR" sz="1800" b="1" dirty="0">
                <a:latin typeface="Calibri"/>
                <a:cs typeface="B Nazanin" pitchFamily="2" charset="-78"/>
              </a:rPr>
              <a:t> یک ماتریس مربعی باشد، برای محاسبه مقادیر ویژه (</a:t>
            </a:r>
            <a:r>
              <a:rPr lang="en-US" sz="1800" b="1" dirty="0">
                <a:latin typeface="Calibri"/>
                <a:cs typeface="B Nazanin" pitchFamily="2" charset="-78"/>
              </a:rPr>
              <a:t>eigenvalue</a:t>
            </a:r>
            <a:r>
              <a:rPr lang="fa-IR" sz="1800" b="1" dirty="0">
                <a:latin typeface="Calibri"/>
                <a:cs typeface="B Nazanin" pitchFamily="2" charset="-78"/>
              </a:rPr>
              <a:t>) و بردارهای ویژه (</a:t>
            </a:r>
            <a:r>
              <a:rPr lang="en-US" sz="1800" b="1" dirty="0">
                <a:latin typeface="Calibri"/>
                <a:cs typeface="B Nazanin" pitchFamily="2" charset="-78"/>
              </a:rPr>
              <a:t>eigenvector</a:t>
            </a:r>
            <a:r>
              <a:rPr lang="fa-IR" sz="1800" b="1" dirty="0">
                <a:latin typeface="Calibri"/>
                <a:cs typeface="B Nazanin" pitchFamily="2" charset="-78"/>
              </a:rPr>
              <a:t>) ماتریس </a:t>
            </a:r>
            <a:r>
              <a:rPr lang="en-US" sz="1800" b="1" dirty="0">
                <a:latin typeface="Calibri"/>
                <a:cs typeface="B Nazanin" pitchFamily="2" charset="-78"/>
              </a:rPr>
              <a:t>A</a:t>
            </a:r>
            <a:r>
              <a:rPr lang="fa-IR" sz="1800" b="1" dirty="0">
                <a:latin typeface="Calibri"/>
                <a:cs typeface="B Nazanin" pitchFamily="2" charset="-78"/>
              </a:rPr>
              <a:t> ، می توانید از دستور </a:t>
            </a:r>
            <a:r>
              <a:rPr lang="en-US" sz="1800" b="1" dirty="0" err="1">
                <a:latin typeface="Calibri"/>
                <a:cs typeface="B Nazanin" pitchFamily="2" charset="-78"/>
              </a:rPr>
              <a:t>eig</a:t>
            </a:r>
            <a:r>
              <a:rPr lang="en-US" sz="1800" b="1" dirty="0">
                <a:latin typeface="Calibri"/>
                <a:cs typeface="B Nazanin" pitchFamily="2" charset="-78"/>
              </a:rPr>
              <a:t>(A)</a:t>
            </a:r>
            <a:r>
              <a:rPr lang="fa-IR" sz="1800" b="1" dirty="0">
                <a:latin typeface="Calibri"/>
                <a:cs typeface="B Nazanin" pitchFamily="2" charset="-78"/>
              </a:rPr>
              <a:t>استفاده کنید. برای این منظور، می توانید این </a:t>
            </a:r>
            <a:endParaRPr lang="en-US" sz="1800" b="1" dirty="0">
              <a:latin typeface="Calibri"/>
              <a:cs typeface="B Nazanin" pitchFamily="2" charset="-78"/>
            </a:endParaRPr>
          </a:p>
          <a:p>
            <a:pPr algn="r" rtl="1"/>
            <a:r>
              <a:rPr lang="fa-IR" sz="1800" b="1" dirty="0">
                <a:latin typeface="Calibri"/>
                <a:cs typeface="B Nazanin" pitchFamily="2" charset="-78"/>
              </a:rPr>
              <a:t>دستور را به صورت </a:t>
            </a:r>
            <a:r>
              <a:rPr lang="en-US" sz="1800" b="1" dirty="0">
                <a:latin typeface="Calibri"/>
                <a:cs typeface="B Nazanin" pitchFamily="2" charset="-78"/>
              </a:rPr>
              <a:t>[U,R]=</a:t>
            </a:r>
            <a:r>
              <a:rPr lang="en-US" sz="1800" b="1" dirty="0" err="1">
                <a:latin typeface="Calibri"/>
                <a:cs typeface="B Nazanin" pitchFamily="2" charset="-78"/>
              </a:rPr>
              <a:t>eig</a:t>
            </a:r>
            <a:r>
              <a:rPr lang="en-US" sz="1800" b="1" dirty="0">
                <a:latin typeface="Calibri"/>
                <a:cs typeface="B Nazanin" pitchFamily="2" charset="-78"/>
              </a:rPr>
              <a:t>(A)</a:t>
            </a:r>
            <a:r>
              <a:rPr lang="fa-IR" sz="1800" b="1" dirty="0">
                <a:latin typeface="Calibri"/>
                <a:cs typeface="B Nazanin" pitchFamily="2" charset="-78"/>
              </a:rPr>
              <a:t>بنویسید. عناصر قطری از ماتریس قطری </a:t>
            </a:r>
            <a:r>
              <a:rPr lang="en-US" sz="1800" b="1" dirty="0">
                <a:latin typeface="Calibri"/>
                <a:cs typeface="B Nazanin" pitchFamily="2" charset="-78"/>
              </a:rPr>
              <a:t>R</a:t>
            </a:r>
            <a:r>
              <a:rPr lang="fa-IR" sz="1800" b="1" dirty="0">
                <a:latin typeface="Calibri"/>
                <a:cs typeface="B Nazanin" pitchFamily="2" charset="-78"/>
              </a:rPr>
              <a:t> ، برابر مقادیر ویژه</a:t>
            </a:r>
            <a:endParaRPr lang="en-US" sz="1800" b="1" dirty="0">
              <a:latin typeface="Calibri"/>
              <a:cs typeface="B Nazanin" pitchFamily="2" charset="-78"/>
            </a:endParaRPr>
          </a:p>
          <a:p>
            <a:pPr algn="r" rtl="1"/>
            <a:r>
              <a:rPr lang="fa-IR" sz="1800" b="1" dirty="0">
                <a:latin typeface="Calibri"/>
                <a:cs typeface="B Nazanin" pitchFamily="2" charset="-78"/>
              </a:rPr>
              <a:t> (</a:t>
            </a:r>
            <a:r>
              <a:rPr lang="en-US" sz="1800" b="1" dirty="0">
                <a:latin typeface="Calibri"/>
                <a:cs typeface="B Nazanin" pitchFamily="2" charset="-78"/>
              </a:rPr>
              <a:t>eigenvalue</a:t>
            </a:r>
            <a:r>
              <a:rPr lang="fa-IR" sz="1800" b="1" dirty="0">
                <a:latin typeface="Calibri"/>
                <a:cs typeface="B Nazanin" pitchFamily="2" charset="-78"/>
              </a:rPr>
              <a:t>) خواهند بود. همچنین ستون های ماتریس </a:t>
            </a:r>
            <a:r>
              <a:rPr lang="en-US" sz="1800" b="1" dirty="0">
                <a:latin typeface="Calibri"/>
                <a:cs typeface="B Nazanin" pitchFamily="2" charset="-78"/>
              </a:rPr>
              <a:t>U</a:t>
            </a:r>
            <a:r>
              <a:rPr lang="fa-IR" sz="1800" b="1" dirty="0">
                <a:latin typeface="Calibri"/>
                <a:cs typeface="B Nazanin" pitchFamily="2" charset="-78"/>
              </a:rPr>
              <a:t> ، برابر بردارهای ویژه (</a:t>
            </a:r>
            <a:r>
              <a:rPr lang="en-US" sz="1800" b="1" dirty="0">
                <a:latin typeface="Calibri"/>
                <a:cs typeface="B Nazanin" pitchFamily="2" charset="-78"/>
              </a:rPr>
              <a:t>eigenvector</a:t>
            </a:r>
            <a:r>
              <a:rPr lang="fa-IR" sz="1800" b="1" dirty="0">
                <a:latin typeface="Calibri"/>
                <a:cs typeface="B Nazanin" pitchFamily="2" charset="-78"/>
              </a:rPr>
              <a:t>)</a:t>
            </a:r>
            <a:endParaRPr lang="en-US" sz="1800" b="1" dirty="0">
              <a:latin typeface="Calibri"/>
              <a:cs typeface="B Nazanin" pitchFamily="2" charset="-78"/>
            </a:endParaRPr>
          </a:p>
          <a:p>
            <a:pPr algn="r" rtl="1"/>
            <a:r>
              <a:rPr lang="fa-IR" sz="1800" b="1" dirty="0">
                <a:latin typeface="Calibri"/>
                <a:cs typeface="B Nazanin" pitchFamily="2" charset="-78"/>
              </a:rPr>
              <a:t> خواهند بود.</a:t>
            </a:r>
            <a:endParaRPr lang="en-US" sz="1800" b="1" dirty="0">
              <a:latin typeface="Calibri"/>
              <a:cs typeface="B Nazanin" pitchFamily="2" charset="-78"/>
            </a:endParaRPr>
          </a:p>
          <a:p>
            <a:pPr algn="r" rtl="1"/>
            <a:endParaRPr lang="en-US" sz="1800" b="1" dirty="0">
              <a:latin typeface="Calibri"/>
              <a:cs typeface="B Nazanin" pitchFamily="2" charset="-78"/>
            </a:endParaRPr>
          </a:p>
          <a:p>
            <a:pPr algn="r" rtl="1"/>
            <a:endParaRPr lang="en-US" sz="1800" b="1" dirty="0">
              <a:cs typeface="B Nazanin" pitchFamily="2" charset="-78"/>
            </a:endParaRPr>
          </a:p>
          <a:p>
            <a:endParaRPr lang="en-US" sz="1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-228600"/>
            <a:ext cx="9296399" cy="716279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228600"/>
            <a:ext cx="8305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توابع سمبلیک در متلب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22637"/>
              </p:ext>
            </p:extLst>
          </p:nvPr>
        </p:nvGraphicFramePr>
        <p:xfrm>
          <a:off x="253285" y="1447800"/>
          <a:ext cx="8534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1315"/>
                <a:gridCol w="246308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rgbClr val="FFFF00"/>
                          </a:solidFill>
                          <a:cs typeface="B Titr" pitchFamily="2" charset="-78"/>
                        </a:rPr>
                        <a:t>مباحث</a:t>
                      </a:r>
                      <a:r>
                        <a:rPr lang="fa-IR" b="1" baseline="0" dirty="0" smtClean="0">
                          <a:solidFill>
                            <a:srgbClr val="FFFF00"/>
                          </a:solidFill>
                          <a:cs typeface="B Titr" pitchFamily="2" charset="-78"/>
                        </a:rPr>
                        <a:t> تحت پوشش</a:t>
                      </a:r>
                      <a:endParaRPr lang="en-US" b="1" dirty="0">
                        <a:solidFill>
                          <a:srgbClr val="FFFF00"/>
                        </a:solidFill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rgbClr val="FFFF00"/>
                          </a:solidFill>
                          <a:cs typeface="B Titr" pitchFamily="2" charset="-78"/>
                        </a:rPr>
                        <a:t>امکانات ارائه شده</a:t>
                      </a:r>
                      <a:endParaRPr lang="en-US" b="1" dirty="0">
                        <a:solidFill>
                          <a:srgbClr val="FFFF00"/>
                        </a:solidFill>
                        <a:cs typeface="B Tit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مشتق، انتگرال، حد، سری، بسط</a:t>
                      </a:r>
                      <a:r>
                        <a:rPr lang="fa-IR" b="1" baseline="0" dirty="0" smtClean="0">
                          <a:cs typeface="B Nazanin" pitchFamily="2" charset="-78"/>
                        </a:rPr>
                        <a:t> تیلور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حساب دیفرانسیل و انتگرال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معکوس، دترمینان، مقدار ویژه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جبر خطی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ساده کردن عبارات</a:t>
                      </a:r>
                      <a:r>
                        <a:rPr lang="fa-IR" b="1" baseline="0" dirty="0" smtClean="0">
                          <a:cs typeface="B Nazanin" pitchFamily="2" charset="-78"/>
                        </a:rPr>
                        <a:t> جبری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ساده سازی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راه حل های سمبلیک و عددی معادلات جبری</a:t>
                      </a:r>
                      <a:r>
                        <a:rPr lang="fa-IR" b="1" baseline="0" dirty="0" smtClean="0">
                          <a:cs typeface="B Nazanin" pitchFamily="2" charset="-78"/>
                        </a:rPr>
                        <a:t> و دیفرانسیل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حل معادلات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Nazanin" pitchFamily="2" charset="-78"/>
                        </a:rPr>
                        <a:t>توابع ریاضی خاص</a:t>
                      </a:r>
                      <a:endParaRPr lang="en-US" b="1" dirty="0" smtClean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توابع ریاضی خاص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فوریه، لاپلاس، تبدیل </a:t>
                      </a:r>
                      <a:r>
                        <a:rPr lang="en-US" b="1" dirty="0" smtClean="0">
                          <a:cs typeface="B Nazanin" pitchFamily="2" charset="-78"/>
                        </a:rPr>
                        <a:t>z</a:t>
                      </a:r>
                      <a:r>
                        <a:rPr lang="fa-IR" b="1" baseline="0" dirty="0" smtClean="0">
                          <a:cs typeface="B Nazanin" pitchFamily="2" charset="-78"/>
                        </a:rPr>
                        <a:t> و تبدیل های معکوس آنها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itchFamily="2" charset="-78"/>
                        </a:rPr>
                        <a:t>تبدیل ها</a:t>
                      </a:r>
                      <a:endParaRPr lang="en-US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-10116"/>
            <a:ext cx="7956376" cy="1069514"/>
          </a:xfrm>
        </p:spPr>
        <p:txBody>
          <a:bodyPr/>
          <a:lstStyle/>
          <a:p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اشیا سمبلیک در متلب                                  </a:t>
            </a:r>
            <a:endParaRPr lang="en-US" sz="24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04800" y="1295401"/>
            <a:ext cx="8670250" cy="1904999"/>
          </a:xfrm>
        </p:spPr>
        <p:txBody>
          <a:bodyPr/>
          <a:lstStyle/>
          <a:p>
            <a:pPr algn="r"/>
            <a:r>
              <a:rPr lang="fa-IR" sz="1800" b="1" dirty="0">
                <a:cs typeface="B Nazanin" panose="00000400000000000000" pitchFamily="2" charset="-78"/>
              </a:rPr>
              <a:t>جعبه ابزار رياضيات سمبليك نوع داده ي جديدي را در متلب تعريف مي كند كه اشياء سمبليك </a:t>
            </a:r>
            <a:r>
              <a:rPr lang="fa-IR" sz="1800" b="1" dirty="0" smtClean="0">
                <a:cs typeface="B Nazanin" panose="00000400000000000000" pitchFamily="2" charset="-78"/>
              </a:rPr>
              <a:t>خوانده </a:t>
            </a:r>
            <a:r>
              <a:rPr lang="fa-IR" sz="1800" b="1" dirty="0">
                <a:cs typeface="B Nazanin" panose="00000400000000000000" pitchFamily="2" charset="-78"/>
              </a:rPr>
              <a:t>مي شوند . اشياء سمبليك ساختمان داده اي را ارائه مي دهند كه يك نمايش رشته اي از سمبل هاي رياضي را </a:t>
            </a:r>
            <a:endParaRPr lang="fa-IR" sz="1800" b="1" dirty="0" smtClean="0">
              <a:cs typeface="B Nazanin" panose="00000400000000000000" pitchFamily="2" charset="-78"/>
            </a:endParaRPr>
          </a:p>
          <a:p>
            <a:pPr algn="r"/>
            <a:r>
              <a:rPr lang="fa-IR" sz="1800" b="1" dirty="0" smtClean="0">
                <a:cs typeface="B Nazanin" panose="00000400000000000000" pitchFamily="2" charset="-78"/>
              </a:rPr>
              <a:t>ذخيره </a:t>
            </a:r>
            <a:r>
              <a:rPr lang="fa-IR" sz="1800" b="1" dirty="0">
                <a:cs typeface="B Nazanin" panose="00000400000000000000" pitchFamily="2" charset="-78"/>
              </a:rPr>
              <a:t>مي كند. جعبه ابزار رياضيات سمبليك از اشياء </a:t>
            </a:r>
            <a:r>
              <a:rPr lang="fa-IR" sz="1800" b="1" dirty="0" smtClean="0">
                <a:cs typeface="B Nazanin" panose="00000400000000000000" pitchFamily="2" charset="-78"/>
              </a:rPr>
              <a:t>سمبليك </a:t>
            </a:r>
            <a:r>
              <a:rPr lang="fa-IR" sz="1800" b="1" dirty="0">
                <a:cs typeface="B Nazanin" panose="00000400000000000000" pitchFamily="2" charset="-78"/>
              </a:rPr>
              <a:t>براي نشان دادن متغير ها، عبارات و </a:t>
            </a:r>
            <a:endParaRPr lang="fa-IR" sz="1800" b="1" dirty="0" smtClean="0">
              <a:cs typeface="B Nazanin" panose="00000400000000000000" pitchFamily="2" charset="-78"/>
            </a:endParaRPr>
          </a:p>
          <a:p>
            <a:pPr algn="r"/>
            <a:r>
              <a:rPr lang="fa-IR" sz="1800" b="1" dirty="0" smtClean="0">
                <a:cs typeface="B Nazanin" panose="00000400000000000000" pitchFamily="2" charset="-78"/>
              </a:rPr>
              <a:t>ماتريس </a:t>
            </a:r>
            <a:r>
              <a:rPr lang="fa-IR" sz="1800" b="1" dirty="0">
                <a:cs typeface="B Nazanin" panose="00000400000000000000" pitchFamily="2" charset="-78"/>
              </a:rPr>
              <a:t>هاي سمبليك استفاده مي كند</a:t>
            </a:r>
            <a:r>
              <a:rPr lang="fa-IR" sz="1800" b="1" dirty="0" smtClean="0">
                <a:cs typeface="B Nazanin" panose="00000400000000000000" pitchFamily="2" charset="-78"/>
              </a:rPr>
              <a:t>.</a:t>
            </a:r>
          </a:p>
          <a:p>
            <a:pPr algn="r"/>
            <a:r>
              <a:rPr lang="fa-IR" sz="1800" b="1" dirty="0" smtClean="0">
                <a:cs typeface="B Nazanin" panose="00000400000000000000" pitchFamily="2" charset="-78"/>
              </a:rPr>
              <a:t>در مثال زير </a:t>
            </a:r>
            <a:r>
              <a:rPr lang="fa-IR" sz="1800" b="1" dirty="0">
                <a:cs typeface="B Nazanin" panose="00000400000000000000" pitchFamily="2" charset="-78"/>
              </a:rPr>
              <a:t>تفاوت بين نوع داده هاي استاندارد </a:t>
            </a:r>
            <a:r>
              <a:rPr lang="fa-IR" sz="1800" b="1" dirty="0" smtClean="0">
                <a:cs typeface="B Nazanin" panose="00000400000000000000" pitchFamily="2" charset="-78"/>
              </a:rPr>
              <a:t>با </a:t>
            </a:r>
            <a:r>
              <a:rPr lang="fa-IR" sz="1800" b="1" dirty="0">
                <a:cs typeface="B Nazanin" panose="00000400000000000000" pitchFamily="2" charset="-78"/>
              </a:rPr>
              <a:t>اشياء </a:t>
            </a:r>
            <a:r>
              <a:rPr lang="fa-IR" sz="1800" b="1" dirty="0" smtClean="0">
                <a:cs typeface="B Nazanin" panose="00000400000000000000" pitchFamily="2" charset="-78"/>
              </a:rPr>
              <a:t>نمادين مشخص می شود.</a:t>
            </a:r>
            <a:endParaRPr lang="en-US" sz="18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5052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&gt;&gt;</a:t>
            </a:r>
            <a:r>
              <a:rPr lang="fa-IR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sqrt</a:t>
            </a:r>
            <a:r>
              <a:rPr lang="en-US" dirty="0" smtClean="0">
                <a:latin typeface="Arial Black" panose="020B0A04020102020204" pitchFamily="34" charset="0"/>
              </a:rPr>
              <a:t>(2</a:t>
            </a:r>
            <a:r>
              <a:rPr lang="en-US" dirty="0">
                <a:latin typeface="Arial Black" panose="020B0A04020102020204" pitchFamily="34" charset="0"/>
              </a:rPr>
              <a:t>) </a:t>
            </a:r>
            <a:r>
              <a:rPr lang="fa-IR" dirty="0" smtClean="0">
                <a:latin typeface="Arial Black" panose="020B0A04020102020204" pitchFamily="34" charset="0"/>
              </a:rPr>
              <a:t>              </a:t>
            </a:r>
            <a:r>
              <a:rPr lang="fa-IR" dirty="0" smtClean="0">
                <a:latin typeface="Arial Black" panose="020B0A04020102020204" pitchFamily="34" charset="0"/>
                <a:cs typeface="B Nazanin" panose="00000400000000000000" pitchFamily="2" charset="-78"/>
              </a:rPr>
              <a:t>متغیر استاندارد                         </a:t>
            </a:r>
          </a:p>
          <a:p>
            <a:r>
              <a:rPr lang="en-US" b="1" dirty="0" err="1" smtClean="0"/>
              <a:t>ans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1.4142</a:t>
            </a:r>
            <a:endParaRPr lang="fa-IR" b="1" dirty="0" smtClean="0"/>
          </a:p>
          <a:p>
            <a:endParaRPr lang="fa-IR" b="1" dirty="0"/>
          </a:p>
          <a:p>
            <a:r>
              <a:rPr lang="en-US" b="1" dirty="0" smtClean="0"/>
              <a:t> </a:t>
            </a:r>
            <a:r>
              <a:rPr lang="en-US" b="1" dirty="0"/>
              <a:t>&gt;&gt;a = </a:t>
            </a:r>
            <a:r>
              <a:rPr lang="en-US" b="1" dirty="0" err="1"/>
              <a:t>sqrt</a:t>
            </a:r>
            <a:r>
              <a:rPr lang="en-US" b="1" dirty="0"/>
              <a:t>(</a:t>
            </a:r>
            <a:r>
              <a:rPr lang="en-US" b="1" dirty="0" err="1"/>
              <a:t>sym</a:t>
            </a:r>
            <a:r>
              <a:rPr lang="en-US" b="1" dirty="0"/>
              <a:t>(2</a:t>
            </a:r>
            <a:r>
              <a:rPr lang="en-US" b="1" dirty="0" smtClean="0"/>
              <a:t>))</a:t>
            </a:r>
            <a:r>
              <a:rPr lang="fa-IR" b="1" dirty="0" smtClean="0"/>
              <a:t>  </a:t>
            </a:r>
            <a:r>
              <a:rPr lang="fa-IR" dirty="0" smtClean="0">
                <a:cs typeface="B Nazanin" panose="00000400000000000000" pitchFamily="2" charset="-78"/>
              </a:rPr>
              <a:t>متغیر نمادین        </a:t>
            </a:r>
            <a:r>
              <a:rPr lang="fa-IR" b="1" dirty="0" smtClean="0">
                <a:cs typeface="B Nazanin" panose="00000400000000000000" pitchFamily="2" charset="-78"/>
              </a:rPr>
              <a:t>      </a:t>
            </a:r>
          </a:p>
          <a:p>
            <a:r>
              <a:rPr lang="en-US" b="1" dirty="0" smtClean="0"/>
              <a:t> </a:t>
            </a:r>
            <a:r>
              <a:rPr lang="en-US" b="1" dirty="0"/>
              <a:t>a = 2^(1/2)</a:t>
            </a:r>
            <a:endParaRPr lang="fa-IR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51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اشیا سمبلیک در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متلب 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1447800"/>
            <a:ext cx="8229600" cy="4429472"/>
          </a:xfrm>
        </p:spPr>
        <p:txBody>
          <a:bodyPr/>
          <a:lstStyle/>
          <a:p>
            <a:pPr algn="r" rtl="1"/>
            <a:r>
              <a:rPr lang="fa-IR" sz="1800" b="1" dirty="0">
                <a:cs typeface="B Nazanin" panose="00000400000000000000" pitchFamily="2" charset="-78"/>
              </a:rPr>
              <a:t>هميشه </a:t>
            </a:r>
            <a:r>
              <a:rPr lang="fa-IR" sz="1800" b="1" dirty="0" smtClean="0">
                <a:cs typeface="B Nazanin" panose="00000400000000000000" pitchFamily="2" charset="-78"/>
              </a:rPr>
              <a:t>مي توانيد </a:t>
            </a:r>
            <a:r>
              <a:rPr lang="fa-IR" sz="1800" b="1" dirty="0">
                <a:cs typeface="B Nazanin" panose="00000400000000000000" pitchFamily="2" charset="-78"/>
              </a:rPr>
              <a:t>ارزش عددي يك عبارت سمبليك را با استفاده از تابع </a:t>
            </a:r>
            <a:r>
              <a:rPr lang="en-US" sz="1800" b="1" dirty="0" smtClean="0">
                <a:cs typeface="B Nazanin" panose="00000400000000000000" pitchFamily="2" charset="-78"/>
              </a:rPr>
              <a:t>double</a:t>
            </a:r>
            <a:r>
              <a:rPr lang="fa-IR" sz="1800" b="1" dirty="0" smtClean="0">
                <a:cs typeface="B Nazanin" panose="00000400000000000000" pitchFamily="2" charset="-78"/>
              </a:rPr>
              <a:t> بدست </a:t>
            </a:r>
            <a:r>
              <a:rPr lang="fa-IR" sz="1800" b="1" dirty="0">
                <a:cs typeface="B Nazanin" panose="00000400000000000000" pitchFamily="2" charset="-78"/>
              </a:rPr>
              <a:t>آوريد </a:t>
            </a:r>
            <a:r>
              <a:rPr lang="fa-IR" sz="1800" b="1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fa-IR" sz="1800" b="1" dirty="0" smtClean="0">
              <a:cs typeface="B Nazanin" panose="00000400000000000000" pitchFamily="2" charset="-78"/>
            </a:endParaRPr>
          </a:p>
          <a:p>
            <a:pPr rtl="1"/>
            <a:r>
              <a:rPr lang="en-US" sz="1800" b="1" dirty="0"/>
              <a:t>&gt;&gt;double(a</a:t>
            </a:r>
            <a:r>
              <a:rPr lang="en-US" sz="1800" b="1" dirty="0" smtClean="0"/>
              <a:t>)</a:t>
            </a:r>
            <a:endParaRPr lang="fa-IR" sz="1800" b="1" dirty="0" smtClean="0"/>
          </a:p>
          <a:p>
            <a:pPr rtl="1"/>
            <a:r>
              <a:rPr lang="en-US" sz="1800" b="1" dirty="0" err="1" smtClean="0"/>
              <a:t>ans</a:t>
            </a:r>
            <a:r>
              <a:rPr lang="en-US" sz="1800" b="1" dirty="0" smtClean="0"/>
              <a:t> </a:t>
            </a:r>
            <a:r>
              <a:rPr lang="en-US" sz="1800" b="1" dirty="0"/>
              <a:t>= </a:t>
            </a:r>
            <a:r>
              <a:rPr lang="en-US" sz="1800" b="1" dirty="0" smtClean="0"/>
              <a:t>1.4142</a:t>
            </a:r>
            <a:endParaRPr lang="fa-IR" sz="1800" b="1" dirty="0" smtClean="0"/>
          </a:p>
          <a:p>
            <a:pPr algn="r" rtl="1"/>
            <a:endParaRPr lang="fa-IR" sz="1800" b="1" dirty="0"/>
          </a:p>
          <a:p>
            <a:pPr lvl="0" algn="r" rtl="1"/>
            <a:r>
              <a:rPr lang="fa-IR" sz="1800" b="1" dirty="0" smtClean="0">
                <a:cs typeface="B Nazanin" panose="00000400000000000000" pitchFamily="2" charset="-78"/>
              </a:rPr>
              <a:t>در مواردی که </a:t>
            </a:r>
            <a:r>
              <a:rPr lang="en-US" sz="1800" b="1" dirty="0" smtClean="0">
                <a:cs typeface="B Nazanin" panose="00000400000000000000" pitchFamily="2" charset="-78"/>
              </a:rPr>
              <a:t>a</a:t>
            </a:r>
            <a:r>
              <a:rPr lang="fa-IR" sz="1800" b="1" dirty="0" smtClean="0">
                <a:cs typeface="B Nazanin" panose="00000400000000000000" pitchFamily="2" charset="-78"/>
              </a:rPr>
              <a:t> یک عبارت رشته ای باشد از توابع </a:t>
            </a:r>
            <a:r>
              <a:rPr lang="en-US" sz="1800" b="1" dirty="0" smtClean="0">
                <a:cs typeface="B Nazanin" panose="00000400000000000000" pitchFamily="2" charset="-78"/>
              </a:rPr>
              <a:t>str2double</a:t>
            </a:r>
            <a:r>
              <a:rPr lang="fa-IR" sz="1800" b="1" dirty="0" smtClean="0">
                <a:cs typeface="B Nazanin" panose="00000400000000000000" pitchFamily="2" charset="-78"/>
              </a:rPr>
              <a:t> ،</a:t>
            </a:r>
            <a:r>
              <a:rPr lang="en-US" sz="1800" b="1" dirty="0" smtClean="0">
                <a:cs typeface="B Nazanin" panose="00000400000000000000" pitchFamily="2" charset="-78"/>
              </a:rPr>
              <a:t> </a:t>
            </a:r>
            <a:r>
              <a:rPr lang="en-US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str2num</a:t>
            </a:r>
            <a:r>
              <a:rPr lang="en-US" sz="1800" b="1" dirty="0" smtClean="0"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cs typeface="B Nazanin" panose="00000400000000000000" pitchFamily="2" charset="-78"/>
              </a:rPr>
              <a:t>انجام داد.</a:t>
            </a:r>
          </a:p>
          <a:p>
            <a:pPr lvl="0" algn="r" rtl="1"/>
            <a:endParaRPr lang="en-US" sz="1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56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ایجاد متغیر ها و عبارات سمبلیک                          </a:t>
            </a:r>
            <a:endParaRPr lang="en-US" sz="24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1914128"/>
          </a:xfrm>
        </p:spPr>
        <p:txBody>
          <a:bodyPr/>
          <a:lstStyle/>
          <a:p>
            <a:pPr algn="r" rtl="1"/>
            <a:r>
              <a:rPr lang="fa-IR" sz="1800" b="1" dirty="0" smtClean="0">
                <a:cs typeface="B Nazanin" panose="00000400000000000000" pitchFamily="2" charset="-78"/>
              </a:rPr>
              <a:t>دستور</a:t>
            </a:r>
            <a:r>
              <a:rPr lang="en-US" sz="1800" b="1" dirty="0" err="1" smtClean="0">
                <a:cs typeface="B Nazanin" panose="00000400000000000000" pitchFamily="2" charset="-78"/>
              </a:rPr>
              <a:t>sym</a:t>
            </a:r>
            <a:r>
              <a:rPr lang="fa-IR" sz="1800" b="1" dirty="0"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cs typeface="B Nazanin" panose="00000400000000000000" pitchFamily="2" charset="-78"/>
              </a:rPr>
              <a:t>اين </a:t>
            </a:r>
            <a:r>
              <a:rPr lang="fa-IR" sz="1800" b="1" dirty="0">
                <a:cs typeface="B Nazanin" panose="00000400000000000000" pitchFamily="2" charset="-78"/>
              </a:rPr>
              <a:t>امكان را براي شما فراهم مي سازد تا متغير ها و عبارات سمبليك </a:t>
            </a:r>
            <a:r>
              <a:rPr lang="fa-IR" sz="1800" b="1" dirty="0" smtClean="0">
                <a:cs typeface="B Nazanin" panose="00000400000000000000" pitchFamily="2" charset="-78"/>
              </a:rPr>
              <a:t>بسازيد.</a:t>
            </a:r>
            <a:endParaRPr lang="fa-IR" sz="1800" b="1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800" b="1" dirty="0">
                <a:cs typeface="B Nazanin" panose="00000400000000000000" pitchFamily="2" charset="-78"/>
              </a:rPr>
              <a:t>برای هرنوع عملیات نمادین باید ابتدا متغیرهای مورد استفاده را معرفی نمود. این کار با دستورهای </a:t>
            </a:r>
            <a:r>
              <a:rPr lang="en-US" sz="1800" b="1" dirty="0" err="1">
                <a:cs typeface="B Nazanin" pitchFamily="2" charset="-78"/>
              </a:rPr>
              <a:t>sym</a:t>
            </a:r>
            <a:r>
              <a:rPr lang="fa-IR" sz="1800" b="1" dirty="0">
                <a:cs typeface="B Nazanin" pitchFamily="2" charset="-78"/>
              </a:rPr>
              <a:t> و </a:t>
            </a:r>
            <a:r>
              <a:rPr lang="en-US" sz="1800" b="1" dirty="0" err="1">
                <a:cs typeface="B Nazanin" pitchFamily="2" charset="-78"/>
              </a:rPr>
              <a:t>syms</a:t>
            </a:r>
            <a:r>
              <a:rPr lang="fa-IR" sz="1800" b="1" dirty="0">
                <a:cs typeface="B Nazanin" pitchFamily="2" charset="-78"/>
              </a:rPr>
              <a:t> انجام می شود.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cs typeface="B Titr" pitchFamily="2" charset="-78"/>
              </a:rPr>
              <a:t>&gt;&gt; </a:t>
            </a:r>
            <a:r>
              <a:rPr lang="en-US" sz="1800" b="1" dirty="0" err="1">
                <a:cs typeface="B Titr" pitchFamily="2" charset="-78"/>
              </a:rPr>
              <a:t>syms</a:t>
            </a:r>
            <a:r>
              <a:rPr lang="en-US" sz="1800" b="1" dirty="0">
                <a:cs typeface="B Titr" pitchFamily="2" charset="-78"/>
              </a:rPr>
              <a:t> a b		&gt;&gt; (</a:t>
            </a:r>
            <a:r>
              <a:rPr lang="en-US" sz="1800" b="1" dirty="0" err="1">
                <a:cs typeface="B Titr" pitchFamily="2" charset="-78"/>
              </a:rPr>
              <a:t>a+b</a:t>
            </a:r>
            <a:r>
              <a:rPr lang="en-US" sz="1800" b="1" dirty="0">
                <a:cs typeface="B Titr" pitchFamily="2" charset="-78"/>
              </a:rPr>
              <a:t>)^2		</a:t>
            </a:r>
            <a:r>
              <a:rPr lang="en-US" sz="1800" b="1" dirty="0" err="1">
                <a:cs typeface="B Titr" pitchFamily="2" charset="-78"/>
              </a:rPr>
              <a:t>ans</a:t>
            </a:r>
            <a:r>
              <a:rPr lang="en-US" sz="1800" b="1" dirty="0">
                <a:cs typeface="B Titr" pitchFamily="2" charset="-78"/>
              </a:rPr>
              <a:t> =(a + b)^2</a:t>
            </a:r>
            <a:r>
              <a:rPr lang="fa-IR" sz="1800" b="1" dirty="0">
                <a:cs typeface="B Titr" pitchFamily="2" charset="-78"/>
              </a:rPr>
              <a:t> </a:t>
            </a:r>
            <a:endParaRPr lang="fa-IR" sz="1800" b="1" dirty="0">
              <a:cs typeface="B Nazanin" pitchFamily="2" charset="-78"/>
            </a:endParaRPr>
          </a:p>
          <a:p>
            <a:pPr algn="r" rtl="1"/>
            <a:endParaRPr lang="fa-IR" sz="1800" b="1" dirty="0" smtClean="0">
              <a:cs typeface="B Nazanin" panose="00000400000000000000" pitchFamily="2" charset="-78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581400" y="5000580"/>
            <a:ext cx="914400" cy="3810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45720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b="1" dirty="0">
                <a:cs typeface="B Nazanin" panose="00000400000000000000" pitchFamily="2" charset="-78"/>
              </a:rPr>
              <a:t>&gt;&gt;a = </a:t>
            </a:r>
            <a:r>
              <a:rPr lang="en-US" b="1" dirty="0" err="1">
                <a:cs typeface="B Nazanin" panose="00000400000000000000" pitchFamily="2" charset="-78"/>
              </a:rPr>
              <a:t>sym</a:t>
            </a:r>
            <a:r>
              <a:rPr lang="en-US" b="1" dirty="0">
                <a:cs typeface="B Nazanin" panose="00000400000000000000" pitchFamily="2" charset="-78"/>
              </a:rPr>
              <a:t>('a')</a:t>
            </a:r>
            <a:r>
              <a:rPr lang="fa-IR" b="1" dirty="0">
                <a:cs typeface="B Nazanin" panose="00000400000000000000" pitchFamily="2" charset="-78"/>
              </a:rPr>
              <a:t>     </a:t>
            </a:r>
            <a:endParaRPr lang="en-US" b="1" dirty="0">
              <a:cs typeface="B Nazanin" panose="00000400000000000000" pitchFamily="2" charset="-78"/>
            </a:endParaRPr>
          </a:p>
          <a:p>
            <a:pPr rtl="1"/>
            <a:r>
              <a:rPr lang="en-US" b="1" dirty="0">
                <a:cs typeface="B Nazanin" panose="00000400000000000000" pitchFamily="2" charset="-78"/>
              </a:rPr>
              <a:t>&gt;&gt;b = </a:t>
            </a:r>
            <a:r>
              <a:rPr lang="en-US" b="1" dirty="0" err="1">
                <a:cs typeface="B Nazanin" panose="00000400000000000000" pitchFamily="2" charset="-78"/>
              </a:rPr>
              <a:t>sym</a:t>
            </a:r>
            <a:r>
              <a:rPr lang="en-US" b="1" dirty="0">
                <a:cs typeface="B Nazanin" panose="00000400000000000000" pitchFamily="2" charset="-78"/>
              </a:rPr>
              <a:t>('b')</a:t>
            </a:r>
            <a:r>
              <a:rPr lang="fa-IR" b="1" dirty="0">
                <a:cs typeface="B Nazanin" panose="00000400000000000000" pitchFamily="2" charset="-78"/>
              </a:rPr>
              <a:t>     </a:t>
            </a:r>
            <a:endParaRPr lang="en-US" b="1" dirty="0">
              <a:cs typeface="B Nazanin" panose="00000400000000000000" pitchFamily="2" charset="-78"/>
            </a:endParaRPr>
          </a:p>
          <a:p>
            <a:pPr rtl="1"/>
            <a:r>
              <a:rPr lang="en-US" b="1" dirty="0">
                <a:cs typeface="B Nazanin" panose="00000400000000000000" pitchFamily="2" charset="-78"/>
              </a:rPr>
              <a:t>&gt;&gt;c = </a:t>
            </a:r>
            <a:r>
              <a:rPr lang="en-US" b="1" dirty="0" err="1">
                <a:cs typeface="B Nazanin" panose="00000400000000000000" pitchFamily="2" charset="-78"/>
              </a:rPr>
              <a:t>sym</a:t>
            </a:r>
            <a:r>
              <a:rPr lang="en-US" b="1" dirty="0">
                <a:cs typeface="B Nazanin" panose="00000400000000000000" pitchFamily="2" charset="-78"/>
              </a:rPr>
              <a:t>('c')</a:t>
            </a:r>
          </a:p>
          <a:p>
            <a:pPr rtl="1"/>
            <a:r>
              <a:rPr lang="en-US" b="1" dirty="0">
                <a:cs typeface="B Nazanin" panose="00000400000000000000" pitchFamily="2" charset="-78"/>
              </a:rPr>
              <a:t>&gt;&gt;x = </a:t>
            </a:r>
            <a:r>
              <a:rPr lang="en-US" b="1" dirty="0" err="1">
                <a:cs typeface="B Nazanin" panose="00000400000000000000" pitchFamily="2" charset="-78"/>
              </a:rPr>
              <a:t>sym</a:t>
            </a:r>
            <a:r>
              <a:rPr lang="en-US" b="1" dirty="0">
                <a:cs typeface="B Nazanin" panose="00000400000000000000" pitchFamily="2" charset="-78"/>
              </a:rPr>
              <a:t>('x')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4941332"/>
            <a:ext cx="1996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&gt;&gt;</a:t>
            </a:r>
            <a:r>
              <a:rPr lang="en-US" b="1" dirty="0" err="1"/>
              <a:t>syms</a:t>
            </a:r>
            <a:r>
              <a:rPr lang="en-US" b="1" dirty="0"/>
              <a:t> a b c x </a:t>
            </a:r>
          </a:p>
        </p:txBody>
      </p:sp>
    </p:spTree>
    <p:extLst>
      <p:ext uri="{BB962C8B-B14F-4D97-AF65-F5344CB8AC3E}">
        <p14:creationId xmlns:p14="http://schemas.microsoft.com/office/powerpoint/2010/main" val="10565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تبديل متغير ها ي سمبليك و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عددي                            </a:t>
            </a:r>
            <a:endParaRPr lang="en-US" sz="24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81000" y="1447800"/>
            <a:ext cx="8392344" cy="5334000"/>
          </a:xfrm>
        </p:spPr>
        <p:txBody>
          <a:bodyPr/>
          <a:lstStyle/>
          <a:p>
            <a:pPr algn="r" rtl="1"/>
            <a:r>
              <a:rPr lang="fa-IR" sz="1800" b="1" dirty="0">
                <a:cs typeface="B Nazanin" panose="00000400000000000000" pitchFamily="2" charset="-78"/>
              </a:rPr>
              <a:t>تابع </a:t>
            </a:r>
            <a:r>
              <a:rPr lang="en-US" sz="1800" b="1" dirty="0" err="1" smtClean="0">
                <a:cs typeface="B Nazanin" panose="00000400000000000000" pitchFamily="2" charset="-78"/>
              </a:rPr>
              <a:t>sym</a:t>
            </a:r>
            <a:r>
              <a:rPr lang="fa-IR" sz="1800" b="1" dirty="0" smtClean="0">
                <a:cs typeface="B Nazanin" panose="00000400000000000000" pitchFamily="2" charset="-78"/>
              </a:rPr>
              <a:t> چهار </a:t>
            </a:r>
            <a:r>
              <a:rPr lang="fa-IR" sz="1800" b="1" dirty="0">
                <a:cs typeface="B Nazanin" panose="00000400000000000000" pitchFamily="2" charset="-78"/>
              </a:rPr>
              <a:t>فرمت خروجي براي نشان دادن </a:t>
            </a:r>
            <a:r>
              <a:rPr lang="fa-IR" sz="1800" b="1" dirty="0" smtClean="0">
                <a:cs typeface="B Nazanin" panose="00000400000000000000" pitchFamily="2" charset="-78"/>
              </a:rPr>
              <a:t>مقدارعددي </a:t>
            </a:r>
            <a:r>
              <a:rPr lang="en-US" sz="1800" b="1" dirty="0" smtClean="0">
                <a:cs typeface="B Nazanin" panose="00000400000000000000" pitchFamily="2" charset="-78"/>
              </a:rPr>
              <a:t>t</a:t>
            </a:r>
            <a:r>
              <a:rPr lang="fa-IR" sz="1800" b="1" dirty="0"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cs typeface="B Nazanin" panose="00000400000000000000" pitchFamily="2" charset="-78"/>
              </a:rPr>
              <a:t>به </a:t>
            </a:r>
            <a:r>
              <a:rPr lang="fa-IR" sz="1800" b="1" dirty="0">
                <a:cs typeface="B Nazanin" panose="00000400000000000000" pitchFamily="2" charset="-78"/>
              </a:rPr>
              <a:t>صورت سمبليك ارائه مي دهد </a:t>
            </a:r>
            <a:r>
              <a:rPr lang="fa-IR" sz="1800" b="1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endParaRPr lang="fa-IR" sz="1800" b="1" dirty="0" smtClean="0">
              <a:cs typeface="B Nazanin" panose="00000400000000000000" pitchFamily="2" charset="-78"/>
            </a:endParaRPr>
          </a:p>
          <a:p>
            <a:pPr rtl="1"/>
            <a:r>
              <a:rPr lang="en-US" sz="1800" b="1" dirty="0"/>
              <a:t>&gt;&gt;t = </a:t>
            </a:r>
            <a:r>
              <a:rPr lang="en-US" sz="1800" b="1" dirty="0" smtClean="0"/>
              <a:t>0.1</a:t>
            </a:r>
            <a:endParaRPr lang="fa-IR" sz="1800" b="1" dirty="0" smtClean="0"/>
          </a:p>
          <a:p>
            <a:pPr marL="342900" indent="-342900" algn="r" rtl="1">
              <a:buAutoNum type="arabicParenR"/>
            </a:pPr>
            <a:r>
              <a:rPr lang="fa-IR" sz="1800" b="1" dirty="0" smtClean="0">
                <a:cs typeface="B Nazanin" panose="00000400000000000000" pitchFamily="2" charset="-78"/>
              </a:rPr>
              <a:t>يك </a:t>
            </a:r>
            <a:r>
              <a:rPr lang="fa-IR" sz="1800" b="1" dirty="0">
                <a:cs typeface="B Nazanin" panose="00000400000000000000" pitchFamily="2" charset="-78"/>
              </a:rPr>
              <a:t>نمايش سمبليك و </a:t>
            </a:r>
            <a:r>
              <a:rPr lang="en-US" sz="1800" b="1" dirty="0" smtClean="0">
                <a:cs typeface="B Nazanin" panose="00000400000000000000" pitchFamily="2" charset="-78"/>
              </a:rPr>
              <a:t>point-floating</a:t>
            </a:r>
            <a:r>
              <a:rPr lang="fa-IR" sz="1800" b="1" dirty="0" smtClean="0">
                <a:cs typeface="B Nazanin" panose="00000400000000000000" pitchFamily="2" charset="-78"/>
              </a:rPr>
              <a:t> براي </a:t>
            </a:r>
            <a:r>
              <a:rPr lang="fa-IR" sz="1800" b="1" dirty="0">
                <a:cs typeface="B Nazanin" panose="00000400000000000000" pitchFamily="2" charset="-78"/>
              </a:rPr>
              <a:t>مقدار </a:t>
            </a:r>
            <a:r>
              <a:rPr lang="en-US" sz="1800" b="1" dirty="0" smtClean="0">
                <a:cs typeface="B Nazanin" panose="00000400000000000000" pitchFamily="2" charset="-78"/>
              </a:rPr>
              <a:t>t</a:t>
            </a:r>
            <a:r>
              <a:rPr lang="fa-IR" sz="1800" b="1" dirty="0"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cs typeface="B Nazanin" panose="00000400000000000000" pitchFamily="2" charset="-78"/>
              </a:rPr>
              <a:t>بر </a:t>
            </a:r>
            <a:r>
              <a:rPr lang="fa-IR" sz="1800" b="1" dirty="0">
                <a:cs typeface="B Nazanin" panose="00000400000000000000" pitchFamily="2" charset="-78"/>
              </a:rPr>
              <a:t>مي </a:t>
            </a:r>
            <a:r>
              <a:rPr lang="fa-IR" sz="1800" b="1" dirty="0" smtClean="0">
                <a:cs typeface="B Nazanin" panose="00000400000000000000" pitchFamily="2" charset="-78"/>
              </a:rPr>
              <a:t>گرداند:</a:t>
            </a:r>
          </a:p>
          <a:p>
            <a:pPr rtl="1"/>
            <a:r>
              <a:rPr lang="fr-FR" sz="1800" b="1" dirty="0"/>
              <a:t>&gt;&gt;</a:t>
            </a:r>
            <a:r>
              <a:rPr lang="fr-FR" sz="1800" b="1" dirty="0" err="1"/>
              <a:t>sym</a:t>
            </a:r>
            <a:r>
              <a:rPr lang="fr-FR" sz="1800" b="1" dirty="0"/>
              <a:t>(</a:t>
            </a:r>
            <a:r>
              <a:rPr lang="fr-FR" sz="1800" b="1" dirty="0" err="1"/>
              <a:t>t,'f</a:t>
            </a:r>
            <a:r>
              <a:rPr lang="fr-FR" sz="1800" b="1" dirty="0"/>
              <a:t>') </a:t>
            </a:r>
            <a:endParaRPr lang="fa-IR" sz="1800" b="1" dirty="0" smtClean="0"/>
          </a:p>
          <a:p>
            <a:pPr rtl="1"/>
            <a:r>
              <a:rPr lang="fr-FR" sz="1800" b="1" dirty="0" smtClean="0"/>
              <a:t>ans</a:t>
            </a:r>
            <a:r>
              <a:rPr lang="fr-FR" sz="1800" b="1" dirty="0"/>
              <a:t>= '1.999999999999a'*2^(-4</a:t>
            </a:r>
            <a:r>
              <a:rPr lang="fr-FR" sz="1800" b="1" dirty="0" smtClean="0"/>
              <a:t>)</a:t>
            </a:r>
            <a:endParaRPr lang="fa-IR" sz="1800" b="1" dirty="0" smtClean="0"/>
          </a:p>
          <a:p>
            <a:pPr algn="r" rtl="1"/>
            <a:endParaRPr lang="fa-IR" sz="1800" b="1" dirty="0" smtClean="0"/>
          </a:p>
          <a:p>
            <a:pPr algn="r" rtl="1"/>
            <a:endParaRPr lang="fa-IR" sz="1800" b="1" dirty="0"/>
          </a:p>
          <a:p>
            <a:pPr algn="r" rtl="1"/>
            <a:r>
              <a:rPr lang="fa-IR" sz="1800" b="1" dirty="0" smtClean="0"/>
              <a:t>2 ) </a:t>
            </a:r>
            <a:r>
              <a:rPr lang="fa-IR" sz="1800" b="1" dirty="0" smtClean="0">
                <a:cs typeface="B Nazanin" panose="00000400000000000000" pitchFamily="2" charset="-78"/>
              </a:rPr>
              <a:t>يك </a:t>
            </a:r>
            <a:r>
              <a:rPr lang="fa-IR" sz="1800" b="1" dirty="0">
                <a:cs typeface="B Nazanin" panose="00000400000000000000" pitchFamily="2" charset="-78"/>
              </a:rPr>
              <a:t>نمايش سمبليك و به صورت گويا </a:t>
            </a:r>
            <a:r>
              <a:rPr lang="fa-IR" sz="1800" b="1" dirty="0" smtClean="0">
                <a:cs typeface="B Nazanin" panose="00000400000000000000" pitchFamily="2" charset="-78"/>
              </a:rPr>
              <a:t>(</a:t>
            </a:r>
            <a:r>
              <a:rPr lang="en-US" sz="1800" b="1" dirty="0" smtClean="0">
                <a:cs typeface="B Nazanin" panose="00000400000000000000" pitchFamily="2" charset="-78"/>
              </a:rPr>
              <a:t>rational (</a:t>
            </a:r>
            <a:r>
              <a:rPr lang="fa-IR" sz="1800" b="1" dirty="0" smtClean="0">
                <a:cs typeface="B Nazanin" panose="00000400000000000000" pitchFamily="2" charset="-78"/>
              </a:rPr>
              <a:t> براي مقدار</a:t>
            </a:r>
            <a:r>
              <a:rPr lang="en-US" sz="1800" b="1" dirty="0" smtClean="0">
                <a:cs typeface="B Nazanin" panose="00000400000000000000" pitchFamily="2" charset="-78"/>
              </a:rPr>
              <a:t>t </a:t>
            </a:r>
            <a:r>
              <a:rPr lang="fa-IR" sz="1800" b="1" dirty="0" smtClean="0">
                <a:cs typeface="B Nazanin" panose="00000400000000000000" pitchFamily="2" charset="-78"/>
              </a:rPr>
              <a:t> بر </a:t>
            </a:r>
            <a:r>
              <a:rPr lang="fa-IR" sz="1800" b="1" dirty="0">
                <a:cs typeface="B Nazanin" panose="00000400000000000000" pitchFamily="2" charset="-78"/>
              </a:rPr>
              <a:t>مي گرداند. اين فرمت خروجي (</a:t>
            </a:r>
            <a:r>
              <a:rPr lang="fa-IR" sz="1800" b="1" dirty="0" smtClean="0">
                <a:cs typeface="B Nazanin" panose="00000400000000000000" pitchFamily="2" charset="-78"/>
              </a:rPr>
              <a:t>يعنی</a:t>
            </a:r>
            <a:r>
              <a:rPr lang="fa-IR" sz="1800" b="1" dirty="0">
                <a:cs typeface="B Nazanin" panose="00000400000000000000" pitchFamily="2" charset="-78"/>
              </a:rPr>
              <a:t> </a:t>
            </a:r>
            <a:r>
              <a:rPr lang="en-US" sz="1800" b="1" dirty="0" smtClean="0">
                <a:cs typeface="B Nazanin" panose="00000400000000000000" pitchFamily="2" charset="-78"/>
              </a:rPr>
              <a:t>(‘r’</a:t>
            </a:r>
            <a:r>
              <a:rPr lang="fa-IR" sz="1800" b="1" dirty="0" smtClean="0">
                <a:cs typeface="B Nazanin" panose="00000400000000000000" pitchFamily="2" charset="-78"/>
              </a:rPr>
              <a:t> همان </a:t>
            </a:r>
            <a:r>
              <a:rPr lang="fa-IR" sz="1800" b="1" dirty="0">
                <a:cs typeface="B Nazanin" panose="00000400000000000000" pitchFamily="2" charset="-78"/>
              </a:rPr>
              <a:t>فرمت پيش فرض براي </a:t>
            </a:r>
            <a:r>
              <a:rPr lang="fa-IR" sz="1800" b="1" dirty="0" smtClean="0">
                <a:cs typeface="B Nazanin" panose="00000400000000000000" pitchFamily="2" charset="-78"/>
              </a:rPr>
              <a:t>خروجي </a:t>
            </a:r>
            <a:r>
              <a:rPr lang="en-US" sz="1800" b="1" dirty="0" err="1">
                <a:cs typeface="B Nazanin" panose="00000400000000000000" pitchFamily="2" charset="-78"/>
              </a:rPr>
              <a:t>sym</a:t>
            </a:r>
            <a:r>
              <a:rPr lang="en-US" sz="1800" b="1" dirty="0"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cs typeface="B Nazanin" panose="00000400000000000000" pitchFamily="2" charset="-78"/>
              </a:rPr>
              <a:t> مي </a:t>
            </a:r>
            <a:r>
              <a:rPr lang="fa-IR" sz="1800" b="1" dirty="0">
                <a:cs typeface="B Nazanin" panose="00000400000000000000" pitchFamily="2" charset="-78"/>
              </a:rPr>
              <a:t>باشد</a:t>
            </a:r>
            <a:r>
              <a:rPr lang="fa-IR" sz="1800" b="1" dirty="0" smtClean="0">
                <a:cs typeface="B Nazanin" panose="00000400000000000000" pitchFamily="2" charset="-78"/>
              </a:rPr>
              <a:t>:</a:t>
            </a:r>
          </a:p>
          <a:p>
            <a:pPr rtl="1"/>
            <a:r>
              <a:rPr lang="fr-FR" sz="1800" b="1" dirty="0"/>
              <a:t>&gt;&gt;</a:t>
            </a:r>
            <a:r>
              <a:rPr lang="fr-FR" sz="1800" b="1" dirty="0" err="1"/>
              <a:t>sym</a:t>
            </a:r>
            <a:r>
              <a:rPr lang="fr-FR" sz="1800" b="1" dirty="0"/>
              <a:t>(</a:t>
            </a:r>
            <a:r>
              <a:rPr lang="fr-FR" sz="1800" b="1" dirty="0" err="1"/>
              <a:t>t,'r</a:t>
            </a:r>
            <a:r>
              <a:rPr lang="fr-FR" sz="1800" b="1" dirty="0"/>
              <a:t>') </a:t>
            </a:r>
            <a:endParaRPr lang="fa-IR" sz="1800" b="1" dirty="0" smtClean="0"/>
          </a:p>
          <a:p>
            <a:pPr rtl="1"/>
            <a:r>
              <a:rPr lang="fr-FR" sz="1800" b="1" dirty="0" smtClean="0"/>
              <a:t>ans</a:t>
            </a:r>
            <a:r>
              <a:rPr lang="fr-FR" sz="1800" b="1" dirty="0"/>
              <a:t>= 1/10 </a:t>
            </a:r>
            <a:endParaRPr lang="fa-IR" sz="1800" b="1" dirty="0" smtClean="0"/>
          </a:p>
          <a:p>
            <a:pPr rtl="1"/>
            <a:r>
              <a:rPr lang="fa-IR" sz="1800" b="1" dirty="0" smtClean="0"/>
              <a:t>                      </a:t>
            </a:r>
            <a:r>
              <a:rPr lang="fr-FR" sz="1800" b="1" dirty="0" smtClean="0"/>
              <a:t>&gt;&gt;</a:t>
            </a:r>
            <a:r>
              <a:rPr lang="fr-FR" sz="1800" b="1" dirty="0" err="1"/>
              <a:t>sym</a:t>
            </a:r>
            <a:r>
              <a:rPr lang="fr-FR" sz="1800" b="1" dirty="0"/>
              <a:t>(t) </a:t>
            </a:r>
            <a:endParaRPr lang="fa-IR" sz="1800" b="1" dirty="0" smtClean="0"/>
          </a:p>
          <a:p>
            <a:pPr rtl="1"/>
            <a:r>
              <a:rPr lang="fr-FR" sz="1800" b="1" dirty="0" smtClean="0"/>
              <a:t>ans </a:t>
            </a:r>
            <a:r>
              <a:rPr lang="fr-FR" sz="1800" b="1" dirty="0"/>
              <a:t>= </a:t>
            </a:r>
            <a:r>
              <a:rPr lang="fr-FR" sz="1800" b="1" dirty="0" smtClean="0"/>
              <a:t>1/10</a:t>
            </a:r>
            <a:endParaRPr lang="fa-IR" sz="1800" b="1" dirty="0" smtClean="0"/>
          </a:p>
          <a:p>
            <a:pPr rtl="1"/>
            <a:endParaRPr lang="fa-IR" sz="1800" b="1" dirty="0"/>
          </a:p>
          <a:p>
            <a:pPr rtl="1"/>
            <a:r>
              <a:rPr lang="fr-FR" sz="1800" b="1" dirty="0" smtClean="0"/>
              <a:t> </a:t>
            </a:r>
            <a:endParaRPr lang="fa-IR" sz="1800" b="1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55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6778"/>
            <a:ext cx="6629400" cy="1069514"/>
          </a:xfrm>
        </p:spPr>
        <p:txBody>
          <a:bodyPr/>
          <a:lstStyle/>
          <a:p>
            <a:pPr rtl="1"/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  تبديل </a:t>
            </a: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متغير ها ي سمبليك و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عددي(...)                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algn="r" rtl="1"/>
            <a:endParaRPr lang="fa-IR" sz="1800" dirty="0"/>
          </a:p>
          <a:p>
            <a:pPr algn="r" rtl="1"/>
            <a:r>
              <a:rPr lang="fa-IR" sz="1800" dirty="0"/>
              <a:t>3 ) </a:t>
            </a:r>
            <a:r>
              <a:rPr lang="fa-IR" sz="1800" b="1" dirty="0">
                <a:cs typeface="B Nazanin" panose="00000400000000000000" pitchFamily="2" charset="-78"/>
              </a:rPr>
              <a:t>مقدار بازگردانده شده نمايش سمبليك و كسري </a:t>
            </a:r>
            <a:r>
              <a:rPr lang="en-US" sz="1800" b="1" dirty="0">
                <a:cs typeface="B Nazanin" panose="00000400000000000000" pitchFamily="2" charset="-78"/>
              </a:rPr>
              <a:t>t</a:t>
            </a:r>
            <a:r>
              <a:rPr lang="fa-IR" sz="1800" b="1" dirty="0">
                <a:cs typeface="B Nazanin" panose="00000400000000000000" pitchFamily="2" charset="-78"/>
              </a:rPr>
              <a:t> مي باشد به علاوه ي اختلاف بين مقدار نظري </a:t>
            </a:r>
          </a:p>
          <a:p>
            <a:pPr algn="r" rtl="1"/>
            <a:r>
              <a:rPr lang="fa-IR" sz="1800" b="1" dirty="0">
                <a:cs typeface="B Nazanin" panose="00000400000000000000" pitchFamily="2" charset="-78"/>
              </a:rPr>
              <a:t>عبارت كسري </a:t>
            </a:r>
            <a:r>
              <a:rPr lang="en-US" sz="1800" b="1" dirty="0">
                <a:cs typeface="B Nazanin" panose="00000400000000000000" pitchFamily="2" charset="-78"/>
              </a:rPr>
              <a:t>t</a:t>
            </a:r>
            <a:r>
              <a:rPr lang="fa-IR" sz="1800" b="1" dirty="0">
                <a:cs typeface="B Nazanin" panose="00000400000000000000" pitchFamily="2" charset="-78"/>
              </a:rPr>
              <a:t>و مقدار حقيقي مميز شناور </a:t>
            </a:r>
            <a:r>
              <a:rPr lang="en-US" sz="1800" b="1" dirty="0">
                <a:cs typeface="B Nazanin" panose="00000400000000000000" pitchFamily="2" charset="-78"/>
              </a:rPr>
              <a:t>t )</a:t>
            </a:r>
            <a:r>
              <a:rPr lang="fa-IR" sz="1800" b="1" dirty="0">
                <a:cs typeface="B Nazanin" panose="00000400000000000000" pitchFamily="2" charset="-78"/>
              </a:rPr>
              <a:t>در ماشين)، كه به صورت كسري از </a:t>
            </a:r>
            <a:r>
              <a:rPr lang="en-US" sz="1800" b="1" dirty="0" err="1">
                <a:cs typeface="B Nazanin" panose="00000400000000000000" pitchFamily="2" charset="-78"/>
              </a:rPr>
              <a:t>eps</a:t>
            </a:r>
            <a:r>
              <a:rPr lang="fa-IR" sz="1800" b="1" dirty="0">
                <a:cs typeface="B Nazanin" panose="00000400000000000000" pitchFamily="2" charset="-78"/>
              </a:rPr>
              <a:t> مي باشد.</a:t>
            </a:r>
          </a:p>
          <a:p>
            <a:pPr rtl="1"/>
            <a:r>
              <a:rPr lang="en-US" sz="1800" b="1" dirty="0"/>
              <a:t>&gt;&gt;</a:t>
            </a:r>
            <a:r>
              <a:rPr lang="en-US" sz="1800" b="1" dirty="0" err="1"/>
              <a:t>sym</a:t>
            </a:r>
            <a:r>
              <a:rPr lang="en-US" sz="1800" b="1" dirty="0"/>
              <a:t>(</a:t>
            </a:r>
            <a:r>
              <a:rPr lang="en-US" sz="1800" b="1" dirty="0" err="1"/>
              <a:t>t,'e</a:t>
            </a:r>
            <a:r>
              <a:rPr lang="en-US" sz="1800" b="1" dirty="0"/>
              <a:t>') </a:t>
            </a:r>
            <a:endParaRPr lang="fa-IR" sz="1800" b="1" dirty="0"/>
          </a:p>
          <a:p>
            <a:pPr rtl="1"/>
            <a:r>
              <a:rPr lang="en-US" sz="1800" b="1" dirty="0" err="1"/>
              <a:t>ans</a:t>
            </a:r>
            <a:r>
              <a:rPr lang="en-US" sz="1800" b="1" dirty="0"/>
              <a:t> = </a:t>
            </a:r>
            <a:r>
              <a:rPr lang="en-US" sz="1800" b="1" dirty="0" smtClean="0"/>
              <a:t>1/10+eps/40</a:t>
            </a:r>
            <a:endParaRPr lang="fa-IR" sz="1800" b="1" dirty="0" smtClean="0"/>
          </a:p>
          <a:p>
            <a:pPr algn="r" rtl="1"/>
            <a:endParaRPr lang="fa-IR" sz="1800" dirty="0" smtClean="0"/>
          </a:p>
          <a:p>
            <a:pPr algn="r" rtl="1"/>
            <a:endParaRPr lang="fa-IR" sz="1800" dirty="0"/>
          </a:p>
          <a:p>
            <a:pPr algn="r" rtl="1"/>
            <a:r>
              <a:rPr lang="fa-IR" sz="1800" dirty="0" smtClean="0"/>
              <a:t>4</a:t>
            </a:r>
            <a:r>
              <a:rPr lang="fa-IR" sz="1800" b="1" dirty="0" smtClean="0">
                <a:cs typeface="B Nazanin" panose="00000400000000000000" pitchFamily="2" charset="-78"/>
              </a:rPr>
              <a:t> ) دستور </a:t>
            </a:r>
            <a:r>
              <a:rPr lang="fa-IR" sz="1800" b="1" dirty="0">
                <a:cs typeface="B Nazanin" panose="00000400000000000000" pitchFamily="2" charset="-78"/>
              </a:rPr>
              <a:t>زير كه بسط دهدهي عدد </a:t>
            </a:r>
            <a:r>
              <a:rPr lang="en-US" sz="1800" b="1" dirty="0" smtClean="0">
                <a:cs typeface="B Nazanin" panose="00000400000000000000" pitchFamily="2" charset="-78"/>
              </a:rPr>
              <a:t>t</a:t>
            </a:r>
            <a:r>
              <a:rPr lang="fa-IR" sz="1800" b="1" dirty="0"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cs typeface="B Nazanin" panose="00000400000000000000" pitchFamily="2" charset="-78"/>
              </a:rPr>
              <a:t>را </a:t>
            </a:r>
            <a:r>
              <a:rPr lang="fa-IR" sz="1800" b="1" dirty="0">
                <a:cs typeface="B Nazanin" panose="00000400000000000000" pitchFamily="2" charset="-78"/>
              </a:rPr>
              <a:t>تا 32 رقم با معنا به صورت سمبليك چاپ مي كند:</a:t>
            </a:r>
            <a:endParaRPr lang="en-US" sz="1800" b="1" dirty="0">
              <a:cs typeface="B Nazanin" panose="00000400000000000000" pitchFamily="2" charset="-78"/>
            </a:endParaRPr>
          </a:p>
          <a:p>
            <a:r>
              <a:rPr lang="en-US" sz="1800" b="1" dirty="0"/>
              <a:t>&gt;&gt;</a:t>
            </a:r>
            <a:r>
              <a:rPr lang="en-US" sz="1800" b="1" dirty="0" err="1"/>
              <a:t>sym</a:t>
            </a:r>
            <a:r>
              <a:rPr lang="en-US" sz="1800" b="1" dirty="0"/>
              <a:t>(</a:t>
            </a:r>
            <a:r>
              <a:rPr lang="en-US" sz="1800" b="1" dirty="0" err="1"/>
              <a:t>t,'d</a:t>
            </a:r>
            <a:r>
              <a:rPr lang="en-US" sz="1800" b="1" dirty="0"/>
              <a:t>') </a:t>
            </a:r>
            <a:endParaRPr lang="fa-IR" sz="1800" b="1" dirty="0" smtClean="0"/>
          </a:p>
          <a:p>
            <a:r>
              <a:rPr lang="en-US" sz="1800" b="1" dirty="0" err="1" smtClean="0"/>
              <a:t>ans</a:t>
            </a:r>
            <a:r>
              <a:rPr lang="en-US" sz="1800" b="1" dirty="0" smtClean="0"/>
              <a:t> </a:t>
            </a:r>
            <a:r>
              <a:rPr lang="en-US" sz="1800" b="1" dirty="0"/>
              <a:t>= .10000000000000000555111512312578</a:t>
            </a:r>
          </a:p>
        </p:txBody>
      </p:sp>
    </p:spTree>
    <p:extLst>
      <p:ext uri="{BB962C8B-B14F-4D97-AF65-F5344CB8AC3E}">
        <p14:creationId xmlns:p14="http://schemas.microsoft.com/office/powerpoint/2010/main" val="30358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778169"/>
            <a:ext cx="8763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b="1" dirty="0" smtClean="0">
                <a:cs typeface="B Nazanin" pitchFamily="2" charset="-78"/>
              </a:rPr>
              <a:t>expand</a:t>
            </a:r>
            <a:r>
              <a:rPr lang="fa-IR" b="1" dirty="0" smtClean="0">
                <a:cs typeface="B Nazanin" pitchFamily="2" charset="-78"/>
              </a:rPr>
              <a:t>:    این تابع، برای بسط دادن عبارات سمبلیک به صورت سمبلیک به کار می رود. (عکس </a:t>
            </a:r>
            <a:r>
              <a:rPr lang="en-US" b="1" dirty="0" smtClean="0">
                <a:cs typeface="B Nazanin" pitchFamily="2" charset="-78"/>
              </a:rPr>
              <a:t>factor</a:t>
            </a:r>
            <a:r>
              <a:rPr lang="fa-IR" b="1" dirty="0" smtClean="0">
                <a:cs typeface="B Nazanin" pitchFamily="2" charset="-78"/>
              </a:rPr>
              <a:t>)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489194"/>
            <a:ext cx="8763000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b="1" dirty="0" smtClean="0">
                <a:cs typeface="B Nazanin" pitchFamily="2" charset="-78"/>
              </a:rPr>
              <a:t>subs</a:t>
            </a:r>
            <a:r>
              <a:rPr lang="fa-IR" b="1" dirty="0" smtClean="0">
                <a:cs typeface="B Nazanin" pitchFamily="2" charset="-78"/>
              </a:rPr>
              <a:t>:   از این تابع برای جایگزاری یک عدد به جای متغیر سمبلیک به کار می رود. (مخفف </a:t>
            </a:r>
            <a:r>
              <a:rPr lang="en-US" b="1" dirty="0" smtClean="0">
                <a:cs typeface="B Nazanin" pitchFamily="2" charset="-78"/>
              </a:rPr>
              <a:t>substitution</a:t>
            </a:r>
            <a:r>
              <a:rPr lang="fa-IR" b="1" dirty="0" smtClean="0">
                <a:cs typeface="B Nazanin" pitchFamily="2" charset="-78"/>
              </a:rPr>
              <a:t>)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1219200"/>
            <a:ext cx="8305800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b="1" dirty="0" smtClean="0">
                <a:cs typeface="B Nazanin" pitchFamily="2" charset="-78"/>
              </a:rPr>
              <a:t>factor</a:t>
            </a:r>
            <a:r>
              <a:rPr lang="fa-IR" b="1" dirty="0" smtClean="0">
                <a:cs typeface="B Nazanin" pitchFamily="2" charset="-78"/>
              </a:rPr>
              <a:t>:    این تابع، یک چند جمله ای را به حاصلضرب چند عبارت چند جمله ای تجزیه می کند.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" y="24294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&gt;&gt; expand((x-2)*(x-4))</a:t>
            </a:r>
          </a:p>
          <a:p>
            <a:r>
              <a:rPr lang="fr-FR" b="1" dirty="0" smtClean="0"/>
              <a:t>ans =</a:t>
            </a:r>
          </a:p>
          <a:p>
            <a:r>
              <a:rPr lang="fr-FR" b="1" dirty="0" smtClean="0"/>
              <a:t>x^2 - 6*x + 8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572000" y="24294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&gt;&gt; expand(cos(</a:t>
            </a:r>
            <a:r>
              <a:rPr lang="es-ES" b="1" dirty="0" err="1" smtClean="0"/>
              <a:t>x+y</a:t>
            </a:r>
            <a:r>
              <a:rPr lang="es-ES" b="1" dirty="0" smtClean="0"/>
              <a:t>))</a:t>
            </a:r>
          </a:p>
          <a:p>
            <a:r>
              <a:rPr lang="es-ES" b="1" dirty="0" smtClean="0"/>
              <a:t>ans =</a:t>
            </a:r>
          </a:p>
          <a:p>
            <a:r>
              <a:rPr lang="es-ES" b="1" dirty="0" smtClean="0"/>
              <a:t>cos(x)*cos(y) - sin(x)*sin(y)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57200" y="412027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&gt;&gt; a=cos(x+y)</a:t>
            </a:r>
          </a:p>
          <a:p>
            <a:r>
              <a:rPr lang="fr-FR" b="1" dirty="0" smtClean="0"/>
              <a:t>a =</a:t>
            </a:r>
          </a:p>
          <a:p>
            <a:r>
              <a:rPr lang="fr-FR" b="1" dirty="0" smtClean="0"/>
              <a:t>cos(x + y)</a:t>
            </a:r>
          </a:p>
          <a:p>
            <a:r>
              <a:rPr lang="fr-FR" b="1" dirty="0" smtClean="0"/>
              <a:t>&gt;&gt; subs(</a:t>
            </a:r>
            <a:r>
              <a:rPr lang="fr-FR" b="1" dirty="0" err="1" smtClean="0"/>
              <a:t>a,x</a:t>
            </a:r>
            <a:r>
              <a:rPr lang="fr-FR" b="1" dirty="0" smtClean="0"/>
              <a:t>,0)</a:t>
            </a:r>
          </a:p>
          <a:p>
            <a:r>
              <a:rPr lang="fr-FR" b="1" dirty="0" smtClean="0"/>
              <a:t>ans =</a:t>
            </a:r>
          </a:p>
          <a:p>
            <a:r>
              <a:rPr lang="fr-FR" b="1" dirty="0" smtClean="0"/>
              <a:t>-cos(y)</a:t>
            </a:r>
            <a:endParaRPr lang="en-US" b="1" dirty="0" smtClean="0"/>
          </a:p>
          <a:p>
            <a:r>
              <a:rPr lang="fr-FR" b="1" dirty="0" smtClean="0"/>
              <a:t>&gt;&gt; subs(</a:t>
            </a:r>
            <a:r>
              <a:rPr lang="fr-FR" b="1" dirty="0" err="1" smtClean="0"/>
              <a:t>a,y</a:t>
            </a:r>
            <a:r>
              <a:rPr lang="fr-FR" b="1" dirty="0" smtClean="0"/>
              <a:t>,0)</a:t>
            </a:r>
          </a:p>
          <a:p>
            <a:r>
              <a:rPr lang="fr-FR" b="1" dirty="0" smtClean="0"/>
              <a:t>ans =</a:t>
            </a:r>
          </a:p>
          <a:p>
            <a:r>
              <a:rPr lang="fr-FR" b="1" dirty="0" smtClean="0"/>
              <a:t>cos(x)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312803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توابع سمبلیک در متلب                       </a:t>
            </a:r>
            <a:endParaRPr lang="en-US" sz="24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حل معادلات جبری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126994"/>
            <a:ext cx="8763000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b="1" dirty="0" smtClean="0">
                <a:cs typeface="B Nazanin" pitchFamily="2" charset="-78"/>
              </a:rPr>
              <a:t>solve(S)</a:t>
            </a:r>
            <a:r>
              <a:rPr lang="fa-IR" b="1" dirty="0" smtClean="0">
                <a:cs typeface="B Nazanin" pitchFamily="2" charset="-78"/>
              </a:rPr>
              <a:t>:    اگر </a:t>
            </a:r>
            <a:r>
              <a:rPr lang="en-US" b="1" dirty="0" smtClean="0">
                <a:cs typeface="B Nazanin" pitchFamily="2" charset="-78"/>
              </a:rPr>
              <a:t>S</a:t>
            </a:r>
            <a:r>
              <a:rPr lang="fa-IR" b="1" dirty="0" smtClean="0">
                <a:cs typeface="B Nazanin" pitchFamily="2" charset="-78"/>
              </a:rPr>
              <a:t> یک عبارت سمبلیک باشد تابع روبرو جوابهای معادله </a:t>
            </a:r>
            <a:r>
              <a:rPr lang="en-US" b="1" dirty="0" smtClean="0">
                <a:cs typeface="B Nazanin" pitchFamily="2" charset="-78"/>
              </a:rPr>
              <a:t>S=0</a:t>
            </a:r>
            <a:r>
              <a:rPr lang="fa-IR" b="1" dirty="0" smtClean="0">
                <a:cs typeface="B Nazanin" pitchFamily="2" charset="-78"/>
              </a:rPr>
              <a:t> را پیدا می کند.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551087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&gt;&gt; syms a b c x</a:t>
            </a:r>
          </a:p>
          <a:p>
            <a:r>
              <a:rPr lang="en-US" b="1" dirty="0" smtClean="0"/>
              <a:t>&gt;&gt; S=a*x^2+b*</a:t>
            </a:r>
            <a:r>
              <a:rPr lang="en-US" b="1" dirty="0" err="1" smtClean="0"/>
              <a:t>x+c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&gt;&gt; solve(S)</a:t>
            </a:r>
          </a:p>
          <a:p>
            <a:r>
              <a:rPr lang="en-US" b="1" dirty="0" smtClean="0"/>
              <a:t>ans =</a:t>
            </a:r>
          </a:p>
          <a:p>
            <a:r>
              <a:rPr lang="en-US" b="1" dirty="0" smtClean="0"/>
              <a:t> -(b + (b^2 - 4*a*c)^(1/2))/(2*a)</a:t>
            </a:r>
          </a:p>
          <a:p>
            <a:r>
              <a:rPr lang="en-US" b="1" dirty="0" smtClean="0"/>
              <a:t> -(b - (b^2 - 4*a*c)^(1/2))/(2*a)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&gt;&gt; pretty (ans)</a:t>
            </a:r>
          </a:p>
          <a:p>
            <a:r>
              <a:rPr lang="en-US" b="1" dirty="0" smtClean="0"/>
              <a:t>  +-                                 -+ </a:t>
            </a:r>
          </a:p>
          <a:p>
            <a:r>
              <a:rPr lang="en-US" b="1" dirty="0" smtClean="0"/>
              <a:t>  |               2            1/2  | </a:t>
            </a:r>
          </a:p>
          <a:p>
            <a:r>
              <a:rPr lang="en-US" b="1" dirty="0" smtClean="0"/>
              <a:t>  |    b + (b  - 4 a c)       | </a:t>
            </a:r>
          </a:p>
          <a:p>
            <a:r>
              <a:rPr lang="en-US" b="1" dirty="0" smtClean="0"/>
              <a:t>  |  - -------------------     | </a:t>
            </a:r>
          </a:p>
          <a:p>
            <a:r>
              <a:rPr lang="en-US" b="1" dirty="0" smtClean="0"/>
              <a:t>  |            2 a                    | </a:t>
            </a:r>
          </a:p>
          <a:p>
            <a:r>
              <a:rPr lang="en-US" b="1" dirty="0" smtClean="0"/>
              <a:t>  |                                      | </a:t>
            </a:r>
          </a:p>
          <a:p>
            <a:r>
              <a:rPr lang="en-US" b="1" dirty="0" smtClean="0"/>
              <a:t>  |              2             1/2  | </a:t>
            </a:r>
          </a:p>
          <a:p>
            <a:r>
              <a:rPr lang="en-US" b="1" dirty="0" smtClean="0"/>
              <a:t>  |    b - (b  - 4 a c)        | </a:t>
            </a:r>
          </a:p>
          <a:p>
            <a:r>
              <a:rPr lang="en-US" b="1" dirty="0" smtClean="0"/>
              <a:t>  |  - -------------------     | </a:t>
            </a:r>
          </a:p>
          <a:p>
            <a:r>
              <a:rPr lang="en-US" b="1" dirty="0" smtClean="0"/>
              <a:t>  |            2 a                    | </a:t>
            </a:r>
          </a:p>
          <a:p>
            <a:r>
              <a:rPr lang="en-US" b="1" dirty="0" smtClean="0"/>
              <a:t>  +-                                -+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410200" y="50480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&gt;&gt; subs(</a:t>
            </a:r>
            <a:r>
              <a:rPr lang="en-US" b="1" dirty="0" err="1" smtClean="0"/>
              <a:t>ans</a:t>
            </a:r>
            <a:r>
              <a:rPr lang="en-US" b="1" dirty="0" smtClean="0"/>
              <a:t>,{</a:t>
            </a:r>
            <a:r>
              <a:rPr lang="en-US" b="1" dirty="0" err="1" smtClean="0"/>
              <a:t>a,b,c</a:t>
            </a:r>
            <a:r>
              <a:rPr lang="en-US" b="1" dirty="0" smtClean="0"/>
              <a:t>},[1,1,1])</a:t>
            </a:r>
          </a:p>
          <a:p>
            <a:r>
              <a:rPr lang="en-US" b="1" dirty="0" smtClean="0"/>
              <a:t>ans =</a:t>
            </a:r>
          </a:p>
          <a:p>
            <a:r>
              <a:rPr lang="en-US" b="1" dirty="0" smtClean="0"/>
              <a:t>  -0.5000 - 0.8660i</a:t>
            </a:r>
          </a:p>
          <a:p>
            <a:r>
              <a:rPr lang="en-US" b="1" dirty="0" smtClean="0"/>
              <a:t>  -0.5000 + 0.8660i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9e114dbbe19e5831893472b749f2fa8d4b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1186</Words>
  <Application>Microsoft Office PowerPoint</Application>
  <PresentationFormat>On-screen Show (4:3)</PresentationFormat>
  <Paragraphs>179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맑은 고딕</vt:lpstr>
      <vt:lpstr>Arial</vt:lpstr>
      <vt:lpstr>Arial Black</vt:lpstr>
      <vt:lpstr>Arial Rounded MT Bold</vt:lpstr>
      <vt:lpstr>B Nazanin</vt:lpstr>
      <vt:lpstr>B Titr</vt:lpstr>
      <vt:lpstr>Calibri</vt:lpstr>
      <vt:lpstr>Office Theme</vt:lpstr>
      <vt:lpstr>Custom Design</vt:lpstr>
      <vt:lpstr>PowerPoint Presentation</vt:lpstr>
      <vt:lpstr>PowerPoint Presentation</vt:lpstr>
      <vt:lpstr>اشیا سمبلیک در متلب                                  </vt:lpstr>
      <vt:lpstr>اشیا سمبلیک در متلب                                   </vt:lpstr>
      <vt:lpstr>ایجاد متغیر ها و عبارات سمبلیک                          </vt:lpstr>
      <vt:lpstr>تبديل متغير ها ي سمبليك و عددي                            </vt:lpstr>
      <vt:lpstr>  تبديل متغير ها ي سمبليك و عددي(...)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محاسبات دقت متغیر                                       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SM Vahidipour</cp:lastModifiedBy>
  <cp:revision>47</cp:revision>
  <dcterms:created xsi:type="dcterms:W3CDTF">2014-04-01T16:35:38Z</dcterms:created>
  <dcterms:modified xsi:type="dcterms:W3CDTF">2017-12-13T09:47:40Z</dcterms:modified>
</cp:coreProperties>
</file>