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6" r:id="rId5"/>
    <p:sldId id="264" r:id="rId6"/>
    <p:sldId id="265" r:id="rId7"/>
    <p:sldId id="270" r:id="rId8"/>
    <p:sldId id="271" r:id="rId9"/>
    <p:sldId id="272" r:id="rId10"/>
    <p:sldId id="273" r:id="rId11"/>
    <p:sldId id="274" r:id="rId12"/>
    <p:sldId id="277" r:id="rId13"/>
    <p:sldId id="260" r:id="rId14"/>
    <p:sldId id="275" r:id="rId15"/>
    <p:sldId id="261" r:id="rId16"/>
    <p:sldId id="263" r:id="rId17"/>
    <p:sldId id="267" r:id="rId18"/>
    <p:sldId id="268" r:id="rId19"/>
    <p:sldId id="269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32A30-4553-4415-9C47-B3DF80D11A9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631A6-1A3E-4090-ABEE-4CE2D9810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3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408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1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98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7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54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94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7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3AC4FE8-A0DF-48EE-8E43-B9C19DFB35E4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E5E108-5203-48AB-9479-9B3210039C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05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Symbolic Toolbox in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814047"/>
            <a:ext cx="3793678" cy="116909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ارائه از: </a:t>
            </a:r>
            <a:r>
              <a:rPr lang="en-US" smtClean="0">
                <a:cs typeface="B Zar" panose="00000400000000000000" pitchFamily="2" charset="-78"/>
              </a:rPr>
              <a:t>-------------</a:t>
            </a:r>
            <a:endParaRPr lang="fa-IR" dirty="0" smtClean="0">
              <a:cs typeface="B Zar" panose="00000400000000000000" pitchFamily="2" charset="-78"/>
            </a:endParaRP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استاد: دکتر وحیدی پور</a:t>
            </a:r>
          </a:p>
          <a:p>
            <a:pPr algn="r" rtl="1"/>
            <a:r>
              <a:rPr lang="fa-IR" dirty="0" smtClean="0">
                <a:cs typeface="B Zar" panose="00000400000000000000" pitchFamily="2" charset="-78"/>
              </a:rPr>
              <a:t>دانشکده برق و کامپیوتر، دانشگاه کاشان، پاییز 96</a:t>
            </a:r>
            <a:endParaRPr lang="en-US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63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simple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</a:t>
            </a:r>
            <a:r>
              <a:rPr lang="fa-IR" dirty="0" smtClean="0">
                <a:cs typeface="B Zar" panose="00000400000000000000" pitchFamily="2" charset="-78"/>
              </a:rPr>
              <a:t>مانند تابع قبلی عمل میکند و همچنین مراحل ساده کردن را نیز نمایش میدهد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5030" y="3124200"/>
            <a:ext cx="26005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factor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expand: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combine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convert(</a:t>
            </a:r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):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  <a:endParaRPr lang="en-US" altLang="en-US" b="1" dirty="0">
              <a:solidFill>
                <a:srgbClr val="000000"/>
              </a:solidFill>
            </a:endParaRPr>
          </a:p>
          <a:p>
            <a:endParaRPr lang="fa-IR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06706" y="3124200"/>
            <a:ext cx="2679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f=</a:t>
            </a:r>
            <a:r>
              <a:rPr lang="en-US" altLang="en-US" dirty="0" err="1" smtClean="0">
                <a:solidFill>
                  <a:srgbClr val="000000"/>
                </a:solidFill>
              </a:rPr>
              <a:t>exp</a:t>
            </a:r>
            <a:r>
              <a:rPr lang="en-US" altLang="en-US" dirty="0" smtClean="0">
                <a:solidFill>
                  <a:srgbClr val="000000"/>
                </a:solidFill>
              </a:rPr>
              <a:t>(a*log(b</a:t>
            </a:r>
            <a:r>
              <a:rPr lang="en-US" altLang="en-US" dirty="0">
                <a:solidFill>
                  <a:srgbClr val="000000"/>
                </a:solidFill>
              </a:rPr>
              <a:t>))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simple(f)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simplify: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 err="1">
                <a:solidFill>
                  <a:srgbClr val="000000"/>
                </a:solidFill>
              </a:rPr>
              <a:t>radsimp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combine(trig):</a:t>
            </a:r>
          </a:p>
          <a:p>
            <a:r>
              <a:rPr lang="en-US" altLang="en-US" dirty="0" err="1">
                <a:solidFill>
                  <a:srgbClr val="000000"/>
                </a:solidFill>
              </a:rPr>
              <a:t>exp</a:t>
            </a:r>
            <a:r>
              <a:rPr lang="en-US" altLang="en-US" dirty="0">
                <a:solidFill>
                  <a:srgbClr val="000000"/>
                </a:solidFill>
              </a:rPr>
              <a:t>(a*log(b))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75599" y="3124200"/>
            <a:ext cx="256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convert(sincos):</a:t>
            </a:r>
          </a:p>
          <a:p>
            <a:r>
              <a:rPr lang="en-US" altLang="en-US">
                <a:solidFill>
                  <a:srgbClr val="000000"/>
                </a:solidFill>
              </a:rPr>
              <a:t>exp(a*log(b))</a:t>
            </a:r>
          </a:p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convert(tan):</a:t>
            </a:r>
          </a:p>
          <a:p>
            <a:r>
              <a:rPr lang="en-US" altLang="en-US">
                <a:solidFill>
                  <a:srgbClr val="000000"/>
                </a:solidFill>
              </a:rPr>
              <a:t>exp(a*log(b))</a:t>
            </a:r>
          </a:p>
          <a:p>
            <a:endParaRPr lang="en-US" altLang="en-US">
              <a:solidFill>
                <a:srgbClr val="000000"/>
              </a:solidFill>
            </a:endParaRPr>
          </a:p>
          <a:p>
            <a:r>
              <a:rPr lang="en-US" altLang="en-US">
                <a:solidFill>
                  <a:srgbClr val="000000"/>
                </a:solidFill>
              </a:rPr>
              <a:t>collect(b):</a:t>
            </a:r>
          </a:p>
          <a:p>
            <a:r>
              <a:rPr lang="en-US" altLang="en-US">
                <a:solidFill>
                  <a:srgbClr val="000000"/>
                </a:solidFill>
              </a:rPr>
              <a:t>exp(a*log(b))</a:t>
            </a:r>
          </a:p>
          <a:p>
            <a:r>
              <a:rPr lang="en-US" altLang="en-US" b="1">
                <a:solidFill>
                  <a:srgbClr val="000000"/>
                </a:solidFill>
              </a:rPr>
              <a:t> </a:t>
            </a:r>
          </a:p>
          <a:p>
            <a:r>
              <a:rPr lang="en-US" altLang="en-US">
                <a:solidFill>
                  <a:srgbClr val="000000"/>
                </a:solidFill>
              </a:rPr>
              <a:t>ans =</a:t>
            </a:r>
          </a:p>
          <a:p>
            <a:r>
              <a:rPr lang="en-US" altLang="en-US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10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simple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3886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میت</a:t>
            </a:r>
            <a:r>
              <a:rPr lang="fa-IR" dirty="0">
                <a:cs typeface="B Zar" panose="00000400000000000000" pitchFamily="2" charset="-78"/>
              </a:rPr>
              <a:t>و</a:t>
            </a:r>
            <a:r>
              <a:rPr lang="fa-IR" dirty="0" smtClean="0">
                <a:cs typeface="B Zar" panose="00000400000000000000" pitchFamily="2" charset="-78"/>
              </a:rPr>
              <a:t>اند بهترین راه ساده کردن را هم بازگرداند</a:t>
            </a:r>
            <a:endParaRPr lang="en-US" alt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[</a:t>
            </a:r>
            <a:r>
              <a:rPr lang="en-US" altLang="en-US" dirty="0" err="1">
                <a:solidFill>
                  <a:srgbClr val="000000"/>
                </a:solidFill>
              </a:rPr>
              <a:t>f_smpl,how</a:t>
            </a:r>
            <a:r>
              <a:rPr lang="en-US" altLang="en-US" dirty="0">
                <a:solidFill>
                  <a:srgbClr val="000000"/>
                </a:solidFill>
              </a:rPr>
              <a:t>]=simple(f</a:t>
            </a:r>
            <a:r>
              <a:rPr lang="en-US" altLang="en-US" dirty="0" smtClean="0">
                <a:solidFill>
                  <a:srgbClr val="000000"/>
                </a:solidFill>
              </a:rPr>
              <a:t>) 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f_smpl</a:t>
            </a:r>
            <a:r>
              <a:rPr lang="en-US" altLang="en-US" dirty="0">
                <a:solidFill>
                  <a:srgbClr val="000000"/>
                </a:solidFill>
              </a:rPr>
              <a:t> =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how =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expand</a:t>
            </a: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11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31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توابع </a:t>
            </a:r>
            <a:r>
              <a:rPr lang="en-US" altLang="en-US" dirty="0" smtClean="0"/>
              <a:t>poly2sym()</a:t>
            </a:r>
            <a:r>
              <a:rPr lang="fa-IR" altLang="en-US" dirty="0" smtClean="0"/>
              <a:t> و </a:t>
            </a:r>
            <a:r>
              <a:rPr lang="en-US" altLang="en-US" dirty="0" smtClean="0"/>
              <a:t>sym2poly()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3886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poly2sym()</a:t>
            </a:r>
            <a:r>
              <a:rPr lang="fa-IR" dirty="0" smtClean="0">
                <a:cs typeface="B Zar" panose="00000400000000000000" pitchFamily="2" charset="-78"/>
              </a:rPr>
              <a:t> آرایه ای از ضرایب را به یک چند جمله ای تبدیل میکند</a:t>
            </a:r>
            <a:endParaRPr lang="en-US" altLang="en-US" b="1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a=[2 3 1 4]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poly2sym(a)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2*x^3 + 3*x^2 + x + 4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sym2poly()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هم داریم که برعکس کار بالا را انجام میدهد</a:t>
            </a: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b=2*x^3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+ 3*x^2 + x +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4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sym2poly(b)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[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2 3 1 4]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l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b="1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b="1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12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41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مشتق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diff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برای مشتق گیری استفاده میشود</a:t>
            </a: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 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y=x^2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diff(y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)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2*x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x y z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Z=</a:t>
            </a: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x+x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*y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diff(</a:t>
            </a: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z,y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90000"/>
              </a:lnSpc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مشتق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را بر حسب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حساب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کند. اگر چیزی برای آرگمان دوم ننویسیم پیش فرض مشتق بر حسب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را حساب میکند</a:t>
            </a:r>
            <a:endParaRPr lang="es-ES" dirty="0">
              <a:cs typeface="B Zar" panose="00000400000000000000" pitchFamily="2" charset="-78"/>
            </a:endParaRPr>
          </a:p>
          <a:p>
            <a:pPr marL="0" indent="0" algn="l">
              <a:lnSpc>
                <a:spcPct val="90000"/>
              </a:lnSpc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13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9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مشتق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ES" dirty="0">
                <a:cs typeface="B Zar" panose="00000400000000000000" pitchFamily="2" charset="-78"/>
              </a:rPr>
              <a:t>A=[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(a*x),sin(a*x),-sin(a*x),tan(a*x)]</a:t>
            </a:r>
            <a:endParaRPr lang="fa-IR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diff</a:t>
            </a:r>
            <a:r>
              <a:rPr lang="es-ES" dirty="0">
                <a:cs typeface="B Zar" panose="00000400000000000000" pitchFamily="2" charset="-78"/>
              </a:rPr>
              <a:t>(A)</a:t>
            </a: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ans</a:t>
            </a:r>
            <a:r>
              <a:rPr lang="es-E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s-ES" dirty="0">
                <a:cs typeface="B Zar" panose="00000400000000000000" pitchFamily="2" charset="-78"/>
              </a:rPr>
              <a:t>[ -a*sin(a*x), a*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(a*x), -a*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(a*x), a*(tan(a*x)^2 + 1</a:t>
            </a:r>
            <a:r>
              <a:rPr lang="es-ES" dirty="0" smtClean="0">
                <a:cs typeface="B Zar" panose="00000400000000000000" pitchFamily="2" charset="-78"/>
              </a:rPr>
              <a:t>)]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 algn="r" rtl="1">
              <a:spcBef>
                <a:spcPts val="1800"/>
              </a:spcBef>
              <a:buNone/>
            </a:pPr>
            <a:r>
              <a:rPr lang="fa-IR" dirty="0" smtClean="0">
                <a:cs typeface="B Zar" panose="00000400000000000000" pitchFamily="2" charset="-78"/>
              </a:rPr>
              <a:t>بر طبق مثال بالا میتوان مشتق یک آرایه از چند جمله ای ها را محاسبه کرد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14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05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انتگرال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90000"/>
              </a:lnSpc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int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برای انتگرال گیری استفاده میشود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y=x+1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(y)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a</a:t>
            </a: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1/2*x^2+x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y=x^2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(y,1,2)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=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2.33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انتگرال معین از 1 تا 2 حساب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15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70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ریشه (حل معادله)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از تابع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solve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برای محاسبه ریشه و حل معادله استفاده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solve(x^2-1)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1- و 1 برگشت داده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</a:t>
            </a: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16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05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محاسبه ریشه (حل معادله)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syms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a b c x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S=a*x^2+b*</a:t>
            </a:r>
            <a:r>
              <a:rPr lang="en-US" dirty="0" err="1" smtClean="0">
                <a:cs typeface="B Zar" panose="00000400000000000000" pitchFamily="2" charset="-78"/>
              </a:rPr>
              <a:t>x+c</a:t>
            </a:r>
            <a:r>
              <a:rPr lang="en-US" dirty="0">
                <a:cs typeface="B Zar" panose="00000400000000000000" pitchFamily="2" charset="-78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solve(S</a:t>
            </a:r>
            <a:r>
              <a:rPr lang="en-US" dirty="0">
                <a:cs typeface="B Zar" panose="00000400000000000000" pitchFamily="2" charset="-78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cs typeface="B Zar" panose="00000400000000000000" pitchFamily="2" charset="-78"/>
              </a:rPr>
              <a:t>ans</a:t>
            </a:r>
            <a:r>
              <a:rPr lang="en-U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-(</a:t>
            </a:r>
            <a:r>
              <a:rPr lang="en-US" dirty="0">
                <a:cs typeface="B Zar" panose="00000400000000000000" pitchFamily="2" charset="-78"/>
              </a:rPr>
              <a:t>b + (b^2 - 4*a*c)^(1/2))/(2*a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-(b - (b^2 - 4*a*c)^(1/2))/(2*a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subs(</a:t>
            </a:r>
            <a:r>
              <a:rPr lang="en-US" dirty="0" err="1" smtClean="0">
                <a:cs typeface="B Zar" panose="00000400000000000000" pitchFamily="2" charset="-78"/>
              </a:rPr>
              <a:t>ans</a:t>
            </a:r>
            <a:r>
              <a:rPr lang="en-US" dirty="0">
                <a:cs typeface="B Zar" panose="00000400000000000000" pitchFamily="2" charset="-78"/>
              </a:rPr>
              <a:t>,{</a:t>
            </a:r>
            <a:r>
              <a:rPr lang="en-US" dirty="0" err="1">
                <a:cs typeface="B Zar" panose="00000400000000000000" pitchFamily="2" charset="-78"/>
              </a:rPr>
              <a:t>a,b,c</a:t>
            </a:r>
            <a:r>
              <a:rPr lang="en-US" dirty="0">
                <a:cs typeface="B Zar" panose="00000400000000000000" pitchFamily="2" charset="-78"/>
              </a:rPr>
              <a:t>},[1,1,1])</a:t>
            </a:r>
          </a:p>
          <a:p>
            <a:pPr marL="0" indent="0">
              <a:buNone/>
            </a:pPr>
            <a:r>
              <a:rPr lang="en-US" dirty="0" err="1">
                <a:cs typeface="B Zar" panose="00000400000000000000" pitchFamily="2" charset="-78"/>
              </a:rPr>
              <a:t>ans</a:t>
            </a:r>
            <a:r>
              <a:rPr lang="en-U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-0.5000 - 0.8660i</a:t>
            </a: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en-US" dirty="0">
                <a:cs typeface="B Zar" panose="00000400000000000000" pitchFamily="2" charset="-78"/>
              </a:rPr>
              <a:t>-0.5000 + 0.8660i</a:t>
            </a:r>
          </a:p>
          <a:p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17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حل معادلات دیفرانسیل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حل معادلات دیفرانسیل معمولی با </a:t>
            </a:r>
            <a:r>
              <a:rPr lang="fa-IR" dirty="0" smtClean="0">
                <a:cs typeface="B Zar" panose="00000400000000000000" pitchFamily="2" charset="-78"/>
              </a:rPr>
              <a:t>شرط اولیه</a:t>
            </a:r>
            <a:endParaRPr lang="en-US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dsolve</a:t>
            </a:r>
            <a:r>
              <a:rPr lang="en-US" dirty="0" smtClean="0">
                <a:cs typeface="B Zar" panose="00000400000000000000" pitchFamily="2" charset="-78"/>
              </a:rPr>
              <a:t>(</a:t>
            </a:r>
            <a:r>
              <a:rPr lang="en-US" i="1" dirty="0" err="1" smtClean="0">
                <a:cs typeface="B Zar" panose="00000400000000000000" pitchFamily="2" charset="-78"/>
              </a:rPr>
              <a:t>equation</a:t>
            </a:r>
            <a:r>
              <a:rPr lang="en-US" dirty="0" err="1" smtClean="0">
                <a:cs typeface="B Zar" panose="00000400000000000000" pitchFamily="2" charset="-78"/>
              </a:rPr>
              <a:t>,</a:t>
            </a:r>
            <a:r>
              <a:rPr lang="en-US" i="1" dirty="0" err="1" smtClean="0">
                <a:cs typeface="B Zar" panose="00000400000000000000" pitchFamily="2" charset="-78"/>
              </a:rPr>
              <a:t>condition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b="1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dsolve</a:t>
            </a:r>
            <a:r>
              <a:rPr lang="es-ES" dirty="0">
                <a:cs typeface="B Zar" panose="00000400000000000000" pitchFamily="2" charset="-78"/>
              </a:rPr>
              <a:t>('Dy=1+y^2','y(0)=1')</a:t>
            </a: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ans</a:t>
            </a:r>
            <a:r>
              <a:rPr lang="es-E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s-ES" dirty="0">
                <a:cs typeface="B Zar" panose="00000400000000000000" pitchFamily="2" charset="-78"/>
              </a:rPr>
              <a:t>tan(pi/4 + t</a:t>
            </a:r>
            <a:r>
              <a:rPr lang="es-ES" dirty="0" smtClean="0">
                <a:cs typeface="B Zar" panose="00000400000000000000" pitchFamily="2" charset="-78"/>
              </a:rPr>
              <a:t>)</a:t>
            </a:r>
          </a:p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حل بدون شرط اولیه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 smtClean="0">
                <a:cs typeface="B Zar" panose="00000400000000000000" pitchFamily="2" charset="-78"/>
              </a:rPr>
              <a:t>dsolve</a:t>
            </a:r>
            <a:r>
              <a:rPr lang="es-ES" dirty="0">
                <a:cs typeface="B Zar" panose="00000400000000000000" pitchFamily="2" charset="-78"/>
              </a:rPr>
              <a:t>('Dy=1+y^2')</a:t>
            </a: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ans</a:t>
            </a:r>
            <a:r>
              <a:rPr lang="es-ES" dirty="0">
                <a:cs typeface="B Zar" panose="00000400000000000000" pitchFamily="2" charset="-78"/>
              </a:rPr>
              <a:t> =</a:t>
            </a:r>
          </a:p>
          <a:p>
            <a:pPr marL="0" indent="0">
              <a:buNone/>
            </a:pPr>
            <a:r>
              <a:rPr lang="es-ES" dirty="0" smtClean="0">
                <a:cs typeface="B Zar" panose="00000400000000000000" pitchFamily="2" charset="-78"/>
              </a:rPr>
              <a:t>tan(C3 </a:t>
            </a:r>
            <a:r>
              <a:rPr lang="es-ES" dirty="0">
                <a:cs typeface="B Zar" panose="00000400000000000000" pitchFamily="2" charset="-78"/>
              </a:rPr>
              <a:t>+ t)</a:t>
            </a:r>
            <a:endParaRPr lang="en-US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18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5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حل معادلات دیفرانسیل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حل معادلات دیفرانسیل 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مرتبه دوم 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d2y/dx2=cos2x-y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 با شرایط اولیه </a:t>
            </a:r>
            <a:r>
              <a:rPr lang="en-US" dirty="0" err="1">
                <a:solidFill>
                  <a:schemeClr val="tx1"/>
                </a:solidFill>
                <a:cs typeface="B Zar" panose="00000400000000000000" pitchFamily="2" charset="-78"/>
              </a:rPr>
              <a:t>dy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/dx(0)=0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 و 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x(0)=</a:t>
            </a:r>
            <a:r>
              <a:rPr lang="en-US" dirty="0" smtClean="0">
                <a:solidFill>
                  <a:schemeClr val="tx1"/>
                </a:solidFill>
                <a:cs typeface="B Zar" panose="00000400000000000000" pitchFamily="2" charset="-78"/>
              </a:rPr>
              <a:t>0</a:t>
            </a:r>
          </a:p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dsolve</a:t>
            </a:r>
            <a:r>
              <a:rPr lang="en-US" dirty="0" smtClean="0">
                <a:cs typeface="B Zar" panose="00000400000000000000" pitchFamily="2" charset="-78"/>
              </a:rPr>
              <a:t>(</a:t>
            </a:r>
            <a:r>
              <a:rPr lang="en-US" i="1" dirty="0" smtClean="0">
                <a:cs typeface="B Zar" panose="00000400000000000000" pitchFamily="2" charset="-78"/>
              </a:rPr>
              <a:t>equation</a:t>
            </a:r>
            <a:r>
              <a:rPr lang="en-US" dirty="0" smtClean="0">
                <a:cs typeface="B Zar" panose="00000400000000000000" pitchFamily="2" charset="-78"/>
              </a:rPr>
              <a:t>,</a:t>
            </a:r>
            <a:r>
              <a:rPr lang="en-US" i="1" dirty="0" smtClean="0">
                <a:cs typeface="B Zar" panose="00000400000000000000" pitchFamily="2" charset="-78"/>
              </a:rPr>
              <a:t>condition1,condition2</a:t>
            </a:r>
            <a:r>
              <a:rPr lang="en-US" dirty="0" smtClean="0">
                <a:cs typeface="B Zar" panose="00000400000000000000" pitchFamily="2" charset="-78"/>
              </a:rPr>
              <a:t>)</a:t>
            </a:r>
          </a:p>
          <a:p>
            <a:pPr marL="0" indent="0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 smtClean="0">
                <a:cs typeface="B Zar" panose="00000400000000000000" pitchFamily="2" charset="-78"/>
              </a:rPr>
              <a:t>y=</a:t>
            </a:r>
            <a:r>
              <a:rPr lang="en-US" dirty="0" err="1" smtClean="0">
                <a:cs typeface="B Zar" panose="00000400000000000000" pitchFamily="2" charset="-78"/>
              </a:rPr>
              <a:t>dsolve</a:t>
            </a:r>
            <a:r>
              <a:rPr lang="en-US" dirty="0">
                <a:cs typeface="B Zar" panose="00000400000000000000" pitchFamily="2" charset="-78"/>
              </a:rPr>
              <a:t>('D2y=cos(2*x)-</a:t>
            </a:r>
            <a:r>
              <a:rPr lang="en-US" dirty="0" err="1">
                <a:cs typeface="B Zar" panose="00000400000000000000" pitchFamily="2" charset="-78"/>
              </a:rPr>
              <a:t>y','y</a:t>
            </a:r>
            <a:r>
              <a:rPr lang="en-US" dirty="0">
                <a:cs typeface="B Zar" panose="00000400000000000000" pitchFamily="2" charset="-78"/>
              </a:rPr>
              <a:t>(0)=1','Dy(0)=0','x')</a:t>
            </a:r>
          </a:p>
          <a:p>
            <a:pPr marL="0" indent="0">
              <a:buNone/>
            </a:pPr>
            <a:r>
              <a:rPr lang="en-US" dirty="0" err="1" smtClean="0">
                <a:cs typeface="B Zar" panose="00000400000000000000" pitchFamily="2" charset="-78"/>
              </a:rPr>
              <a:t>ans</a:t>
            </a:r>
            <a:r>
              <a:rPr lang="en-US" dirty="0" smtClean="0">
                <a:cs typeface="B Zar" panose="00000400000000000000" pitchFamily="2" charset="-78"/>
              </a:rPr>
              <a:t>=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dirty="0">
                <a:cs typeface="B Zar" panose="00000400000000000000" pitchFamily="2" charset="-78"/>
              </a:rPr>
              <a:t>(5*cos(x))/3 + sin(x)*(sin(3*x)/6 + sin(x)/2) - (2*cos(x)*(6*tan(x/2)^2 - </a:t>
            </a:r>
            <a:r>
              <a:rPr lang="en-US" dirty="0" smtClean="0">
                <a:cs typeface="B Zar" panose="00000400000000000000" pitchFamily="2" charset="-78"/>
              </a:rPr>
              <a:t>*</a:t>
            </a:r>
            <a:r>
              <a:rPr lang="en-US" dirty="0">
                <a:cs typeface="B Zar" panose="00000400000000000000" pitchFamily="2" charset="-78"/>
              </a:rPr>
              <a:t>tan(x/2)^4 + 1))/(3*(tan(x/2)^2 + 1)^3)</a:t>
            </a:r>
          </a:p>
          <a:p>
            <a:pPr marL="0" indent="0" algn="r" rtl="1">
              <a:buNone/>
            </a:pP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19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9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معرفی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این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Toolbox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به طور کلی برای عملیات هایی که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نیاز به کار با حروف و سمبل ها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دارند،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استفاده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شود. از جمله قابلیت های مهم این ابزار کار با موارد زیر است:</a:t>
            </a: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- توابع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ریاضی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خاص</a:t>
            </a:r>
          </a:p>
          <a:p>
            <a:pPr marL="0" indent="0" algn="r" rtl="1">
              <a:buNone/>
            </a:pPr>
            <a:r>
              <a:rPr lang="fa-IR" altLang="en-US" smtClean="0">
                <a:solidFill>
                  <a:srgbClr val="000000"/>
                </a:solidFill>
                <a:cs typeface="B Zar" panose="00000400000000000000" pitchFamily="2" charset="-78"/>
              </a:rPr>
              <a:t>-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حساب دیفرانسیل و انتگرال</a:t>
            </a: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- جبر خطی و حل معادله</a:t>
            </a: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- تبدیل های فوریه، لاپلاس،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Z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و تبدیل های معکوس آن ها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2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04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>
                <a:cs typeface="B Zar" panose="00000400000000000000" pitchFamily="2" charset="-78"/>
              </a:rPr>
              <a:t>Symbolic Plot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Zar" panose="00000400000000000000" pitchFamily="2" charset="-78"/>
              </a:rPr>
              <a:t>از تابع </a:t>
            </a:r>
            <a:r>
              <a:rPr lang="en-US" dirty="0" err="1" smtClean="0">
                <a:cs typeface="B Zar" panose="00000400000000000000" pitchFamily="2" charset="-78"/>
              </a:rPr>
              <a:t>ezplot</a:t>
            </a:r>
            <a:r>
              <a:rPr lang="fa-IR" dirty="0" smtClean="0">
                <a:cs typeface="B Zar" panose="00000400000000000000" pitchFamily="2" charset="-78"/>
              </a:rPr>
              <a:t> برای </a:t>
            </a:r>
            <a:r>
              <a:rPr lang="en-US" dirty="0" smtClean="0">
                <a:cs typeface="B Zar" panose="00000400000000000000" pitchFamily="2" charset="-78"/>
              </a:rPr>
              <a:t>plot</a:t>
            </a:r>
            <a:r>
              <a:rPr lang="fa-IR" dirty="0" smtClean="0">
                <a:cs typeface="B Zar" panose="00000400000000000000" pitchFamily="2" charset="-78"/>
              </a:rPr>
              <a:t> کردن سمبل ها استفاده میشود</a:t>
            </a:r>
            <a:endParaRPr lang="en-US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 marL="0" indent="0" algn="l">
              <a:buNone/>
            </a:pPr>
            <a:r>
              <a:rPr lang="en-US" dirty="0" err="1" smtClean="0">
                <a:cs typeface="B Zar" panose="00000400000000000000" pitchFamily="2" charset="-78"/>
              </a:rPr>
              <a:t>syms</a:t>
            </a:r>
            <a:r>
              <a:rPr lang="en-US" dirty="0" smtClean="0">
                <a:cs typeface="B Zar" panose="00000400000000000000" pitchFamily="2" charset="-78"/>
              </a:rPr>
              <a:t> x y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g = x^2 + y^2 - 3;</a:t>
            </a:r>
            <a:endParaRPr lang="en-US" altLang="en-US" dirty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solidFill>
                  <a:srgbClr val="333333"/>
                </a:solidFill>
                <a:latin typeface="Courier New" panose="02070309020205020404" pitchFamily="49" charset="0"/>
              </a:rPr>
              <a:t>ezplot</a:t>
            </a:r>
            <a:r>
              <a:rPr lang="en-US" alt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(g)</a:t>
            </a:r>
            <a:endParaRPr lang="en-US" altLang="en-US" dirty="0"/>
          </a:p>
          <a:p>
            <a:pPr marL="0" indent="0" algn="r" rtl="1">
              <a:buNone/>
            </a:pPr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498" y="2922509"/>
            <a:ext cx="4191001" cy="37623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20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15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تعریف سمبل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سمبل (متغیر)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را تعریف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کند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l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 y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دو 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سمبل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و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را تعریف می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کند</a:t>
            </a:r>
          </a:p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l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y=x^2+1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subs(y,2)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r" rtl="1">
              <a:lnSpc>
                <a:spcPct val="110000"/>
              </a:lnSpc>
              <a:spcBef>
                <a:spcPts val="1200"/>
              </a:spcBef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تابع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subs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یک مقدار را در سمبل قرار می دهد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. به عنوان مثال در کد قبلی،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را برابر 2 قرار داده و مقدار 5 را برای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</a:t>
            </a: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برمیگرداند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3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64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تعریف سمبل – دستور </a:t>
            </a:r>
            <a:r>
              <a:rPr lang="en-US" dirty="0" smtClean="0">
                <a:cs typeface="B Zar" panose="00000400000000000000" pitchFamily="2" charset="-78"/>
              </a:rPr>
              <a:t>subs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1985" y="2638697"/>
            <a:ext cx="2604951" cy="190717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>
                <a:cs typeface="B Zar" panose="00000400000000000000" pitchFamily="2" charset="-78"/>
              </a:rPr>
              <a:t>a=cos(</a:t>
            </a:r>
            <a:r>
              <a:rPr lang="fr-FR" dirty="0" err="1" smtClean="0">
                <a:cs typeface="B Zar" panose="00000400000000000000" pitchFamily="2" charset="-78"/>
              </a:rPr>
              <a:t>x+y</a:t>
            </a:r>
            <a:r>
              <a:rPr lang="fr-FR" dirty="0" smtClean="0">
                <a:cs typeface="B Zar" panose="00000400000000000000" pitchFamily="2" charset="-78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err="1" smtClean="0">
                <a:cs typeface="B Zar" panose="00000400000000000000" pitchFamily="2" charset="-78"/>
              </a:rPr>
              <a:t>subs</a:t>
            </a:r>
            <a:r>
              <a:rPr lang="fr-FR" dirty="0" smtClean="0">
                <a:cs typeface="B Zar" panose="00000400000000000000" pitchFamily="2" charset="-78"/>
              </a:rPr>
              <a:t>(a</a:t>
            </a:r>
            <a:r>
              <a:rPr lang="fr-FR" dirty="0">
                <a:cs typeface="B Zar" panose="00000400000000000000" pitchFamily="2" charset="-78"/>
              </a:rPr>
              <a:t>,{</a:t>
            </a:r>
            <a:r>
              <a:rPr lang="fr-FR" dirty="0" err="1">
                <a:cs typeface="B Zar" panose="00000400000000000000" pitchFamily="2" charset="-78"/>
              </a:rPr>
              <a:t>x,y</a:t>
            </a:r>
            <a:r>
              <a:rPr lang="fr-FR" dirty="0">
                <a:cs typeface="B Zar" panose="00000400000000000000" pitchFamily="2" charset="-78"/>
              </a:rPr>
              <a:t>},[pi,0</a:t>
            </a:r>
            <a:r>
              <a:rPr lang="fr-FR" dirty="0" smtClean="0">
                <a:cs typeface="B Zar" panose="00000400000000000000" pitchFamily="2" charset="-78"/>
              </a:rPr>
              <a:t>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>
                <a:cs typeface="B Zar" panose="00000400000000000000" pitchFamily="2" charset="-78"/>
              </a:rPr>
              <a:t>ans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>
                <a:cs typeface="B Zar" panose="00000400000000000000" pitchFamily="2" charset="-78"/>
              </a:rPr>
              <a:t>-</a:t>
            </a:r>
            <a:r>
              <a:rPr lang="fr-FR" dirty="0">
                <a:cs typeface="B Zar" panose="00000400000000000000" pitchFamily="2" charset="-78"/>
              </a:rPr>
              <a:t>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dirty="0">
              <a:cs typeface="B Zar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1542" y="2638697"/>
            <a:ext cx="1628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cs typeface="B Zar" panose="00000400000000000000" pitchFamily="2" charset="-78"/>
              </a:rPr>
              <a:t>a=cos(</a:t>
            </a:r>
            <a:r>
              <a:rPr lang="fr-FR" sz="2000" dirty="0" err="1">
                <a:cs typeface="B Zar" panose="00000400000000000000" pitchFamily="2" charset="-78"/>
              </a:rPr>
              <a:t>x+y</a:t>
            </a:r>
            <a:r>
              <a:rPr lang="fr-FR" sz="2000" dirty="0">
                <a:cs typeface="B Zar" panose="00000400000000000000" pitchFamily="2" charset="-78"/>
              </a:rPr>
              <a:t>)</a:t>
            </a:r>
          </a:p>
          <a:p>
            <a:r>
              <a:rPr lang="fr-FR" sz="2000" dirty="0" err="1">
                <a:cs typeface="B Zar" panose="00000400000000000000" pitchFamily="2" charset="-78"/>
              </a:rPr>
              <a:t>subs</a:t>
            </a:r>
            <a:r>
              <a:rPr lang="fr-FR" sz="2000" dirty="0">
                <a:cs typeface="B Zar" panose="00000400000000000000" pitchFamily="2" charset="-78"/>
              </a:rPr>
              <a:t>(a,x,0)</a:t>
            </a:r>
          </a:p>
          <a:p>
            <a:r>
              <a:rPr lang="fr-FR" sz="2000" dirty="0">
                <a:cs typeface="B Zar" panose="00000400000000000000" pitchFamily="2" charset="-78"/>
              </a:rPr>
              <a:t>ans =</a:t>
            </a:r>
          </a:p>
          <a:p>
            <a:r>
              <a:rPr lang="fr-FR" sz="2000" dirty="0">
                <a:cs typeface="B Zar" panose="00000400000000000000" pitchFamily="2" charset="-78"/>
              </a:rPr>
              <a:t>cos(y)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82244" y="2638697"/>
            <a:ext cx="1794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cs typeface="B Zar" panose="00000400000000000000" pitchFamily="2" charset="-78"/>
              </a:rPr>
              <a:t>a=cos(</a:t>
            </a:r>
            <a:r>
              <a:rPr lang="fr-FR" sz="2000" dirty="0" err="1">
                <a:cs typeface="B Zar" panose="00000400000000000000" pitchFamily="2" charset="-78"/>
              </a:rPr>
              <a:t>x+y</a:t>
            </a:r>
            <a:r>
              <a:rPr lang="fr-FR" sz="2000" dirty="0">
                <a:cs typeface="B Zar" panose="00000400000000000000" pitchFamily="2" charset="-78"/>
              </a:rPr>
              <a:t>)</a:t>
            </a:r>
          </a:p>
          <a:p>
            <a:r>
              <a:rPr lang="fr-FR" sz="2000" dirty="0" err="1" smtClean="0">
                <a:cs typeface="B Zar" panose="00000400000000000000" pitchFamily="2" charset="-78"/>
              </a:rPr>
              <a:t>subs</a:t>
            </a:r>
            <a:r>
              <a:rPr lang="fr-FR" sz="2000" dirty="0" smtClean="0">
                <a:cs typeface="B Zar" panose="00000400000000000000" pitchFamily="2" charset="-78"/>
              </a:rPr>
              <a:t>(a,y,0</a:t>
            </a:r>
            <a:r>
              <a:rPr lang="fr-FR" sz="2000" dirty="0">
                <a:cs typeface="B Zar" panose="00000400000000000000" pitchFamily="2" charset="-78"/>
              </a:rPr>
              <a:t>)</a:t>
            </a:r>
          </a:p>
          <a:p>
            <a:r>
              <a:rPr lang="fr-FR" sz="2000" dirty="0">
                <a:cs typeface="B Zar" panose="00000400000000000000" pitchFamily="2" charset="-78"/>
              </a:rPr>
              <a:t>ans =</a:t>
            </a:r>
          </a:p>
          <a:p>
            <a:r>
              <a:rPr lang="fr-FR" sz="2000" dirty="0">
                <a:cs typeface="B Zar" panose="00000400000000000000" pitchFamily="2" charset="-78"/>
              </a:rPr>
              <a:t>cos(x)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1542" y="4284617"/>
            <a:ext cx="8220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در مثال های بالا کاربرد های بیشتر از دستور </a:t>
            </a:r>
            <a:r>
              <a:rPr lang="en-US" dirty="0" smtClean="0">
                <a:cs typeface="B Zar" panose="00000400000000000000" pitchFamily="2" charset="-78"/>
              </a:rPr>
              <a:t>subs</a:t>
            </a:r>
            <a:r>
              <a:rPr lang="fa-IR" dirty="0" smtClean="0">
                <a:cs typeface="B Zar" panose="00000400000000000000" pitchFamily="2" charset="-78"/>
              </a:rPr>
              <a:t> را میبینیم.</a:t>
            </a:r>
          </a:p>
          <a:p>
            <a:pPr algn="r" rtl="1">
              <a:spcBef>
                <a:spcPts val="1200"/>
              </a:spcBef>
            </a:pPr>
            <a:r>
              <a:rPr lang="fa-IR" dirty="0" smtClean="0">
                <a:cs typeface="B Zar" panose="00000400000000000000" pitchFamily="2" charset="-78"/>
              </a:rPr>
              <a:t>مثال اول متغیر </a:t>
            </a:r>
            <a:r>
              <a:rPr lang="en-US" dirty="0" smtClean="0">
                <a:cs typeface="B Zar" panose="00000400000000000000" pitchFamily="2" charset="-78"/>
              </a:rPr>
              <a:t>x</a:t>
            </a:r>
            <a:r>
              <a:rPr lang="fa-IR" dirty="0" smtClean="0">
                <a:cs typeface="B Zar" panose="00000400000000000000" pitchFamily="2" charset="-78"/>
              </a:rPr>
              <a:t> از </a:t>
            </a:r>
            <a:r>
              <a:rPr lang="en-US" dirty="0" smtClean="0">
                <a:cs typeface="B Zar" panose="00000400000000000000" pitchFamily="2" charset="-78"/>
              </a:rPr>
              <a:t>a</a:t>
            </a:r>
            <a:r>
              <a:rPr lang="fa-IR" dirty="0" smtClean="0">
                <a:cs typeface="B Zar" panose="00000400000000000000" pitchFamily="2" charset="-78"/>
              </a:rPr>
              <a:t> را برابر 0 قرار میدهد. مثال دوم </a:t>
            </a:r>
            <a:r>
              <a:rPr lang="fa-IR" dirty="0">
                <a:cs typeface="B Zar" panose="00000400000000000000" pitchFamily="2" charset="-78"/>
              </a:rPr>
              <a:t>متغیر </a:t>
            </a:r>
            <a:r>
              <a:rPr lang="en-US" dirty="0" smtClean="0">
                <a:cs typeface="B Zar" panose="00000400000000000000" pitchFamily="2" charset="-78"/>
              </a:rPr>
              <a:t>y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fa-IR" dirty="0">
                <a:cs typeface="B Zar" panose="00000400000000000000" pitchFamily="2" charset="-78"/>
              </a:rPr>
              <a:t>از </a:t>
            </a:r>
            <a:r>
              <a:rPr lang="en-US" dirty="0">
                <a:cs typeface="B Zar" panose="00000400000000000000" pitchFamily="2" charset="-78"/>
              </a:rPr>
              <a:t>a</a:t>
            </a:r>
            <a:r>
              <a:rPr lang="fa-IR" dirty="0">
                <a:cs typeface="B Zar" panose="00000400000000000000" pitchFamily="2" charset="-78"/>
              </a:rPr>
              <a:t> را برابر 0 قرار </a:t>
            </a:r>
            <a:r>
              <a:rPr lang="fa-IR" dirty="0" smtClean="0">
                <a:cs typeface="B Zar" panose="00000400000000000000" pitchFamily="2" charset="-78"/>
              </a:rPr>
              <a:t>میدهد. مثال سوم هر دو مغیر </a:t>
            </a:r>
            <a:r>
              <a:rPr lang="en-US" dirty="0" smtClean="0">
                <a:cs typeface="B Zar" panose="00000400000000000000" pitchFamily="2" charset="-78"/>
              </a:rPr>
              <a:t>{</a:t>
            </a:r>
            <a:r>
              <a:rPr lang="en-US" dirty="0" err="1" smtClean="0">
                <a:cs typeface="B Zar" panose="00000400000000000000" pitchFamily="2" charset="-78"/>
              </a:rPr>
              <a:t>x,y</a:t>
            </a:r>
            <a:r>
              <a:rPr lang="en-US" dirty="0" smtClean="0">
                <a:cs typeface="B Zar" panose="00000400000000000000" pitchFamily="2" charset="-78"/>
              </a:rPr>
              <a:t>}</a:t>
            </a:r>
            <a:r>
              <a:rPr lang="fa-IR" dirty="0" smtClean="0">
                <a:cs typeface="B Zar" panose="00000400000000000000" pitchFamily="2" charset="-78"/>
              </a:rPr>
              <a:t> را مقدار دهی میکند.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4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8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factor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یک چند جمله ای را به حاصلضرب چند عبارت چند جمله </a:t>
            </a:r>
            <a:r>
              <a:rPr lang="fa-IR" dirty="0" smtClean="0">
                <a:cs typeface="B Zar" panose="00000400000000000000" pitchFamily="2" charset="-78"/>
              </a:rPr>
              <a:t>ای ساده </a:t>
            </a:r>
            <a:r>
              <a:rPr lang="fa-IR" dirty="0">
                <a:cs typeface="B Zar" panose="00000400000000000000" pitchFamily="2" charset="-78"/>
              </a:rPr>
              <a:t>تجزیه می </a:t>
            </a:r>
            <a:r>
              <a:rPr lang="fa-IR" dirty="0" smtClean="0">
                <a:cs typeface="B Zar" panose="00000400000000000000" pitchFamily="2" charset="-78"/>
              </a:rPr>
              <a:t>کند</a:t>
            </a:r>
            <a:endParaRPr lang="en-US" dirty="0" smtClean="0">
              <a:cs typeface="B Zar" panose="00000400000000000000" pitchFamily="2" charset="-78"/>
            </a:endParaRPr>
          </a:p>
          <a:p>
            <a:pPr marL="0" indent="0" algn="l">
              <a:buNone/>
            </a:pPr>
            <a:r>
              <a:rPr lang="en-US" altLang="en-US" dirty="0" err="1" smtClean="0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x y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l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y=x^4-1</a:t>
            </a:r>
          </a:p>
          <a:p>
            <a:pPr marL="0" indent="0" algn="l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factor(y)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خروجی:</a:t>
            </a:r>
            <a:endParaRPr lang="fa-IR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pt-BR" dirty="0">
                <a:cs typeface="B Zar" panose="00000400000000000000" pitchFamily="2" charset="-78"/>
              </a:rPr>
              <a:t>(x - 1)*(x + 1)*(x^2 + 1</a:t>
            </a:r>
            <a:r>
              <a:rPr lang="pt-BR" dirty="0" smtClean="0">
                <a:cs typeface="B Zar" panose="00000400000000000000" pitchFamily="2" charset="-78"/>
              </a:rPr>
              <a:t>)</a:t>
            </a: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5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71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expand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بسط دادن عبارات سمبلیک به صورت سمبلیک به کار می </a:t>
            </a:r>
            <a:r>
              <a:rPr lang="fa-IR" dirty="0" smtClean="0">
                <a:cs typeface="B Zar" panose="00000400000000000000" pitchFamily="2" charset="-78"/>
              </a:rPr>
              <a:t>رود؛ در واقع عکس </a:t>
            </a:r>
            <a:r>
              <a:rPr lang="en-US" dirty="0" smtClean="0">
                <a:cs typeface="B Zar" panose="00000400000000000000" pitchFamily="2" charset="-78"/>
              </a:rPr>
              <a:t>factor</a:t>
            </a:r>
            <a:r>
              <a:rPr lang="fa-IR" dirty="0" smtClean="0">
                <a:cs typeface="B Zar" panose="00000400000000000000" pitchFamily="2" charset="-78"/>
              </a:rPr>
              <a:t> عمل میکند</a:t>
            </a:r>
          </a:p>
          <a:p>
            <a:pPr marL="0" indent="0" algn="r" rtl="1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expand(</a:t>
            </a:r>
            <a:r>
              <a:rPr lang="pt-BR" dirty="0">
                <a:cs typeface="B Zar" panose="00000400000000000000" pitchFamily="2" charset="-78"/>
              </a:rPr>
              <a:t>(x - 1)*(x + 1)*(x^2 + 1</a:t>
            </a:r>
            <a:r>
              <a:rPr lang="pt-BR" dirty="0" smtClean="0">
                <a:cs typeface="B Zar" panose="00000400000000000000" pitchFamily="2" charset="-78"/>
              </a:rPr>
              <a:t>)</a:t>
            </a:r>
            <a:r>
              <a:rPr 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)</a:t>
            </a:r>
          </a:p>
          <a:p>
            <a:pPr marL="0" indent="0" algn="r" rtl="1"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خروجی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:</a:t>
            </a:r>
            <a:endParaRPr 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x^4-1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>
                <a:cs typeface="B Zar" panose="00000400000000000000" pitchFamily="2" charset="-78"/>
              </a:rPr>
              <a:t>expand</a:t>
            </a:r>
            <a:r>
              <a:rPr lang="es-ES" dirty="0">
                <a:cs typeface="B Zar" panose="00000400000000000000" pitchFamily="2" charset="-78"/>
              </a:rPr>
              <a:t>(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</a:t>
            </a:r>
            <a:r>
              <a:rPr lang="es-ES" dirty="0" err="1">
                <a:cs typeface="B Zar" panose="00000400000000000000" pitchFamily="2" charset="-78"/>
              </a:rPr>
              <a:t>x+y</a:t>
            </a:r>
            <a:r>
              <a:rPr lang="es-ES" dirty="0" smtClean="0">
                <a:cs typeface="B Zar" panose="00000400000000000000" pitchFamily="2" charset="-78"/>
              </a:rPr>
              <a:t>))</a:t>
            </a:r>
          </a:p>
          <a:p>
            <a:pPr marL="0" indent="0" algn="r" rtl="1">
              <a:buNone/>
            </a:pPr>
            <a:r>
              <a:rPr lang="fa-IR" altLang="en-US" dirty="0">
                <a:solidFill>
                  <a:srgbClr val="000000"/>
                </a:solidFill>
                <a:cs typeface="B Zar" panose="00000400000000000000" pitchFamily="2" charset="-78"/>
              </a:rPr>
              <a:t>خروجی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:</a:t>
            </a:r>
            <a:endParaRPr lang="es-ES" dirty="0"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s-ES" dirty="0" err="1" smtClean="0">
                <a:cs typeface="B Zar" panose="00000400000000000000" pitchFamily="2" charset="-78"/>
              </a:rPr>
              <a:t>cos</a:t>
            </a:r>
            <a:r>
              <a:rPr lang="es-ES" dirty="0" smtClean="0">
                <a:cs typeface="B Zar" panose="00000400000000000000" pitchFamily="2" charset="-78"/>
              </a:rPr>
              <a:t>(x</a:t>
            </a:r>
            <a:r>
              <a:rPr lang="es-ES" dirty="0">
                <a:cs typeface="B Zar" panose="00000400000000000000" pitchFamily="2" charset="-78"/>
              </a:rPr>
              <a:t>)*</a:t>
            </a:r>
            <a:r>
              <a:rPr lang="es-ES" dirty="0" err="1">
                <a:cs typeface="B Zar" panose="00000400000000000000" pitchFamily="2" charset="-78"/>
              </a:rPr>
              <a:t>cos</a:t>
            </a:r>
            <a:r>
              <a:rPr lang="es-ES" dirty="0">
                <a:cs typeface="B Zar" panose="00000400000000000000" pitchFamily="2" charset="-78"/>
              </a:rPr>
              <a:t>(y) - sin(x)*sin(y</a:t>
            </a:r>
            <a:r>
              <a:rPr lang="es-ES" dirty="0" smtClean="0">
                <a:cs typeface="B Zar" panose="00000400000000000000" pitchFamily="2" charset="-78"/>
              </a:rPr>
              <a:t>)</a:t>
            </a:r>
            <a:endParaRPr lang="en-US" dirty="0">
              <a:cs typeface="B Zar" panose="00000400000000000000" pitchFamily="2" charset="-78"/>
            </a:endParaRP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6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pretty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</a:t>
            </a:r>
            <a:r>
              <a:rPr lang="fa-IR" dirty="0" smtClean="0">
                <a:cs typeface="B Zar" panose="00000400000000000000" pitchFamily="2" charset="-78"/>
              </a:rPr>
              <a:t>نمایش بهتر و زیباتر به کار میرود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  <a:cs typeface="B Zar" panose="00000400000000000000" pitchFamily="2" charset="-78"/>
              </a:rPr>
              <a:t>syms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x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f=x^3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- 6*x^2 + 21*x -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6;</a:t>
            </a:r>
            <a:endParaRPr lang="fa-IR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pretty(f)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           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  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3      2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             </a:t>
            </a:r>
            <a:r>
              <a:rPr lang="en-US" altLang="en-US" dirty="0">
                <a:solidFill>
                  <a:srgbClr val="000000"/>
                </a:solidFill>
                <a:cs typeface="B Zar" panose="00000400000000000000" pitchFamily="2" charset="-78"/>
              </a:rPr>
              <a:t>x  - 6 x  + 21 x - 6</a:t>
            </a:r>
          </a:p>
          <a:p>
            <a:pPr marL="0" indent="0" algn="r" rtl="1">
              <a:buNone/>
            </a:pPr>
            <a:endParaRPr lang="en-US" altLang="en-US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میتوان در تابع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pretty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آرگومان دومی برای طول عرض نمایش ارسال کرد (در حالت پیشفرض </a:t>
            </a:r>
            <a:r>
              <a:rPr lang="en-US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n</a:t>
            </a:r>
            <a:r>
              <a:rPr lang="fa-IR" alt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برابر 79 است)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pretty(</a:t>
            </a:r>
            <a:r>
              <a:rPr lang="en-US" altLang="en-US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s,n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7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70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collect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00594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</a:t>
            </a:r>
            <a:r>
              <a:rPr lang="fa-IR" dirty="0" smtClean="0">
                <a:cs typeface="B Zar" panose="00000400000000000000" pitchFamily="2" charset="-78"/>
              </a:rPr>
              <a:t>بدست آوردن ضرایب یک متغیر در یک چند جمله ای به کار میرود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syms</a:t>
            </a:r>
            <a:r>
              <a:rPr lang="en-US" altLang="en-US" dirty="0" smtClean="0">
                <a:solidFill>
                  <a:srgbClr val="000000"/>
                </a:solidFill>
              </a:rPr>
              <a:t> f x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f=x^2*y + y*x - x^2 - </a:t>
            </a:r>
            <a:r>
              <a:rPr lang="en-US" altLang="en-US" dirty="0" smtClean="0">
                <a:solidFill>
                  <a:srgbClr val="000000"/>
                </a:solidFill>
              </a:rPr>
              <a:t>2*x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 err="1">
                <a:solidFill>
                  <a:srgbClr val="000000"/>
                </a:solidFill>
              </a:rPr>
              <a:t>coeffs_x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smtClean="0">
                <a:solidFill>
                  <a:srgbClr val="000000"/>
                </a:solidFill>
              </a:rPr>
              <a:t>= </a:t>
            </a:r>
            <a:r>
              <a:rPr lang="es-ES" altLang="en-US" dirty="0" err="1" smtClean="0">
                <a:solidFill>
                  <a:srgbClr val="000000"/>
                </a:solidFill>
              </a:rPr>
              <a:t>collect</a:t>
            </a:r>
            <a:r>
              <a:rPr lang="es-ES" altLang="en-US" dirty="0" smtClean="0">
                <a:solidFill>
                  <a:srgbClr val="000000"/>
                </a:solidFill>
              </a:rPr>
              <a:t>(</a:t>
            </a:r>
            <a:r>
              <a:rPr lang="es-ES" altLang="en-US" dirty="0" err="1" smtClean="0">
                <a:solidFill>
                  <a:srgbClr val="000000"/>
                </a:solidFill>
              </a:rPr>
              <a:t>f,x</a:t>
            </a:r>
            <a:r>
              <a:rPr lang="es-ES" altLang="en-US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s-ES" altLang="en-US" dirty="0" err="1" smtClean="0">
                <a:solidFill>
                  <a:srgbClr val="000000"/>
                </a:solidFill>
              </a:rPr>
              <a:t>ans</a:t>
            </a:r>
            <a:r>
              <a:rPr lang="es-ES" altLang="en-US" dirty="0" smtClean="0">
                <a:solidFill>
                  <a:srgbClr val="000000"/>
                </a:solidFill>
              </a:rPr>
              <a:t>=</a:t>
            </a:r>
            <a:endParaRPr lang="es-E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>
                <a:solidFill>
                  <a:srgbClr val="000000"/>
                </a:solidFill>
              </a:rPr>
              <a:t>(y - 1)*x^2 + (y - 2)*</a:t>
            </a:r>
            <a:r>
              <a:rPr lang="es-ES" altLang="en-US" dirty="0" smtClean="0">
                <a:solidFill>
                  <a:srgbClr val="000000"/>
                </a:solidFill>
              </a:rPr>
              <a:t>x</a:t>
            </a:r>
          </a:p>
          <a:p>
            <a:pPr marL="0" indent="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 err="1">
                <a:solidFill>
                  <a:srgbClr val="000000"/>
                </a:solidFill>
              </a:rPr>
              <a:t>coeffs_y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smtClean="0">
                <a:solidFill>
                  <a:srgbClr val="000000"/>
                </a:solidFill>
              </a:rPr>
              <a:t>= </a:t>
            </a:r>
            <a:r>
              <a:rPr lang="es-ES" altLang="en-US" dirty="0" err="1" smtClean="0">
                <a:solidFill>
                  <a:srgbClr val="000000"/>
                </a:solidFill>
              </a:rPr>
              <a:t>collect</a:t>
            </a:r>
            <a:r>
              <a:rPr lang="es-ES" altLang="en-US" dirty="0" smtClean="0">
                <a:solidFill>
                  <a:srgbClr val="000000"/>
                </a:solidFill>
              </a:rPr>
              <a:t>(</a:t>
            </a:r>
            <a:r>
              <a:rPr lang="es-ES" altLang="en-US" dirty="0" err="1" smtClean="0">
                <a:solidFill>
                  <a:srgbClr val="000000"/>
                </a:solidFill>
              </a:rPr>
              <a:t>f,y</a:t>
            </a:r>
            <a:r>
              <a:rPr lang="es-ES" altLang="en-US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s-ES" altLang="en-US" dirty="0" err="1" smtClean="0">
                <a:solidFill>
                  <a:srgbClr val="000000"/>
                </a:solidFill>
              </a:rPr>
              <a:t>ans</a:t>
            </a:r>
            <a:r>
              <a:rPr lang="es-ES" altLang="en-US" dirty="0" smtClean="0">
                <a:solidFill>
                  <a:srgbClr val="000000"/>
                </a:solidFill>
              </a:rPr>
              <a:t>=</a:t>
            </a:r>
            <a:endParaRPr lang="es-E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altLang="en-US" dirty="0">
                <a:solidFill>
                  <a:srgbClr val="000000"/>
                </a:solidFill>
              </a:rPr>
              <a:t>(x^2 + x)*y - x^2 - 2*x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8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16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anose="00000400000000000000" pitchFamily="2" charset="-78"/>
              </a:rPr>
              <a:t>تابع </a:t>
            </a:r>
            <a:r>
              <a:rPr lang="en-US" dirty="0" smtClean="0">
                <a:cs typeface="B Zar" panose="00000400000000000000" pitchFamily="2" charset="-78"/>
              </a:rPr>
              <a:t>simplify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4528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B Zar" panose="00000400000000000000" pitchFamily="2" charset="-78"/>
              </a:rPr>
              <a:t>این تابع، برای </a:t>
            </a:r>
            <a:r>
              <a:rPr lang="fa-IR" dirty="0" smtClean="0">
                <a:cs typeface="B Zar" panose="00000400000000000000" pitchFamily="2" charset="-78"/>
              </a:rPr>
              <a:t>ساده کردن عبارات جبری به کار میرود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syms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x y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y</a:t>
            </a:r>
            <a:r>
              <a:rPr lang="en-US" altLang="en-US" dirty="0" smtClean="0">
                <a:solidFill>
                  <a:srgbClr val="000000"/>
                </a:solidFill>
              </a:rPr>
              <a:t>=sin(x</a:t>
            </a:r>
            <a:r>
              <a:rPr lang="en-US" altLang="en-US" dirty="0">
                <a:solidFill>
                  <a:srgbClr val="000000"/>
                </a:solidFill>
              </a:rPr>
              <a:t>)^2 + cos(x)^2 + log(x);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simplify(y)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</a:rPr>
              <a:t>= 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</a:rPr>
              <a:t>1+log(x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syms</a:t>
            </a:r>
            <a:r>
              <a:rPr lang="en-US" altLang="en-US" dirty="0">
                <a:solidFill>
                  <a:srgbClr val="000000"/>
                </a:solidFill>
              </a:rPr>
              <a:t> a </a:t>
            </a:r>
            <a:r>
              <a:rPr lang="en-US" altLang="en-US" dirty="0" smtClean="0">
                <a:solidFill>
                  <a:srgbClr val="000000"/>
                </a:solidFill>
              </a:rPr>
              <a:t>b f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f=</a:t>
            </a:r>
            <a:r>
              <a:rPr lang="en-US" altLang="en-US" dirty="0" err="1" smtClean="0">
                <a:solidFill>
                  <a:srgbClr val="000000"/>
                </a:solidFill>
              </a:rPr>
              <a:t>exp</a:t>
            </a:r>
            <a:r>
              <a:rPr lang="en-US" altLang="en-US" dirty="0" smtClean="0">
                <a:solidFill>
                  <a:srgbClr val="000000"/>
                </a:solidFill>
              </a:rPr>
              <a:t>(a*log(b</a:t>
            </a:r>
            <a:r>
              <a:rPr lang="en-US" altLang="en-US" dirty="0">
                <a:solidFill>
                  <a:srgbClr val="000000"/>
                </a:solidFill>
              </a:rPr>
              <a:t>));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simplify(f)</a:t>
            </a:r>
          </a:p>
          <a:p>
            <a:pPr marL="0" indent="0"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ans</a:t>
            </a:r>
            <a:r>
              <a:rPr lang="en-US" altLang="en-US" dirty="0" smtClean="0">
                <a:solidFill>
                  <a:srgbClr val="000000"/>
                </a:solidFill>
              </a:rPr>
              <a:t>=</a:t>
            </a:r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b^a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pPr marL="0" indent="0" algn="r" rtl="1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  <a:p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23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Zar" panose="00000400000000000000" pitchFamily="2" charset="-78"/>
              </a:rPr>
              <a:t>9</a:t>
            </a:r>
            <a:endParaRPr lang="en-US" sz="2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22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155</TotalTime>
  <Words>1037</Words>
  <Application>Microsoft Office PowerPoint</Application>
  <PresentationFormat>Widescreen</PresentationFormat>
  <Paragraphs>246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 Zar</vt:lpstr>
      <vt:lpstr>Calibri</vt:lpstr>
      <vt:lpstr>Century Schoolbook</vt:lpstr>
      <vt:lpstr>Corbel</vt:lpstr>
      <vt:lpstr>Courier New</vt:lpstr>
      <vt:lpstr>Times New Roman</vt:lpstr>
      <vt:lpstr>Wingdings</vt:lpstr>
      <vt:lpstr>Feathered</vt:lpstr>
      <vt:lpstr>Symbolic Toolbox in MATLAB</vt:lpstr>
      <vt:lpstr>معرفی</vt:lpstr>
      <vt:lpstr>تعریف سمبل</vt:lpstr>
      <vt:lpstr>تعریف سمبل – دستور subs</vt:lpstr>
      <vt:lpstr>تابع factor</vt:lpstr>
      <vt:lpstr>تابع expand</vt:lpstr>
      <vt:lpstr>تابع pretty</vt:lpstr>
      <vt:lpstr>تابع collect</vt:lpstr>
      <vt:lpstr>تابع simplify</vt:lpstr>
      <vt:lpstr>تابع simple</vt:lpstr>
      <vt:lpstr>تابع simple</vt:lpstr>
      <vt:lpstr>توابع poly2sym() و sym2poly()</vt:lpstr>
      <vt:lpstr>محاسبه مشتق</vt:lpstr>
      <vt:lpstr>محاسبه مشتق</vt:lpstr>
      <vt:lpstr>محاسبه انتگرال</vt:lpstr>
      <vt:lpstr>محاسبه ریشه (حل معادله)</vt:lpstr>
      <vt:lpstr>محاسبه ریشه (حل معادله)</vt:lpstr>
      <vt:lpstr>حل معادلات دیفرانسیل</vt:lpstr>
      <vt:lpstr>حل معادلات دیفرانسیل</vt:lpstr>
      <vt:lpstr>Symbolic Plot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Toolbox in MATLAB</dc:title>
  <dc:creator>Siavash</dc:creator>
  <cp:lastModifiedBy>SM Vahidipour</cp:lastModifiedBy>
  <cp:revision>62</cp:revision>
  <dcterms:created xsi:type="dcterms:W3CDTF">2017-12-11T06:28:35Z</dcterms:created>
  <dcterms:modified xsi:type="dcterms:W3CDTF">2017-12-13T09:48:58Z</dcterms:modified>
</cp:coreProperties>
</file>