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4" r:id="rId9"/>
    <p:sldId id="265" r:id="rId10"/>
    <p:sldId id="266" r:id="rId11"/>
    <p:sldId id="267" r:id="rId12"/>
    <p:sldId id="272" r:id="rId13"/>
    <p:sldId id="268" r:id="rId14"/>
    <p:sldId id="269" r:id="rId15"/>
    <p:sldId id="270"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initials="A" lastIdx="1" clrIdx="0">
    <p:extLst>
      <p:ext uri="{19B8F6BF-5375-455C-9EA6-DF929625EA0E}">
        <p15:presenceInfo xmlns:p15="http://schemas.microsoft.com/office/powerpoint/2012/main" userId="A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a-IR" dirty="0">
                <a:cs typeface="B Homa" panose="00000400000000000000" pitchFamily="2" charset="-78"/>
              </a:rPr>
              <a:t>نمودار میانگین معدل دانشجویان هرگروه</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a-IR"/>
        </a:p>
      </c:txPr>
    </c:title>
    <c:autoTitleDeleted val="0"/>
    <c:plotArea>
      <c:layout/>
      <c:lineChart>
        <c:grouping val="standard"/>
        <c:varyColors val="0"/>
        <c:ser>
          <c:idx val="0"/>
          <c:order val="0"/>
          <c:tx>
            <c:strRef>
              <c:f>Sheet1!$B$1</c:f>
              <c:strCache>
                <c:ptCount val="1"/>
                <c:pt idx="0">
                  <c:v>نام گروه</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a-I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هنر اسلامی</c:v>
                </c:pt>
                <c:pt idx="1">
                  <c:v>مهندسی معماری</c:v>
                </c:pt>
                <c:pt idx="2">
                  <c:v>مهندسی </c:v>
                </c:pt>
                <c:pt idx="3">
                  <c:v>مهندسی شیمی</c:v>
                </c:pt>
                <c:pt idx="4">
                  <c:v>مهندسی مکانیک</c:v>
                </c:pt>
                <c:pt idx="5">
                  <c:v>مهندسی کامپیوتر</c:v>
                </c:pt>
                <c:pt idx="6">
                  <c:v>مهندسی برق</c:v>
                </c:pt>
                <c:pt idx="7">
                  <c:v>فیزیک</c:v>
                </c:pt>
                <c:pt idx="8">
                  <c:v>فرش</c:v>
                </c:pt>
                <c:pt idx="9">
                  <c:v>علوم وفناوری نانو</c:v>
                </c:pt>
                <c:pt idx="10">
                  <c:v>علوم تربیتی</c:v>
                </c:pt>
                <c:pt idx="11">
                  <c:v>علوم اجتماعی</c:v>
                </c:pt>
                <c:pt idx="12">
                  <c:v>صنایع دستی</c:v>
                </c:pt>
                <c:pt idx="13">
                  <c:v>شیمی</c:v>
                </c:pt>
                <c:pt idx="14">
                  <c:v>شیمی معدنی</c:v>
                </c:pt>
                <c:pt idx="15">
                  <c:v>شیمی فیزیک</c:v>
                </c:pt>
                <c:pt idx="16">
                  <c:v>شیمی تجزیه</c:v>
                </c:pt>
                <c:pt idx="17">
                  <c:v>شیمی آلی</c:v>
                </c:pt>
                <c:pt idx="18">
                  <c:v>زبان وادبیات فارسی</c:v>
                </c:pt>
                <c:pt idx="19">
                  <c:v>زبان وادبیات عربی</c:v>
                </c:pt>
                <c:pt idx="20">
                  <c:v>زبان وادبیات انگلیسی</c:v>
                </c:pt>
                <c:pt idx="21">
                  <c:v>ریاضی</c:v>
                </c:pt>
                <c:pt idx="22">
                  <c:v>روانشناسی</c:v>
                </c:pt>
                <c:pt idx="23">
                  <c:v>حقوق</c:v>
                </c:pt>
                <c:pt idx="24">
                  <c:v>آموزش زبان انگلیسی</c:v>
                </c:pt>
                <c:pt idx="25">
                  <c:v>الهیات</c:v>
                </c:pt>
              </c:strCache>
            </c:strRef>
          </c:cat>
          <c:val>
            <c:numRef>
              <c:f>Sheet1!$B$2:$B$27</c:f>
              <c:numCache>
                <c:formatCode>General</c:formatCode>
                <c:ptCount val="26"/>
                <c:pt idx="0">
                  <c:v>18</c:v>
                </c:pt>
                <c:pt idx="1">
                  <c:v>15.5</c:v>
                </c:pt>
                <c:pt idx="2">
                  <c:v>14.5</c:v>
                </c:pt>
                <c:pt idx="3">
                  <c:v>15</c:v>
                </c:pt>
                <c:pt idx="4">
                  <c:v>14.5</c:v>
                </c:pt>
                <c:pt idx="5">
                  <c:v>14.5</c:v>
                </c:pt>
                <c:pt idx="6">
                  <c:v>14.5</c:v>
                </c:pt>
                <c:pt idx="7">
                  <c:v>14.5</c:v>
                </c:pt>
                <c:pt idx="8">
                  <c:v>16</c:v>
                </c:pt>
                <c:pt idx="9">
                  <c:v>18</c:v>
                </c:pt>
                <c:pt idx="10">
                  <c:v>15</c:v>
                </c:pt>
                <c:pt idx="11">
                  <c:v>16.5</c:v>
                </c:pt>
                <c:pt idx="12">
                  <c:v>16.5</c:v>
                </c:pt>
                <c:pt idx="13">
                  <c:v>14.5</c:v>
                </c:pt>
                <c:pt idx="14">
                  <c:v>17</c:v>
                </c:pt>
                <c:pt idx="15">
                  <c:v>16.5</c:v>
                </c:pt>
                <c:pt idx="16">
                  <c:v>17</c:v>
                </c:pt>
                <c:pt idx="17">
                  <c:v>17</c:v>
                </c:pt>
                <c:pt idx="18">
                  <c:v>15</c:v>
                </c:pt>
                <c:pt idx="19">
                  <c:v>15.25</c:v>
                </c:pt>
                <c:pt idx="20">
                  <c:v>15</c:v>
                </c:pt>
                <c:pt idx="21">
                  <c:v>14.5</c:v>
                </c:pt>
                <c:pt idx="22">
                  <c:v>18.25</c:v>
                </c:pt>
                <c:pt idx="23">
                  <c:v>16</c:v>
                </c:pt>
                <c:pt idx="24">
                  <c:v>17</c:v>
                </c:pt>
                <c:pt idx="25">
                  <c:v>15.5</c:v>
                </c:pt>
              </c:numCache>
            </c:numRef>
          </c:val>
          <c:smooth val="0"/>
        </c:ser>
        <c:dLbls>
          <c:dLblPos val="ctr"/>
          <c:showLegendKey val="0"/>
          <c:showVal val="1"/>
          <c:showCatName val="0"/>
          <c:showSerName val="0"/>
          <c:showPercent val="0"/>
          <c:showBubbleSize val="0"/>
        </c:dLbls>
        <c:smooth val="0"/>
        <c:axId val="586946608"/>
        <c:axId val="730536832"/>
      </c:lineChart>
      <c:catAx>
        <c:axId val="58694660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fa-IR" sz="1400" dirty="0" smtClean="0">
                    <a:latin typeface="BHoma"/>
                  </a:rPr>
                  <a:t>نام گروه</a:t>
                </a:r>
                <a:endParaRPr lang="en-US" sz="1400" dirty="0">
                  <a:latin typeface="BHoma"/>
                </a:endParaRPr>
              </a:p>
            </c:rich>
          </c:tx>
          <c:layout>
            <c:manualLayout>
              <c:xMode val="edge"/>
              <c:yMode val="edge"/>
              <c:x val="0.49321150825977789"/>
              <c:y val="0.88078107705183806"/>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fa-I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30536832"/>
        <c:crosses val="autoZero"/>
        <c:auto val="1"/>
        <c:lblAlgn val="ctr"/>
        <c:lblOffset val="100"/>
        <c:noMultiLvlLbl val="0"/>
      </c:catAx>
      <c:valAx>
        <c:axId val="730536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fa-IR" sz="1400" dirty="0" smtClean="0">
                    <a:latin typeface="BHoma"/>
                  </a:rPr>
                  <a:t>معدل</a:t>
                </a:r>
              </a:p>
              <a:p>
                <a:pPr>
                  <a:defRPr/>
                </a:pP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fa-I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58694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a-I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a-IR" dirty="0">
                <a:cs typeface="B Nazanin" panose="00000400000000000000" pitchFamily="2" charset="-78"/>
              </a:rPr>
              <a:t>نمودارمیانگین معدل دانشجویان هر دانشکده</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a-IR"/>
        </a:p>
      </c:txPr>
    </c:title>
    <c:autoTitleDeleted val="0"/>
    <c:plotArea>
      <c:layout/>
      <c:lineChart>
        <c:grouping val="standard"/>
        <c:varyColors val="0"/>
        <c:ser>
          <c:idx val="0"/>
          <c:order val="0"/>
          <c:tx>
            <c:strRef>
              <c:f>Sheet1!$B$1</c:f>
              <c:strCache>
                <c:ptCount val="1"/>
                <c:pt idx="0">
                  <c:v>نمودارمیانگین معدل دانشجویان هر دانشکده</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دانشکده معماری وهنر</c:v>
                </c:pt>
                <c:pt idx="1">
                  <c:v>دانشکده انسانی</c:v>
                </c:pt>
                <c:pt idx="2">
                  <c:v>دانشکده شیمی</c:v>
                </c:pt>
                <c:pt idx="3">
                  <c:v>دانشکده ادبیات وزبان های خارجی</c:v>
                </c:pt>
                <c:pt idx="4">
                  <c:v>دانشکده مهندسی برق وکامپیوتر</c:v>
                </c:pt>
                <c:pt idx="5">
                  <c:v>دانشکده فیزیک</c:v>
                </c:pt>
                <c:pt idx="6">
                  <c:v>دانشکده مهندسی مکانیک</c:v>
                </c:pt>
                <c:pt idx="7">
                  <c:v>دانشکده ریاضی</c:v>
                </c:pt>
              </c:strCache>
            </c:strRef>
          </c:cat>
          <c:val>
            <c:numRef>
              <c:f>Sheet1!$B$2:$B$9</c:f>
              <c:numCache>
                <c:formatCode>General</c:formatCode>
                <c:ptCount val="8"/>
                <c:pt idx="0">
                  <c:v>15.9</c:v>
                </c:pt>
                <c:pt idx="1">
                  <c:v>16.399999999999999</c:v>
                </c:pt>
                <c:pt idx="2">
                  <c:v>16.100000000000001</c:v>
                </c:pt>
                <c:pt idx="3">
                  <c:v>16.25</c:v>
                </c:pt>
                <c:pt idx="4">
                  <c:v>14.75</c:v>
                </c:pt>
                <c:pt idx="5">
                  <c:v>14.6</c:v>
                </c:pt>
                <c:pt idx="6">
                  <c:v>14.5</c:v>
                </c:pt>
                <c:pt idx="7">
                  <c:v>15.25</c:v>
                </c:pt>
              </c:numCache>
            </c:numRef>
          </c:val>
          <c:smooth val="0"/>
        </c:ser>
        <c:dLbls>
          <c:showLegendKey val="0"/>
          <c:showVal val="0"/>
          <c:showCatName val="0"/>
          <c:showSerName val="0"/>
          <c:showPercent val="0"/>
          <c:showBubbleSize val="0"/>
        </c:dLbls>
        <c:marker val="1"/>
        <c:smooth val="0"/>
        <c:axId val="730528128"/>
        <c:axId val="730540096"/>
      </c:lineChart>
      <c:catAx>
        <c:axId val="7305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30540096"/>
        <c:crosses val="autoZero"/>
        <c:auto val="1"/>
        <c:lblAlgn val="ctr"/>
        <c:lblOffset val="100"/>
        <c:noMultiLvlLbl val="0"/>
      </c:catAx>
      <c:valAx>
        <c:axId val="730540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30528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legend>
    <c:plotVisOnly val="1"/>
    <c:dispBlanksAs val="gap"/>
    <c:showDLblsOverMax val="0"/>
  </c:chart>
  <c:spPr>
    <a:noFill/>
    <a:ln>
      <a:noFill/>
    </a:ln>
    <a:effectLst/>
  </c:spPr>
  <c:txPr>
    <a:bodyPr/>
    <a:lstStyle/>
    <a:p>
      <a:pPr>
        <a:defRPr/>
      </a:pPr>
      <a:endParaRPr lang="fa-I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a-IR" dirty="0">
                <a:cs typeface="B Nazanin" panose="00000400000000000000" pitchFamily="2" charset="-78"/>
              </a:rPr>
              <a:t>تعداد اعضای هیئت علمی در دانشکده های مختلف</a:t>
            </a:r>
          </a:p>
        </c:rich>
      </c:tx>
      <c:layout>
        <c:manualLayout>
          <c:xMode val="edge"/>
          <c:yMode val="edge"/>
          <c:x val="0.18817568897637796"/>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a-IR"/>
        </a:p>
      </c:txPr>
    </c:title>
    <c:autoTitleDeleted val="0"/>
    <c:plotArea>
      <c:layout/>
      <c:lineChart>
        <c:grouping val="stacked"/>
        <c:varyColors val="0"/>
        <c:ser>
          <c:idx val="0"/>
          <c:order val="0"/>
          <c:tx>
            <c:strRef>
              <c:f>Sheet1!$B$1</c:f>
              <c:strCache>
                <c:ptCount val="1"/>
                <c:pt idx="0">
                  <c:v>تعداد اعضای هیئت علمی در دانشکده های مختلف</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دانشکده معماری وهنر</c:v>
                </c:pt>
                <c:pt idx="1">
                  <c:v>دانشکده انسانی</c:v>
                </c:pt>
                <c:pt idx="2">
                  <c:v>دانشکده شیمی</c:v>
                </c:pt>
                <c:pt idx="3">
                  <c:v>دانشکده ادبیات و زبان های خارجی</c:v>
                </c:pt>
                <c:pt idx="4">
                  <c:v>دانشکده مهندسی برق و کامپیوتر</c:v>
                </c:pt>
                <c:pt idx="5">
                  <c:v>دانشکده فیزیک</c:v>
                </c:pt>
                <c:pt idx="6">
                  <c:v>دانشکده مهندسی مکانیک</c:v>
                </c:pt>
                <c:pt idx="7">
                  <c:v>دانشکده ریاضی</c:v>
                </c:pt>
              </c:strCache>
            </c:strRef>
          </c:cat>
          <c:val>
            <c:numRef>
              <c:f>Sheet1!$B$2:$B$9</c:f>
              <c:numCache>
                <c:formatCode>General</c:formatCode>
                <c:ptCount val="8"/>
                <c:pt idx="0">
                  <c:v>24</c:v>
                </c:pt>
                <c:pt idx="1">
                  <c:v>35</c:v>
                </c:pt>
                <c:pt idx="2">
                  <c:v>25</c:v>
                </c:pt>
                <c:pt idx="3">
                  <c:v>26</c:v>
                </c:pt>
                <c:pt idx="4">
                  <c:v>23</c:v>
                </c:pt>
                <c:pt idx="5">
                  <c:v>18</c:v>
                </c:pt>
                <c:pt idx="6">
                  <c:v>17</c:v>
                </c:pt>
                <c:pt idx="7">
                  <c:v>25</c:v>
                </c:pt>
              </c:numCache>
            </c:numRef>
          </c:val>
          <c:smooth val="0"/>
        </c:ser>
        <c:dLbls>
          <c:showLegendKey val="0"/>
          <c:showVal val="0"/>
          <c:showCatName val="0"/>
          <c:showSerName val="0"/>
          <c:showPercent val="0"/>
          <c:showBubbleSize val="0"/>
        </c:dLbls>
        <c:marker val="1"/>
        <c:smooth val="0"/>
        <c:axId val="730535200"/>
        <c:axId val="730541728"/>
      </c:lineChart>
      <c:catAx>
        <c:axId val="73053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30541728"/>
        <c:crosses val="autoZero"/>
        <c:auto val="1"/>
        <c:lblAlgn val="ctr"/>
        <c:lblOffset val="100"/>
        <c:noMultiLvlLbl val="0"/>
      </c:catAx>
      <c:valAx>
        <c:axId val="730541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crossAx val="730535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a-IR"/>
        </a:p>
      </c:txPr>
    </c:legend>
    <c:plotVisOnly val="1"/>
    <c:dispBlanksAs val="zero"/>
    <c:showDLblsOverMax val="0"/>
  </c:chart>
  <c:spPr>
    <a:noFill/>
    <a:ln>
      <a:noFill/>
    </a:ln>
    <a:effectLst/>
  </c:spPr>
  <c:txPr>
    <a:bodyPr/>
    <a:lstStyle/>
    <a:p>
      <a:pPr>
        <a:defRPr/>
      </a:pPr>
      <a:endParaRPr lang="fa-I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876C6DA2-E763-48A4-B9D9-22BF10DBD589}" type="datetime8">
              <a:rPr lang="fa-IR" smtClean="0"/>
              <a:t>22 دسامبر 17</a:t>
            </a:fld>
            <a:endParaRPr lang="fa-IR"/>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r>
              <a:rPr lang="fa-IR" smtClean="0"/>
              <a:t>9از15</a:t>
            </a:r>
            <a:endParaRPr lang="fa-I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90BE7DF0-4FA8-4B1B-95ED-726D54125955}" type="slidenum">
              <a:rPr lang="fa-IR" smtClean="0"/>
              <a:t>‹#›</a:t>
            </a:fld>
            <a:endParaRPr lang="fa-IR"/>
          </a:p>
        </p:txBody>
      </p:sp>
    </p:spTree>
    <p:extLst>
      <p:ext uri="{BB962C8B-B14F-4D97-AF65-F5344CB8AC3E}">
        <p14:creationId xmlns:p14="http://schemas.microsoft.com/office/powerpoint/2010/main" val="1410966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A26F284-83FA-4F5A-937D-472A06C53ABA}" type="datetime8">
              <a:rPr lang="fa-IR" smtClean="0"/>
              <a:t>22 دسامبر 17</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r>
              <a:rPr lang="fa-IR" smtClean="0"/>
              <a:t>9از15</a:t>
            </a:r>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DA35FE6-813B-4B6A-A33C-20D7BB78C3D3}" type="slidenum">
              <a:rPr lang="fa-IR" smtClean="0"/>
              <a:t>‹#›</a:t>
            </a:fld>
            <a:endParaRPr lang="fa-IR"/>
          </a:p>
        </p:txBody>
      </p:sp>
    </p:spTree>
    <p:extLst>
      <p:ext uri="{BB962C8B-B14F-4D97-AF65-F5344CB8AC3E}">
        <p14:creationId xmlns:p14="http://schemas.microsoft.com/office/powerpoint/2010/main" val="349833448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a:t>
            </a:fld>
            <a:endParaRPr lang="fa-IR"/>
          </a:p>
        </p:txBody>
      </p:sp>
    </p:spTree>
    <p:extLst>
      <p:ext uri="{BB962C8B-B14F-4D97-AF65-F5344CB8AC3E}">
        <p14:creationId xmlns:p14="http://schemas.microsoft.com/office/powerpoint/2010/main" val="1081563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10</a:t>
            </a:fld>
            <a:endParaRPr lang="fa-IR"/>
          </a:p>
        </p:txBody>
      </p:sp>
    </p:spTree>
    <p:extLst>
      <p:ext uri="{BB962C8B-B14F-4D97-AF65-F5344CB8AC3E}">
        <p14:creationId xmlns:p14="http://schemas.microsoft.com/office/powerpoint/2010/main" val="2588898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11</a:t>
            </a:fld>
            <a:endParaRPr lang="fa-IR"/>
          </a:p>
        </p:txBody>
      </p:sp>
    </p:spTree>
    <p:extLst>
      <p:ext uri="{BB962C8B-B14F-4D97-AF65-F5344CB8AC3E}">
        <p14:creationId xmlns:p14="http://schemas.microsoft.com/office/powerpoint/2010/main" val="716530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12</a:t>
            </a:fld>
            <a:endParaRPr lang="fa-IR"/>
          </a:p>
        </p:txBody>
      </p:sp>
    </p:spTree>
    <p:extLst>
      <p:ext uri="{BB962C8B-B14F-4D97-AF65-F5344CB8AC3E}">
        <p14:creationId xmlns:p14="http://schemas.microsoft.com/office/powerpoint/2010/main" val="3338783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13</a:t>
            </a:fld>
            <a:endParaRPr lang="fa-IR"/>
          </a:p>
        </p:txBody>
      </p:sp>
    </p:spTree>
    <p:extLst>
      <p:ext uri="{BB962C8B-B14F-4D97-AF65-F5344CB8AC3E}">
        <p14:creationId xmlns:p14="http://schemas.microsoft.com/office/powerpoint/2010/main" val="2935925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14</a:t>
            </a:fld>
            <a:endParaRPr lang="fa-IR"/>
          </a:p>
        </p:txBody>
      </p:sp>
    </p:spTree>
    <p:extLst>
      <p:ext uri="{BB962C8B-B14F-4D97-AF65-F5344CB8AC3E}">
        <p14:creationId xmlns:p14="http://schemas.microsoft.com/office/powerpoint/2010/main" val="2708175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15</a:t>
            </a:fld>
            <a:endParaRPr lang="fa-IR"/>
          </a:p>
        </p:txBody>
      </p:sp>
    </p:spTree>
    <p:extLst>
      <p:ext uri="{BB962C8B-B14F-4D97-AF65-F5344CB8AC3E}">
        <p14:creationId xmlns:p14="http://schemas.microsoft.com/office/powerpoint/2010/main" val="252984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2</a:t>
            </a:fld>
            <a:endParaRPr lang="fa-IR"/>
          </a:p>
        </p:txBody>
      </p:sp>
    </p:spTree>
    <p:extLst>
      <p:ext uri="{BB962C8B-B14F-4D97-AF65-F5344CB8AC3E}">
        <p14:creationId xmlns:p14="http://schemas.microsoft.com/office/powerpoint/2010/main" val="1497174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3</a:t>
            </a:fld>
            <a:endParaRPr lang="fa-IR"/>
          </a:p>
        </p:txBody>
      </p:sp>
    </p:spTree>
    <p:extLst>
      <p:ext uri="{BB962C8B-B14F-4D97-AF65-F5344CB8AC3E}">
        <p14:creationId xmlns:p14="http://schemas.microsoft.com/office/powerpoint/2010/main" val="427344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4</a:t>
            </a:fld>
            <a:endParaRPr lang="fa-IR"/>
          </a:p>
        </p:txBody>
      </p:sp>
    </p:spTree>
    <p:extLst>
      <p:ext uri="{BB962C8B-B14F-4D97-AF65-F5344CB8AC3E}">
        <p14:creationId xmlns:p14="http://schemas.microsoft.com/office/powerpoint/2010/main" val="3365706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5</a:t>
            </a:fld>
            <a:endParaRPr lang="fa-IR"/>
          </a:p>
        </p:txBody>
      </p:sp>
    </p:spTree>
    <p:extLst>
      <p:ext uri="{BB962C8B-B14F-4D97-AF65-F5344CB8AC3E}">
        <p14:creationId xmlns:p14="http://schemas.microsoft.com/office/powerpoint/2010/main" val="1391880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6</a:t>
            </a:fld>
            <a:endParaRPr lang="fa-IR"/>
          </a:p>
        </p:txBody>
      </p:sp>
    </p:spTree>
    <p:extLst>
      <p:ext uri="{BB962C8B-B14F-4D97-AF65-F5344CB8AC3E}">
        <p14:creationId xmlns:p14="http://schemas.microsoft.com/office/powerpoint/2010/main" val="416030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7</a:t>
            </a:fld>
            <a:endParaRPr lang="fa-IR"/>
          </a:p>
        </p:txBody>
      </p:sp>
    </p:spTree>
    <p:extLst>
      <p:ext uri="{BB962C8B-B14F-4D97-AF65-F5344CB8AC3E}">
        <p14:creationId xmlns:p14="http://schemas.microsoft.com/office/powerpoint/2010/main" val="1287652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8</a:t>
            </a:fld>
            <a:endParaRPr lang="fa-IR"/>
          </a:p>
        </p:txBody>
      </p:sp>
    </p:spTree>
    <p:extLst>
      <p:ext uri="{BB962C8B-B14F-4D97-AF65-F5344CB8AC3E}">
        <p14:creationId xmlns:p14="http://schemas.microsoft.com/office/powerpoint/2010/main" val="289940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DDA35FE6-813B-4B6A-A33C-20D7BB78C3D3}" type="slidenum">
              <a:rPr lang="fa-IR" smtClean="0"/>
              <a:t>9</a:t>
            </a:fld>
            <a:endParaRPr lang="fa-IR"/>
          </a:p>
        </p:txBody>
      </p:sp>
    </p:spTree>
    <p:extLst>
      <p:ext uri="{BB962C8B-B14F-4D97-AF65-F5344CB8AC3E}">
        <p14:creationId xmlns:p14="http://schemas.microsoft.com/office/powerpoint/2010/main" val="392572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5F7245-B0FC-4B36-986A-E26B78E87854}"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EEE80-B42D-4F7D-A31E-9FC63DBCF74E}"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B9133-5E47-4A96-A67B-11B917BCC3B1}"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386E0-3A30-4477-8190-44C7351BD6B0}"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F0731-016D-40C9-B915-0C1511A8FF0D}"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B02AC-1DB9-430D-BB62-221CBCF35070}"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01EEA7-E0AE-4E6F-882D-386D8852ACF9}"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34E32-DA22-435B-B6C4-CA6E8F83E207}"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73E14F-59DA-4B0D-89E6-57568EF5F939}"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9FAFF-0540-47F9-BAE0-5452DF930B97}" type="datetime1">
              <a:rPr lang="en-US" smtClean="0"/>
              <a:t>12/22/2017</a:t>
            </a:fld>
            <a:endParaRPr lang="en-US" dirty="0"/>
          </a:p>
        </p:txBody>
      </p:sp>
      <p:sp>
        <p:nvSpPr>
          <p:cNvPr id="5" name="Footer Placeholder 4"/>
          <p:cNvSpPr>
            <a:spLocks noGrp="1"/>
          </p:cNvSpPr>
          <p:nvPr>
            <p:ph type="ftr" sz="quarter" idx="11"/>
          </p:nvPr>
        </p:nvSpPr>
        <p:spPr/>
        <p:txBody>
          <a:bodyPr/>
          <a:lstStyle/>
          <a:p>
            <a:r>
              <a:rPr lang="fa-IR" smtClean="0"/>
              <a:t>9 از 15</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F9750-6A6F-4001-BED0-EBBB359B984D}" type="datetime1">
              <a:rPr lang="en-US" smtClean="0"/>
              <a:t>12/22/2017</a:t>
            </a:fld>
            <a:endParaRPr lang="en-US" dirty="0"/>
          </a:p>
        </p:txBody>
      </p:sp>
      <p:sp>
        <p:nvSpPr>
          <p:cNvPr id="6" name="Footer Placeholder 5"/>
          <p:cNvSpPr>
            <a:spLocks noGrp="1"/>
          </p:cNvSpPr>
          <p:nvPr>
            <p:ph type="ftr" sz="quarter" idx="11"/>
          </p:nvPr>
        </p:nvSpPr>
        <p:spPr/>
        <p:txBody>
          <a:bodyPr/>
          <a:lstStyle/>
          <a:p>
            <a:r>
              <a:rPr lang="fa-IR" smtClean="0"/>
              <a:t>9 از 15</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68FD83-745F-4116-A0D8-512622950CDB}" type="datetime1">
              <a:rPr lang="en-US" smtClean="0"/>
              <a:t>12/22/2017</a:t>
            </a:fld>
            <a:endParaRPr lang="en-US" dirty="0"/>
          </a:p>
        </p:txBody>
      </p:sp>
      <p:sp>
        <p:nvSpPr>
          <p:cNvPr id="8" name="Footer Placeholder 7"/>
          <p:cNvSpPr>
            <a:spLocks noGrp="1"/>
          </p:cNvSpPr>
          <p:nvPr>
            <p:ph type="ftr" sz="quarter" idx="11"/>
          </p:nvPr>
        </p:nvSpPr>
        <p:spPr/>
        <p:txBody>
          <a:bodyPr/>
          <a:lstStyle/>
          <a:p>
            <a:r>
              <a:rPr lang="fa-IR" smtClean="0"/>
              <a:t>9 از 15</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B2BED-5995-4A20-96FB-529373D20059}" type="datetime1">
              <a:rPr lang="en-US" smtClean="0"/>
              <a:t>12/22/2017</a:t>
            </a:fld>
            <a:endParaRPr lang="en-US" dirty="0"/>
          </a:p>
        </p:txBody>
      </p:sp>
      <p:sp>
        <p:nvSpPr>
          <p:cNvPr id="4" name="Footer Placeholder 3"/>
          <p:cNvSpPr>
            <a:spLocks noGrp="1"/>
          </p:cNvSpPr>
          <p:nvPr>
            <p:ph type="ftr" sz="quarter" idx="11"/>
          </p:nvPr>
        </p:nvSpPr>
        <p:spPr/>
        <p:txBody>
          <a:bodyPr/>
          <a:lstStyle/>
          <a:p>
            <a:r>
              <a:rPr lang="fa-IR" smtClean="0"/>
              <a:t>9 از 15</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FE9C0-5937-4D5A-9214-5873184A0AF4}" type="datetime1">
              <a:rPr lang="en-US" smtClean="0"/>
              <a:t>12/22/2017</a:t>
            </a:fld>
            <a:endParaRPr lang="en-US" dirty="0"/>
          </a:p>
        </p:txBody>
      </p:sp>
      <p:sp>
        <p:nvSpPr>
          <p:cNvPr id="3" name="Footer Placeholder 2"/>
          <p:cNvSpPr>
            <a:spLocks noGrp="1"/>
          </p:cNvSpPr>
          <p:nvPr>
            <p:ph type="ftr" sz="quarter" idx="11"/>
          </p:nvPr>
        </p:nvSpPr>
        <p:spPr/>
        <p:txBody>
          <a:bodyPr/>
          <a:lstStyle/>
          <a:p>
            <a:r>
              <a:rPr lang="fa-IR" smtClean="0"/>
              <a:t>9 از 15</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D4490-4BEF-46B0-929E-F3BC6217A959}" type="datetime1">
              <a:rPr lang="en-US" smtClean="0"/>
              <a:t>12/22/2017</a:t>
            </a:fld>
            <a:endParaRPr lang="en-US" dirty="0"/>
          </a:p>
        </p:txBody>
      </p:sp>
      <p:sp>
        <p:nvSpPr>
          <p:cNvPr id="6" name="Footer Placeholder 5"/>
          <p:cNvSpPr>
            <a:spLocks noGrp="1"/>
          </p:cNvSpPr>
          <p:nvPr>
            <p:ph type="ftr" sz="quarter" idx="11"/>
          </p:nvPr>
        </p:nvSpPr>
        <p:spPr/>
        <p:txBody>
          <a:bodyPr/>
          <a:lstStyle/>
          <a:p>
            <a:r>
              <a:rPr lang="fa-IR" smtClean="0"/>
              <a:t>9 از 15</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A6973-8244-4B4F-98E3-963D121A4AF0}" type="datetime1">
              <a:rPr lang="en-US" smtClean="0"/>
              <a:t>12/22/2017</a:t>
            </a:fld>
            <a:endParaRPr lang="en-US" dirty="0"/>
          </a:p>
        </p:txBody>
      </p:sp>
      <p:sp>
        <p:nvSpPr>
          <p:cNvPr id="6" name="Footer Placeholder 5"/>
          <p:cNvSpPr>
            <a:spLocks noGrp="1"/>
          </p:cNvSpPr>
          <p:nvPr>
            <p:ph type="ftr" sz="quarter" idx="11"/>
          </p:nvPr>
        </p:nvSpPr>
        <p:spPr/>
        <p:txBody>
          <a:bodyPr/>
          <a:lstStyle/>
          <a:p>
            <a:r>
              <a:rPr lang="fa-IR" smtClean="0"/>
              <a:t>9 از 15</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5E1BA5-85BD-461A-8EC1-5BCBD82EA9DE}" type="datetime1">
              <a:rPr lang="en-US" smtClean="0"/>
              <a:t>12/22/2017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a-IR" smtClean="0"/>
              <a:t>9 از 15</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067299" y="497541"/>
            <a:ext cx="8596669" cy="5543821"/>
          </a:xfrm>
        </p:spPr>
        <p:txBody>
          <a:bodyPr/>
          <a:lstStyle/>
          <a:p>
            <a:r>
              <a:rPr lang="fa-IR" sz="9600" dirty="0" smtClean="0">
                <a:latin typeface="Aldhabi" panose="01000000000000000000" pitchFamily="2" charset="-78"/>
                <a:ea typeface="Adobe Ming Std L" panose="02020300000000000000" pitchFamily="18" charset="-128"/>
                <a:cs typeface="B Fantezy" panose="00000400000000000000" pitchFamily="2" charset="-78"/>
              </a:rPr>
              <a:t>ب</a:t>
            </a:r>
          </a:p>
          <a:p>
            <a:endParaRPr lang="fa-IR" sz="9600" dirty="0">
              <a:latin typeface="Aldhabi" panose="01000000000000000000" pitchFamily="2" charset="-78"/>
              <a:ea typeface="Adobe Ming Std L" panose="02020300000000000000" pitchFamily="18" charset="-128"/>
              <a:cs typeface="B Fantezy" panose="00000400000000000000" pitchFamily="2" charset="-78"/>
            </a:endParaRPr>
          </a:p>
          <a:p>
            <a:endParaRPr lang="fa-IR" dirty="0" smtClean="0">
              <a:solidFill>
                <a:schemeClr val="tx1">
                  <a:lumMod val="95000"/>
                </a:schemeClr>
              </a:solidFill>
              <a:latin typeface="BHoma"/>
              <a:cs typeface="B Nazanin" panose="00000400000000000000" pitchFamily="2" charset="-78"/>
            </a:endParaRPr>
          </a:p>
          <a:p>
            <a:pPr algn="ctr"/>
            <a:r>
              <a:rPr lang="fa-IR" sz="4000" dirty="0" smtClean="0">
                <a:solidFill>
                  <a:schemeClr val="tx1"/>
                </a:solidFill>
                <a:latin typeface="BHoma"/>
                <a:cs typeface="B Fantezy" panose="00000400000000000000" pitchFamily="2" charset="-78"/>
              </a:rPr>
              <a:t>بسم الله الرحمن الرحیم</a:t>
            </a:r>
            <a:endParaRPr lang="fa-IR" sz="4000" dirty="0">
              <a:solidFill>
                <a:schemeClr val="tx1"/>
              </a:solidFill>
              <a:latin typeface="BHoma"/>
              <a:cs typeface="B Fantezy" panose="00000400000000000000" pitchFamily="2" charset="-78"/>
            </a:endParaRPr>
          </a:p>
          <a:p>
            <a:endParaRPr lang="fa-IR" dirty="0" smtClean="0">
              <a:solidFill>
                <a:schemeClr val="tx1">
                  <a:lumMod val="95000"/>
                </a:schemeClr>
              </a:solidFill>
              <a:latin typeface="BHoma"/>
              <a:cs typeface="B Nazanin" panose="00000400000000000000" pitchFamily="2" charset="-78"/>
            </a:endParaRPr>
          </a:p>
          <a:p>
            <a:r>
              <a:rPr lang="fa-IR" dirty="0" smtClean="0">
                <a:solidFill>
                  <a:schemeClr val="tx1">
                    <a:lumMod val="95000"/>
                  </a:schemeClr>
                </a:solidFill>
                <a:latin typeface="BHoma"/>
                <a:cs typeface="B Nazanin" panose="00000400000000000000" pitchFamily="2" charset="-78"/>
              </a:rPr>
              <a:t>موضوع مقاله </a:t>
            </a:r>
            <a:r>
              <a:rPr lang="fa-IR" sz="2200" dirty="0" smtClean="0">
                <a:solidFill>
                  <a:schemeClr val="tx1">
                    <a:lumMod val="95000"/>
                  </a:schemeClr>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داده کاوی بر روی پایگاه داده آموزش دانشگاه کاشان به کمک</a:t>
            </a:r>
          </a:p>
          <a:p>
            <a:r>
              <a:rPr lang="fa-IR" sz="2200" dirty="0">
                <a:solidFill>
                  <a:schemeClr val="accent2">
                    <a:lumMod val="60000"/>
                    <a:lumOff val="40000"/>
                  </a:schemeClr>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                       روش</a:t>
            </a:r>
            <a:r>
              <a:rPr lang="en-US" sz="2200" dirty="0" smtClean="0">
                <a:solidFill>
                  <a:schemeClr val="accent2">
                    <a:lumMod val="60000"/>
                    <a:lumOff val="40000"/>
                  </a:schemeClr>
                </a:solidFill>
                <a:latin typeface="BHoma"/>
                <a:cs typeface="B Nazanin" panose="00000400000000000000" pitchFamily="2" charset="-78"/>
              </a:rPr>
              <a:t>GRI </a:t>
            </a:r>
            <a:r>
              <a:rPr lang="fa-IR" sz="2200" dirty="0" smtClean="0">
                <a:solidFill>
                  <a:schemeClr val="accent2">
                    <a:lumMod val="60000"/>
                    <a:lumOff val="40000"/>
                  </a:schemeClr>
                </a:solidFill>
                <a:latin typeface="BHoma"/>
                <a:cs typeface="B Nazanin" panose="00000400000000000000" pitchFamily="2" charset="-78"/>
              </a:rPr>
              <a:t>وتحلیل نتیجه ها</a:t>
            </a:r>
          </a:p>
          <a:p>
            <a:r>
              <a:rPr lang="fa-IR" dirty="0" smtClean="0">
                <a:solidFill>
                  <a:schemeClr val="tx1">
                    <a:lumMod val="95000"/>
                  </a:schemeClr>
                </a:solidFill>
                <a:latin typeface="BHoma"/>
                <a:cs typeface="B Nazanin" panose="00000400000000000000" pitchFamily="2" charset="-78"/>
              </a:rPr>
              <a:t>تهیه شده توسط</a:t>
            </a:r>
            <a:r>
              <a:rPr lang="fa-IR" dirty="0" smtClean="0">
                <a:solidFill>
                  <a:schemeClr val="tx1"/>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عطیه منعمی</a:t>
            </a:r>
            <a:r>
              <a:rPr lang="en-US" sz="2200" dirty="0" smtClean="0">
                <a:solidFill>
                  <a:schemeClr val="accent2">
                    <a:lumMod val="60000"/>
                    <a:lumOff val="40000"/>
                  </a:schemeClr>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 احمد یوسفان </a:t>
            </a:r>
            <a:r>
              <a:rPr lang="en-US" sz="2200" dirty="0" smtClean="0">
                <a:solidFill>
                  <a:schemeClr val="accent2">
                    <a:lumMod val="60000"/>
                    <a:lumOff val="40000"/>
                  </a:schemeClr>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ابوالفضل خدمتی</a:t>
            </a:r>
          </a:p>
          <a:p>
            <a:r>
              <a:rPr lang="fa-IR" dirty="0">
                <a:solidFill>
                  <a:schemeClr val="tx1"/>
                </a:solidFill>
                <a:latin typeface="BHoma"/>
                <a:cs typeface="B Nazanin" panose="00000400000000000000" pitchFamily="2" charset="-78"/>
              </a:rPr>
              <a:t>ارائه دهنده : </a:t>
            </a:r>
            <a:r>
              <a:rPr lang="fa-IR" sz="2200" dirty="0">
                <a:solidFill>
                  <a:schemeClr val="accent2">
                    <a:lumMod val="60000"/>
                    <a:lumOff val="40000"/>
                  </a:schemeClr>
                </a:solidFill>
                <a:latin typeface="BHoma"/>
                <a:cs typeface="B Nazanin" panose="00000400000000000000" pitchFamily="2" charset="-78"/>
              </a:rPr>
              <a:t>حدیث نقوی دانشجوی کارشناسی ترم 7 مهندسی نرم افزار دانشگاه کاشان</a:t>
            </a:r>
          </a:p>
          <a:p>
            <a:r>
              <a:rPr lang="fa-IR" dirty="0" smtClean="0">
                <a:solidFill>
                  <a:schemeClr val="tx1"/>
                </a:solidFill>
                <a:latin typeface="BHoma"/>
                <a:cs typeface="B Nazanin" panose="00000400000000000000" pitchFamily="2" charset="-78"/>
              </a:rPr>
              <a:t>نام استاد: </a:t>
            </a:r>
            <a:r>
              <a:rPr lang="fa-IR" sz="2200" dirty="0" smtClean="0">
                <a:solidFill>
                  <a:schemeClr val="accent2">
                    <a:lumMod val="60000"/>
                    <a:lumOff val="40000"/>
                  </a:schemeClr>
                </a:solidFill>
                <a:latin typeface="BHoma"/>
                <a:cs typeface="B Nazanin" panose="00000400000000000000" pitchFamily="2" charset="-78"/>
              </a:rPr>
              <a:t>دکترسید مهدی وحیدی پور</a:t>
            </a:r>
          </a:p>
          <a:p>
            <a:r>
              <a:rPr lang="fa-IR" dirty="0">
                <a:solidFill>
                  <a:schemeClr val="tx1">
                    <a:lumMod val="95000"/>
                  </a:schemeClr>
                </a:solidFill>
                <a:latin typeface="BHoma"/>
                <a:cs typeface="B Nazanin" panose="00000400000000000000" pitchFamily="2" charset="-78"/>
              </a:rPr>
              <a:t>تاریخ </a:t>
            </a:r>
            <a:r>
              <a:rPr lang="fa-IR" dirty="0" smtClean="0">
                <a:solidFill>
                  <a:schemeClr val="tx1">
                    <a:lumMod val="95000"/>
                  </a:schemeClr>
                </a:solidFill>
                <a:latin typeface="BHoma"/>
                <a:cs typeface="B Nazanin" panose="00000400000000000000" pitchFamily="2" charset="-78"/>
              </a:rPr>
              <a:t>ارائه :</a:t>
            </a:r>
            <a:r>
              <a:rPr lang="fa-IR" sz="2200" dirty="0" smtClean="0">
                <a:solidFill>
                  <a:schemeClr val="accent2">
                    <a:lumMod val="60000"/>
                    <a:lumOff val="40000"/>
                  </a:schemeClr>
                </a:solidFill>
                <a:latin typeface="BHoma"/>
                <a:cs typeface="B Nazanin" panose="00000400000000000000" pitchFamily="2" charset="-78"/>
              </a:rPr>
              <a:t>1396/9/19</a:t>
            </a:r>
            <a:r>
              <a:rPr lang="fa-IR" sz="2200" dirty="0" smtClean="0">
                <a:latin typeface="BHoma"/>
                <a:cs typeface="B Nazanin" panose="00000400000000000000" pitchFamily="2" charset="-78"/>
              </a:rPr>
              <a:t>    </a:t>
            </a:r>
            <a:endParaRPr lang="fa-IR" sz="2200" dirty="0">
              <a:latin typeface="BHoma"/>
              <a:cs typeface="B Nazanin" panose="00000400000000000000" pitchFamily="2" charset="-78"/>
            </a:endParaRPr>
          </a:p>
          <a:p>
            <a:endParaRPr lang="fa-IR" sz="2200" dirty="0">
              <a:latin typeface="BHoma"/>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dirty="0" smtClean="0"/>
              <a:t>1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531203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1659"/>
          </a:xfrm>
        </p:spPr>
        <p:txBody>
          <a:bodyPr>
            <a:normAutofit/>
          </a:bodyPr>
          <a:lstStyle/>
          <a:p>
            <a:pPr algn="ctr"/>
            <a:r>
              <a:rPr lang="fa-IR" sz="4000" dirty="0" smtClean="0">
                <a:solidFill>
                  <a:schemeClr val="tx1"/>
                </a:solidFill>
                <a:cs typeface="B Nazanin" panose="00000400000000000000" pitchFamily="2" charset="-78"/>
              </a:rPr>
              <a:t>نتایج بدست آمده وتحلیل آنها</a:t>
            </a:r>
            <a:endParaRPr lang="fa-IR" sz="4000" dirty="0">
              <a:solidFill>
                <a:schemeClr val="tx1"/>
              </a:solidFill>
              <a:cs typeface="B Nazanin" panose="00000400000000000000" pitchFamily="2" charset="-78"/>
            </a:endParaRPr>
          </a:p>
        </p:txBody>
      </p:sp>
      <p:sp>
        <p:nvSpPr>
          <p:cNvPr id="3" name="Content Placeholder 2"/>
          <p:cNvSpPr>
            <a:spLocks noGrp="1"/>
          </p:cNvSpPr>
          <p:nvPr>
            <p:ph idx="1"/>
          </p:nvPr>
        </p:nvSpPr>
        <p:spPr>
          <a:xfrm>
            <a:off x="677334" y="1438835"/>
            <a:ext cx="8596668" cy="4602527"/>
          </a:xfrm>
        </p:spPr>
        <p:txBody>
          <a:bodyPr>
            <a:normAutofit/>
          </a:bodyPr>
          <a:lstStyle/>
          <a:p>
            <a:endParaRPr lang="fa-IR" sz="2200" dirty="0" smtClean="0">
              <a:solidFill>
                <a:schemeClr val="accent2">
                  <a:lumMod val="60000"/>
                  <a:lumOff val="40000"/>
                </a:schemeClr>
              </a:solidFill>
              <a:cs typeface="B Nazanin" panose="00000400000000000000" pitchFamily="2" charset="-78"/>
            </a:endParaRPr>
          </a:p>
          <a:p>
            <a:r>
              <a:rPr lang="fa-IR" sz="2200" dirty="0" smtClean="0">
                <a:solidFill>
                  <a:schemeClr val="accent2">
                    <a:lumMod val="60000"/>
                    <a:lumOff val="40000"/>
                  </a:schemeClr>
                </a:solidFill>
                <a:cs typeface="B Nazanin" panose="00000400000000000000" pitchFamily="2" charset="-78"/>
              </a:rPr>
              <a:t>تمام دانشجویان مقطع دکتری دانشگاه کاشان معدل بالای 17 دارند وممتاز هستند.</a:t>
            </a:r>
          </a:p>
          <a:p>
            <a:endParaRPr lang="fa-IR" sz="2200" dirty="0" smtClean="0">
              <a:solidFill>
                <a:schemeClr val="accent2">
                  <a:lumMod val="60000"/>
                  <a:lumOff val="40000"/>
                </a:schemeClr>
              </a:solidFill>
              <a:cs typeface="B Nazanin" panose="00000400000000000000" pitchFamily="2" charset="-78"/>
            </a:endParaRPr>
          </a:p>
          <a:p>
            <a:r>
              <a:rPr lang="fa-IR" sz="2200" dirty="0">
                <a:solidFill>
                  <a:schemeClr val="accent2">
                    <a:lumMod val="60000"/>
                    <a:lumOff val="40000"/>
                  </a:schemeClr>
                </a:solidFill>
                <a:cs typeface="B Nazanin" panose="00000400000000000000" pitchFamily="2" charset="-78"/>
              </a:rPr>
              <a:t>ارشد در دسته 2 وکارشناسی معمولا در دسته 3 قرار </a:t>
            </a:r>
            <a:r>
              <a:rPr lang="fa-IR" sz="2200" dirty="0" smtClean="0">
                <a:solidFill>
                  <a:schemeClr val="accent2">
                    <a:lumMod val="60000"/>
                    <a:lumOff val="40000"/>
                  </a:schemeClr>
                </a:solidFill>
                <a:cs typeface="B Nazanin" panose="00000400000000000000" pitchFamily="2" charset="-78"/>
              </a:rPr>
              <a:t>دارند.</a:t>
            </a:r>
          </a:p>
          <a:p>
            <a:endParaRPr lang="fa-IR" sz="2200" dirty="0" smtClean="0">
              <a:solidFill>
                <a:schemeClr val="accent2">
                  <a:lumMod val="60000"/>
                  <a:lumOff val="40000"/>
                </a:schemeClr>
              </a:solidFill>
              <a:cs typeface="B Nazanin" panose="00000400000000000000" pitchFamily="2" charset="-78"/>
            </a:endParaRPr>
          </a:p>
          <a:p>
            <a:r>
              <a:rPr lang="fa-IR" sz="2200" dirty="0" smtClean="0">
                <a:solidFill>
                  <a:schemeClr val="accent2">
                    <a:lumMod val="60000"/>
                    <a:lumOff val="40000"/>
                  </a:schemeClr>
                </a:solidFill>
                <a:cs typeface="B Nazanin" panose="00000400000000000000" pitchFamily="2" charset="-78"/>
              </a:rPr>
              <a:t>هرچه سطح مقطع دانشجو بالاتر باشد بعلت اینکه بارشته خود آشنایی بیشتری دارد</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در وضعیت تحصیلی بهتری قرار می گیرد.</a:t>
            </a:r>
          </a:p>
          <a:p>
            <a:endParaRPr lang="fa-IR" sz="2200" dirty="0" smtClean="0">
              <a:solidFill>
                <a:schemeClr val="accent2">
                  <a:lumMod val="60000"/>
                  <a:lumOff val="40000"/>
                </a:schemeClr>
              </a:solidFill>
              <a:cs typeface="B Nazanin" panose="00000400000000000000" pitchFamily="2" charset="-78"/>
            </a:endParaRPr>
          </a:p>
          <a:p>
            <a:r>
              <a:rPr lang="fa-IR" sz="2200" dirty="0" smtClean="0">
                <a:solidFill>
                  <a:schemeClr val="accent2">
                    <a:lumMod val="60000"/>
                    <a:lumOff val="40000"/>
                  </a:schemeClr>
                </a:solidFill>
                <a:cs typeface="B Nazanin" panose="00000400000000000000" pitchFamily="2" charset="-78"/>
              </a:rPr>
              <a:t>دانشجویان بومی نسبت به دانشجویان غیر بومی کارایی ومعدل بهتری دارند.</a:t>
            </a:r>
          </a:p>
        </p:txBody>
      </p:sp>
      <p:sp>
        <p:nvSpPr>
          <p:cNvPr id="6" name="Footer Placeholder 5"/>
          <p:cNvSpPr>
            <a:spLocks noGrp="1"/>
          </p:cNvSpPr>
          <p:nvPr>
            <p:ph type="ftr" sz="quarter" idx="11"/>
          </p:nvPr>
        </p:nvSpPr>
        <p:spPr/>
        <p:txBody>
          <a:bodyPr/>
          <a:lstStyle/>
          <a:p>
            <a:r>
              <a:rPr lang="fa-IR" sz="1400" dirty="0" smtClean="0"/>
              <a:t>10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1937280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040" y="569259"/>
            <a:ext cx="8749054" cy="6049255"/>
          </a:xfrm>
        </p:spPr>
        <p:txBody>
          <a:bodyPr>
            <a:normAutofit/>
          </a:bodyPr>
          <a:lstStyle/>
          <a:p>
            <a:pPr algn="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600" dirty="0" smtClean="0">
                <a:latin typeface="BHoma"/>
              </a:rPr>
              <a:t/>
            </a:r>
            <a:br>
              <a:rPr lang="fa-IR" sz="1600" dirty="0" smtClean="0">
                <a:latin typeface="BHoma"/>
              </a:rPr>
            </a:br>
            <a:r>
              <a:rPr lang="fa-IR" sz="1800" dirty="0" smtClean="0">
                <a:latin typeface="BHoma"/>
                <a:cs typeface="B Nazanin" panose="00000400000000000000" pitchFamily="2" charset="-78"/>
              </a:rPr>
              <a:t>باتوجه به نمودار می بینیم که بطور متوسط معدل دانشجویان مهندسی برق وکامپیوتر نسبت به   </a:t>
            </a:r>
            <a:br>
              <a:rPr lang="fa-IR" sz="1800" dirty="0" smtClean="0">
                <a:latin typeface="BHoma"/>
                <a:cs typeface="B Nazanin" panose="00000400000000000000" pitchFamily="2" charset="-78"/>
              </a:rPr>
            </a:br>
            <a:r>
              <a:rPr lang="fa-IR" sz="1800" dirty="0">
                <a:latin typeface="BHoma"/>
                <a:cs typeface="B Nazanin" panose="00000400000000000000" pitchFamily="2" charset="-78"/>
              </a:rPr>
              <a:t>دانشجویان </a:t>
            </a:r>
            <a:r>
              <a:rPr lang="fa-IR" sz="1800" dirty="0" smtClean="0">
                <a:latin typeface="BHoma"/>
                <a:cs typeface="B Nazanin" panose="00000400000000000000" pitchFamily="2" charset="-78"/>
              </a:rPr>
              <a:t>دانشکده زبان وادبیات پائین تر می باشد که نشان از سخت تر بودن رشته تحصیلی</a:t>
            </a:r>
            <a:br>
              <a:rPr lang="fa-IR" sz="1800" dirty="0" smtClean="0">
                <a:latin typeface="BHoma"/>
                <a:cs typeface="B Nazanin" panose="00000400000000000000" pitchFamily="2" charset="-78"/>
              </a:rPr>
            </a:br>
            <a:r>
              <a:rPr lang="fa-IR" sz="1800" dirty="0" smtClean="0">
                <a:latin typeface="BHoma"/>
                <a:cs typeface="B Nazanin" panose="00000400000000000000" pitchFamily="2" charset="-78"/>
              </a:rPr>
              <a:t>آنها می باشد علاوه براین اگر سخت بودن امتحان را در نظر بگیریم متوجه می شویم که اساتید این گروه</a:t>
            </a:r>
            <a:br>
              <a:rPr lang="fa-IR" sz="1800" dirty="0" smtClean="0">
                <a:latin typeface="BHoma"/>
                <a:cs typeface="B Nazanin" panose="00000400000000000000" pitchFamily="2" charset="-78"/>
              </a:rPr>
            </a:br>
            <a:r>
              <a:rPr lang="fa-IR" sz="1800" dirty="0" smtClean="0">
                <a:latin typeface="BHoma"/>
                <a:cs typeface="B Nazanin" panose="00000400000000000000" pitchFamily="2" charset="-78"/>
              </a:rPr>
              <a:t>امتحانات به نسبت سخت تری ازدانشجویان خود می گیرندواین باعث شده تامعدل</a:t>
            </a:r>
            <a:r>
              <a:rPr lang="fa-IR" sz="1800" dirty="0" smtClean="0">
                <a:solidFill>
                  <a:schemeClr val="accent2">
                    <a:lumMod val="60000"/>
                    <a:lumOff val="40000"/>
                  </a:schemeClr>
                </a:solidFill>
                <a:latin typeface="BHoma"/>
                <a:cs typeface="B Nazanin" panose="00000400000000000000" pitchFamily="2" charset="-78"/>
              </a:rPr>
              <a:t> آنها نسبتا پائین باشد </a:t>
            </a:r>
            <a:endParaRPr lang="fa-IR" sz="1800" dirty="0">
              <a:solidFill>
                <a:schemeClr val="accent2">
                  <a:lumMod val="60000"/>
                  <a:lumOff val="40000"/>
                </a:schemeClr>
              </a:solidFill>
              <a:latin typeface="BHoma"/>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dirty="0" smtClean="0"/>
              <a:t>11 از 15</a:t>
            </a:r>
            <a:endParaRPr lang="en-US" sz="1400"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660890794"/>
              </p:ext>
            </p:extLst>
          </p:nvPr>
        </p:nvGraphicFramePr>
        <p:xfrm>
          <a:off x="1121928" y="155392"/>
          <a:ext cx="9264422" cy="4115731"/>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50827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p:cNvGraphicFramePr>
            <a:graphicFrameLocks noGrp="1"/>
          </p:cNvGraphicFramePr>
          <p:nvPr>
            <p:ph idx="1"/>
            <p:extLst>
              <p:ext uri="{D42A27DB-BD31-4B8C-83A1-F6EECF244321}">
                <p14:modId xmlns:p14="http://schemas.microsoft.com/office/powerpoint/2010/main" val="2667243747"/>
              </p:ext>
            </p:extLst>
          </p:nvPr>
        </p:nvGraphicFramePr>
        <p:xfrm>
          <a:off x="1932749" y="0"/>
          <a:ext cx="7960659" cy="355002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fa-IR" sz="1400" smtClean="0"/>
              <a:t>12 از 15</a:t>
            </a:r>
            <a:endParaRPr lang="fa-IR" sz="1400" dirty="0" smtClean="0"/>
          </a:p>
        </p:txBody>
      </p:sp>
      <p:graphicFrame>
        <p:nvGraphicFramePr>
          <p:cNvPr id="46" name="Chart 45"/>
          <p:cNvGraphicFramePr/>
          <p:nvPr>
            <p:extLst>
              <p:ext uri="{D42A27DB-BD31-4B8C-83A1-F6EECF244321}">
                <p14:modId xmlns:p14="http://schemas.microsoft.com/office/powerpoint/2010/main" val="2430638988"/>
              </p:ext>
            </p:extLst>
          </p:nvPr>
        </p:nvGraphicFramePr>
        <p:xfrm>
          <a:off x="2325500" y="3931387"/>
          <a:ext cx="7490013" cy="2918012"/>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377285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 calcmode="lin" valueType="num">
                                      <p:cBhvr additive="base">
                                        <p:cTn id="14" dur="500" fill="hold"/>
                                        <p:tgtEl>
                                          <p:spTgt spid="46"/>
                                        </p:tgtEl>
                                        <p:attrNameLst>
                                          <p:attrName>ppt_x</p:attrName>
                                        </p:attrNameLst>
                                      </p:cBhvr>
                                      <p:tavLst>
                                        <p:tav tm="0">
                                          <p:val>
                                            <p:strVal val="0-#ppt_w/2"/>
                                          </p:val>
                                        </p:tav>
                                        <p:tav tm="100000">
                                          <p:val>
                                            <p:strVal val="#ppt_x"/>
                                          </p:val>
                                        </p:tav>
                                      </p:tavLst>
                                    </p:anim>
                                    <p:anim calcmode="lin" valueType="num">
                                      <p:cBhvr additive="base">
                                        <p:cTn id="15"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Graphic spid="4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0989"/>
            <a:ext cx="8596668" cy="5530374"/>
          </a:xfrm>
        </p:spPr>
        <p:txBody>
          <a:bodyPr>
            <a:normAutofit/>
          </a:bodyPr>
          <a:lstStyle/>
          <a:p>
            <a:pPr marL="0" indent="0" algn="ctr">
              <a:buNone/>
            </a:pPr>
            <a:r>
              <a:rPr lang="fa-IR" sz="4000" dirty="0" smtClean="0">
                <a:latin typeface="BHoma"/>
                <a:cs typeface="B Nazanin" panose="00000400000000000000" pitchFamily="2" charset="-78"/>
              </a:rPr>
              <a:t>نتیجه گیری کلی </a:t>
            </a:r>
          </a:p>
          <a:p>
            <a:pPr marL="0" indent="0">
              <a:buNone/>
            </a:pPr>
            <a:endParaRPr lang="fa-IR" sz="2200" dirty="0" smtClean="0">
              <a:solidFill>
                <a:schemeClr val="accent2">
                  <a:lumMod val="60000"/>
                  <a:lumOff val="40000"/>
                </a:schemeClr>
              </a:solidFill>
              <a:latin typeface="BHoma"/>
              <a:cs typeface="B Nazanin" panose="00000400000000000000" pitchFamily="2" charset="-78"/>
            </a:endParaRPr>
          </a:p>
          <a:p>
            <a:pPr marL="0" indent="0">
              <a:buNone/>
            </a:pPr>
            <a:r>
              <a:rPr lang="fa-IR" sz="2200" dirty="0" smtClean="0">
                <a:solidFill>
                  <a:schemeClr val="accent2">
                    <a:lumMod val="60000"/>
                    <a:lumOff val="40000"/>
                  </a:schemeClr>
                </a:solidFill>
                <a:latin typeface="BHoma"/>
                <a:cs typeface="B Nazanin" panose="00000400000000000000" pitchFamily="2" charset="-78"/>
              </a:rPr>
              <a:t>باتوجه به خروجی های حاصل از داده کاوی به نتایج زیر می رسیم:</a:t>
            </a:r>
          </a:p>
          <a:p>
            <a:pPr>
              <a:buFont typeface="Wingdings" panose="05000000000000000000" pitchFamily="2" charset="2"/>
              <a:buChar char="§"/>
            </a:pPr>
            <a:r>
              <a:rPr lang="fa-IR" sz="2200" dirty="0" smtClean="0">
                <a:solidFill>
                  <a:schemeClr val="accent2">
                    <a:lumMod val="60000"/>
                    <a:lumOff val="40000"/>
                  </a:schemeClr>
                </a:solidFill>
                <a:latin typeface="BHoma"/>
                <a:cs typeface="B Nazanin" panose="00000400000000000000" pitchFamily="2" charset="-78"/>
              </a:rPr>
              <a:t>تعداد </a:t>
            </a:r>
            <a:r>
              <a:rPr lang="fa-IR" sz="2200" dirty="0" smtClean="0">
                <a:solidFill>
                  <a:schemeClr val="accent5">
                    <a:lumMod val="60000"/>
                    <a:lumOff val="40000"/>
                  </a:schemeClr>
                </a:solidFill>
                <a:latin typeface="BHoma"/>
                <a:cs typeface="B Nazanin" panose="00000400000000000000" pitchFamily="2" charset="-78"/>
              </a:rPr>
              <a:t>اعضای هیئت علمی </a:t>
            </a:r>
            <a:r>
              <a:rPr lang="fa-IR" sz="2200" dirty="0" smtClean="0">
                <a:solidFill>
                  <a:schemeClr val="accent2">
                    <a:lumMod val="60000"/>
                    <a:lumOff val="40000"/>
                  </a:schemeClr>
                </a:solidFill>
                <a:latin typeface="BHoma"/>
                <a:cs typeface="B Nazanin" panose="00000400000000000000" pitchFamily="2" charset="-78"/>
              </a:rPr>
              <a:t>با میانگین دانشجویان ارتباط مستقیم دارد.</a:t>
            </a:r>
          </a:p>
          <a:p>
            <a:pPr>
              <a:buFont typeface="Wingdings" panose="05000000000000000000" pitchFamily="2" charset="2"/>
              <a:buChar char="§"/>
            </a:pPr>
            <a:r>
              <a:rPr lang="fa-IR" sz="2200" dirty="0" smtClean="0">
                <a:solidFill>
                  <a:schemeClr val="accent5">
                    <a:lumMod val="60000"/>
                    <a:lumOff val="40000"/>
                  </a:schemeClr>
                </a:solidFill>
                <a:latin typeface="BHoma"/>
                <a:cs typeface="B Nazanin" panose="00000400000000000000" pitchFamily="2" charset="-78"/>
              </a:rPr>
              <a:t>بومی بودن </a:t>
            </a:r>
            <a:r>
              <a:rPr lang="fa-IR" sz="2200" dirty="0" smtClean="0">
                <a:solidFill>
                  <a:schemeClr val="accent2">
                    <a:lumMod val="60000"/>
                    <a:lumOff val="40000"/>
                  </a:schemeClr>
                </a:solidFill>
                <a:latin typeface="BHoma"/>
                <a:cs typeface="B Nazanin" panose="00000400000000000000" pitchFamily="2" charset="-78"/>
              </a:rPr>
              <a:t>برای دانشجویان کارشناسی این دانشگاه عاملی است که دانشجو در </a:t>
            </a:r>
          </a:p>
          <a:p>
            <a:pPr marL="0" indent="0">
              <a:buNone/>
            </a:pPr>
            <a:r>
              <a:rPr lang="fa-IR" sz="2200" dirty="0">
                <a:solidFill>
                  <a:schemeClr val="accent2">
                    <a:lumMod val="60000"/>
                    <a:lumOff val="40000"/>
                  </a:schemeClr>
                </a:solidFill>
                <a:latin typeface="BHoma"/>
                <a:cs typeface="B Nazanin" panose="00000400000000000000" pitchFamily="2" charset="-78"/>
              </a:rPr>
              <a:t> </a:t>
            </a:r>
            <a:r>
              <a:rPr lang="fa-IR" sz="2200" dirty="0" smtClean="0">
                <a:solidFill>
                  <a:schemeClr val="accent2">
                    <a:lumMod val="60000"/>
                    <a:lumOff val="40000"/>
                  </a:schemeClr>
                </a:solidFill>
                <a:latin typeface="BHoma"/>
                <a:cs typeface="B Nazanin" panose="00000400000000000000" pitchFamily="2" charset="-78"/>
              </a:rPr>
              <a:t>    وضعیت بهتری قرار گیرد.</a:t>
            </a:r>
          </a:p>
          <a:p>
            <a:pPr>
              <a:buFont typeface="Wingdings" panose="05000000000000000000" pitchFamily="2" charset="2"/>
              <a:buChar char="§"/>
            </a:pPr>
            <a:r>
              <a:rPr lang="fa-IR" sz="2200" dirty="0" smtClean="0">
                <a:solidFill>
                  <a:schemeClr val="accent2">
                    <a:lumMod val="60000"/>
                    <a:lumOff val="40000"/>
                  </a:schemeClr>
                </a:solidFill>
                <a:latin typeface="BHoma"/>
                <a:cs typeface="B Nazanin" panose="00000400000000000000" pitchFamily="2" charset="-78"/>
              </a:rPr>
              <a:t>دانشجویانی که در مقطع روزانه تحصیل می کنند نسبت به دانشجویان شبانه وضعیت</a:t>
            </a:r>
          </a:p>
          <a:p>
            <a:pPr marL="0" indent="0">
              <a:buNone/>
            </a:pPr>
            <a:r>
              <a:rPr lang="fa-IR" sz="2200" dirty="0" smtClean="0">
                <a:solidFill>
                  <a:schemeClr val="accent2">
                    <a:lumMod val="60000"/>
                    <a:lumOff val="40000"/>
                  </a:schemeClr>
                </a:solidFill>
                <a:latin typeface="BHoma"/>
                <a:cs typeface="B Nazanin" panose="00000400000000000000" pitchFamily="2" charset="-78"/>
              </a:rPr>
              <a:t>      تحصیلی بهتری دارند.</a:t>
            </a:r>
          </a:p>
          <a:p>
            <a:pPr>
              <a:buFont typeface="Wingdings" panose="05000000000000000000" pitchFamily="2" charset="2"/>
              <a:buChar char="§"/>
            </a:pPr>
            <a:r>
              <a:rPr lang="fa-IR" sz="2200" dirty="0" smtClean="0">
                <a:solidFill>
                  <a:schemeClr val="accent2">
                    <a:lumMod val="60000"/>
                    <a:lumOff val="40000"/>
                  </a:schemeClr>
                </a:solidFill>
                <a:latin typeface="BHoma"/>
                <a:cs typeface="B Nazanin" panose="00000400000000000000" pitchFamily="2" charset="-78"/>
              </a:rPr>
              <a:t>دانشجویان در</a:t>
            </a:r>
            <a:r>
              <a:rPr lang="fa-IR" sz="2200" dirty="0" smtClean="0">
                <a:solidFill>
                  <a:schemeClr val="accent5">
                    <a:lumMod val="60000"/>
                    <a:lumOff val="40000"/>
                  </a:schemeClr>
                </a:solidFill>
                <a:latin typeface="BHoma"/>
                <a:cs typeface="B Nazanin" panose="00000400000000000000" pitchFamily="2" charset="-78"/>
              </a:rPr>
              <a:t>ترم های فرد </a:t>
            </a:r>
            <a:r>
              <a:rPr lang="fa-IR" sz="2200" dirty="0" smtClean="0">
                <a:solidFill>
                  <a:schemeClr val="accent2">
                    <a:lumMod val="60000"/>
                    <a:lumOff val="40000"/>
                  </a:schemeClr>
                </a:solidFill>
                <a:latin typeface="BHoma"/>
                <a:cs typeface="B Nazanin" panose="00000400000000000000" pitchFamily="2" charset="-78"/>
              </a:rPr>
              <a:t>وضعیت تحصیلی بهتری دارندبهتر است مسئولان برنامه</a:t>
            </a:r>
          </a:p>
          <a:p>
            <a:pPr marL="0" indent="0">
              <a:buNone/>
            </a:pPr>
            <a:r>
              <a:rPr lang="fa-IR" sz="2200" dirty="0" smtClean="0">
                <a:solidFill>
                  <a:schemeClr val="accent2">
                    <a:lumMod val="60000"/>
                    <a:lumOff val="40000"/>
                  </a:schemeClr>
                </a:solidFill>
                <a:latin typeface="BHoma"/>
                <a:cs typeface="B Nazanin" panose="00000400000000000000" pitchFamily="2" charset="-78"/>
              </a:rPr>
              <a:t>     ریزی درسهای سنگین تر را در ترم مهر ارائه کنند.</a:t>
            </a:r>
          </a:p>
          <a:p>
            <a:pPr>
              <a:buFont typeface="Wingdings" panose="05000000000000000000" pitchFamily="2" charset="2"/>
              <a:buChar char="§"/>
            </a:pPr>
            <a:r>
              <a:rPr lang="fa-IR" sz="2200" dirty="0" smtClean="0">
                <a:solidFill>
                  <a:schemeClr val="accent2">
                    <a:lumMod val="60000"/>
                    <a:lumOff val="40000"/>
                  </a:schemeClr>
                </a:solidFill>
                <a:latin typeface="BHoma"/>
                <a:cs typeface="B Nazanin" panose="00000400000000000000" pitchFamily="2" charset="-78"/>
              </a:rPr>
              <a:t>سهمیه ورود به دانشگاه تاثیر چندانی در وضعیت تحصیلی ندارد</a:t>
            </a:r>
            <a:r>
              <a:rPr lang="fa-IR" sz="2200" dirty="0" smtClean="0">
                <a:latin typeface="BHoma"/>
                <a:cs typeface="B Nazanin" panose="00000400000000000000" pitchFamily="2" charset="-78"/>
              </a:rPr>
              <a:t>.</a:t>
            </a:r>
          </a:p>
        </p:txBody>
      </p:sp>
      <p:sp>
        <p:nvSpPr>
          <p:cNvPr id="4" name="Footer Placeholder 3"/>
          <p:cNvSpPr>
            <a:spLocks noGrp="1"/>
          </p:cNvSpPr>
          <p:nvPr>
            <p:ph type="ftr" sz="quarter" idx="11"/>
          </p:nvPr>
        </p:nvSpPr>
        <p:spPr/>
        <p:txBody>
          <a:bodyPr/>
          <a:lstStyle/>
          <a:p>
            <a:r>
              <a:rPr lang="fa-IR" sz="1400" smtClean="0"/>
              <a:t>13 از 15</a:t>
            </a: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49570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28639"/>
            <a:ext cx="8596668" cy="5512724"/>
          </a:xfrm>
        </p:spPr>
        <p:txBody>
          <a:bodyPr>
            <a:noAutofit/>
          </a:bodyPr>
          <a:lstStyle/>
          <a:p>
            <a:pPr marL="0" indent="0">
              <a:buNone/>
            </a:pPr>
            <a:r>
              <a:rPr lang="fa-IR" sz="2200" dirty="0" smtClean="0">
                <a:latin typeface="BHoma"/>
                <a:cs typeface="B Nazanin" panose="00000400000000000000" pitchFamily="2" charset="-78"/>
              </a:rPr>
              <a:t>                                       </a:t>
            </a:r>
            <a:r>
              <a:rPr lang="fa-IR" sz="4000" dirty="0" smtClean="0">
                <a:latin typeface="BHoma"/>
                <a:cs typeface="B Nazanin" panose="00000400000000000000" pitchFamily="2" charset="-78"/>
              </a:rPr>
              <a:t>نتیجه گیری کلی(ادامه)</a:t>
            </a:r>
          </a:p>
          <a:p>
            <a:pPr>
              <a:buFont typeface="Wingdings" panose="05000000000000000000" pitchFamily="2" charset="2"/>
              <a:buChar char="§"/>
            </a:pPr>
            <a:endParaRPr lang="fa-IR" sz="2200" dirty="0">
              <a:latin typeface="BHoma"/>
              <a:cs typeface="B Nazanin" panose="00000400000000000000" pitchFamily="2" charset="-78"/>
            </a:endParaRPr>
          </a:p>
          <a:p>
            <a:pPr>
              <a:buFont typeface="Wingdings" panose="05000000000000000000" pitchFamily="2" charset="2"/>
              <a:buChar char="§"/>
            </a:pPr>
            <a:r>
              <a:rPr lang="fa-IR" sz="2200" dirty="0" smtClean="0">
                <a:solidFill>
                  <a:schemeClr val="accent5">
                    <a:lumMod val="60000"/>
                    <a:lumOff val="40000"/>
                  </a:schemeClr>
                </a:solidFill>
                <a:latin typeface="BHoma"/>
                <a:cs typeface="B Nazanin" panose="00000400000000000000" pitchFamily="2" charset="-78"/>
              </a:rPr>
              <a:t>جنسیت</a:t>
            </a:r>
            <a:r>
              <a:rPr lang="fa-IR" sz="2200" dirty="0" smtClean="0">
                <a:solidFill>
                  <a:schemeClr val="accent2">
                    <a:lumMod val="60000"/>
                    <a:lumOff val="40000"/>
                  </a:schemeClr>
                </a:solidFill>
                <a:latin typeface="BHoma"/>
                <a:cs typeface="B Nazanin" panose="00000400000000000000" pitchFamily="2" charset="-78"/>
              </a:rPr>
              <a:t> </a:t>
            </a:r>
            <a:r>
              <a:rPr lang="fa-IR" sz="2200" dirty="0">
                <a:solidFill>
                  <a:schemeClr val="accent2">
                    <a:lumMod val="60000"/>
                    <a:lumOff val="40000"/>
                  </a:schemeClr>
                </a:solidFill>
                <a:latin typeface="BHoma"/>
                <a:cs typeface="B Nazanin" panose="00000400000000000000" pitchFamily="2" charset="-78"/>
              </a:rPr>
              <a:t>تاثیر چشمگیری در وضعیت دانشجویان ندارد ولی به طور کلی دختران در </a:t>
            </a:r>
          </a:p>
          <a:p>
            <a:pPr marL="0" indent="0">
              <a:buNone/>
            </a:pPr>
            <a:r>
              <a:rPr lang="fa-IR" sz="2200" dirty="0">
                <a:solidFill>
                  <a:schemeClr val="accent2">
                    <a:lumMod val="60000"/>
                    <a:lumOff val="40000"/>
                  </a:schemeClr>
                </a:solidFill>
                <a:latin typeface="BHoma"/>
                <a:cs typeface="B Nazanin" panose="00000400000000000000" pitchFamily="2" charset="-78"/>
              </a:rPr>
              <a:t>    وضعیت بهتری نسبت به پسران قرار دارند.  </a:t>
            </a:r>
            <a:endParaRPr lang="fa-IR" sz="2200" dirty="0">
              <a:solidFill>
                <a:schemeClr val="accent2">
                  <a:lumMod val="60000"/>
                  <a:lumOff val="40000"/>
                </a:schemeClr>
              </a:solidFill>
              <a:cs typeface="B Nazanin" panose="00000400000000000000" pitchFamily="2" charset="-78"/>
            </a:endParaRPr>
          </a:p>
          <a:p>
            <a:pPr>
              <a:buFont typeface="Wingdings" panose="05000000000000000000" pitchFamily="2" charset="2"/>
              <a:buChar char="§"/>
            </a:pPr>
            <a:r>
              <a:rPr lang="fa-IR" sz="2200" dirty="0" smtClean="0">
                <a:solidFill>
                  <a:schemeClr val="accent2">
                    <a:lumMod val="60000"/>
                    <a:lumOff val="40000"/>
                  </a:schemeClr>
                </a:solidFill>
                <a:cs typeface="B Nazanin" panose="00000400000000000000" pitchFamily="2" charset="-78"/>
              </a:rPr>
              <a:t>دانشجویان دانشکده شیمی وانسانی وادبیات وزبان های خارجی اکثرا دانشجویان </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a:t>
            </a:r>
            <a:r>
              <a:rPr lang="fa-IR" sz="2200" dirty="0" smtClean="0">
                <a:solidFill>
                  <a:schemeClr val="accent5">
                    <a:lumMod val="60000"/>
                    <a:lumOff val="40000"/>
                  </a:schemeClr>
                </a:solidFill>
                <a:cs typeface="B Nazanin" panose="00000400000000000000" pitchFamily="2" charset="-78"/>
              </a:rPr>
              <a:t>ممتازی</a:t>
            </a:r>
            <a:r>
              <a:rPr lang="fa-IR" sz="2200" dirty="0" smtClean="0">
                <a:solidFill>
                  <a:schemeClr val="accent2">
                    <a:lumMod val="60000"/>
                    <a:lumOff val="40000"/>
                  </a:schemeClr>
                </a:solidFill>
                <a:cs typeface="B Nazanin" panose="00000400000000000000" pitchFamily="2" charset="-78"/>
              </a:rPr>
              <a:t> هستند.</a:t>
            </a:r>
          </a:p>
          <a:p>
            <a:pPr>
              <a:buFont typeface="Wingdings" panose="05000000000000000000" pitchFamily="2" charset="2"/>
              <a:buChar char="§"/>
            </a:pPr>
            <a:r>
              <a:rPr lang="fa-IR" sz="2200" dirty="0" smtClean="0">
                <a:solidFill>
                  <a:schemeClr val="accent2">
                    <a:lumMod val="60000"/>
                    <a:lumOff val="40000"/>
                  </a:schemeClr>
                </a:solidFill>
                <a:cs typeface="B Nazanin" panose="00000400000000000000" pitchFamily="2" charset="-78"/>
              </a:rPr>
              <a:t>اساتید گروه های مهندسی و ریاضی و شیمی برای </a:t>
            </a:r>
            <a:r>
              <a:rPr lang="fa-IR" sz="2200" dirty="0" smtClean="0">
                <a:solidFill>
                  <a:schemeClr val="accent5">
                    <a:lumMod val="60000"/>
                    <a:lumOff val="40000"/>
                  </a:schemeClr>
                </a:solidFill>
                <a:cs typeface="B Nazanin" panose="00000400000000000000" pitchFamily="2" charset="-78"/>
              </a:rPr>
              <a:t>ارزیابی</a:t>
            </a:r>
            <a:r>
              <a:rPr lang="fa-IR" sz="2200" dirty="0" smtClean="0">
                <a:solidFill>
                  <a:schemeClr val="accent2">
                    <a:lumMod val="60000"/>
                    <a:lumOff val="40000"/>
                  </a:schemeClr>
                </a:solidFill>
                <a:cs typeface="B Nazanin" panose="00000400000000000000" pitchFamily="2" charset="-78"/>
              </a:rPr>
              <a:t> دانشجویان خود نسبت به</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گروه های دیگر از آزمون مشکل تری استفاده می کنند.</a:t>
            </a:r>
            <a:endParaRPr lang="fa-IR" sz="2200" dirty="0">
              <a:solidFill>
                <a:schemeClr val="accent2">
                  <a:lumMod val="60000"/>
                  <a:lumOff val="40000"/>
                </a:schemeClr>
              </a:solidFill>
              <a:cs typeface="B Nazanin" panose="00000400000000000000" pitchFamily="2" charset="-78"/>
            </a:endParaRPr>
          </a:p>
          <a:p>
            <a:pPr>
              <a:buFont typeface="Wingdings" panose="05000000000000000000" pitchFamily="2" charset="2"/>
              <a:buChar char="§"/>
            </a:pPr>
            <a:r>
              <a:rPr lang="fa-IR" sz="2200" dirty="0" smtClean="0">
                <a:solidFill>
                  <a:schemeClr val="accent2">
                    <a:lumMod val="60000"/>
                    <a:lumOff val="40000"/>
                  </a:schemeClr>
                </a:solidFill>
                <a:cs typeface="B Nazanin" panose="00000400000000000000" pitchFamily="2" charset="-78"/>
              </a:rPr>
              <a:t>هرچه </a:t>
            </a:r>
            <a:r>
              <a:rPr lang="fa-IR" sz="2200" dirty="0" smtClean="0">
                <a:solidFill>
                  <a:schemeClr val="accent5">
                    <a:lumMod val="60000"/>
                    <a:lumOff val="40000"/>
                  </a:schemeClr>
                </a:solidFill>
                <a:cs typeface="B Nazanin" panose="00000400000000000000" pitchFamily="2" charset="-78"/>
              </a:rPr>
              <a:t>مقطع تحصیلی </a:t>
            </a:r>
            <a:r>
              <a:rPr lang="fa-IR" sz="2200" dirty="0" smtClean="0">
                <a:solidFill>
                  <a:schemeClr val="accent2">
                    <a:lumMod val="60000"/>
                    <a:lumOff val="40000"/>
                  </a:schemeClr>
                </a:solidFill>
                <a:cs typeface="B Nazanin" panose="00000400000000000000" pitchFamily="2" charset="-78"/>
              </a:rPr>
              <a:t>دانشجو بیشتر باشد دانشجو در وضعیت تحصیلی بهتری قرار می</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گیرد بطوریکه با ضریب اطمینان بالا دانشجویان دکتری در دسته 1 دانشجویان ارشد در </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دسته 2 ودانشجویان کارشناسی در دسته 3 قرار گرفتند.</a:t>
            </a:r>
          </a:p>
        </p:txBody>
      </p:sp>
      <p:sp>
        <p:nvSpPr>
          <p:cNvPr id="4" name="Footer Placeholder 3"/>
          <p:cNvSpPr>
            <a:spLocks noGrp="1"/>
          </p:cNvSpPr>
          <p:nvPr>
            <p:ph type="ftr" sz="quarter" idx="11"/>
          </p:nvPr>
        </p:nvSpPr>
        <p:spPr/>
        <p:txBody>
          <a:bodyPr/>
          <a:lstStyle/>
          <a:p>
            <a:r>
              <a:rPr lang="fa-IR" sz="1400" smtClean="0"/>
              <a:t>14 از 15</a:t>
            </a: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138539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28663"/>
            <a:ext cx="8596668" cy="5312699"/>
          </a:xfrm>
        </p:spPr>
        <p:txBody>
          <a:bodyPr>
            <a:normAutofit/>
          </a:bodyPr>
          <a:lstStyle/>
          <a:p>
            <a:pPr marL="0" indent="0">
              <a:buNone/>
            </a:pPr>
            <a:r>
              <a:rPr lang="fa-IR" sz="4000" dirty="0" smtClean="0">
                <a:cs typeface="B Nazanin" panose="00000400000000000000" pitchFamily="2" charset="-78"/>
              </a:rPr>
              <a:t>                            پیشنهاد</a:t>
            </a:r>
          </a:p>
          <a:p>
            <a:pPr marL="0" indent="0">
              <a:buNone/>
            </a:pPr>
            <a:endParaRPr lang="fa-IR" sz="2200" dirty="0" smtClean="0">
              <a:cs typeface="B Homa" panose="00000400000000000000" pitchFamily="2" charset="-78"/>
            </a:endParaRPr>
          </a:p>
          <a:p>
            <a:r>
              <a:rPr lang="fa-IR" sz="2200" dirty="0" smtClean="0">
                <a:solidFill>
                  <a:schemeClr val="accent2">
                    <a:lumMod val="60000"/>
                    <a:lumOff val="40000"/>
                  </a:schemeClr>
                </a:solidFill>
                <a:cs typeface="B Nazanin" panose="00000400000000000000" pitchFamily="2" charset="-78"/>
              </a:rPr>
              <a:t>از جمله زمینه هایی که می توان بعنوان تحقیقات آتی به آن اشاره کرد عبارتند از:</a:t>
            </a:r>
          </a:p>
          <a:p>
            <a:pPr marL="0" indent="0">
              <a:buNone/>
            </a:pPr>
            <a:endParaRPr lang="fa-IR" sz="2200" dirty="0" smtClean="0">
              <a:solidFill>
                <a:schemeClr val="accent2">
                  <a:lumMod val="60000"/>
                  <a:lumOff val="40000"/>
                </a:schemeClr>
              </a:solidFill>
              <a:cs typeface="B Nazanin" panose="00000400000000000000" pitchFamily="2" charset="-78"/>
            </a:endParaRP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اثر فاکتورهایی مثل استفاده از خوابگاه دانشجویی نوع دانشگاه( دولتی یا آزاد ) هزینه </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تحصیل وضعیت تاهل تعداد فرزندان و ....</a:t>
            </a:r>
          </a:p>
          <a:p>
            <a:pPr marL="0" indent="0">
              <a:buNone/>
            </a:pPr>
            <a:endParaRPr lang="fa-IR" sz="2200" dirty="0" smtClean="0">
              <a:solidFill>
                <a:schemeClr val="accent2">
                  <a:lumMod val="60000"/>
                  <a:lumOff val="40000"/>
                </a:schemeClr>
              </a:solidFill>
              <a:cs typeface="B Nazanin" panose="00000400000000000000" pitchFamily="2" charset="-78"/>
            </a:endParaRP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اعمال الگوریتم های داده کاوی روی داده های آموزشی دیگر دانشگاه ها برای بررسی</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ومقایسه گروه های مختلف از جمله دانشگاه های آزاد و پیام نور</a:t>
            </a:r>
            <a:endParaRPr lang="fa-IR" sz="2200" dirty="0">
              <a:solidFill>
                <a:schemeClr val="accent2">
                  <a:lumMod val="60000"/>
                  <a:lumOff val="40000"/>
                </a:schemeClr>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fa-IR" sz="1400" smtClean="0"/>
              <a:t>15 از 15</a:t>
            </a: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405880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31839"/>
            <a:ext cx="8596668" cy="3880773"/>
          </a:xfrm>
        </p:spPr>
        <p:txBody>
          <a:bodyPr>
            <a:normAutofit/>
          </a:bodyPr>
          <a:lstStyle/>
          <a:p>
            <a:pPr marL="0" indent="0">
              <a:buNone/>
            </a:pPr>
            <a:endParaRPr lang="fa-IR" sz="2800" dirty="0" smtClean="0">
              <a:cs typeface="B Nazanin" panose="00000400000000000000" pitchFamily="2" charset="-78"/>
            </a:endParaRPr>
          </a:p>
          <a:p>
            <a:pPr marL="0" indent="0">
              <a:buNone/>
            </a:pPr>
            <a:endParaRPr lang="fa-IR" sz="2800" dirty="0">
              <a:cs typeface="B Nazanin" panose="00000400000000000000" pitchFamily="2" charset="-78"/>
            </a:endParaRPr>
          </a:p>
          <a:p>
            <a:pPr marL="0" indent="0">
              <a:buNone/>
            </a:pPr>
            <a:endParaRPr lang="fa-IR" sz="2800" dirty="0" smtClean="0">
              <a:cs typeface="B Nazanin" panose="00000400000000000000" pitchFamily="2" charset="-78"/>
            </a:endParaRPr>
          </a:p>
          <a:p>
            <a:pPr marL="0" indent="0" algn="ctr">
              <a:buNone/>
            </a:pPr>
            <a:r>
              <a:rPr lang="fa-IR" sz="2800" dirty="0" smtClean="0">
                <a:cs typeface="B Nazanin" panose="00000400000000000000" pitchFamily="2" charset="-78"/>
              </a:rPr>
              <a:t>باسپاس فراوان از توجه شما</a:t>
            </a:r>
          </a:p>
          <a:p>
            <a:pPr marL="0" indent="0" algn="ctr">
              <a:buNone/>
            </a:pPr>
            <a:r>
              <a:rPr lang="fa-IR" sz="2800" dirty="0">
                <a:cs typeface="B Nazanin" panose="00000400000000000000" pitchFamily="2" charset="-78"/>
              </a:rPr>
              <a:t> </a:t>
            </a:r>
            <a:r>
              <a:rPr lang="fa-IR" sz="2800" dirty="0" smtClean="0">
                <a:cs typeface="B Nazanin" panose="00000400000000000000" pitchFamily="2" charset="-78"/>
              </a:rPr>
              <a:t>                                             </a:t>
            </a:r>
          </a:p>
          <a:p>
            <a:pPr marL="0" indent="0">
              <a:buNone/>
            </a:pPr>
            <a:endParaRPr lang="fa-IR" sz="2800" dirty="0">
              <a:cs typeface="B Nazanin" panose="00000400000000000000" pitchFamily="2" charset="-78"/>
            </a:endParaRPr>
          </a:p>
          <a:p>
            <a:pPr marL="0" indent="0">
              <a:buNone/>
            </a:pPr>
            <a:r>
              <a:rPr lang="fa-IR" sz="2800" dirty="0" smtClean="0">
                <a:cs typeface="B Nazanin" panose="00000400000000000000" pitchFamily="2" charset="-78"/>
              </a:rPr>
              <a:t>                                                                  پیروز وسربلند باشید.</a:t>
            </a:r>
            <a:endParaRPr lang="fa-IR" sz="2800" dirty="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160476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591670"/>
            <a:ext cx="8736120" cy="4504763"/>
          </a:xfrm>
        </p:spPr>
        <p:txBody>
          <a:bodyPr>
            <a:noAutofit/>
          </a:bodyPr>
          <a:lstStyle/>
          <a:p>
            <a:pPr algn="r"/>
            <a: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                            فهرست</a:t>
            </a:r>
            <a:b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4000" dirty="0">
                <a:solidFill>
                  <a:schemeClr val="tx1"/>
                </a:solidFill>
                <a:latin typeface="Aldhabi" panose="01000000000000000000" pitchFamily="2" charset="-78"/>
                <a:ea typeface="Adobe Ming Std L" panose="02020300000000000000" pitchFamily="18" charset="-128"/>
                <a:cs typeface="B Nazanin" panose="00000400000000000000" pitchFamily="2" charset="-78"/>
              </a:rPr>
              <a:t/>
            </a:r>
            <a:br>
              <a:rPr lang="fa-IR" sz="4000" dirty="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1.مقدمه</a:t>
            </a:r>
            <a: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
            </a:r>
            <a:b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2.سوالات مطرح شده</a:t>
            </a:r>
            <a:b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3.الگوریتم </a:t>
            </a:r>
            <a:r>
              <a:rPr lang="en-US"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GRI</a:t>
            </a:r>
            <a: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
            </a:r>
            <a:b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4.روش انجام پژوهش</a:t>
            </a:r>
            <a:b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5.نتیجه گیری کلی</a:t>
            </a:r>
            <a:b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28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6.پیشنهاد</a:t>
            </a:r>
            <a: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
            </a:r>
            <a:b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br>
            <a:r>
              <a:rPr lang="fa-IR" sz="4000" dirty="0" smtClean="0">
                <a:solidFill>
                  <a:schemeClr val="tx1"/>
                </a:solidFill>
                <a:latin typeface="Aldhabi" panose="01000000000000000000" pitchFamily="2" charset="-78"/>
                <a:ea typeface="Adobe Ming Std L" panose="02020300000000000000" pitchFamily="18" charset="-128"/>
                <a:cs typeface="B Nazanin" panose="00000400000000000000" pitchFamily="2" charset="-78"/>
              </a:rPr>
              <a:t>  </a:t>
            </a:r>
            <a:endParaRPr lang="fa-IR" sz="4000" dirty="0">
              <a:solidFill>
                <a:schemeClr val="tx1"/>
              </a:solidFill>
              <a:latin typeface="Aldhabi" panose="01000000000000000000" pitchFamily="2" charset="-78"/>
              <a:ea typeface="Adobe Ming Std L" panose="02020300000000000000" pitchFamily="18" charset="-128"/>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dirty="0" smtClean="0"/>
              <a:t>2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5822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1318"/>
          </a:xfrm>
        </p:spPr>
        <p:txBody>
          <a:bodyPr>
            <a:normAutofit fontScale="90000"/>
          </a:bodyPr>
          <a:lstStyle/>
          <a:p>
            <a:pPr algn="ctr"/>
            <a:r>
              <a:rPr lang="fa-IR" sz="4400" dirty="0" smtClean="0">
                <a:solidFill>
                  <a:schemeClr val="tx1"/>
                </a:solidFill>
                <a:cs typeface="B Nazanin" panose="00000400000000000000" pitchFamily="2" charset="-78"/>
              </a:rPr>
              <a:t>مقدمه:</a:t>
            </a:r>
            <a:r>
              <a:rPr lang="fa-IR" dirty="0" smtClean="0">
                <a:cs typeface="B Homa" panose="00000400000000000000" pitchFamily="2" charset="-78"/>
              </a:rPr>
              <a:t> </a:t>
            </a:r>
            <a:endParaRPr lang="fa-IR" dirty="0">
              <a:cs typeface="B Homa" panose="00000400000000000000" pitchFamily="2" charset="-78"/>
            </a:endParaRPr>
          </a:p>
        </p:txBody>
      </p:sp>
      <p:sp>
        <p:nvSpPr>
          <p:cNvPr id="3" name="Content Placeholder 2"/>
          <p:cNvSpPr>
            <a:spLocks noGrp="1"/>
          </p:cNvSpPr>
          <p:nvPr>
            <p:ph idx="1"/>
          </p:nvPr>
        </p:nvSpPr>
        <p:spPr>
          <a:xfrm>
            <a:off x="376518" y="1506071"/>
            <a:ext cx="9802906" cy="4686911"/>
          </a:xfrm>
        </p:spPr>
        <p:txBody>
          <a:bodyPr>
            <a:normAutofit/>
          </a:bodyPr>
          <a:lstStyle/>
          <a:p>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امروزه در اکثر دانشگاه ها بانک های اطلاعاتی از سوابق آموزشی وتحصیلی دانشجویان موجود است.</a:t>
            </a:r>
          </a:p>
          <a:p>
            <a:endParaRPr lang="fa-IR" sz="2400" dirty="0" smtClean="0">
              <a:solidFill>
                <a:schemeClr val="accent2">
                  <a:lumMod val="60000"/>
                  <a:lumOff val="40000"/>
                </a:schemeClr>
              </a:solidFill>
              <a:latin typeface="Arial Narrow" panose="020B0606020202030204" pitchFamily="34" charset="0"/>
              <a:cs typeface="B Nazanin" panose="00000400000000000000" pitchFamily="2" charset="-78"/>
            </a:endParaRPr>
          </a:p>
          <a:p>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باوجود انبوه داده ها هیچ گاه بررسی عمیقی برای استخراج اطلاعات انجام نشده است.</a:t>
            </a:r>
          </a:p>
          <a:p>
            <a:endParaRPr lang="fa-IR" sz="2400" dirty="0" smtClean="0">
              <a:solidFill>
                <a:schemeClr val="accent2">
                  <a:lumMod val="60000"/>
                  <a:lumOff val="40000"/>
                </a:schemeClr>
              </a:solidFill>
              <a:latin typeface="Arial Narrow" panose="020B0606020202030204" pitchFamily="34" charset="0"/>
              <a:cs typeface="B Nazanin" panose="00000400000000000000" pitchFamily="2" charset="-78"/>
            </a:endParaRPr>
          </a:p>
          <a:p>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پیدا کردن الگوها از این اطلاعات کمک شایانی به تصمیم </a:t>
            </a:r>
            <a:r>
              <a:rPr lang="fa-IR" sz="2400" dirty="0">
                <a:solidFill>
                  <a:schemeClr val="accent2">
                    <a:lumMod val="60000"/>
                    <a:lumOff val="40000"/>
                  </a:schemeClr>
                </a:solidFill>
                <a:latin typeface="Arial Narrow" panose="020B0606020202030204" pitchFamily="34" charset="0"/>
                <a:cs typeface="B Nazanin" panose="00000400000000000000" pitchFamily="2" charset="-78"/>
              </a:rPr>
              <a:t>گیرندگان این عرصه جهت </a:t>
            </a:r>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ارتقاء وبهبود فرایند های آموزشی می کند.</a:t>
            </a:r>
          </a:p>
          <a:p>
            <a:pPr marL="0" indent="0">
              <a:buNone/>
            </a:pPr>
            <a:endParaRPr lang="fa-IR" sz="2400" dirty="0" smtClean="0">
              <a:solidFill>
                <a:schemeClr val="accent2">
                  <a:lumMod val="60000"/>
                  <a:lumOff val="40000"/>
                </a:schemeClr>
              </a:solidFill>
              <a:latin typeface="Arial Narrow" panose="020B0606020202030204" pitchFamily="34" charset="0"/>
              <a:cs typeface="B Nazanin" panose="00000400000000000000" pitchFamily="2" charset="-78"/>
            </a:endParaRPr>
          </a:p>
          <a:p>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این بهبودها مزایایی از قبیل حداکثرکردن کارایی</a:t>
            </a:r>
            <a:r>
              <a:rPr lang="en-US" sz="2400" dirty="0" smtClean="0">
                <a:solidFill>
                  <a:schemeClr val="accent2">
                    <a:lumMod val="60000"/>
                    <a:lumOff val="40000"/>
                  </a:schemeClr>
                </a:solidFill>
                <a:latin typeface="Arial Narrow" panose="020B0606020202030204" pitchFamily="34" charset="0"/>
                <a:cs typeface="B Nazanin" panose="00000400000000000000" pitchFamily="2" charset="-78"/>
              </a:rPr>
              <a:t>,</a:t>
            </a:r>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افزایش موفقیت دانشجو</a:t>
            </a:r>
            <a:r>
              <a:rPr lang="en-US" sz="2400" dirty="0" smtClean="0">
                <a:solidFill>
                  <a:schemeClr val="accent2">
                    <a:lumMod val="60000"/>
                    <a:lumOff val="40000"/>
                  </a:schemeClr>
                </a:solidFill>
                <a:latin typeface="Arial Narrow" panose="020B0606020202030204" pitchFamily="34" charset="0"/>
                <a:cs typeface="B Nazanin" panose="00000400000000000000" pitchFamily="2" charset="-78"/>
              </a:rPr>
              <a:t>,</a:t>
            </a:r>
            <a:r>
              <a:rPr lang="fa-IR" sz="2400" dirty="0" smtClean="0">
                <a:solidFill>
                  <a:schemeClr val="accent2">
                    <a:lumMod val="60000"/>
                    <a:lumOff val="40000"/>
                  </a:schemeClr>
                </a:solidFill>
                <a:latin typeface="Arial Narrow" panose="020B0606020202030204" pitchFamily="34" charset="0"/>
                <a:cs typeface="B Nazanin" panose="00000400000000000000" pitchFamily="2" charset="-78"/>
              </a:rPr>
              <a:t>کاهش هزینه های سیستم و...دارد.</a:t>
            </a:r>
            <a:endParaRPr lang="fa-IR" sz="2400" dirty="0">
              <a:solidFill>
                <a:schemeClr val="accent2">
                  <a:lumMod val="60000"/>
                  <a:lumOff val="40000"/>
                </a:schemeClr>
              </a:solidFill>
              <a:latin typeface="Arial Narrow" panose="020B0606020202030204" pitchFamily="34" charset="0"/>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smtClean="0"/>
              <a:t>3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197565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4481"/>
            <a:ext cx="8596668" cy="45719"/>
          </a:xfrm>
        </p:spPr>
        <p:txBody>
          <a:bodyPr>
            <a:normAutofit fontScale="90000"/>
          </a:bodyPr>
          <a:lstStyle/>
          <a:p>
            <a:r>
              <a:rPr lang="fa-IR" dirty="0" smtClean="0"/>
              <a:t/>
            </a:r>
            <a:br>
              <a:rPr lang="fa-IR" dirty="0" smtClean="0"/>
            </a:br>
            <a:endParaRPr lang="fa-IR" dirty="0"/>
          </a:p>
        </p:txBody>
      </p:sp>
      <p:sp>
        <p:nvSpPr>
          <p:cNvPr id="3" name="Content Placeholder 2"/>
          <p:cNvSpPr>
            <a:spLocks noGrp="1"/>
          </p:cNvSpPr>
          <p:nvPr>
            <p:ph idx="1"/>
          </p:nvPr>
        </p:nvSpPr>
        <p:spPr>
          <a:xfrm>
            <a:off x="677334" y="284482"/>
            <a:ext cx="8596668" cy="5487940"/>
          </a:xfrm>
        </p:spPr>
        <p:txBody>
          <a:bodyPr>
            <a:normAutofit/>
          </a:bodyPr>
          <a:lstStyle/>
          <a:p>
            <a:pPr marL="0" indent="0">
              <a:buNone/>
            </a:pPr>
            <a:r>
              <a:rPr lang="fa-IR" sz="4000" dirty="0">
                <a:cs typeface="B Nazanin" panose="00000400000000000000" pitchFamily="2" charset="-78"/>
              </a:rPr>
              <a:t> </a:t>
            </a:r>
            <a:r>
              <a:rPr lang="fa-IR" sz="4000" dirty="0" smtClean="0">
                <a:cs typeface="B Nazanin" panose="00000400000000000000" pitchFamily="2" charset="-78"/>
              </a:rPr>
              <a:t>                      سوالات مطرح شده</a:t>
            </a:r>
            <a:endParaRPr lang="fa-IR" sz="4000" dirty="0">
              <a:cs typeface="B Nazanin" panose="00000400000000000000" pitchFamily="2" charset="-78"/>
            </a:endParaRPr>
          </a:p>
          <a:p>
            <a:pPr marL="0" indent="0">
              <a:buNone/>
            </a:pPr>
            <a:r>
              <a:rPr lang="fa-IR" sz="2400" dirty="0" smtClean="0">
                <a:cs typeface="B Nazanin" panose="00000400000000000000" pitchFamily="2" charset="-78"/>
              </a:rPr>
              <a:t> </a:t>
            </a:r>
          </a:p>
          <a:p>
            <a:pPr marL="0" indent="0">
              <a:buNone/>
            </a:pPr>
            <a:r>
              <a:rPr lang="fa-IR" sz="2400" dirty="0" smtClean="0">
                <a:solidFill>
                  <a:schemeClr val="accent2">
                    <a:lumMod val="60000"/>
                    <a:lumOff val="40000"/>
                  </a:schemeClr>
                </a:solidFill>
                <a:cs typeface="B Nazanin" panose="00000400000000000000" pitchFamily="2" charset="-78"/>
              </a:rPr>
              <a:t>با پیدا کردن قوانین واطلاعات نهفته در پایگاه داده آموزش دانشگاه کاشان به   سوالاتی ازاین قبیل پاسخ می دهیم:</a:t>
            </a:r>
          </a:p>
          <a:p>
            <a:pPr marL="0" indent="0">
              <a:buNone/>
            </a:pPr>
            <a:endParaRPr lang="fa-IR" sz="2400" dirty="0" smtClean="0">
              <a:solidFill>
                <a:schemeClr val="accent2">
                  <a:lumMod val="60000"/>
                  <a:lumOff val="40000"/>
                </a:schemeClr>
              </a:solidFill>
              <a:cs typeface="B Nazanin" panose="00000400000000000000" pitchFamily="2" charset="-78"/>
            </a:endParaRPr>
          </a:p>
          <a:p>
            <a:pPr>
              <a:buFont typeface="Wingdings" panose="05000000000000000000" pitchFamily="2" charset="2"/>
              <a:buChar char="v"/>
            </a:pPr>
            <a:r>
              <a:rPr lang="fa-IR" sz="2400" dirty="0" smtClean="0">
                <a:solidFill>
                  <a:schemeClr val="accent2">
                    <a:lumMod val="60000"/>
                    <a:lumOff val="40000"/>
                  </a:schemeClr>
                </a:solidFill>
                <a:cs typeface="B Nazanin" panose="00000400000000000000" pitchFamily="2" charset="-78"/>
              </a:rPr>
              <a:t>آیا بومی و غیر بومی بودن در پیشرفت تحصیلی دانشجو تاثیر دارد؟</a:t>
            </a:r>
          </a:p>
          <a:p>
            <a:pPr>
              <a:buFont typeface="Wingdings" panose="05000000000000000000" pitchFamily="2" charset="2"/>
              <a:buChar char="v"/>
            </a:pPr>
            <a:r>
              <a:rPr lang="fa-IR" sz="2400" dirty="0" smtClean="0">
                <a:solidFill>
                  <a:schemeClr val="accent2">
                    <a:lumMod val="60000"/>
                    <a:lumOff val="40000"/>
                  </a:schemeClr>
                </a:solidFill>
                <a:cs typeface="B Nazanin" panose="00000400000000000000" pitchFamily="2" charset="-78"/>
              </a:rPr>
              <a:t>روزانه یا شبانه بودن در وضعیت تحصیلی دانشجو تاثیر دارد؟</a:t>
            </a:r>
          </a:p>
          <a:p>
            <a:pPr>
              <a:buFont typeface="Wingdings" panose="05000000000000000000" pitchFamily="2" charset="2"/>
              <a:buChar char="v"/>
            </a:pPr>
            <a:r>
              <a:rPr lang="fa-IR" sz="2400" dirty="0" smtClean="0">
                <a:solidFill>
                  <a:schemeClr val="accent2">
                    <a:lumMod val="60000"/>
                    <a:lumOff val="40000"/>
                  </a:schemeClr>
                </a:solidFill>
                <a:cs typeface="B Nazanin" panose="00000400000000000000" pitchFamily="2" charset="-78"/>
              </a:rPr>
              <a:t>وضعیت تحصیلی دانشجویان در کل دانشگاه دانشکده ها وگروه های مختلف آموزشی به چه صورت است؟</a:t>
            </a:r>
          </a:p>
          <a:p>
            <a:pPr>
              <a:buFont typeface="Wingdings" panose="05000000000000000000" pitchFamily="2" charset="2"/>
              <a:buChar char="v"/>
            </a:pPr>
            <a:r>
              <a:rPr lang="fa-IR" sz="2400" dirty="0" smtClean="0">
                <a:solidFill>
                  <a:schemeClr val="accent2">
                    <a:lumMod val="60000"/>
                    <a:lumOff val="40000"/>
                  </a:schemeClr>
                </a:solidFill>
                <a:cs typeface="B Nazanin" panose="00000400000000000000" pitchFamily="2" charset="-78"/>
              </a:rPr>
              <a:t>آیا در پایگاه داده سیستم آموزشی دانشکده کاشان اطلاعات نهفته ای وجود دارد؟</a:t>
            </a:r>
          </a:p>
          <a:p>
            <a:pPr>
              <a:buFont typeface="Wingdings" panose="05000000000000000000" pitchFamily="2" charset="2"/>
              <a:buChar char="v"/>
            </a:pPr>
            <a:r>
              <a:rPr lang="fa-IR" sz="2400" dirty="0" smtClean="0">
                <a:solidFill>
                  <a:schemeClr val="accent2">
                    <a:lumMod val="60000"/>
                    <a:lumOff val="40000"/>
                  </a:schemeClr>
                </a:solidFill>
                <a:cs typeface="B Nazanin" panose="00000400000000000000" pitchFamily="2" charset="-78"/>
              </a:rPr>
              <a:t>آیا نوع ورود به دانشگاه در معدل نهایی دانشجو تاثیری دارد؟</a:t>
            </a:r>
          </a:p>
          <a:p>
            <a:pPr marL="0" indent="0">
              <a:buNone/>
            </a:pPr>
            <a:endParaRPr lang="fa-IR" sz="2400" dirty="0" smtClean="0">
              <a:cs typeface="B Nazanin" panose="00000400000000000000" pitchFamily="2" charset="-78"/>
            </a:endParaRPr>
          </a:p>
          <a:p>
            <a:pPr>
              <a:buFont typeface="Wingdings" panose="05000000000000000000" pitchFamily="2" charset="2"/>
              <a:buChar char="q"/>
            </a:pPr>
            <a:endParaRPr lang="fa-IR" sz="2400" dirty="0">
              <a:cs typeface="B Nazanin" panose="00000400000000000000" pitchFamily="2" charset="-78"/>
            </a:endParaRPr>
          </a:p>
          <a:p>
            <a:endParaRPr lang="fa-IR" sz="2400" dirty="0">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dirty="0" smtClean="0"/>
              <a:t>4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324167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357" y="860612"/>
            <a:ext cx="8596668" cy="4693023"/>
          </a:xfrm>
        </p:spPr>
        <p:txBody>
          <a:bodyPr>
            <a:normAutofit/>
          </a:bodyPr>
          <a:lstStyle/>
          <a:p>
            <a:pPr marL="0" indent="0">
              <a:buNone/>
            </a:pPr>
            <a:r>
              <a:rPr lang="fa-IR" sz="2200" dirty="0">
                <a:cs typeface="B Homa" panose="00000400000000000000" pitchFamily="2" charset="-78"/>
              </a:rPr>
              <a:t> </a:t>
            </a:r>
            <a:r>
              <a:rPr lang="fa-IR" sz="2200" dirty="0" smtClean="0">
                <a:cs typeface="B Homa" panose="00000400000000000000" pitchFamily="2" charset="-78"/>
              </a:rPr>
              <a:t>                                        </a:t>
            </a:r>
            <a:r>
              <a:rPr lang="fa-IR" sz="4000" dirty="0" smtClean="0">
                <a:cs typeface="B Nazanin" panose="00000400000000000000" pitchFamily="2" charset="-78"/>
              </a:rPr>
              <a:t>مراحل انجام کار</a:t>
            </a:r>
            <a:endParaRPr lang="fa-IR" sz="4000" dirty="0">
              <a:cs typeface="B Nazanin" panose="00000400000000000000" pitchFamily="2" charset="-78"/>
            </a:endParaRPr>
          </a:p>
          <a:p>
            <a:endParaRPr lang="fa-IR" sz="2200" dirty="0" smtClean="0">
              <a:cs typeface="B Homa" panose="00000400000000000000" pitchFamily="2" charset="-78"/>
            </a:endParaRPr>
          </a:p>
          <a:p>
            <a:r>
              <a:rPr lang="fa-IR" sz="2400" dirty="0" smtClean="0">
                <a:solidFill>
                  <a:schemeClr val="accent2">
                    <a:lumMod val="60000"/>
                    <a:lumOff val="40000"/>
                  </a:schemeClr>
                </a:solidFill>
                <a:cs typeface="B Nazanin" panose="00000400000000000000" pitchFamily="2" charset="-78"/>
              </a:rPr>
              <a:t>در اینجا4بخش مورد بررسی قرار می گیرد:</a:t>
            </a:r>
          </a:p>
          <a:p>
            <a:pPr marL="457200" indent="-457200">
              <a:buFont typeface="+mj-lt"/>
              <a:buAutoNum type="arabicParenR"/>
            </a:pPr>
            <a:r>
              <a:rPr lang="fa-IR" sz="2400" dirty="0" smtClean="0">
                <a:solidFill>
                  <a:schemeClr val="accent2">
                    <a:lumMod val="60000"/>
                    <a:lumOff val="40000"/>
                  </a:schemeClr>
                </a:solidFill>
                <a:cs typeface="B Nazanin" panose="00000400000000000000" pitchFamily="2" charset="-78"/>
              </a:rPr>
              <a:t>کاربرد داده کاوی درآموزش عالی وفرایندهای سیستم آموزش</a:t>
            </a:r>
            <a:endParaRPr lang="fa-IR" sz="2400" dirty="0">
              <a:solidFill>
                <a:schemeClr val="accent2">
                  <a:lumMod val="60000"/>
                  <a:lumOff val="40000"/>
                </a:schemeClr>
              </a:solidFill>
              <a:cs typeface="B Nazanin" panose="00000400000000000000" pitchFamily="2" charset="-78"/>
            </a:endParaRPr>
          </a:p>
          <a:p>
            <a:pPr marL="457200" indent="-457200">
              <a:buFont typeface="+mj-lt"/>
              <a:buAutoNum type="arabicParenR"/>
            </a:pPr>
            <a:r>
              <a:rPr lang="fa-IR" sz="2400" dirty="0" smtClean="0">
                <a:solidFill>
                  <a:schemeClr val="accent2">
                    <a:lumMod val="60000"/>
                    <a:lumOff val="40000"/>
                  </a:schemeClr>
                </a:solidFill>
                <a:cs typeface="B Nazanin" panose="00000400000000000000" pitchFamily="2" charset="-78"/>
              </a:rPr>
              <a:t>الگوریتم </a:t>
            </a:r>
            <a:r>
              <a:rPr lang="en-US" sz="2400" dirty="0" smtClean="0">
                <a:solidFill>
                  <a:schemeClr val="accent2">
                    <a:lumMod val="60000"/>
                    <a:lumOff val="40000"/>
                  </a:schemeClr>
                </a:solidFill>
                <a:cs typeface="B Nazanin" panose="00000400000000000000" pitchFamily="2" charset="-78"/>
              </a:rPr>
              <a:t>	GRI</a:t>
            </a:r>
          </a:p>
          <a:p>
            <a:pPr>
              <a:buFont typeface="+mj-lt"/>
              <a:buAutoNum type="arabicParenR"/>
            </a:pPr>
            <a:r>
              <a:rPr lang="fa-IR" sz="2400" dirty="0" smtClean="0">
                <a:solidFill>
                  <a:schemeClr val="accent2">
                    <a:lumMod val="60000"/>
                    <a:lumOff val="40000"/>
                  </a:schemeClr>
                </a:solidFill>
                <a:cs typeface="B Nazanin" panose="00000400000000000000" pitchFamily="2" charset="-78"/>
              </a:rPr>
              <a:t>روش انجام پژوهش</a:t>
            </a:r>
          </a:p>
          <a:p>
            <a:pPr>
              <a:buFont typeface="+mj-lt"/>
              <a:buAutoNum type="arabicParenR"/>
            </a:pPr>
            <a:r>
              <a:rPr lang="fa-IR" sz="2400" dirty="0" smtClean="0">
                <a:solidFill>
                  <a:schemeClr val="accent2">
                    <a:lumMod val="60000"/>
                    <a:lumOff val="40000"/>
                  </a:schemeClr>
                </a:solidFill>
                <a:cs typeface="B Nazanin" panose="00000400000000000000" pitchFamily="2" charset="-78"/>
              </a:rPr>
              <a:t>نتیجه گیری کلی</a:t>
            </a:r>
            <a:endParaRPr lang="fa-IR" sz="2400" dirty="0">
              <a:solidFill>
                <a:schemeClr val="accent2">
                  <a:lumMod val="60000"/>
                  <a:lumOff val="40000"/>
                </a:schemeClr>
              </a:solidFill>
              <a:cs typeface="B Nazanin" panose="00000400000000000000" pitchFamily="2" charset="-78"/>
            </a:endParaRPr>
          </a:p>
        </p:txBody>
      </p:sp>
      <p:sp>
        <p:nvSpPr>
          <p:cNvPr id="5" name="Footer Placeholder 4"/>
          <p:cNvSpPr>
            <a:spLocks noGrp="1"/>
          </p:cNvSpPr>
          <p:nvPr>
            <p:ph type="ftr" sz="quarter" idx="11"/>
          </p:nvPr>
        </p:nvSpPr>
        <p:spPr/>
        <p:txBody>
          <a:bodyPr/>
          <a:lstStyle/>
          <a:p>
            <a:r>
              <a:rPr lang="fa-IR" sz="1400" smtClean="0"/>
              <a:t>5 از 15</a:t>
            </a:r>
            <a:endParaRPr lang="en-US"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19241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4599" y="775966"/>
            <a:ext cx="8596668" cy="1333500"/>
          </a:xfrm>
        </p:spPr>
        <p:txBody>
          <a:bodyPr>
            <a:noAutofit/>
          </a:bodyPr>
          <a:lstStyle/>
          <a:p>
            <a:pPr algn="ctr"/>
            <a:r>
              <a:rPr lang="fa-IR" sz="4000" dirty="0">
                <a:solidFill>
                  <a:schemeClr val="tx1"/>
                </a:solidFill>
                <a:cs typeface="B Nazanin" panose="00000400000000000000" pitchFamily="2" charset="-78"/>
              </a:rPr>
              <a:t>کاربرد داده کاوی درآموزش عالی وفرایندهای </a:t>
            </a:r>
            <a:r>
              <a:rPr lang="fa-IR" sz="4000" dirty="0" smtClean="0">
                <a:solidFill>
                  <a:schemeClr val="tx1"/>
                </a:solidFill>
                <a:cs typeface="B Nazanin" panose="00000400000000000000" pitchFamily="2" charset="-78"/>
              </a:rPr>
              <a:t/>
            </a:r>
            <a:br>
              <a:rPr lang="fa-IR" sz="4000" dirty="0" smtClean="0">
                <a:solidFill>
                  <a:schemeClr val="tx1"/>
                </a:solidFill>
                <a:cs typeface="B Nazanin" panose="00000400000000000000" pitchFamily="2" charset="-78"/>
              </a:rPr>
            </a:br>
            <a:r>
              <a:rPr lang="fa-IR" sz="4000" dirty="0" smtClean="0">
                <a:solidFill>
                  <a:schemeClr val="tx1"/>
                </a:solidFill>
                <a:cs typeface="B Nazanin" panose="00000400000000000000" pitchFamily="2" charset="-78"/>
              </a:rPr>
              <a:t>سیستم </a:t>
            </a:r>
            <a:r>
              <a:rPr lang="fa-IR" sz="4000" dirty="0">
                <a:solidFill>
                  <a:schemeClr val="tx1"/>
                </a:solidFill>
                <a:cs typeface="B Nazanin" panose="00000400000000000000" pitchFamily="2" charset="-78"/>
              </a:rPr>
              <a:t>آموزش</a:t>
            </a:r>
            <a:br>
              <a:rPr lang="fa-IR" sz="4000" dirty="0">
                <a:solidFill>
                  <a:schemeClr val="tx1"/>
                </a:solidFill>
                <a:cs typeface="B Nazanin" panose="00000400000000000000" pitchFamily="2" charset="-78"/>
              </a:rPr>
            </a:br>
            <a:endParaRPr lang="fa-IR" sz="4000" dirty="0">
              <a:solidFill>
                <a:schemeClr val="tx1"/>
              </a:solidFill>
              <a:cs typeface="B Nazanin" panose="00000400000000000000" pitchFamily="2" charset="-78"/>
            </a:endParaRPr>
          </a:p>
        </p:txBody>
      </p:sp>
      <p:sp>
        <p:nvSpPr>
          <p:cNvPr id="3" name="Content Placeholder 2"/>
          <p:cNvSpPr>
            <a:spLocks noGrp="1"/>
          </p:cNvSpPr>
          <p:nvPr>
            <p:ph idx="1"/>
          </p:nvPr>
        </p:nvSpPr>
        <p:spPr>
          <a:xfrm>
            <a:off x="1053852" y="1304365"/>
            <a:ext cx="8560795" cy="5244353"/>
          </a:xfrm>
        </p:spPr>
        <p:txBody>
          <a:bodyPr>
            <a:noAutofit/>
          </a:bodyPr>
          <a:lstStyle/>
          <a:p>
            <a:endParaRPr lang="fa-IR" sz="2200" dirty="0" smtClean="0">
              <a:solidFill>
                <a:schemeClr val="accent2">
                  <a:lumMod val="60000"/>
                  <a:lumOff val="40000"/>
                </a:schemeClr>
              </a:solidFill>
              <a:cs typeface="B Nazanin" panose="00000400000000000000" pitchFamily="2" charset="-78"/>
            </a:endParaRPr>
          </a:p>
          <a:p>
            <a:pPr marL="0" indent="0">
              <a:buNone/>
            </a:pPr>
            <a:endParaRPr lang="fa-IR" sz="2200" dirty="0">
              <a:solidFill>
                <a:schemeClr val="accent2">
                  <a:lumMod val="60000"/>
                  <a:lumOff val="40000"/>
                </a:schemeClr>
              </a:solidFill>
              <a:cs typeface="B Nazanin" panose="00000400000000000000" pitchFamily="2" charset="-78"/>
            </a:endParaRPr>
          </a:p>
          <a:p>
            <a:r>
              <a:rPr lang="fa-IR" sz="2200" dirty="0" smtClean="0">
                <a:solidFill>
                  <a:schemeClr val="accent2">
                    <a:lumMod val="60000"/>
                    <a:lumOff val="40000"/>
                  </a:schemeClr>
                </a:solidFill>
                <a:cs typeface="B Nazanin" panose="00000400000000000000" pitchFamily="2" charset="-78"/>
              </a:rPr>
              <a:t>در هر سیستم آموزشی 6فرایند اصلی شامل ثبت نام </a:t>
            </a:r>
            <a:r>
              <a:rPr lang="en-US" sz="2200" dirty="0" smtClean="0">
                <a:solidFill>
                  <a:schemeClr val="accent2">
                    <a:lumMod val="60000"/>
                    <a:lumOff val="40000"/>
                  </a:schemeClr>
                </a:solidFill>
                <a:cs typeface="B Nazanin" panose="00000400000000000000" pitchFamily="2" charset="-78"/>
              </a:rPr>
              <a:t>,</a:t>
            </a:r>
            <a:r>
              <a:rPr lang="fa-IR" sz="2200" dirty="0" smtClean="0">
                <a:solidFill>
                  <a:schemeClr val="accent2">
                    <a:lumMod val="60000"/>
                    <a:lumOff val="40000"/>
                  </a:schemeClr>
                </a:solidFill>
                <a:cs typeface="B Nazanin" panose="00000400000000000000" pitchFamily="2" charset="-78"/>
              </a:rPr>
              <a:t>ارزیابی</a:t>
            </a:r>
            <a:r>
              <a:rPr lang="en-US" sz="2200" dirty="0" smtClean="0">
                <a:solidFill>
                  <a:schemeClr val="accent2">
                    <a:lumMod val="60000"/>
                    <a:lumOff val="40000"/>
                  </a:schemeClr>
                </a:solidFill>
                <a:cs typeface="B Nazanin" panose="00000400000000000000" pitchFamily="2" charset="-78"/>
              </a:rPr>
              <a:t>,</a:t>
            </a:r>
            <a:r>
              <a:rPr lang="fa-IR" sz="2200" dirty="0" smtClean="0">
                <a:solidFill>
                  <a:schemeClr val="accent2">
                    <a:lumMod val="60000"/>
                    <a:lumOff val="40000"/>
                  </a:schemeClr>
                </a:solidFill>
                <a:cs typeface="B Nazanin" panose="00000400000000000000" pitchFamily="2" charset="-78"/>
              </a:rPr>
              <a:t>برنامه ریزی</a:t>
            </a:r>
            <a:r>
              <a:rPr lang="en-US" sz="2200" dirty="0" smtClean="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مشاوره</a:t>
            </a:r>
            <a:r>
              <a:rPr lang="en-US" sz="2200" dirty="0" smtClean="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بازاریابی وآزمون وجود دارد.</a:t>
            </a:r>
          </a:p>
          <a:p>
            <a:r>
              <a:rPr lang="fa-IR" sz="2200" dirty="0" smtClean="0">
                <a:solidFill>
                  <a:schemeClr val="accent2">
                    <a:lumMod val="60000"/>
                    <a:lumOff val="40000"/>
                  </a:schemeClr>
                </a:solidFill>
                <a:cs typeface="B Nazanin" panose="00000400000000000000" pitchFamily="2" charset="-78"/>
              </a:rPr>
              <a:t>مقصود اصلی در داده کاوی آموزشی بهبود فرایند فعلی به فرایندهای جدید بااستفاده از بعضی تکنیک های پیش بینی مانند تحلیل شبکه عصبی رگرسیون خطی و...می باشد.</a:t>
            </a:r>
          </a:p>
          <a:p>
            <a:r>
              <a:rPr lang="fa-IR" sz="2200" dirty="0" smtClean="0">
                <a:solidFill>
                  <a:schemeClr val="accent2">
                    <a:lumMod val="60000"/>
                    <a:lumOff val="40000"/>
                  </a:schemeClr>
                </a:solidFill>
                <a:cs typeface="B Nazanin" panose="00000400000000000000" pitchFamily="2" charset="-78"/>
              </a:rPr>
              <a:t>کاربردهای داده کاوی در آموزش عالی: </a:t>
            </a:r>
            <a:endParaRPr lang="fa-IR" sz="2200" dirty="0">
              <a:solidFill>
                <a:schemeClr val="accent2">
                  <a:lumMod val="60000"/>
                  <a:lumOff val="40000"/>
                </a:schemeClr>
              </a:solidFill>
              <a:cs typeface="B Nazanin" panose="00000400000000000000" pitchFamily="2" charset="-78"/>
            </a:endParaRP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انتخاب دانشجویان مناسب جهت شرکت در کلاسهای جبرانی</a:t>
            </a: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تحلیل ماندگاری دانشجویان در ترم های آتی</a:t>
            </a: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پیش بینی ثبت نام در یک درس خاص</a:t>
            </a:r>
          </a:p>
          <a:p>
            <a:pPr>
              <a:buFont typeface="Wingdings" panose="05000000000000000000" pitchFamily="2" charset="2"/>
              <a:buChar char="v"/>
            </a:pPr>
            <a:r>
              <a:rPr lang="fa-IR" sz="2200" dirty="0" smtClean="0">
                <a:solidFill>
                  <a:schemeClr val="accent2">
                    <a:lumMod val="60000"/>
                    <a:lumOff val="40000"/>
                  </a:schemeClr>
                </a:solidFill>
                <a:cs typeface="B Nazanin" panose="00000400000000000000" pitchFamily="2" charset="-78"/>
              </a:rPr>
              <a:t>رابطه میان نتایج کنکور و میزان موفقیت دانشجویان</a:t>
            </a:r>
          </a:p>
        </p:txBody>
      </p:sp>
      <p:sp>
        <p:nvSpPr>
          <p:cNvPr id="6" name="Footer Placeholder 5"/>
          <p:cNvSpPr>
            <a:spLocks noGrp="1"/>
          </p:cNvSpPr>
          <p:nvPr>
            <p:ph type="ftr" sz="quarter" idx="11"/>
          </p:nvPr>
        </p:nvSpPr>
        <p:spPr/>
        <p:txBody>
          <a:bodyPr/>
          <a:lstStyle/>
          <a:p>
            <a:r>
              <a:rPr lang="fa-IR" sz="1400" dirty="0" smtClean="0"/>
              <a:t>6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333147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1164"/>
          </a:xfrm>
        </p:spPr>
        <p:txBody>
          <a:bodyPr>
            <a:noAutofit/>
          </a:bodyPr>
          <a:lstStyle/>
          <a:p>
            <a:pPr algn="ctr"/>
            <a:r>
              <a:rPr lang="fa-IR" sz="4000" dirty="0" smtClean="0">
                <a:solidFill>
                  <a:schemeClr val="tx1"/>
                </a:solidFill>
                <a:cs typeface="B Nazanin" panose="00000400000000000000" pitchFamily="2" charset="-78"/>
              </a:rPr>
              <a:t>الگوریتم </a:t>
            </a:r>
            <a:r>
              <a:rPr lang="en-US" sz="4000" dirty="0" smtClean="0">
                <a:solidFill>
                  <a:schemeClr val="tx1"/>
                </a:solidFill>
                <a:cs typeface="B Nazanin" panose="00000400000000000000" pitchFamily="2" charset="-78"/>
              </a:rPr>
              <a:t>GRI</a:t>
            </a:r>
            <a:endParaRPr lang="fa-IR" sz="4000" dirty="0">
              <a:solidFill>
                <a:schemeClr val="tx1"/>
              </a:solidFill>
              <a:cs typeface="B Nazanin" panose="00000400000000000000" pitchFamily="2" charset="-78"/>
            </a:endParaRPr>
          </a:p>
        </p:txBody>
      </p:sp>
      <p:sp>
        <p:nvSpPr>
          <p:cNvPr id="3" name="Content Placeholder 2"/>
          <p:cNvSpPr>
            <a:spLocks noGrp="1"/>
          </p:cNvSpPr>
          <p:nvPr>
            <p:ph idx="1"/>
          </p:nvPr>
        </p:nvSpPr>
        <p:spPr>
          <a:xfrm>
            <a:off x="690781" y="1634837"/>
            <a:ext cx="8596668" cy="4406526"/>
          </a:xfrm>
        </p:spPr>
        <p:txBody>
          <a:bodyPr>
            <a:noAutofit/>
          </a:bodyPr>
          <a:lstStyle/>
          <a:p>
            <a:r>
              <a:rPr lang="fa-IR" sz="2200" dirty="0" smtClean="0">
                <a:solidFill>
                  <a:schemeClr val="accent2">
                    <a:lumMod val="60000"/>
                    <a:lumOff val="40000"/>
                  </a:schemeClr>
                </a:solidFill>
                <a:cs typeface="B Nazanin" panose="00000400000000000000" pitchFamily="2" charset="-78"/>
              </a:rPr>
              <a:t>باهردونوع </a:t>
            </a:r>
            <a:r>
              <a:rPr lang="fa-IR" sz="2200" dirty="0" smtClean="0">
                <a:solidFill>
                  <a:schemeClr val="accent5">
                    <a:lumMod val="60000"/>
                    <a:lumOff val="40000"/>
                  </a:schemeClr>
                </a:solidFill>
                <a:cs typeface="B Nazanin" panose="00000400000000000000" pitchFamily="2" charset="-78"/>
              </a:rPr>
              <a:t>داده های عددی </a:t>
            </a:r>
            <a:r>
              <a:rPr lang="fa-IR" sz="2200" dirty="0" smtClean="0">
                <a:solidFill>
                  <a:schemeClr val="accent2">
                    <a:lumMod val="60000"/>
                    <a:lumOff val="40000"/>
                  </a:schemeClr>
                </a:solidFill>
                <a:cs typeface="B Nazanin" panose="00000400000000000000" pitchFamily="2" charset="-78"/>
              </a:rPr>
              <a:t>ودسته ای بعنوان ورودی الگوریتم کار می کند اما خروجی شامل </a:t>
            </a:r>
          </a:p>
          <a:p>
            <a:pPr marL="0" indent="0">
              <a:buNone/>
            </a:pPr>
            <a:r>
              <a:rPr lang="fa-IR" sz="2200" dirty="0" smtClean="0">
                <a:solidFill>
                  <a:schemeClr val="accent2">
                    <a:lumMod val="60000"/>
                    <a:lumOff val="40000"/>
                  </a:schemeClr>
                </a:solidFill>
                <a:cs typeface="B Nazanin" panose="00000400000000000000" pitchFamily="2" charset="-78"/>
              </a:rPr>
              <a:t>    </a:t>
            </a:r>
            <a:r>
              <a:rPr lang="fa-IR" sz="2200" dirty="0" smtClean="0">
                <a:solidFill>
                  <a:schemeClr val="accent5">
                    <a:lumMod val="60000"/>
                    <a:lumOff val="40000"/>
                  </a:schemeClr>
                </a:solidFill>
                <a:cs typeface="B Nazanin" panose="00000400000000000000" pitchFamily="2" charset="-78"/>
              </a:rPr>
              <a:t>متغیرهای دسته ای </a:t>
            </a:r>
            <a:r>
              <a:rPr lang="fa-IR" sz="2200" dirty="0" smtClean="0">
                <a:solidFill>
                  <a:schemeClr val="accent2">
                    <a:lumMod val="60000"/>
                    <a:lumOff val="40000"/>
                  </a:schemeClr>
                </a:solidFill>
                <a:cs typeface="B Nazanin" panose="00000400000000000000" pitchFamily="2" charset="-78"/>
              </a:rPr>
              <a:t>است.</a:t>
            </a:r>
          </a:p>
          <a:p>
            <a:r>
              <a:rPr lang="fa-IR" sz="2200" dirty="0" smtClean="0">
                <a:solidFill>
                  <a:schemeClr val="accent2">
                    <a:lumMod val="60000"/>
                    <a:lumOff val="40000"/>
                  </a:schemeClr>
                </a:solidFill>
                <a:cs typeface="B Nazanin" panose="00000400000000000000" pitchFamily="2" charset="-78"/>
              </a:rPr>
              <a:t>یک دیدگاه نظری –اطلاعاتی  برای تشخیص میزان وابستگی کاندیدای قانون وابستگی</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بکار می گیرد.</a:t>
            </a:r>
          </a:p>
          <a:p>
            <a:r>
              <a:rPr lang="fa-IR" sz="2200" dirty="0" smtClean="0">
                <a:solidFill>
                  <a:schemeClr val="accent2">
                    <a:lumMod val="60000"/>
                    <a:lumOff val="40000"/>
                  </a:schemeClr>
                </a:solidFill>
                <a:cs typeface="B Nazanin" panose="00000400000000000000" pitchFamily="2" charset="-78"/>
              </a:rPr>
              <a:t>از </a:t>
            </a:r>
            <a:r>
              <a:rPr lang="fa-IR" sz="2200" dirty="0" smtClean="0">
                <a:solidFill>
                  <a:schemeClr val="accent5">
                    <a:lumMod val="60000"/>
                    <a:lumOff val="40000"/>
                  </a:schemeClr>
                </a:solidFill>
                <a:cs typeface="B Nazanin" panose="00000400000000000000" pitchFamily="2" charset="-78"/>
              </a:rPr>
              <a:t>معیار </a:t>
            </a:r>
            <a:r>
              <a:rPr lang="en-US" sz="2200" dirty="0" smtClean="0">
                <a:solidFill>
                  <a:schemeClr val="accent5">
                    <a:lumMod val="60000"/>
                    <a:lumOff val="40000"/>
                  </a:schemeClr>
                </a:solidFill>
                <a:cs typeface="B Nazanin" panose="00000400000000000000" pitchFamily="2" charset="-78"/>
              </a:rPr>
              <a:t>j</a:t>
            </a:r>
            <a:r>
              <a:rPr lang="fa-IR" sz="2200" dirty="0" smtClean="0">
                <a:solidFill>
                  <a:schemeClr val="accent2">
                    <a:lumMod val="60000"/>
                    <a:lumOff val="40000"/>
                  </a:schemeClr>
                </a:solidFill>
                <a:cs typeface="B Nazanin" panose="00000400000000000000" pitchFamily="2" charset="-78"/>
              </a:rPr>
              <a:t> برای قانون وابستگی پیدا شده استفاده می کند.</a:t>
            </a:r>
          </a:p>
          <a:p>
            <a:r>
              <a:rPr lang="fa-IR" sz="2200" dirty="0" smtClean="0">
                <a:solidFill>
                  <a:schemeClr val="accent2">
                    <a:lumMod val="60000"/>
                    <a:lumOff val="40000"/>
                  </a:schemeClr>
                </a:solidFill>
                <a:cs typeface="B Nazanin" panose="00000400000000000000" pitchFamily="2" charset="-78"/>
              </a:rPr>
              <a:t>اگر</a:t>
            </a:r>
            <a:r>
              <a:rPr lang="fa-IR" sz="2200" dirty="0">
                <a:solidFill>
                  <a:schemeClr val="accent2">
                    <a:lumMod val="60000"/>
                    <a:lumOff val="40000"/>
                  </a:schemeClr>
                </a:solidFill>
                <a:cs typeface="B Nazanin" panose="00000400000000000000" pitchFamily="2" charset="-78"/>
              </a:rPr>
              <a:t> </a:t>
            </a:r>
            <a:r>
              <a:rPr lang="en-US" sz="2200" dirty="0" smtClean="0">
                <a:solidFill>
                  <a:schemeClr val="accent2">
                    <a:lumMod val="60000"/>
                    <a:lumOff val="40000"/>
                  </a:schemeClr>
                </a:solidFill>
                <a:cs typeface="B Nazanin" panose="00000400000000000000" pitchFamily="2" charset="-78"/>
              </a:rPr>
              <a:t>j</a:t>
            </a:r>
            <a:r>
              <a:rPr lang="fa-IR" sz="2200" dirty="0" smtClean="0">
                <a:solidFill>
                  <a:schemeClr val="accent2">
                    <a:lumMod val="60000"/>
                    <a:lumOff val="40000"/>
                  </a:schemeClr>
                </a:solidFill>
                <a:cs typeface="B Nazanin" panose="00000400000000000000" pitchFamily="2" charset="-78"/>
              </a:rPr>
              <a:t> اندازه گیری شده از </a:t>
            </a:r>
            <a:r>
              <a:rPr lang="en-US" sz="2200" dirty="0" smtClean="0">
                <a:solidFill>
                  <a:schemeClr val="accent5">
                    <a:lumMod val="60000"/>
                    <a:lumOff val="40000"/>
                  </a:schemeClr>
                </a:solidFill>
                <a:cs typeface="B Nazanin" panose="00000400000000000000" pitchFamily="2" charset="-78"/>
              </a:rPr>
              <a:t>j</a:t>
            </a:r>
            <a:r>
              <a:rPr lang="fa-IR" sz="2200" dirty="0" smtClean="0">
                <a:solidFill>
                  <a:schemeClr val="accent5">
                    <a:lumMod val="60000"/>
                    <a:lumOff val="40000"/>
                  </a:schemeClr>
                </a:solidFill>
                <a:cs typeface="B Nazanin" panose="00000400000000000000" pitchFamily="2" charset="-78"/>
              </a:rPr>
              <a:t> مینیمم </a:t>
            </a:r>
            <a:r>
              <a:rPr lang="fa-IR" sz="2200" dirty="0" smtClean="0">
                <a:solidFill>
                  <a:schemeClr val="accent2">
                    <a:lumMod val="60000"/>
                    <a:lumOff val="40000"/>
                  </a:schemeClr>
                </a:solidFill>
                <a:cs typeface="B Nazanin" panose="00000400000000000000" pitchFamily="2" charset="-78"/>
              </a:rPr>
              <a:t>که در جدول قوانین انتخاب شده بیشتر باشد وارد جدول</a:t>
            </a:r>
          </a:p>
          <a:p>
            <a:pPr marL="0" indent="0">
              <a:buNone/>
            </a:pPr>
            <a:r>
              <a:rPr lang="fa-IR" sz="2200" dirty="0">
                <a:solidFill>
                  <a:schemeClr val="accent2">
                    <a:lumMod val="60000"/>
                    <a:lumOff val="40000"/>
                  </a:schemeClr>
                </a:solidFill>
                <a:cs typeface="B Nazanin" panose="00000400000000000000" pitchFamily="2" charset="-78"/>
              </a:rPr>
              <a:t> </a:t>
            </a:r>
            <a:r>
              <a:rPr lang="fa-IR" sz="2200" dirty="0" smtClean="0">
                <a:solidFill>
                  <a:schemeClr val="accent2">
                    <a:lumMod val="60000"/>
                    <a:lumOff val="40000"/>
                  </a:schemeClr>
                </a:solidFill>
                <a:cs typeface="B Nazanin" panose="00000400000000000000" pitchFamily="2" charset="-78"/>
              </a:rPr>
              <a:t>    قوانین می شود.</a:t>
            </a:r>
          </a:p>
          <a:p>
            <a:r>
              <a:rPr lang="fa-IR" sz="2200" dirty="0" smtClean="0">
                <a:solidFill>
                  <a:schemeClr val="accent2">
                    <a:lumMod val="60000"/>
                    <a:lumOff val="40000"/>
                  </a:schemeClr>
                </a:solidFill>
                <a:cs typeface="B Nazanin" panose="00000400000000000000" pitchFamily="2" charset="-78"/>
              </a:rPr>
              <a:t>معیار</a:t>
            </a:r>
            <a:r>
              <a:rPr lang="en-US" sz="2200" dirty="0" smtClean="0">
                <a:solidFill>
                  <a:schemeClr val="accent2">
                    <a:lumMod val="60000"/>
                    <a:lumOff val="40000"/>
                  </a:schemeClr>
                </a:solidFill>
                <a:cs typeface="B Nazanin" panose="00000400000000000000" pitchFamily="2" charset="-78"/>
              </a:rPr>
              <a:t> j </a:t>
            </a:r>
            <a:r>
              <a:rPr lang="fa-IR" sz="2200" dirty="0" smtClean="0">
                <a:solidFill>
                  <a:schemeClr val="accent2">
                    <a:lumMod val="60000"/>
                    <a:lumOff val="40000"/>
                  </a:schemeClr>
                </a:solidFill>
                <a:cs typeface="B Nazanin" panose="00000400000000000000" pitchFamily="2" charset="-78"/>
              </a:rPr>
              <a:t> قوانینی را تائید میکند که </a:t>
            </a:r>
            <a:r>
              <a:rPr lang="fa-IR" sz="2200" dirty="0" smtClean="0">
                <a:solidFill>
                  <a:schemeClr val="accent5">
                    <a:lumMod val="60000"/>
                    <a:lumOff val="40000"/>
                  </a:schemeClr>
                </a:solidFill>
                <a:cs typeface="B Nazanin" panose="00000400000000000000" pitchFamily="2" charset="-78"/>
              </a:rPr>
              <a:t>ضریب اطمینان </a:t>
            </a:r>
            <a:r>
              <a:rPr lang="fa-IR" sz="2200" dirty="0" smtClean="0">
                <a:solidFill>
                  <a:schemeClr val="accent2">
                    <a:lumMod val="60000"/>
                    <a:lumOff val="40000"/>
                  </a:schemeClr>
                </a:solidFill>
                <a:cs typeface="B Nazanin" panose="00000400000000000000" pitchFamily="2" charset="-78"/>
              </a:rPr>
              <a:t>آنها بسیار بالا یا بسیار پائین باشد.</a:t>
            </a:r>
            <a:endParaRPr lang="fa-IR" sz="2200" dirty="0">
              <a:solidFill>
                <a:schemeClr val="accent2">
                  <a:lumMod val="60000"/>
                  <a:lumOff val="40000"/>
                </a:schemeClr>
              </a:solidFill>
              <a:cs typeface="B Nazanin" panose="00000400000000000000" pitchFamily="2" charset="-78"/>
            </a:endParaRPr>
          </a:p>
        </p:txBody>
      </p:sp>
      <p:sp>
        <p:nvSpPr>
          <p:cNvPr id="6" name="Footer Placeholder 5"/>
          <p:cNvSpPr>
            <a:spLocks noGrp="1"/>
          </p:cNvSpPr>
          <p:nvPr>
            <p:ph type="ftr" sz="quarter" idx="11"/>
          </p:nvPr>
        </p:nvSpPr>
        <p:spPr/>
        <p:txBody>
          <a:bodyPr/>
          <a:lstStyle/>
          <a:p>
            <a:r>
              <a:rPr lang="fa-IR" sz="1400" smtClean="0"/>
              <a:t>7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98214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60" y="-1"/>
            <a:ext cx="8628542" cy="672353"/>
          </a:xfrm>
        </p:spPr>
        <p:txBody>
          <a:bodyPr>
            <a:noAutofit/>
          </a:bodyPr>
          <a:lstStyle/>
          <a:p>
            <a:pPr algn="ct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روش </a:t>
            </a:r>
            <a:r>
              <a:rPr lang="fa-IR" sz="2400" dirty="0">
                <a:solidFill>
                  <a:schemeClr val="tx1"/>
                </a:solidFill>
                <a:cs typeface="B Nazanin" panose="00000400000000000000" pitchFamily="2" charset="-78"/>
              </a:rPr>
              <a:t>انجام </a:t>
            </a:r>
            <a:r>
              <a:rPr lang="fa-IR" sz="2400" dirty="0" smtClean="0">
                <a:solidFill>
                  <a:schemeClr val="tx1"/>
                </a:solidFill>
                <a:cs typeface="B Nazanin" panose="00000400000000000000" pitchFamily="2" charset="-78"/>
              </a:rPr>
              <a:t>پژوهش</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فیلدهای </a:t>
            </a:r>
            <a:r>
              <a:rPr lang="fa-IR" sz="2400" dirty="0">
                <a:solidFill>
                  <a:schemeClr val="tx1"/>
                </a:solidFill>
                <a:cs typeface="B Nazanin" panose="00000400000000000000" pitchFamily="2" charset="-78"/>
              </a:rPr>
              <a:t>استفاده شده در داده کاوی</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9834248"/>
              </p:ext>
            </p:extLst>
          </p:nvPr>
        </p:nvGraphicFramePr>
        <p:xfrm>
          <a:off x="1081625" y="1728182"/>
          <a:ext cx="8998626" cy="4170305"/>
        </p:xfrm>
        <a:graphic>
          <a:graphicData uri="http://schemas.openxmlformats.org/drawingml/2006/table">
            <a:tbl>
              <a:tblPr rtl="1" firstRow="1" bandRow="1">
                <a:tableStyleId>{5C22544A-7EE6-4342-B048-85BDC9FD1C3A}</a:tableStyleId>
              </a:tblPr>
              <a:tblGrid>
                <a:gridCol w="797242"/>
                <a:gridCol w="3387336"/>
                <a:gridCol w="4814048"/>
              </a:tblGrid>
              <a:tr h="285078">
                <a:tc>
                  <a:txBody>
                    <a:bodyPr/>
                    <a:lstStyle/>
                    <a:p>
                      <a:pPr rtl="1"/>
                      <a:r>
                        <a:rPr lang="fa-IR" dirty="0" smtClean="0">
                          <a:cs typeface="B Nazanin" panose="00000400000000000000" pitchFamily="2" charset="-78"/>
                        </a:rPr>
                        <a:t>ردیف</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نام فیلد</a:t>
                      </a:r>
                      <a:endParaRPr lang="fa-IR" dirty="0">
                        <a:cs typeface="B Nazanin" panose="00000400000000000000" pitchFamily="2" charset="-78"/>
                      </a:endParaRPr>
                    </a:p>
                  </a:txBody>
                  <a:tcPr/>
                </a:tc>
                <a:tc>
                  <a:txBody>
                    <a:bodyPr/>
                    <a:lstStyle/>
                    <a:p>
                      <a:pPr rtl="1"/>
                      <a:r>
                        <a:rPr lang="fa-IR" sz="1800" dirty="0" smtClean="0">
                          <a:cs typeface="B Nazanin" panose="00000400000000000000" pitchFamily="2" charset="-78"/>
                        </a:rPr>
                        <a:t>مجموعه مقادیر</a:t>
                      </a:r>
                      <a:endParaRPr lang="fa-IR" sz="1800"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1</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معدل کل</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عدداعشاری</a:t>
                      </a:r>
                      <a:r>
                        <a:rPr lang="fa-IR" baseline="0" dirty="0" smtClean="0">
                          <a:cs typeface="B Nazanin" panose="00000400000000000000" pitchFamily="2" charset="-78"/>
                        </a:rPr>
                        <a:t> </a:t>
                      </a:r>
                      <a:r>
                        <a:rPr lang="fa-IR" dirty="0" smtClean="0">
                          <a:cs typeface="B Nazanin" panose="00000400000000000000" pitchFamily="2" charset="-78"/>
                        </a:rPr>
                        <a:t>تاشش</a:t>
                      </a:r>
                      <a:r>
                        <a:rPr lang="fa-IR" baseline="0" dirty="0" smtClean="0">
                          <a:cs typeface="B Nazanin" panose="00000400000000000000" pitchFamily="2" charset="-78"/>
                        </a:rPr>
                        <a:t> رقم اعشار</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2</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سال ورود</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 1370 تا 1386   </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3</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نوع دوره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روزانه</a:t>
                      </a:r>
                      <a:r>
                        <a:rPr lang="fa-IR" baseline="0" dirty="0" smtClean="0">
                          <a:cs typeface="B Nazanin" panose="00000400000000000000" pitchFamily="2" charset="-78"/>
                        </a:rPr>
                        <a:t> یاشبانه</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4</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موقعیت</a:t>
                      </a:r>
                      <a:r>
                        <a:rPr lang="fa-IR" baseline="0" dirty="0" smtClean="0">
                          <a:cs typeface="B Nazanin" panose="00000400000000000000" pitchFamily="2" charset="-78"/>
                        </a:rPr>
                        <a:t> </a:t>
                      </a:r>
                      <a:r>
                        <a:rPr lang="fa-IR" dirty="0" smtClean="0">
                          <a:cs typeface="B Nazanin" panose="00000400000000000000" pitchFamily="2" charset="-78"/>
                        </a:rPr>
                        <a:t>جغرافیایی </a:t>
                      </a:r>
                    </a:p>
                  </a:txBody>
                  <a:tcPr/>
                </a:tc>
                <a:tc>
                  <a:txBody>
                    <a:bodyPr/>
                    <a:lstStyle/>
                    <a:p>
                      <a:pPr rtl="1"/>
                      <a:r>
                        <a:rPr lang="fa-IR" dirty="0" smtClean="0">
                          <a:cs typeface="B Nazanin" panose="00000400000000000000" pitchFamily="2" charset="-78"/>
                        </a:rPr>
                        <a:t>بومی یا غیر بومی</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5</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جنسیت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زن یامرد</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6</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رشته</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ریاضی-فیزیک-شیمی-مهندسی</a:t>
                      </a:r>
                      <a:r>
                        <a:rPr lang="fa-IR" baseline="0" dirty="0" smtClean="0">
                          <a:cs typeface="B Nazanin" panose="00000400000000000000" pitchFamily="2" charset="-78"/>
                        </a:rPr>
                        <a:t> کامپیوتر-...</a:t>
                      </a:r>
                      <a:endParaRPr lang="fa-IR"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7</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مقطع تحصیلی</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کارشناسی-ارشد- دکترا</a:t>
                      </a:r>
                      <a:endParaRPr lang="fa-IR" dirty="0">
                        <a:cs typeface="B Nazanin" panose="00000400000000000000" pitchFamily="2" charset="-78"/>
                      </a:endParaRPr>
                    </a:p>
                  </a:txBody>
                  <a:tcPr/>
                </a:tc>
              </a:tr>
              <a:tr h="512705">
                <a:tc>
                  <a:txBody>
                    <a:bodyPr/>
                    <a:lstStyle/>
                    <a:p>
                      <a:pPr rtl="1"/>
                      <a:r>
                        <a:rPr lang="fa-IR" dirty="0" smtClean="0">
                          <a:cs typeface="B Nazanin" panose="00000400000000000000" pitchFamily="2" charset="-78"/>
                        </a:rPr>
                        <a:t>8</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دانشکده</a:t>
                      </a:r>
                      <a:endParaRPr lang="fa-IR" dirty="0">
                        <a:cs typeface="B Nazanin" panose="00000400000000000000" pitchFamily="2" charset="-78"/>
                      </a:endParaRPr>
                    </a:p>
                  </a:txBody>
                  <a:tcPr/>
                </a:tc>
                <a:tc>
                  <a:txBody>
                    <a:bodyPr/>
                    <a:lstStyle/>
                    <a:p>
                      <a:pPr rtl="1"/>
                      <a:r>
                        <a:rPr lang="fa-IR" sz="1800" dirty="0" smtClean="0">
                          <a:cs typeface="B Nazanin" panose="00000400000000000000" pitchFamily="2" charset="-78"/>
                        </a:rPr>
                        <a:t>علوم پایه-شیمی-مهندسی-علوم انسانی-..</a:t>
                      </a:r>
                      <a:endParaRPr lang="fa-IR" sz="1800"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9</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سهمیه ورود به دانشگاه</a:t>
                      </a:r>
                      <a:endParaRPr lang="fa-IR" dirty="0">
                        <a:cs typeface="B Nazanin" panose="00000400000000000000" pitchFamily="2" charset="-78"/>
                      </a:endParaRPr>
                    </a:p>
                  </a:txBody>
                  <a:tcPr/>
                </a:tc>
                <a:tc>
                  <a:txBody>
                    <a:bodyPr/>
                    <a:lstStyle/>
                    <a:p>
                      <a:pPr rtl="1"/>
                      <a:r>
                        <a:rPr lang="fa-IR" sz="1800" dirty="0" smtClean="0">
                          <a:cs typeface="B Nazanin" panose="00000400000000000000" pitchFamily="2" charset="-78"/>
                        </a:rPr>
                        <a:t>منطقه1-منطقه2-منطقه3-آزادگان-شهدا</a:t>
                      </a:r>
                      <a:endParaRPr lang="fa-IR" sz="1800" dirty="0">
                        <a:cs typeface="B Nazanin" panose="00000400000000000000" pitchFamily="2" charset="-78"/>
                      </a:endParaRPr>
                    </a:p>
                  </a:txBody>
                  <a:tcPr/>
                </a:tc>
              </a:tr>
              <a:tr h="292974">
                <a:tc>
                  <a:txBody>
                    <a:bodyPr/>
                    <a:lstStyle/>
                    <a:p>
                      <a:pPr rtl="1"/>
                      <a:r>
                        <a:rPr lang="fa-IR" dirty="0" smtClean="0">
                          <a:cs typeface="B Nazanin" panose="00000400000000000000" pitchFamily="2" charset="-78"/>
                        </a:rPr>
                        <a:t>10</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معدل</a:t>
                      </a:r>
                      <a:r>
                        <a:rPr lang="fa-IR" baseline="0" dirty="0" smtClean="0">
                          <a:cs typeface="B Nazanin" panose="00000400000000000000" pitchFamily="2" charset="-78"/>
                        </a:rPr>
                        <a:t> ترم های متوالی</a:t>
                      </a:r>
                      <a:endParaRPr lang="fa-IR" dirty="0">
                        <a:cs typeface="B Nazanin" panose="00000400000000000000" pitchFamily="2" charset="-78"/>
                      </a:endParaRPr>
                    </a:p>
                  </a:txBody>
                  <a:tcPr/>
                </a:tc>
                <a:tc>
                  <a:txBody>
                    <a:bodyPr/>
                    <a:lstStyle/>
                    <a:p>
                      <a:pPr rtl="1"/>
                      <a:r>
                        <a:rPr lang="fa-IR" sz="1800" dirty="0" smtClean="0">
                          <a:cs typeface="B Nazanin" panose="00000400000000000000" pitchFamily="2" charset="-78"/>
                        </a:rPr>
                        <a:t>ترم1-ترم2-ترم3-...</a:t>
                      </a:r>
                      <a:endParaRPr lang="fa-IR" sz="1800" dirty="0">
                        <a:cs typeface="B Nazanin" panose="00000400000000000000" pitchFamily="2" charset="-78"/>
                      </a:endParaRPr>
                    </a:p>
                  </a:txBody>
                  <a:tcPr/>
                </a:tc>
              </a:tr>
            </a:tbl>
          </a:graphicData>
        </a:graphic>
      </p:graphicFrame>
      <p:sp>
        <p:nvSpPr>
          <p:cNvPr id="6" name="Footer Placeholder 5"/>
          <p:cNvSpPr>
            <a:spLocks noGrp="1"/>
          </p:cNvSpPr>
          <p:nvPr>
            <p:ph type="ftr" sz="quarter" idx="11"/>
          </p:nvPr>
        </p:nvSpPr>
        <p:spPr/>
        <p:txBody>
          <a:bodyPr/>
          <a:lstStyle/>
          <a:p>
            <a:r>
              <a:rPr lang="fa-IR" sz="1400" smtClean="0"/>
              <a:t>8 از 15</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1694948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1707"/>
            <a:ext cx="8552391" cy="6656293"/>
          </a:xfrm>
        </p:spPr>
        <p:txBody>
          <a:bodyPr>
            <a:normAutofit fontScale="90000"/>
          </a:bodyPr>
          <a:lstStyle/>
          <a:p>
            <a:pPr algn="r"/>
            <a:r>
              <a:rPr lang="fa-IR" sz="2000" dirty="0" smtClean="0">
                <a:solidFill>
                  <a:schemeClr val="tx1"/>
                </a:solidFill>
                <a:cs typeface="B Nazanin" panose="00000400000000000000" pitchFamily="2" charset="-78"/>
              </a:rPr>
              <a:t>چون فیلد معدل بعنوان خروجی در نظر گرفته می شود باید از نوع دسته ای باشد</a:t>
            </a:r>
            <a:r>
              <a:rPr lang="fa-IR" sz="2000" dirty="0" smtClean="0">
                <a:cs typeface="B Nazanin" panose="00000400000000000000" pitchFamily="2" charset="-78"/>
              </a:rPr>
              <a:t/>
            </a:r>
            <a:br>
              <a:rPr lang="fa-IR" sz="2000" dirty="0" smtClean="0">
                <a:cs typeface="B Nazanin" panose="00000400000000000000" pitchFamily="2" charset="-78"/>
              </a:rPr>
            </a:br>
            <a:r>
              <a:rPr lang="fa-IR" sz="2000" dirty="0">
                <a:cs typeface="B Nazanin" panose="00000400000000000000" pitchFamily="2" charset="-78"/>
              </a:rPr>
              <a:t/>
            </a:r>
            <a:br>
              <a:rPr lang="fa-IR" sz="2000" dirty="0">
                <a:cs typeface="B Nazanin" panose="00000400000000000000" pitchFamily="2" charset="-78"/>
              </a:rPr>
            </a:br>
            <a:r>
              <a:rPr lang="fa-IR" sz="2000" dirty="0" smtClean="0">
                <a:cs typeface="B Nazanin" panose="00000400000000000000" pitchFamily="2" charset="-78"/>
              </a:rPr>
              <a:t/>
            </a:r>
            <a:br>
              <a:rPr lang="fa-IR" sz="2000" dirty="0" smtClean="0">
                <a:cs typeface="B Nazanin"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smtClean="0">
                <a:solidFill>
                  <a:schemeClr val="tx1">
                    <a:lumMod val="95000"/>
                  </a:schemeClr>
                </a:solidFill>
                <a:cs typeface="B Nazanin" panose="00000400000000000000" pitchFamily="2" charset="-78"/>
              </a:rPr>
              <a:t>نمونه </a:t>
            </a:r>
            <a:r>
              <a:rPr lang="fa-IR" sz="2000" dirty="0" smtClean="0">
                <a:solidFill>
                  <a:schemeClr val="tx1">
                    <a:lumMod val="95000"/>
                  </a:schemeClr>
                </a:solidFill>
                <a:cs typeface="B Nazanin" panose="00000400000000000000" pitchFamily="2" charset="-78"/>
              </a:rPr>
              <a:t>ای از خروجی الگوریتم </a:t>
            </a:r>
            <a:r>
              <a:rPr lang="en-US" sz="2000" dirty="0" smtClean="0">
                <a:solidFill>
                  <a:schemeClr val="tx1">
                    <a:lumMod val="95000"/>
                  </a:schemeClr>
                </a:solidFill>
                <a:cs typeface="B Nazanin" panose="00000400000000000000" pitchFamily="2" charset="-78"/>
              </a:rPr>
              <a:t>GRI</a:t>
            </a:r>
            <a:r>
              <a:rPr lang="fa-IR" sz="2000" dirty="0" smtClean="0">
                <a:solidFill>
                  <a:schemeClr val="tx1">
                    <a:lumMod val="95000"/>
                  </a:schemeClr>
                </a:solidFill>
                <a:cs typeface="B Nazanin" panose="00000400000000000000" pitchFamily="2" charset="-78"/>
              </a:rPr>
              <a:t>روی فیلدهای مقطع تحصیلی نوع دوره وموقعیت جغرافیایی</a:t>
            </a:r>
            <a:r>
              <a:rPr lang="fa-IR" sz="2000" dirty="0" smtClean="0">
                <a:solidFill>
                  <a:schemeClr val="tx1">
                    <a:lumMod val="95000"/>
                  </a:schemeClr>
                </a:solidFill>
                <a:cs typeface="B Homa" panose="00000400000000000000" pitchFamily="2" charset="-78"/>
              </a:rPr>
              <a:t/>
            </a:r>
            <a:br>
              <a:rPr lang="fa-IR" sz="2000" dirty="0" smtClean="0">
                <a:solidFill>
                  <a:schemeClr val="tx1">
                    <a:lumMod val="95000"/>
                  </a:schemeClr>
                </a:solidFill>
                <a:cs typeface="B Homa" panose="00000400000000000000" pitchFamily="2" charset="-78"/>
              </a:rPr>
            </a:br>
            <a:r>
              <a:rPr lang="fa-IR" sz="2000" dirty="0">
                <a:solidFill>
                  <a:schemeClr val="tx1">
                    <a:lumMod val="95000"/>
                  </a:schemeClr>
                </a:solidFill>
                <a:cs typeface="B Homa" panose="00000400000000000000" pitchFamily="2" charset="-78"/>
              </a:rPr>
              <a:t/>
            </a:r>
            <a:br>
              <a:rPr lang="fa-IR" sz="2000" dirty="0">
                <a:solidFill>
                  <a:schemeClr val="tx1">
                    <a:lumMod val="95000"/>
                  </a:schemeClr>
                </a:solidFill>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r>
              <a:rPr lang="fa-IR" sz="2000" dirty="0">
                <a:cs typeface="B Homa" panose="00000400000000000000" pitchFamily="2" charset="-78"/>
              </a:rPr>
              <a:t/>
            </a:r>
            <a:br>
              <a:rPr lang="fa-IR" sz="2000" dirty="0">
                <a:cs typeface="B Homa" panose="00000400000000000000" pitchFamily="2" charset="-78"/>
              </a:rPr>
            </a:br>
            <a:r>
              <a:rPr lang="fa-IR" sz="2000" dirty="0" smtClean="0">
                <a:cs typeface="B Homa" panose="00000400000000000000" pitchFamily="2" charset="-78"/>
              </a:rPr>
              <a:t/>
            </a:r>
            <a:br>
              <a:rPr lang="fa-IR" sz="2000" dirty="0" smtClean="0">
                <a:cs typeface="B Homa" panose="00000400000000000000" pitchFamily="2" charset="-78"/>
              </a:rPr>
            </a:br>
            <a:endParaRPr lang="fa-IR" sz="2000" dirty="0">
              <a:cs typeface="B Hom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8768350"/>
              </p:ext>
            </p:extLst>
          </p:nvPr>
        </p:nvGraphicFramePr>
        <p:xfrm>
          <a:off x="2012795" y="605959"/>
          <a:ext cx="6979022" cy="1828800"/>
        </p:xfrm>
        <a:graphic>
          <a:graphicData uri="http://schemas.openxmlformats.org/drawingml/2006/table">
            <a:tbl>
              <a:tblPr rtl="1" firstRow="1" bandRow="1">
                <a:tableStyleId>{5C22544A-7EE6-4342-B048-85BDC9FD1C3A}</a:tableStyleId>
              </a:tblPr>
              <a:tblGrid>
                <a:gridCol w="2330987"/>
                <a:gridCol w="2330987"/>
                <a:gridCol w="2317048"/>
              </a:tblGrid>
              <a:tr h="285078">
                <a:tc>
                  <a:txBody>
                    <a:bodyPr/>
                    <a:lstStyle/>
                    <a:p>
                      <a:pPr rtl="1"/>
                      <a:r>
                        <a:rPr lang="fa-IR" dirty="0" smtClean="0">
                          <a:cs typeface="B Nazanin" panose="00000400000000000000" pitchFamily="2" charset="-78"/>
                        </a:rPr>
                        <a:t>محدوده معدل</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نام دسته</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مقدار دسته</a:t>
                      </a:r>
                      <a:endParaRPr lang="fa-IR" dirty="0">
                        <a:cs typeface="B Nazanin" panose="00000400000000000000" pitchFamily="2" charset="-78"/>
                      </a:endParaRPr>
                    </a:p>
                  </a:txBody>
                  <a:tcPr/>
                </a:tc>
              </a:tr>
              <a:tr h="325419">
                <a:tc>
                  <a:txBody>
                    <a:bodyPr/>
                    <a:lstStyle/>
                    <a:p>
                      <a:pPr rtl="1"/>
                      <a:r>
                        <a:rPr lang="fa-IR" dirty="0" smtClean="0">
                          <a:cs typeface="B Nazanin" panose="00000400000000000000" pitchFamily="2" charset="-78"/>
                        </a:rPr>
                        <a:t>معدل</a:t>
                      </a:r>
                      <a:r>
                        <a:rPr lang="fa-IR" baseline="0" dirty="0" smtClean="0">
                          <a:cs typeface="B Nazanin" panose="00000400000000000000" pitchFamily="2" charset="-78"/>
                        </a:rPr>
                        <a:t> بالای 17</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ممتاز</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1</a:t>
                      </a:r>
                      <a:endParaRPr lang="fa-IR" dirty="0">
                        <a:cs typeface="B Nazanin" panose="00000400000000000000" pitchFamily="2" charset="-78"/>
                      </a:endParaRPr>
                    </a:p>
                  </a:txBody>
                  <a:tcPr/>
                </a:tc>
              </a:tr>
              <a:tr h="325419">
                <a:tc>
                  <a:txBody>
                    <a:bodyPr/>
                    <a:lstStyle/>
                    <a:p>
                      <a:pPr rtl="1"/>
                      <a:r>
                        <a:rPr lang="fa-IR" dirty="0" smtClean="0">
                          <a:cs typeface="B Nazanin" panose="00000400000000000000" pitchFamily="2" charset="-78"/>
                        </a:rPr>
                        <a:t>معدل بین  15 تا 17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عادی</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2</a:t>
                      </a:r>
                      <a:endParaRPr lang="fa-IR" dirty="0">
                        <a:cs typeface="B Nazanin" panose="00000400000000000000" pitchFamily="2" charset="-78"/>
                      </a:endParaRPr>
                    </a:p>
                  </a:txBody>
                  <a:tcPr/>
                </a:tc>
              </a:tr>
              <a:tr h="325419">
                <a:tc>
                  <a:txBody>
                    <a:bodyPr/>
                    <a:lstStyle/>
                    <a:p>
                      <a:pPr rtl="1"/>
                      <a:r>
                        <a:rPr lang="fa-IR" dirty="0" smtClean="0">
                          <a:cs typeface="B Nazanin" panose="00000400000000000000" pitchFamily="2" charset="-78"/>
                        </a:rPr>
                        <a:t>معدل بین</a:t>
                      </a:r>
                      <a:r>
                        <a:rPr lang="fa-IR" baseline="0" dirty="0" smtClean="0">
                          <a:cs typeface="B Nazanin" panose="00000400000000000000" pitchFamily="2" charset="-78"/>
                        </a:rPr>
                        <a:t> 12 تا 15</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ضعیف</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3</a:t>
                      </a:r>
                      <a:endParaRPr lang="fa-IR" dirty="0">
                        <a:cs typeface="B Nazanin" panose="00000400000000000000" pitchFamily="2" charset="-78"/>
                      </a:endParaRPr>
                    </a:p>
                  </a:txBody>
                  <a:tcPr/>
                </a:tc>
              </a:tr>
              <a:tr h="325419">
                <a:tc>
                  <a:txBody>
                    <a:bodyPr/>
                    <a:lstStyle/>
                    <a:p>
                      <a:pPr rtl="1"/>
                      <a:r>
                        <a:rPr lang="fa-IR" dirty="0" smtClean="0">
                          <a:cs typeface="B Nazanin" panose="00000400000000000000" pitchFamily="2" charset="-78"/>
                        </a:rPr>
                        <a:t>معدل پائین تر از 12</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خیلی ضعیف</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4</a:t>
                      </a:r>
                      <a:endParaRPr lang="fa-IR" dirty="0">
                        <a:cs typeface="B Nazanin" panose="00000400000000000000" pitchFamily="2" charset="-78"/>
                      </a:endParaRPr>
                    </a:p>
                  </a:txBody>
                  <a:tcPr/>
                </a:tc>
              </a:tr>
            </a:tbl>
          </a:graphicData>
        </a:graphic>
      </p:graphicFrame>
      <p:sp>
        <p:nvSpPr>
          <p:cNvPr id="11" name="Footer Placeholder 10"/>
          <p:cNvSpPr>
            <a:spLocks noGrp="1"/>
          </p:cNvSpPr>
          <p:nvPr>
            <p:ph type="ftr" sz="quarter" idx="11"/>
          </p:nvPr>
        </p:nvSpPr>
        <p:spPr/>
        <p:txBody>
          <a:bodyPr/>
          <a:lstStyle/>
          <a:p>
            <a:r>
              <a:rPr lang="fa-IR" sz="1400" dirty="0" smtClean="0"/>
              <a:t>9 از 15</a:t>
            </a:r>
            <a:endParaRPr lang="en-US" sz="1400" dirty="0"/>
          </a:p>
        </p:txBody>
      </p:sp>
      <p:graphicFrame>
        <p:nvGraphicFramePr>
          <p:cNvPr id="13" name="Table 12"/>
          <p:cNvGraphicFramePr>
            <a:graphicFrameLocks noGrp="1"/>
          </p:cNvGraphicFramePr>
          <p:nvPr>
            <p:extLst>
              <p:ext uri="{D42A27DB-BD31-4B8C-83A1-F6EECF244321}">
                <p14:modId xmlns:p14="http://schemas.microsoft.com/office/powerpoint/2010/main" val="10599528"/>
              </p:ext>
            </p:extLst>
          </p:nvPr>
        </p:nvGraphicFramePr>
        <p:xfrm>
          <a:off x="1508406" y="2815726"/>
          <a:ext cx="8128000" cy="296672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algn="ctr" rtl="1"/>
                      <a:r>
                        <a:rPr lang="fa-IR" sz="1800" dirty="0" smtClean="0">
                          <a:cs typeface="B Nazanin" panose="00000400000000000000" pitchFamily="2" charset="-78"/>
                        </a:rPr>
                        <a:t>بومی</a:t>
                      </a:r>
                      <a:endParaRPr lang="fa-IR" sz="1800" dirty="0">
                        <a:cs typeface="B Nazanin" panose="00000400000000000000" pitchFamily="2" charset="-78"/>
                      </a:endParaRPr>
                    </a:p>
                  </a:txBody>
                  <a:tcPr/>
                </a:tc>
                <a:tc>
                  <a:txBody>
                    <a:bodyPr/>
                    <a:lstStyle/>
                    <a:p>
                      <a:pPr algn="ctr" rtl="1"/>
                      <a:r>
                        <a:rPr lang="fa-IR" sz="1800" dirty="0" smtClean="0">
                          <a:cs typeface="B Nazanin" panose="00000400000000000000" pitchFamily="2" charset="-78"/>
                        </a:rPr>
                        <a:t>نوع دوره</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مقطع تحصیلی</a:t>
                      </a:r>
                      <a:endParaRPr lang="fa-IR" sz="1800" dirty="0">
                        <a:cs typeface="B Nazanin" panose="00000400000000000000" pitchFamily="2" charset="-78"/>
                      </a:endParaRPr>
                    </a:p>
                  </a:txBody>
                  <a:tcPr/>
                </a:tc>
                <a:tc>
                  <a:txBody>
                    <a:bodyPr/>
                    <a:lstStyle/>
                    <a:p>
                      <a:pPr algn="ctr" rtl="1"/>
                      <a:r>
                        <a:rPr lang="fa-IR" sz="1800" dirty="0" smtClean="0">
                          <a:cs typeface="B Nazanin" panose="00000400000000000000" pitchFamily="2" charset="-78"/>
                        </a:rPr>
                        <a:t>نتیجه</a:t>
                      </a:r>
                      <a:endParaRPr lang="fa-IR" sz="1800"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خیر</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شبانه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دکترا</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Mark=1      </a:t>
                      </a:r>
                      <a:endParaRPr lang="fa-IR"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بله</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روزانه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دکترا</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Mark=1      </a:t>
                      </a:r>
                      <a:endParaRPr lang="fa-IR"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بله</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روزانه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کارشناسی ارشد</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Mark=2      </a:t>
                      </a:r>
                      <a:endParaRPr lang="fa-IR"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خیر</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شبانه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کارشناسی</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Mark=3      </a:t>
                      </a:r>
                      <a:endParaRPr lang="fa-IR"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خیر</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شبانه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کارشناسی</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Mark=3      </a:t>
                      </a:r>
                      <a:endParaRPr lang="fa-IR" dirty="0">
                        <a:cs typeface="B Nazanin" panose="00000400000000000000" pitchFamily="2" charset="-78"/>
                      </a:endParaRPr>
                    </a:p>
                  </a:txBody>
                  <a:tcPr/>
                </a:tc>
              </a:tr>
              <a:tr h="370840">
                <a:tc>
                  <a:txBody>
                    <a:bodyPr/>
                    <a:lstStyle/>
                    <a:p>
                      <a:pPr rtl="1"/>
                      <a:r>
                        <a:rPr lang="fa-IR" sz="1800" dirty="0" smtClean="0">
                          <a:cs typeface="B Nazanin" panose="00000400000000000000" pitchFamily="2" charset="-78"/>
                        </a:rPr>
                        <a:t>بله</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روزانه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کارشناسی ارشد</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Mark=2      </a:t>
                      </a:r>
                    </a:p>
                  </a:txBody>
                  <a:tcPr/>
                </a:tc>
              </a:tr>
              <a:tr h="370840">
                <a:tc>
                  <a:txBody>
                    <a:bodyPr/>
                    <a:lstStyle/>
                    <a:p>
                      <a:pPr rtl="1"/>
                      <a:r>
                        <a:rPr lang="fa-IR" sz="1800" dirty="0" smtClean="0">
                          <a:cs typeface="B Nazanin" panose="00000400000000000000" pitchFamily="2" charset="-78"/>
                        </a:rPr>
                        <a:t>خیر</a:t>
                      </a:r>
                      <a:endParaRPr lang="fa-IR" sz="1800" dirty="0">
                        <a:cs typeface="B Nazanin" panose="00000400000000000000" pitchFamily="2" charset="-78"/>
                      </a:endParaRPr>
                    </a:p>
                  </a:txBody>
                  <a:tcPr/>
                </a:tc>
                <a:tc>
                  <a:txBody>
                    <a:bodyPr/>
                    <a:lstStyle/>
                    <a:p>
                      <a:pPr rtl="1"/>
                      <a:r>
                        <a:rPr lang="fa-IR" sz="1800" dirty="0" smtClean="0">
                          <a:cs typeface="B Nazanin" panose="00000400000000000000" pitchFamily="2" charset="-78"/>
                        </a:rPr>
                        <a:t>شبانه</a:t>
                      </a:r>
                      <a:endParaRPr lang="fa-IR" sz="1800" dirty="0">
                        <a:cs typeface="B Nazanin" panose="00000400000000000000" pitchFamily="2" charset="-78"/>
                      </a:endParaRPr>
                    </a:p>
                  </a:txBody>
                  <a:tcPr/>
                </a:tc>
                <a:tc>
                  <a:txBody>
                    <a:bodyPr/>
                    <a:lstStyle/>
                    <a:p>
                      <a:pPr algn="ctr" rtl="1"/>
                      <a:r>
                        <a:rPr lang="fa-IR" dirty="0" smtClean="0">
                          <a:cs typeface="B Nazanin" panose="00000400000000000000" pitchFamily="2" charset="-78"/>
                        </a:rPr>
                        <a:t>کارشناسی</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Mark=3      </a:t>
                      </a:r>
                      <a:endParaRPr lang="fa-IR" dirty="0">
                        <a:cs typeface="B Nazanin" panose="00000400000000000000" pitchFamily="2" charset="-78"/>
                      </a:endParaRPr>
                    </a:p>
                  </a:txBody>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11219" cy="1371600"/>
          </a:xfrm>
          <a:prstGeom prst="rect">
            <a:avLst/>
          </a:prstGeom>
        </p:spPr>
      </p:pic>
    </p:spTree>
    <p:extLst>
      <p:ext uri="{BB962C8B-B14F-4D97-AF65-F5344CB8AC3E}">
        <p14:creationId xmlns:p14="http://schemas.microsoft.com/office/powerpoint/2010/main" val="2189994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1557</TotalTime>
  <Words>1017</Words>
  <Application>Microsoft Office PowerPoint</Application>
  <PresentationFormat>Widescreen</PresentationFormat>
  <Paragraphs>223</Paragraphs>
  <Slides>16</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Adobe Ming Std L</vt:lpstr>
      <vt:lpstr>Aldhabi</vt:lpstr>
      <vt:lpstr>Arial</vt:lpstr>
      <vt:lpstr>Arial Narrow</vt:lpstr>
      <vt:lpstr>B Fantezy</vt:lpstr>
      <vt:lpstr>B Homa</vt:lpstr>
      <vt:lpstr>B Nazanin</vt:lpstr>
      <vt:lpstr>BHoma</vt:lpstr>
      <vt:lpstr>Calibri</vt:lpstr>
      <vt:lpstr>Tahoma</vt:lpstr>
      <vt:lpstr>Trebuchet MS</vt:lpstr>
      <vt:lpstr>Wingdings</vt:lpstr>
      <vt:lpstr>Wingdings 3</vt:lpstr>
      <vt:lpstr>Facet</vt:lpstr>
      <vt:lpstr>PowerPoint Presentation</vt:lpstr>
      <vt:lpstr>                            فهرست  1.مقدمه 2.سوالات مطرح شده 3.الگوریتم GRI 4.روش انجام پژوهش 5.نتیجه گیری کلی 6.پیشنهاد   </vt:lpstr>
      <vt:lpstr>مقدمه: </vt:lpstr>
      <vt:lpstr> </vt:lpstr>
      <vt:lpstr>PowerPoint Presentation</vt:lpstr>
      <vt:lpstr>کاربرد داده کاوی درآموزش عالی وفرایندهای  سیستم آموزش </vt:lpstr>
      <vt:lpstr>الگوریتم GRI</vt:lpstr>
      <vt:lpstr> روش انجام پژوهش  فیلدهای استفاده شده در داده کاوی</vt:lpstr>
      <vt:lpstr>چون فیلد معدل بعنوان خروجی در نظر گرفته می شود باید از نوع دسته ای باشد                     نمونه ای از خروجی الگوریتم GRIروی فیلدهای مقطع تحصیلی نوع دوره وموقعیت جغرافیایی       </vt:lpstr>
      <vt:lpstr>نتایج بدست آمده وتحلیل آنها</vt:lpstr>
      <vt:lpstr>                باتوجه به نمودار می بینیم که بطور متوسط معدل دانشجویان مهندسی برق وکامپیوتر نسبت به    دانشجویان دانشکده زبان وادبیات پائین تر می باشد که نشان از سخت تر بودن رشته تحصیلی آنها می باشد علاوه براین اگر سخت بودن امتحان را در نظر بگیریم متوجه می شویم که اساتید این گروه امتحانات به نسبت سخت تری ازدانشجویان خود می گیرندواین باعث شده تامعدل آنها نسبتا پائین باشد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216</cp:revision>
  <dcterms:created xsi:type="dcterms:W3CDTF">2017-12-07T09:14:30Z</dcterms:created>
  <dcterms:modified xsi:type="dcterms:W3CDTF">2017-12-22T07:07:52Z</dcterms:modified>
</cp:coreProperties>
</file>