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sldIdLst>
    <p:sldId id="275" r:id="rId2"/>
    <p:sldId id="259" r:id="rId3"/>
    <p:sldId id="260" r:id="rId4"/>
    <p:sldId id="261" r:id="rId5"/>
    <p:sldId id="276" r:id="rId6"/>
    <p:sldId id="262" r:id="rId7"/>
    <p:sldId id="277" r:id="rId8"/>
    <p:sldId id="263" r:id="rId9"/>
    <p:sldId id="278" r:id="rId10"/>
    <p:sldId id="264" r:id="rId11"/>
    <p:sldId id="291" r:id="rId12"/>
    <p:sldId id="279" r:id="rId13"/>
    <p:sldId id="292" r:id="rId14"/>
    <p:sldId id="265" r:id="rId15"/>
    <p:sldId id="280" r:id="rId16"/>
    <p:sldId id="266" r:id="rId17"/>
    <p:sldId id="281" r:id="rId18"/>
    <p:sldId id="267" r:id="rId19"/>
    <p:sldId id="282" r:id="rId20"/>
    <p:sldId id="283" r:id="rId21"/>
    <p:sldId id="284" r:id="rId22"/>
    <p:sldId id="285" r:id="rId23"/>
    <p:sldId id="269" r:id="rId24"/>
    <p:sldId id="293" r:id="rId25"/>
    <p:sldId id="286" r:id="rId26"/>
    <p:sldId id="287" r:id="rId27"/>
    <p:sldId id="288" r:id="rId28"/>
    <p:sldId id="289" r:id="rId29"/>
    <p:sldId id="290" r:id="rId30"/>
    <p:sldId id="273" r:id="rId31"/>
    <p:sldId id="294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18C2A-13E5-45FC-B0B1-2B5AC5816643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6339-F07F-4599-95DF-BD81515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6339-F07F-4599-95DF-BD815157C7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EA5A-2062-416D-B019-06DFC6E5498C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54C-B6DE-4151-9393-D6907515D5D5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C8E-D041-48E7-BDCE-369EC114215B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4B44-B80C-4AE1-8041-CE9114A6D701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2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A70-4376-4E1F-840B-262393829D76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29A3-0569-4EA4-95F1-E3698441A446}" type="datetime1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21C-049B-48F3-BB9B-B701408CB6EB}" type="datetime1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5F93-27D9-4BEB-BFD1-E6A5D219DD76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8CDA-6EE3-4831-8EEE-ECFDB6043FE4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4737-240E-4372-A34B-121A19ED622E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1C46-D3C7-4A69-B14D-1C0112146EB6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34E3-BB17-4A73-88C5-4F3F67DF3DFA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8806-BA1E-4C5E-A988-269142548721}" type="datetime1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3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342A-DDC2-4F5D-859B-9EC83C43A746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D83-D124-494A-B8D4-E0B28BED742B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AC44-9F4B-4A4D-A28D-A209B587D6A3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FA1B-592B-4F21-A559-4FA2E290E8FB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65E0D6-639D-4351-B1B3-5140BC13BC06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E2DC-522C-4154-856C-245FA024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4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6625690" cy="4495800"/>
          </a:xfrm>
        </p:spPr>
        <p:txBody>
          <a:bodyPr/>
          <a:lstStyle/>
          <a:p>
            <a:pPr algn="ctr" rtl="1"/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موضوع مقاله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ارائه یک الگوریتم بهبودیافته وب کاوی برای وب معنایی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ارائه دهنده:</a:t>
            </a:r>
            <a:b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 فرزانه ربانی، دانشجوی ترم 5 کارشناسی نرم افزار، دانشگاه کاشان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نام استاد: </a:t>
            </a:r>
            <a:b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دکتر سیدمهدی وحیدی پور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تاریخ ارائه:</a:t>
            </a:r>
            <a:b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 1396/09/26</a:t>
            </a:r>
            <a:br>
              <a:rPr lang="fa-IR" sz="2400" dirty="0" smtClean="0">
                <a:cs typeface="B Nazanin" pitchFamily="2" charset="-78"/>
              </a:rPr>
            </a:br>
            <a:endParaRPr lang="en-US" sz="2400" dirty="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besmellah-alrahman-alrahim-246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57400" y="762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1422156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543800" y="5178898"/>
            <a:ext cx="1600200" cy="1679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2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55380" cy="690282"/>
          </a:xfrm>
        </p:spPr>
        <p:txBody>
          <a:bodyPr/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روش شخصی سازی پیشنهادی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05000"/>
            <a:ext cx="6711654" cy="4648206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1800" b="1" dirty="0" smtClean="0">
                <a:cs typeface="B Nazanin" pitchFamily="2" charset="-78"/>
              </a:rPr>
              <a:t>کاوش </a:t>
            </a:r>
            <a:r>
              <a:rPr lang="fa-IR" sz="1800" b="1" dirty="0">
                <a:cs typeface="B Nazanin" pitchFamily="2" charset="-78"/>
              </a:rPr>
              <a:t>محتوای وب برای استخراج معانی از صفحات وب سایت براساس عبارات </a:t>
            </a:r>
            <a:r>
              <a:rPr lang="fa-IR" sz="1800" b="1" dirty="0" smtClean="0">
                <a:cs typeface="B Nazanin" pitchFamily="2" charset="-78"/>
              </a:rPr>
              <a:t>آنتولوژی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لاگ های بهبود یافته: </a:t>
            </a:r>
            <a:r>
              <a:rPr lang="fa-IR" sz="1800" b="1" dirty="0">
                <a:cs typeface="B Nazanin" pitchFamily="2" charset="-78"/>
              </a:rPr>
              <a:t>لاگ هایی که بااستفاده از معنا،کیفیت داخل آن هارا ارتقا داده ایم</a:t>
            </a:r>
            <a:r>
              <a:rPr lang="fa-IR" sz="1800" b="1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ü"/>
            </a:pPr>
            <a:endParaRPr lang="fa-IR" sz="18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روش پیشنهادات: </a:t>
            </a:r>
            <a:r>
              <a:rPr lang="fa-IR" sz="1800" b="1" dirty="0">
                <a:cs typeface="B Nazanin" pitchFamily="2" charset="-78"/>
              </a:rPr>
              <a:t>لاگ های بهبودیافته+خوشه های اسناد، به عنوان ورودی فرآیند وب کاوی استفاده شده و نتیجه آن پیشنهاداتی بر اساس معنا خواهدبود</a:t>
            </a:r>
            <a:r>
              <a:rPr lang="fa-IR" sz="1800" b="1" dirty="0" smtClean="0">
                <a:cs typeface="B Nazanin" pitchFamily="2" charset="-78"/>
              </a:rPr>
              <a:t>.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800" dirty="0" smtClean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>
                <a:cs typeface="B Nazanin" panose="00000400000000000000" pitchFamily="2" charset="-78"/>
              </a:rPr>
              <a:t>روش شخصی سازی </a:t>
            </a:r>
            <a:r>
              <a:rPr lang="fa-IR" sz="4000" b="1" dirty="0" smtClean="0">
                <a:cs typeface="B Nazanin" panose="00000400000000000000" pitchFamily="2" charset="-78"/>
              </a:rPr>
              <a:t>پیشنهادی(ادامه)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تقسیم بندی این روش:</a:t>
            </a:r>
          </a:p>
          <a:p>
            <a:pPr algn="r" rtl="1"/>
            <a:endParaRPr lang="fa-IR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200" b="1" dirty="0">
                <a:solidFill>
                  <a:srgbClr val="FFFF00"/>
                </a:solidFill>
                <a:cs typeface="B Nazanin" pitchFamily="2" charset="-78"/>
              </a:rPr>
              <a:t>بهبود </a:t>
            </a:r>
            <a:r>
              <a:rPr lang="fa-IR" sz="2200" b="1" dirty="0" smtClean="0">
                <a:solidFill>
                  <a:srgbClr val="FFFF00"/>
                </a:solidFill>
                <a:cs typeface="B Nazanin" pitchFamily="2" charset="-78"/>
              </a:rPr>
              <a:t>معنا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توصیف محتوا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خوشه بندی معنایی اسناد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ایجاد لاگ های بهبودیافته و کاوش در آن ها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هسته تولید پیشنهادات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200" b="1" dirty="0" smtClean="0">
                <a:solidFill>
                  <a:srgbClr val="FFFF00"/>
                </a:solidFill>
                <a:cs typeface="B Nazanin" pitchFamily="2" charset="-78"/>
              </a:rPr>
              <a:t>توصیف محتوا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استخراج کلمات کلیدی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ریشه </a:t>
            </a:r>
            <a:r>
              <a:rPr lang="fa-IR" sz="1800" b="1" dirty="0">
                <a:cs typeface="B Nazanin" pitchFamily="2" charset="-78"/>
              </a:rPr>
              <a:t>یابی و ترجمه کلمه </a:t>
            </a:r>
            <a:r>
              <a:rPr lang="fa-IR" sz="1800" b="1" dirty="0" smtClean="0">
                <a:cs typeface="B Nazanin" pitchFamily="2" charset="-78"/>
              </a:rPr>
              <a:t>کلیدی</a:t>
            </a: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پیشنهادات معنایی</a:t>
            </a: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z="1800" smtClean="0">
                <a:cs typeface="B Nazanin" pitchFamily="2" charset="-78"/>
              </a:rPr>
              <a:t>12</a:t>
            </a:fld>
            <a:endParaRPr lang="en-US" sz="1800" dirty="0"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553200" cy="43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8152" y="53931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Nazanin" pitchFamily="2" charset="-78"/>
              </a:rPr>
              <a:t>شکل(4): ساختار سیستم پیشنهادی</a:t>
            </a: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08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>
                <a:cs typeface="B Nazanin" panose="00000400000000000000" pitchFamily="2" charset="-78"/>
              </a:rPr>
              <a:t>روش شخصی سازی پیشنهادی(ادامه)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بهبود معنا: </a:t>
            </a:r>
            <a:endParaRPr lang="fa-IR" sz="28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24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کاوش لاگ های بهبود یافته برای به دست آوردن مجموعه قوانین انجمنی  و مبتنی بر </a:t>
            </a:r>
            <a:r>
              <a:rPr lang="fa-IR" sz="1800" b="1" dirty="0" smtClean="0">
                <a:cs typeface="B Nazanin" pitchFamily="2" charset="-78"/>
              </a:rPr>
              <a:t>دسته</a:t>
            </a:r>
          </a:p>
          <a:p>
            <a:pPr algn="r" rtl="1">
              <a:buFont typeface="Wingdings" pitchFamily="2" charset="2"/>
              <a:buChar char="v"/>
            </a:pPr>
            <a:endParaRPr lang="fa-IR" sz="18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استفاده هسته تولید پیشنهاد، از قوانین به همراه خوشه معنایی اسناد برای ارائه پیشنهادات نهایی به کاربر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0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6754290" cy="537882"/>
          </a:xfrm>
        </p:spPr>
        <p:txBody>
          <a:bodyPr/>
          <a:lstStyle/>
          <a:p>
            <a:pPr algn="ctr" rtl="1"/>
            <a:r>
              <a:rPr lang="fa-IR" sz="4000" b="1" dirty="0" smtClean="0">
                <a:cs typeface="B Nazanin" panose="00000400000000000000" pitchFamily="2" charset="-78"/>
              </a:rPr>
              <a:t>روش شخصی سازی پیشنهادی(ادامه)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6711654" cy="4195481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توصیف محتوا: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 </a:t>
            </a:r>
            <a:r>
              <a:rPr lang="fa-IR" sz="1800" b="1" dirty="0" smtClean="0">
                <a:cs typeface="B Nazanin" pitchFamily="2" charset="-78"/>
              </a:rPr>
              <a:t>                    - ورودی: محتوای </a:t>
            </a:r>
            <a:r>
              <a:rPr lang="fa-IR" sz="1800" b="1" dirty="0">
                <a:cs typeface="B Nazanin" pitchFamily="2" charset="-78"/>
              </a:rPr>
              <a:t>وب سایت و آنتولوژی مربوط به آن </a:t>
            </a:r>
            <a:r>
              <a:rPr lang="fa-IR" sz="1800" b="1" dirty="0" smtClean="0">
                <a:cs typeface="B Nazanin" pitchFamily="2" charset="-78"/>
              </a:rPr>
              <a:t>دامنه</a:t>
            </a: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               - خروجی</a:t>
            </a:r>
            <a:r>
              <a:rPr lang="fa-IR" sz="1800" b="1" dirty="0" smtClean="0">
                <a:cs typeface="B Nazanin" pitchFamily="2" charset="-78"/>
              </a:rPr>
              <a:t>: محتوای </a:t>
            </a:r>
            <a:r>
              <a:rPr lang="fa-IR" sz="1800" b="1" dirty="0">
                <a:cs typeface="B Nazanin" pitchFamily="2" charset="-78"/>
              </a:rPr>
              <a:t>با معنا به ماژول های بهبود لاگ و خوشه </a:t>
            </a:r>
            <a:r>
              <a:rPr lang="fa-IR" sz="1800" b="1" dirty="0" smtClean="0">
                <a:cs typeface="B Nazanin" pitchFamily="2" charset="-78"/>
              </a:rPr>
              <a:t>ها 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            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                                                      </a:t>
            </a:r>
            <a:r>
              <a:rPr lang="fa-IR" sz="1800" b="1" dirty="0" smtClean="0">
                <a:cs typeface="B Nazanin" pitchFamily="2" charset="-78"/>
              </a:rPr>
              <a:t>     -</a:t>
            </a:r>
            <a:r>
              <a:rPr lang="fa-IR" sz="1800" b="1" dirty="0" smtClean="0">
                <a:cs typeface="B Nazanin" pitchFamily="2" charset="-78"/>
              </a:rPr>
              <a:t>استخراج کلمات کلیدی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   زیرفرآیندهای توصیف معنا شامل  </a:t>
            </a:r>
            <a:r>
              <a:rPr lang="fa-IR" sz="1800" b="1" dirty="0" smtClean="0">
                <a:cs typeface="B Nazanin" pitchFamily="2" charset="-78"/>
              </a:rPr>
              <a:t>      </a:t>
            </a:r>
            <a:r>
              <a:rPr lang="fa-IR" sz="1800" b="1" dirty="0" smtClean="0">
                <a:cs typeface="B Nazanin" pitchFamily="2" charset="-78"/>
              </a:rPr>
              <a:t>-نگاشت کلمه کلیدی 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                                                     </a:t>
            </a:r>
            <a:r>
              <a:rPr lang="fa-IR" sz="1800" b="1" dirty="0" smtClean="0">
                <a:cs typeface="B Nazanin" pitchFamily="2" charset="-78"/>
              </a:rPr>
              <a:t>     </a:t>
            </a:r>
            <a:r>
              <a:rPr lang="fa-IR" sz="1800" b="1" dirty="0" smtClean="0">
                <a:cs typeface="B Nazanin" pitchFamily="2" charset="-78"/>
              </a:rPr>
              <a:t>-توصیف معنایی</a:t>
            </a:r>
            <a:br>
              <a:rPr lang="fa-IR" sz="1800" b="1" dirty="0" smtClean="0">
                <a:cs typeface="B Nazanin" pitchFamily="2" charset="-78"/>
              </a:rPr>
            </a:b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خوشه بندی معنایی اسناد: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تقسیم صفحات معناگذاری به خوشه های موضوعی براساس تشابه معنایی بین ترم های </a:t>
            </a:r>
            <a:r>
              <a:rPr lang="fa-IR" sz="1800" b="1" dirty="0" smtClean="0">
                <a:cs typeface="B Nazanin" pitchFamily="2" charset="-78"/>
              </a:rPr>
              <a:t>آنتولوژی آن </a:t>
            </a:r>
            <a:r>
              <a:rPr lang="fa-IR" sz="1800" b="1" dirty="0">
                <a:cs typeface="B Nazanin" pitchFamily="2" charset="-78"/>
              </a:rPr>
              <a:t>ها   </a:t>
            </a:r>
            <a:r>
              <a:rPr lang="fa-IR" sz="1800" dirty="0">
                <a:cs typeface="B Nazanin" pitchFamily="2" charset="-78"/>
              </a:rPr>
              <a:t/>
            </a:r>
            <a:br>
              <a:rPr lang="fa-IR" sz="1800" dirty="0">
                <a:cs typeface="B Nazanin" pitchFamily="2" charset="-78"/>
              </a:rPr>
            </a:b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6400800" y="1905000"/>
            <a:ext cx="304800" cy="6858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155927" y="3088340"/>
            <a:ext cx="228600" cy="9144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6711654" cy="5562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b="1" dirty="0">
                <a:cs typeface="B Nazanin" panose="00000400000000000000" pitchFamily="2" charset="-78"/>
              </a:rPr>
              <a:t>روش شخصی سازی پیشنهادی(ادامه) </a:t>
            </a:r>
            <a:endParaRPr lang="fa-IR" sz="40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ایجاد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لاگ های بهبودیافته و کاوش در آن ها: 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دریافت لاگ و صفحات معناگذاری شده و استفاده برای تولید دسته ها و قواعد </a:t>
            </a:r>
            <a:r>
              <a:rPr lang="fa-IR" sz="1800" b="1" dirty="0" smtClean="0">
                <a:cs typeface="B Nazanin" pitchFamily="2" charset="-78"/>
              </a:rPr>
              <a:t>انجمنی</a:t>
            </a:r>
            <a:endParaRPr lang="fa-IR" sz="1800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نمایش روابط و وابستگی های متقابل بین مجموعه بزرگی از اقلام داده ها توسط قواعد انجمنی </a:t>
            </a:r>
            <a:r>
              <a:rPr lang="fa-IR" sz="1800" dirty="0">
                <a:cs typeface="B Nazanin" pitchFamily="2" charset="-78"/>
              </a:rPr>
              <a:t/>
            </a:r>
            <a:br>
              <a:rPr lang="fa-IR" sz="1800" dirty="0">
                <a:cs typeface="B Nazanin" pitchFamily="2" charset="-78"/>
              </a:rPr>
            </a:br>
            <a:endParaRPr lang="fa-IR" sz="1800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هسته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تولید پیشنهادات: </a:t>
            </a: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                 - گرفتن مسیر کاربر فعلی به عنوان ورودی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                     -تطبیق </a:t>
            </a:r>
            <a:r>
              <a:rPr lang="fa-IR" sz="1800" b="1" dirty="0">
                <a:cs typeface="B Nazanin" pitchFamily="2" charset="-78"/>
              </a:rPr>
              <a:t>با الگوهای حرکت معنایی کاربر </a:t>
            </a:r>
            <a:r>
              <a:rPr lang="fa-IR" sz="1800" b="1" dirty="0" smtClean="0">
                <a:cs typeface="B Nazanin" pitchFamily="2" charset="-78"/>
              </a:rPr>
              <a:t>درسایت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                 - پیشنهاد </a:t>
            </a:r>
            <a:r>
              <a:rPr lang="fa-IR" sz="1800" b="1" dirty="0">
                <a:cs typeface="B Nazanin" pitchFamily="2" charset="-78"/>
              </a:rPr>
              <a:t>به کاربر بر اساس درخواست</a:t>
            </a:r>
            <a:endParaRPr lang="en-US" sz="18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1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6172200" y="4800600"/>
            <a:ext cx="304800" cy="12192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6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461682"/>
          </a:xfrm>
        </p:spPr>
        <p:txBody>
          <a:bodyPr/>
          <a:lstStyle/>
          <a:p>
            <a:pPr algn="ctr" rtl="1"/>
            <a:r>
              <a:rPr lang="fa-IR" sz="4000" b="1" dirty="0">
                <a:cs typeface="B Nazanin" panose="00000400000000000000" pitchFamily="2" charset="-78"/>
              </a:rPr>
              <a:t>روش شخصی سازی پیشنهادی(ادامه) </a:t>
            </a:r>
            <a:endParaRPr lang="fa-IR" sz="40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209800"/>
            <a:ext cx="7162800" cy="41148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توصیف محتوا: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انجام فرآیند به </a:t>
            </a:r>
            <a:r>
              <a:rPr lang="fa-IR" sz="1800" b="1" dirty="0">
                <a:cs typeface="B Nazanin" pitchFamily="2" charset="-78"/>
              </a:rPr>
              <a:t>صورت </a:t>
            </a:r>
            <a:r>
              <a:rPr lang="fa-IR" sz="1800" b="1" dirty="0" smtClean="0">
                <a:cs typeface="B Nazanin" pitchFamily="2" charset="-78"/>
              </a:rPr>
              <a:t>خودکار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استخراج کلمات </a:t>
            </a:r>
            <a:r>
              <a:rPr lang="fa-IR" sz="1800" b="1" dirty="0" smtClean="0">
                <a:cs typeface="B Nazanin" pitchFamily="2" charset="-78"/>
              </a:rPr>
              <a:t>کلیدی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کارا </a:t>
            </a:r>
            <a:r>
              <a:rPr lang="fa-IR" sz="1800" b="1" dirty="0">
                <a:cs typeface="B Nazanin" pitchFamily="2" charset="-78"/>
              </a:rPr>
              <a:t>بودن این روش برای متن های </a:t>
            </a:r>
            <a:r>
              <a:rPr lang="fa-IR" sz="1800" b="1" dirty="0" smtClean="0">
                <a:cs typeface="B Nazanin" pitchFamily="2" charset="-78"/>
              </a:rPr>
              <a:t>چندزبانه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استفاده از ریشه یاب قبل از نگاشت کلمات </a:t>
            </a:r>
            <a:r>
              <a:rPr lang="fa-IR" sz="1800" b="1" dirty="0" smtClean="0">
                <a:cs typeface="B Nazanin" pitchFamily="2" charset="-78"/>
              </a:rPr>
              <a:t>کلیدی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800" b="1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6711654" cy="5638800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sz="4300" b="1" dirty="0">
                <a:cs typeface="B Nazanin" panose="00000400000000000000" pitchFamily="2" charset="-78"/>
              </a:rPr>
              <a:t>روش شخصی سازی پیشنهادی(ادامه) </a:t>
            </a:r>
            <a:endParaRPr lang="fa-IR" sz="43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40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200" b="1" dirty="0" smtClean="0">
                <a:solidFill>
                  <a:srgbClr val="FFFF00"/>
                </a:solidFill>
              </a:rPr>
              <a:t>استخراج </a:t>
            </a:r>
            <a:r>
              <a:rPr lang="fa-IR" sz="2200" b="1" dirty="0">
                <a:solidFill>
                  <a:srgbClr val="FFFF00"/>
                </a:solidFill>
              </a:rPr>
              <a:t>کلمه کلیدی: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100" b="1" dirty="0">
                <a:cs typeface="B Nazanin" panose="00000400000000000000" pitchFamily="2" charset="-78"/>
              </a:rPr>
              <a:t>متن کاوی در سند: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1900" b="1" dirty="0"/>
              <a:t>محدود به اطلاعات موجود در سند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1900" b="1" dirty="0"/>
              <a:t>دشوار بودن استخراج کلمات کلیدی ازاسناد وب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1900" b="1" dirty="0"/>
              <a:t>عدم وجود بسیاری از صفحات وب از کلمات مهم توصیفی </a:t>
            </a:r>
            <a:br>
              <a:rPr lang="fa-IR" sz="1900" b="1" dirty="0"/>
            </a:br>
            <a:endParaRPr lang="fa-IR" sz="19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200" b="1" dirty="0" smtClean="0">
                <a:solidFill>
                  <a:srgbClr val="FFFF00"/>
                </a:solidFill>
                <a:cs typeface="B Nazanin" pitchFamily="2" charset="-78"/>
              </a:rPr>
              <a:t>به دست آوردن کلمات </a:t>
            </a:r>
            <a:r>
              <a:rPr lang="fa-IR" sz="2200" b="1" dirty="0">
                <a:solidFill>
                  <a:srgbClr val="FFFF00"/>
                </a:solidFill>
                <a:cs typeface="B Nazanin" pitchFamily="2" charset="-78"/>
              </a:rPr>
              <a:t>کلیدی که صفحه وب </a:t>
            </a:r>
            <a:r>
              <a:rPr lang="en-US" sz="2200" b="1" dirty="0">
                <a:solidFill>
                  <a:srgbClr val="FFFF00"/>
                </a:solidFill>
                <a:cs typeface="B Nazanin" pitchFamily="2" charset="-78"/>
              </a:rPr>
              <a:t>P</a:t>
            </a:r>
            <a:r>
              <a:rPr lang="fa-IR" sz="2200" b="1" dirty="0">
                <a:solidFill>
                  <a:srgbClr val="FFFF00"/>
                </a:solidFill>
                <a:cs typeface="B Nazanin" pitchFamily="2" charset="-78"/>
              </a:rPr>
              <a:t>را توصیف می </a:t>
            </a:r>
            <a:r>
              <a:rPr lang="fa-IR" sz="2200" b="1" dirty="0" smtClean="0">
                <a:solidFill>
                  <a:srgbClr val="FFFF00"/>
                </a:solidFill>
                <a:cs typeface="B Nazanin" pitchFamily="2" charset="-78"/>
              </a:rPr>
              <a:t>کنند: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900" b="1" dirty="0" smtClean="0">
                <a:cs typeface="B Nazanin" pitchFamily="2" charset="-78"/>
              </a:rPr>
              <a:t>تعداد </a:t>
            </a:r>
            <a:r>
              <a:rPr lang="fa-IR" sz="1900" b="1" dirty="0">
                <a:cs typeface="B Nazanin" pitchFamily="2" charset="-78"/>
              </a:rPr>
              <a:t>تکرار خام عبارت در </a:t>
            </a:r>
            <a:r>
              <a:rPr lang="en-US" sz="1900" b="1" dirty="0" smtClean="0">
                <a:cs typeface="B Nazanin" pitchFamily="2" charset="-78"/>
              </a:rPr>
              <a:t>P</a:t>
            </a:r>
            <a:endParaRPr lang="fa-IR" sz="19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900" b="1" dirty="0" smtClean="0">
                <a:cs typeface="B Nazanin" pitchFamily="2" charset="-78"/>
              </a:rPr>
              <a:t>تعداد </a:t>
            </a:r>
            <a:r>
              <a:rPr lang="fa-IR" sz="1900" b="1" dirty="0">
                <a:cs typeface="B Nazanin" pitchFamily="2" charset="-78"/>
              </a:rPr>
              <a:t>تکرار خام عبارت در بخش منتخبی از صفحاتی که به </a:t>
            </a:r>
            <a:r>
              <a:rPr lang="en-US" sz="1900" b="1" dirty="0">
                <a:cs typeface="B Nazanin" pitchFamily="2" charset="-78"/>
              </a:rPr>
              <a:t>P</a:t>
            </a:r>
            <a:r>
              <a:rPr lang="fa-IR" sz="1900" b="1" dirty="0">
                <a:cs typeface="B Nazanin" pitchFamily="2" charset="-78"/>
              </a:rPr>
              <a:t>اشاره می </a:t>
            </a:r>
            <a:r>
              <a:rPr lang="fa-IR" sz="1900" b="1" dirty="0" smtClean="0">
                <a:cs typeface="B Nazanin" pitchFamily="2" charset="-78"/>
              </a:rPr>
              <a:t>کنند.</a:t>
            </a:r>
            <a:endParaRPr lang="fa-IR" sz="19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900" b="1" dirty="0" smtClean="0">
                <a:cs typeface="B Nazanin" pitchFamily="2" charset="-78"/>
              </a:rPr>
              <a:t>تعداد </a:t>
            </a:r>
            <a:r>
              <a:rPr lang="fa-IR" sz="1900" b="1" dirty="0">
                <a:cs typeface="B Nazanin" pitchFamily="2" charset="-78"/>
              </a:rPr>
              <a:t>تکرار خام عبارت در صفحاتی که </a:t>
            </a:r>
            <a:r>
              <a:rPr lang="en-US" sz="1900" b="1" dirty="0">
                <a:cs typeface="B Nazanin" pitchFamily="2" charset="-78"/>
              </a:rPr>
              <a:t> P</a:t>
            </a:r>
            <a:r>
              <a:rPr lang="fa-IR" sz="1900" b="1" dirty="0">
                <a:cs typeface="B Nazanin" pitchFamily="2" charset="-78"/>
              </a:rPr>
              <a:t>به آن ها اشاره می کند.</a:t>
            </a:r>
            <a:endParaRPr lang="en-US" sz="1900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6906690" cy="614082"/>
          </a:xfrm>
        </p:spPr>
        <p:txBody>
          <a:bodyPr/>
          <a:lstStyle/>
          <a:p>
            <a:pPr algn="ctr" rtl="1"/>
            <a:r>
              <a:rPr lang="fa-IR" sz="4000" b="1" dirty="0" smtClean="0">
                <a:cs typeface="B Nazanin" pitchFamily="2" charset="-78"/>
              </a:rPr>
              <a:t>روش </a:t>
            </a:r>
            <a:r>
              <a:rPr lang="fa-IR" sz="4000" b="1" dirty="0">
                <a:cs typeface="B Nazanin" pitchFamily="2" charset="-78"/>
              </a:rPr>
              <a:t>شخصی سازی پیشنهادی(ادامه)</a:t>
            </a:r>
            <a:endParaRPr lang="en-US" sz="4000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6711654" cy="4724400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2600" b="1" dirty="0" smtClean="0">
                <a:solidFill>
                  <a:srgbClr val="FFFF00"/>
                </a:solidFill>
                <a:cs typeface="B Nazanin" pitchFamily="2" charset="-78"/>
              </a:rPr>
              <a:t>ریشه </a:t>
            </a:r>
            <a:r>
              <a:rPr lang="fa-IR" sz="2600" b="1" dirty="0">
                <a:solidFill>
                  <a:srgbClr val="FFFF00"/>
                </a:solidFill>
                <a:cs typeface="B Nazanin" pitchFamily="2" charset="-78"/>
              </a:rPr>
              <a:t>یابی و ترجمه کلمه کلیدی</a:t>
            </a:r>
            <a:r>
              <a:rPr lang="fa-IR" sz="2600" b="1" dirty="0" smtClean="0">
                <a:solidFill>
                  <a:srgbClr val="FFFF00"/>
                </a:solidFill>
                <a:cs typeface="B Nazanin" pitchFamily="2" charset="-78"/>
              </a:rPr>
              <a:t>: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300" b="1" dirty="0">
                <a:cs typeface="B Nazanin" pitchFamily="2" charset="-78"/>
              </a:rPr>
              <a:t>در نظر گرفته شدن یک فرآیند ترجمه لغات کلیدی به یک زبان یکسان در دامنه </a:t>
            </a:r>
            <a:r>
              <a:rPr lang="fa-IR" sz="2300" b="1" dirty="0" smtClean="0">
                <a:cs typeface="B Nazanin" pitchFamily="2" charset="-78"/>
              </a:rPr>
              <a:t>آنتولوژی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       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                    </a:t>
            </a:r>
            <a:r>
              <a:rPr lang="fa-IR" sz="1800" b="1" dirty="0" smtClean="0">
                <a:cs typeface="B Nazanin" pitchFamily="2" charset="-78"/>
              </a:rPr>
              <a:t>    - </a:t>
            </a:r>
            <a:r>
              <a:rPr lang="fa-I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ریشه </a:t>
            </a:r>
            <a:r>
              <a:rPr lang="fa-IR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یابی: </a:t>
            </a:r>
            <a:r>
              <a:rPr lang="fa-IR" sz="2300" b="1" dirty="0" smtClean="0">
                <a:cs typeface="B Nazanin" pitchFamily="2" charset="-78"/>
              </a:rPr>
              <a:t>نگاشت یک کلمه به ریشه اش در فرآیند</a:t>
            </a:r>
            <a:r>
              <a:rPr lang="en-US" sz="1800" b="1" dirty="0">
                <a:cs typeface="B Nazanin" pitchFamily="2" charset="-78"/>
              </a:rPr>
              <a:t/>
            </a:r>
            <a:br>
              <a:rPr lang="en-US" sz="1800" b="1" dirty="0">
                <a:cs typeface="B Nazanin" pitchFamily="2" charset="-78"/>
              </a:rPr>
            </a:b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300" b="1" dirty="0" smtClean="0">
                <a:cs typeface="B Nazanin" pitchFamily="2" charset="-78"/>
              </a:rPr>
              <a:t>مثال  </a:t>
            </a:r>
            <a:endParaRPr lang="fa-IR" sz="2300" b="1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                   </a:t>
            </a:r>
            <a:r>
              <a:rPr lang="fa-IR" sz="1800" b="1" dirty="0" smtClean="0">
                <a:cs typeface="B Nazanin" pitchFamily="2" charset="-78"/>
              </a:rPr>
              <a:t>    - </a:t>
            </a:r>
            <a:r>
              <a:rPr lang="fa-I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الگوریتم </a:t>
            </a:r>
            <a:r>
              <a:rPr lang="fa-IR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پورتر: </a:t>
            </a:r>
            <a:r>
              <a:rPr lang="fa-IR" sz="2300" b="1" dirty="0">
                <a:cs typeface="B Nazanin" pitchFamily="2" charset="-78"/>
              </a:rPr>
              <a:t>عمل براساس حذف </a:t>
            </a:r>
            <a:r>
              <a:rPr lang="fa-IR" sz="2300" b="1" dirty="0" smtClean="0">
                <a:cs typeface="B Nazanin" pitchFamily="2" charset="-78"/>
              </a:rPr>
              <a:t>وند و </a:t>
            </a:r>
            <a:r>
              <a:rPr lang="fa-IR" sz="2300" b="1" dirty="0">
                <a:cs typeface="B Nazanin" pitchFamily="2" charset="-78"/>
              </a:rPr>
              <a:t>واژه ورودی و </a:t>
            </a:r>
            <a:r>
              <a:rPr lang="fa-IR" sz="2300" b="1" dirty="0" smtClean="0">
                <a:cs typeface="B Nazanin" pitchFamily="2" charset="-78"/>
              </a:rPr>
              <a:t>مدیریت استثناها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300" b="1" dirty="0"/>
              <a:t/>
            </a:r>
            <a:br>
              <a:rPr lang="fa-IR" sz="2300" b="1" dirty="0"/>
            </a:br>
            <a:endParaRPr lang="en-US" sz="23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6477000" y="3505200"/>
            <a:ext cx="228600" cy="1219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5257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B Nazanin" pitchFamily="2" charset="-78"/>
              </a:rPr>
              <a:t> </a:t>
            </a:r>
            <a:r>
              <a:rPr lang="fa-IR" sz="1600" b="1" dirty="0">
                <a:cs typeface="B Nazanin" pitchFamily="2" charset="-78"/>
              </a:rPr>
              <a:t>شکل ( 5): فرایند کلی ریشه یابی</a:t>
            </a: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7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685801"/>
            <a:ext cx="6620968" cy="2133600"/>
          </a:xfrm>
        </p:spPr>
        <p:txBody>
          <a:bodyPr>
            <a:normAutofit fontScale="90000"/>
          </a:bodyPr>
          <a:lstStyle/>
          <a:p>
            <a:pPr marL="742950" indent="-74295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700" b="1" dirty="0" smtClean="0">
                <a:solidFill>
                  <a:schemeClr val="tx1"/>
                </a:solidFill>
                <a:cs typeface="B Nazanin" pitchFamily="2" charset="-78"/>
              </a:rPr>
              <a:t>                       فهرست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400" b="1" dirty="0" smtClean="0">
                <a:solidFill>
                  <a:schemeClr val="tx1"/>
                </a:solidFill>
                <a:cs typeface="B Nazanin" pitchFamily="2" charset="-78"/>
              </a:rPr>
              <a:t>فهرست</a:t>
            </a:r>
            <a:r>
              <a:rPr lang="fa-IR" sz="3600" dirty="0" smtClean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cs typeface="B Nazanin" pitchFamily="2" charset="-78"/>
              </a:rPr>
            </a:br>
            <a:endParaRPr lang="en-US" sz="4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6442" y="2133600"/>
            <a:ext cx="6620968" cy="3505200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كارهاي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گذشته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لاگ فایل های وب سایت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روش شخص سازي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پيشنهادي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نتيجه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گيري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6858000" cy="5181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b="1" dirty="0">
                <a:cs typeface="B Nazanin" pitchFamily="2" charset="-78"/>
              </a:rPr>
              <a:t>روش شخصی سازی پیشنهادی(ادامه)</a:t>
            </a:r>
          </a:p>
          <a:p>
            <a:pPr marL="0" indent="0" algn="r" rtl="1">
              <a:buNone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ریشه یابی و ترجمه کلمه کلیدی (ادامه) : 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استفاده از یک ریشه یاب پس از استخراج کلمات کلیدی و نگاشت ریشه به دست آمده به ترم های </a:t>
            </a:r>
            <a:r>
              <a:rPr lang="fa-IR" sz="1800" b="1" dirty="0" smtClean="0">
                <a:cs typeface="B Nazanin" pitchFamily="2" charset="-78"/>
              </a:rPr>
              <a:t>آنتولوژی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نگاشت </a:t>
            </a:r>
            <a:r>
              <a:rPr lang="en-US" sz="1800" b="1" dirty="0" smtClean="0">
                <a:cs typeface="B Nazanin" pitchFamily="2" charset="-78"/>
              </a:rPr>
              <a:t>n</a:t>
            </a:r>
            <a:r>
              <a:rPr lang="fa-IR" sz="1800" b="1" dirty="0" smtClean="0">
                <a:cs typeface="B Nazanin" pitchFamily="2" charset="-78"/>
              </a:rPr>
              <a:t> کلمه </a:t>
            </a:r>
            <a:r>
              <a:rPr lang="fa-IR" sz="1800" b="1" dirty="0">
                <a:cs typeface="B Nazanin" pitchFamily="2" charset="-78"/>
              </a:rPr>
              <a:t>کلیدی پرتکرار به عبارت </a:t>
            </a:r>
            <a:r>
              <a:rPr lang="en-US" sz="1800" b="1" dirty="0">
                <a:cs typeface="B Nazanin" pitchFamily="2" charset="-78"/>
              </a:rPr>
              <a:t>{c1 , c2 , … , ck}=0</a:t>
            </a:r>
            <a:r>
              <a:rPr lang="fa-IR" sz="1800" b="1" dirty="0">
                <a:cs typeface="B Nazanin" pitchFamily="2" charset="-78"/>
              </a:rPr>
              <a:t> در دامنه </a:t>
            </a: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آنتولوژی بااستفاده        </a:t>
            </a:r>
            <a:r>
              <a:rPr lang="fa-IR" sz="1800" b="1" dirty="0" smtClean="0">
                <a:cs typeface="B Nazanin" pitchFamily="2" charset="-78"/>
              </a:rPr>
              <a:t>- </a:t>
            </a:r>
            <a:r>
              <a:rPr lang="fa-IR" sz="1800" b="1" dirty="0">
                <a:cs typeface="B Nazanin" pitchFamily="2" charset="-78"/>
              </a:rPr>
              <a:t>تعلق کلمه به </a:t>
            </a:r>
            <a:r>
              <a:rPr lang="fa-IR" sz="1800" b="1" dirty="0" smtClean="0">
                <a:cs typeface="B Nazanin" pitchFamily="2" charset="-78"/>
              </a:rPr>
              <a:t>آنتولوژی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fa-IR" sz="1800" b="1" dirty="0">
                <a:cs typeface="B Nazanin" pitchFamily="2" charset="-78"/>
              </a:rPr>
              <a:t>از یک اصطلاح نامه   </a:t>
            </a:r>
            <a:r>
              <a:rPr lang="fa-IR" sz="1800" b="1" dirty="0" smtClean="0">
                <a:cs typeface="B Nazanin" pitchFamily="2" charset="-78"/>
              </a:rPr>
              <a:t>    </a:t>
            </a:r>
            <a:r>
              <a:rPr lang="fa-IR" sz="1800" b="1" dirty="0">
                <a:cs typeface="B Nazanin" pitchFamily="2" charset="-78"/>
              </a:rPr>
              <a:t>-  غیرمتعلق بودن کلمه به </a:t>
            </a:r>
            <a:r>
              <a:rPr lang="fa-IR" sz="1800" b="1" dirty="0" smtClean="0">
                <a:cs typeface="B Nazanin" pitchFamily="2" charset="-78"/>
              </a:rPr>
              <a:t>آنتولوژی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r>
              <a:rPr lang="fa-IR" sz="1800" b="1" dirty="0" smtClean="0">
                <a:cs typeface="B Nazanin" pitchFamily="2" charset="-78"/>
              </a:rPr>
              <a:t>                                     - </a:t>
            </a:r>
            <a:r>
              <a:rPr lang="fa-IR" sz="1800" b="1" dirty="0">
                <a:cs typeface="B Nazanin" pitchFamily="2" charset="-78"/>
              </a:rPr>
              <a:t>به روز رسانی وزن دسته ها </a:t>
            </a:r>
            <a:endParaRPr lang="en-US" sz="1800" b="1" dirty="0">
              <a:cs typeface="B Nazanin" pitchFamily="2" charset="-78"/>
            </a:endParaRPr>
          </a:p>
          <a:p>
            <a:pPr marL="914416" lvl="2" indent="0" algn="r" rtl="1">
              <a:buNone/>
            </a:pPr>
            <a:r>
              <a:rPr lang="en-US" sz="1800" dirty="0">
                <a:cs typeface="B Nazanin" pitchFamily="2" charset="-78"/>
              </a:rPr>
              <a:t>	</a:t>
            </a:r>
          </a:p>
          <a:p>
            <a:pPr marL="0" indent="0" algn="r" rtl="1">
              <a:buNone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sz="1800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562600" y="3886200"/>
            <a:ext cx="384048" cy="1143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63168"/>
            <a:ext cx="3429000" cy="381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4782234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Nazanin" pitchFamily="2" charset="-78"/>
              </a:rPr>
              <a:t> شکل ( 6): فرایند نگاشت کلمه کلیدي به ترم آنتولوژي </a:t>
            </a:r>
            <a:r>
              <a:rPr lang="en-US" sz="1600" dirty="0">
                <a:cs typeface="B Nazanin" pitchFamily="2" charset="-78"/>
              </a:rPr>
              <a:t/>
            </a:r>
            <a:br>
              <a:rPr lang="en-US" sz="1600" dirty="0">
                <a:cs typeface="B Nazanin" pitchFamily="2" charset="-78"/>
              </a:rPr>
            </a:b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373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271"/>
            <a:ext cx="6711654" cy="397025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b="1" dirty="0">
                <a:cs typeface="B Nazanin" pitchFamily="2" charset="-78"/>
              </a:rPr>
              <a:t>روش شخصی سازی </a:t>
            </a:r>
            <a:r>
              <a:rPr lang="fa-IR" sz="4000" b="1" dirty="0" smtClean="0">
                <a:cs typeface="B Nazanin" pitchFamily="2" charset="-78"/>
              </a:rPr>
              <a:t>پیشنهادی(ادامه)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تاثیرگذاری </a:t>
            </a:r>
            <a:r>
              <a:rPr lang="fa-IR" sz="1800" b="1" dirty="0">
                <a:cs typeface="B Nazanin" pitchFamily="2" charset="-78"/>
              </a:rPr>
              <a:t>آنتولوژی </a:t>
            </a:r>
            <a:r>
              <a:rPr lang="fa-IR" sz="1800" b="1" dirty="0" smtClean="0">
                <a:cs typeface="B Nazanin" pitchFamily="2" charset="-78"/>
              </a:rPr>
              <a:t>روی</a:t>
            </a:r>
            <a:r>
              <a:rPr lang="en-US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خروجی </a:t>
            </a:r>
            <a:r>
              <a:rPr lang="fa-IR" sz="1800" b="1" dirty="0">
                <a:cs typeface="B Nazanin" pitchFamily="2" charset="-78"/>
              </a:rPr>
              <a:t>نگاشت </a:t>
            </a:r>
            <a:r>
              <a:rPr lang="fa-IR" sz="1800" b="1" dirty="0" smtClean="0">
                <a:cs typeface="B Nazanin" pitchFamily="2" charset="-78"/>
              </a:rPr>
              <a:t>:</a:t>
            </a:r>
            <a:endParaRPr lang="en-US" sz="1800" b="1" dirty="0" smtClean="0">
              <a:cs typeface="B Nazanin" pitchFamily="2" charset="-78"/>
            </a:endParaRPr>
          </a:p>
          <a:p>
            <a:pPr marL="457207" lvl="1" indent="0" algn="r" rtl="1">
              <a:buNone/>
            </a:pPr>
            <a:endParaRPr lang="fa-IR" b="1" dirty="0">
              <a:cs typeface="B Nazanin" pitchFamily="2" charset="-78"/>
            </a:endParaRPr>
          </a:p>
          <a:p>
            <a:pPr marL="457207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- یافتن </a:t>
            </a:r>
            <a:r>
              <a:rPr lang="fa-IR" b="1" dirty="0">
                <a:cs typeface="B Nazanin" pitchFamily="2" charset="-78"/>
              </a:rPr>
              <a:t>نزدیک ترین عبارت در آنتولوژی </a:t>
            </a:r>
            <a:r>
              <a:rPr lang="en-US" b="1" dirty="0">
                <a:cs typeface="B Nazanin" pitchFamily="2" charset="-78"/>
              </a:rPr>
              <a:t>O</a:t>
            </a:r>
            <a:r>
              <a:rPr lang="fa-IR" b="1" dirty="0">
                <a:cs typeface="B Nazanin" pitchFamily="2" charset="-78"/>
              </a:rPr>
              <a:t> برای کلمه کلیدی </a:t>
            </a:r>
            <a:r>
              <a:rPr lang="en-US" b="1" dirty="0" smtClean="0">
                <a:cs typeface="B Nazanin" pitchFamily="2" charset="-78"/>
              </a:rPr>
              <a:t>K</a:t>
            </a:r>
            <a:endParaRPr lang="fa-IR" b="1" dirty="0" smtClean="0">
              <a:cs typeface="B Nazanin" pitchFamily="2" charset="-78"/>
            </a:endParaRPr>
          </a:p>
          <a:p>
            <a:pPr marL="457207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- یافتن تشابه میان همه انواع </a:t>
            </a:r>
            <a:r>
              <a:rPr lang="en-US" b="1" dirty="0" smtClean="0">
                <a:cs typeface="B Nazanin" pitchFamily="2" charset="-78"/>
              </a:rPr>
              <a:t>K</a:t>
            </a:r>
            <a:r>
              <a:rPr lang="fa-IR" b="1" dirty="0" smtClean="0">
                <a:cs typeface="B Nazanin" pitchFamily="2" charset="-78"/>
              </a:rPr>
              <a:t> با تمامی دسته های </a:t>
            </a:r>
            <a:r>
              <a:rPr lang="en-US" b="1" dirty="0" smtClean="0">
                <a:cs typeface="B Nazanin" pitchFamily="2" charset="-78"/>
              </a:rPr>
              <a:t>C</a:t>
            </a:r>
            <a:r>
              <a:rPr lang="fa-IR" b="1" dirty="0" smtClean="0">
                <a:cs typeface="B Nazanin" pitchFamily="2" charset="-78"/>
              </a:rPr>
              <a:t> در </a:t>
            </a:r>
            <a:r>
              <a:rPr lang="en-US" b="1" dirty="0" smtClean="0">
                <a:cs typeface="B Nazanin" pitchFamily="2" charset="-78"/>
              </a:rPr>
              <a:t>O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en-US" b="1" dirty="0" smtClean="0">
                <a:cs typeface="B Nazanin" pitchFamily="2" charset="-78"/>
              </a:rPr>
              <a:t>   </a:t>
            </a:r>
            <a:endParaRPr lang="fa-IR" b="1" dirty="0" smtClean="0">
              <a:cs typeface="B Nazanin" pitchFamily="2" charset="-78"/>
            </a:endParaRPr>
          </a:p>
          <a:p>
            <a:pPr marL="457207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- نگاشت </a:t>
            </a:r>
            <a:r>
              <a:rPr lang="fa-IR" b="1" dirty="0">
                <a:cs typeface="B Nazanin" pitchFamily="2" charset="-78"/>
              </a:rPr>
              <a:t>هرکلمه با یک میزان تشابه </a:t>
            </a:r>
            <a:r>
              <a:rPr lang="en-US" b="1" dirty="0" smtClean="0">
                <a:cs typeface="B Nazanin" pitchFamily="2" charset="-78"/>
              </a:rPr>
              <a:t>S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انتخاب</a:t>
            </a:r>
            <a:r>
              <a:rPr lang="en-US" b="1" dirty="0" smtClean="0">
                <a:cs typeface="B Nazanin" pitchFamily="2" charset="-78"/>
              </a:rPr>
              <a:t> </a:t>
            </a:r>
            <a:r>
              <a:rPr lang="en-US" b="1" dirty="0">
                <a:cs typeface="B Nazanin" pitchFamily="2" charset="-78"/>
              </a:rPr>
              <a:t>K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en-US" b="1" dirty="0">
                <a:cs typeface="B Nazanin" pitchFamily="2" charset="-78"/>
              </a:rPr>
              <a:t>C</a:t>
            </a:r>
            <a:r>
              <a:rPr lang="fa-IR" b="1" dirty="0">
                <a:cs typeface="B Nazanin" pitchFamily="2" charset="-78"/>
              </a:rPr>
              <a:t> برای ماکزیمم تشابه </a:t>
            </a:r>
            <a:r>
              <a:rPr lang="en-US" b="1" dirty="0">
                <a:cs typeface="B Nazanin" pitchFamily="2" charset="-78"/>
              </a:rPr>
              <a:t>S</a:t>
            </a:r>
            <a:endParaRPr lang="en-US" dirty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sz="18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934200" y="3581400"/>
            <a:ext cx="228600" cy="1143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7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762000"/>
            <a:ext cx="6781800" cy="5715000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fa-IR" sz="4700" b="1" dirty="0">
                <a:cs typeface="B Nazanin" pitchFamily="2" charset="-78"/>
              </a:rPr>
              <a:t>روش شخصی سازی پیشنهادی(ادامه)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پیشنهادات </a:t>
            </a:r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معنایی</a:t>
            </a: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:</a:t>
            </a:r>
            <a:endParaRPr lang="en-US" sz="24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100" b="1" dirty="0">
                <a:cs typeface="B Nazanin" pitchFamily="2" charset="-78"/>
              </a:rPr>
              <a:t>استخراج قواعد انجمنی از نحوه عملکرد و بازدید کاربران از صفحات مختلف وب سایت</a:t>
            </a:r>
            <a:br>
              <a:rPr lang="fa-IR" sz="2100" b="1" dirty="0">
                <a:cs typeface="B Nazanin" pitchFamily="2" charset="-78"/>
              </a:rPr>
            </a:br>
            <a:endParaRPr lang="en-US" sz="21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100" b="1" dirty="0">
                <a:cs typeface="B Nazanin" pitchFamily="2" charset="-78"/>
              </a:rPr>
              <a:t>دو نوع قواعد انجمنی استخراجی</a:t>
            </a:r>
            <a:r>
              <a:rPr lang="fa-IR" sz="2100" b="1" dirty="0" smtClean="0">
                <a:cs typeface="B Nazanin" pitchFamily="2" charset="-78"/>
              </a:rPr>
              <a:t>:</a:t>
            </a:r>
            <a:endParaRPr lang="en-US" sz="2100" b="1" dirty="0" smtClean="0">
              <a:cs typeface="B Nazanin" pitchFamily="2" charset="-78"/>
            </a:endParaRPr>
          </a:p>
          <a:p>
            <a:pPr lvl="3" algn="r" rtl="1">
              <a:buFont typeface="Wingdings" panose="05000000000000000000" pitchFamily="2" charset="2"/>
              <a:buChar char="Ø"/>
            </a:pPr>
            <a:r>
              <a:rPr lang="fa-IR" sz="2100" b="1" dirty="0" smtClean="0">
                <a:cs typeface="B Nazanin" pitchFamily="2" charset="-78"/>
              </a:rPr>
              <a:t>قواعد </a:t>
            </a:r>
            <a:r>
              <a:rPr lang="fa-IR" sz="2100" b="1" dirty="0">
                <a:cs typeface="B Nazanin" pitchFamily="2" charset="-78"/>
              </a:rPr>
              <a:t>انجمنی مربوط به آدرس صفحه   </a:t>
            </a:r>
            <a:endParaRPr lang="en-US" sz="2100" b="1" dirty="0" smtClean="0">
              <a:cs typeface="B Nazanin" pitchFamily="2" charset="-78"/>
            </a:endParaRPr>
          </a:p>
          <a:p>
            <a:pPr lvl="3" algn="r" rtl="1">
              <a:buFont typeface="Wingdings" panose="05000000000000000000" pitchFamily="2" charset="2"/>
              <a:buChar char="Ø"/>
            </a:pPr>
            <a:r>
              <a:rPr lang="fa-IR" sz="2100" b="1" dirty="0">
                <a:cs typeface="B Nazanin" pitchFamily="2" charset="-78"/>
              </a:rPr>
              <a:t>قواعد انجمنی مربوط به دسته ها</a:t>
            </a:r>
            <a:br>
              <a:rPr lang="fa-IR" sz="2100" b="1" dirty="0">
                <a:cs typeface="B Nazanin" pitchFamily="2" charset="-78"/>
              </a:rPr>
            </a:br>
            <a:r>
              <a:rPr lang="fa-IR" sz="2100" b="1" dirty="0">
                <a:cs typeface="B Nazanin" pitchFamily="2" charset="-78"/>
              </a:rPr>
              <a:t/>
            </a:r>
            <a:br>
              <a:rPr lang="fa-IR" sz="2100" b="1" dirty="0">
                <a:cs typeface="B Nazanin" pitchFamily="2" charset="-78"/>
              </a:rPr>
            </a:br>
            <a:endParaRPr lang="en-US" sz="21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100" b="1" dirty="0">
                <a:cs typeface="B Nazanin" panose="00000400000000000000" pitchFamily="2" charset="-78"/>
              </a:rPr>
              <a:t>الگوریتم استقرایی (پیشین): محاسبه و ذخیره </a:t>
            </a:r>
            <a:r>
              <a:rPr lang="fa-IR" sz="2100" b="1" dirty="0" smtClean="0">
                <a:cs typeface="B Nazanin" panose="00000400000000000000" pitchFamily="2" charset="-78"/>
              </a:rPr>
              <a:t>تعداد تغییرات </a:t>
            </a:r>
            <a:r>
              <a:rPr lang="fa-IR" sz="2100" b="1" dirty="0">
                <a:cs typeface="B Nazanin" panose="00000400000000000000" pitchFamily="2" charset="-78"/>
              </a:rPr>
              <a:t>از هرصفحه </a:t>
            </a:r>
            <a:r>
              <a:rPr lang="fa-IR" sz="2100" b="1" dirty="0" smtClean="0">
                <a:cs typeface="B Nazanin" panose="00000400000000000000" pitchFamily="2" charset="-78"/>
              </a:rPr>
              <a:t>و موضوع به </a:t>
            </a:r>
            <a:r>
              <a:rPr lang="fa-IR" sz="2100" b="1" dirty="0">
                <a:cs typeface="B Nazanin" panose="00000400000000000000" pitchFamily="2" charset="-78"/>
              </a:rPr>
              <a:t>صفحات </a:t>
            </a:r>
            <a:r>
              <a:rPr lang="fa-IR" sz="2100" b="1" dirty="0" smtClean="0">
                <a:cs typeface="B Nazanin" panose="00000400000000000000" pitchFamily="2" charset="-78"/>
              </a:rPr>
              <a:t>و موضوعات دیگر</a:t>
            </a:r>
            <a:endParaRPr lang="en-US" sz="21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sz="1800" b="1" dirty="0" smtClean="0">
              <a:cs typeface="B Nazanin" panose="00000400000000000000" pitchFamily="2" charset="-78"/>
            </a:endParaRPr>
          </a:p>
          <a:p>
            <a:pPr marL="914416" lvl="2" indent="0" algn="r" rtl="1">
              <a:buNone/>
            </a:pPr>
            <a:r>
              <a:rPr lang="en-US" sz="1800" dirty="0">
                <a:cs typeface="B Nazanin" panose="00000400000000000000" pitchFamily="2" charset="-78"/>
              </a:rPr>
              <a:t/>
            </a:r>
            <a:br>
              <a:rPr lang="en-US" sz="1800" dirty="0">
                <a:cs typeface="B Nazanin" panose="00000400000000000000" pitchFamily="2" charset="-78"/>
              </a:rPr>
            </a:br>
            <a:endParaRPr lang="en-US" sz="1800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5192" y="5244397"/>
            <a:ext cx="7055380" cy="545508"/>
          </a:xfrm>
        </p:spPr>
        <p:txBody>
          <a:bodyPr/>
          <a:lstStyle/>
          <a:p>
            <a:pPr algn="ctr" rtl="1"/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شکل ( 7): پردازش یک نشست و استخراج قواعد انجمنی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8543"/>
            <a:ext cx="5181600" cy="455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205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700" y="838201"/>
            <a:ext cx="6711654" cy="541020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b="1" dirty="0">
                <a:cs typeface="B Nazanin" pitchFamily="2" charset="-78"/>
              </a:rPr>
              <a:t>روش شخصی سازی پیشنهادی(ادامه)</a:t>
            </a:r>
          </a:p>
          <a:p>
            <a:pPr marL="0" indent="0" algn="r" rtl="1">
              <a:buNone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پیشنهادات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معنایی( ادامه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):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2" algn="r" rtl="1">
              <a:buFont typeface="Wingdings" pitchFamily="2" charset="2"/>
              <a:buChar char="v"/>
            </a:pPr>
            <a:r>
              <a:rPr lang="fa-IR" sz="1800" b="1" dirty="0" smtClean="0">
                <a:cs typeface="B Nazanin" pitchFamily="2" charset="-78"/>
              </a:rPr>
              <a:t>به </a:t>
            </a:r>
            <a:r>
              <a:rPr lang="fa-IR" sz="1800" b="1" dirty="0">
                <a:cs typeface="B Nazanin" pitchFamily="2" charset="-78"/>
              </a:rPr>
              <a:t>دست آوردن نزدیک ترین خوشه به ترکیب پس از </a:t>
            </a:r>
            <a:r>
              <a:rPr lang="fa-IR" sz="1800" b="1" dirty="0" smtClean="0">
                <a:cs typeface="B Nazanin" pitchFamily="2" charset="-78"/>
              </a:rPr>
              <a:t>مقایسه ترکیب                                                ترم </a:t>
            </a:r>
            <a:r>
              <a:rPr lang="fa-IR" sz="1800" b="1" dirty="0">
                <a:cs typeface="B Nazanin" pitchFamily="2" charset="-78"/>
              </a:rPr>
              <a:t>ها با مراکز </a:t>
            </a:r>
            <a:r>
              <a:rPr lang="fa-IR" sz="1800" b="1" dirty="0" smtClean="0">
                <a:cs typeface="B Nazanin" pitchFamily="2" charset="-78"/>
              </a:rPr>
              <a:t>تمامی </a:t>
            </a:r>
            <a:r>
              <a:rPr lang="fa-IR" sz="1800" b="1" dirty="0">
                <a:cs typeface="B Nazanin" pitchFamily="2" charset="-78"/>
              </a:rPr>
              <a:t>خوشه های آنتولوژی</a:t>
            </a:r>
            <a:br>
              <a:rPr lang="fa-IR" sz="1800" b="1" dirty="0">
                <a:cs typeface="B Nazanin" pitchFamily="2" charset="-78"/>
              </a:rPr>
            </a:br>
            <a:endParaRPr lang="en-US" sz="1800" b="1" dirty="0" smtClean="0">
              <a:cs typeface="B Nazanin" pitchFamily="2" charset="-78"/>
            </a:endParaRPr>
          </a:p>
          <a:p>
            <a:pPr lvl="2" algn="r" rtl="1">
              <a:buFont typeface="Wingdings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کاندیدا شدن تمام اسناد دیگر عضو خوشه برای پیشنهاد به </a:t>
            </a:r>
            <a:r>
              <a:rPr lang="fa-IR" sz="1800" b="1" dirty="0" smtClean="0">
                <a:cs typeface="B Nazanin" pitchFamily="2" charset="-78"/>
              </a:rPr>
              <a:t>کاربر</a:t>
            </a:r>
          </a:p>
          <a:p>
            <a:pPr lvl="2" algn="r" rtl="1">
              <a:buFont typeface="Wingdings" pitchFamily="2" charset="2"/>
              <a:buChar char="v"/>
            </a:pPr>
            <a:endParaRPr lang="en-US" sz="1800" b="1" dirty="0" smtClean="0">
              <a:cs typeface="B Nazanin" pitchFamily="2" charset="-78"/>
            </a:endParaRPr>
          </a:p>
          <a:p>
            <a:pPr lvl="2" algn="r" rtl="1">
              <a:buFont typeface="Wingdings" pitchFamily="2" charset="2"/>
              <a:buChar char="v"/>
            </a:pPr>
            <a:r>
              <a:rPr lang="fa-IR" sz="1800" b="1" dirty="0">
                <a:cs typeface="B Nazanin" pitchFamily="2" charset="-78"/>
              </a:rPr>
              <a:t>استفاده از قواعد به دست آمده از فایل های لاگ برای تصمیم </a:t>
            </a:r>
            <a:r>
              <a:rPr lang="fa-IR" sz="1800" b="1" dirty="0" smtClean="0">
                <a:cs typeface="B Nazanin" pitchFamily="2" charset="-78"/>
              </a:rPr>
              <a:t>گیری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en-US" sz="1800" b="1" dirty="0" smtClean="0">
              <a:cs typeface="B Nazanin" pitchFamily="2" charset="-78"/>
            </a:endParaRPr>
          </a:p>
          <a:p>
            <a:pPr lvl="2" algn="r" rtl="1">
              <a:buFont typeface="Wingdings" pitchFamily="2" charset="2"/>
              <a:buChar char="v"/>
            </a:pPr>
            <a:endParaRPr lang="en-US" sz="1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477000" y="2743200"/>
            <a:ext cx="304800" cy="2209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3423"/>
            <a:ext cx="69137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76400" y="5465094"/>
            <a:ext cx="493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شکل ( </a:t>
            </a:r>
            <a:r>
              <a:rPr lang="fa-IR" sz="1600" b="1" dirty="0" smtClean="0">
                <a:cs typeface="B Nazanin" panose="00000400000000000000" pitchFamily="2" charset="-78"/>
              </a:rPr>
              <a:t>8): </a:t>
            </a:r>
            <a:r>
              <a:rPr lang="fa-IR" sz="1600" b="1" dirty="0">
                <a:cs typeface="B Nazanin" panose="00000400000000000000" pitchFamily="2" charset="-78"/>
              </a:rPr>
              <a:t>فرایند تولید پیشنهادات براي یک صفحۀ ورودي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70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37882"/>
          </a:xfrm>
        </p:spPr>
        <p:txBody>
          <a:bodyPr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نتیجه </a:t>
            </a:r>
            <a:r>
              <a:rPr lang="fa-IR" sz="4000" b="1" dirty="0">
                <a:solidFill>
                  <a:schemeClr val="tx1"/>
                </a:solidFill>
                <a:cs typeface="B Nazanin" pitchFamily="2" charset="-78"/>
              </a:rPr>
              <a:t>گیری</a:t>
            </a:r>
            <a:br>
              <a:rPr lang="fa-IR" sz="4000" b="1" dirty="0">
                <a:solidFill>
                  <a:schemeClr val="tx1"/>
                </a:solidFill>
                <a:cs typeface="B Nazanin" pitchFamily="2" charset="-78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19548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ارائه روشی </a:t>
            </a:r>
            <a:r>
              <a:rPr lang="fa-IR" sz="1800" b="1" dirty="0" smtClean="0">
                <a:cs typeface="B Nazanin" pitchFamily="2" charset="-78"/>
              </a:rPr>
              <a:t>برمبنای </a:t>
            </a:r>
            <a:r>
              <a:rPr lang="fa-IR" sz="1800" b="1" dirty="0" smtClean="0">
                <a:cs typeface="B Nazanin" pitchFamily="2" charset="-78"/>
              </a:rPr>
              <a:t>معناها </a:t>
            </a:r>
            <a:r>
              <a:rPr lang="fa-IR" sz="1800" b="1" dirty="0" smtClean="0">
                <a:cs typeface="B Nazanin" pitchFamily="2" charset="-78"/>
              </a:rPr>
              <a:t>و </a:t>
            </a:r>
            <a:r>
              <a:rPr lang="fa-IR" sz="1800" b="1" dirty="0">
                <a:cs typeface="B Nazanin" pitchFamily="2" charset="-78"/>
              </a:rPr>
              <a:t>استفاده از آنتولوژی برای </a:t>
            </a:r>
            <a:r>
              <a:rPr lang="fa-IR" sz="1800" b="1" dirty="0" smtClean="0">
                <a:cs typeface="B Nazanin" pitchFamily="2" charset="-78"/>
              </a:rPr>
              <a:t>پیشنهادات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استفاده از کاوش در الگوهای مرور صفحات توسط کاربر و ازبین رفتن اطلاعات </a:t>
            </a:r>
            <a:r>
              <a:rPr lang="fa-IR" sz="1800" b="1" dirty="0" smtClean="0">
                <a:cs typeface="B Nazanin" pitchFamily="2" charset="-78"/>
              </a:rPr>
              <a:t>معنایی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لحاظ شدن معانی محتوای سایت و اطلاعات بازدید کاربران در ارائه پیشنهادات </a:t>
            </a:r>
            <a:br>
              <a:rPr lang="fa-IR" sz="1800" b="1" dirty="0">
                <a:cs typeface="B Nazanin" pitchFamily="2" charset="-78"/>
              </a:rPr>
            </a:br>
            <a:r>
              <a:rPr lang="fa-IR" sz="1800" b="1" dirty="0" smtClean="0">
                <a:cs typeface="B Nazanin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                    - </a:t>
            </a:r>
            <a:r>
              <a:rPr lang="fa-IR" sz="1800" b="1" dirty="0">
                <a:cs typeface="B Nazanin" pitchFamily="2" charset="-78"/>
              </a:rPr>
              <a:t>ارائه یک سیستم شخصی سازی براساس محتوا</a:t>
            </a:r>
            <a:endParaRPr lang="en-US" sz="1800" b="1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                  </a:t>
            </a: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- </a:t>
            </a:r>
            <a:r>
              <a:rPr lang="fa-IR" sz="1800" b="1" dirty="0">
                <a:cs typeface="B Nazanin" pitchFamily="2" charset="-78"/>
              </a:rPr>
              <a:t>روشی جدید </a:t>
            </a:r>
            <a:r>
              <a:rPr lang="fa-IR" sz="1800" b="1" dirty="0" smtClean="0">
                <a:cs typeface="B Nazanin" pitchFamily="2" charset="-78"/>
              </a:rPr>
              <a:t>با استفاده </a:t>
            </a:r>
            <a:r>
              <a:rPr lang="fa-IR" sz="1800" b="1" dirty="0" smtClean="0">
                <a:cs typeface="B Nazanin" pitchFamily="2" charset="-78"/>
              </a:rPr>
              <a:t>از تجمیع </a:t>
            </a:r>
            <a:r>
              <a:rPr lang="fa-IR" sz="1800" b="1" dirty="0">
                <a:cs typeface="B Nazanin" pitchFamily="2" charset="-78"/>
              </a:rPr>
              <a:t>الگوهای </a:t>
            </a:r>
            <a:r>
              <a:rPr lang="fa-IR" sz="1800" b="1" dirty="0" smtClean="0">
                <a:cs typeface="B Nazanin" pitchFamily="2" charset="-78"/>
              </a:rPr>
              <a:t>بازدید</a:t>
            </a:r>
            <a:endParaRPr lang="en-US" sz="1800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6400800" y="4038600"/>
            <a:ext cx="304800" cy="932331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5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pPr algn="ctr" rtl="1"/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پیشنهادات  </a:t>
            </a:r>
            <a:r>
              <a:rPr lang="fa-IR" sz="4000" b="1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4000" b="1" dirty="0">
                <a:solidFill>
                  <a:schemeClr val="tx1"/>
                </a:solidFill>
                <a:cs typeface="B Nazanin" pitchFamily="2" charset="-78"/>
              </a:rPr>
            </a:br>
            <a:endParaRPr lang="en-US" sz="4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28800"/>
            <a:ext cx="6711654" cy="4195481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b="1" dirty="0">
                <a:cs typeface="B Nazanin" pitchFamily="2" charset="-78"/>
              </a:rPr>
              <a:t>بررسی و بهبود یافتن بخش های دیگر </a:t>
            </a:r>
            <a:r>
              <a:rPr lang="fa-IR" b="1" dirty="0" smtClean="0">
                <a:cs typeface="B Nazanin" pitchFamily="2" charset="-78"/>
              </a:rPr>
              <a:t>سیستم</a:t>
            </a:r>
          </a:p>
          <a:p>
            <a:pPr algn="r" rtl="1">
              <a:buFont typeface="Wingdings" pitchFamily="2" charset="2"/>
              <a:buChar char="ü"/>
            </a:pPr>
            <a:endParaRPr lang="fa-IR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/>
              <a:t>	-</a:t>
            </a:r>
            <a:r>
              <a:rPr lang="fa-IR" sz="1800" b="1" dirty="0" smtClean="0">
                <a:cs typeface="B Nazanin" pitchFamily="2" charset="-78"/>
              </a:rPr>
              <a:t> برای مثال تحقیقات </a:t>
            </a:r>
            <a:r>
              <a:rPr lang="fa-IR" sz="1800" b="1" dirty="0">
                <a:cs typeface="B Nazanin" pitchFamily="2" charset="-78"/>
              </a:rPr>
              <a:t>مطلوب در فرآیندهای     </a:t>
            </a:r>
            <a:r>
              <a:rPr lang="fa-IR" sz="1800" b="1" dirty="0" smtClean="0">
                <a:cs typeface="B Nazanin" pitchFamily="2" charset="-78"/>
              </a:rPr>
              <a:t> - تطابق </a:t>
            </a:r>
            <a:r>
              <a:rPr lang="fa-IR" sz="1800" b="1" dirty="0">
                <a:cs typeface="B Nazanin" pitchFamily="2" charset="-78"/>
              </a:rPr>
              <a:t>کلمات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                                                                                </a:t>
            </a:r>
            <a:r>
              <a:rPr lang="fa-IR" sz="1800" b="1" dirty="0" smtClean="0">
                <a:cs typeface="B Nazanin" pitchFamily="2" charset="-78"/>
              </a:rPr>
              <a:t>  - معیارهای </a:t>
            </a:r>
            <a:r>
              <a:rPr lang="fa-IR" sz="1800" b="1" dirty="0">
                <a:cs typeface="B Nazanin" pitchFamily="2" charset="-78"/>
              </a:rPr>
              <a:t>مشابه</a:t>
            </a: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>                                                                                  </a:t>
            </a: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fa-IR" sz="1800" b="1" dirty="0">
                <a:cs typeface="B Nazanin" pitchFamily="2" charset="-78"/>
              </a:rPr>
              <a:t>- روش های خوشه بندی و...</a:t>
            </a: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fa-IR" sz="18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276600" y="2743200"/>
            <a:ext cx="533400" cy="11430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pPr algn="ctr"/>
            <a:r>
              <a:rPr lang="fa-IR" sz="4000" dirty="0" smtClean="0">
                <a:cs typeface="B Nazanin" pitchFamily="2" charset="-78"/>
              </a:rPr>
              <a:t>مراجع</a:t>
            </a:r>
            <a:endParaRPr lang="en-US" sz="4000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19200"/>
            <a:ext cx="6711654" cy="434788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[1] V. Rana and G. Singh, "</a:t>
            </a: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An Analysis of Semantic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Heterogeneity Issues and their Countermeasures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Prevailing in Semantic Web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", International</a:t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Conference on Reliability, Optimization and</a:t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Information Technology -ICROIT 2014, 80-85</a:t>
            </a:r>
            <a:r>
              <a:rPr lang="en-US" sz="1800" dirty="0" smtClean="0">
                <a:latin typeface="Times New Roman" pitchFamily="18" charset="0"/>
                <a:cs typeface="Sultan Koufi Circular" panose="00000700000000000000" pitchFamily="2" charset="-78"/>
              </a:rPr>
              <a:t>.</a:t>
            </a:r>
            <a:endParaRPr lang="fa-IR" sz="1800" dirty="0" smtClean="0">
              <a:latin typeface="Times New Roman" pitchFamily="18" charset="0"/>
              <a:cs typeface="Sultan Koufi Circular" panose="00000700000000000000" pitchFamily="2" charset="-78"/>
            </a:endParaRPr>
          </a:p>
          <a:p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[2] Sh. Nigel, W. Hall and T. Berners-Lee, "</a:t>
            </a: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The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Semantic Web Revisited." 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IEEE </a:t>
            </a:r>
            <a:r>
              <a:rPr lang="en-US" sz="1800" i="1" dirty="0">
                <a:latin typeface="Times New Roman" pitchFamily="18" charset="0"/>
                <a:cs typeface="Sultan Koufi Circular" panose="00000700000000000000" pitchFamily="2" charset="-78"/>
              </a:rPr>
              <a:t>Intelligent Systems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,</a:t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>Vol. 21, No. 3, pp. 96-101, 2006</a:t>
            </a:r>
            <a:r>
              <a:rPr lang="en-US" sz="1800" dirty="0" smtClean="0">
                <a:latin typeface="Times New Roman" pitchFamily="18" charset="0"/>
                <a:cs typeface="Sultan Koufi Circular" panose="00000700000000000000" pitchFamily="2" charset="-78"/>
              </a:rPr>
              <a:t>.</a:t>
            </a: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  <a:t/>
            </a:r>
            <a:br>
              <a:rPr lang="en-US" sz="1800" dirty="0">
                <a:latin typeface="Times New Roman" pitchFamily="18" charset="0"/>
                <a:cs typeface="Sultan Koufi Circular" panose="00000700000000000000" pitchFamily="2" charset="-78"/>
              </a:rPr>
            </a:br>
            <a:endParaRPr lang="en-US" sz="1800" dirty="0">
              <a:latin typeface="Times New Roman" pitchFamily="18" charset="0"/>
              <a:cs typeface="Sultan Koufi Circula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55380" cy="842682"/>
          </a:xfrm>
        </p:spPr>
        <p:txBody>
          <a:bodyPr/>
          <a:lstStyle/>
          <a:p>
            <a:pPr algn="ctr"/>
            <a:r>
              <a:rPr lang="fa-IR" sz="4000" dirty="0" smtClean="0">
                <a:cs typeface="B Nazanin" panose="00000400000000000000" pitchFamily="2" charset="-78"/>
              </a:rPr>
              <a:t>مقدمه   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029200"/>
          </a:xfrm>
        </p:spPr>
        <p:txBody>
          <a:bodyPr>
            <a:normAutofit fontScale="92500" lnSpcReduction="20000"/>
          </a:bodyPr>
          <a:lstStyle/>
          <a:p>
            <a:pPr marL="457200" indent="-457200" algn="r" rtl="1">
              <a:buFont typeface="+mj-lt"/>
              <a:buAutoNum type="arabicParenR"/>
            </a:pPr>
            <a:r>
              <a:rPr lang="en-US" b="1" dirty="0"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شخصی سازی وب سایت: </a:t>
            </a:r>
            <a:r>
              <a:rPr lang="ar-SA" b="1" dirty="0">
                <a:cs typeface="B Nazanin" panose="00000400000000000000" pitchFamily="2" charset="-78"/>
              </a:rPr>
              <a:t>پیش بینی تمایلات کاربران به منظور بهبود کیفیت اطلاعات مرتبط ارائه شده در شخصی سازی </a:t>
            </a:r>
            <a:r>
              <a:rPr lang="ar-SA" b="1" dirty="0" smtClean="0">
                <a:cs typeface="B Nazanin" panose="00000400000000000000" pitchFamily="2" charset="-78"/>
              </a:rPr>
              <a:t>وب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وب معنایی: </a:t>
            </a:r>
            <a:r>
              <a:rPr lang="ar-SA" b="1" dirty="0">
                <a:cs typeface="B Nazanin" panose="00000400000000000000" pitchFamily="2" charset="-78"/>
              </a:rPr>
              <a:t>یک وب هوشمند </a:t>
            </a:r>
            <a:r>
              <a:rPr lang="fa-IR" b="1" dirty="0" smtClean="0">
                <a:cs typeface="B Nazanin" panose="00000400000000000000" pitchFamily="2" charset="-78"/>
              </a:rPr>
              <a:t>برای پردازش اطلاعات برای انسان و کامپیوتر</a:t>
            </a:r>
          </a:p>
          <a:p>
            <a:pPr marL="457200" indent="-457200" algn="r" rtl="1">
              <a:buFont typeface="+mj-lt"/>
              <a:buAutoNum type="arabicParenR"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SA" b="1" dirty="0">
                <a:cs typeface="B Nazanin" panose="00000400000000000000" pitchFamily="2" charset="-78"/>
              </a:rPr>
              <a:t> </a:t>
            </a:r>
            <a:r>
              <a:rPr lang="ar-SA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وب کاوی: </a:t>
            </a:r>
            <a:r>
              <a:rPr lang="ar-SA" b="1" dirty="0">
                <a:cs typeface="B Nazanin" panose="00000400000000000000" pitchFamily="2" charset="-78"/>
              </a:rPr>
              <a:t>کاربرد تکنیک های داده کاوی برای شناسایی الگوها در </a:t>
            </a:r>
            <a:r>
              <a:rPr lang="ar-SA" b="1" dirty="0" smtClean="0">
                <a:cs typeface="B Nazanin" panose="00000400000000000000" pitchFamily="2" charset="-78"/>
              </a:rPr>
              <a:t>وب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SA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وب کاوی معنایی: </a:t>
            </a:r>
            <a:r>
              <a:rPr lang="ar-SA" b="1" dirty="0">
                <a:cs typeface="B Nazanin" panose="00000400000000000000" pitchFamily="2" charset="-78"/>
              </a:rPr>
              <a:t>زیرساخت جدید از ترکیب دو رویکرد وب کاوی و وب معنای</a:t>
            </a:r>
            <a:r>
              <a:rPr lang="fa-IR" b="1" dirty="0">
                <a:cs typeface="B Nazanin" panose="00000400000000000000" pitchFamily="2" charset="-78"/>
              </a:rPr>
              <a:t>ی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SA" sz="2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دوفاز اصلی ارائه: </a:t>
            </a:r>
            <a:r>
              <a:rPr lang="fa-I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cs typeface="B Nazanin" panose="00000400000000000000" pitchFamily="2" charset="-78"/>
              </a:rPr>
              <a:t>تجمیع معانی محتوایی کاربران برای به دست آوردن الگوی مرور صفحات </a:t>
            </a:r>
            <a:r>
              <a:rPr lang="ar-SA" b="1" dirty="0" smtClean="0">
                <a:cs typeface="B Nazanin" panose="00000400000000000000" pitchFamily="2" charset="-78"/>
              </a:rPr>
              <a:t>وب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cs typeface="B Nazanin" panose="00000400000000000000" pitchFamily="2" charset="-78"/>
              </a:rPr>
              <a:t>بهبود بخشی کیفیت پیشنهادات ارائه شده توسط الگوهای مرور وب سایت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735"/>
            <a:ext cx="6620967" cy="1380665"/>
          </a:xfrm>
        </p:spPr>
        <p:txBody>
          <a:bodyPr>
            <a:noAutofit/>
          </a:bodyPr>
          <a:lstStyle/>
          <a:p>
            <a:pPr algn="r" rtl="1"/>
            <a:r>
              <a:rPr lang="en-US" sz="1800" b="1" dirty="0" smtClean="0">
                <a:solidFill>
                  <a:schemeClr val="tx1"/>
                </a:solidFill>
              </a:rPr>
              <a:t> </a:t>
            </a:r>
            <a:r>
              <a:rPr lang="fa-IR" sz="18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مراجع ( ادامه 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fa-IR" sz="1800" dirty="0">
                <a:solidFill>
                  <a:schemeClr val="tx1"/>
                </a:solidFill>
              </a:rPr>
              <a:t> </a:t>
            </a:r>
            <a:r>
              <a:rPr lang="fa-I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6442" y="1371600"/>
            <a:ext cx="6620968" cy="4266181"/>
          </a:xfrm>
        </p:spPr>
        <p:txBody>
          <a:bodyPr>
            <a:noAutofit/>
          </a:bodyPr>
          <a:lstStyle/>
          <a:p>
            <a:endParaRPr lang="fa-IR" sz="1800" dirty="0" smtClean="0">
              <a:solidFill>
                <a:schemeClr val="tx1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[3] V.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Ranaand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, and G. Singh, "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Analysis of Web Mining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Technology and Their Impact on Semantic Web.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",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2014 IEEE Innovative Applications of.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Computational Intelligence on Power, Energy and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Controls with their impact on Humanity (CIPECH),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pp. 5-11, 2014.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Approaches: A Survey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", International Journal of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Advanced Research in Computer and</a:t>
            </a:r>
            <a:endParaRPr lang="fa-IR" sz="1800" dirty="0" smtClean="0">
              <a:solidFill>
                <a:schemeClr val="tx1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endParaRPr lang="fa-IR" sz="1800" dirty="0" smtClean="0">
              <a:solidFill>
                <a:schemeClr val="tx1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[4] G.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Stumme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, A.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Hotho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, B.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Berendt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. "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Semantic Web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Mining: State of the Art and Future Directions.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"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Web semantics: Science, services and agents on the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B Nazanin" panose="00000400000000000000" pitchFamily="2" charset="-78"/>
              </a:rPr>
              <a:t>world wide web, pp. 124-143, 2011.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914400"/>
            <a:ext cx="7055380" cy="938848"/>
          </a:xfrm>
        </p:spPr>
        <p:txBody>
          <a:bodyPr/>
          <a:lstStyle/>
          <a:p>
            <a:pPr algn="r" rtl="1"/>
            <a:r>
              <a:rPr lang="fa-IR" dirty="0" smtClean="0"/>
              <a:t>                   </a:t>
            </a:r>
            <a:r>
              <a:rPr lang="fa-IR" sz="4000" dirty="0" smtClean="0">
                <a:cs typeface="B Nazanin" panose="00000400000000000000" pitchFamily="2" charset="-78"/>
              </a:rPr>
              <a:t>سپاسگزاری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تمامی افرادی که ما را در به ثمر رساندن این مقاله یاری کردند، متشکریم.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همچنین از استاد گرامی، دکتر سیدمهدی وحیدی پور، که پشتیبان ما بودند؛ و از عزیزانی که به ارائه مقاله توجه نمودند، سپاسگزاریم.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033682"/>
          </a:xfrm>
        </p:spPr>
        <p:txBody>
          <a:bodyPr/>
          <a:lstStyle/>
          <a:p>
            <a:pPr algn="r" rtl="1"/>
            <a:r>
              <a:rPr lang="fa-IR" sz="8000" dirty="0" smtClean="0">
                <a:cs typeface="B Nazanin" panose="00000400000000000000" pitchFamily="2" charset="-78"/>
              </a:rPr>
              <a:t>                                                .         </a:t>
            </a:r>
            <a:r>
              <a:rPr lang="fa-IR" sz="8800" dirty="0" smtClean="0">
                <a:cs typeface="B Nazanin" panose="00000400000000000000" pitchFamily="2" charset="-78"/>
              </a:rPr>
              <a:t>پایان</a:t>
            </a:r>
            <a:endParaRPr lang="en-US" sz="88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6906690" cy="537882"/>
          </a:xfrm>
        </p:spPr>
        <p:txBody>
          <a:bodyPr/>
          <a:lstStyle/>
          <a:p>
            <a:pPr algn="ctr"/>
            <a:r>
              <a:rPr lang="fa-IR" sz="4000" dirty="0" smtClean="0">
                <a:cs typeface="B Nazanin" pitchFamily="2" charset="-78"/>
              </a:rPr>
              <a:t>كارهاي گذشته</a:t>
            </a:r>
            <a:endParaRPr lang="en-US" sz="4000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478100" cy="4876806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ورودی سیستم: </a:t>
            </a:r>
            <a:r>
              <a:rPr lang="fa-IR" sz="1800" b="1" dirty="0">
                <a:cs typeface="B Nazanin" pitchFamily="2" charset="-78"/>
              </a:rPr>
              <a:t>محتوا و ساختار وب سایت، لاگ و </a:t>
            </a:r>
            <a:r>
              <a:rPr lang="fa-IR" sz="1800" b="1" dirty="0" smtClean="0">
                <a:cs typeface="B Nazanin" pitchFamily="2" charset="-78"/>
              </a:rPr>
              <a:t>پروفایل کاربر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sz="1800" b="1" dirty="0">
                <a:cs typeface="B Nazanin" pitchFamily="2" charset="-78"/>
              </a:rPr>
              <a:t> </a:t>
            </a: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خروجی سیستم: </a:t>
            </a:r>
            <a:r>
              <a:rPr lang="fa-IR" sz="1800" b="1" dirty="0">
                <a:cs typeface="B Nazanin" pitchFamily="2" charset="-78"/>
              </a:rPr>
              <a:t>نیاز هرکاربر براساس رفتار و اطلاعات </a:t>
            </a:r>
            <a:r>
              <a:rPr lang="fa-IR" sz="1800" b="1" dirty="0" smtClean="0">
                <a:cs typeface="B Nazanin" pitchFamily="2" charset="-78"/>
              </a:rPr>
              <a:t>آن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نتیجه فرآیند: </a:t>
            </a:r>
            <a:r>
              <a:rPr lang="fa-IR" sz="1800" b="1" dirty="0">
                <a:cs typeface="B Nazanin" pitchFamily="2" charset="-78"/>
              </a:rPr>
              <a:t>ایجاد صفحات ایندکس، تولید </a:t>
            </a:r>
            <a:r>
              <a:rPr lang="fa-IR" sz="1800" b="1" dirty="0" smtClean="0">
                <a:cs typeface="B Nazanin" pitchFamily="2" charset="-78"/>
              </a:rPr>
              <a:t>پیشنهادات، </a:t>
            </a:r>
            <a:r>
              <a:rPr lang="fa-IR" sz="1800" b="1" dirty="0">
                <a:cs typeface="B Nazanin" pitchFamily="2" charset="-78"/>
              </a:rPr>
              <a:t>لینک های مرتبط، تبلیغات هدفدار و</a:t>
            </a:r>
            <a:r>
              <a:rPr lang="fa-IR" sz="1800" b="1" dirty="0" smtClean="0">
                <a:cs typeface="B Nazanin" pitchFamily="2" charset="-78"/>
              </a:rPr>
              <a:t>...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معایب </a:t>
            </a: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این روش: </a:t>
            </a:r>
            <a:endParaRPr lang="fa-IR" b="1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 لحاظ نشدن معنا و مفهوم وب </a:t>
            </a:r>
            <a:r>
              <a:rPr lang="fa-IR" sz="1800" b="1" dirty="0" smtClean="0">
                <a:cs typeface="B Nazanin" pitchFamily="2" charset="-78"/>
              </a:rPr>
              <a:t>معنایی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عدم انعکاس همزمان تغییرات محتوا و صفحات در لاگ فایل </a:t>
            </a:r>
            <a:r>
              <a:rPr lang="fa-IR" sz="1800" b="1" dirty="0" smtClean="0">
                <a:cs typeface="B Nazanin" pitchFamily="2" charset="-78"/>
              </a:rPr>
              <a:t>ها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آسیب پذیر بودن مدل ها نسبت به داده آموزشی </a:t>
            </a:r>
            <a:r>
              <a:rPr lang="fa-IR" sz="1800" b="1" dirty="0" smtClean="0">
                <a:cs typeface="B Nazanin" pitchFamily="2" charset="-78"/>
              </a:rPr>
              <a:t>مدل</a:t>
            </a:r>
          </a:p>
          <a:p>
            <a:pPr algn="r" rtl="1">
              <a:buFont typeface="Wingdings" pitchFamily="2" charset="2"/>
              <a:buChar char="q"/>
            </a:pPr>
            <a:endParaRPr lang="en-US" sz="18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60610"/>
            <a:ext cx="6775831" cy="39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3999" y="51816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cs typeface="B Nazanin" pitchFamily="2" charset="-78"/>
              </a:rPr>
              <a:t>شکل(1): نمایش </a:t>
            </a:r>
            <a:r>
              <a:rPr lang="fa-IR" sz="1600" b="1" dirty="0">
                <a:cs typeface="B Nazanin" pitchFamily="2" charset="-78"/>
              </a:rPr>
              <a:t>فرآیند شخصی سازی وب درحالت کلی</a:t>
            </a: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387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/>
          <a:lstStyle/>
          <a:p>
            <a:pPr algn="ctr" rtl="1"/>
            <a:r>
              <a:rPr lang="ar-SA" sz="4000" b="1" dirty="0">
                <a:cs typeface="B Nazanin" panose="00000400000000000000" pitchFamily="2" charset="-78"/>
              </a:rPr>
              <a:t>کارهای گذشته</a:t>
            </a:r>
            <a:r>
              <a:rPr lang="fa-IR" sz="4000" b="1" dirty="0">
                <a:cs typeface="B Nazanin" panose="00000400000000000000" pitchFamily="2" charset="-78"/>
              </a:rPr>
              <a:t> ( ادامه ) 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1219201"/>
            <a:ext cx="6868500" cy="5029206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1800" b="1" dirty="0" smtClean="0">
                <a:cs typeface="B Nazanin" pitchFamily="2" charset="-78"/>
              </a:rPr>
              <a:t>ارائه </a:t>
            </a:r>
            <a:r>
              <a:rPr lang="fa-IR" sz="1800" b="1" dirty="0">
                <a:cs typeface="B Nazanin" pitchFamily="2" charset="-78"/>
              </a:rPr>
              <a:t>چند روش معنایی برای فرآیند شخصی سازی  توسط </a:t>
            </a:r>
            <a:r>
              <a:rPr lang="fa-IR" sz="1800" b="1" dirty="0" smtClean="0">
                <a:cs typeface="B Nazanin" pitchFamily="2" charset="-78"/>
              </a:rPr>
              <a:t>محققان</a:t>
            </a:r>
            <a:r>
              <a:rPr lang="en-US" sz="1800" b="1" dirty="0" smtClean="0">
                <a:cs typeface="B Nazanin" pitchFamily="2" charset="-78"/>
              </a:rPr>
              <a:t>: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ابرل و همکارانش: </a:t>
            </a:r>
            <a:r>
              <a:rPr lang="fa-IR" sz="1800" b="1" dirty="0">
                <a:cs typeface="B Nazanin" pitchFamily="2" charset="-78"/>
              </a:rPr>
              <a:t>ایده ارتقای معنایی وبلاگ ها با استفاده از مفاهیم </a:t>
            </a:r>
            <a:r>
              <a:rPr lang="fa-IR" sz="1800" b="1" dirty="0" smtClean="0">
                <a:cs typeface="B Nazanin" pitchFamily="2" charset="-78"/>
              </a:rPr>
              <a:t>آنتولوژی </a:t>
            </a:r>
            <a:r>
              <a:rPr lang="fa-IR" sz="1800" b="1" dirty="0">
                <a:cs typeface="B Nazanin" pitchFamily="2" charset="-78"/>
              </a:rPr>
              <a:t>به صورت </a:t>
            </a:r>
            <a:r>
              <a:rPr lang="fa-IR" sz="1800" b="1" dirty="0" smtClean="0">
                <a:cs typeface="B Nazanin" pitchFamily="2" charset="-78"/>
              </a:rPr>
              <a:t>مستقل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دای و مباشر: </a:t>
            </a:r>
            <a:r>
              <a:rPr lang="fa-IR" sz="1800" b="1" dirty="0">
                <a:cs typeface="B Nazanin" pitchFamily="2" charset="-78"/>
              </a:rPr>
              <a:t>توصیف پروفایل کاربر در یک سیستم فیلترینگ مشترک </a:t>
            </a:r>
            <a:r>
              <a:rPr lang="fa-IR" sz="1800" b="1" dirty="0" smtClean="0">
                <a:cs typeface="B Nazanin" pitchFamily="2" charset="-78"/>
              </a:rPr>
              <a:t>با</a:t>
            </a:r>
            <a:r>
              <a:rPr lang="en-US" sz="1800" b="1" dirty="0" smtClean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استفاده </a:t>
            </a:r>
            <a:r>
              <a:rPr lang="fa-IR" sz="1800" b="1" dirty="0">
                <a:cs typeface="B Nazanin" pitchFamily="2" charset="-78"/>
              </a:rPr>
              <a:t>از </a:t>
            </a:r>
            <a:r>
              <a:rPr lang="fa-IR" sz="1800" b="1" dirty="0" smtClean="0">
                <a:cs typeface="B Nazanin" pitchFamily="2" charset="-78"/>
              </a:rPr>
              <a:t>آنتولوژی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میدلتون و همکارانش: </a:t>
            </a:r>
            <a:r>
              <a:rPr lang="fa-IR" sz="1800" b="1" dirty="0">
                <a:cs typeface="B Nazanin" pitchFamily="2" charset="-78"/>
              </a:rPr>
              <a:t>بهره گیری از آنتولوژی در فرآیند ایجاد پروفایل کاربر در سیستم فیلترینگ </a:t>
            </a:r>
            <a:r>
              <a:rPr lang="fa-IR" sz="1800" b="1" dirty="0" smtClean="0">
                <a:cs typeface="B Nazanin" pitchFamily="2" charset="-78"/>
              </a:rPr>
              <a:t>مشترک</a:t>
            </a:r>
          </a:p>
          <a:p>
            <a:pPr algn="r" rtl="1">
              <a:buFont typeface="Wingdings" pitchFamily="2" charset="2"/>
              <a:buChar char="ü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آشاریا و گاش: </a:t>
            </a:r>
            <a:r>
              <a:rPr lang="fa-IR" sz="1800" b="1" dirty="0">
                <a:cs typeface="B Nazanin" pitchFamily="2" charset="-78"/>
              </a:rPr>
              <a:t>پیشنهاد یک چهارچوب شخصی سازی برپایه مدل مفهومی رفتار وابسته به جهت یابی کاربران </a:t>
            </a:r>
            <a:br>
              <a:rPr lang="fa-IR" sz="1800" b="1" dirty="0">
                <a:cs typeface="B Nazanin" pitchFamily="2" charset="-78"/>
              </a:rPr>
            </a:b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en-US" sz="18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486400" cy="50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5454134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cs typeface="B Nazanin" pitchFamily="2" charset="-78"/>
              </a:rPr>
              <a:t>شکل(2): برخی </a:t>
            </a:r>
            <a:r>
              <a:rPr lang="fa-IR" sz="1600" b="1" dirty="0">
                <a:cs typeface="B Nazanin" pitchFamily="2" charset="-78"/>
              </a:rPr>
              <a:t>از زمینه هاي تحقیقاتی فرایند شخصی سازي</a:t>
            </a: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641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4800"/>
            <a:ext cx="6324600" cy="914400"/>
          </a:xfrm>
        </p:spPr>
        <p:txBody>
          <a:bodyPr/>
          <a:lstStyle/>
          <a:p>
            <a:pPr algn="ctr"/>
            <a:r>
              <a:rPr lang="ar-SA" sz="4000" b="1" dirty="0"/>
              <a:t>لاگ فایل های وب سایت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7315200" cy="525780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لاگ های وب هر بازدید </a:t>
            </a:r>
            <a:r>
              <a:rPr lang="fa-IR" sz="1800" b="1" dirty="0" smtClean="0">
                <a:cs typeface="B Nazanin" pitchFamily="2" charset="-78"/>
              </a:rPr>
              <a:t>از</a:t>
            </a:r>
            <a:r>
              <a:rPr lang="en-US" sz="1800" b="1" dirty="0" smtClean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هر </a:t>
            </a:r>
            <a:r>
              <a:rPr lang="fa-IR" sz="1800" b="1" dirty="0">
                <a:cs typeface="B Nazanin" pitchFamily="2" charset="-78"/>
              </a:rPr>
              <a:t>صفحه ذخیره شده در آن سرور را ذخیره می کنند. </a:t>
            </a: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پیش </a:t>
            </a: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پردازش: </a:t>
            </a:r>
            <a:r>
              <a:rPr lang="fa-IR" sz="1800" b="1" dirty="0" smtClean="0">
                <a:cs typeface="B Nazanin" pitchFamily="2" charset="-78"/>
              </a:rPr>
              <a:t>پاک شدن</a:t>
            </a: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fa-IR" sz="1800" b="1" dirty="0">
                <a:cs typeface="B Nazanin" pitchFamily="2" charset="-78"/>
              </a:rPr>
              <a:t>فایل لاگ باید از </a:t>
            </a:r>
            <a:r>
              <a:rPr lang="fa-IR" sz="1800" b="1" dirty="0" smtClean="0">
                <a:cs typeface="B Nazanin" pitchFamily="2" charset="-78"/>
              </a:rPr>
              <a:t>زوائد</a:t>
            </a:r>
            <a:r>
              <a:rPr lang="fa-IR" sz="1800" b="1" dirty="0" smtClean="0">
                <a:cs typeface="B Nazanin" pitchFamily="2" charset="-78"/>
              </a:rPr>
              <a:t>، مانند </a:t>
            </a:r>
            <a:r>
              <a:rPr lang="fa-IR" sz="1800" b="1" dirty="0">
                <a:cs typeface="B Nazanin" pitchFamily="2" charset="-78"/>
              </a:rPr>
              <a:t>خزنده های </a:t>
            </a:r>
            <a:r>
              <a:rPr lang="fa-IR" sz="1800" b="1" dirty="0" smtClean="0">
                <a:cs typeface="B Nazanin" pitchFamily="2" charset="-78"/>
              </a:rPr>
              <a:t>وب</a:t>
            </a:r>
          </a:p>
          <a:p>
            <a:pPr algn="r" rtl="1">
              <a:buFont typeface="Wingdings" pitchFamily="2" charset="2"/>
              <a:buChar char="v"/>
            </a:pPr>
            <a:endParaRPr lang="en-US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مشاهده </a:t>
            </a: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صفحه: </a:t>
            </a:r>
            <a:r>
              <a:rPr lang="fa-IR" sz="1800" b="1" dirty="0">
                <a:cs typeface="B Nazanin" pitchFamily="2" charset="-78"/>
              </a:rPr>
              <a:t>تشخیص دسترسی خالص به یک صفحه وب در بین درخواست های متعدد در فایل لاگ است.</a:t>
            </a:r>
            <a:r>
              <a:rPr lang="en-US" sz="1800" dirty="0">
                <a:cs typeface="B Nazanin" pitchFamily="2" charset="-78"/>
              </a:rPr>
              <a:t/>
            </a:r>
            <a:br>
              <a:rPr lang="en-US" sz="1800" dirty="0">
                <a:cs typeface="B Nazanin" pitchFamily="2" charset="-78"/>
              </a:rPr>
            </a:br>
            <a:endParaRPr lang="fa-IR" sz="18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پروفایل سازی کاربران: </a:t>
            </a:r>
            <a:r>
              <a:rPr lang="fa-IR" sz="1800" b="1" dirty="0" smtClean="0">
                <a:cs typeface="B Nazanin" pitchFamily="2" charset="-78"/>
              </a:rPr>
              <a:t>تمییز </a:t>
            </a:r>
            <a:r>
              <a:rPr lang="fa-IR" sz="1800" b="1" dirty="0">
                <a:cs typeface="B Nazanin" pitchFamily="2" charset="-78"/>
              </a:rPr>
              <a:t>دادن بین کاربران و گروه های مختلف </a:t>
            </a:r>
            <a:r>
              <a:rPr lang="fa-IR" sz="1800" b="1" dirty="0" smtClean="0">
                <a:cs typeface="B Nazanin" pitchFamily="2" charset="-78"/>
              </a:rPr>
              <a:t>آن ها </a:t>
            </a:r>
            <a:r>
              <a:rPr lang="fa-IR" sz="1800" b="1" dirty="0" smtClean="0">
                <a:cs typeface="B Nazanin" pitchFamily="2" charset="-78"/>
              </a:rPr>
              <a:t>به </a:t>
            </a:r>
            <a:r>
              <a:rPr lang="fa-IR" sz="1800" b="1" dirty="0">
                <a:cs typeface="B Nazanin" pitchFamily="2" charset="-78"/>
              </a:rPr>
              <a:t>منظور شخصی </a:t>
            </a:r>
            <a:r>
              <a:rPr lang="fa-IR" sz="1800" b="1" dirty="0" smtClean="0">
                <a:cs typeface="B Nazanin" pitchFamily="2" charset="-78"/>
              </a:rPr>
              <a:t>سازی سایت</a:t>
            </a:r>
            <a:r>
              <a:rPr lang="fa-IR" sz="1800" b="1" dirty="0">
                <a:cs typeface="B Nazanin" pitchFamily="2" charset="-78"/>
              </a:rPr>
              <a:t/>
            </a:r>
            <a:br>
              <a:rPr lang="fa-IR" sz="1800" b="1" dirty="0">
                <a:cs typeface="B Nazanin" pitchFamily="2" charset="-78"/>
              </a:rPr>
            </a:b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افراز یا جداسازی لاگ وب: </a:t>
            </a:r>
            <a:endParaRPr lang="fa-IR" b="1" dirty="0" smtClean="0">
              <a:solidFill>
                <a:schemeClr val="accent1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800" b="1" dirty="0">
                <a:cs typeface="B Nazanin" pitchFamily="2" charset="-78"/>
              </a:rPr>
              <a:t>نشست کاربر: مجموعه ای محدود از کلیک های کاربر </a:t>
            </a:r>
            <a:r>
              <a:rPr lang="fa-IR" sz="1800" b="1" dirty="0" smtClean="0">
                <a:cs typeface="B Nazanin" pitchFamily="2" charset="-78"/>
              </a:rPr>
              <a:t>در</a:t>
            </a:r>
            <a:r>
              <a:rPr lang="fa-IR" sz="1800" b="1" dirty="0" smtClean="0">
                <a:cs typeface="B Nazanin" pitchFamily="2" charset="-78"/>
              </a:rPr>
              <a:t>سرور(ها)    </a:t>
            </a: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1800" b="1" dirty="0">
                <a:cs typeface="B Nazanin" pitchFamily="2" charset="-78"/>
              </a:rPr>
              <a:t>نشست سرور: مجموعه ای از کلیلک های کاربر در یک </a:t>
            </a:r>
            <a:r>
              <a:rPr lang="fa-IR" sz="1800" b="1" dirty="0" smtClean="0">
                <a:cs typeface="B Nazanin" pitchFamily="2" charset="-78"/>
              </a:rPr>
              <a:t>سرور</a:t>
            </a:r>
            <a:r>
              <a:rPr lang="en-US" sz="1800" dirty="0">
                <a:cs typeface="B Nazanin" pitchFamily="2" charset="-78"/>
              </a:rPr>
              <a:t/>
            </a:r>
            <a:br>
              <a:rPr lang="en-US" sz="1800" dirty="0">
                <a:cs typeface="B Nazanin" pitchFamily="2" charset="-78"/>
              </a:rPr>
            </a:br>
            <a:r>
              <a:rPr lang="en-US" sz="1800" dirty="0">
                <a:cs typeface="B Nazanin" pitchFamily="2" charset="-78"/>
              </a:rPr>
              <a:t/>
            </a:r>
            <a:br>
              <a:rPr lang="en-US" sz="1800" dirty="0">
                <a:cs typeface="B Nazanin" pitchFamily="2" charset="-78"/>
              </a:rPr>
            </a:br>
            <a:endParaRPr lang="en-US" sz="18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2DC-522C-4154-856C-245FA024AE06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457200"/>
            <a:ext cx="4933950" cy="45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47850" y="504748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Nazanin" pitchFamily="2" charset="-78"/>
              </a:rPr>
              <a:t> شکل ( 3): عملیات کلی انجام شده روي فایل هاي لاگ </a:t>
            </a:r>
            <a:br>
              <a:rPr lang="fa-IR" sz="1600" b="1" dirty="0">
                <a:cs typeface="B Nazanin" pitchFamily="2" charset="-78"/>
              </a:rPr>
            </a:b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53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1163</TotalTime>
  <Words>913</Words>
  <Application>Microsoft Office PowerPoint</Application>
  <PresentationFormat>On-screen Show (4:3)</PresentationFormat>
  <Paragraphs>233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 Nazanin</vt:lpstr>
      <vt:lpstr>Calibri</vt:lpstr>
      <vt:lpstr>Century Gothic</vt:lpstr>
      <vt:lpstr>Courier New</vt:lpstr>
      <vt:lpstr>Sultan Koufi Circular</vt:lpstr>
      <vt:lpstr>Times New Roman</vt:lpstr>
      <vt:lpstr>Wingdings</vt:lpstr>
      <vt:lpstr>Wingdings 3</vt:lpstr>
      <vt:lpstr>Ion</vt:lpstr>
      <vt:lpstr>   موضوع مقاله:  ارائه یک الگوریتم بهبودیافته وب کاوی برای وب معنایی ارائه دهنده:  فرزانه ربانی، دانشجوی ترم 5 کارشناسی نرم افزار، دانشگاه کاشان نام استاد:  دکتر سیدمهدی وحیدی پور تاریخ ارائه:  1396/09/26 </vt:lpstr>
      <vt:lpstr>                       فهرست       فهرست </vt:lpstr>
      <vt:lpstr>مقدمه   </vt:lpstr>
      <vt:lpstr>كارهاي گذشته</vt:lpstr>
      <vt:lpstr>PowerPoint Presentation</vt:lpstr>
      <vt:lpstr>کارهای گذشته ( ادامه ) </vt:lpstr>
      <vt:lpstr>PowerPoint Presentation</vt:lpstr>
      <vt:lpstr>لاگ فایل های وب سایت</vt:lpstr>
      <vt:lpstr>PowerPoint Presentation</vt:lpstr>
      <vt:lpstr>روش شخصی سازی پیشنهادی</vt:lpstr>
      <vt:lpstr>روش شخصی سازی پیشنهادی(ادامه)  </vt:lpstr>
      <vt:lpstr>PowerPoint Presentation</vt:lpstr>
      <vt:lpstr>روش شخصی سازی پیشنهادی(ادامه) </vt:lpstr>
      <vt:lpstr>روش شخصی سازی پیشنهادی(ادامه) </vt:lpstr>
      <vt:lpstr>PowerPoint Presentation</vt:lpstr>
      <vt:lpstr>روش شخصی سازی پیشنهادی(ادامه) </vt:lpstr>
      <vt:lpstr>PowerPoint Presentation</vt:lpstr>
      <vt:lpstr>روش شخصی سازی پیشنهادی(ادامه)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شکل ( 7): پردازش یک نشست و استخراج قواعد انجمنی </vt:lpstr>
      <vt:lpstr>PowerPoint Presentation</vt:lpstr>
      <vt:lpstr>PowerPoint Presentation</vt:lpstr>
      <vt:lpstr>نتیجه گیری </vt:lpstr>
      <vt:lpstr>پیشنهادات   </vt:lpstr>
      <vt:lpstr>مراجع</vt:lpstr>
      <vt:lpstr>                                  مراجع ( ادامه )    </vt:lpstr>
      <vt:lpstr>                   سپاسگزاری</vt:lpstr>
      <vt:lpstr>                                                .         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Yademan System</dc:creator>
  <cp:lastModifiedBy>Yademan System</cp:lastModifiedBy>
  <cp:revision>133</cp:revision>
  <dcterms:created xsi:type="dcterms:W3CDTF">2017-12-15T09:05:50Z</dcterms:created>
  <dcterms:modified xsi:type="dcterms:W3CDTF">2017-12-17T04:45:10Z</dcterms:modified>
</cp:coreProperties>
</file>