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57" r:id="rId3"/>
    <p:sldId id="259" r:id="rId4"/>
    <p:sldId id="260" r:id="rId5"/>
    <p:sldId id="261" r:id="rId6"/>
    <p:sldId id="262" r:id="rId7"/>
    <p:sldId id="263" r:id="rId8"/>
    <p:sldId id="274" r:id="rId9"/>
    <p:sldId id="264" r:id="rId10"/>
    <p:sldId id="275" r:id="rId11"/>
    <p:sldId id="265" r:id="rId12"/>
    <p:sldId id="273" r:id="rId13"/>
    <p:sldId id="266" r:id="rId14"/>
    <p:sldId id="267" r:id="rId15"/>
    <p:sldId id="269" r:id="rId16"/>
    <p:sldId id="278" r:id="rId17"/>
    <p:sldId id="268" r:id="rId18"/>
    <p:sldId id="270" r:id="rId19"/>
    <p:sldId id="271" r:id="rId20"/>
    <p:sldId id="272" r:id="rId21"/>
    <p:sldId id="276" r:id="rId22"/>
    <p:sldId id="279" r:id="rId23"/>
    <p:sldId id="280"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hra" initials="Z" lastIdx="2" clrIdx="0">
    <p:extLst>
      <p:ext uri="{19B8F6BF-5375-455C-9EA6-DF929625EA0E}">
        <p15:presenceInfo xmlns:p15="http://schemas.microsoft.com/office/powerpoint/2012/main" userId="Zah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0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88" d="100"/>
          <a:sy n="88" d="100"/>
        </p:scale>
        <p:origin x="4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14T12:13:15.211" idx="1">
    <p:pos x="10" y="10"/>
    <p:text/>
    <p:extLst>
      <p:ext uri="{C676402C-5697-4E1C-873F-D02D1690AC5C}">
        <p15:threadingInfo xmlns:p15="http://schemas.microsoft.com/office/powerpoint/2012/main" timeZoneBias="-210"/>
      </p:ext>
    </p:extLst>
  </p:cm>
  <p:cm authorId="1" dt="2017-12-14T12:13:16.711" idx="2">
    <p:pos x="106" y="106"/>
    <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2-14T12:13:15.211" idx="1">
    <p:pos x="10" y="10"/>
    <p:text/>
    <p:extLst>
      <p:ext uri="{C676402C-5697-4E1C-873F-D02D1690AC5C}">
        <p15:threadingInfo xmlns:p15="http://schemas.microsoft.com/office/powerpoint/2012/main" timeZoneBias="-210"/>
      </p:ext>
    </p:extLst>
  </p:cm>
  <p:cm authorId="1" dt="2017-12-14T12:13:16.711" idx="2">
    <p:pos x="106" y="106"/>
    <p:text/>
    <p:extLst>
      <p:ext uri="{C676402C-5697-4E1C-873F-D02D1690AC5C}">
        <p15:threadingInfo xmlns:p15="http://schemas.microsoft.com/office/powerpoint/2012/main" timeZoneBias="-21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8055AA-556B-4BF7-86A1-3BD26D8AE55D}" type="datetimeFigureOut">
              <a:rPr lang="en-US" smtClean="0"/>
              <a:t>2017-12-17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EA08F9-4D54-4E90-A4F5-DCF646F5F6E8}" type="slidenum">
              <a:rPr lang="en-US" smtClean="0"/>
              <a:t>‹#›</a:t>
            </a:fld>
            <a:endParaRPr lang="en-US"/>
          </a:p>
        </p:txBody>
      </p:sp>
    </p:spTree>
    <p:extLst>
      <p:ext uri="{BB962C8B-B14F-4D97-AF65-F5344CB8AC3E}">
        <p14:creationId xmlns:p14="http://schemas.microsoft.com/office/powerpoint/2010/main" val="3364984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2CA58-B406-4823-8035-43724D1DD611}" type="datetimeFigureOut">
              <a:rPr lang="en-US" smtClean="0"/>
              <a:t>2017-12-17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FEF86-7FEA-48D9-90AA-DB8ACBACC2AD}" type="slidenum">
              <a:rPr lang="en-US" smtClean="0"/>
              <a:t>‹#›</a:t>
            </a:fld>
            <a:endParaRPr lang="en-US"/>
          </a:p>
        </p:txBody>
      </p:sp>
    </p:spTree>
    <p:extLst>
      <p:ext uri="{BB962C8B-B14F-4D97-AF65-F5344CB8AC3E}">
        <p14:creationId xmlns:p14="http://schemas.microsoft.com/office/powerpoint/2010/main" val="877599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CC63751-7AB1-4707-972A-B9E07C16D5A4}" type="datetime1">
              <a:rPr lang="en-US" smtClean="0"/>
              <a:t>2017-12-17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EAB701-6144-410A-8FEB-875E5145C7ED}" type="datetime1">
              <a:rPr lang="en-US" smtClean="0"/>
              <a:t>2017-12-17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35C0C6A-8421-4643-AC0C-B27B31B0132F}" type="datetime1">
              <a:rPr lang="en-US" smtClean="0"/>
              <a:t>2017-12-17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021E49F-F257-4941-A6CC-C7E015127CE7}" type="datetime1">
              <a:rPr lang="en-US" smtClean="0"/>
              <a:t>2017-12-17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BC3394-D1C8-452B-9044-35B5C70C7D11}" type="datetime1">
              <a:rPr lang="en-US" smtClean="0"/>
              <a:t>2017-12-17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86EE26-C111-43E8-A449-2553DCF714C4}" type="datetime1">
              <a:rPr lang="en-US" smtClean="0"/>
              <a:t>2017-12-17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95C295-8444-4FAD-8177-995DF564BB3A}" type="datetime1">
              <a:rPr lang="en-US" smtClean="0"/>
              <a:t>2017-12-17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5B9CE8A-7F3E-4C3A-A294-EE0CC36781E0}" type="datetime1">
              <a:rPr lang="en-US" smtClean="0"/>
              <a:t>2017-12-17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44DEFED-958D-46C1-8560-91103445D63B}" type="datetime1">
              <a:rPr lang="en-US" smtClean="0"/>
              <a:t>2017-12-17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A8EB05-33F0-4DAD-9708-7924A62442E9}" type="datetime1">
              <a:rPr lang="en-US" smtClean="0"/>
              <a:t>2017-12-17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E96B2E-7519-42AD-B50C-FE7E78CC0BA4}" type="datetime1">
              <a:rPr lang="en-US" smtClean="0"/>
              <a:t>2017-12-17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20DD8D-6A0B-496B-AE66-4CD27A3B4D9B}" type="datetime1">
              <a:rPr lang="en-US" smtClean="0"/>
              <a:t>2017-12-17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561E08-7F61-4CD3-997C-F92A206B58A4}" type="datetime1">
              <a:rPr lang="en-US" smtClean="0"/>
              <a:t>2017-12-17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8A173D-8694-4C31-8472-A573DD320FE6}" type="datetime1">
              <a:rPr lang="en-US" smtClean="0"/>
              <a:t>2017-12-17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8F314-D03B-4783-BAD4-37E1D2BC2722}" type="datetime1">
              <a:rPr lang="en-US" smtClean="0"/>
              <a:t>2017-12-17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E3F05F-7085-4FDF-B414-50533AEC1990}" type="datetime1">
              <a:rPr lang="en-US" smtClean="0"/>
              <a:t>2017-12-17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231859-1B69-4072-8C5E-30068569D9CD}" type="datetime1">
              <a:rPr lang="en-US" smtClean="0"/>
              <a:t>2017-12-17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F528B3-6477-463C-B5EE-59522E14DC2E}" type="datetime1">
              <a:rPr lang="en-US" smtClean="0"/>
              <a:t>2017-12-17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hyperlink" Target="&#1575;&#1585;&#1575;&#1574;&#1607;.ppt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23513861348.pdf"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3321" y="618310"/>
            <a:ext cx="3626051" cy="954318"/>
          </a:xfrm>
        </p:spPr>
        <p:txBody>
          <a:bodyPr/>
          <a:lstStyle/>
          <a:p>
            <a:pPr algn="ctr"/>
            <a:r>
              <a:rPr lang="fa-IR" dirty="0" smtClean="0">
                <a:cs typeface="A Afsaneh" panose="02000700000000000000" pitchFamily="2" charset="-78"/>
              </a:rPr>
              <a:t>به نام خدا</a:t>
            </a:r>
            <a:endParaRPr lang="en-US" dirty="0">
              <a:cs typeface="A Afsaneh" panose="02000700000000000000" pitchFamily="2" charset="-78"/>
            </a:endParaRPr>
          </a:p>
        </p:txBody>
      </p:sp>
      <p:sp>
        <p:nvSpPr>
          <p:cNvPr id="3" name="Subtitle 2"/>
          <p:cNvSpPr>
            <a:spLocks noGrp="1"/>
          </p:cNvSpPr>
          <p:nvPr>
            <p:ph type="subTitle" idx="1"/>
          </p:nvPr>
        </p:nvSpPr>
        <p:spPr>
          <a:xfrm>
            <a:off x="1154955" y="1854926"/>
            <a:ext cx="8825658" cy="3783874"/>
          </a:xfrm>
        </p:spPr>
        <p:txBody>
          <a:bodyPr>
            <a:normAutofit fontScale="70000" lnSpcReduction="20000"/>
          </a:bodyPr>
          <a:lstStyle/>
          <a:p>
            <a:pPr algn="ctr"/>
            <a:r>
              <a:rPr lang="fa-IR" sz="3400" b="1" dirty="0" smtClean="0">
                <a:solidFill>
                  <a:srgbClr val="FFC000"/>
                </a:solidFill>
                <a:cs typeface="B Zar" panose="00000400000000000000" pitchFamily="2" charset="-78"/>
              </a:rPr>
              <a:t>حل مسئله ی کوتاه ترین مسیر در گره  های تصادفی در صورت همبستگی بین هزینه یالها با استفاده از بازی بین اتوماتای یادگیر</a:t>
            </a:r>
          </a:p>
          <a:p>
            <a:pPr algn="ctr"/>
            <a:endParaRPr lang="fa-IR" sz="2800" dirty="0">
              <a:solidFill>
                <a:srgbClr val="FFC000"/>
              </a:solidFill>
              <a:cs typeface="A Afsaneh" panose="02000700000000000000" pitchFamily="2" charset="-78"/>
            </a:endParaRPr>
          </a:p>
          <a:p>
            <a:pPr algn="ctr"/>
            <a:r>
              <a:rPr lang="fa-IR" sz="3100" b="1" dirty="0" smtClean="0">
                <a:solidFill>
                  <a:schemeClr val="bg1">
                    <a:lumMod val="65000"/>
                  </a:schemeClr>
                </a:solidFill>
                <a:latin typeface="A Nahar" panose="020B0800040000020004" pitchFamily="34" charset="-78"/>
                <a:ea typeface="A Nahar" panose="020B0800040000020004" pitchFamily="34" charset="-78"/>
                <a:cs typeface="A Shams" panose="00000400000000000000" pitchFamily="2" charset="-78"/>
              </a:rPr>
              <a:t>ارائه دهنده:</a:t>
            </a:r>
          </a:p>
          <a:p>
            <a:pPr algn="ctr"/>
            <a:r>
              <a:rPr lang="fa-IR" sz="2600" b="1" i="1" dirty="0" smtClean="0">
                <a:solidFill>
                  <a:srgbClr val="FFFF00"/>
                </a:solidFill>
                <a:latin typeface="A Nahar" panose="020B0800040000020004" pitchFamily="34" charset="-78"/>
                <a:ea typeface="A Nahar" panose="020B0800040000020004" pitchFamily="34" charset="-78"/>
                <a:cs typeface="B Zar" panose="00000400000000000000" pitchFamily="2" charset="-78"/>
              </a:rPr>
              <a:t>زهرا ایرانی رحقی</a:t>
            </a:r>
          </a:p>
          <a:p>
            <a:pPr algn="ctr"/>
            <a:endParaRPr lang="fa-IR" dirty="0">
              <a:solidFill>
                <a:srgbClr val="FFFF00"/>
              </a:solidFill>
              <a:latin typeface="A Nahar" panose="020B0800040000020004" pitchFamily="34" charset="-78"/>
              <a:ea typeface="A Nahar" panose="020B0800040000020004" pitchFamily="34" charset="-78"/>
              <a:cs typeface="B Zar" panose="00000400000000000000" pitchFamily="2" charset="-78"/>
            </a:endParaRPr>
          </a:p>
          <a:p>
            <a:pPr algn="ctr"/>
            <a:r>
              <a:rPr lang="fa-IR" sz="3100" b="1" dirty="0" smtClean="0">
                <a:solidFill>
                  <a:schemeClr val="bg1">
                    <a:lumMod val="65000"/>
                  </a:schemeClr>
                </a:solidFill>
                <a:latin typeface="A Nahar" panose="020B0800040000020004" pitchFamily="34" charset="-78"/>
                <a:ea typeface="A Nahar" panose="020B0800040000020004" pitchFamily="34" charset="-78"/>
                <a:cs typeface="A Shams" panose="00000400000000000000" pitchFamily="2" charset="-78"/>
              </a:rPr>
              <a:t>نام استاد :</a:t>
            </a:r>
          </a:p>
          <a:p>
            <a:pPr algn="ctr"/>
            <a:r>
              <a:rPr lang="fa-IR" sz="2600" b="1" i="1" dirty="0" smtClean="0">
                <a:solidFill>
                  <a:srgbClr val="FFFF00"/>
                </a:solidFill>
                <a:latin typeface="A Nahar" panose="020B0800040000020004" pitchFamily="34" charset="-78"/>
                <a:ea typeface="A Nahar" panose="020B0800040000020004" pitchFamily="34" charset="-78"/>
                <a:cs typeface="B Zar" panose="00000400000000000000" pitchFamily="2" charset="-78"/>
              </a:rPr>
              <a:t>استاد وحیدی پور</a:t>
            </a:r>
          </a:p>
          <a:p>
            <a:pPr algn="ctr"/>
            <a:endParaRPr lang="fa-IR" dirty="0">
              <a:solidFill>
                <a:srgbClr val="FFFF00"/>
              </a:solidFill>
              <a:latin typeface="A Nahar" panose="020B0800040000020004" pitchFamily="34" charset="-78"/>
              <a:ea typeface="A Nahar" panose="020B0800040000020004" pitchFamily="34" charset="-78"/>
              <a:cs typeface="B Zar" panose="00000400000000000000" pitchFamily="2" charset="-78"/>
            </a:endParaRPr>
          </a:p>
          <a:p>
            <a:pPr algn="ctr"/>
            <a:r>
              <a:rPr lang="fa-IR" dirty="0" smtClean="0">
                <a:solidFill>
                  <a:schemeClr val="bg1">
                    <a:lumMod val="85000"/>
                  </a:schemeClr>
                </a:solidFill>
                <a:latin typeface="A Nahar" panose="020B0800040000020004" pitchFamily="34" charset="-78"/>
                <a:ea typeface="A Nahar" panose="020B0800040000020004" pitchFamily="34" charset="-78"/>
                <a:cs typeface="B Zar" panose="00000400000000000000" pitchFamily="2" charset="-78"/>
              </a:rPr>
              <a:t>دانشکده ی برق و کامپیوتر</a:t>
            </a:r>
          </a:p>
          <a:p>
            <a:pPr algn="ctr"/>
            <a:r>
              <a:rPr lang="fa-IR" dirty="0" smtClean="0">
                <a:solidFill>
                  <a:schemeClr val="bg1">
                    <a:lumMod val="85000"/>
                  </a:schemeClr>
                </a:solidFill>
                <a:latin typeface="A Nahar" panose="020B0800040000020004" pitchFamily="34" charset="-78"/>
                <a:ea typeface="A Nahar" panose="020B0800040000020004" pitchFamily="34" charset="-78"/>
                <a:cs typeface="B Zar" panose="00000400000000000000" pitchFamily="2" charset="-78"/>
              </a:rPr>
              <a:t>آذر ماه 96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173" y="607790"/>
            <a:ext cx="1264109" cy="1105987"/>
          </a:xfrm>
          <a:prstGeom prst="rect">
            <a:avLst/>
          </a:prstGeom>
          <a:solidFill>
            <a:schemeClr val="bg2">
              <a:lumMod val="90000"/>
            </a:schemeClr>
          </a:solidFill>
        </p:spPr>
      </p:pic>
      <p:sp>
        <p:nvSpPr>
          <p:cNvPr id="7" name="Rectangle 6"/>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893714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anim calcmode="lin" valueType="num">
                                      <p:cBhvr>
                                        <p:cTn id="13"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anim calcmode="lin" valueType="num">
                                      <p:cBhvr>
                                        <p:cTn id="18"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500"/>
                                        <p:tgtEl>
                                          <p:spTgt spid="3">
                                            <p:txEl>
                                              <p:pRg st="5" end="5"/>
                                            </p:txEl>
                                          </p:spTgt>
                                        </p:tgtEl>
                                      </p:cBhvr>
                                    </p:animEffect>
                                    <p:anim calcmode="lin" valueType="num">
                                      <p:cBhvr>
                                        <p:cTn id="2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500"/>
                                        <p:tgtEl>
                                          <p:spTgt spid="3">
                                            <p:txEl>
                                              <p:pRg st="6" end="6"/>
                                            </p:txEl>
                                          </p:spTgt>
                                        </p:tgtEl>
                                      </p:cBhvr>
                                    </p:animEffect>
                                    <p:anim calcmode="lin" valueType="num">
                                      <p:cBhvr>
                                        <p:cTn id="28"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500"/>
                                        <p:tgtEl>
                                          <p:spTgt spid="3">
                                            <p:txEl>
                                              <p:pRg st="8" end="8"/>
                                            </p:txEl>
                                          </p:spTgt>
                                        </p:tgtEl>
                                      </p:cBhvr>
                                    </p:animEffect>
                                    <p:anim calcmode="lin" valueType="num">
                                      <p:cBhvr>
                                        <p:cTn id="33"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500"/>
                                        <p:tgtEl>
                                          <p:spTgt spid="3">
                                            <p:txEl>
                                              <p:pRg st="9" end="9"/>
                                            </p:txEl>
                                          </p:spTgt>
                                        </p:tgtEl>
                                      </p:cBhvr>
                                    </p:animEffect>
                                    <p:anim calcmode="lin" valueType="num">
                                      <p:cBhvr>
                                        <p:cTn id="38" dur="1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28" y="915371"/>
            <a:ext cx="9634412" cy="4952359"/>
          </a:xfrm>
          <a:prstGeom prst="rect">
            <a:avLst/>
          </a:prstGeom>
        </p:spPr>
      </p:pic>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10/23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79983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sz="4800" dirty="0" smtClean="0">
                <a:cs typeface="A Afsaneh" panose="02000700000000000000" pitchFamily="2" charset="-78"/>
              </a:rPr>
              <a:t>چند اصطلاح که بهتر است با آنها آشنا باشید :</a:t>
            </a:r>
            <a:endParaRPr lang="en-US" sz="4800" dirty="0">
              <a:cs typeface="A Afsaneh" panose="02000700000000000000" pitchFamily="2" charset="-78"/>
            </a:endParaRPr>
          </a:p>
        </p:txBody>
      </p:sp>
      <p:sp>
        <p:nvSpPr>
          <p:cNvPr id="4" name="Text Placeholder 3"/>
          <p:cNvSpPr>
            <a:spLocks noGrp="1"/>
          </p:cNvSpPr>
          <p:nvPr>
            <p:ph type="body" sz="half" idx="2"/>
          </p:nvPr>
        </p:nvSpPr>
        <p:spPr>
          <a:xfrm>
            <a:off x="2238107" y="3474720"/>
            <a:ext cx="7420290" cy="2952206"/>
          </a:xfrm>
          <a:solidFill>
            <a:schemeClr val="bg1">
              <a:lumMod val="85000"/>
            </a:schemeClr>
          </a:solidFill>
          <a:ln>
            <a:solidFill>
              <a:schemeClr val="accent6">
                <a:lumMod val="50000"/>
              </a:schemeClr>
            </a:solidFill>
          </a:ln>
        </p:spPr>
        <p:txBody>
          <a:bodyPr/>
          <a:lstStyle/>
          <a:p>
            <a:pPr algn="r" rtl="1"/>
            <a:r>
              <a:rPr lang="fa-IR" sz="3600" b="1" dirty="0">
                <a:solidFill>
                  <a:srgbClr val="FF0000"/>
                </a:solidFill>
                <a:cs typeface="B Zar" panose="00000400000000000000" pitchFamily="2" charset="-78"/>
              </a:rPr>
              <a:t>3</a:t>
            </a:r>
            <a:r>
              <a:rPr lang="fa-IR" sz="3600" b="1" dirty="0" smtClean="0">
                <a:solidFill>
                  <a:srgbClr val="FF0000"/>
                </a:solidFill>
                <a:cs typeface="B Zar" panose="00000400000000000000" pitchFamily="2" charset="-78"/>
              </a:rPr>
              <a:t>- </a:t>
            </a:r>
            <a:r>
              <a:rPr lang="ar-SA" sz="3600" b="1" dirty="0">
                <a:solidFill>
                  <a:srgbClr val="FF0000"/>
                </a:solidFill>
                <a:cs typeface="B Zar" panose="00000400000000000000" pitchFamily="2" charset="-78"/>
              </a:rPr>
              <a:t>بازی بین اتوماتاهای </a:t>
            </a:r>
            <a:r>
              <a:rPr lang="ar-SA" sz="3600" b="1" dirty="0" smtClean="0">
                <a:solidFill>
                  <a:srgbClr val="FF0000"/>
                </a:solidFill>
                <a:cs typeface="B Zar" panose="00000400000000000000" pitchFamily="2" charset="-78"/>
              </a:rPr>
              <a:t>یادگیر</a:t>
            </a:r>
            <a:r>
              <a:rPr lang="fa-IR" sz="3600" b="1" dirty="0" smtClean="0">
                <a:solidFill>
                  <a:srgbClr val="FF0000"/>
                </a:solidFill>
                <a:cs typeface="B Zar" panose="00000400000000000000" pitchFamily="2" charset="-78"/>
              </a:rPr>
              <a:t>:</a:t>
            </a:r>
          </a:p>
          <a:p>
            <a:pPr algn="r" rtl="1"/>
            <a:r>
              <a:rPr lang="ar-SA" b="1" dirty="0">
                <a:solidFill>
                  <a:srgbClr val="4D0E52"/>
                </a:solidFill>
                <a:cs typeface="B Zar" panose="00000400000000000000" pitchFamily="2" charset="-78"/>
              </a:rPr>
              <a:t>در بازی بین اتوماتاهای یادگیر </a:t>
            </a:r>
            <a:r>
              <a:rPr lang="ar-SA" b="1" dirty="0" smtClean="0">
                <a:solidFill>
                  <a:srgbClr val="4D0E52"/>
                </a:solidFill>
                <a:cs typeface="B Zar" panose="00000400000000000000" pitchFamily="2" charset="-78"/>
              </a:rPr>
              <a:t>شبکه </a:t>
            </a:r>
            <a:r>
              <a:rPr lang="ar-SA" b="1" dirty="0">
                <a:solidFill>
                  <a:srgbClr val="4D0E52"/>
                </a:solidFill>
                <a:cs typeface="B Zar" panose="00000400000000000000" pitchFamily="2" charset="-78"/>
              </a:rPr>
              <a:t>ای از اتوماتاهای یادگیر برای حل مساله همکاری مینمایند. در این شبکه در هر مرحله تمامی اتوماتاهای یادگیر فعالی شده و سپس هر یک از انها یکی از اعمال خود را انتخاب مینماید. اعمال انتخاب شده در محیط اجرا و با توجه به نتیجه اعمال به انها پاداش و یا جریمه داده میشود. یالهای ورودی هر گره در این شبکه به عنوان عملهای اتوماتای یادگیر متناظر با ان گره درنظر گرفته شده اند. </a:t>
            </a:r>
            <a:endParaRPr lang="fa-IR" sz="2000" b="1" dirty="0" smtClean="0">
              <a:solidFill>
                <a:srgbClr val="4D0E52"/>
              </a:solidFill>
              <a:cs typeface="B Zar" panose="00000400000000000000" pitchFamily="2" charset="-78"/>
            </a:endParaRP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11/23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431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26" y="1460560"/>
            <a:ext cx="9756027" cy="4717402"/>
          </a:xfrm>
          <a:prstGeom prst="rect">
            <a:avLst/>
          </a:prstGeom>
        </p:spPr>
      </p:pic>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12/23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664306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6600" dirty="0" smtClean="0">
                <a:cs typeface="A Afsaneh" panose="02000700000000000000" pitchFamily="2" charset="-78"/>
              </a:rPr>
              <a:t>الگوریتم پیشنهادی :</a:t>
            </a:r>
            <a:endParaRPr lang="en-US" sz="6600" dirty="0">
              <a:cs typeface="A Afsaneh" panose="02000700000000000000" pitchFamily="2" charset="-78"/>
            </a:endParaRPr>
          </a:p>
        </p:txBody>
      </p:sp>
      <p:sp>
        <p:nvSpPr>
          <p:cNvPr id="3" name="Text Placeholder 2"/>
          <p:cNvSpPr>
            <a:spLocks noGrp="1"/>
          </p:cNvSpPr>
          <p:nvPr>
            <p:ph type="body" sz="half" idx="2"/>
          </p:nvPr>
        </p:nvSpPr>
        <p:spPr>
          <a:xfrm>
            <a:off x="1154954" y="3543300"/>
            <a:ext cx="8825659" cy="3136174"/>
          </a:xfrm>
          <a:solidFill>
            <a:schemeClr val="bg1">
              <a:lumMod val="85000"/>
            </a:schemeClr>
          </a:solidFill>
          <a:ln>
            <a:solidFill>
              <a:schemeClr val="accent6">
                <a:lumMod val="50000"/>
              </a:schemeClr>
            </a:solidFill>
          </a:ln>
        </p:spPr>
        <p:txBody>
          <a:bodyPr>
            <a:normAutofit/>
          </a:bodyPr>
          <a:lstStyle/>
          <a:p>
            <a:pPr algn="ctr" rtl="1"/>
            <a:r>
              <a:rPr lang="fa-IR" sz="2800" b="1" dirty="0" smtClean="0">
                <a:solidFill>
                  <a:srgbClr val="4D0E52"/>
                </a:solidFill>
                <a:cs typeface="B Zar" panose="00000400000000000000" pitchFamily="2" charset="-78"/>
              </a:rPr>
              <a:t>در الگوریتم پیشنهادی از بازی بین اتوماتاهای یادگیر برای پیداکردن کوتاه ترین مسیر بین یک گره و دیگر گره های گراف استفاده میشود.</a:t>
            </a: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13/23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36561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txBox="1">
            <a:spLocks/>
          </p:cNvSpPr>
          <p:nvPr/>
        </p:nvSpPr>
        <p:spPr>
          <a:xfrm>
            <a:off x="5590903" y="218503"/>
            <a:ext cx="5536520" cy="16898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rtl="1"/>
            <a:r>
              <a:rPr lang="en-US" sz="4000" b="1" dirty="0" smtClean="0">
                <a:cs typeface="A Afsaneh" panose="02000700000000000000" pitchFamily="2" charset="-78"/>
              </a:rPr>
              <a:t> </a:t>
            </a:r>
            <a:r>
              <a:rPr lang="fa-IR" sz="4000" b="1" dirty="0" smtClean="0">
                <a:cs typeface="A Afsaneh" panose="02000700000000000000" pitchFamily="2" charset="-78"/>
              </a:rPr>
              <a:t>الگوریتم پیشنهادی :</a:t>
            </a:r>
            <a:endParaRPr lang="en-US" sz="4000" b="1" dirty="0">
              <a:cs typeface="A Afsaneh" panose="02000700000000000000" pitchFamily="2" charset="-78"/>
            </a:endParaRPr>
          </a:p>
        </p:txBody>
      </p:sp>
      <p:sp>
        <p:nvSpPr>
          <p:cNvPr id="11" name="Title 8"/>
          <p:cNvSpPr txBox="1">
            <a:spLocks/>
          </p:cNvSpPr>
          <p:nvPr/>
        </p:nvSpPr>
        <p:spPr bwMode="gray">
          <a:xfrm>
            <a:off x="669697" y="2229394"/>
            <a:ext cx="10040982" cy="4245065"/>
          </a:xfrm>
          <a:prstGeom prst="rect">
            <a:avLst/>
          </a:prstGeom>
          <a:solidFill>
            <a:schemeClr val="bg1">
              <a:lumMod val="95000"/>
            </a:schemeClr>
          </a:solidFill>
          <a:ln>
            <a:solidFill>
              <a:schemeClr val="accent6">
                <a:lumMod val="75000"/>
              </a:schemeClr>
            </a:solidFill>
          </a:ln>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000" b="1" dirty="0" smtClean="0">
                <a:solidFill>
                  <a:srgbClr val="4D0E52"/>
                </a:solidFill>
                <a:cs typeface="B Zar" panose="00000400000000000000" pitchFamily="2" charset="-78"/>
              </a:rPr>
              <a:t>برای حل این مسئله هر گره شبکه به یک گروه متشکل از </a:t>
            </a:r>
            <a:r>
              <a:rPr lang="fa-IR" sz="2000" b="1" u="sng" dirty="0" smtClean="0">
                <a:solidFill>
                  <a:srgbClr val="4D0E52"/>
                </a:solidFill>
                <a:cs typeface="B Zar" panose="00000400000000000000" pitchFamily="2" charset="-78"/>
              </a:rPr>
              <a:t>۴</a:t>
            </a:r>
            <a:r>
              <a:rPr lang="fa-IR" sz="2000" b="1" dirty="0" smtClean="0">
                <a:solidFill>
                  <a:srgbClr val="4D0E52"/>
                </a:solidFill>
                <a:cs typeface="B Zar" panose="00000400000000000000" pitchFamily="2" charset="-78"/>
              </a:rPr>
              <a:t> اتوماتای یادگیر</a:t>
            </a:r>
            <a:r>
              <a:rPr lang="en-US" sz="2000" b="1" dirty="0" smtClean="0">
                <a:solidFill>
                  <a:srgbClr val="4D0E52"/>
                </a:solidFill>
                <a:cs typeface="B Zar" panose="00000400000000000000" pitchFamily="2" charset="-78"/>
              </a:rPr>
              <a:t>(QLA ) </a:t>
            </a:r>
            <a:r>
              <a:rPr lang="fa-IR" sz="2000" b="1" dirty="0" smtClean="0">
                <a:solidFill>
                  <a:srgbClr val="4D0E52"/>
                </a:solidFill>
                <a:cs typeface="B Zar" panose="00000400000000000000" pitchFamily="2" charset="-78"/>
              </a:rPr>
              <a:t> که با محیط تصادفی در ارتباط میباشند مجهز می باشد. در هر زمان با توجه به شرایط محیط فقط دو اتوماتای یادگیر از </a:t>
            </a:r>
            <a:r>
              <a:rPr lang="fa-IR" sz="2000" b="1" u="sng" dirty="0" smtClean="0">
                <a:solidFill>
                  <a:srgbClr val="4D0E52"/>
                </a:solidFill>
                <a:cs typeface="B Zar" panose="00000400000000000000" pitchFamily="2" charset="-78"/>
              </a:rPr>
              <a:t>۴</a:t>
            </a:r>
            <a:r>
              <a:rPr lang="fa-IR" sz="2000" b="1" dirty="0" smtClean="0">
                <a:solidFill>
                  <a:srgbClr val="4D0E52"/>
                </a:solidFill>
                <a:cs typeface="B Zar" panose="00000400000000000000" pitchFamily="2" charset="-78"/>
              </a:rPr>
              <a:t> اتوماتای یادگیر در هر گره فعال خواهند بود: </a:t>
            </a:r>
            <a:r>
              <a:rPr lang="fa-IR" sz="2000" b="1" u="sng" dirty="0" smtClean="0">
                <a:solidFill>
                  <a:srgbClr val="4D0E52"/>
                </a:solidFill>
                <a:cs typeface="B Zar" panose="00000400000000000000" pitchFamily="2" charset="-78"/>
              </a:rPr>
              <a:t>۲</a:t>
            </a:r>
            <a:r>
              <a:rPr lang="fa-IR" sz="2000" b="1" dirty="0" smtClean="0">
                <a:solidFill>
                  <a:srgbClr val="4D0E52"/>
                </a:solidFill>
                <a:cs typeface="B Zar" panose="00000400000000000000" pitchFamily="2" charset="-78"/>
              </a:rPr>
              <a:t> اتوماتای یادگیر برای زمانیکه محیط در حالت ازدحام باشد و </a:t>
            </a:r>
            <a:r>
              <a:rPr lang="fa-IR" sz="2000" b="1" u="sng" dirty="0" smtClean="0">
                <a:solidFill>
                  <a:srgbClr val="4D0E52"/>
                </a:solidFill>
                <a:cs typeface="B Zar" panose="00000400000000000000" pitchFamily="2" charset="-78"/>
              </a:rPr>
              <a:t>۲</a:t>
            </a:r>
            <a:r>
              <a:rPr lang="fa-IR" sz="2000" b="1" dirty="0" smtClean="0">
                <a:solidFill>
                  <a:srgbClr val="4D0E52"/>
                </a:solidFill>
                <a:cs typeface="B Zar" panose="00000400000000000000" pitchFamily="2" charset="-78"/>
              </a:rPr>
              <a:t> اتوماتای دیگر برای زمانی که که محیط در حالت بدون ازدحام باشد. یکی از </a:t>
            </a:r>
            <a:r>
              <a:rPr lang="fa-IR" sz="2000" b="1" u="sng" dirty="0" smtClean="0">
                <a:solidFill>
                  <a:srgbClr val="4D0E52"/>
                </a:solidFill>
                <a:cs typeface="B Zar" panose="00000400000000000000" pitchFamily="2" charset="-78"/>
              </a:rPr>
              <a:t>۲</a:t>
            </a:r>
            <a:r>
              <a:rPr lang="fa-IR" sz="2000" b="1" dirty="0" smtClean="0">
                <a:solidFill>
                  <a:srgbClr val="4D0E52"/>
                </a:solidFill>
                <a:cs typeface="B Zar" panose="00000400000000000000" pitchFamily="2" charset="-78"/>
              </a:rPr>
              <a:t> اتوماتای فعال در هر زمان وظیفه یادگیری همبستگی را به عهده دارند که اتوماتای یادگیرنده همبستگی نامیده می شوند و اتوماتای یادگیر فعال دیگر وظیفه یادگیری یال بهینه را به عهده دارد که اتوماتای یادگیرنده یال بهینه نامیده می شوند. </a:t>
            </a:r>
            <a:endParaRPr lang="en-US" sz="2000" b="1" dirty="0">
              <a:solidFill>
                <a:srgbClr val="4D0E52"/>
              </a:solidFill>
              <a:cs typeface="B Zar" panose="00000400000000000000" pitchFamily="2" charset="-78"/>
            </a:endParaRPr>
          </a:p>
        </p:txBody>
      </p:sp>
      <p:sp>
        <p:nvSpPr>
          <p:cNvPr id="5" name="Rectangle 4"/>
          <p:cNvSpPr/>
          <p:nvPr/>
        </p:nvSpPr>
        <p:spPr>
          <a:xfrm>
            <a:off x="5462770" y="1644619"/>
            <a:ext cx="7502500" cy="584775"/>
          </a:xfrm>
          <a:prstGeom prst="rect">
            <a:avLst/>
          </a:prstGeom>
          <a:noFill/>
          <a:ln>
            <a:solidFill>
              <a:schemeClr val="tx1"/>
            </a:solidFill>
          </a:ln>
        </p:spPr>
        <p:txBody>
          <a:bodyPr wrap="square" lIns="91440" tIns="45720" rIns="91440" bIns="45720">
            <a:spAutoFit/>
          </a:bodyPr>
          <a:lstStyle/>
          <a:p>
            <a:pPr algn="ctr"/>
            <a:r>
              <a:rPr lang="fa-IR" sz="3200" dirty="0" smtClean="0">
                <a:ln w="0"/>
                <a:solidFill>
                  <a:schemeClr val="accent1"/>
                </a:solidFill>
                <a:effectLst>
                  <a:outerShdw blurRad="38100" dist="25400" dir="5400000" algn="ctr" rotWithShape="0">
                    <a:srgbClr val="6E747A">
                      <a:alpha val="43000"/>
                    </a:srgbClr>
                  </a:outerShdw>
                </a:effectLst>
                <a:cs typeface="B Farnaz" panose="00000400000000000000" pitchFamily="2" charset="-78"/>
              </a:rPr>
              <a:t>مرحله 1 _معرفی و انتخاب  اتوماتاها :</a:t>
            </a:r>
            <a:endParaRPr lang="en-US" sz="3200" b="0" cap="none" spc="0" dirty="0">
              <a:ln w="0"/>
              <a:solidFill>
                <a:schemeClr val="accent1"/>
              </a:solidFill>
              <a:effectLst>
                <a:outerShdw blurRad="38100" dist="25400" dir="5400000" algn="ctr" rotWithShape="0">
                  <a:srgbClr val="6E747A">
                    <a:alpha val="43000"/>
                  </a:srgbClr>
                </a:outerShdw>
              </a:effectLst>
              <a:cs typeface="B Farnaz" panose="00000400000000000000" pitchFamily="2" charset="-78"/>
            </a:endParaRPr>
          </a:p>
        </p:txBody>
      </p:sp>
      <p:sp>
        <p:nvSpPr>
          <p:cNvPr id="6" name="Rectangle 5"/>
          <p:cNvSpPr/>
          <p:nvPr/>
        </p:nvSpPr>
        <p:spPr>
          <a:xfrm>
            <a:off x="-155993" y="6517864"/>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14/23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1622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7" y="1524000"/>
            <a:ext cx="5495365" cy="3971365"/>
          </a:xfrm>
        </p:spPr>
        <p:txBody>
          <a:bodyPr/>
          <a:lstStyle/>
          <a:p>
            <a:pPr algn="r" rtl="1"/>
            <a:r>
              <a:rPr lang="fa-IR" sz="2400" b="1" dirty="0" smtClean="0">
                <a:solidFill>
                  <a:srgbClr val="FFFF00"/>
                </a:solidFill>
                <a:cs typeface="B Baran" panose="00000400000000000000" pitchFamily="2" charset="-78"/>
              </a:rPr>
              <a:t>تمام </a:t>
            </a:r>
            <a:r>
              <a:rPr lang="en-US" sz="2400" b="1" dirty="0" smtClean="0">
                <a:solidFill>
                  <a:srgbClr val="FFFF00"/>
                </a:solidFill>
                <a:cs typeface="B Baran" panose="00000400000000000000" pitchFamily="2" charset="-78"/>
              </a:rPr>
              <a:t>QLA</a:t>
            </a:r>
            <a:r>
              <a:rPr lang="fa-IR" sz="2400" b="1" dirty="0" smtClean="0">
                <a:solidFill>
                  <a:srgbClr val="FFFF00"/>
                </a:solidFill>
                <a:cs typeface="B Baran" panose="00000400000000000000" pitchFamily="2" charset="-78"/>
              </a:rPr>
              <a:t> ها در شبکه فعال میشوند و با توجه به حالت گره متناظر اتوماتاهای مربوط به آن فعال شده و یکی از عمل های خود را انتخاب میکند.</a:t>
            </a:r>
            <a:br>
              <a:rPr lang="fa-IR" sz="2400" b="1" dirty="0" smtClean="0">
                <a:solidFill>
                  <a:srgbClr val="FFFF00"/>
                </a:solidFill>
                <a:cs typeface="B Baran" panose="00000400000000000000" pitchFamily="2" charset="-78"/>
              </a:rPr>
            </a:br>
            <a:r>
              <a:rPr lang="fa-IR" sz="2400" b="1" dirty="0" smtClean="0">
                <a:solidFill>
                  <a:srgbClr val="FFFF00"/>
                </a:solidFill>
                <a:cs typeface="B Baran" panose="00000400000000000000" pitchFamily="2" charset="-78"/>
              </a:rPr>
              <a:t>به عبارتی در هر </a:t>
            </a:r>
            <a:r>
              <a:rPr lang="en-US" sz="2400" b="1" dirty="0" smtClean="0">
                <a:solidFill>
                  <a:srgbClr val="FFFF00"/>
                </a:solidFill>
                <a:cs typeface="B Baran" panose="00000400000000000000" pitchFamily="2" charset="-78"/>
              </a:rPr>
              <a:t>QLA</a:t>
            </a:r>
            <a:r>
              <a:rPr lang="fa-IR" sz="2400" b="1" dirty="0" smtClean="0">
                <a:solidFill>
                  <a:srgbClr val="FFFF00"/>
                </a:solidFill>
                <a:cs typeface="B Baran" panose="00000400000000000000" pitchFamily="2" charset="-78"/>
              </a:rPr>
              <a:t> دو اتوماتا فعال میشود.</a:t>
            </a:r>
            <a:br>
              <a:rPr lang="fa-IR" sz="2400" b="1" dirty="0" smtClean="0">
                <a:solidFill>
                  <a:srgbClr val="FFFF00"/>
                </a:solidFill>
                <a:cs typeface="B Baran" panose="00000400000000000000" pitchFamily="2" charset="-78"/>
              </a:rPr>
            </a:br>
            <a:r>
              <a:rPr lang="fa-IR" sz="2400" b="1" dirty="0" smtClean="0">
                <a:solidFill>
                  <a:srgbClr val="FFFF00"/>
                </a:solidFill>
                <a:cs typeface="B Baran" panose="00000400000000000000" pitchFamily="2" charset="-78"/>
              </a:rPr>
              <a:t>اتاماتای همبستگی حالت مناسب را انتخاب میکند و اتاماتای یادگیرنده ی یال بهینه یک یال از یال های خروجی گره متناظر با </a:t>
            </a:r>
            <a:r>
              <a:rPr lang="en-US" sz="2400" b="1" dirty="0" smtClean="0">
                <a:solidFill>
                  <a:srgbClr val="FFFF00"/>
                </a:solidFill>
                <a:cs typeface="B Baran" panose="00000400000000000000" pitchFamily="2" charset="-78"/>
              </a:rPr>
              <a:t>QLA </a:t>
            </a:r>
            <a:r>
              <a:rPr lang="fa-IR" sz="2400" b="1" dirty="0" smtClean="0">
                <a:solidFill>
                  <a:srgbClr val="FFFF00"/>
                </a:solidFill>
                <a:cs typeface="B Baran" panose="00000400000000000000" pitchFamily="2" charset="-78"/>
              </a:rPr>
              <a:t> را انتخاب میکند. </a:t>
            </a:r>
            <a:endParaRPr lang="en-US" sz="2400" b="1" dirty="0">
              <a:solidFill>
                <a:srgbClr val="FFFF00"/>
              </a:solidFill>
              <a:cs typeface="B Baran" panose="00000400000000000000" pitchFamily="2" charset="-78"/>
            </a:endParaRPr>
          </a:p>
        </p:txBody>
      </p:sp>
      <p:sp>
        <p:nvSpPr>
          <p:cNvPr id="3" name="Text Placeholder 2"/>
          <p:cNvSpPr>
            <a:spLocks noGrp="1"/>
          </p:cNvSpPr>
          <p:nvPr>
            <p:ph type="body" idx="1"/>
          </p:nvPr>
        </p:nvSpPr>
        <p:spPr/>
        <p:txBody>
          <a:bodyPr>
            <a:normAutofit/>
          </a:bodyPr>
          <a:lstStyle/>
          <a:p>
            <a:pPr algn="ctr" rtl="1"/>
            <a:r>
              <a:rPr lang="fa-IR" sz="5400" b="1" dirty="0" smtClean="0">
                <a:solidFill>
                  <a:schemeClr val="accent1">
                    <a:lumMod val="75000"/>
                  </a:schemeClr>
                </a:solidFill>
                <a:cs typeface="B Zar" panose="00000400000000000000" pitchFamily="2" charset="-78"/>
              </a:rPr>
              <a:t>انتخاب اتاماتا :</a:t>
            </a:r>
            <a:endParaRPr lang="en-US" sz="5400" b="1" dirty="0">
              <a:solidFill>
                <a:schemeClr val="accent1">
                  <a:lumMod val="75000"/>
                </a:schemeClr>
              </a:solidFill>
              <a:cs typeface="B Zar" panose="00000400000000000000" pitchFamily="2" charset="-78"/>
            </a:endParaRP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15/23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rot="10800000" flipV="1">
            <a:off x="6316210" y="120839"/>
            <a:ext cx="4142784" cy="400110"/>
          </a:xfrm>
          <a:prstGeom prst="rect">
            <a:avLst/>
          </a:prstGeom>
          <a:noFill/>
          <a:ln>
            <a:solidFill>
              <a:schemeClr val="tx1"/>
            </a:solidFill>
          </a:ln>
        </p:spPr>
        <p:txBody>
          <a:bodyPr wrap="square" lIns="91440" tIns="45720" rIns="91440" bIns="45720">
            <a:spAutoFit/>
          </a:bodyPr>
          <a:lstStyle/>
          <a:p>
            <a:pPr algn="ctr"/>
            <a:r>
              <a:rPr lang="fa-IR" sz="2000" dirty="0" smtClean="0">
                <a:ln w="0"/>
                <a:solidFill>
                  <a:schemeClr val="accent1"/>
                </a:solidFill>
                <a:effectLst>
                  <a:outerShdw blurRad="38100" dist="25400" dir="5400000" algn="ctr" rotWithShape="0">
                    <a:srgbClr val="6E747A">
                      <a:alpha val="43000"/>
                    </a:srgbClr>
                  </a:outerShdw>
                </a:effectLst>
                <a:cs typeface="B Farnaz" panose="00000400000000000000" pitchFamily="2" charset="-78"/>
              </a:rPr>
              <a:t>مرحله 1 _معرفی و انتخاب  اتوماتاها :</a:t>
            </a:r>
            <a:endParaRPr lang="en-US" sz="2000" b="0" cap="none" spc="0" dirty="0">
              <a:ln w="0"/>
              <a:solidFill>
                <a:schemeClr val="accent1"/>
              </a:solidFill>
              <a:effectLst>
                <a:outerShdw blurRad="38100" dist="25400" dir="5400000" algn="ctr" rotWithShape="0">
                  <a:srgbClr val="6E747A">
                    <a:alpha val="43000"/>
                  </a:srgbClr>
                </a:outerShdw>
              </a:effectLst>
              <a:cs typeface="B Farnaz" panose="00000400000000000000" pitchFamily="2" charset="-78"/>
            </a:endParaRPr>
          </a:p>
        </p:txBody>
      </p:sp>
    </p:spTree>
    <p:extLst>
      <p:ext uri="{BB962C8B-B14F-4D97-AF65-F5344CB8AC3E}">
        <p14:creationId xmlns:p14="http://schemas.microsoft.com/office/powerpoint/2010/main" val="2374762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579" y="1410789"/>
            <a:ext cx="9279961" cy="4731339"/>
          </a:xfrm>
          <a:prstGeom prst="rect">
            <a:avLst/>
          </a:prstGeom>
        </p:spPr>
      </p:pic>
      <p:sp>
        <p:nvSpPr>
          <p:cNvPr id="4" name="Rectangle 3"/>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16/23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738270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txBox="1">
            <a:spLocks/>
          </p:cNvSpPr>
          <p:nvPr/>
        </p:nvSpPr>
        <p:spPr>
          <a:xfrm>
            <a:off x="5590903" y="218503"/>
            <a:ext cx="5536520" cy="16898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rtl="1"/>
            <a:r>
              <a:rPr lang="en-US" sz="4000" b="1" dirty="0" smtClean="0">
                <a:cs typeface="A Afsaneh" panose="02000700000000000000" pitchFamily="2" charset="-78"/>
              </a:rPr>
              <a:t> </a:t>
            </a:r>
            <a:r>
              <a:rPr lang="fa-IR" sz="4000" b="1" dirty="0" smtClean="0">
                <a:cs typeface="A Afsaneh" panose="02000700000000000000" pitchFamily="2" charset="-78"/>
              </a:rPr>
              <a:t>الگوریتم پیشنهادی :</a:t>
            </a:r>
            <a:endParaRPr lang="en-US" sz="4000" b="1" dirty="0">
              <a:cs typeface="A Afsaneh" panose="02000700000000000000" pitchFamily="2" charset="-78"/>
            </a:endParaRPr>
          </a:p>
        </p:txBody>
      </p:sp>
      <p:sp>
        <p:nvSpPr>
          <p:cNvPr id="11" name="Title 8"/>
          <p:cNvSpPr txBox="1">
            <a:spLocks/>
          </p:cNvSpPr>
          <p:nvPr/>
        </p:nvSpPr>
        <p:spPr bwMode="gray">
          <a:xfrm>
            <a:off x="642803" y="2229394"/>
            <a:ext cx="10040982" cy="4245065"/>
          </a:xfrm>
          <a:prstGeom prst="rect">
            <a:avLst/>
          </a:prstGeom>
          <a:solidFill>
            <a:schemeClr val="bg1">
              <a:lumMod val="95000"/>
            </a:schemeClr>
          </a:solidFill>
          <a:ln>
            <a:solidFill>
              <a:schemeClr val="accent6">
                <a:lumMod val="75000"/>
              </a:schemeClr>
            </a:solidFill>
          </a:ln>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000" b="1" dirty="0" smtClean="0">
                <a:solidFill>
                  <a:srgbClr val="4D0E52"/>
                </a:solidFill>
                <a:cs typeface="B Zar" panose="00000400000000000000" pitchFamily="2" charset="-78"/>
              </a:rPr>
              <a:t>یال انتخاب شده با آستانه ی  ازدحام مقایسه میشود تا در حالت ازدحام بودن یا نبودن یال مشخص شود.</a:t>
            </a:r>
          </a:p>
          <a:p>
            <a:pPr algn="r" rtl="1"/>
            <a:r>
              <a:rPr lang="fa-IR" sz="2000" b="1" dirty="0" smtClean="0">
                <a:solidFill>
                  <a:srgbClr val="4D0E52"/>
                </a:solidFill>
                <a:cs typeface="B Zar" panose="00000400000000000000" pitchFamily="2" charset="-78"/>
              </a:rPr>
              <a:t>با توجه به حالت یال انتخاب شده به اتوماتای یادگیرنده ی همبستگی پاداش یا جریمه تعلق میگیرد.</a:t>
            </a:r>
          </a:p>
          <a:p>
            <a:pPr algn="r" rtl="1"/>
            <a:endParaRPr lang="fa-IR" sz="2000" b="1" dirty="0">
              <a:solidFill>
                <a:srgbClr val="4D0E52"/>
              </a:solidFill>
              <a:cs typeface="B Zar" panose="00000400000000000000" pitchFamily="2" charset="-78"/>
            </a:endParaRPr>
          </a:p>
          <a:p>
            <a:pPr algn="r" rtl="1"/>
            <a:r>
              <a:rPr lang="fa-IR" sz="2400" b="1" dirty="0" smtClean="0">
                <a:solidFill>
                  <a:srgbClr val="FF0000"/>
                </a:solidFill>
                <a:cs typeface="B Zar" panose="00000400000000000000" pitchFamily="2" charset="-78"/>
              </a:rPr>
              <a:t>پاداش : </a:t>
            </a:r>
            <a:r>
              <a:rPr lang="fa-IR" sz="2000" b="1" dirty="0" smtClean="0">
                <a:solidFill>
                  <a:srgbClr val="4D0E52"/>
                </a:solidFill>
                <a:cs typeface="B Zar" panose="00000400000000000000" pitchFamily="2" charset="-78"/>
              </a:rPr>
              <a:t>چنانچه عمل ازدحام توسط اتوماتای یادگیر انتخاب شده باشد ویال نیز درحالت ازدحام باشد.(وزن یال بیشتر از آستانه ازدحام) همچنین اگر </a:t>
            </a:r>
            <a:r>
              <a:rPr lang="fa-IR" sz="2000" b="1" dirty="0">
                <a:solidFill>
                  <a:srgbClr val="4D0E52"/>
                </a:solidFill>
                <a:cs typeface="B Zar" panose="00000400000000000000" pitchFamily="2" charset="-78"/>
              </a:rPr>
              <a:t>عمل </a:t>
            </a:r>
            <a:r>
              <a:rPr lang="fa-IR" sz="2000" b="1" dirty="0" smtClean="0">
                <a:solidFill>
                  <a:srgbClr val="4D0E52"/>
                </a:solidFill>
                <a:cs typeface="B Zar" panose="00000400000000000000" pitchFamily="2" charset="-78"/>
              </a:rPr>
              <a:t>بدون ازدحام </a:t>
            </a:r>
            <a:r>
              <a:rPr lang="fa-IR" sz="2000" b="1" dirty="0">
                <a:solidFill>
                  <a:srgbClr val="4D0E52"/>
                </a:solidFill>
                <a:cs typeface="B Zar" panose="00000400000000000000" pitchFamily="2" charset="-78"/>
              </a:rPr>
              <a:t>توسط اتوماتای یادگیر انتخاب شده باشد ویال نیز درحالت </a:t>
            </a:r>
            <a:r>
              <a:rPr lang="fa-IR" sz="2000" b="1" dirty="0" smtClean="0">
                <a:solidFill>
                  <a:srgbClr val="4D0E52"/>
                </a:solidFill>
                <a:cs typeface="B Zar" panose="00000400000000000000" pitchFamily="2" charset="-78"/>
              </a:rPr>
              <a:t>بدون ازدحام </a:t>
            </a:r>
            <a:r>
              <a:rPr lang="fa-IR" sz="2000" b="1" dirty="0">
                <a:solidFill>
                  <a:srgbClr val="4D0E52"/>
                </a:solidFill>
                <a:cs typeface="B Zar" panose="00000400000000000000" pitchFamily="2" charset="-78"/>
              </a:rPr>
              <a:t>باشد.</a:t>
            </a:r>
            <a:endParaRPr lang="fa-IR" sz="2000" b="1" dirty="0" smtClean="0">
              <a:solidFill>
                <a:srgbClr val="4D0E52"/>
              </a:solidFill>
              <a:cs typeface="B Zar" panose="00000400000000000000" pitchFamily="2" charset="-78"/>
            </a:endParaRPr>
          </a:p>
          <a:p>
            <a:pPr algn="r" rtl="1"/>
            <a:endParaRPr lang="fa-IR" sz="2000" b="1" dirty="0">
              <a:solidFill>
                <a:srgbClr val="4D0E52"/>
              </a:solidFill>
              <a:cs typeface="B Zar" panose="00000400000000000000" pitchFamily="2" charset="-78"/>
            </a:endParaRPr>
          </a:p>
          <a:p>
            <a:pPr algn="r" rtl="1"/>
            <a:r>
              <a:rPr lang="fa-IR" sz="2000" b="1" dirty="0" smtClean="0">
                <a:solidFill>
                  <a:srgbClr val="4D0E52"/>
                </a:solidFill>
                <a:cs typeface="B Zar" panose="00000400000000000000" pitchFamily="2" charset="-78"/>
              </a:rPr>
              <a:t>در غیر اینصورت </a:t>
            </a:r>
            <a:r>
              <a:rPr lang="fa-IR" sz="2000" b="1" dirty="0" smtClean="0">
                <a:solidFill>
                  <a:srgbClr val="FF0000"/>
                </a:solidFill>
                <a:cs typeface="B Zar" panose="00000400000000000000" pitchFamily="2" charset="-78"/>
              </a:rPr>
              <a:t>جریمه</a:t>
            </a:r>
            <a:r>
              <a:rPr lang="fa-IR" sz="2000" b="1" dirty="0" smtClean="0">
                <a:solidFill>
                  <a:srgbClr val="4D0E52"/>
                </a:solidFill>
                <a:cs typeface="B Zar" panose="00000400000000000000" pitchFamily="2" charset="-78"/>
              </a:rPr>
              <a:t> داده میشود.</a:t>
            </a:r>
            <a:endParaRPr lang="en-US" sz="2400" b="1" dirty="0">
              <a:solidFill>
                <a:srgbClr val="FF0000"/>
              </a:solidFill>
              <a:cs typeface="B Zar" panose="00000400000000000000" pitchFamily="2" charset="-78"/>
            </a:endParaRPr>
          </a:p>
        </p:txBody>
      </p:sp>
      <p:sp>
        <p:nvSpPr>
          <p:cNvPr id="5" name="Rectangle 4"/>
          <p:cNvSpPr/>
          <p:nvPr/>
        </p:nvSpPr>
        <p:spPr>
          <a:xfrm>
            <a:off x="5095217" y="1754721"/>
            <a:ext cx="7502500" cy="461665"/>
          </a:xfrm>
          <a:prstGeom prst="rect">
            <a:avLst/>
          </a:prstGeom>
          <a:noFill/>
          <a:ln>
            <a:solidFill>
              <a:schemeClr val="tx1"/>
            </a:solidFill>
          </a:ln>
        </p:spPr>
        <p:txBody>
          <a:bodyPr wrap="square" lIns="91440" tIns="45720" rIns="91440" bIns="45720">
            <a:spAutoFit/>
          </a:bodyPr>
          <a:lstStyle/>
          <a:p>
            <a:pPr algn="ctr"/>
            <a:r>
              <a:rPr lang="fa-IR" sz="2400" dirty="0" smtClean="0">
                <a:ln w="0"/>
                <a:solidFill>
                  <a:schemeClr val="accent1"/>
                </a:solidFill>
                <a:effectLst>
                  <a:outerShdw blurRad="38100" dist="25400" dir="5400000" algn="ctr" rotWithShape="0">
                    <a:srgbClr val="6E747A">
                      <a:alpha val="43000"/>
                    </a:srgbClr>
                  </a:outerShdw>
                </a:effectLst>
                <a:cs typeface="B Farnaz" panose="00000400000000000000" pitchFamily="2" charset="-78"/>
              </a:rPr>
              <a:t>مرحله 2 _پاداش و جریمه ی اتوماتای یادگیرنده همبستگی:</a:t>
            </a:r>
            <a:endParaRPr lang="en-US" sz="2400" b="0" cap="none" spc="0" dirty="0">
              <a:ln w="0"/>
              <a:solidFill>
                <a:schemeClr val="accent1"/>
              </a:solidFill>
              <a:effectLst>
                <a:outerShdw blurRad="38100" dist="25400" dir="5400000" algn="ctr" rotWithShape="0">
                  <a:srgbClr val="6E747A">
                    <a:alpha val="43000"/>
                  </a:srgbClr>
                </a:outerShdw>
              </a:effectLst>
              <a:cs typeface="B Farnaz" panose="00000400000000000000" pitchFamily="2" charset="-78"/>
            </a:endParaRPr>
          </a:p>
        </p:txBody>
      </p:sp>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17/23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8274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txBox="1">
            <a:spLocks/>
          </p:cNvSpPr>
          <p:nvPr/>
        </p:nvSpPr>
        <p:spPr>
          <a:xfrm>
            <a:off x="5590903" y="218503"/>
            <a:ext cx="5536520" cy="16898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rtl="1"/>
            <a:r>
              <a:rPr lang="en-US" sz="4000" b="1" dirty="0" smtClean="0">
                <a:cs typeface="A Afsaneh" panose="02000700000000000000" pitchFamily="2" charset="-78"/>
              </a:rPr>
              <a:t> </a:t>
            </a:r>
            <a:r>
              <a:rPr lang="fa-IR" sz="4000" b="1" dirty="0" smtClean="0">
                <a:cs typeface="A Afsaneh" panose="02000700000000000000" pitchFamily="2" charset="-78"/>
              </a:rPr>
              <a:t>الگوریتم پیشنهادی :</a:t>
            </a:r>
            <a:endParaRPr lang="en-US" sz="4000" b="1" dirty="0">
              <a:cs typeface="A Afsaneh" panose="02000700000000000000" pitchFamily="2" charset="-78"/>
            </a:endParaRPr>
          </a:p>
        </p:txBody>
      </p:sp>
      <p:sp>
        <p:nvSpPr>
          <p:cNvPr id="11" name="Title 8"/>
          <p:cNvSpPr txBox="1">
            <a:spLocks/>
          </p:cNvSpPr>
          <p:nvPr/>
        </p:nvSpPr>
        <p:spPr bwMode="gray">
          <a:xfrm>
            <a:off x="642803" y="2229394"/>
            <a:ext cx="10040982" cy="4245065"/>
          </a:xfrm>
          <a:prstGeom prst="rect">
            <a:avLst/>
          </a:prstGeom>
          <a:solidFill>
            <a:schemeClr val="bg1">
              <a:lumMod val="95000"/>
            </a:schemeClr>
          </a:solidFill>
          <a:ln>
            <a:solidFill>
              <a:schemeClr val="accent6">
                <a:lumMod val="75000"/>
              </a:schemeClr>
            </a:solidFill>
          </a:ln>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000" b="1" dirty="0" smtClean="0">
                <a:solidFill>
                  <a:srgbClr val="4D0E52"/>
                </a:solidFill>
                <a:cs typeface="B Zar" panose="00000400000000000000" pitchFamily="2" charset="-78"/>
              </a:rPr>
              <a:t>باتوجه به حالت گره رابطه ی مناسب انتخاب میشود. سپس این مقدار با مقدار آستانه مقایسه میشود .</a:t>
            </a:r>
          </a:p>
          <a:p>
            <a:pPr algn="r" rtl="1"/>
            <a:endParaRPr lang="fa-IR" sz="2000" b="1" dirty="0">
              <a:solidFill>
                <a:srgbClr val="4D0E52"/>
              </a:solidFill>
              <a:cs typeface="B Zar" panose="00000400000000000000" pitchFamily="2" charset="-78"/>
            </a:endParaRPr>
          </a:p>
          <a:p>
            <a:pPr algn="r" rtl="1"/>
            <a:r>
              <a:rPr lang="fa-IR" sz="2400" b="1" dirty="0" smtClean="0">
                <a:solidFill>
                  <a:srgbClr val="FF0000"/>
                </a:solidFill>
                <a:cs typeface="B Zar" panose="00000400000000000000" pitchFamily="2" charset="-78"/>
              </a:rPr>
              <a:t>پاداش : </a:t>
            </a:r>
            <a:r>
              <a:rPr lang="fa-IR" sz="2000" b="1" dirty="0" smtClean="0">
                <a:solidFill>
                  <a:srgbClr val="4D0E52"/>
                </a:solidFill>
                <a:cs typeface="B Zar" panose="00000400000000000000" pitchFamily="2" charset="-78"/>
              </a:rPr>
              <a:t>چنانچه مقدار محاسبه شده کمتر یا برابر با آستانه پویا باشد , به عمل انتخاب شده توسط اتاماتای یادگیر پاداش داده میشود .</a:t>
            </a:r>
          </a:p>
          <a:p>
            <a:pPr algn="r" rtl="1"/>
            <a:endParaRPr lang="fa-IR" sz="2000" b="1" dirty="0">
              <a:solidFill>
                <a:srgbClr val="4D0E52"/>
              </a:solidFill>
              <a:cs typeface="B Zar" panose="00000400000000000000" pitchFamily="2" charset="-78"/>
            </a:endParaRPr>
          </a:p>
          <a:p>
            <a:pPr algn="r" rtl="1"/>
            <a:r>
              <a:rPr lang="fa-IR" sz="2000" b="1" dirty="0" smtClean="0">
                <a:solidFill>
                  <a:srgbClr val="4D0E52"/>
                </a:solidFill>
                <a:cs typeface="B Zar" panose="00000400000000000000" pitchFamily="2" charset="-78"/>
              </a:rPr>
              <a:t>در غیر اینصورت </a:t>
            </a:r>
            <a:r>
              <a:rPr lang="fa-IR" sz="2000" b="1" dirty="0" smtClean="0">
                <a:solidFill>
                  <a:srgbClr val="FF0000"/>
                </a:solidFill>
                <a:cs typeface="B Zar" panose="00000400000000000000" pitchFamily="2" charset="-78"/>
              </a:rPr>
              <a:t>جریمه</a:t>
            </a:r>
            <a:r>
              <a:rPr lang="fa-IR" sz="2000" b="1" dirty="0" smtClean="0">
                <a:solidFill>
                  <a:srgbClr val="4D0E52"/>
                </a:solidFill>
                <a:cs typeface="B Zar" panose="00000400000000000000" pitchFamily="2" charset="-78"/>
              </a:rPr>
              <a:t> داده میشود.</a:t>
            </a:r>
          </a:p>
          <a:p>
            <a:pPr algn="r" rtl="1"/>
            <a:endParaRPr lang="fa-IR" sz="2000" b="1" dirty="0">
              <a:solidFill>
                <a:srgbClr val="4D0E52"/>
              </a:solidFill>
              <a:cs typeface="B Zar" panose="00000400000000000000" pitchFamily="2" charset="-78"/>
            </a:endParaRPr>
          </a:p>
          <a:p>
            <a:pPr algn="r" rtl="1"/>
            <a:endParaRPr lang="fa-IR" sz="2000" b="1" dirty="0" smtClean="0">
              <a:solidFill>
                <a:srgbClr val="4D0E52"/>
              </a:solidFill>
              <a:cs typeface="B Zar" panose="00000400000000000000" pitchFamily="2" charset="-78"/>
            </a:endParaRPr>
          </a:p>
          <a:p>
            <a:pPr algn="r" rtl="1"/>
            <a:r>
              <a:rPr lang="fa-IR" sz="2000" b="1" dirty="0" smtClean="0">
                <a:solidFill>
                  <a:srgbClr val="4D0E52"/>
                </a:solidFill>
                <a:cs typeface="B Zar" panose="00000400000000000000" pitchFamily="2" charset="-78"/>
              </a:rPr>
              <a:t>سپس مقدار آستانه به روز رسانی میشود.</a:t>
            </a:r>
            <a:endParaRPr lang="en-US" sz="2400" b="1" dirty="0">
              <a:solidFill>
                <a:srgbClr val="FF0000"/>
              </a:solidFill>
              <a:cs typeface="B Zar" panose="00000400000000000000" pitchFamily="2" charset="-78"/>
            </a:endParaRPr>
          </a:p>
        </p:txBody>
      </p:sp>
      <p:sp>
        <p:nvSpPr>
          <p:cNvPr id="5" name="Rectangle 4"/>
          <p:cNvSpPr/>
          <p:nvPr/>
        </p:nvSpPr>
        <p:spPr>
          <a:xfrm>
            <a:off x="5095217" y="1754721"/>
            <a:ext cx="7502500" cy="461665"/>
          </a:xfrm>
          <a:prstGeom prst="rect">
            <a:avLst/>
          </a:prstGeom>
          <a:noFill/>
          <a:ln>
            <a:solidFill>
              <a:schemeClr val="tx1"/>
            </a:solidFill>
          </a:ln>
        </p:spPr>
        <p:txBody>
          <a:bodyPr wrap="square" lIns="91440" tIns="45720" rIns="91440" bIns="45720">
            <a:spAutoFit/>
          </a:bodyPr>
          <a:lstStyle/>
          <a:p>
            <a:pPr algn="ctr"/>
            <a:r>
              <a:rPr lang="fa-IR" sz="2400" dirty="0" smtClean="0">
                <a:ln w="0"/>
                <a:solidFill>
                  <a:schemeClr val="accent1"/>
                </a:solidFill>
                <a:effectLst>
                  <a:outerShdw blurRad="38100" dist="25400" dir="5400000" algn="ctr" rotWithShape="0">
                    <a:srgbClr val="6E747A">
                      <a:alpha val="43000"/>
                    </a:srgbClr>
                  </a:outerShdw>
                </a:effectLst>
                <a:cs typeface="B Farnaz" panose="00000400000000000000" pitchFamily="2" charset="-78"/>
              </a:rPr>
              <a:t>مرحله 3 _پاداش و جریمه ی اتوماتای یادگیرنده یال بهینه:</a:t>
            </a:r>
            <a:endParaRPr lang="en-US" sz="2400" b="0" cap="none" spc="0" dirty="0">
              <a:ln w="0"/>
              <a:solidFill>
                <a:schemeClr val="accent1"/>
              </a:solidFill>
              <a:effectLst>
                <a:outerShdw blurRad="38100" dist="25400" dir="5400000" algn="ctr" rotWithShape="0">
                  <a:srgbClr val="6E747A">
                    <a:alpha val="43000"/>
                  </a:srgbClr>
                </a:outerShdw>
              </a:effectLst>
              <a:cs typeface="B Farnaz" panose="00000400000000000000" pitchFamily="2" charset="-78"/>
            </a:endParaRPr>
          </a:p>
        </p:txBody>
      </p:sp>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18/23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07533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txBox="1">
            <a:spLocks/>
          </p:cNvSpPr>
          <p:nvPr/>
        </p:nvSpPr>
        <p:spPr>
          <a:xfrm>
            <a:off x="5590903" y="218503"/>
            <a:ext cx="5536520" cy="16898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rtl="1"/>
            <a:r>
              <a:rPr lang="en-US" sz="4000" b="1" dirty="0" smtClean="0">
                <a:cs typeface="A Afsaneh" panose="02000700000000000000" pitchFamily="2" charset="-78"/>
              </a:rPr>
              <a:t> </a:t>
            </a:r>
            <a:r>
              <a:rPr lang="fa-IR" sz="4000" b="1" dirty="0" smtClean="0">
                <a:cs typeface="A Afsaneh" panose="02000700000000000000" pitchFamily="2" charset="-78"/>
              </a:rPr>
              <a:t>الگوریتم پیشنهادی :</a:t>
            </a:r>
            <a:endParaRPr lang="en-US" sz="4000" b="1" dirty="0">
              <a:cs typeface="A Afsaneh" panose="02000700000000000000" pitchFamily="2" charset="-78"/>
            </a:endParaRPr>
          </a:p>
        </p:txBody>
      </p:sp>
      <p:sp>
        <p:nvSpPr>
          <p:cNvPr id="11" name="Title 8">
            <a:hlinkClick r:id="rId2" action="ppaction://hlinkpres?slideindex=1&amp;slidetitle="/>
          </p:cNvPr>
          <p:cNvSpPr txBox="1">
            <a:spLocks/>
          </p:cNvSpPr>
          <p:nvPr/>
        </p:nvSpPr>
        <p:spPr bwMode="gray">
          <a:xfrm>
            <a:off x="984294" y="2255519"/>
            <a:ext cx="10040982" cy="2408284"/>
          </a:xfrm>
          <a:prstGeom prst="rect">
            <a:avLst/>
          </a:prstGeom>
          <a:solidFill>
            <a:schemeClr val="bg1">
              <a:lumMod val="95000"/>
            </a:schemeClr>
          </a:solidFill>
          <a:ln>
            <a:solidFill>
              <a:schemeClr val="accent6">
                <a:lumMod val="75000"/>
              </a:schemeClr>
            </a:solidFill>
          </a:ln>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fa-IR" sz="2000" b="1" dirty="0" smtClean="0">
              <a:solidFill>
                <a:srgbClr val="4D0E52"/>
              </a:solidFill>
              <a:cs typeface="B Zar" panose="00000400000000000000" pitchFamily="2" charset="-78"/>
            </a:endParaRPr>
          </a:p>
          <a:p>
            <a:pPr algn="r" rtl="1"/>
            <a:endParaRPr lang="fa-IR" sz="2000" b="1" dirty="0">
              <a:solidFill>
                <a:srgbClr val="4D0E52"/>
              </a:solidFill>
              <a:cs typeface="B Zar" panose="00000400000000000000" pitchFamily="2" charset="-78"/>
            </a:endParaRPr>
          </a:p>
          <a:p>
            <a:pPr algn="r" rtl="1"/>
            <a:r>
              <a:rPr lang="fa-IR" sz="2000" b="1" dirty="0" smtClean="0">
                <a:solidFill>
                  <a:srgbClr val="4D0E52"/>
                </a:solidFill>
                <a:cs typeface="B Zar" panose="00000400000000000000" pitchFamily="2" charset="-78"/>
              </a:rPr>
              <a:t>اگر شرط خاتمه الگوریتم برقرار باشد , اجرای الگوریتم متوقف میشود ؛ در غیر اینصورت کنترل به مرحله ی 2 انتقال پیدا میکند .</a:t>
            </a:r>
          </a:p>
          <a:p>
            <a:pPr algn="r" rtl="1"/>
            <a:endParaRPr lang="fa-IR" sz="2000" b="1" dirty="0">
              <a:solidFill>
                <a:srgbClr val="4D0E52"/>
              </a:solidFill>
              <a:cs typeface="B Zar" panose="00000400000000000000" pitchFamily="2" charset="-78"/>
            </a:endParaRPr>
          </a:p>
          <a:p>
            <a:pPr algn="r" rtl="1"/>
            <a:endParaRPr lang="fa-IR" sz="2000" b="1" dirty="0" smtClean="0">
              <a:solidFill>
                <a:srgbClr val="4D0E52"/>
              </a:solidFill>
              <a:cs typeface="B Zar" panose="00000400000000000000" pitchFamily="2" charset="-78"/>
            </a:endParaRPr>
          </a:p>
          <a:p>
            <a:pPr algn="r" rtl="1"/>
            <a:r>
              <a:rPr lang="fa-IR" sz="1050" b="1" u="sng" dirty="0" smtClean="0">
                <a:solidFill>
                  <a:srgbClr val="4D0E52"/>
                </a:solidFill>
                <a:cs typeface="B Zar" panose="00000400000000000000" pitchFamily="2" charset="-78"/>
                <a:hlinkClick r:id="rId3" action="ppaction://hlinksldjump"/>
              </a:rPr>
              <a:t>شبه کد الگوریتم</a:t>
            </a:r>
            <a:endParaRPr lang="en-US" sz="1100" b="1" u="sng" dirty="0">
              <a:solidFill>
                <a:srgbClr val="FF0000"/>
              </a:solidFill>
              <a:cs typeface="B Zar" panose="00000400000000000000" pitchFamily="2" charset="-78"/>
            </a:endParaRPr>
          </a:p>
        </p:txBody>
      </p:sp>
      <p:sp>
        <p:nvSpPr>
          <p:cNvPr id="5" name="Rectangle 4"/>
          <p:cNvSpPr/>
          <p:nvPr/>
        </p:nvSpPr>
        <p:spPr>
          <a:xfrm>
            <a:off x="5382600" y="1644619"/>
            <a:ext cx="7502500" cy="584775"/>
          </a:xfrm>
          <a:prstGeom prst="rect">
            <a:avLst/>
          </a:prstGeom>
          <a:noFill/>
          <a:ln>
            <a:solidFill>
              <a:schemeClr val="tx1"/>
            </a:solidFill>
          </a:ln>
        </p:spPr>
        <p:txBody>
          <a:bodyPr wrap="square" lIns="91440" tIns="45720" rIns="91440" bIns="45720">
            <a:spAutoFit/>
          </a:bodyPr>
          <a:lstStyle/>
          <a:p>
            <a:pPr algn="ctr"/>
            <a:r>
              <a:rPr lang="fa-IR" sz="3200" dirty="0" smtClean="0">
                <a:ln w="0"/>
                <a:solidFill>
                  <a:schemeClr val="accent1"/>
                </a:solidFill>
                <a:effectLst>
                  <a:outerShdw blurRad="38100" dist="25400" dir="5400000" algn="ctr" rotWithShape="0">
                    <a:srgbClr val="6E747A">
                      <a:alpha val="43000"/>
                    </a:srgbClr>
                  </a:outerShdw>
                </a:effectLst>
                <a:cs typeface="B Farnaz" panose="00000400000000000000" pitchFamily="2" charset="-78"/>
              </a:rPr>
              <a:t>مرحله 4 _خاتمه الگوریتم:</a:t>
            </a:r>
            <a:endParaRPr lang="en-US" sz="3200" b="0" cap="none" spc="0" dirty="0">
              <a:ln w="0"/>
              <a:solidFill>
                <a:schemeClr val="accent1"/>
              </a:solidFill>
              <a:effectLst>
                <a:outerShdw blurRad="38100" dist="25400" dir="5400000" algn="ctr" rotWithShape="0">
                  <a:srgbClr val="6E747A">
                    <a:alpha val="43000"/>
                  </a:srgbClr>
                </a:outerShdw>
              </a:effectLst>
              <a:cs typeface="B Farnaz" panose="00000400000000000000" pitchFamily="2" charset="-78"/>
            </a:endParaRPr>
          </a:p>
        </p:txBody>
      </p:sp>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19/23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330568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8800" dirty="0" smtClean="0">
                <a:cs typeface="A Afsaneh" panose="02000700000000000000" pitchFamily="2" charset="-78"/>
              </a:rPr>
              <a:t>فهرست :</a:t>
            </a:r>
            <a:endParaRPr lang="en-US" sz="8800" dirty="0">
              <a:cs typeface="A Afsaneh" panose="02000700000000000000" pitchFamily="2" charset="-78"/>
            </a:endParaRPr>
          </a:p>
        </p:txBody>
      </p:sp>
      <p:sp>
        <p:nvSpPr>
          <p:cNvPr id="3" name="Content Placeholder 2"/>
          <p:cNvSpPr>
            <a:spLocks noGrp="1"/>
          </p:cNvSpPr>
          <p:nvPr>
            <p:ph idx="1"/>
          </p:nvPr>
        </p:nvSpPr>
        <p:spPr/>
        <p:txBody>
          <a:bodyPr>
            <a:normAutofit fontScale="85000" lnSpcReduction="20000"/>
          </a:bodyPr>
          <a:lstStyle/>
          <a:p>
            <a:pPr algn="r" rtl="1"/>
            <a:r>
              <a:rPr lang="fa-IR" sz="4000" dirty="0" smtClean="0">
                <a:cs typeface="B Zar" panose="00000400000000000000" pitchFamily="2" charset="-78"/>
              </a:rPr>
              <a:t>مقدمه: </a:t>
            </a:r>
            <a:r>
              <a:rPr lang="fa-IR" sz="2800" dirty="0" smtClean="0">
                <a:cs typeface="B Zar" panose="00000400000000000000" pitchFamily="2" charset="-78"/>
              </a:rPr>
              <a:t>4-3</a:t>
            </a:r>
          </a:p>
          <a:p>
            <a:pPr algn="r" rtl="1"/>
            <a:r>
              <a:rPr lang="fa-IR" sz="4000" dirty="0" smtClean="0">
                <a:cs typeface="B Zar" panose="00000400000000000000" pitchFamily="2" charset="-78"/>
              </a:rPr>
              <a:t>تعریف مسئله: </a:t>
            </a:r>
            <a:r>
              <a:rPr lang="fa-IR" sz="2800" dirty="0" smtClean="0">
                <a:cs typeface="B Zar" panose="00000400000000000000" pitchFamily="2" charset="-78"/>
              </a:rPr>
              <a:t>6-5</a:t>
            </a:r>
          </a:p>
          <a:p>
            <a:pPr algn="r" rtl="1"/>
            <a:r>
              <a:rPr lang="fa-IR" sz="4000" dirty="0">
                <a:latin typeface="B Shams"/>
                <a:cs typeface="B Zar" panose="00000400000000000000" pitchFamily="2" charset="-78"/>
              </a:rPr>
              <a:t>چند اصطلاح که بهتر است با آنها آشنا </a:t>
            </a:r>
            <a:r>
              <a:rPr lang="fa-IR" sz="4000" dirty="0" smtClean="0">
                <a:latin typeface="B Shams"/>
                <a:cs typeface="B Zar" panose="00000400000000000000" pitchFamily="2" charset="-78"/>
              </a:rPr>
              <a:t>باشید:  </a:t>
            </a:r>
            <a:r>
              <a:rPr lang="fa-IR" sz="2800" dirty="0" smtClean="0">
                <a:latin typeface="B Shams"/>
                <a:cs typeface="B Zar" panose="00000400000000000000" pitchFamily="2" charset="-78"/>
              </a:rPr>
              <a:t>12-7</a:t>
            </a:r>
            <a:endParaRPr lang="fa-IR" sz="4000" dirty="0" smtClean="0">
              <a:latin typeface="B Shams"/>
              <a:cs typeface="B Zar" panose="00000400000000000000" pitchFamily="2" charset="-78"/>
            </a:endParaRPr>
          </a:p>
          <a:p>
            <a:pPr algn="r" rtl="1"/>
            <a:r>
              <a:rPr lang="fa-IR" sz="4000" dirty="0" smtClean="0">
                <a:cs typeface="B Zar" panose="00000400000000000000" pitchFamily="2" charset="-78"/>
              </a:rPr>
              <a:t>الگوریتم پیشنهادی: </a:t>
            </a:r>
            <a:r>
              <a:rPr lang="fa-IR" sz="2800" dirty="0" smtClean="0">
                <a:cs typeface="B Zar" panose="00000400000000000000" pitchFamily="2" charset="-78"/>
              </a:rPr>
              <a:t>19-13</a:t>
            </a:r>
          </a:p>
          <a:p>
            <a:pPr algn="r" rtl="1"/>
            <a:r>
              <a:rPr lang="fa-IR" sz="4000" dirty="0" smtClean="0">
                <a:cs typeface="B Zar" panose="00000400000000000000" pitchFamily="2" charset="-78"/>
              </a:rPr>
              <a:t>نتایج شبیه سازی</a:t>
            </a:r>
            <a:r>
              <a:rPr lang="en-US" sz="4000" dirty="0" smtClean="0">
                <a:cs typeface="B Zar" panose="00000400000000000000" pitchFamily="2" charset="-78"/>
              </a:rPr>
              <a:t> </a:t>
            </a:r>
            <a:r>
              <a:rPr lang="fa-IR" sz="4000" dirty="0" smtClean="0">
                <a:cs typeface="B Zar" panose="00000400000000000000" pitchFamily="2" charset="-78"/>
              </a:rPr>
              <a:t>ها: </a:t>
            </a:r>
            <a:r>
              <a:rPr lang="fa-IR" sz="2800" dirty="0" smtClean="0">
                <a:cs typeface="B Zar" panose="00000400000000000000" pitchFamily="2" charset="-78"/>
              </a:rPr>
              <a:t>20</a:t>
            </a:r>
            <a:endParaRPr lang="en-US" sz="2800" dirty="0" smtClean="0">
              <a:cs typeface="B Zar" panose="00000400000000000000" pitchFamily="2" charset="-78"/>
            </a:endParaRPr>
          </a:p>
          <a:p>
            <a:pPr algn="r" rtl="1"/>
            <a:r>
              <a:rPr lang="fa-IR" sz="4000" dirty="0" smtClean="0">
                <a:cs typeface="B Zar" panose="00000400000000000000" pitchFamily="2" charset="-78"/>
              </a:rPr>
              <a:t>مراجع: </a:t>
            </a:r>
            <a:r>
              <a:rPr lang="fa-IR" sz="2800" dirty="0" smtClean="0">
                <a:cs typeface="B Zar" panose="00000400000000000000" pitchFamily="2" charset="-78"/>
              </a:rPr>
              <a:t>21</a:t>
            </a:r>
          </a:p>
        </p:txBody>
      </p:sp>
      <p:sp>
        <p:nvSpPr>
          <p:cNvPr id="4" name="Rectangle 3"/>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2/23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3988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sz="7200" dirty="0" smtClean="0">
                <a:cs typeface="A Afsaneh" panose="02000700000000000000" pitchFamily="2" charset="-78"/>
              </a:rPr>
              <a:t>نتایج شبیه سازی ها :</a:t>
            </a:r>
            <a:endParaRPr lang="en-US" sz="7200" dirty="0">
              <a:cs typeface="A Afsaneh" panose="02000700000000000000" pitchFamily="2" charset="-78"/>
            </a:endParaRPr>
          </a:p>
        </p:txBody>
      </p:sp>
      <p:sp>
        <p:nvSpPr>
          <p:cNvPr id="4" name="Text Placeholder 3"/>
          <p:cNvSpPr>
            <a:spLocks noGrp="1"/>
          </p:cNvSpPr>
          <p:nvPr>
            <p:ph type="body" sz="half" idx="2"/>
          </p:nvPr>
        </p:nvSpPr>
        <p:spPr>
          <a:xfrm>
            <a:off x="1416210" y="3474719"/>
            <a:ext cx="8825659" cy="2899955"/>
          </a:xfrm>
          <a:solidFill>
            <a:schemeClr val="bg1">
              <a:lumMod val="85000"/>
            </a:schemeClr>
          </a:solidFill>
          <a:ln>
            <a:solidFill>
              <a:schemeClr val="accent6">
                <a:lumMod val="50000"/>
              </a:schemeClr>
            </a:solidFill>
          </a:ln>
        </p:spPr>
        <p:txBody>
          <a:bodyPr/>
          <a:lstStyle/>
          <a:p>
            <a:pPr algn="r" rtl="1"/>
            <a:r>
              <a:rPr lang="fa-IR" b="1" dirty="0" smtClean="0">
                <a:solidFill>
                  <a:srgbClr val="4D0E52"/>
                </a:solidFill>
                <a:cs typeface="B Zar" panose="00000400000000000000" pitchFamily="2" charset="-78"/>
              </a:rPr>
              <a:t>در این مقاله برای اولین بار الگوریتمی برای حل مسئله ی کوتاهترین مسیر گرافهای تصادفی پیشنهاد گردید. الگوریتم پیشنهادی سعی میکند با حداقل تعداد نمونه گیری مسیر بهینه را در هرگره با توجه به وضعیت یال مشخص کند.</a:t>
            </a:r>
          </a:p>
          <a:p>
            <a:pPr algn="r" rtl="1"/>
            <a:r>
              <a:rPr lang="fa-IR" b="1" dirty="0" smtClean="0">
                <a:solidFill>
                  <a:srgbClr val="4D0E52"/>
                </a:solidFill>
                <a:cs typeface="B Zar" panose="00000400000000000000" pitchFamily="2" charset="-78"/>
              </a:rPr>
              <a:t>نتایج آزمایش ها کارایی الگوریتم پیشنهادی را نشان می دهد. </a:t>
            </a: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20/23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168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sz="8800" dirty="0" smtClean="0">
                <a:cs typeface="A Afsaneh" panose="02000700000000000000" pitchFamily="2" charset="-78"/>
              </a:rPr>
              <a:t>مراجع :</a:t>
            </a:r>
            <a:endParaRPr lang="en-US" sz="8800" dirty="0">
              <a:cs typeface="A Afsaneh" panose="02000700000000000000" pitchFamily="2" charset="-78"/>
            </a:endParaRPr>
          </a:p>
        </p:txBody>
      </p:sp>
      <p:sp>
        <p:nvSpPr>
          <p:cNvPr id="4" name="Text Placeholder 3"/>
          <p:cNvSpPr>
            <a:spLocks noGrp="1"/>
          </p:cNvSpPr>
          <p:nvPr>
            <p:ph type="body" sz="half" idx="2"/>
          </p:nvPr>
        </p:nvSpPr>
        <p:spPr>
          <a:xfrm>
            <a:off x="1017038" y="3605346"/>
            <a:ext cx="9834464" cy="2366245"/>
          </a:xfrm>
          <a:solidFill>
            <a:schemeClr val="bg1">
              <a:lumMod val="85000"/>
            </a:schemeClr>
          </a:solidFill>
          <a:ln>
            <a:solidFill>
              <a:schemeClr val="accent6">
                <a:lumMod val="50000"/>
              </a:schemeClr>
            </a:solidFill>
          </a:ln>
        </p:spPr>
        <p:txBody>
          <a:bodyPr>
            <a:normAutofit fontScale="92500" lnSpcReduction="20000"/>
          </a:bodyPr>
          <a:lstStyle/>
          <a:p>
            <a:pPr algn="r" rtl="1"/>
            <a:endParaRPr lang="fa-IR" b="1" dirty="0" smtClean="0">
              <a:solidFill>
                <a:srgbClr val="4D0E52"/>
              </a:solidFill>
              <a:cs typeface="B Zar" panose="00000400000000000000" pitchFamily="2" charset="-78"/>
            </a:endParaRPr>
          </a:p>
          <a:p>
            <a:pPr algn="r" rtl="1"/>
            <a:r>
              <a:rPr lang="fa-IR" b="1" dirty="0" smtClean="0">
                <a:solidFill>
                  <a:srgbClr val="4D0E52"/>
                </a:solidFill>
                <a:cs typeface="B Zar" panose="00000400000000000000" pitchFamily="2" charset="-78"/>
              </a:rPr>
              <a:t>مرجع اصلی این ارائه , مقاله ی </a:t>
            </a:r>
            <a:r>
              <a:rPr lang="fa-IR" sz="2200" b="1" i="1" dirty="0" smtClean="0">
                <a:solidFill>
                  <a:schemeClr val="accent1">
                    <a:lumMod val="50000"/>
                  </a:schemeClr>
                </a:solidFill>
                <a:cs typeface="B Zar" panose="00000400000000000000" pitchFamily="2" charset="-78"/>
              </a:rPr>
              <a:t>" حل </a:t>
            </a:r>
            <a:r>
              <a:rPr lang="fa-IR" sz="2200" b="1" i="1" dirty="0">
                <a:solidFill>
                  <a:schemeClr val="accent1">
                    <a:lumMod val="50000"/>
                  </a:schemeClr>
                </a:solidFill>
                <a:cs typeface="B Zar" panose="00000400000000000000" pitchFamily="2" charset="-78"/>
              </a:rPr>
              <a:t>مسئله ی کوتاه ترین مسیر در گره  های تصادفی در صورت همبستگی بین هزینه یالها با استفاده از بازی بین اتوماتای </a:t>
            </a:r>
            <a:r>
              <a:rPr lang="fa-IR" sz="2200" b="1" i="1" dirty="0" smtClean="0">
                <a:solidFill>
                  <a:schemeClr val="accent1">
                    <a:lumMod val="50000"/>
                  </a:schemeClr>
                </a:solidFill>
                <a:cs typeface="B Zar" panose="00000400000000000000" pitchFamily="2" charset="-78"/>
              </a:rPr>
              <a:t>یادگیر" </a:t>
            </a:r>
            <a:r>
              <a:rPr lang="fa-IR" b="1" i="1" dirty="0" smtClean="0">
                <a:solidFill>
                  <a:srgbClr val="4D0E52"/>
                </a:solidFill>
                <a:cs typeface="B Zar" panose="00000400000000000000" pitchFamily="2" charset="-78"/>
              </a:rPr>
              <a:t>,</a:t>
            </a:r>
            <a:r>
              <a:rPr lang="fa-IR" b="1" dirty="0" smtClean="0">
                <a:solidFill>
                  <a:srgbClr val="4D0E52"/>
                </a:solidFill>
                <a:cs typeface="B Zar" panose="00000400000000000000" pitchFamily="2" charset="-78"/>
              </a:rPr>
              <a:t> نوشته ی استاد محمدرضا میبدی , مدرس دانشگاه امیرکبیر میباشد .</a:t>
            </a:r>
          </a:p>
          <a:p>
            <a:pPr algn="r" rtl="1"/>
            <a:endParaRPr lang="fa-IR" b="1" i="1" dirty="0" smtClean="0">
              <a:solidFill>
                <a:srgbClr val="4D0E52"/>
              </a:solidFill>
              <a:cs typeface="B Zar" panose="00000400000000000000" pitchFamily="2" charset="-78"/>
            </a:endParaRPr>
          </a:p>
          <a:p>
            <a:pPr algn="r" rtl="1"/>
            <a:endParaRPr lang="fa-IR" b="1" i="1" dirty="0" smtClean="0">
              <a:solidFill>
                <a:srgbClr val="4D0E52"/>
              </a:solidFill>
              <a:cs typeface="B Zar" panose="00000400000000000000" pitchFamily="2" charset="-78"/>
            </a:endParaRPr>
          </a:p>
          <a:p>
            <a:pPr algn="r" rtl="1"/>
            <a:r>
              <a:rPr lang="fa-IR" sz="1400" b="1" i="1" u="sng" dirty="0" smtClean="0">
                <a:solidFill>
                  <a:schemeClr val="bg2">
                    <a:lumMod val="25000"/>
                  </a:schemeClr>
                </a:solidFill>
                <a:cs typeface="B Zar" panose="00000400000000000000" pitchFamily="2" charset="-78"/>
                <a:hlinkClick r:id="rId2" action="ppaction://hlinkfile"/>
              </a:rPr>
              <a:t>فایل اصلی مقاله</a:t>
            </a:r>
            <a:endParaRPr lang="fa-IR" sz="1400" b="1" i="1" u="sng" dirty="0">
              <a:solidFill>
                <a:schemeClr val="bg2">
                  <a:lumMod val="25000"/>
                </a:schemeClr>
              </a:solidFill>
              <a:cs typeface="B Zar" panose="00000400000000000000" pitchFamily="2" charset="-78"/>
            </a:endParaRPr>
          </a:p>
          <a:p>
            <a:pPr algn="r" rtl="1"/>
            <a:r>
              <a:rPr lang="fa-IR" b="1" dirty="0" smtClean="0">
                <a:solidFill>
                  <a:srgbClr val="4D0E52"/>
                </a:solidFill>
                <a:cs typeface="B Zar" panose="00000400000000000000" pitchFamily="2" charset="-78"/>
              </a:rPr>
              <a:t>  </a:t>
            </a: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21/23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5073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fa-IR" sz="6000" dirty="0" smtClean="0">
                <a:cs typeface="A Afsaneh" panose="02000700000000000000" pitchFamily="2" charset="-78"/>
              </a:rPr>
              <a:t>با تشکر فراوان از :</a:t>
            </a:r>
            <a:endParaRPr lang="en-US" sz="6000" dirty="0">
              <a:cs typeface="A Afsaneh" panose="02000700000000000000" pitchFamily="2" charset="-78"/>
            </a:endParaRPr>
          </a:p>
        </p:txBody>
      </p:sp>
      <p:sp>
        <p:nvSpPr>
          <p:cNvPr id="7" name="Text Placeholder 6"/>
          <p:cNvSpPr>
            <a:spLocks noGrp="1"/>
          </p:cNvSpPr>
          <p:nvPr>
            <p:ph type="body" sz="half" idx="2"/>
          </p:nvPr>
        </p:nvSpPr>
        <p:spPr>
          <a:xfrm>
            <a:off x="1526881" y="3543300"/>
            <a:ext cx="8825659" cy="2476500"/>
          </a:xfrm>
          <a:solidFill>
            <a:schemeClr val="bg1">
              <a:lumMod val="95000"/>
            </a:schemeClr>
          </a:solidFill>
          <a:ln>
            <a:solidFill>
              <a:schemeClr val="tx2">
                <a:lumMod val="75000"/>
              </a:schemeClr>
            </a:solidFill>
          </a:ln>
        </p:spPr>
        <p:txBody>
          <a:bodyPr>
            <a:noAutofit/>
          </a:bodyPr>
          <a:lstStyle/>
          <a:p>
            <a:pPr algn="r" rtl="1"/>
            <a:r>
              <a:rPr lang="fa-IR" sz="2400" b="1" dirty="0" smtClean="0">
                <a:solidFill>
                  <a:schemeClr val="tx2">
                    <a:lumMod val="75000"/>
                  </a:schemeClr>
                </a:solidFill>
                <a:cs typeface="B Zar" panose="00000400000000000000" pitchFamily="2" charset="-78"/>
              </a:rPr>
              <a:t>جناب  آقای دکترسیدمهدی وحیدی پور استاد محترم این درس</a:t>
            </a:r>
          </a:p>
          <a:p>
            <a:pPr algn="r" rtl="1"/>
            <a:r>
              <a:rPr lang="fa-IR" sz="2400" b="1" dirty="0">
                <a:solidFill>
                  <a:schemeClr val="tx2">
                    <a:lumMod val="75000"/>
                  </a:schemeClr>
                </a:solidFill>
                <a:cs typeface="B Zar" panose="00000400000000000000" pitchFamily="2" charset="-78"/>
              </a:rPr>
              <a:t>و</a:t>
            </a:r>
            <a:endParaRPr lang="fa-IR" sz="2400" b="1" dirty="0" smtClean="0">
              <a:solidFill>
                <a:schemeClr val="tx2">
                  <a:lumMod val="75000"/>
                </a:schemeClr>
              </a:solidFill>
              <a:cs typeface="B Zar" panose="00000400000000000000" pitchFamily="2" charset="-78"/>
            </a:endParaRPr>
          </a:p>
          <a:p>
            <a:pPr algn="r" rtl="1"/>
            <a:r>
              <a:rPr lang="fa-IR" sz="2400" b="1" dirty="0" smtClean="0">
                <a:solidFill>
                  <a:schemeClr val="tx2">
                    <a:lumMod val="75000"/>
                  </a:schemeClr>
                </a:solidFill>
                <a:cs typeface="B Zar" panose="00000400000000000000" pitchFamily="2" charset="-78"/>
              </a:rPr>
              <a:t>جناب  آقای دکترجواد سلیمی .</a:t>
            </a:r>
          </a:p>
          <a:p>
            <a:pPr algn="r" rtl="1"/>
            <a:r>
              <a:rPr lang="fa-IR" sz="2400" b="1" dirty="0" smtClean="0">
                <a:solidFill>
                  <a:schemeClr val="tx2">
                    <a:lumMod val="75000"/>
                  </a:schemeClr>
                </a:solidFill>
                <a:cs typeface="B Zar" panose="00000400000000000000" pitchFamily="2" charset="-78"/>
              </a:rPr>
              <a:t>همچنین با تشکراز توجه شما دوستان گرامی .</a:t>
            </a:r>
            <a:endParaRPr lang="en-US" sz="2400" b="1" dirty="0">
              <a:solidFill>
                <a:schemeClr val="tx2">
                  <a:lumMod val="75000"/>
                </a:schemeClr>
              </a:solidFill>
              <a:cs typeface="B Zar" panose="00000400000000000000" pitchFamily="2" charset="-78"/>
            </a:endParaRPr>
          </a:p>
        </p:txBody>
      </p:sp>
      <p:sp>
        <p:nvSpPr>
          <p:cNvPr id="8" name="Rectangle 7"/>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22/23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042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33629" y="1403047"/>
            <a:ext cx="8825658" cy="2677648"/>
          </a:xfrm>
        </p:spPr>
        <p:txBody>
          <a:bodyPr/>
          <a:lstStyle/>
          <a:p>
            <a:pPr algn="ctr" rtl="1"/>
            <a:r>
              <a:rPr lang="fa-IR" sz="11500" dirty="0" smtClean="0">
                <a:solidFill>
                  <a:srgbClr val="FFFF00"/>
                </a:solidFill>
                <a:latin typeface="A RaiMedia-Black" panose="020B0800040000020004" pitchFamily="34" charset="-78"/>
                <a:ea typeface="A RaiMedia-Black" panose="020B0800040000020004" pitchFamily="34" charset="-78"/>
                <a:cs typeface="A RaiMedia-Black" panose="020B0800040000020004" pitchFamily="34" charset="-78"/>
              </a:rPr>
              <a:t>پایان </a:t>
            </a:r>
            <a:r>
              <a:rPr lang="en-US" sz="11500" dirty="0">
                <a:solidFill>
                  <a:srgbClr val="FFFF00"/>
                </a:solidFill>
                <a:latin typeface="A RaiMedia-Black" panose="020B0800040000020004" pitchFamily="34" charset="-78"/>
                <a:ea typeface="A RaiMedia-Black" panose="020B0800040000020004" pitchFamily="34" charset="-78"/>
                <a:cs typeface="A RaiMedia-Black" panose="020B0800040000020004" pitchFamily="34" charset="-78"/>
              </a:rPr>
              <a:t> </a:t>
            </a:r>
            <a:r>
              <a:rPr lang="en-US" sz="11500" dirty="0" smtClean="0">
                <a:solidFill>
                  <a:srgbClr val="FFFF00"/>
                </a:solidFill>
                <a:latin typeface="A RaiMedia-Black" panose="020B0800040000020004" pitchFamily="34" charset="-78"/>
                <a:ea typeface="A RaiMedia-Black" panose="020B0800040000020004" pitchFamily="34" charset="-78"/>
                <a:cs typeface="A RaiMedia-Black" panose="020B0800040000020004" pitchFamily="34" charset="-78"/>
              </a:rPr>
              <a:t>:D</a:t>
            </a:r>
            <a:endParaRPr lang="en-US" sz="11500" dirty="0">
              <a:solidFill>
                <a:srgbClr val="FFFF00"/>
              </a:solidFill>
              <a:latin typeface="A RaiMedia-Black" panose="020B0800040000020004" pitchFamily="34" charset="-78"/>
              <a:ea typeface="A RaiMedia-Black" panose="020B0800040000020004" pitchFamily="34" charset="-78"/>
              <a:cs typeface="A RaiMedia-Black" panose="020B0800040000020004" pitchFamily="34" charset="-78"/>
            </a:endParaRPr>
          </a:p>
        </p:txBody>
      </p:sp>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23/23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68117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96" y="295729"/>
            <a:ext cx="4710464" cy="53932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75" y="4700276"/>
            <a:ext cx="5120643" cy="1150936"/>
          </a:xfrm>
          <a:prstGeom prst="rect">
            <a:avLst/>
          </a:prstGeom>
        </p:spPr>
      </p:pic>
      <p:sp>
        <p:nvSpPr>
          <p:cNvPr id="5" name="Rectangle 4"/>
          <p:cNvSpPr/>
          <p:nvPr/>
        </p:nvSpPr>
        <p:spPr>
          <a:xfrm>
            <a:off x="7210698" y="1342905"/>
            <a:ext cx="4659086" cy="175432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b="1" dirty="0" smtClean="0">
                <a:ln/>
                <a:solidFill>
                  <a:schemeClr val="accent3"/>
                </a:solidFill>
              </a:rPr>
              <a:t>شبه کد الگوریتم پیشنهادی :</a:t>
            </a:r>
            <a:endParaRPr lang="en-US" sz="5400" b="1" cap="none" spc="0" dirty="0">
              <a:ln/>
              <a:solidFill>
                <a:schemeClr val="accent3"/>
              </a:solidFill>
              <a:effectLst/>
            </a:endParaRPr>
          </a:p>
        </p:txBody>
      </p:sp>
      <p:sp>
        <p:nvSpPr>
          <p:cNvPr id="6" name="Rectangle 5"/>
          <p:cNvSpPr/>
          <p:nvPr/>
        </p:nvSpPr>
        <p:spPr>
          <a:xfrm>
            <a:off x="8589546" y="6519446"/>
            <a:ext cx="4917449" cy="338554"/>
          </a:xfrm>
          <a:prstGeom prst="rect">
            <a:avLst/>
          </a:prstGeom>
          <a:noFill/>
        </p:spPr>
        <p:txBody>
          <a:bodyPr wrap="square" lIns="91440" tIns="45720" rIns="91440" bIns="45720">
            <a:spAutoFit/>
          </a:bodyPr>
          <a:lstStyle/>
          <a:p>
            <a:pPr algn="ctr"/>
            <a:r>
              <a:rPr lang="fa-IR" sz="1600" b="0" u="sng" cap="none" spc="0" dirty="0" smtClean="0">
                <a:ln w="0"/>
                <a:solidFill>
                  <a:schemeClr val="tx1"/>
                </a:solidFill>
                <a:effectLst>
                  <a:outerShdw blurRad="38100" dist="19050" dir="2700000" algn="tl" rotWithShape="0">
                    <a:schemeClr val="dk1">
                      <a:alpha val="40000"/>
                    </a:schemeClr>
                  </a:outerShdw>
                </a:effectLst>
                <a:latin typeface="A Massir Ballpoint" panose="00000100000000000000" pitchFamily="2" charset="-78"/>
                <a:cs typeface="A Massir Ballpoint" panose="00000100000000000000" pitchFamily="2" charset="-78"/>
                <a:hlinkClick r:id="rId4" action="ppaction://hlinksldjump"/>
              </a:rPr>
              <a:t>بازگشت به صفحه قبل</a:t>
            </a:r>
            <a:endParaRPr lang="en-US" sz="1600" b="0" u="sng" cap="none" spc="0" dirty="0">
              <a:ln w="0"/>
              <a:solidFill>
                <a:schemeClr val="tx1"/>
              </a:solidFill>
              <a:effectLst>
                <a:outerShdw blurRad="38100" dist="19050" dir="2700000" algn="tl" rotWithShape="0">
                  <a:schemeClr val="dk1">
                    <a:alpha val="40000"/>
                  </a:schemeClr>
                </a:outerShdw>
              </a:effectLst>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370910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16515" y="3449565"/>
            <a:ext cx="8831816" cy="2986070"/>
          </a:xfrm>
          <a:solidFill>
            <a:schemeClr val="bg1">
              <a:lumMod val="85000"/>
            </a:schemeClr>
          </a:solidFill>
          <a:ln>
            <a:solidFill>
              <a:schemeClr val="accent6">
                <a:lumMod val="75000"/>
              </a:schemeClr>
            </a:solidFill>
          </a:ln>
        </p:spPr>
        <p:txBody>
          <a:bodyPr/>
          <a:lstStyle/>
          <a:p>
            <a:pPr algn="r" rtl="1"/>
            <a:r>
              <a:rPr lang="fa-IR" sz="2200" b="1" dirty="0" smtClean="0">
                <a:solidFill>
                  <a:schemeClr val="accent1">
                    <a:lumMod val="50000"/>
                  </a:schemeClr>
                </a:solidFill>
                <a:cs typeface="B Zar" panose="00000400000000000000" pitchFamily="2" charset="-78"/>
              </a:rPr>
              <a:t>برای </a:t>
            </a:r>
            <a:r>
              <a:rPr lang="fa-IR" sz="2200" b="1" dirty="0">
                <a:solidFill>
                  <a:schemeClr val="accent1">
                    <a:lumMod val="50000"/>
                  </a:schemeClr>
                </a:solidFill>
                <a:cs typeface="B Zar" panose="00000400000000000000" pitchFamily="2" charset="-78"/>
              </a:rPr>
              <a:t>حل مساله کوتاهترین مسیر در گرافهای </a:t>
            </a:r>
            <a:r>
              <a:rPr lang="fa-IR" sz="2200" b="1" dirty="0" smtClean="0">
                <a:solidFill>
                  <a:schemeClr val="accent1">
                    <a:lumMod val="50000"/>
                  </a:schemeClr>
                </a:solidFill>
                <a:cs typeface="B Zar" panose="00000400000000000000" pitchFamily="2" charset="-78"/>
              </a:rPr>
              <a:t>قطعی</a:t>
            </a:r>
            <a:r>
              <a:rPr lang="en-US" sz="2200" b="1" dirty="0" smtClean="0">
                <a:solidFill>
                  <a:schemeClr val="accent1">
                    <a:lumMod val="50000"/>
                  </a:schemeClr>
                </a:solidFill>
                <a:cs typeface="B Zar" panose="00000400000000000000" pitchFamily="2" charset="-78"/>
              </a:rPr>
              <a:t> </a:t>
            </a:r>
            <a:r>
              <a:rPr lang="fa-IR" sz="2200" b="1" dirty="0" smtClean="0">
                <a:solidFill>
                  <a:schemeClr val="accent1">
                    <a:lumMod val="50000"/>
                  </a:schemeClr>
                </a:solidFill>
                <a:cs typeface="B Zar" panose="00000400000000000000" pitchFamily="2" charset="-78"/>
              </a:rPr>
              <a:t>، </a:t>
            </a:r>
            <a:r>
              <a:rPr lang="fa-IR" sz="2200" b="1" dirty="0">
                <a:solidFill>
                  <a:schemeClr val="accent1">
                    <a:lumMod val="50000"/>
                  </a:schemeClr>
                </a:solidFill>
                <a:cs typeface="B Zar" panose="00000400000000000000" pitchFamily="2" charset="-78"/>
              </a:rPr>
              <a:t>الگوریتمهای متفاوتی </a:t>
            </a:r>
            <a:r>
              <a:rPr lang="fa-IR" sz="2200" b="1" dirty="0" smtClean="0">
                <a:solidFill>
                  <a:schemeClr val="accent1">
                    <a:lumMod val="50000"/>
                  </a:schemeClr>
                </a:solidFill>
                <a:cs typeface="B Zar" panose="00000400000000000000" pitchFamily="2" charset="-78"/>
              </a:rPr>
              <a:t>نظیر </a:t>
            </a:r>
            <a:r>
              <a:rPr lang="fa-IR" sz="2200" b="1" dirty="0">
                <a:solidFill>
                  <a:srgbClr val="FF0000"/>
                </a:solidFill>
                <a:cs typeface="B Zar" panose="00000400000000000000" pitchFamily="2" charset="-78"/>
              </a:rPr>
              <a:t>دایجسترا</a:t>
            </a:r>
            <a:r>
              <a:rPr lang="fa-IR" sz="2200" b="1" dirty="0">
                <a:solidFill>
                  <a:schemeClr val="accent1">
                    <a:lumMod val="50000"/>
                  </a:schemeClr>
                </a:solidFill>
                <a:cs typeface="B Zar" panose="00000400000000000000" pitchFamily="2" charset="-78"/>
              </a:rPr>
              <a:t> و </a:t>
            </a:r>
            <a:r>
              <a:rPr lang="fa-IR" sz="2200" b="1" dirty="0">
                <a:solidFill>
                  <a:srgbClr val="FF0000"/>
                </a:solidFill>
                <a:cs typeface="B Zar" panose="00000400000000000000" pitchFamily="2" charset="-78"/>
              </a:rPr>
              <a:t>فلویدوارشال</a:t>
            </a:r>
            <a:r>
              <a:rPr lang="fa-IR" sz="2200" b="1" dirty="0">
                <a:solidFill>
                  <a:schemeClr val="accent1">
                    <a:lumMod val="50000"/>
                  </a:schemeClr>
                </a:solidFill>
                <a:cs typeface="B Zar" panose="00000400000000000000" pitchFamily="2" charset="-78"/>
              </a:rPr>
              <a:t> وجود دارد</a:t>
            </a:r>
            <a:r>
              <a:rPr lang="fa-IR" sz="2200" b="1" dirty="0" smtClean="0">
                <a:solidFill>
                  <a:schemeClr val="accent1">
                    <a:lumMod val="50000"/>
                  </a:schemeClr>
                </a:solidFill>
                <a:cs typeface="B Zar" panose="00000400000000000000" pitchFamily="2" charset="-78"/>
              </a:rPr>
              <a:t>.</a:t>
            </a:r>
            <a:r>
              <a:rPr lang="en-US" sz="2200" b="1" dirty="0" smtClean="0">
                <a:solidFill>
                  <a:schemeClr val="accent1">
                    <a:lumMod val="50000"/>
                  </a:schemeClr>
                </a:solidFill>
                <a:cs typeface="B Zar" panose="00000400000000000000" pitchFamily="2" charset="-78"/>
              </a:rPr>
              <a:t/>
            </a:r>
            <a:br>
              <a:rPr lang="en-US" sz="2200" b="1" dirty="0" smtClean="0">
                <a:solidFill>
                  <a:schemeClr val="accent1">
                    <a:lumMod val="50000"/>
                  </a:schemeClr>
                </a:solidFill>
                <a:cs typeface="B Zar" panose="00000400000000000000" pitchFamily="2" charset="-78"/>
              </a:rPr>
            </a:br>
            <a:r>
              <a:rPr lang="fa-IR" sz="2200" b="1" dirty="0" smtClean="0">
                <a:solidFill>
                  <a:schemeClr val="accent1">
                    <a:lumMod val="50000"/>
                  </a:schemeClr>
                </a:solidFill>
                <a:cs typeface="B Zar" panose="00000400000000000000" pitchFamily="2" charset="-78"/>
              </a:rPr>
              <a:t> </a:t>
            </a:r>
            <a:r>
              <a:rPr lang="fa-IR" sz="2200" b="1" dirty="0">
                <a:solidFill>
                  <a:schemeClr val="accent1">
                    <a:lumMod val="50000"/>
                  </a:schemeClr>
                </a:solidFill>
                <a:cs typeface="B Zar" panose="00000400000000000000" pitchFamily="2" charset="-78"/>
              </a:rPr>
              <a:t>اما این الگوریتمها در صورتی که وزن یالها به صورت پویا تغییر </a:t>
            </a:r>
            <a:r>
              <a:rPr lang="fa-IR" sz="2200" b="1" dirty="0" smtClean="0">
                <a:solidFill>
                  <a:schemeClr val="accent1">
                    <a:lumMod val="50000"/>
                  </a:schemeClr>
                </a:solidFill>
                <a:cs typeface="B Zar" panose="00000400000000000000" pitchFamily="2" charset="-78"/>
              </a:rPr>
              <a:t>کنند </a:t>
            </a:r>
            <a:r>
              <a:rPr lang="fa-IR" sz="2200" b="1" dirty="0">
                <a:solidFill>
                  <a:schemeClr val="accent1">
                    <a:lumMod val="50000"/>
                  </a:schemeClr>
                </a:solidFill>
                <a:cs typeface="B Zar" panose="00000400000000000000" pitchFamily="2" charset="-78"/>
              </a:rPr>
              <a:t>،</a:t>
            </a:r>
            <a:r>
              <a:rPr lang="fa-IR" sz="2200" b="1" dirty="0" smtClean="0">
                <a:solidFill>
                  <a:schemeClr val="accent1">
                    <a:lumMod val="50000"/>
                  </a:schemeClr>
                </a:solidFill>
                <a:cs typeface="B Zar" panose="00000400000000000000" pitchFamily="2" charset="-78"/>
              </a:rPr>
              <a:t> </a:t>
            </a:r>
            <a:r>
              <a:rPr lang="fa-IR" sz="2200" b="1" dirty="0">
                <a:solidFill>
                  <a:schemeClr val="accent1">
                    <a:lumMod val="50000"/>
                  </a:schemeClr>
                </a:solidFill>
                <a:cs typeface="B Zar" panose="00000400000000000000" pitchFamily="2" charset="-78"/>
              </a:rPr>
              <a:t>قادر به یافتن راه حل بهینه نمی </a:t>
            </a:r>
            <a:r>
              <a:rPr lang="fa-IR" sz="2200" b="1" dirty="0" smtClean="0">
                <a:solidFill>
                  <a:schemeClr val="accent1">
                    <a:lumMod val="50000"/>
                  </a:schemeClr>
                </a:solidFill>
                <a:cs typeface="B Zar" panose="00000400000000000000" pitchFamily="2" charset="-78"/>
              </a:rPr>
              <a:t>باشند.</a:t>
            </a:r>
            <a:r>
              <a:rPr lang="en-US" sz="2200" b="1" dirty="0" smtClean="0">
                <a:solidFill>
                  <a:schemeClr val="accent1">
                    <a:lumMod val="50000"/>
                  </a:schemeClr>
                </a:solidFill>
                <a:cs typeface="B Zar" panose="00000400000000000000" pitchFamily="2" charset="-78"/>
              </a:rPr>
              <a:t/>
            </a:r>
            <a:br>
              <a:rPr lang="en-US" sz="2200" b="1" dirty="0" smtClean="0">
                <a:solidFill>
                  <a:schemeClr val="accent1">
                    <a:lumMod val="50000"/>
                  </a:schemeClr>
                </a:solidFill>
                <a:cs typeface="B Zar" panose="00000400000000000000" pitchFamily="2" charset="-78"/>
              </a:rPr>
            </a:br>
            <a:r>
              <a:rPr lang="fa-IR" sz="2200" b="1" dirty="0" smtClean="0">
                <a:solidFill>
                  <a:schemeClr val="accent1">
                    <a:lumMod val="50000"/>
                  </a:schemeClr>
                </a:solidFill>
                <a:cs typeface="B Zar" panose="00000400000000000000" pitchFamily="2" charset="-78"/>
              </a:rPr>
              <a:t> </a:t>
            </a:r>
            <a:r>
              <a:rPr lang="fa-IR" sz="2200" b="1" dirty="0">
                <a:solidFill>
                  <a:schemeClr val="accent1">
                    <a:lumMod val="50000"/>
                  </a:schemeClr>
                </a:solidFill>
                <a:cs typeface="B Zar" panose="00000400000000000000" pitchFamily="2" charset="-78"/>
              </a:rPr>
              <a:t>بدین جهت الگوریتم </a:t>
            </a:r>
            <a:r>
              <a:rPr lang="fa-IR" sz="2200" b="1" dirty="0" smtClean="0">
                <a:solidFill>
                  <a:schemeClr val="accent1">
                    <a:lumMod val="50000"/>
                  </a:schemeClr>
                </a:solidFill>
                <a:cs typeface="B Zar" panose="00000400000000000000" pitchFamily="2" charset="-78"/>
              </a:rPr>
              <a:t>هایی </a:t>
            </a:r>
            <a:r>
              <a:rPr lang="fa-IR" sz="2200" b="1" dirty="0">
                <a:solidFill>
                  <a:schemeClr val="accent1">
                    <a:lumMod val="50000"/>
                  </a:schemeClr>
                </a:solidFill>
                <a:cs typeface="B Zar" panose="00000400000000000000" pitchFamily="2" charset="-78"/>
              </a:rPr>
              <a:t>برای </a:t>
            </a:r>
            <a:r>
              <a:rPr lang="fa-IR" sz="2200" b="1" dirty="0" smtClean="0">
                <a:solidFill>
                  <a:schemeClr val="accent1">
                    <a:lumMod val="50000"/>
                  </a:schemeClr>
                </a:solidFill>
                <a:cs typeface="B Zar" panose="00000400000000000000" pitchFamily="2" charset="-78"/>
              </a:rPr>
              <a:t>مسائل </a:t>
            </a:r>
            <a:r>
              <a:rPr lang="fa-IR" sz="2200" b="1" dirty="0">
                <a:solidFill>
                  <a:schemeClr val="accent1">
                    <a:lumMod val="50000"/>
                  </a:schemeClr>
                </a:solidFill>
                <a:cs typeface="B Zar" panose="00000400000000000000" pitchFamily="2" charset="-78"/>
              </a:rPr>
              <a:t>کوتاهترین مسیر در گرافهای </a:t>
            </a:r>
            <a:r>
              <a:rPr lang="fa-IR" sz="2200" b="1" dirty="0" smtClean="0">
                <a:solidFill>
                  <a:schemeClr val="accent1">
                    <a:lumMod val="50000"/>
                  </a:schemeClr>
                </a:solidFill>
                <a:cs typeface="B Zar" panose="00000400000000000000" pitchFamily="2" charset="-78"/>
              </a:rPr>
              <a:t>پویا</a:t>
            </a:r>
            <a:r>
              <a:rPr lang="en-US" sz="2200" b="1" dirty="0" smtClean="0">
                <a:solidFill>
                  <a:schemeClr val="accent1">
                    <a:lumMod val="50000"/>
                  </a:schemeClr>
                </a:solidFill>
                <a:cs typeface="B Zar" panose="00000400000000000000" pitchFamily="2" charset="-78"/>
              </a:rPr>
              <a:t> </a:t>
            </a:r>
            <a:r>
              <a:rPr lang="fa-IR" sz="2200" b="1" dirty="0" smtClean="0">
                <a:solidFill>
                  <a:schemeClr val="accent1">
                    <a:lumMod val="50000"/>
                  </a:schemeClr>
                </a:solidFill>
                <a:cs typeface="B Zar" panose="00000400000000000000" pitchFamily="2" charset="-78"/>
              </a:rPr>
              <a:t>، </a:t>
            </a:r>
            <a:r>
              <a:rPr lang="fa-IR" sz="2200" b="1" dirty="0">
                <a:solidFill>
                  <a:schemeClr val="accent1">
                    <a:lumMod val="50000"/>
                  </a:schemeClr>
                </a:solidFill>
                <a:cs typeface="B Zar" panose="00000400000000000000" pitchFamily="2" charset="-78"/>
              </a:rPr>
              <a:t>مطرح شده اند </a:t>
            </a:r>
            <a:r>
              <a:rPr lang="fa-IR" sz="2200" b="1" dirty="0" smtClean="0">
                <a:solidFill>
                  <a:schemeClr val="accent1">
                    <a:lumMod val="50000"/>
                  </a:schemeClr>
                </a:solidFill>
                <a:cs typeface="B Zar" panose="00000400000000000000" pitchFamily="2" charset="-78"/>
              </a:rPr>
              <a:t>این </a:t>
            </a:r>
            <a:r>
              <a:rPr lang="fa-IR" sz="2200" b="1" dirty="0">
                <a:solidFill>
                  <a:schemeClr val="accent1">
                    <a:lumMod val="50000"/>
                  </a:schemeClr>
                </a:solidFill>
                <a:cs typeface="B Zar" panose="00000400000000000000" pitchFamily="2" charset="-78"/>
              </a:rPr>
              <a:t>الگوریتم ها نیز برای </a:t>
            </a:r>
            <a:r>
              <a:rPr lang="fa-IR" sz="2200" b="1" dirty="0" smtClean="0">
                <a:solidFill>
                  <a:schemeClr val="accent1">
                    <a:lumMod val="50000"/>
                  </a:schemeClr>
                </a:solidFill>
                <a:cs typeface="B Zar" panose="00000400000000000000" pitchFamily="2" charset="-78"/>
              </a:rPr>
              <a:t>گرافهای</a:t>
            </a:r>
            <a:r>
              <a:rPr lang="fa-IR" sz="2200" b="1" dirty="0">
                <a:solidFill>
                  <a:schemeClr val="accent1">
                    <a:lumMod val="50000"/>
                  </a:schemeClr>
                </a:solidFill>
                <a:cs typeface="B Zar" panose="00000400000000000000" pitchFamily="2" charset="-78"/>
              </a:rPr>
              <a:t> </a:t>
            </a:r>
            <a:r>
              <a:rPr lang="fa-IR" sz="2200" b="1" dirty="0" smtClean="0">
                <a:solidFill>
                  <a:schemeClr val="accent1">
                    <a:lumMod val="50000"/>
                  </a:schemeClr>
                </a:solidFill>
                <a:cs typeface="B Zar" panose="00000400000000000000" pitchFamily="2" charset="-78"/>
              </a:rPr>
              <a:t>تصادفی(که وزن یال های آن متغیر های تصادفی است) از کارایی بالایی برخوردار نیستند.</a:t>
            </a:r>
            <a:endParaRPr lang="en-US" sz="2200" b="1" dirty="0">
              <a:solidFill>
                <a:schemeClr val="accent1">
                  <a:lumMod val="50000"/>
                </a:schemeClr>
              </a:solidFill>
              <a:cs typeface="B Zar" panose="00000400000000000000" pitchFamily="2" charset="-78"/>
            </a:endParaRPr>
          </a:p>
        </p:txBody>
      </p:sp>
      <p:sp>
        <p:nvSpPr>
          <p:cNvPr id="10" name="Text Placeholder 9"/>
          <p:cNvSpPr>
            <a:spLocks noGrp="1"/>
          </p:cNvSpPr>
          <p:nvPr>
            <p:ph type="body" sz="half" idx="2"/>
          </p:nvPr>
        </p:nvSpPr>
        <p:spPr>
          <a:xfrm>
            <a:off x="1235883" y="504008"/>
            <a:ext cx="8825659" cy="2476500"/>
          </a:xfrm>
        </p:spPr>
        <p:txBody>
          <a:bodyPr>
            <a:normAutofit/>
          </a:bodyPr>
          <a:lstStyle/>
          <a:p>
            <a:pPr algn="ctr"/>
            <a:r>
              <a:rPr lang="fa-IR" sz="9600" b="1" dirty="0" smtClean="0">
                <a:solidFill>
                  <a:schemeClr val="bg1">
                    <a:lumMod val="95000"/>
                  </a:schemeClr>
                </a:solidFill>
                <a:cs typeface="A Afsaneh" panose="02000700000000000000" pitchFamily="2" charset="-78"/>
              </a:rPr>
              <a:t>مقدمه :</a:t>
            </a:r>
            <a:endParaRPr lang="en-US" sz="9600" b="1" dirty="0">
              <a:solidFill>
                <a:schemeClr val="bg1">
                  <a:lumMod val="95000"/>
                </a:schemeClr>
              </a:solidFill>
              <a:cs typeface="A Afsaneh" panose="02000700000000000000" pitchFamily="2" charset="-78"/>
            </a:endParaRPr>
          </a:p>
        </p:txBody>
      </p:sp>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3/23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0333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792481" y="2490651"/>
            <a:ext cx="9925819" cy="3444239"/>
          </a:xfrm>
          <a:solidFill>
            <a:schemeClr val="bg1">
              <a:lumMod val="95000"/>
            </a:schemeClr>
          </a:solidFill>
          <a:ln>
            <a:solidFill>
              <a:schemeClr val="accent6">
                <a:lumMod val="75000"/>
              </a:schemeClr>
            </a:solidFill>
          </a:ln>
        </p:spPr>
        <p:txBody>
          <a:bodyPr/>
          <a:lstStyle/>
          <a:p>
            <a:pPr algn="r"/>
            <a:r>
              <a:rPr lang="en-US" sz="2000" b="1" dirty="0">
                <a:solidFill>
                  <a:schemeClr val="accent6">
                    <a:lumMod val="50000"/>
                  </a:schemeClr>
                </a:solidFill>
                <a:cs typeface="B Zar" panose="00000400000000000000" pitchFamily="2" charset="-78"/>
              </a:rPr>
              <a:t/>
            </a:r>
            <a:br>
              <a:rPr lang="en-US" sz="2000" b="1" dirty="0">
                <a:solidFill>
                  <a:schemeClr val="accent6">
                    <a:lumMod val="50000"/>
                  </a:schemeClr>
                </a:solidFill>
                <a:cs typeface="B Zar" panose="00000400000000000000" pitchFamily="2" charset="-78"/>
              </a:rPr>
            </a:br>
            <a:r>
              <a:rPr lang="fa-IR" sz="2000" b="1" dirty="0" smtClean="0">
                <a:solidFill>
                  <a:schemeClr val="accent6">
                    <a:lumMod val="50000"/>
                  </a:schemeClr>
                </a:solidFill>
                <a:cs typeface="B Zar" panose="00000400000000000000" pitchFamily="2" charset="-78"/>
              </a:rPr>
              <a:t>1_</a:t>
            </a:r>
            <a:r>
              <a:rPr lang="fa-IR" sz="2200" b="1" dirty="0" smtClean="0">
                <a:solidFill>
                  <a:srgbClr val="FF0000"/>
                </a:solidFill>
                <a:cs typeface="B Zar" panose="00000400000000000000" pitchFamily="2" charset="-78"/>
              </a:rPr>
              <a:t>الگوریتم میبدی_بیگی:</a:t>
            </a:r>
            <a:r>
              <a:rPr lang="fa-IR" sz="2000" b="1" dirty="0" smtClean="0">
                <a:solidFill>
                  <a:schemeClr val="accent6">
                    <a:lumMod val="50000"/>
                  </a:schemeClr>
                </a:solidFill>
                <a:cs typeface="B Zar" panose="00000400000000000000" pitchFamily="2" charset="-78"/>
              </a:rPr>
              <a:t> </a:t>
            </a:r>
            <a:r>
              <a:rPr lang="fa-IR" sz="2000" b="1" dirty="0" smtClean="0">
                <a:solidFill>
                  <a:srgbClr val="4D0E52"/>
                </a:solidFill>
                <a:cs typeface="B Zar" panose="00000400000000000000" pitchFamily="2" charset="-78"/>
              </a:rPr>
              <a:t>برای حل مسئله ی کوتاه ترین مسیر بین دو گره در گرافهای تصادفی.</a:t>
            </a:r>
            <a:r>
              <a:rPr lang="fa-IR" sz="2000" b="1" dirty="0" smtClean="0">
                <a:solidFill>
                  <a:schemeClr val="accent6">
                    <a:lumMod val="50000"/>
                  </a:schemeClr>
                </a:solidFill>
                <a:cs typeface="B Zar" panose="00000400000000000000" pitchFamily="2" charset="-78"/>
              </a:rPr>
              <a:t/>
            </a:r>
            <a:br>
              <a:rPr lang="fa-IR" sz="2000" b="1" dirty="0" smtClean="0">
                <a:solidFill>
                  <a:schemeClr val="accent6">
                    <a:lumMod val="50000"/>
                  </a:schemeClr>
                </a:solidFill>
                <a:cs typeface="B Zar" panose="00000400000000000000" pitchFamily="2" charset="-78"/>
              </a:rPr>
            </a:br>
            <a:r>
              <a:rPr lang="fa-IR" sz="2000" b="1" dirty="0" smtClean="0">
                <a:solidFill>
                  <a:schemeClr val="accent6">
                    <a:lumMod val="50000"/>
                  </a:schemeClr>
                </a:solidFill>
                <a:cs typeface="B Zar" panose="00000400000000000000" pitchFamily="2" charset="-78"/>
              </a:rPr>
              <a:t/>
            </a:r>
            <a:br>
              <a:rPr lang="fa-IR" sz="2000" b="1" dirty="0" smtClean="0">
                <a:solidFill>
                  <a:schemeClr val="accent6">
                    <a:lumMod val="50000"/>
                  </a:schemeClr>
                </a:solidFill>
                <a:cs typeface="B Zar" panose="00000400000000000000" pitchFamily="2" charset="-78"/>
              </a:rPr>
            </a:br>
            <a:r>
              <a:rPr lang="fa-IR" sz="2000" b="1" dirty="0" smtClean="0">
                <a:solidFill>
                  <a:schemeClr val="accent6">
                    <a:lumMod val="50000"/>
                  </a:schemeClr>
                </a:solidFill>
                <a:cs typeface="B Zar" panose="00000400000000000000" pitchFamily="2" charset="-78"/>
              </a:rPr>
              <a:t>2_</a:t>
            </a:r>
            <a:r>
              <a:rPr lang="fa-IR" sz="2200" b="1" dirty="0" smtClean="0">
                <a:solidFill>
                  <a:srgbClr val="FF0000"/>
                </a:solidFill>
                <a:cs typeface="B Zar" panose="00000400000000000000" pitchFamily="2" charset="-78"/>
              </a:rPr>
              <a:t>میسرا_اومن:</a:t>
            </a:r>
            <a:r>
              <a:rPr lang="fa-IR" sz="2000" b="1" dirty="0" smtClean="0">
                <a:solidFill>
                  <a:schemeClr val="accent6">
                    <a:lumMod val="50000"/>
                  </a:schemeClr>
                </a:solidFill>
                <a:cs typeface="B Zar" panose="00000400000000000000" pitchFamily="2" charset="-78"/>
              </a:rPr>
              <a:t> </a:t>
            </a:r>
            <a:r>
              <a:rPr lang="fa-IR" sz="2000" b="1" dirty="0" smtClean="0">
                <a:solidFill>
                  <a:srgbClr val="4D0E52"/>
                </a:solidFill>
                <a:cs typeface="B Zar" panose="00000400000000000000" pitchFamily="2" charset="-78"/>
              </a:rPr>
              <a:t>برای یافتن کوتاه ترین مسیر بین یک مبدا و دیگر گره ها در یک گراف تصادفی.</a:t>
            </a:r>
            <a:r>
              <a:rPr lang="fa-IR" sz="2000" b="1" dirty="0" smtClean="0">
                <a:solidFill>
                  <a:schemeClr val="accent6">
                    <a:lumMod val="50000"/>
                  </a:schemeClr>
                </a:solidFill>
                <a:cs typeface="B Zar" panose="00000400000000000000" pitchFamily="2" charset="-78"/>
              </a:rPr>
              <a:t/>
            </a:r>
            <a:br>
              <a:rPr lang="fa-IR" sz="2000" b="1" dirty="0" smtClean="0">
                <a:solidFill>
                  <a:schemeClr val="accent6">
                    <a:lumMod val="50000"/>
                  </a:schemeClr>
                </a:solidFill>
                <a:cs typeface="B Zar" panose="00000400000000000000" pitchFamily="2" charset="-78"/>
              </a:rPr>
            </a:br>
            <a:r>
              <a:rPr lang="fa-IR" sz="2000" b="1" dirty="0" smtClean="0">
                <a:solidFill>
                  <a:schemeClr val="accent6">
                    <a:lumMod val="50000"/>
                  </a:schemeClr>
                </a:solidFill>
                <a:cs typeface="B Zar" panose="00000400000000000000" pitchFamily="2" charset="-78"/>
              </a:rPr>
              <a:t/>
            </a:r>
            <a:br>
              <a:rPr lang="fa-IR" sz="2000" b="1" dirty="0" smtClean="0">
                <a:solidFill>
                  <a:schemeClr val="accent6">
                    <a:lumMod val="50000"/>
                  </a:schemeClr>
                </a:solidFill>
                <a:cs typeface="B Zar" panose="00000400000000000000" pitchFamily="2" charset="-78"/>
              </a:rPr>
            </a:br>
            <a:r>
              <a:rPr lang="fa-IR" sz="2000" b="1" dirty="0" smtClean="0">
                <a:solidFill>
                  <a:schemeClr val="accent6">
                    <a:lumMod val="50000"/>
                  </a:schemeClr>
                </a:solidFill>
                <a:cs typeface="B Zar" panose="00000400000000000000" pitchFamily="2" charset="-78"/>
              </a:rPr>
              <a:t>3_</a:t>
            </a:r>
            <a:r>
              <a:rPr lang="fa-IR" sz="2200" b="1" dirty="0" smtClean="0">
                <a:solidFill>
                  <a:srgbClr val="FF0000"/>
                </a:solidFill>
                <a:cs typeface="B Zar" panose="00000400000000000000" pitchFamily="2" charset="-78"/>
              </a:rPr>
              <a:t>میسرا_اومن: </a:t>
            </a:r>
            <a:r>
              <a:rPr lang="fa-IR" sz="2000" b="1" dirty="0" smtClean="0">
                <a:solidFill>
                  <a:srgbClr val="4D0E52"/>
                </a:solidFill>
                <a:cs typeface="B Zar" panose="00000400000000000000" pitchFamily="2" charset="-78"/>
              </a:rPr>
              <a:t>برای یافتن تمام جفت گره های گراف دریک گراف تصادفی.</a:t>
            </a:r>
            <a:r>
              <a:rPr lang="fa-IR" sz="2000" b="1" dirty="0" smtClean="0">
                <a:solidFill>
                  <a:schemeClr val="accent6">
                    <a:lumMod val="50000"/>
                  </a:schemeClr>
                </a:solidFill>
                <a:cs typeface="B Zar" panose="00000400000000000000" pitchFamily="2" charset="-78"/>
              </a:rPr>
              <a:t>    </a:t>
            </a:r>
            <a:br>
              <a:rPr lang="fa-IR" sz="2000" b="1" dirty="0" smtClean="0">
                <a:solidFill>
                  <a:schemeClr val="accent6">
                    <a:lumMod val="50000"/>
                  </a:schemeClr>
                </a:solidFill>
                <a:cs typeface="B Zar" panose="00000400000000000000" pitchFamily="2" charset="-78"/>
              </a:rPr>
            </a:br>
            <a:r>
              <a:rPr lang="fa-IR" sz="2000" b="1" dirty="0" smtClean="0">
                <a:solidFill>
                  <a:schemeClr val="accent6">
                    <a:lumMod val="50000"/>
                  </a:schemeClr>
                </a:solidFill>
                <a:cs typeface="B Zar" panose="00000400000000000000" pitchFamily="2" charset="-78"/>
              </a:rPr>
              <a:t>                        </a:t>
            </a:r>
            <a:br>
              <a:rPr lang="fa-IR" sz="2000" b="1" dirty="0" smtClean="0">
                <a:solidFill>
                  <a:schemeClr val="accent6">
                    <a:lumMod val="50000"/>
                  </a:schemeClr>
                </a:solidFill>
                <a:cs typeface="B Zar" panose="00000400000000000000" pitchFamily="2" charset="-78"/>
              </a:rPr>
            </a:br>
            <a:r>
              <a:rPr lang="fa-IR" sz="2000" b="1" dirty="0" smtClean="0">
                <a:solidFill>
                  <a:schemeClr val="accent6">
                    <a:lumMod val="50000"/>
                  </a:schemeClr>
                </a:solidFill>
                <a:cs typeface="B Zar" panose="00000400000000000000" pitchFamily="2" charset="-78"/>
              </a:rPr>
              <a:t>4_</a:t>
            </a:r>
            <a:r>
              <a:rPr lang="fa-IR" sz="2200" b="1" dirty="0" smtClean="0">
                <a:solidFill>
                  <a:srgbClr val="FF0000"/>
                </a:solidFill>
                <a:cs typeface="B Zar" panose="00000400000000000000" pitchFamily="2" charset="-78"/>
              </a:rPr>
              <a:t>یک الگوریتم مبتنی بر بازی بین اتوماتای یادگیر</a:t>
            </a:r>
            <a:r>
              <a:rPr lang="fa-IR" sz="2000" b="1" dirty="0" smtClean="0">
                <a:solidFill>
                  <a:srgbClr val="FF0000"/>
                </a:solidFill>
                <a:cs typeface="B Zar" panose="00000400000000000000" pitchFamily="2" charset="-78"/>
              </a:rPr>
              <a:t> </a:t>
            </a:r>
            <a:r>
              <a:rPr lang="fa-IR" sz="2000" b="1" dirty="0" smtClean="0">
                <a:solidFill>
                  <a:srgbClr val="4D0E52"/>
                </a:solidFill>
                <a:cs typeface="B Zar" panose="00000400000000000000" pitchFamily="2" charset="-78"/>
              </a:rPr>
              <a:t>برای یافتن کوتاه ترین مسیر بین یک مبدا و دیگر گره ها در یک گراف تصادفی.</a:t>
            </a:r>
            <a:endParaRPr lang="en-US" sz="2000" b="1" dirty="0">
              <a:solidFill>
                <a:srgbClr val="4D0E52"/>
              </a:solidFill>
              <a:cs typeface="B Zar" panose="00000400000000000000" pitchFamily="2" charset="-78"/>
            </a:endParaRPr>
          </a:p>
        </p:txBody>
      </p:sp>
      <p:sp>
        <p:nvSpPr>
          <p:cNvPr id="10" name="Text Placeholder 9"/>
          <p:cNvSpPr>
            <a:spLocks noGrp="1"/>
          </p:cNvSpPr>
          <p:nvPr>
            <p:ph type="body" idx="4294967295"/>
          </p:nvPr>
        </p:nvSpPr>
        <p:spPr>
          <a:xfrm>
            <a:off x="6357258" y="0"/>
            <a:ext cx="5536520" cy="1689825"/>
          </a:xfrm>
        </p:spPr>
        <p:txBody>
          <a:bodyPr>
            <a:normAutofit/>
          </a:bodyPr>
          <a:lstStyle/>
          <a:p>
            <a:pPr algn="ctr" rtl="1"/>
            <a:r>
              <a:rPr lang="fa-IR" sz="6000" b="1" dirty="0" smtClean="0">
                <a:cs typeface="A Afsaneh" panose="02000700000000000000" pitchFamily="2" charset="-78"/>
              </a:rPr>
              <a:t>مقدمه :</a:t>
            </a:r>
            <a:endParaRPr lang="en-US" sz="6000" b="1" dirty="0">
              <a:cs typeface="A Afsaneh" panose="02000700000000000000" pitchFamily="2" charset="-78"/>
            </a:endParaRPr>
          </a:p>
        </p:txBody>
      </p:sp>
      <p:sp>
        <p:nvSpPr>
          <p:cNvPr id="3" name="Rectangle 2"/>
          <p:cNvSpPr/>
          <p:nvPr/>
        </p:nvSpPr>
        <p:spPr>
          <a:xfrm>
            <a:off x="6178666" y="1905876"/>
            <a:ext cx="7502500" cy="584775"/>
          </a:xfrm>
          <a:prstGeom prst="rect">
            <a:avLst/>
          </a:prstGeom>
          <a:noFill/>
          <a:ln>
            <a:solidFill>
              <a:schemeClr val="tx1"/>
            </a:solidFill>
          </a:ln>
        </p:spPr>
        <p:txBody>
          <a:bodyPr wrap="square" lIns="91440" tIns="45720" rIns="91440" bIns="45720">
            <a:spAutoFit/>
          </a:bodyPr>
          <a:lstStyle/>
          <a:p>
            <a:pPr algn="ctr"/>
            <a:r>
              <a:rPr lang="fa-IR" sz="3200" b="0" cap="none" spc="0" dirty="0" smtClean="0">
                <a:ln w="0"/>
                <a:solidFill>
                  <a:schemeClr val="accent1"/>
                </a:solidFill>
                <a:effectLst>
                  <a:outerShdw blurRad="38100" dist="25400" dir="5400000" algn="ctr" rotWithShape="0">
                    <a:srgbClr val="6E747A">
                      <a:alpha val="43000"/>
                    </a:srgbClr>
                  </a:outerShdw>
                </a:effectLst>
                <a:cs typeface="B Farnaz" panose="00000400000000000000" pitchFamily="2" charset="-78"/>
              </a:rPr>
              <a:t>اقدامات انجام شده :</a:t>
            </a:r>
            <a:endParaRPr lang="en-US" sz="3200" b="0" cap="none" spc="0" dirty="0">
              <a:ln w="0"/>
              <a:solidFill>
                <a:schemeClr val="accent1"/>
              </a:solidFill>
              <a:effectLst>
                <a:outerShdw blurRad="38100" dist="25400" dir="5400000" algn="ctr" rotWithShape="0">
                  <a:srgbClr val="6E747A">
                    <a:alpha val="43000"/>
                  </a:srgbClr>
                </a:outerShdw>
              </a:effectLst>
              <a:cs typeface="B Farnaz" panose="00000400000000000000" pitchFamily="2" charset="-78"/>
            </a:endParaRPr>
          </a:p>
        </p:txBody>
      </p:sp>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4/23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0480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sz="7200" dirty="0" smtClean="0">
                <a:cs typeface="A Afsaneh" panose="02000700000000000000" pitchFamily="2" charset="-78"/>
              </a:rPr>
              <a:t>تعریف مسئله :</a:t>
            </a:r>
            <a:endParaRPr lang="en-US" sz="7200" dirty="0">
              <a:cs typeface="A Afsaneh" panose="02000700000000000000" pitchFamily="2" charset="-78"/>
            </a:endParaRPr>
          </a:p>
        </p:txBody>
      </p:sp>
      <p:sp>
        <p:nvSpPr>
          <p:cNvPr id="4" name="Text Placeholder 3"/>
          <p:cNvSpPr>
            <a:spLocks noGrp="1"/>
          </p:cNvSpPr>
          <p:nvPr>
            <p:ph type="body" sz="half" idx="2"/>
          </p:nvPr>
        </p:nvSpPr>
        <p:spPr>
          <a:xfrm>
            <a:off x="1416210" y="3474719"/>
            <a:ext cx="8825659" cy="2899955"/>
          </a:xfrm>
          <a:solidFill>
            <a:schemeClr val="bg1">
              <a:lumMod val="85000"/>
            </a:schemeClr>
          </a:solidFill>
          <a:ln>
            <a:solidFill>
              <a:schemeClr val="accent6">
                <a:lumMod val="50000"/>
              </a:schemeClr>
            </a:solidFill>
          </a:ln>
        </p:spPr>
        <p:txBody>
          <a:bodyPr/>
          <a:lstStyle/>
          <a:p>
            <a:pPr algn="r" rtl="1"/>
            <a:r>
              <a:rPr lang="fa-IR" sz="2400" b="1" dirty="0" smtClean="0">
                <a:solidFill>
                  <a:srgbClr val="FF0000"/>
                </a:solidFill>
                <a:cs typeface="B Zar" panose="00000400000000000000" pitchFamily="2" charset="-78"/>
              </a:rPr>
              <a:t>فرض: </a:t>
            </a:r>
            <a:r>
              <a:rPr lang="fa-IR" b="1" dirty="0" smtClean="0">
                <a:solidFill>
                  <a:srgbClr val="4D0E52"/>
                </a:solidFill>
                <a:cs typeface="B Zar" panose="00000400000000000000" pitchFamily="2" charset="-78"/>
              </a:rPr>
              <a:t>یک شبکه با </a:t>
            </a:r>
            <a:r>
              <a:rPr lang="en-US" b="1" dirty="0" smtClean="0">
                <a:solidFill>
                  <a:srgbClr val="4D0E52"/>
                </a:solidFill>
                <a:cs typeface="B Zar" panose="00000400000000000000" pitchFamily="2" charset="-78"/>
              </a:rPr>
              <a:t>n</a:t>
            </a:r>
            <a:r>
              <a:rPr lang="fa-IR" b="1" dirty="0" smtClean="0">
                <a:solidFill>
                  <a:srgbClr val="4D0E52"/>
                </a:solidFill>
                <a:cs typeface="B Zar" panose="00000400000000000000" pitchFamily="2" charset="-78"/>
              </a:rPr>
              <a:t> گره و یک گره مقصد ؛ یال ها در دو حالت دارای ازدحام و بدون ازدحام قراردارند.</a:t>
            </a:r>
          </a:p>
          <a:p>
            <a:pPr algn="r" rtl="1"/>
            <a:endParaRPr lang="fa-IR" b="1" dirty="0" smtClean="0">
              <a:solidFill>
                <a:srgbClr val="4D0E52"/>
              </a:solidFill>
              <a:cs typeface="B Zar" panose="00000400000000000000" pitchFamily="2" charset="-78"/>
            </a:endParaRPr>
          </a:p>
          <a:p>
            <a:pPr algn="r" rtl="1"/>
            <a:r>
              <a:rPr lang="fa-IR" sz="2400" b="1" dirty="0" smtClean="0">
                <a:solidFill>
                  <a:srgbClr val="FF0000"/>
                </a:solidFill>
                <a:cs typeface="B Zar" panose="00000400000000000000" pitchFamily="2" charset="-78"/>
              </a:rPr>
              <a:t>هدف: </a:t>
            </a:r>
            <a:r>
              <a:rPr lang="fa-IR" b="1" dirty="0" smtClean="0">
                <a:solidFill>
                  <a:srgbClr val="4D0E52"/>
                </a:solidFill>
                <a:cs typeface="B Zar" panose="00000400000000000000" pitchFamily="2" charset="-78"/>
              </a:rPr>
              <a:t>یافتن استراتژی بهینه (یال بهینه) برای رسیدن به گره مقصد.</a:t>
            </a:r>
          </a:p>
          <a:p>
            <a:pPr algn="r" rtl="1"/>
            <a:endParaRPr lang="fa-IR" b="1" dirty="0" smtClean="0">
              <a:solidFill>
                <a:srgbClr val="4D0E52"/>
              </a:solidFill>
              <a:cs typeface="B Zar" panose="00000400000000000000" pitchFamily="2" charset="-78"/>
            </a:endParaRPr>
          </a:p>
          <a:p>
            <a:pPr algn="r" rtl="1"/>
            <a:r>
              <a:rPr lang="fa-IR" sz="2400" b="1" dirty="0" smtClean="0">
                <a:solidFill>
                  <a:srgbClr val="FF0000"/>
                </a:solidFill>
                <a:cs typeface="B Zar" panose="00000400000000000000" pitchFamily="2" charset="-78"/>
              </a:rPr>
              <a:t>نحوه همبستگی بین یال ها: </a:t>
            </a:r>
            <a:r>
              <a:rPr lang="fa-IR" b="1" dirty="0" smtClean="0">
                <a:solidFill>
                  <a:srgbClr val="4D0E52"/>
                </a:solidFill>
                <a:cs typeface="B Zar" panose="00000400000000000000" pitchFamily="2" charset="-78"/>
              </a:rPr>
              <a:t>توسط تابع احتمال شرطی.</a:t>
            </a:r>
            <a:endParaRPr lang="fa-IR" sz="2400" b="1" dirty="0" smtClean="0">
              <a:solidFill>
                <a:srgbClr val="FF0000"/>
              </a:solidFill>
              <a:cs typeface="B Zar" panose="00000400000000000000" pitchFamily="2" charset="-78"/>
            </a:endParaRPr>
          </a:p>
          <a:p>
            <a:pPr algn="r" rtl="1"/>
            <a:endParaRPr lang="fa-IR" b="1" dirty="0" smtClean="0">
              <a:solidFill>
                <a:srgbClr val="4D0E52"/>
              </a:solidFill>
              <a:cs typeface="B Zar" panose="00000400000000000000" pitchFamily="2" charset="-78"/>
            </a:endParaRP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5/23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8729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792481" y="1689825"/>
            <a:ext cx="10040982" cy="4245065"/>
          </a:xfrm>
          <a:solidFill>
            <a:schemeClr val="bg1">
              <a:lumMod val="95000"/>
            </a:schemeClr>
          </a:solidFill>
          <a:ln>
            <a:solidFill>
              <a:schemeClr val="accent6">
                <a:lumMod val="75000"/>
              </a:schemeClr>
            </a:solidFill>
          </a:ln>
        </p:spPr>
        <p:txBody>
          <a:bodyPr/>
          <a:lstStyle/>
          <a:p>
            <a:pPr algn="r" rtl="1"/>
            <a:r>
              <a:rPr lang="fa-IR" sz="2000" b="1" dirty="0" smtClean="0">
                <a:solidFill>
                  <a:srgbClr val="4D0E52"/>
                </a:solidFill>
                <a:cs typeface="B Zar" panose="00000400000000000000" pitchFamily="2" charset="-78"/>
              </a:rPr>
              <a:t>ابتدا باید وضعیت یال پیموده شده, مشخص شود</a:t>
            </a:r>
            <a:r>
              <a:rPr lang="fa-IR" sz="2000" b="1" dirty="0" smtClean="0">
                <a:solidFill>
                  <a:srgbClr val="4D0E52"/>
                </a:solidFill>
                <a:cs typeface="B Zar" panose="00000400000000000000" pitchFamily="2" charset="-78"/>
              </a:rPr>
              <a:t>؛ </a:t>
            </a:r>
            <a:r>
              <a:rPr lang="fa-IR" sz="2000" b="1" dirty="0" smtClean="0">
                <a:solidFill>
                  <a:srgbClr val="4D0E52"/>
                </a:solidFill>
                <a:cs typeface="B Zar" panose="00000400000000000000" pitchFamily="2" charset="-78"/>
              </a:rPr>
              <a:t>سپس متوسط زمانی در </a:t>
            </a:r>
            <a:r>
              <a:rPr lang="fa-IR" sz="2000" b="1" dirty="0" smtClean="0">
                <a:solidFill>
                  <a:srgbClr val="4D0E52"/>
                </a:solidFill>
                <a:cs typeface="B Zar" panose="00000400000000000000" pitchFamily="2" charset="-78"/>
              </a:rPr>
              <a:t>هر یال محاسبه </a:t>
            </a:r>
            <a:r>
              <a:rPr lang="fa-IR" sz="2000" b="1" dirty="0" smtClean="0">
                <a:solidFill>
                  <a:srgbClr val="4D0E52"/>
                </a:solidFill>
                <a:cs typeface="B Zar" panose="00000400000000000000" pitchFamily="2" charset="-78"/>
              </a:rPr>
              <a:t>میشود .برای هریال آستانه ازدحام مشخص شده است که متوسط زمانی سفر در هریال با آن آستانه مقایسه میشود تا در هر حالت مشخص شود که سفر دارای ازدحام است یا بدون ازدحام.</a:t>
            </a:r>
            <a:br>
              <a:rPr lang="fa-IR" sz="2000" b="1" dirty="0" smtClean="0">
                <a:solidFill>
                  <a:srgbClr val="4D0E52"/>
                </a:solidFill>
                <a:cs typeface="B Zar" panose="00000400000000000000" pitchFamily="2" charset="-78"/>
              </a:rPr>
            </a:br>
            <a:r>
              <a:rPr lang="fa-IR" sz="2000" b="1" dirty="0" smtClean="0">
                <a:solidFill>
                  <a:srgbClr val="4D0E52"/>
                </a:solidFill>
                <a:cs typeface="B Zar" panose="00000400000000000000" pitchFamily="2" charset="-78"/>
              </a:rPr>
              <a:t>برای هریک از انواع سفر ها فرمولی ارائه شده است.</a:t>
            </a:r>
            <a:endParaRPr lang="en-US" sz="2000" b="1" dirty="0">
              <a:solidFill>
                <a:srgbClr val="4D0E52"/>
              </a:solidFill>
              <a:cs typeface="B Zar" panose="00000400000000000000" pitchFamily="2" charset="-78"/>
            </a:endParaRPr>
          </a:p>
        </p:txBody>
      </p:sp>
      <p:sp>
        <p:nvSpPr>
          <p:cNvPr id="10" name="Text Placeholder 9"/>
          <p:cNvSpPr>
            <a:spLocks noGrp="1"/>
          </p:cNvSpPr>
          <p:nvPr>
            <p:ph type="body" idx="4294967295"/>
          </p:nvPr>
        </p:nvSpPr>
        <p:spPr>
          <a:xfrm>
            <a:off x="5752012" y="217715"/>
            <a:ext cx="5536520" cy="1689825"/>
          </a:xfrm>
        </p:spPr>
        <p:txBody>
          <a:bodyPr>
            <a:normAutofit/>
          </a:bodyPr>
          <a:lstStyle/>
          <a:p>
            <a:pPr algn="ctr" rtl="1"/>
            <a:r>
              <a:rPr lang="fa-IR" sz="4400" b="1" dirty="0" smtClean="0">
                <a:cs typeface="A Afsaneh" panose="02000700000000000000" pitchFamily="2" charset="-78"/>
              </a:rPr>
              <a:t>تعریف مسئله :</a:t>
            </a:r>
            <a:endParaRPr lang="en-US" sz="4400" b="1" dirty="0">
              <a:cs typeface="A Afsaneh" panose="02000700000000000000" pitchFamily="2" charset="-78"/>
            </a:endParaRPr>
          </a:p>
        </p:txBody>
      </p:sp>
      <p:sp>
        <p:nvSpPr>
          <p:cNvPr id="6" name="Rectangle 5"/>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6/23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04411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sz="4800" dirty="0" smtClean="0">
                <a:cs typeface="A Afsaneh" panose="02000700000000000000" pitchFamily="2" charset="-78"/>
              </a:rPr>
              <a:t>چند اصطلاح که بهتر است با آنها آشنا باشید :</a:t>
            </a:r>
            <a:endParaRPr lang="en-US" sz="4800" dirty="0">
              <a:cs typeface="A Afsaneh" panose="02000700000000000000" pitchFamily="2" charset="-78"/>
            </a:endParaRPr>
          </a:p>
        </p:txBody>
      </p:sp>
      <p:sp>
        <p:nvSpPr>
          <p:cNvPr id="4" name="Text Placeholder 3"/>
          <p:cNvSpPr>
            <a:spLocks noGrp="1"/>
          </p:cNvSpPr>
          <p:nvPr>
            <p:ph type="body" sz="half" idx="2"/>
          </p:nvPr>
        </p:nvSpPr>
        <p:spPr>
          <a:xfrm>
            <a:off x="2236564" y="3414272"/>
            <a:ext cx="7037115" cy="2899955"/>
          </a:xfrm>
          <a:solidFill>
            <a:schemeClr val="bg1">
              <a:lumMod val="85000"/>
            </a:schemeClr>
          </a:solidFill>
          <a:ln>
            <a:solidFill>
              <a:schemeClr val="accent6">
                <a:lumMod val="50000"/>
              </a:schemeClr>
            </a:solidFill>
          </a:ln>
        </p:spPr>
        <p:txBody>
          <a:bodyPr/>
          <a:lstStyle/>
          <a:p>
            <a:pPr algn="r" rtl="1"/>
            <a:r>
              <a:rPr lang="fa-IR" sz="3600" b="1" dirty="0" smtClean="0">
                <a:solidFill>
                  <a:srgbClr val="FF0000"/>
                </a:solidFill>
                <a:cs typeface="B Zar" panose="00000400000000000000" pitchFamily="2" charset="-78"/>
              </a:rPr>
              <a:t>1- اتوماتای یادگیر: </a:t>
            </a:r>
            <a:endParaRPr lang="fa-IR" sz="2400" b="1" dirty="0">
              <a:solidFill>
                <a:srgbClr val="FF0000"/>
              </a:solidFill>
              <a:cs typeface="B Zar" panose="00000400000000000000" pitchFamily="2" charset="-78"/>
            </a:endParaRPr>
          </a:p>
          <a:p>
            <a:pPr algn="r" rtl="1"/>
            <a:r>
              <a:rPr lang="fa-IR" sz="2000" b="1" dirty="0" smtClean="0">
                <a:solidFill>
                  <a:srgbClr val="4D0E52"/>
                </a:solidFill>
                <a:cs typeface="B Zar" panose="00000400000000000000" pitchFamily="2" charset="-78"/>
              </a:rPr>
              <a:t>یک </a:t>
            </a:r>
            <a:r>
              <a:rPr lang="fa-IR" sz="2000" b="1" dirty="0">
                <a:solidFill>
                  <a:srgbClr val="4D0E52"/>
                </a:solidFill>
                <a:cs typeface="B Zar" panose="00000400000000000000" pitchFamily="2" charset="-78"/>
              </a:rPr>
              <a:t>مدل انتزاعی است که تعداد محدودی عمل را میتواند انجام دهد. هر عمل انتخاب شده توسط محیطی احتمالی ارزیابی شده و پاسخی به اتوماتای یادگیر داده می شود. اتوماتای یادگیر از این پاسخ استفاده نموده وعمل خود را برای مرحله بعد انتخاب </a:t>
            </a:r>
            <a:r>
              <a:rPr lang="fa-IR" sz="2000" b="1" dirty="0" smtClean="0">
                <a:solidFill>
                  <a:srgbClr val="4D0E52"/>
                </a:solidFill>
                <a:cs typeface="B Zar" panose="00000400000000000000" pitchFamily="2" charset="-78"/>
              </a:rPr>
              <a:t>میکند.</a:t>
            </a: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7/23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2028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82" y="896983"/>
            <a:ext cx="9337868" cy="4864505"/>
          </a:xfrm>
          <a:prstGeom prst="rect">
            <a:avLst/>
          </a:prstGeom>
        </p:spPr>
      </p:pic>
      <p:sp>
        <p:nvSpPr>
          <p:cNvPr id="4" name="Rectangle 3"/>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8/23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9039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sz="4800" dirty="0" smtClean="0">
                <a:cs typeface="A Afsaneh" panose="02000700000000000000" pitchFamily="2" charset="-78"/>
              </a:rPr>
              <a:t>چند اصطلاح که بهتر است با آنها آشنا باشید :</a:t>
            </a:r>
            <a:endParaRPr lang="en-US" sz="4800" dirty="0">
              <a:cs typeface="A Afsaneh" panose="02000700000000000000" pitchFamily="2" charset="-78"/>
            </a:endParaRPr>
          </a:p>
        </p:txBody>
      </p:sp>
      <p:sp>
        <p:nvSpPr>
          <p:cNvPr id="4" name="Text Placeholder 3"/>
          <p:cNvSpPr>
            <a:spLocks noGrp="1"/>
          </p:cNvSpPr>
          <p:nvPr>
            <p:ph type="body" sz="half" idx="2"/>
          </p:nvPr>
        </p:nvSpPr>
        <p:spPr>
          <a:xfrm>
            <a:off x="2384357" y="3442448"/>
            <a:ext cx="7420290" cy="2952206"/>
          </a:xfrm>
          <a:solidFill>
            <a:schemeClr val="bg1">
              <a:lumMod val="85000"/>
            </a:schemeClr>
          </a:solidFill>
          <a:ln>
            <a:solidFill>
              <a:schemeClr val="accent6">
                <a:lumMod val="50000"/>
              </a:schemeClr>
            </a:solidFill>
          </a:ln>
        </p:spPr>
        <p:txBody>
          <a:bodyPr/>
          <a:lstStyle/>
          <a:p>
            <a:pPr algn="r" rtl="1"/>
            <a:r>
              <a:rPr lang="fa-IR" sz="3600" b="1" dirty="0" smtClean="0">
                <a:solidFill>
                  <a:srgbClr val="FF0000"/>
                </a:solidFill>
                <a:cs typeface="B Zar" panose="00000400000000000000" pitchFamily="2" charset="-78"/>
              </a:rPr>
              <a:t>2- </a:t>
            </a:r>
            <a:r>
              <a:rPr lang="fa-IR" sz="3600" b="1" dirty="0">
                <a:solidFill>
                  <a:srgbClr val="FF0000"/>
                </a:solidFill>
                <a:cs typeface="B Zar" panose="00000400000000000000" pitchFamily="2" charset="-78"/>
              </a:rPr>
              <a:t>اتوماتای یادگیر توزیع شده (</a:t>
            </a:r>
            <a:r>
              <a:rPr lang="en-US" sz="3600" b="1" dirty="0" smtClean="0">
                <a:solidFill>
                  <a:srgbClr val="FF0000"/>
                </a:solidFill>
                <a:cs typeface="B Zar" panose="00000400000000000000" pitchFamily="2" charset="-78"/>
              </a:rPr>
              <a:t>DLA</a:t>
            </a:r>
            <a:r>
              <a:rPr lang="fa-IR" sz="3600" b="1" dirty="0" smtClean="0">
                <a:solidFill>
                  <a:srgbClr val="FF0000"/>
                </a:solidFill>
                <a:cs typeface="B Zar" panose="00000400000000000000" pitchFamily="2" charset="-78"/>
              </a:rPr>
              <a:t>):</a:t>
            </a:r>
            <a:endParaRPr lang="fa-IR" sz="2400" b="1" dirty="0" smtClean="0">
              <a:solidFill>
                <a:srgbClr val="FF0000"/>
              </a:solidFill>
              <a:cs typeface="B Zar" panose="00000400000000000000" pitchFamily="2" charset="-78"/>
            </a:endParaRPr>
          </a:p>
          <a:p>
            <a:pPr algn="r" rtl="1"/>
            <a:r>
              <a:rPr lang="fa-IR" sz="2000" b="1" dirty="0">
                <a:solidFill>
                  <a:srgbClr val="4D0E52"/>
                </a:solidFill>
                <a:cs typeface="B Zar" panose="00000400000000000000" pitchFamily="2" charset="-78"/>
              </a:rPr>
              <a:t>اتوماتای یادگیر توزیع شده شبکه ای از اتوماتای یادگیر است که برای حل یک مساله با یکدیگر همکاری می </a:t>
            </a:r>
            <a:r>
              <a:rPr lang="fa-IR" sz="2000" b="1" dirty="0" smtClean="0">
                <a:solidFill>
                  <a:srgbClr val="4D0E52"/>
                </a:solidFill>
                <a:cs typeface="B Zar" panose="00000400000000000000" pitchFamily="2" charset="-78"/>
              </a:rPr>
              <a:t>نمایند. </a:t>
            </a:r>
            <a:r>
              <a:rPr lang="fa-IR" sz="2000" b="1" dirty="0">
                <a:solidFill>
                  <a:srgbClr val="4D0E52"/>
                </a:solidFill>
                <a:cs typeface="B Zar" panose="00000400000000000000" pitchFamily="2" charset="-78"/>
              </a:rPr>
              <a:t>انتخاب یک اقدام توسط یک اتوماتا در شبکه، اتوماتای متناظر با این اقدام را فعال می سازد. در هر زمان فقط یک اتوماتا در شبکه فعال می باشد.</a:t>
            </a:r>
            <a:endParaRPr lang="fa-IR" sz="2000" b="1" dirty="0" smtClean="0">
              <a:solidFill>
                <a:srgbClr val="4D0E52"/>
              </a:solidFill>
              <a:cs typeface="B Zar" panose="00000400000000000000" pitchFamily="2" charset="-78"/>
            </a:endParaRPr>
          </a:p>
        </p:txBody>
      </p:sp>
      <p:sp>
        <p:nvSpPr>
          <p:cNvPr id="5" name="Rectangle 4"/>
          <p:cNvSpPr/>
          <p:nvPr/>
        </p:nvSpPr>
        <p:spPr>
          <a:xfrm>
            <a:off x="-112451" y="6459473"/>
            <a:ext cx="1000725" cy="307777"/>
          </a:xfrm>
          <a:prstGeom prst="rect">
            <a:avLst/>
          </a:prstGeom>
          <a:noFill/>
        </p:spPr>
        <p:txBody>
          <a:bodyPr wrap="square" lIns="91440" tIns="45720" rIns="91440" bIns="45720">
            <a:spAutoFit/>
          </a:bodyPr>
          <a:lstStyle/>
          <a:p>
            <a:pPr algn="ctr"/>
            <a:r>
              <a:rPr lang="fa-IR" sz="1400" b="0" cap="none" spc="0" dirty="0" smtClean="0">
                <a:ln w="0"/>
                <a:solidFill>
                  <a:schemeClr val="tx1"/>
                </a:solidFill>
                <a:effectLst>
                  <a:outerShdw blurRad="38100" dist="19050" dir="2700000" algn="tl" rotWithShape="0">
                    <a:schemeClr val="dk1">
                      <a:alpha val="40000"/>
                    </a:schemeClr>
                  </a:outerShdw>
                </a:effectLst>
              </a:rPr>
              <a:t>9/23</a:t>
            </a:r>
            <a:endParaRPr lang="en-U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37419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746</TotalTime>
  <Words>1026</Words>
  <Application>Microsoft Office PowerPoint</Application>
  <PresentationFormat>Widescreen</PresentationFormat>
  <Paragraphs>115</Paragraphs>
  <Slides>24</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 Afsaneh</vt:lpstr>
      <vt:lpstr>A Massir Ballpoint</vt:lpstr>
      <vt:lpstr>A Nahar</vt:lpstr>
      <vt:lpstr>A RaiMedia-Black</vt:lpstr>
      <vt:lpstr>A Shams</vt:lpstr>
      <vt:lpstr>Arial</vt:lpstr>
      <vt:lpstr>B Baran</vt:lpstr>
      <vt:lpstr>B Farnaz</vt:lpstr>
      <vt:lpstr>B Shams</vt:lpstr>
      <vt:lpstr>B Zar</vt:lpstr>
      <vt:lpstr>Calibri</vt:lpstr>
      <vt:lpstr>Century Gothic</vt:lpstr>
      <vt:lpstr>Wingdings 3</vt:lpstr>
      <vt:lpstr>Ion Boardroom</vt:lpstr>
      <vt:lpstr>به نام خدا</vt:lpstr>
      <vt:lpstr>فهرست :</vt:lpstr>
      <vt:lpstr>برای حل مساله کوتاهترین مسیر در گرافهای قطعی ، الگوریتمهای متفاوتی نظیر دایجسترا و فلویدوارشال وجود دارد.  اما این الگوریتمها در صورتی که وزن یالها به صورت پویا تغییر کنند ، قادر به یافتن راه حل بهینه نمی باشند.  بدین جهت الگوریتم هایی برای مسائل کوتاهترین مسیر در گرافهای پویا ، مطرح شده اند این الگوریتم ها نیز برای گرافهای تصادفی(که وزن یال های آن متغیر های تصادفی است) از کارایی بالایی برخوردار نیستند.</vt:lpstr>
      <vt:lpstr> 1_الگوریتم میبدی_بیگی: برای حل مسئله ی کوتاه ترین مسیر بین دو گره در گرافهای تصادفی.  2_میسرا_اومن: برای یافتن کوتاه ترین مسیر بین یک مبدا و دیگر گره ها در یک گراف تصادفی.  3_میسرا_اومن: برای یافتن تمام جفت گره های گراف دریک گراف تصادفی.                              4_یک الگوریتم مبتنی بر بازی بین اتوماتای یادگیر برای یافتن کوتاه ترین مسیر بین یک مبدا و دیگر گره ها در یک گراف تصادفی.</vt:lpstr>
      <vt:lpstr>تعریف مسئله :</vt:lpstr>
      <vt:lpstr>ابتدا باید وضعیت یال پیموده شده, مشخص شود؛ سپس متوسط زمانی در هر یال محاسبه میشود .برای هریال آستانه ازدحام مشخص شده است که متوسط زمانی سفر در هریال با آن آستانه مقایسه میشود تا در هر حالت مشخص شود که سفر دارای ازدحام است یا بدون ازدحام. برای هریک از انواع سفر ها فرمولی ارائه شده است.</vt:lpstr>
      <vt:lpstr>چند اصطلاح که بهتر است با آنها آشنا باشید :</vt:lpstr>
      <vt:lpstr>PowerPoint Presentation</vt:lpstr>
      <vt:lpstr>چند اصطلاح که بهتر است با آنها آشنا باشید :</vt:lpstr>
      <vt:lpstr>PowerPoint Presentation</vt:lpstr>
      <vt:lpstr>چند اصطلاح که بهتر است با آنها آشنا باشید :</vt:lpstr>
      <vt:lpstr>PowerPoint Presentation</vt:lpstr>
      <vt:lpstr>الگوریتم پیشنهادی :</vt:lpstr>
      <vt:lpstr>PowerPoint Presentation</vt:lpstr>
      <vt:lpstr>تمام QLA ها در شبکه فعال میشوند و با توجه به حالت گره متناظر اتوماتاهای مربوط به آن فعال شده و یکی از عمل های خود را انتخاب میکند. به عبارتی در هر QLA دو اتوماتا فعال میشود. اتاماتای همبستگی حالت مناسب را انتخاب میکند و اتاماتای یادگیرنده ی یال بهینه یک یال از یال های خروجی گره متناظر با QLA  را انتخاب میکند. </vt:lpstr>
      <vt:lpstr>PowerPoint Presentation</vt:lpstr>
      <vt:lpstr>PowerPoint Presentation</vt:lpstr>
      <vt:lpstr>PowerPoint Presentation</vt:lpstr>
      <vt:lpstr>PowerPoint Presentation</vt:lpstr>
      <vt:lpstr>نتایج شبیه سازی ها :</vt:lpstr>
      <vt:lpstr>مراجع :</vt:lpstr>
      <vt:lpstr>با تشکر فراوان از :</vt:lpstr>
      <vt:lpstr>پایان  :D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Zahra</dc:creator>
  <cp:lastModifiedBy>Zahra</cp:lastModifiedBy>
  <cp:revision>64</cp:revision>
  <dcterms:created xsi:type="dcterms:W3CDTF">2017-12-12T16:00:09Z</dcterms:created>
  <dcterms:modified xsi:type="dcterms:W3CDTF">2017-12-17T12:43:14Z</dcterms:modified>
</cp:coreProperties>
</file>