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74" r:id="rId5"/>
    <p:sldId id="265" r:id="rId6"/>
    <p:sldId id="260" r:id="rId7"/>
    <p:sldId id="267" r:id="rId8"/>
    <p:sldId id="275" r:id="rId9"/>
    <p:sldId id="268" r:id="rId10"/>
    <p:sldId id="269" r:id="rId11"/>
    <p:sldId id="270"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434" autoAdjust="0"/>
  </p:normalViewPr>
  <p:slideViewPr>
    <p:cSldViewPr snapToGrid="0">
      <p:cViewPr varScale="1">
        <p:scale>
          <a:sx n="42" d="100"/>
          <a:sy n="42" d="100"/>
        </p:scale>
        <p:origin x="24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BA7B3-8994-47A2-AC7C-D79168E876AB}" type="datetimeFigureOut">
              <a:rPr lang="en-US" smtClean="0"/>
              <a:t>12/26/2017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C0BD13-6018-4A66-BCB3-4C07FFE8D7CD}" type="slidenum">
              <a:rPr lang="en-US" smtClean="0"/>
              <a:t>‹#›</a:t>
            </a:fld>
            <a:endParaRPr lang="en-US"/>
          </a:p>
        </p:txBody>
      </p:sp>
    </p:spTree>
    <p:extLst>
      <p:ext uri="{BB962C8B-B14F-4D97-AF65-F5344CB8AC3E}">
        <p14:creationId xmlns:p14="http://schemas.microsoft.com/office/powerpoint/2010/main" val="18353154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97BC9-FFEC-4573-BA2F-B95A97B34978}"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6AABE-C709-476D-B9DF-A82017ADE88B}" type="slidenum">
              <a:rPr lang="en-US" smtClean="0"/>
              <a:t>‹#›</a:t>
            </a:fld>
            <a:endParaRPr lang="en-US"/>
          </a:p>
        </p:txBody>
      </p:sp>
    </p:spTree>
    <p:extLst>
      <p:ext uri="{BB962C8B-B14F-4D97-AF65-F5344CB8AC3E}">
        <p14:creationId xmlns:p14="http://schemas.microsoft.com/office/powerpoint/2010/main" val="23814327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548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479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4938" y="1214438"/>
            <a:ext cx="6753224" cy="2387600"/>
          </a:xfrm>
        </p:spPr>
        <p:txBody>
          <a:bodyPr anchor="b">
            <a:normAutofit/>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5214938" y="3602038"/>
            <a:ext cx="675322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3562B6-50F0-47A0-BE8E-ECF5D1065446}" type="datetime1">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7243790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201DC-3858-4DA9-B864-7444E97AD97D}" type="datetime1">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C08B4-1E19-45A6-B888-5737C961F196}" type="datetime1">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C2B28B-746F-4642-9D35-E5DFC9696D94}" type="datetime1">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EC468-615A-463C-9261-F658A94D34B4}" type="datetime1">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5F6E23-5073-496C-9491-E82E55E9A6EE}" type="datetime1">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24D81-7E00-40BE-AF8C-EF0F0CCCAA82}" type="datetime1">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333B8-FEEE-4196-9639-7DFEED4AB7E5}" type="datetime1">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70879-6748-4E38-8B0B-1328CFEE595D}" type="datetime1">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789611"/>
            <a:ext cx="10515600" cy="4387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CFBBF142-A940-40FA-BEE6-10F407248CB7}" type="datetime1">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C6F12CB2-7F2C-47B9-AE70-22A94B49F233}" type="slidenum">
              <a:rPr lang="en-US" smtClean="0"/>
              <a:pPr/>
              <a:t>‹#›</a:t>
            </a:fld>
            <a:endParaRPr lang="en-US"/>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8" name="TextBox 7"/>
          <p:cNvSpPr txBox="1"/>
          <p:nvPr userDrawn="1"/>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hf hdr="0" ft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438776" y="4071873"/>
            <a:ext cx="6753224" cy="1655762"/>
          </a:xfrm>
        </p:spPr>
        <p:txBody>
          <a:bodyPr>
            <a:noAutofit/>
          </a:bodyPr>
          <a:lstStyle/>
          <a:p>
            <a:r>
              <a:rPr lang="fa-IR" sz="3200" b="1" dirty="0" smtClean="0">
                <a:cs typeface="B Nazanin" panose="00000400000000000000" pitchFamily="2" charset="-78"/>
              </a:rPr>
              <a:t>ارائه دهنده</a:t>
            </a:r>
            <a:r>
              <a:rPr lang="fa-IR" sz="4000" dirty="0" smtClean="0">
                <a:cs typeface="B Nazanin" panose="00000400000000000000" pitchFamily="2" charset="-78"/>
              </a:rPr>
              <a:t>: </a:t>
            </a:r>
            <a:r>
              <a:rPr lang="fa-IR" sz="3200" dirty="0" smtClean="0">
                <a:cs typeface="B Nazanin" panose="00000400000000000000" pitchFamily="2" charset="-78"/>
              </a:rPr>
              <a:t>احمدرضا صمدی</a:t>
            </a:r>
          </a:p>
          <a:p>
            <a:r>
              <a:rPr lang="fa-IR" sz="3200" b="1" dirty="0" smtClean="0">
                <a:cs typeface="B Nazanin" panose="00000400000000000000" pitchFamily="2" charset="-78"/>
              </a:rPr>
              <a:t>مدرس</a:t>
            </a:r>
            <a:r>
              <a:rPr lang="fa-IR" sz="3200" dirty="0" smtClean="0">
                <a:cs typeface="B Nazanin" panose="00000400000000000000" pitchFamily="2" charset="-78"/>
              </a:rPr>
              <a:t>: دکتر وحیدی پور</a:t>
            </a:r>
          </a:p>
          <a:p>
            <a:pPr rtl="1"/>
            <a:r>
              <a:rPr lang="fa-IR" sz="3200" b="1" dirty="0" smtClean="0">
                <a:cs typeface="B Nazanin" panose="00000400000000000000" pitchFamily="2" charset="-78"/>
              </a:rPr>
              <a:t>دانشکده</a:t>
            </a:r>
            <a:r>
              <a:rPr lang="fa-IR" sz="3200" dirty="0" smtClean="0">
                <a:cs typeface="B Nazanin" panose="00000400000000000000" pitchFamily="2" charset="-78"/>
              </a:rPr>
              <a:t>: برق </a:t>
            </a:r>
            <a:r>
              <a:rPr lang="fa-IR" sz="3200" dirty="0" smtClean="0">
                <a:cs typeface="B Nazanin" panose="00000400000000000000" pitchFamily="2" charset="-78"/>
              </a:rPr>
              <a:t>و کامپیوتر</a:t>
            </a:r>
            <a:endParaRPr lang="fa-IR" sz="3200" dirty="0" smtClean="0">
              <a:cs typeface="B Nazanin" panose="00000400000000000000" pitchFamily="2" charset="-78"/>
            </a:endParaRPr>
          </a:p>
          <a:p>
            <a:r>
              <a:rPr lang="fa-IR" sz="3200" dirty="0" smtClean="0">
                <a:cs typeface="B Compset" panose="00000400000000000000" pitchFamily="2" charset="-78"/>
              </a:rPr>
              <a:t>دی ماه 96</a:t>
            </a:r>
            <a:endParaRPr lang="en-US" sz="3200" dirty="0" smtClean="0">
              <a:cs typeface="B Compset"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2258" y="61163"/>
            <a:ext cx="1940957" cy="1698171"/>
          </a:xfrm>
          <a:prstGeom prst="rect">
            <a:avLst/>
          </a:prstGeom>
        </p:spPr>
      </p:pic>
      <p:sp>
        <p:nvSpPr>
          <p:cNvPr id="6" name="Subtitle 3"/>
          <p:cNvSpPr txBox="1">
            <a:spLocks/>
          </p:cNvSpPr>
          <p:nvPr/>
        </p:nvSpPr>
        <p:spPr>
          <a:xfrm>
            <a:off x="6796194" y="1650304"/>
            <a:ext cx="3628811" cy="8645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b="1" dirty="0" smtClean="0">
                <a:cs typeface="B Nazanin" panose="00000400000000000000" pitchFamily="2" charset="-78"/>
              </a:rPr>
              <a:t>به نام خدا</a:t>
            </a:r>
            <a:endParaRPr lang="en-US" sz="28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smtClean="0"/>
              <a:t>1/14</a:t>
            </a:r>
            <a:endParaRPr lang="en-US" dirty="0"/>
          </a:p>
        </p:txBody>
      </p:sp>
      <p:sp>
        <p:nvSpPr>
          <p:cNvPr id="7" name="Subtitle 3"/>
          <p:cNvSpPr txBox="1">
            <a:spLocks/>
          </p:cNvSpPr>
          <p:nvPr/>
        </p:nvSpPr>
        <p:spPr>
          <a:xfrm>
            <a:off x="5319991" y="2279019"/>
            <a:ext cx="6753224"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sz="3200" b="1" dirty="0" smtClean="0">
                <a:cs typeface="B Nazanin" panose="00000400000000000000" pitchFamily="2" charset="-78"/>
              </a:rPr>
              <a:t>موضوع مقاله</a:t>
            </a:r>
            <a:r>
              <a:rPr lang="fa-IR" sz="3200" dirty="0" smtClean="0">
                <a:cs typeface="B Nazanin" panose="00000400000000000000" pitchFamily="2" charset="-78"/>
              </a:rPr>
              <a:t>:</a:t>
            </a:r>
          </a:p>
          <a:p>
            <a:r>
              <a:rPr lang="fa-IR" sz="3600" b="1" dirty="0" smtClean="0">
                <a:cs typeface="B Nazanin" panose="00000400000000000000" pitchFamily="2" charset="-78"/>
              </a:rPr>
              <a:t>سیستم مانیتورینگ بیمار برپایه اینترنت اشیا</a:t>
            </a:r>
            <a:endParaRPr lang="en-US" sz="3600" b="1" dirty="0">
              <a:cs typeface="B Nazanin" panose="00000400000000000000" pitchFamily="2" charset="-78"/>
            </a:endParaRPr>
          </a:p>
        </p:txBody>
      </p:sp>
    </p:spTree>
    <p:extLst>
      <p:ext uri="{BB962C8B-B14F-4D97-AF65-F5344CB8AC3E}">
        <p14:creationId xmlns:p14="http://schemas.microsoft.com/office/powerpoint/2010/main" val="7209288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0465" y="0"/>
            <a:ext cx="6320135" cy="1057760"/>
          </a:xfrm>
        </p:spPr>
        <p:txBody>
          <a:bodyPr>
            <a:normAutofit/>
          </a:bodyPr>
          <a:lstStyle/>
          <a:p>
            <a:r>
              <a:rPr lang="fa-IR"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عملکرد معماری _ </a:t>
            </a:r>
            <a:r>
              <a:rPr lang="fa-IR" sz="280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ادامه</a:t>
            </a:r>
            <a:endParaRPr lang="en-US" sz="28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8" name="Title 1"/>
          <p:cNvSpPr txBox="1">
            <a:spLocks/>
          </p:cNvSpPr>
          <p:nvPr/>
        </p:nvSpPr>
        <p:spPr>
          <a:xfrm>
            <a:off x="0" y="848435"/>
            <a:ext cx="12141235" cy="41079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r"/>
            <a:r>
              <a:rPr lang="fa-IR" sz="2400" b="0" dirty="0" smtClean="0">
                <a:ln w="0"/>
                <a:solidFill>
                  <a:schemeClr val="tx1"/>
                </a:solidFill>
                <a:cs typeface="B Nazanin" panose="00000400000000000000" pitchFamily="2" charset="-78"/>
              </a:rPr>
              <a:t>در این سیستم توسط حسگر ها اطلاعات محیطی دریافت میشود در اینجا سنسورها(سنسور قند خون ، ضربان قلب و میکرفن و...) است. سپس از طریق موتورهای جستجو این سنسور ها جستجو شده و هرکدام که از طریق برنامه روی تلفن همراه در خواست داده شده بود دریافت می شود و سپس توسط واسط های گرافیکی در تلفن همراهی که در دستان دکتر یا بیمار هست نشان داده می شود .توجه کنید که همه ی اطلاعات در فضای ابری نیز ذخیره می شود.اطلاعات به فضای ابری ارسال می شود و به زمینه های مختلف تقسیم می شود سپس توسط موتور استدلال به دانش تبدیل شده و در پایگاه های داده هر متن و هر بخش ذخیره می شود.</a:t>
            </a:r>
          </a:p>
          <a:p>
            <a:pPr algn="r"/>
            <a:r>
              <a:rPr lang="fa-IR" sz="2400" b="0" dirty="0" smtClean="0">
                <a:ln w="0"/>
                <a:solidFill>
                  <a:schemeClr val="tx1"/>
                </a:solidFill>
                <a:cs typeface="B Nazanin" panose="00000400000000000000" pitchFamily="2" charset="-78"/>
              </a:rPr>
              <a:t>شیوه ی دیگری نیز این متد دارد این است که دکتر یا بیمار بخواهد به اطلاعات قبلی که در فضای ابری ذخیره و استنتاج شده دسترسی پیدا کند در آن صورت تمام این روند به صورت عکس انجام می شود.</a:t>
            </a:r>
          </a:p>
        </p:txBody>
      </p:sp>
      <p:sp>
        <p:nvSpPr>
          <p:cNvPr id="19" name="Slide Number Placeholder 2"/>
          <p:cNvSpPr>
            <a:spLocks noGrp="1"/>
          </p:cNvSpPr>
          <p:nvPr>
            <p:ph type="sldNum" sz="quarter" idx="12"/>
          </p:nvPr>
        </p:nvSpPr>
        <p:spPr>
          <a:xfrm>
            <a:off x="9194800" y="6569075"/>
            <a:ext cx="2743200" cy="365125"/>
          </a:xfrm>
        </p:spPr>
        <p:txBody>
          <a:bodyPr/>
          <a:lstStyle/>
          <a:p>
            <a:r>
              <a:rPr lang="fa-IR" dirty="0" smtClean="0"/>
              <a:t>10</a:t>
            </a:r>
            <a:r>
              <a:rPr lang="en-US" dirty="0" smtClean="0"/>
              <a:t>/1</a:t>
            </a:r>
            <a:r>
              <a:rPr lang="fa-IR" dirty="0" smtClean="0"/>
              <a:t>4</a:t>
            </a:r>
            <a:endParaRPr lang="en-US" dirty="0"/>
          </a:p>
        </p:txBody>
      </p:sp>
      <p:sp>
        <p:nvSpPr>
          <p:cNvPr id="11" name="Shape 286"/>
          <p:cNvSpPr/>
          <p:nvPr/>
        </p:nvSpPr>
        <p:spPr>
          <a:xfrm>
            <a:off x="50765" y="6090156"/>
            <a:ext cx="1074654" cy="674055"/>
          </a:xfrm>
          <a:prstGeom prst="chevron">
            <a:avLst>
              <a:gd name="adj" fmla="val 29853"/>
            </a:avLst>
          </a:prstGeom>
          <a:ln/>
        </p:spPr>
        <p:style>
          <a:lnRef idx="1">
            <a:schemeClr val="accent5"/>
          </a:lnRef>
          <a:fillRef idx="3">
            <a:schemeClr val="accent5"/>
          </a:fillRef>
          <a:effectRef idx="2">
            <a:schemeClr val="accent5"/>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مقدمه</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0" name="Shape 286"/>
          <p:cNvSpPr/>
          <p:nvPr/>
        </p:nvSpPr>
        <p:spPr>
          <a:xfrm>
            <a:off x="1012057" y="6090155"/>
            <a:ext cx="1156715" cy="674055"/>
          </a:xfrm>
          <a:prstGeom prst="chevron">
            <a:avLst>
              <a:gd name="adj" fmla="val 29853"/>
            </a:avLst>
          </a:prstGeom>
          <a:ln/>
        </p:spPr>
        <p:style>
          <a:lnRef idx="1">
            <a:schemeClr val="accent6"/>
          </a:lnRef>
          <a:fillRef idx="3">
            <a:schemeClr val="accent6"/>
          </a:fillRef>
          <a:effectRef idx="2">
            <a:schemeClr val="accent6"/>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آثار</a:t>
            </a:r>
            <a:b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b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مرتبط</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1" name="Shape 286"/>
          <p:cNvSpPr/>
          <p:nvPr/>
        </p:nvSpPr>
        <p:spPr>
          <a:xfrm>
            <a:off x="2051542" y="6090154"/>
            <a:ext cx="1156715" cy="674055"/>
          </a:xfrm>
          <a:prstGeom prst="chevron">
            <a:avLst>
              <a:gd name="adj" fmla="val 29853"/>
            </a:avLst>
          </a:prstGeom>
          <a:ln/>
        </p:spPr>
        <p:style>
          <a:lnRef idx="1">
            <a:schemeClr val="accent4"/>
          </a:lnRef>
          <a:fillRef idx="3">
            <a:schemeClr val="accent4"/>
          </a:fillRef>
          <a:effectRef idx="2">
            <a:schemeClr val="accent4"/>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2" name="Shape 286"/>
          <p:cNvSpPr/>
          <p:nvPr/>
        </p:nvSpPr>
        <p:spPr>
          <a:xfrm>
            <a:off x="4116864" y="6090154"/>
            <a:ext cx="1156715" cy="674055"/>
          </a:xfrm>
          <a:prstGeom prst="chevron">
            <a:avLst>
              <a:gd name="adj" fmla="val 29853"/>
            </a:avLst>
          </a:prstGeom>
          <a:ln/>
        </p:spPr>
        <p:style>
          <a:lnRef idx="1">
            <a:schemeClr val="accent2"/>
          </a:lnRef>
          <a:fillRef idx="3">
            <a:schemeClr val="accent2"/>
          </a:fillRef>
          <a:effectRef idx="2">
            <a:schemeClr val="accent2"/>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مطالعه موردی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3" name="Shape 286"/>
          <p:cNvSpPr/>
          <p:nvPr/>
        </p:nvSpPr>
        <p:spPr>
          <a:xfrm>
            <a:off x="5177733" y="6090154"/>
            <a:ext cx="1156715" cy="674055"/>
          </a:xfrm>
          <a:prstGeom prst="chevron">
            <a:avLst>
              <a:gd name="adj" fmla="val 29853"/>
            </a:avLst>
          </a:prstGeom>
          <a:ln/>
        </p:spPr>
        <p:style>
          <a:lnRef idx="0">
            <a:schemeClr val="accent3"/>
          </a:lnRef>
          <a:fillRef idx="3">
            <a:schemeClr val="accent3"/>
          </a:fillRef>
          <a:effectRef idx="3">
            <a:schemeClr val="accent3"/>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نتیجه گیری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4" name="Shape 286"/>
          <p:cNvSpPr/>
          <p:nvPr/>
        </p:nvSpPr>
        <p:spPr>
          <a:xfrm>
            <a:off x="3200211" y="6090154"/>
            <a:ext cx="1156715" cy="674055"/>
          </a:xfrm>
          <a:prstGeom prst="chevron">
            <a:avLst>
              <a:gd name="adj" fmla="val 29853"/>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عملکرد 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Tree>
    <p:extLst>
      <p:ext uri="{BB962C8B-B14F-4D97-AF65-F5344CB8AC3E}">
        <p14:creationId xmlns:p14="http://schemas.microsoft.com/office/powerpoint/2010/main" val="3005292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0465" y="0"/>
            <a:ext cx="6320135" cy="1057760"/>
          </a:xfrm>
        </p:spPr>
        <p:txBody>
          <a:bodyPr>
            <a:normAutofit/>
          </a:bodyPr>
          <a:lstStyle/>
          <a:p>
            <a:r>
              <a:rPr lang="fa-IR"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مطالعه موردی</a:t>
            </a:r>
            <a:endParaRPr lang="en-US" sz="28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2" name="Shape 286"/>
          <p:cNvSpPr/>
          <p:nvPr/>
        </p:nvSpPr>
        <p:spPr>
          <a:xfrm>
            <a:off x="50765" y="6090156"/>
            <a:ext cx="1074654" cy="674055"/>
          </a:xfrm>
          <a:prstGeom prst="chevron">
            <a:avLst>
              <a:gd name="adj" fmla="val 29853"/>
            </a:avLst>
          </a:prstGeom>
          <a:ln/>
        </p:spPr>
        <p:style>
          <a:lnRef idx="1">
            <a:schemeClr val="accent5"/>
          </a:lnRef>
          <a:fillRef idx="3">
            <a:schemeClr val="accent5"/>
          </a:fillRef>
          <a:effectRef idx="2">
            <a:schemeClr val="accent5"/>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مقدمه</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3" name="Shape 286"/>
          <p:cNvSpPr/>
          <p:nvPr/>
        </p:nvSpPr>
        <p:spPr>
          <a:xfrm>
            <a:off x="1012057" y="6090155"/>
            <a:ext cx="1156715" cy="674055"/>
          </a:xfrm>
          <a:prstGeom prst="chevron">
            <a:avLst>
              <a:gd name="adj" fmla="val 29853"/>
            </a:avLst>
          </a:prstGeom>
          <a:ln/>
        </p:spPr>
        <p:style>
          <a:lnRef idx="1">
            <a:schemeClr val="accent6"/>
          </a:lnRef>
          <a:fillRef idx="3">
            <a:schemeClr val="accent6"/>
          </a:fillRef>
          <a:effectRef idx="2">
            <a:schemeClr val="accent6"/>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آثار</a:t>
            </a:r>
            <a:b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b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مرتبط</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4" name="Shape 286"/>
          <p:cNvSpPr/>
          <p:nvPr/>
        </p:nvSpPr>
        <p:spPr>
          <a:xfrm>
            <a:off x="2051542" y="6090154"/>
            <a:ext cx="1156715" cy="674055"/>
          </a:xfrm>
          <a:prstGeom prst="chevron">
            <a:avLst>
              <a:gd name="adj" fmla="val 29853"/>
            </a:avLst>
          </a:prstGeom>
          <a:ln/>
        </p:spPr>
        <p:style>
          <a:lnRef idx="1">
            <a:schemeClr val="accent4"/>
          </a:lnRef>
          <a:fillRef idx="3">
            <a:schemeClr val="accent4"/>
          </a:fillRef>
          <a:effectRef idx="2">
            <a:schemeClr val="accent4"/>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5" name="Shape 286"/>
          <p:cNvSpPr/>
          <p:nvPr/>
        </p:nvSpPr>
        <p:spPr>
          <a:xfrm>
            <a:off x="4253344" y="6117450"/>
            <a:ext cx="1156715" cy="674055"/>
          </a:xfrm>
          <a:prstGeom prst="chevron">
            <a:avLst>
              <a:gd name="adj" fmla="val 29853"/>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مطالعه موردی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6" name="Shape 286"/>
          <p:cNvSpPr/>
          <p:nvPr/>
        </p:nvSpPr>
        <p:spPr>
          <a:xfrm>
            <a:off x="5177733" y="6090154"/>
            <a:ext cx="1156715" cy="674055"/>
          </a:xfrm>
          <a:prstGeom prst="chevron">
            <a:avLst>
              <a:gd name="adj" fmla="val 29853"/>
            </a:avLst>
          </a:prstGeom>
          <a:ln/>
        </p:spPr>
        <p:style>
          <a:lnRef idx="0">
            <a:schemeClr val="accent3"/>
          </a:lnRef>
          <a:fillRef idx="3">
            <a:schemeClr val="accent3"/>
          </a:fillRef>
          <a:effectRef idx="3">
            <a:schemeClr val="accent3"/>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نتیجه گیری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7" name="Shape 286"/>
          <p:cNvSpPr/>
          <p:nvPr/>
        </p:nvSpPr>
        <p:spPr>
          <a:xfrm>
            <a:off x="3091027" y="6090154"/>
            <a:ext cx="1156715" cy="674055"/>
          </a:xfrm>
          <a:prstGeom prst="chevron">
            <a:avLst>
              <a:gd name="adj" fmla="val 29853"/>
            </a:avLst>
          </a:prstGeom>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عملکرد 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8" name="Title 1"/>
          <p:cNvSpPr txBox="1">
            <a:spLocks/>
          </p:cNvSpPr>
          <p:nvPr/>
        </p:nvSpPr>
        <p:spPr>
          <a:xfrm>
            <a:off x="-39056" y="528880"/>
            <a:ext cx="12141235" cy="25271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r"/>
            <a:r>
              <a:rPr lang="fa-IR" sz="2400" b="0" dirty="0" smtClean="0">
                <a:ln w="0"/>
                <a:solidFill>
                  <a:schemeClr val="tx1"/>
                </a:solidFill>
                <a:cs typeface="B Nazanin" panose="00000400000000000000" pitchFamily="2" charset="-78"/>
              </a:rPr>
              <a:t>مطالعه موردی برای بهره وری سیستم در بیماران مبتلا به دیابت استفاده می شود.به همین منظور نمونه ای از 16 نفرکه سیستم را برای یک ماه استفاده می کنند گرفته شد ، هر یک از حسگر ها به خوبی عمل می کردند و نتایج جالبی را ارائه می دادندکه در صفحه بعد توضیح داده شده است ، برنامه را در شکل های زیر مشاهده می کنید.</a:t>
            </a:r>
          </a:p>
        </p:txBody>
      </p:sp>
      <p:pic>
        <p:nvPicPr>
          <p:cNvPr id="4" name="Picture 3"/>
          <p:cNvPicPr>
            <a:picLocks noChangeAspect="1"/>
          </p:cNvPicPr>
          <p:nvPr/>
        </p:nvPicPr>
        <p:blipFill>
          <a:blip r:embed="rId2"/>
          <a:stretch>
            <a:fillRect/>
          </a:stretch>
        </p:blipFill>
        <p:spPr>
          <a:xfrm>
            <a:off x="1542152" y="3055990"/>
            <a:ext cx="2574712" cy="2116969"/>
          </a:xfrm>
          <a:prstGeom prst="rect">
            <a:avLst/>
          </a:prstGeom>
        </p:spPr>
      </p:pic>
      <p:pic>
        <p:nvPicPr>
          <p:cNvPr id="5" name="Picture 4"/>
          <p:cNvPicPr>
            <a:picLocks noChangeAspect="1"/>
          </p:cNvPicPr>
          <p:nvPr/>
        </p:nvPicPr>
        <p:blipFill>
          <a:blip r:embed="rId3"/>
          <a:stretch>
            <a:fillRect/>
          </a:stretch>
        </p:blipFill>
        <p:spPr>
          <a:xfrm>
            <a:off x="4461280" y="2572049"/>
            <a:ext cx="5330741" cy="3039750"/>
          </a:xfrm>
          <a:prstGeom prst="rect">
            <a:avLst/>
          </a:prstGeom>
        </p:spPr>
      </p:pic>
      <p:sp>
        <p:nvSpPr>
          <p:cNvPr id="19" name="Slide Number Placeholder 2"/>
          <p:cNvSpPr>
            <a:spLocks noGrp="1"/>
          </p:cNvSpPr>
          <p:nvPr>
            <p:ph type="sldNum" sz="quarter" idx="12"/>
          </p:nvPr>
        </p:nvSpPr>
        <p:spPr>
          <a:xfrm>
            <a:off x="9194800" y="6569075"/>
            <a:ext cx="2743200" cy="365125"/>
          </a:xfrm>
        </p:spPr>
        <p:txBody>
          <a:bodyPr/>
          <a:lstStyle/>
          <a:p>
            <a:r>
              <a:rPr lang="en-US" dirty="0" smtClean="0"/>
              <a:t>1</a:t>
            </a:r>
            <a:r>
              <a:rPr lang="fa-IR" dirty="0" smtClean="0"/>
              <a:t>1</a:t>
            </a:r>
            <a:r>
              <a:rPr lang="en-US" dirty="0" smtClean="0"/>
              <a:t>/1</a:t>
            </a:r>
            <a:r>
              <a:rPr lang="fa-IR" dirty="0" smtClean="0"/>
              <a:t>4</a:t>
            </a:r>
            <a:endParaRPr lang="en-US" dirty="0"/>
          </a:p>
        </p:txBody>
      </p:sp>
    </p:spTree>
    <p:extLst>
      <p:ext uri="{BB962C8B-B14F-4D97-AF65-F5344CB8AC3E}">
        <p14:creationId xmlns:p14="http://schemas.microsoft.com/office/powerpoint/2010/main" val="35070537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90465" y="0"/>
            <a:ext cx="6320135" cy="1057760"/>
          </a:xfrm>
        </p:spPr>
        <p:txBody>
          <a:bodyPr>
            <a:normAutofit/>
          </a:bodyPr>
          <a:lstStyle/>
          <a:p>
            <a:r>
              <a:rPr lang="fa-IR"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مطالعه موردی _ </a:t>
            </a:r>
            <a:r>
              <a:rPr lang="fa-IR" sz="320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ادامه</a:t>
            </a:r>
            <a:endParaRPr lang="en-US" sz="28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4" name="Title 1"/>
          <p:cNvSpPr txBox="1">
            <a:spLocks/>
          </p:cNvSpPr>
          <p:nvPr/>
        </p:nvSpPr>
        <p:spPr>
          <a:xfrm>
            <a:off x="-134306" y="1519480"/>
            <a:ext cx="12141235" cy="25271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r"/>
            <a:r>
              <a:rPr lang="fa-IR" sz="2400" b="0" dirty="0" smtClean="0">
                <a:ln w="0"/>
                <a:solidFill>
                  <a:schemeClr val="tx1"/>
                </a:solidFill>
                <a:cs typeface="B Nazanin" panose="00000400000000000000" pitchFamily="2" charset="-78"/>
              </a:rPr>
              <a:t>به این گروه از افراد سیستم استنتاجی داده شد و همچنین اجازه داده شد که وضعیت سلامتی آنها تحت نظارت قرار بگیرد ، در آخر هر هفته آنها بر اساس مقیاس هایی خاص مورد بررسی قرار می گیرندکه این مقیاس معمولا به منظور اندازه گیری میزان رضایت مندی از سیستم استفاده می شود.</a:t>
            </a:r>
          </a:p>
          <a:p>
            <a:pPr algn="r"/>
            <a:r>
              <a:rPr lang="fa-IR" sz="2400" b="0" dirty="0" smtClean="0">
                <a:ln w="0"/>
                <a:solidFill>
                  <a:schemeClr val="tx1"/>
                </a:solidFill>
                <a:cs typeface="B Nazanin" panose="00000400000000000000" pitchFamily="2" charset="-78"/>
              </a:rPr>
              <a:t>در مواجهه با نتایج به دست آمده توسط دستگاه و مقیاس ها می توان نتیجه گرفت که بیماران ، سیستم توسعه یافته را که یک ابزار است درک می کنندکه این اجازه را به آنها می دهد تا بهداشت آنها تحت نظارت قرار بگیرد وکمک در حفظ آن صورت گیرد.</a:t>
            </a:r>
          </a:p>
        </p:txBody>
      </p:sp>
      <p:sp>
        <p:nvSpPr>
          <p:cNvPr id="15" name="Slide Number Placeholder 2"/>
          <p:cNvSpPr>
            <a:spLocks noGrp="1"/>
          </p:cNvSpPr>
          <p:nvPr>
            <p:ph type="sldNum" sz="quarter" idx="12"/>
          </p:nvPr>
        </p:nvSpPr>
        <p:spPr>
          <a:xfrm>
            <a:off x="9194800" y="6569075"/>
            <a:ext cx="2743200" cy="365125"/>
          </a:xfrm>
        </p:spPr>
        <p:txBody>
          <a:bodyPr/>
          <a:lstStyle/>
          <a:p>
            <a:r>
              <a:rPr lang="en-US" dirty="0" smtClean="0"/>
              <a:t>1</a:t>
            </a:r>
            <a:r>
              <a:rPr lang="fa-IR" dirty="0" smtClean="0"/>
              <a:t>2</a:t>
            </a:r>
            <a:r>
              <a:rPr lang="en-US" dirty="0" smtClean="0"/>
              <a:t>/1</a:t>
            </a:r>
            <a:r>
              <a:rPr lang="fa-IR" dirty="0" smtClean="0"/>
              <a:t>4</a:t>
            </a:r>
            <a:endParaRPr lang="en-US" dirty="0"/>
          </a:p>
        </p:txBody>
      </p:sp>
      <p:sp>
        <p:nvSpPr>
          <p:cNvPr id="16" name="Shape 286"/>
          <p:cNvSpPr/>
          <p:nvPr/>
        </p:nvSpPr>
        <p:spPr>
          <a:xfrm>
            <a:off x="50765" y="6090156"/>
            <a:ext cx="1074654" cy="674055"/>
          </a:xfrm>
          <a:prstGeom prst="chevron">
            <a:avLst>
              <a:gd name="adj" fmla="val 29853"/>
            </a:avLst>
          </a:prstGeom>
          <a:ln/>
        </p:spPr>
        <p:style>
          <a:lnRef idx="1">
            <a:schemeClr val="accent5"/>
          </a:lnRef>
          <a:fillRef idx="3">
            <a:schemeClr val="accent5"/>
          </a:fillRef>
          <a:effectRef idx="2">
            <a:schemeClr val="accent5"/>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مقدمه</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7" name="Shape 286"/>
          <p:cNvSpPr/>
          <p:nvPr/>
        </p:nvSpPr>
        <p:spPr>
          <a:xfrm>
            <a:off x="1012057" y="6090155"/>
            <a:ext cx="1156715" cy="674055"/>
          </a:xfrm>
          <a:prstGeom prst="chevron">
            <a:avLst>
              <a:gd name="adj" fmla="val 29853"/>
            </a:avLst>
          </a:prstGeom>
          <a:ln/>
        </p:spPr>
        <p:style>
          <a:lnRef idx="1">
            <a:schemeClr val="accent6"/>
          </a:lnRef>
          <a:fillRef idx="3">
            <a:schemeClr val="accent6"/>
          </a:fillRef>
          <a:effectRef idx="2">
            <a:schemeClr val="accent6"/>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آثار</a:t>
            </a:r>
            <a:b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b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مرتبط</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8" name="Shape 286"/>
          <p:cNvSpPr/>
          <p:nvPr/>
        </p:nvSpPr>
        <p:spPr>
          <a:xfrm>
            <a:off x="2051542" y="6090154"/>
            <a:ext cx="1156715" cy="674055"/>
          </a:xfrm>
          <a:prstGeom prst="chevron">
            <a:avLst>
              <a:gd name="adj" fmla="val 29853"/>
            </a:avLst>
          </a:prstGeom>
          <a:ln/>
        </p:spPr>
        <p:style>
          <a:lnRef idx="1">
            <a:schemeClr val="accent4"/>
          </a:lnRef>
          <a:fillRef idx="3">
            <a:schemeClr val="accent4"/>
          </a:fillRef>
          <a:effectRef idx="2">
            <a:schemeClr val="accent4"/>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9" name="Shape 286"/>
          <p:cNvSpPr/>
          <p:nvPr/>
        </p:nvSpPr>
        <p:spPr>
          <a:xfrm>
            <a:off x="4253344" y="6117450"/>
            <a:ext cx="1156715" cy="674055"/>
          </a:xfrm>
          <a:prstGeom prst="chevron">
            <a:avLst>
              <a:gd name="adj" fmla="val 29853"/>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مطالعه موردی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0" name="Shape 286"/>
          <p:cNvSpPr/>
          <p:nvPr/>
        </p:nvSpPr>
        <p:spPr>
          <a:xfrm>
            <a:off x="5177733" y="6090154"/>
            <a:ext cx="1156715" cy="674055"/>
          </a:xfrm>
          <a:prstGeom prst="chevron">
            <a:avLst>
              <a:gd name="adj" fmla="val 29853"/>
            </a:avLst>
          </a:prstGeom>
          <a:ln/>
        </p:spPr>
        <p:style>
          <a:lnRef idx="0">
            <a:schemeClr val="accent3"/>
          </a:lnRef>
          <a:fillRef idx="3">
            <a:schemeClr val="accent3"/>
          </a:fillRef>
          <a:effectRef idx="3">
            <a:schemeClr val="accent3"/>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نتیجه گیری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1" name="Shape 286"/>
          <p:cNvSpPr/>
          <p:nvPr/>
        </p:nvSpPr>
        <p:spPr>
          <a:xfrm>
            <a:off x="3091027" y="6090154"/>
            <a:ext cx="1156715" cy="674055"/>
          </a:xfrm>
          <a:prstGeom prst="chevron">
            <a:avLst>
              <a:gd name="adj" fmla="val 29853"/>
            </a:avLst>
          </a:prstGeom>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عملکرد 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Tree>
    <p:extLst>
      <p:ext uri="{BB962C8B-B14F-4D97-AF65-F5344CB8AC3E}">
        <p14:creationId xmlns:p14="http://schemas.microsoft.com/office/powerpoint/2010/main" val="14892693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86"/>
          <p:cNvSpPr/>
          <p:nvPr/>
        </p:nvSpPr>
        <p:spPr>
          <a:xfrm>
            <a:off x="50765" y="6090156"/>
            <a:ext cx="1074654" cy="674055"/>
          </a:xfrm>
          <a:prstGeom prst="chevron">
            <a:avLst>
              <a:gd name="adj" fmla="val 29853"/>
            </a:avLst>
          </a:prstGeom>
          <a:ln/>
        </p:spPr>
        <p:style>
          <a:lnRef idx="1">
            <a:schemeClr val="accent5"/>
          </a:lnRef>
          <a:fillRef idx="3">
            <a:schemeClr val="accent5"/>
          </a:fillRef>
          <a:effectRef idx="2">
            <a:schemeClr val="accent5"/>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مقدمه</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8" name="Shape 286"/>
          <p:cNvSpPr/>
          <p:nvPr/>
        </p:nvSpPr>
        <p:spPr>
          <a:xfrm>
            <a:off x="1012057" y="6090155"/>
            <a:ext cx="1156715" cy="674055"/>
          </a:xfrm>
          <a:prstGeom prst="chevron">
            <a:avLst>
              <a:gd name="adj" fmla="val 29853"/>
            </a:avLst>
          </a:prstGeom>
          <a:ln/>
        </p:spPr>
        <p:style>
          <a:lnRef idx="1">
            <a:schemeClr val="accent6"/>
          </a:lnRef>
          <a:fillRef idx="3">
            <a:schemeClr val="accent6"/>
          </a:fillRef>
          <a:effectRef idx="2">
            <a:schemeClr val="accent6"/>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آثار</a:t>
            </a:r>
            <a:b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b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مرتبط</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9" name="Shape 286"/>
          <p:cNvSpPr/>
          <p:nvPr/>
        </p:nvSpPr>
        <p:spPr>
          <a:xfrm>
            <a:off x="2051542" y="6090154"/>
            <a:ext cx="1156715" cy="674055"/>
          </a:xfrm>
          <a:prstGeom prst="chevron">
            <a:avLst>
              <a:gd name="adj" fmla="val 29853"/>
            </a:avLst>
          </a:prstGeom>
          <a:ln/>
        </p:spPr>
        <p:style>
          <a:lnRef idx="1">
            <a:schemeClr val="accent4"/>
          </a:lnRef>
          <a:fillRef idx="3">
            <a:schemeClr val="accent4"/>
          </a:fillRef>
          <a:effectRef idx="2">
            <a:schemeClr val="accent4"/>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0" name="Shape 286"/>
          <p:cNvSpPr/>
          <p:nvPr/>
        </p:nvSpPr>
        <p:spPr>
          <a:xfrm>
            <a:off x="4116864" y="6090154"/>
            <a:ext cx="1156715" cy="674055"/>
          </a:xfrm>
          <a:prstGeom prst="chevron">
            <a:avLst>
              <a:gd name="adj" fmla="val 29853"/>
            </a:avLst>
          </a:prstGeom>
          <a:ln/>
        </p:spPr>
        <p:style>
          <a:lnRef idx="1">
            <a:schemeClr val="accent2"/>
          </a:lnRef>
          <a:fillRef idx="3">
            <a:schemeClr val="accent2"/>
          </a:fillRef>
          <a:effectRef idx="2">
            <a:schemeClr val="accent2"/>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مطالعه موردی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1" name="Shape 286"/>
          <p:cNvSpPr/>
          <p:nvPr/>
        </p:nvSpPr>
        <p:spPr>
          <a:xfrm>
            <a:off x="5286917" y="6062858"/>
            <a:ext cx="1156715" cy="674055"/>
          </a:xfrm>
          <a:prstGeom prst="chevron">
            <a:avLst>
              <a:gd name="adj" fmla="val 29853"/>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نتیجه گیری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2" name="Shape 286"/>
          <p:cNvSpPr/>
          <p:nvPr/>
        </p:nvSpPr>
        <p:spPr>
          <a:xfrm>
            <a:off x="3091027" y="6090154"/>
            <a:ext cx="1156715" cy="674055"/>
          </a:xfrm>
          <a:prstGeom prst="chevron">
            <a:avLst>
              <a:gd name="adj" fmla="val 29853"/>
            </a:avLst>
          </a:prstGeom>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عملکرد 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3" name="Title 1"/>
          <p:cNvSpPr>
            <a:spLocks noGrp="1"/>
          </p:cNvSpPr>
          <p:nvPr>
            <p:ph type="title"/>
          </p:nvPr>
        </p:nvSpPr>
        <p:spPr>
          <a:xfrm>
            <a:off x="2290465" y="0"/>
            <a:ext cx="6320135" cy="1057760"/>
          </a:xfrm>
        </p:spPr>
        <p:txBody>
          <a:bodyPr>
            <a:normAutofit/>
          </a:bodyPr>
          <a:lstStyle/>
          <a:p>
            <a:r>
              <a:rPr lang="fa-IR"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نتیجه گیری</a:t>
            </a:r>
            <a:endParaRPr lang="en-US" sz="28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4" name="Title 1"/>
          <p:cNvSpPr txBox="1">
            <a:spLocks/>
          </p:cNvSpPr>
          <p:nvPr/>
        </p:nvSpPr>
        <p:spPr>
          <a:xfrm>
            <a:off x="-134306" y="1519480"/>
            <a:ext cx="12141235" cy="25271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342900" indent="-342900" algn="r" rtl="1">
              <a:buFont typeface="Arial" panose="020B0604020202020204" pitchFamily="34" charset="0"/>
              <a:buChar char="•"/>
            </a:pPr>
            <a:r>
              <a:rPr lang="fa-IR" sz="2400" b="0" dirty="0" smtClean="0">
                <a:ln w="0"/>
                <a:solidFill>
                  <a:schemeClr val="tx1"/>
                </a:solidFill>
                <a:cs typeface="B Nazanin" panose="00000400000000000000" pitchFamily="2" charset="-78"/>
              </a:rPr>
              <a:t>سیستم مانیتورینگ بیمار توسعه یافته مبتنی بر اینترنت اشیا جایگزینی است که برای کمک به بیماران مزمن استفاده می شود.</a:t>
            </a:r>
          </a:p>
          <a:p>
            <a:pPr algn="r"/>
            <a:endParaRPr lang="en-US" sz="2400" b="0" dirty="0" smtClean="0">
              <a:ln w="0"/>
              <a:solidFill>
                <a:schemeClr val="tx1"/>
              </a:solidFill>
              <a:cs typeface="B Nazanin" panose="00000400000000000000" pitchFamily="2" charset="-78"/>
            </a:endParaRPr>
          </a:p>
          <a:p>
            <a:pPr marL="342900" indent="-342900" algn="r" rtl="1">
              <a:buFont typeface="Arial" panose="020B0604020202020204" pitchFamily="34" charset="0"/>
              <a:buChar char="•"/>
            </a:pPr>
            <a:r>
              <a:rPr lang="fa-IR" sz="2400" b="0" dirty="0" smtClean="0">
                <a:ln w="0"/>
                <a:solidFill>
                  <a:schemeClr val="tx1"/>
                </a:solidFill>
                <a:cs typeface="B Nazanin" panose="00000400000000000000" pitchFamily="2" charset="-78"/>
              </a:rPr>
              <a:t>هدف</a:t>
            </a:r>
            <a:r>
              <a:rPr lang="en-US" sz="2400" b="0" dirty="0" smtClean="0">
                <a:ln w="0"/>
                <a:solidFill>
                  <a:schemeClr val="tx1"/>
                </a:solidFill>
                <a:cs typeface="B Nazanin" panose="00000400000000000000" pitchFamily="2" charset="-78"/>
              </a:rPr>
              <a:t> </a:t>
            </a:r>
            <a:r>
              <a:rPr lang="fa-IR" sz="2400" b="0" dirty="0" smtClean="0">
                <a:ln w="0"/>
                <a:solidFill>
                  <a:schemeClr val="tx1"/>
                </a:solidFill>
                <a:cs typeface="B Nazanin" panose="00000400000000000000" pitchFamily="2" charset="-78"/>
              </a:rPr>
              <a:t> از این راه حل ها بهبود کیفیت زندگی بیماران است ، نه تنها آنها مانیتورینگ می شوند بلکه می توانند با استفاده از این سیستم عادات غذایی ، دارویی و حتی رفتاری خود را نیز بهبود ببخشند.</a:t>
            </a:r>
          </a:p>
          <a:p>
            <a:pPr marL="342900" indent="-342900" algn="r" rtl="1">
              <a:buFont typeface="Arial" panose="020B0604020202020204" pitchFamily="34" charset="0"/>
              <a:buChar char="•"/>
            </a:pPr>
            <a:endParaRPr lang="fa-IR" sz="2400" b="0" dirty="0" smtClean="0">
              <a:ln w="0"/>
              <a:solidFill>
                <a:schemeClr val="tx1"/>
              </a:solidFill>
              <a:cs typeface="B Nazanin" panose="00000400000000000000" pitchFamily="2" charset="-78"/>
            </a:endParaRPr>
          </a:p>
          <a:p>
            <a:pPr marL="342900" indent="-342900" algn="r" rtl="1">
              <a:buFont typeface="Arial" panose="020B0604020202020204" pitchFamily="34" charset="0"/>
              <a:buChar char="•"/>
            </a:pPr>
            <a:r>
              <a:rPr lang="fa-IR" sz="2400" b="0" dirty="0" smtClean="0">
                <a:ln w="0"/>
                <a:solidFill>
                  <a:schemeClr val="tx1"/>
                </a:solidFill>
                <a:cs typeface="B Nazanin" panose="00000400000000000000" pitchFamily="2" charset="-78"/>
              </a:rPr>
              <a:t>اثبات می شود که این مدل توسعه یافته برای سیستم ، در زمان ایجاد استنتاج و نتایج مربوط به شخص ، همچون سفارشات برای به دست آوردن اندازه گیری ها از طریق حسگر ها و همچنین توصیه ها به منظور بهبود عادات غذایی بیماران موثر است.</a:t>
            </a:r>
          </a:p>
        </p:txBody>
      </p:sp>
      <p:sp>
        <p:nvSpPr>
          <p:cNvPr id="15" name="Slide Number Placeholder 2"/>
          <p:cNvSpPr>
            <a:spLocks noGrp="1"/>
          </p:cNvSpPr>
          <p:nvPr>
            <p:ph type="sldNum" sz="quarter" idx="12"/>
          </p:nvPr>
        </p:nvSpPr>
        <p:spPr>
          <a:xfrm>
            <a:off x="9194800" y="6569075"/>
            <a:ext cx="2743200" cy="365125"/>
          </a:xfrm>
        </p:spPr>
        <p:txBody>
          <a:bodyPr/>
          <a:lstStyle/>
          <a:p>
            <a:r>
              <a:rPr lang="en-US" dirty="0" smtClean="0"/>
              <a:t>1</a:t>
            </a:r>
            <a:r>
              <a:rPr lang="fa-IR" dirty="0" smtClean="0"/>
              <a:t>3</a:t>
            </a:r>
            <a:r>
              <a:rPr lang="en-US" dirty="0" smtClean="0"/>
              <a:t>/1</a:t>
            </a:r>
            <a:r>
              <a:rPr lang="fa-IR" dirty="0" smtClean="0"/>
              <a:t>4</a:t>
            </a:r>
            <a:endParaRPr lang="en-US" dirty="0"/>
          </a:p>
        </p:txBody>
      </p:sp>
    </p:spTree>
    <p:extLst>
      <p:ext uri="{BB962C8B-B14F-4D97-AF65-F5344CB8AC3E}">
        <p14:creationId xmlns:p14="http://schemas.microsoft.com/office/powerpoint/2010/main" val="19845745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1000"/>
                                        <p:tgtEl>
                                          <p:spTgt spid="14">
                                            <p:txEl>
                                              <p:pRg st="4" end="4"/>
                                            </p:txEl>
                                          </p:spTgt>
                                        </p:tgtEl>
                                      </p:cBhvr>
                                    </p:animEffect>
                                    <p:anim calcmode="lin" valueType="num">
                                      <p:cBhvr>
                                        <p:cTn id="22"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346325"/>
            <a:ext cx="10515600" cy="1325563"/>
          </a:xfrm>
        </p:spPr>
        <p:txBody>
          <a:bodyPr>
            <a:noAutofit/>
          </a:bodyPr>
          <a:lstStyle/>
          <a:p>
            <a:r>
              <a:rPr lang="fa-IR" sz="138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پایان</a:t>
            </a:r>
            <a:r>
              <a:rPr lang="fa-IR" sz="8800" b="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 </a:t>
            </a:r>
            <a:r>
              <a:rPr lang="en-US" sz="8800" b="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
            </a:r>
            <a:br>
              <a:rPr lang="en-US" sz="8800" b="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br>
            <a:r>
              <a:rPr lang="fa-IR" sz="8800" b="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با سپاس از توجه شما عزیزان</a:t>
            </a:r>
            <a:br>
              <a:rPr lang="fa-IR" sz="8800" b="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br>
            <a:r>
              <a:rPr lang="fa-IR" sz="8800" b="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
            </a:r>
            <a:br>
              <a:rPr lang="fa-IR" sz="8800" b="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br>
            <a:r>
              <a:rPr lang="fa-IR" sz="5400" b="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اگر سوالی دارید آماده پاسخگویی هستم.</a:t>
            </a:r>
            <a:endParaRPr lang="en-US" sz="5400" b="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5" name="Slide Number Placeholder 2"/>
          <p:cNvSpPr>
            <a:spLocks noGrp="1"/>
          </p:cNvSpPr>
          <p:nvPr>
            <p:ph type="sldNum" sz="quarter" idx="12"/>
          </p:nvPr>
        </p:nvSpPr>
        <p:spPr>
          <a:xfrm>
            <a:off x="9194800" y="6569075"/>
            <a:ext cx="2743200" cy="365125"/>
          </a:xfrm>
        </p:spPr>
        <p:txBody>
          <a:bodyPr/>
          <a:lstStyle/>
          <a:p>
            <a:r>
              <a:rPr lang="en-US" dirty="0" smtClean="0"/>
              <a:t>1</a:t>
            </a:r>
            <a:r>
              <a:rPr lang="fa-IR" dirty="0" smtClean="0"/>
              <a:t>4</a:t>
            </a:r>
            <a:r>
              <a:rPr lang="en-US" dirty="0" smtClean="0"/>
              <a:t>/1</a:t>
            </a:r>
            <a:r>
              <a:rPr lang="fa-IR" dirty="0" smtClean="0"/>
              <a:t>4</a:t>
            </a:r>
            <a:endParaRPr lang="en-US" dirty="0"/>
          </a:p>
        </p:txBody>
      </p:sp>
    </p:spTree>
    <p:extLst>
      <p:ext uri="{BB962C8B-B14F-4D97-AF65-F5344CB8AC3E}">
        <p14:creationId xmlns:p14="http://schemas.microsoft.com/office/powerpoint/2010/main" val="8859572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3669" y="2464737"/>
            <a:ext cx="1971413" cy="1057760"/>
          </a:xfrm>
        </p:spPr>
        <p:txBody>
          <a:bodyPr>
            <a:normAutofit/>
          </a:bodyPr>
          <a:lstStyle/>
          <a:p>
            <a:pPr algn="r"/>
            <a:r>
              <a:rPr lang="fa-IR" sz="540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فهرست</a:t>
            </a:r>
            <a:endParaRPr lang="en-US" sz="54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4" name="Title 1"/>
          <p:cNvSpPr txBox="1">
            <a:spLocks/>
          </p:cNvSpPr>
          <p:nvPr/>
        </p:nvSpPr>
        <p:spPr>
          <a:xfrm>
            <a:off x="977093" y="313575"/>
            <a:ext cx="6345900" cy="11119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571500" indent="-571500" algn="r" rtl="1">
              <a:buFont typeface="Arial" panose="020B0604020202020204" pitchFamily="34" charset="0"/>
              <a:buChar char="•"/>
            </a:pPr>
            <a:r>
              <a:rPr lang="fa-IR" sz="3200" dirty="0" smtClean="0">
                <a:ln w="0"/>
                <a:solidFill>
                  <a:schemeClr val="tx1"/>
                </a:solidFill>
                <a:effectLst>
                  <a:outerShdw blurRad="38100" dist="38100" dir="2700000" algn="tl">
                    <a:srgbClr val="000000">
                      <a:alpha val="43137"/>
                    </a:srgbClr>
                  </a:outerShdw>
                </a:effectLst>
                <a:cs typeface="B Nazanin" panose="00000400000000000000" pitchFamily="2" charset="-78"/>
              </a:rPr>
              <a:t>مقدمه 			 5-3</a:t>
            </a:r>
            <a:endParaRPr lang="en-US" sz="3200" dirty="0">
              <a:ln w="0"/>
              <a:solidFill>
                <a:schemeClr val="tx1"/>
              </a:solidFill>
              <a:effectLst>
                <a:outerShdw blurRad="38100" dist="38100" dir="2700000" algn="tl">
                  <a:srgbClr val="000000">
                    <a:alpha val="43137"/>
                  </a:srgbClr>
                </a:outerShdw>
              </a:effectLst>
              <a:cs typeface="B Nazanin" panose="00000400000000000000" pitchFamily="2" charset="-78"/>
            </a:endParaRPr>
          </a:p>
        </p:txBody>
      </p:sp>
      <p:sp>
        <p:nvSpPr>
          <p:cNvPr id="15" name="Title 1"/>
          <p:cNvSpPr txBox="1">
            <a:spLocks/>
          </p:cNvSpPr>
          <p:nvPr/>
        </p:nvSpPr>
        <p:spPr>
          <a:xfrm>
            <a:off x="1264623" y="1319801"/>
            <a:ext cx="6058370" cy="11119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571500" indent="-571500" algn="r" rtl="1">
              <a:buFont typeface="Arial" panose="020B0604020202020204" pitchFamily="34" charset="0"/>
              <a:buChar char="•"/>
            </a:pPr>
            <a:r>
              <a:rPr lang="fa-IR" sz="32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آثار مرتبط		   6 </a:t>
            </a:r>
            <a:endParaRPr lang="en-US" sz="320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6" name="Title 1"/>
          <p:cNvSpPr txBox="1">
            <a:spLocks/>
          </p:cNvSpPr>
          <p:nvPr/>
        </p:nvSpPr>
        <p:spPr>
          <a:xfrm>
            <a:off x="1775861" y="2223309"/>
            <a:ext cx="5547132" cy="11119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571500" indent="-571500" algn="r" rtl="1">
              <a:buFont typeface="Arial" panose="020B0604020202020204" pitchFamily="34" charset="0"/>
              <a:buChar char="•"/>
            </a:pPr>
            <a:r>
              <a:rPr lang="fa-IR" sz="32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معماری 			 8-7</a:t>
            </a:r>
            <a:endParaRPr lang="en-US" sz="320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7" name="Title 1"/>
          <p:cNvSpPr txBox="1">
            <a:spLocks/>
          </p:cNvSpPr>
          <p:nvPr/>
        </p:nvSpPr>
        <p:spPr>
          <a:xfrm>
            <a:off x="1044812" y="4005580"/>
            <a:ext cx="6278181" cy="11119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571500" indent="-571500" algn="r" rtl="1">
              <a:buFont typeface="Arial" panose="020B0604020202020204" pitchFamily="34" charset="0"/>
              <a:buChar char="•"/>
            </a:pPr>
            <a:r>
              <a:rPr lang="fa-IR" sz="32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مطالعه موردی		12-11 </a:t>
            </a:r>
            <a:endParaRPr lang="en-US" sz="320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8" name="Title 1"/>
          <p:cNvSpPr txBox="1">
            <a:spLocks/>
          </p:cNvSpPr>
          <p:nvPr/>
        </p:nvSpPr>
        <p:spPr>
          <a:xfrm>
            <a:off x="1264623" y="5117563"/>
            <a:ext cx="6058370" cy="11119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571500" indent="-571500" algn="r" rtl="1">
              <a:buFont typeface="Arial" panose="020B0604020202020204" pitchFamily="34" charset="0"/>
              <a:buChar char="•"/>
            </a:pPr>
            <a:r>
              <a:rPr lang="fa-IR" sz="32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نتیجه گیری		  13			</a:t>
            </a:r>
            <a:endParaRPr lang="en-US" sz="320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 name="Slide Number Placeholder 2"/>
          <p:cNvSpPr>
            <a:spLocks noGrp="1"/>
          </p:cNvSpPr>
          <p:nvPr>
            <p:ph type="sldNum" sz="quarter" idx="12"/>
          </p:nvPr>
        </p:nvSpPr>
        <p:spPr>
          <a:xfrm>
            <a:off x="8992740" y="6574718"/>
            <a:ext cx="2743200" cy="365125"/>
          </a:xfrm>
        </p:spPr>
        <p:txBody>
          <a:bodyPr/>
          <a:lstStyle/>
          <a:p>
            <a:fld id="{C6F12CB2-7F2C-47B9-AE70-22A94B49F233}" type="slidenum">
              <a:rPr lang="en-US" smtClean="0"/>
              <a:t>2</a:t>
            </a:fld>
            <a:r>
              <a:rPr lang="en-US" dirty="0" smtClean="0"/>
              <a:t>/1</a:t>
            </a:r>
            <a:r>
              <a:rPr lang="fa-IR" dirty="0" smtClean="0"/>
              <a:t>4</a:t>
            </a:r>
            <a:endParaRPr lang="en-US" dirty="0"/>
          </a:p>
        </p:txBody>
      </p:sp>
      <p:sp>
        <p:nvSpPr>
          <p:cNvPr id="25" name="Title 1"/>
          <p:cNvSpPr txBox="1">
            <a:spLocks/>
          </p:cNvSpPr>
          <p:nvPr/>
        </p:nvSpPr>
        <p:spPr>
          <a:xfrm>
            <a:off x="834856" y="3105111"/>
            <a:ext cx="6488137" cy="11119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571500" indent="-571500" algn="r" rtl="1">
              <a:buFont typeface="Arial" panose="020B0604020202020204" pitchFamily="34" charset="0"/>
              <a:buChar char="•"/>
            </a:pPr>
            <a:r>
              <a:rPr lang="fa-IR" sz="32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عملکرد معماری 	 10-9 </a:t>
            </a:r>
            <a:endParaRPr lang="en-US" sz="320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599713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605" y="0"/>
            <a:ext cx="1971413" cy="1057760"/>
          </a:xfrm>
        </p:spPr>
        <p:txBody>
          <a:bodyPr>
            <a:normAutofit/>
          </a:bodyPr>
          <a:lstStyle/>
          <a:p>
            <a:pPr algn="r"/>
            <a:r>
              <a:rPr lang="fa-IR" sz="480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مقدمه</a:t>
            </a:r>
            <a:endParaRPr lang="en-US" sz="48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3" name="Slide Number Placeholder 2"/>
          <p:cNvSpPr>
            <a:spLocks noGrp="1"/>
          </p:cNvSpPr>
          <p:nvPr>
            <p:ph type="sldNum" sz="quarter" idx="12"/>
          </p:nvPr>
        </p:nvSpPr>
        <p:spPr>
          <a:xfrm>
            <a:off x="9194800" y="6569075"/>
            <a:ext cx="2743200" cy="365125"/>
          </a:xfrm>
        </p:spPr>
        <p:txBody>
          <a:bodyPr/>
          <a:lstStyle/>
          <a:p>
            <a:fld id="{C6F12CB2-7F2C-47B9-AE70-22A94B49F233}" type="slidenum">
              <a:rPr lang="en-US" smtClean="0"/>
              <a:t>3</a:t>
            </a:fld>
            <a:r>
              <a:rPr lang="en-US" dirty="0" smtClean="0"/>
              <a:t>/1</a:t>
            </a:r>
            <a:r>
              <a:rPr lang="fa-IR" dirty="0" smtClean="0"/>
              <a:t>4</a:t>
            </a:r>
            <a:endParaRPr lang="en-US" dirty="0"/>
          </a:p>
        </p:txBody>
      </p:sp>
      <p:sp>
        <p:nvSpPr>
          <p:cNvPr id="12" name="Title 1"/>
          <p:cNvSpPr txBox="1">
            <a:spLocks/>
          </p:cNvSpPr>
          <p:nvPr/>
        </p:nvSpPr>
        <p:spPr>
          <a:xfrm>
            <a:off x="50765" y="764275"/>
            <a:ext cx="12141235" cy="41079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r" rtl="1"/>
            <a:r>
              <a:rPr lang="fa-IR" sz="2400" b="0" dirty="0" smtClean="0">
                <a:ln w="0"/>
                <a:solidFill>
                  <a:schemeClr val="tx1"/>
                </a:solidFill>
                <a:cs typeface="B Nazanin" panose="00000400000000000000" pitchFamily="2" charset="-78"/>
              </a:rPr>
              <a:t>امروزه به دلیل عوامل مختلفی چون عادات غذایی ، نبود فعالیت بدنی و مصرف الکل تعداد افراد مبتلا به بیماری های مزمن افزایش پیدا کرده است.با توجه به آمار سازمان بهداشت جهانی </a:t>
            </a:r>
            <a:r>
              <a:rPr lang="fa-IR" sz="2400" dirty="0" smtClean="0">
                <a:ln w="0"/>
                <a:solidFill>
                  <a:schemeClr val="tx1"/>
                </a:solidFill>
                <a:cs typeface="B Nazanin" panose="00000400000000000000" pitchFamily="2" charset="-78"/>
              </a:rPr>
              <a:t>4.9 میلیون</a:t>
            </a:r>
            <a:r>
              <a:rPr lang="fa-IR" sz="2400" b="0" dirty="0" smtClean="0">
                <a:ln w="0"/>
                <a:solidFill>
                  <a:schemeClr val="tx1"/>
                </a:solidFill>
                <a:cs typeface="B Nazanin" panose="00000400000000000000" pitchFamily="2" charset="-78"/>
              </a:rPr>
              <a:t> نفر بخاطر سرطان ریه ، </a:t>
            </a:r>
            <a:r>
              <a:rPr lang="fa-IR" sz="2400" dirty="0" smtClean="0">
                <a:ln w="0"/>
                <a:solidFill>
                  <a:schemeClr val="tx1"/>
                </a:solidFill>
                <a:cs typeface="B Nazanin" panose="00000400000000000000" pitchFamily="2" charset="-78"/>
              </a:rPr>
              <a:t>2.6 میلیون</a:t>
            </a:r>
            <a:r>
              <a:rPr lang="fa-IR" sz="2400" b="0" dirty="0" smtClean="0">
                <a:ln w="0"/>
                <a:solidFill>
                  <a:schemeClr val="tx1"/>
                </a:solidFill>
                <a:cs typeface="B Nazanin" panose="00000400000000000000" pitchFamily="2" charset="-78"/>
              </a:rPr>
              <a:t> </a:t>
            </a:r>
            <a:r>
              <a:rPr lang="fa-IR" sz="2400" b="0" dirty="0" smtClean="0">
                <a:ln w="0"/>
                <a:solidFill>
                  <a:schemeClr val="tx1"/>
                </a:solidFill>
                <a:cs typeface="B Nazanin" panose="00000400000000000000" pitchFamily="2" charset="-78"/>
              </a:rPr>
              <a:t>بخاطر </a:t>
            </a:r>
            <a:r>
              <a:rPr lang="fa-IR" sz="2400" b="0" dirty="0" smtClean="0">
                <a:ln w="0"/>
                <a:solidFill>
                  <a:schemeClr val="tx1"/>
                </a:solidFill>
                <a:cs typeface="B Nazanin" panose="00000400000000000000" pitchFamily="2" charset="-78"/>
              </a:rPr>
              <a:t>اضافه وزن ،</a:t>
            </a:r>
            <a:r>
              <a:rPr lang="fa-IR" sz="2400" dirty="0" smtClean="0">
                <a:ln w="0"/>
                <a:solidFill>
                  <a:schemeClr val="tx1"/>
                </a:solidFill>
                <a:cs typeface="B Nazanin" panose="00000400000000000000" pitchFamily="2" charset="-78"/>
              </a:rPr>
              <a:t> 4.4 میلیون</a:t>
            </a:r>
            <a:r>
              <a:rPr lang="fa-IR" sz="2400" b="0" dirty="0" smtClean="0">
                <a:ln w="0"/>
                <a:solidFill>
                  <a:schemeClr val="tx1"/>
                </a:solidFill>
                <a:cs typeface="B Nazanin" panose="00000400000000000000" pitchFamily="2" charset="-78"/>
              </a:rPr>
              <a:t> </a:t>
            </a:r>
            <a:r>
              <a:rPr lang="fa-IR" sz="2400" b="0" dirty="0" smtClean="0">
                <a:ln w="0"/>
                <a:solidFill>
                  <a:schemeClr val="tx1"/>
                </a:solidFill>
                <a:cs typeface="B Nazanin" panose="00000400000000000000" pitchFamily="2" charset="-78"/>
              </a:rPr>
              <a:t>بخاطر </a:t>
            </a:r>
            <a:r>
              <a:rPr lang="fa-IR" sz="2400" b="0" dirty="0" smtClean="0">
                <a:ln w="0"/>
                <a:solidFill>
                  <a:schemeClr val="tx1"/>
                </a:solidFill>
                <a:cs typeface="B Nazanin" panose="00000400000000000000" pitchFamily="2" charset="-78"/>
              </a:rPr>
              <a:t>اضافه وزن و </a:t>
            </a:r>
            <a:r>
              <a:rPr lang="fa-IR" sz="2400" dirty="0" smtClean="0">
                <a:ln w="0"/>
                <a:solidFill>
                  <a:schemeClr val="tx1"/>
                </a:solidFill>
                <a:cs typeface="B Nazanin" panose="00000400000000000000" pitchFamily="2" charset="-78"/>
              </a:rPr>
              <a:t>7.1 میلیون </a:t>
            </a:r>
            <a:r>
              <a:rPr lang="fa-IR" sz="2400" b="0" dirty="0" smtClean="0">
                <a:ln w="0"/>
                <a:solidFill>
                  <a:schemeClr val="tx1"/>
                </a:solidFill>
                <a:cs typeface="B Nazanin" panose="00000400000000000000" pitchFamily="2" charset="-78"/>
              </a:rPr>
              <a:t>نفر </a:t>
            </a:r>
            <a:r>
              <a:rPr lang="fa-IR" sz="2400" b="0" dirty="0" smtClean="0">
                <a:ln w="0"/>
                <a:solidFill>
                  <a:schemeClr val="tx1"/>
                </a:solidFill>
                <a:cs typeface="B Nazanin" panose="00000400000000000000" pitchFamily="2" charset="-78"/>
              </a:rPr>
              <a:t>به </a:t>
            </a:r>
            <a:r>
              <a:rPr lang="fa-IR" sz="2400" b="0" dirty="0" smtClean="0">
                <a:ln w="0"/>
                <a:solidFill>
                  <a:schemeClr val="tx1"/>
                </a:solidFill>
                <a:cs typeface="B Nazanin" panose="00000400000000000000" pitchFamily="2" charset="-78"/>
              </a:rPr>
              <a:t>خاطر فشار </a:t>
            </a:r>
            <a:r>
              <a:rPr lang="fa-IR" sz="2400" b="0" dirty="0" smtClean="0">
                <a:ln w="0"/>
                <a:solidFill>
                  <a:schemeClr val="tx1"/>
                </a:solidFill>
                <a:cs typeface="B Nazanin" panose="00000400000000000000" pitchFamily="2" charset="-78"/>
              </a:rPr>
              <a:t>خون بالا جان خود را از دست می دهند.</a:t>
            </a:r>
            <a:endParaRPr lang="en-US" sz="2400" b="0" dirty="0" smtClean="0">
              <a:ln w="0"/>
              <a:solidFill>
                <a:schemeClr val="tx1"/>
              </a:solidFill>
              <a:cs typeface="B Nazanin" panose="00000400000000000000" pitchFamily="2" charset="-78"/>
            </a:endParaRPr>
          </a:p>
          <a:p>
            <a:pPr algn="r"/>
            <a:endParaRPr lang="fa-IR" sz="2400" b="0" dirty="0" smtClean="0">
              <a:ln w="0"/>
              <a:solidFill>
                <a:schemeClr val="tx1"/>
              </a:solidFill>
              <a:cs typeface="B Nazanin" panose="00000400000000000000" pitchFamily="2" charset="-78"/>
            </a:endParaRPr>
          </a:p>
          <a:p>
            <a:pPr algn="r"/>
            <a:r>
              <a:rPr lang="fa-IR" sz="2400" b="0" dirty="0" smtClean="0">
                <a:ln w="0"/>
                <a:solidFill>
                  <a:schemeClr val="tx1"/>
                </a:solidFill>
                <a:cs typeface="B Nazanin" panose="00000400000000000000" pitchFamily="2" charset="-78"/>
              </a:rPr>
              <a:t>بیماری های مزمن درعلائم خودشان حالت های بسیار متغیری دارند چنانچه این بیماران زودتر تحت نظر قرار </a:t>
            </a:r>
            <a:r>
              <a:rPr lang="fa-IR" sz="2400" b="0" dirty="0" smtClean="0">
                <a:ln w="0"/>
                <a:solidFill>
                  <a:schemeClr val="tx1"/>
                </a:solidFill>
                <a:cs typeface="B Nazanin" panose="00000400000000000000" pitchFamily="2" charset="-78"/>
              </a:rPr>
              <a:t>نگیرندو درمان </a:t>
            </a:r>
            <a:r>
              <a:rPr lang="fa-IR" sz="2400" b="0" dirty="0" smtClean="0">
                <a:ln w="0"/>
                <a:solidFill>
                  <a:schemeClr val="tx1"/>
                </a:solidFill>
                <a:cs typeface="B Nazanin" panose="00000400000000000000" pitchFamily="2" charset="-78"/>
              </a:rPr>
              <a:t>نشوند ممکن است به مرگ بیمار ختم شوند.</a:t>
            </a:r>
            <a:endParaRPr lang="en-US" sz="2400" b="0" dirty="0" smtClean="0">
              <a:ln w="0"/>
              <a:solidFill>
                <a:schemeClr val="tx1"/>
              </a:solidFill>
              <a:cs typeface="B Nazanin" panose="00000400000000000000" pitchFamily="2" charset="-78"/>
            </a:endParaRPr>
          </a:p>
          <a:p>
            <a:pPr algn="r"/>
            <a:endParaRPr lang="en-US" sz="2400" b="0" dirty="0" smtClean="0">
              <a:ln w="0"/>
              <a:solidFill>
                <a:schemeClr val="tx1"/>
              </a:solidFill>
              <a:cs typeface="B Nazanin" panose="00000400000000000000" pitchFamily="2" charset="-78"/>
            </a:endParaRPr>
          </a:p>
        </p:txBody>
      </p:sp>
      <p:sp>
        <p:nvSpPr>
          <p:cNvPr id="14" name="Shape 286"/>
          <p:cNvSpPr/>
          <p:nvPr/>
        </p:nvSpPr>
        <p:spPr>
          <a:xfrm>
            <a:off x="1012057" y="6090155"/>
            <a:ext cx="1156715" cy="674055"/>
          </a:xfrm>
          <a:prstGeom prst="chevron">
            <a:avLst>
              <a:gd name="adj" fmla="val 29853"/>
            </a:avLst>
          </a:prstGeom>
          <a:ln/>
        </p:spPr>
        <p:style>
          <a:lnRef idx="1">
            <a:schemeClr val="accent6"/>
          </a:lnRef>
          <a:fillRef idx="3">
            <a:schemeClr val="accent6"/>
          </a:fillRef>
          <a:effectRef idx="2">
            <a:schemeClr val="accent6"/>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آثار</a:t>
            </a:r>
            <a:b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b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مرتبط</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5" name="Shape 286"/>
          <p:cNvSpPr/>
          <p:nvPr/>
        </p:nvSpPr>
        <p:spPr>
          <a:xfrm>
            <a:off x="2051542" y="6090154"/>
            <a:ext cx="1156715" cy="674055"/>
          </a:xfrm>
          <a:prstGeom prst="chevron">
            <a:avLst>
              <a:gd name="adj" fmla="val 29853"/>
            </a:avLst>
          </a:prstGeom>
          <a:ln/>
        </p:spPr>
        <p:style>
          <a:lnRef idx="1">
            <a:schemeClr val="accent4"/>
          </a:lnRef>
          <a:fillRef idx="3">
            <a:schemeClr val="accent4"/>
          </a:fillRef>
          <a:effectRef idx="2">
            <a:schemeClr val="accent4"/>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6" name="Shape 286"/>
          <p:cNvSpPr/>
          <p:nvPr/>
        </p:nvSpPr>
        <p:spPr>
          <a:xfrm>
            <a:off x="4116864" y="6090154"/>
            <a:ext cx="1156715" cy="674055"/>
          </a:xfrm>
          <a:prstGeom prst="chevron">
            <a:avLst>
              <a:gd name="adj" fmla="val 29853"/>
            </a:avLst>
          </a:prstGeom>
          <a:ln/>
        </p:spPr>
        <p:style>
          <a:lnRef idx="1">
            <a:schemeClr val="accent2"/>
          </a:lnRef>
          <a:fillRef idx="3">
            <a:schemeClr val="accent2"/>
          </a:fillRef>
          <a:effectRef idx="2">
            <a:schemeClr val="accent2"/>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مطالعه موردی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7" name="Shape 286"/>
          <p:cNvSpPr/>
          <p:nvPr/>
        </p:nvSpPr>
        <p:spPr>
          <a:xfrm>
            <a:off x="5177733" y="6090154"/>
            <a:ext cx="1156715" cy="674055"/>
          </a:xfrm>
          <a:prstGeom prst="chevron">
            <a:avLst>
              <a:gd name="adj" fmla="val 29853"/>
            </a:avLst>
          </a:prstGeom>
          <a:ln/>
        </p:spPr>
        <p:style>
          <a:lnRef idx="0">
            <a:schemeClr val="accent3"/>
          </a:lnRef>
          <a:fillRef idx="3">
            <a:schemeClr val="accent3"/>
          </a:fillRef>
          <a:effectRef idx="3">
            <a:schemeClr val="accent3"/>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نتیجه گیری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3" name="Shape 286"/>
          <p:cNvSpPr/>
          <p:nvPr/>
        </p:nvSpPr>
        <p:spPr>
          <a:xfrm>
            <a:off x="50765" y="6090156"/>
            <a:ext cx="1074654" cy="674055"/>
          </a:xfrm>
          <a:prstGeom prst="chevron">
            <a:avLst>
              <a:gd name="adj" fmla="val 29853"/>
            </a:avLst>
          </a:prstGeom>
          <a:solidFill>
            <a:schemeClr val="bg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مقدمه</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8" name="Shape 286"/>
          <p:cNvSpPr/>
          <p:nvPr/>
        </p:nvSpPr>
        <p:spPr>
          <a:xfrm>
            <a:off x="3091027" y="6090154"/>
            <a:ext cx="1156715" cy="674055"/>
          </a:xfrm>
          <a:prstGeom prst="chevron">
            <a:avLst>
              <a:gd name="adj" fmla="val 29853"/>
            </a:avLst>
          </a:prstGeom>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عملکرد 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Tree>
    <p:extLst>
      <p:ext uri="{BB962C8B-B14F-4D97-AF65-F5344CB8AC3E}">
        <p14:creationId xmlns:p14="http://schemas.microsoft.com/office/powerpoint/2010/main" val="14377901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257" y="0"/>
            <a:ext cx="3479761" cy="1057760"/>
          </a:xfrm>
        </p:spPr>
        <p:txBody>
          <a:bodyPr>
            <a:normAutofit/>
          </a:bodyPr>
          <a:lstStyle/>
          <a:p>
            <a:pPr algn="r"/>
            <a:r>
              <a:rPr lang="fa-IR" sz="360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مقدمه _ </a:t>
            </a:r>
            <a:r>
              <a:rPr lang="fa-IR" sz="280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ادامه</a:t>
            </a:r>
            <a:endParaRPr lang="en-US" sz="48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3" name="Slide Number Placeholder 2"/>
          <p:cNvSpPr>
            <a:spLocks noGrp="1"/>
          </p:cNvSpPr>
          <p:nvPr>
            <p:ph type="sldNum" sz="quarter" idx="12"/>
          </p:nvPr>
        </p:nvSpPr>
        <p:spPr>
          <a:xfrm>
            <a:off x="9194800" y="6569075"/>
            <a:ext cx="2743200" cy="365125"/>
          </a:xfrm>
        </p:spPr>
        <p:txBody>
          <a:bodyPr/>
          <a:lstStyle/>
          <a:p>
            <a:fld id="{C6F12CB2-7F2C-47B9-AE70-22A94B49F233}" type="slidenum">
              <a:rPr lang="en-US" smtClean="0"/>
              <a:t>4</a:t>
            </a:fld>
            <a:r>
              <a:rPr lang="en-US" dirty="0" smtClean="0"/>
              <a:t>/1</a:t>
            </a:r>
            <a:r>
              <a:rPr lang="fa-IR" dirty="0" smtClean="0"/>
              <a:t>4</a:t>
            </a:r>
            <a:endParaRPr lang="en-US" dirty="0"/>
          </a:p>
        </p:txBody>
      </p:sp>
      <p:sp>
        <p:nvSpPr>
          <p:cNvPr id="12" name="Title 1"/>
          <p:cNvSpPr txBox="1">
            <a:spLocks/>
          </p:cNvSpPr>
          <p:nvPr/>
        </p:nvSpPr>
        <p:spPr>
          <a:xfrm>
            <a:off x="50765" y="764275"/>
            <a:ext cx="12141235" cy="41079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r"/>
            <a:endParaRPr lang="en-US" sz="2400" b="0" dirty="0" smtClean="0">
              <a:ln w="0"/>
              <a:solidFill>
                <a:schemeClr val="tx1"/>
              </a:solidFill>
              <a:cs typeface="B Nazanin" panose="00000400000000000000" pitchFamily="2" charset="-78"/>
            </a:endParaRPr>
          </a:p>
          <a:p>
            <a:pPr algn="r"/>
            <a:r>
              <a:rPr lang="fa-IR" sz="2400" b="0" dirty="0" smtClean="0">
                <a:ln w="0"/>
                <a:solidFill>
                  <a:schemeClr val="tx1"/>
                </a:solidFill>
                <a:cs typeface="B Nazanin" panose="00000400000000000000" pitchFamily="2" charset="-78"/>
              </a:rPr>
              <a:t>به لطف پیشرفت تکنولوژی امروزه تنوع وسیعی از حسگر های خوانش علائم حیاتی مانند کاف فشارخون ، گلوکومتر(دستگاه </a:t>
            </a:r>
          </a:p>
          <a:p>
            <a:pPr algn="r"/>
            <a:r>
              <a:rPr lang="fa-IR" sz="2400" b="0" dirty="0" smtClean="0">
                <a:ln w="0"/>
                <a:solidFill>
                  <a:schemeClr val="tx1"/>
                </a:solidFill>
                <a:cs typeface="B Nazanin" panose="00000400000000000000" pitchFamily="2" charset="-78"/>
              </a:rPr>
              <a:t>اندازه گیری قند خون) وجود دارد که این اجازه را به بیماران میدهد که از علائم حیاتی خود آگاه باشند.این دلیل محکمی برای استفاده از این دستگاه هاست اما می توان با افزودن قابلیت هایی و تغییر معماری، نتایج های حاصل از این بررسی ها، روزانه و به طور مداوم در جایی ذخیره شود به طوری که می توانند موضوعی برای مطالعات پزشکی قلمداد شوند.</a:t>
            </a:r>
            <a:endParaRPr lang="en-US" sz="2400" b="0" dirty="0" smtClean="0">
              <a:ln w="0"/>
              <a:solidFill>
                <a:schemeClr val="tx1"/>
              </a:solidFill>
              <a:cs typeface="B Nazanin" panose="00000400000000000000" pitchFamily="2" charset="-78"/>
            </a:endParaRPr>
          </a:p>
          <a:p>
            <a:pPr algn="r"/>
            <a:endParaRPr lang="fa-IR" sz="2400" b="0" dirty="0" smtClean="0">
              <a:ln w="0"/>
              <a:solidFill>
                <a:schemeClr val="tx1"/>
              </a:solidFill>
              <a:cs typeface="B Nazanin" panose="00000400000000000000" pitchFamily="2" charset="-78"/>
            </a:endParaRPr>
          </a:p>
          <a:p>
            <a:pPr algn="r"/>
            <a:r>
              <a:rPr lang="fa-IR" sz="2400" b="0" dirty="0" smtClean="0">
                <a:ln w="0"/>
                <a:solidFill>
                  <a:schemeClr val="tx1"/>
                </a:solidFill>
                <a:cs typeface="B Nazanin" panose="00000400000000000000" pitchFamily="2" charset="-78"/>
              </a:rPr>
              <a:t>اینترنت اشیا به کار رفته برای مراقبت و مانیتورینگ بیماران به طور قابل توجهی در بخش سلامتی عمومیت دارد و به دنبال بهبود کیفیت زندگی مردم است.</a:t>
            </a:r>
            <a:endParaRPr lang="en-US" sz="2400" b="0" dirty="0">
              <a:ln w="0"/>
              <a:solidFill>
                <a:schemeClr val="tx1"/>
              </a:solidFill>
              <a:cs typeface="B Nazanin" panose="00000400000000000000" pitchFamily="2" charset="-78"/>
            </a:endParaRPr>
          </a:p>
        </p:txBody>
      </p:sp>
      <p:sp>
        <p:nvSpPr>
          <p:cNvPr id="13" name="Shape 286"/>
          <p:cNvSpPr/>
          <p:nvPr/>
        </p:nvSpPr>
        <p:spPr>
          <a:xfrm>
            <a:off x="50765" y="6090156"/>
            <a:ext cx="1074654" cy="674055"/>
          </a:xfrm>
          <a:prstGeom prst="chevron">
            <a:avLst>
              <a:gd name="adj" fmla="val 29853"/>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مقدمه</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4" name="Shape 286"/>
          <p:cNvSpPr/>
          <p:nvPr/>
        </p:nvSpPr>
        <p:spPr>
          <a:xfrm>
            <a:off x="1012057" y="6090155"/>
            <a:ext cx="1156715" cy="674055"/>
          </a:xfrm>
          <a:prstGeom prst="chevron">
            <a:avLst>
              <a:gd name="adj" fmla="val 29853"/>
            </a:avLst>
          </a:prstGeom>
          <a:ln/>
        </p:spPr>
        <p:style>
          <a:lnRef idx="1">
            <a:schemeClr val="accent6"/>
          </a:lnRef>
          <a:fillRef idx="3">
            <a:schemeClr val="accent6"/>
          </a:fillRef>
          <a:effectRef idx="2">
            <a:schemeClr val="accent6"/>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آثار</a:t>
            </a:r>
            <a:b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b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مرتبط</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5" name="Shape 286"/>
          <p:cNvSpPr/>
          <p:nvPr/>
        </p:nvSpPr>
        <p:spPr>
          <a:xfrm>
            <a:off x="2051542" y="6090154"/>
            <a:ext cx="1156715" cy="674055"/>
          </a:xfrm>
          <a:prstGeom prst="chevron">
            <a:avLst>
              <a:gd name="adj" fmla="val 29853"/>
            </a:avLst>
          </a:prstGeom>
          <a:ln/>
        </p:spPr>
        <p:style>
          <a:lnRef idx="1">
            <a:schemeClr val="accent4"/>
          </a:lnRef>
          <a:fillRef idx="3">
            <a:schemeClr val="accent4"/>
          </a:fillRef>
          <a:effectRef idx="2">
            <a:schemeClr val="accent4"/>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6" name="Shape 286"/>
          <p:cNvSpPr/>
          <p:nvPr/>
        </p:nvSpPr>
        <p:spPr>
          <a:xfrm>
            <a:off x="4116864" y="6090154"/>
            <a:ext cx="1156715" cy="674055"/>
          </a:xfrm>
          <a:prstGeom prst="chevron">
            <a:avLst>
              <a:gd name="adj" fmla="val 29853"/>
            </a:avLst>
          </a:prstGeom>
          <a:ln/>
        </p:spPr>
        <p:style>
          <a:lnRef idx="1">
            <a:schemeClr val="accent2"/>
          </a:lnRef>
          <a:fillRef idx="3">
            <a:schemeClr val="accent2"/>
          </a:fillRef>
          <a:effectRef idx="2">
            <a:schemeClr val="accent2"/>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مطالعه موردی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7" name="Shape 286"/>
          <p:cNvSpPr/>
          <p:nvPr/>
        </p:nvSpPr>
        <p:spPr>
          <a:xfrm>
            <a:off x="5177733" y="6090154"/>
            <a:ext cx="1156715" cy="674055"/>
          </a:xfrm>
          <a:prstGeom prst="chevron">
            <a:avLst>
              <a:gd name="adj" fmla="val 29853"/>
            </a:avLst>
          </a:prstGeom>
          <a:ln/>
        </p:spPr>
        <p:style>
          <a:lnRef idx="0">
            <a:schemeClr val="accent3"/>
          </a:lnRef>
          <a:fillRef idx="3">
            <a:schemeClr val="accent3"/>
          </a:fillRef>
          <a:effectRef idx="3">
            <a:schemeClr val="accent3"/>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نتیجه گیری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8" name="Shape 286"/>
          <p:cNvSpPr/>
          <p:nvPr/>
        </p:nvSpPr>
        <p:spPr>
          <a:xfrm>
            <a:off x="3091027" y="6090154"/>
            <a:ext cx="1156715" cy="674055"/>
          </a:xfrm>
          <a:prstGeom prst="chevron">
            <a:avLst>
              <a:gd name="adj" fmla="val 29853"/>
            </a:avLst>
          </a:prstGeom>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عملکرد 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Tree>
    <p:extLst>
      <p:ext uri="{BB962C8B-B14F-4D97-AF65-F5344CB8AC3E}">
        <p14:creationId xmlns:p14="http://schemas.microsoft.com/office/powerpoint/2010/main" val="30704485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1000"/>
                                        <p:tgtEl>
                                          <p:spTgt spid="12">
                                            <p:txEl>
                                              <p:pRg st="2" end="2"/>
                                            </p:txEl>
                                          </p:spTgt>
                                        </p:tgtEl>
                                      </p:cBhvr>
                                    </p:animEffect>
                                    <p:anim calcmode="lin" valueType="num">
                                      <p:cBhvr>
                                        <p:cTn id="1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1000"/>
                                        <p:tgtEl>
                                          <p:spTgt spid="12">
                                            <p:txEl>
                                              <p:pRg st="4" end="4"/>
                                            </p:txEl>
                                          </p:spTgt>
                                        </p:tgtEl>
                                      </p:cBhvr>
                                    </p:animEffect>
                                    <p:anim calcmode="lin" valueType="num">
                                      <p:cBhvr>
                                        <p:cTn id="2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305" y="0"/>
            <a:ext cx="3521122" cy="1057760"/>
          </a:xfrm>
        </p:spPr>
        <p:txBody>
          <a:bodyPr>
            <a:normAutofit/>
          </a:bodyPr>
          <a:lstStyle/>
          <a:p>
            <a:pPr algn="r"/>
            <a:r>
              <a:rPr lang="fa-IR" sz="480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مقدمه _ </a:t>
            </a:r>
            <a:r>
              <a:rPr lang="fa-IR" sz="280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ادامه</a:t>
            </a:r>
            <a:endParaRPr lang="en-US" sz="28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3" name="Slide Number Placeholder 2"/>
          <p:cNvSpPr>
            <a:spLocks noGrp="1"/>
          </p:cNvSpPr>
          <p:nvPr>
            <p:ph type="sldNum" sz="quarter" idx="12"/>
          </p:nvPr>
        </p:nvSpPr>
        <p:spPr>
          <a:xfrm>
            <a:off x="9182100" y="6559550"/>
            <a:ext cx="2743200" cy="365125"/>
          </a:xfrm>
        </p:spPr>
        <p:txBody>
          <a:bodyPr/>
          <a:lstStyle/>
          <a:p>
            <a:fld id="{C6F12CB2-7F2C-47B9-AE70-22A94B49F233}" type="slidenum">
              <a:rPr lang="en-US" smtClean="0"/>
              <a:t>5</a:t>
            </a:fld>
            <a:r>
              <a:rPr lang="en-US" dirty="0" smtClean="0"/>
              <a:t>/1</a:t>
            </a:r>
            <a:r>
              <a:rPr lang="fa-IR" dirty="0" smtClean="0"/>
              <a:t>4</a:t>
            </a:r>
            <a:endParaRPr lang="en-US" dirty="0"/>
          </a:p>
        </p:txBody>
      </p:sp>
      <p:sp>
        <p:nvSpPr>
          <p:cNvPr id="12" name="Title 1"/>
          <p:cNvSpPr txBox="1">
            <a:spLocks/>
          </p:cNvSpPr>
          <p:nvPr/>
        </p:nvSpPr>
        <p:spPr>
          <a:xfrm>
            <a:off x="50765" y="764275"/>
            <a:ext cx="12141235" cy="41079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r"/>
            <a:endParaRPr lang="en-US" sz="2400" b="0" dirty="0">
              <a:ln w="0"/>
              <a:solidFill>
                <a:schemeClr val="tx1"/>
              </a:solidFill>
              <a:cs typeface="B Nazanin" panose="00000400000000000000" pitchFamily="2" charset="-78"/>
            </a:endParaRPr>
          </a:p>
        </p:txBody>
      </p:sp>
      <p:sp>
        <p:nvSpPr>
          <p:cNvPr id="13" name="Title 1"/>
          <p:cNvSpPr txBox="1">
            <a:spLocks/>
          </p:cNvSpPr>
          <p:nvPr/>
        </p:nvSpPr>
        <p:spPr>
          <a:xfrm>
            <a:off x="12094" y="848435"/>
            <a:ext cx="12141235" cy="41079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r"/>
            <a:r>
              <a:rPr lang="fa-IR" sz="2400" b="0" dirty="0" smtClean="0">
                <a:ln w="0"/>
                <a:solidFill>
                  <a:schemeClr val="tx1"/>
                </a:solidFill>
                <a:cs typeface="B Nazanin" panose="00000400000000000000" pitchFamily="2" charset="-78"/>
              </a:rPr>
              <a:t>اما اینترنت اشیا چیست؟</a:t>
            </a:r>
          </a:p>
          <a:p>
            <a:pPr algn="r"/>
            <a:r>
              <a:rPr lang="fa-IR" sz="2400" b="0" dirty="0" smtClean="0">
                <a:ln w="0"/>
                <a:solidFill>
                  <a:schemeClr val="tx1"/>
                </a:solidFill>
                <a:cs typeface="B Nazanin" panose="00000400000000000000" pitchFamily="2" charset="-78"/>
              </a:rPr>
              <a:t>همه ی چیزهایی که در اطراف شما قرار دارندکه به شبکه اینترنت متصل شده وبتوان توسط برنامه های موجود در تلفن همراه وتبلت ها کنترل و مدیریت کرد و با کاربران تعامل کنند.اینترنت اشیا به طور قابل توجهی این اجازه را می دهد تاقابلیت دستگاه های متصل به اینترنت را ادغام نموده و اطلاعات در مورد سلامتی بیماران را اعلام نمود به خصوص برای بیماری های مزمنی چون دیابت ، مشکل قلبی و فشارخون ، که آمار لحظه ای بسیار اثر بخش است.</a:t>
            </a:r>
            <a:endParaRPr lang="en-US" sz="2400" b="0" dirty="0" smtClean="0">
              <a:ln w="0"/>
              <a:solidFill>
                <a:schemeClr val="tx1"/>
              </a:solidFill>
              <a:cs typeface="B Nazanin" panose="00000400000000000000" pitchFamily="2" charset="-78"/>
            </a:endParaRPr>
          </a:p>
          <a:p>
            <a:pPr algn="r"/>
            <a:endParaRPr lang="fa-IR" sz="2400" b="0" dirty="0" smtClean="0">
              <a:ln w="0"/>
              <a:solidFill>
                <a:schemeClr val="tx1"/>
              </a:solidFill>
              <a:cs typeface="B Nazanin" panose="00000400000000000000" pitchFamily="2" charset="-78"/>
            </a:endParaRPr>
          </a:p>
          <a:p>
            <a:pPr algn="r"/>
            <a:r>
              <a:rPr lang="fa-IR" sz="2400" b="0" dirty="0" smtClean="0">
                <a:ln w="0"/>
                <a:solidFill>
                  <a:schemeClr val="tx1"/>
                </a:solidFill>
                <a:cs typeface="B Nazanin" panose="00000400000000000000" pitchFamily="2" charset="-78"/>
              </a:rPr>
              <a:t>هدف این مقاله چیه؟</a:t>
            </a:r>
          </a:p>
          <a:p>
            <a:pPr algn="r"/>
            <a:r>
              <a:rPr lang="fa-IR" sz="2400" b="0" dirty="0" smtClean="0">
                <a:ln w="0"/>
                <a:solidFill>
                  <a:schemeClr val="tx1"/>
                </a:solidFill>
                <a:cs typeface="B Nazanin" panose="00000400000000000000" pitchFamily="2" charset="-78"/>
              </a:rPr>
              <a:t>هدف این مقاله توسعه معماری که مبتنی بر آنتولوژی است و قابلیت نظارت بر وضعیت سلامتی بیماران را دارد.</a:t>
            </a:r>
            <a:endParaRPr lang="en-US" sz="2400" b="0" dirty="0">
              <a:ln w="0"/>
              <a:solidFill>
                <a:schemeClr val="tx1"/>
              </a:solidFill>
              <a:cs typeface="B Nazanin" panose="00000400000000000000" pitchFamily="2" charset="-78"/>
            </a:endParaRPr>
          </a:p>
        </p:txBody>
      </p:sp>
      <p:sp>
        <p:nvSpPr>
          <p:cNvPr id="15" name="Shape 286"/>
          <p:cNvSpPr/>
          <p:nvPr/>
        </p:nvSpPr>
        <p:spPr>
          <a:xfrm>
            <a:off x="50765" y="6090156"/>
            <a:ext cx="1074654" cy="674055"/>
          </a:xfrm>
          <a:prstGeom prst="chevron">
            <a:avLst>
              <a:gd name="adj" fmla="val 29853"/>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مقدمه</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6" name="Shape 286"/>
          <p:cNvSpPr/>
          <p:nvPr/>
        </p:nvSpPr>
        <p:spPr>
          <a:xfrm>
            <a:off x="1012057" y="6090155"/>
            <a:ext cx="1156715" cy="674055"/>
          </a:xfrm>
          <a:prstGeom prst="chevron">
            <a:avLst>
              <a:gd name="adj" fmla="val 29853"/>
            </a:avLst>
          </a:prstGeom>
          <a:ln/>
        </p:spPr>
        <p:style>
          <a:lnRef idx="1">
            <a:schemeClr val="accent6"/>
          </a:lnRef>
          <a:fillRef idx="3">
            <a:schemeClr val="accent6"/>
          </a:fillRef>
          <a:effectRef idx="2">
            <a:schemeClr val="accent6"/>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آثار</a:t>
            </a:r>
            <a:b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b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مرتبط</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7" name="Shape 286"/>
          <p:cNvSpPr/>
          <p:nvPr/>
        </p:nvSpPr>
        <p:spPr>
          <a:xfrm>
            <a:off x="2051542" y="6090154"/>
            <a:ext cx="1156715" cy="674055"/>
          </a:xfrm>
          <a:prstGeom prst="chevron">
            <a:avLst>
              <a:gd name="adj" fmla="val 29853"/>
            </a:avLst>
          </a:prstGeom>
          <a:ln/>
        </p:spPr>
        <p:style>
          <a:lnRef idx="1">
            <a:schemeClr val="accent4"/>
          </a:lnRef>
          <a:fillRef idx="3">
            <a:schemeClr val="accent4"/>
          </a:fillRef>
          <a:effectRef idx="2">
            <a:schemeClr val="accent4"/>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8" name="Shape 286"/>
          <p:cNvSpPr/>
          <p:nvPr/>
        </p:nvSpPr>
        <p:spPr>
          <a:xfrm>
            <a:off x="4116864" y="6090154"/>
            <a:ext cx="1156715" cy="674055"/>
          </a:xfrm>
          <a:prstGeom prst="chevron">
            <a:avLst>
              <a:gd name="adj" fmla="val 29853"/>
            </a:avLst>
          </a:prstGeom>
          <a:ln/>
        </p:spPr>
        <p:style>
          <a:lnRef idx="1">
            <a:schemeClr val="accent2"/>
          </a:lnRef>
          <a:fillRef idx="3">
            <a:schemeClr val="accent2"/>
          </a:fillRef>
          <a:effectRef idx="2">
            <a:schemeClr val="accent2"/>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مطالعه موردی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9" name="Shape 286"/>
          <p:cNvSpPr/>
          <p:nvPr/>
        </p:nvSpPr>
        <p:spPr>
          <a:xfrm>
            <a:off x="5177733" y="6090154"/>
            <a:ext cx="1156715" cy="674055"/>
          </a:xfrm>
          <a:prstGeom prst="chevron">
            <a:avLst>
              <a:gd name="adj" fmla="val 29853"/>
            </a:avLst>
          </a:prstGeom>
          <a:ln/>
        </p:spPr>
        <p:style>
          <a:lnRef idx="0">
            <a:schemeClr val="accent3"/>
          </a:lnRef>
          <a:fillRef idx="3">
            <a:schemeClr val="accent3"/>
          </a:fillRef>
          <a:effectRef idx="3">
            <a:schemeClr val="accent3"/>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نتیجه گیری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0" name="Shape 286"/>
          <p:cNvSpPr/>
          <p:nvPr/>
        </p:nvSpPr>
        <p:spPr>
          <a:xfrm>
            <a:off x="3091027" y="6090154"/>
            <a:ext cx="1156715" cy="674055"/>
          </a:xfrm>
          <a:prstGeom prst="chevron">
            <a:avLst>
              <a:gd name="adj" fmla="val 29853"/>
            </a:avLst>
          </a:prstGeom>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عملکرد 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Tree>
    <p:extLst>
      <p:ext uri="{BB962C8B-B14F-4D97-AF65-F5344CB8AC3E}">
        <p14:creationId xmlns:p14="http://schemas.microsoft.com/office/powerpoint/2010/main" val="1296204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532" y="0"/>
            <a:ext cx="3014766" cy="1057760"/>
          </a:xfrm>
        </p:spPr>
        <p:txBody>
          <a:bodyPr>
            <a:normAutofit/>
          </a:bodyPr>
          <a:lstStyle/>
          <a:p>
            <a:pPr algn="r"/>
            <a:r>
              <a:rPr lang="fa-IR"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آثار مرتبط</a:t>
            </a:r>
            <a:endParaRPr lang="en-US"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2" name="Title 1"/>
          <p:cNvSpPr txBox="1">
            <a:spLocks/>
          </p:cNvSpPr>
          <p:nvPr/>
        </p:nvSpPr>
        <p:spPr>
          <a:xfrm>
            <a:off x="0" y="848435"/>
            <a:ext cx="12141235" cy="41079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r"/>
            <a:r>
              <a:rPr lang="fa-IR" sz="2400" b="0" dirty="0" smtClean="0">
                <a:ln w="0"/>
                <a:solidFill>
                  <a:schemeClr val="tx1"/>
                </a:solidFill>
                <a:cs typeface="B Nazanin" panose="00000400000000000000" pitchFamily="2" charset="-78"/>
              </a:rPr>
              <a:t>حوزه سلامت در سالهای اخیر به سرعت در حال ادغام فن آوری در مانیتورینگ تشخیص و درمان بیماران از راه دور و در محل است.در اینجا سه نمونه از مقاله های چاپ شده در گذشته آورده شده است.</a:t>
            </a:r>
          </a:p>
          <a:p>
            <a:pPr algn="r"/>
            <a:endParaRPr lang="fa-IR" sz="2400" b="0" dirty="0" smtClean="0">
              <a:ln w="0"/>
              <a:solidFill>
                <a:schemeClr val="tx1"/>
              </a:solidFill>
              <a:cs typeface="B Nazanin" panose="00000400000000000000" pitchFamily="2" charset="-78"/>
            </a:endParaRPr>
          </a:p>
          <a:p>
            <a:pPr algn="r"/>
            <a:r>
              <a:rPr lang="fa-IR" sz="2400" b="0" dirty="0" smtClean="0">
                <a:ln w="0"/>
                <a:solidFill>
                  <a:schemeClr val="tx1"/>
                </a:solidFill>
                <a:cs typeface="B Nazanin" panose="00000400000000000000" pitchFamily="2" charset="-78"/>
              </a:rPr>
              <a:t>1. مانیتورینگ خواب از طریق زیروسکوپ گوشی ، توسط لی یون</a:t>
            </a:r>
          </a:p>
          <a:p>
            <a:pPr algn="r"/>
            <a:r>
              <a:rPr lang="fa-IR" sz="2400" b="0" dirty="0" smtClean="0">
                <a:ln w="0"/>
                <a:solidFill>
                  <a:schemeClr val="tx1"/>
                </a:solidFill>
                <a:cs typeface="B Nazanin" panose="00000400000000000000" pitchFamily="2" charset="-78"/>
              </a:rPr>
              <a:t>2. مانیتورینگ از راه دور علائم حیاتی ، توسط رایان</a:t>
            </a:r>
          </a:p>
          <a:p>
            <a:pPr algn="r"/>
            <a:r>
              <a:rPr lang="fa-IR" sz="2400" b="0" dirty="0" smtClean="0">
                <a:ln w="0"/>
                <a:solidFill>
                  <a:schemeClr val="tx1"/>
                </a:solidFill>
                <a:cs typeface="B Nazanin" panose="00000400000000000000" pitchFamily="2" charset="-78"/>
              </a:rPr>
              <a:t>3. سیستم معالجه از راه دور ، توسط دابنر</a:t>
            </a:r>
          </a:p>
        </p:txBody>
      </p:sp>
      <p:sp>
        <p:nvSpPr>
          <p:cNvPr id="13" name="Shape 286"/>
          <p:cNvSpPr/>
          <p:nvPr/>
        </p:nvSpPr>
        <p:spPr>
          <a:xfrm>
            <a:off x="-58419" y="6090156"/>
            <a:ext cx="1074654" cy="674055"/>
          </a:xfrm>
          <a:prstGeom prst="chevron">
            <a:avLst>
              <a:gd name="adj" fmla="val 29853"/>
            </a:avLst>
          </a:prstGeom>
          <a:ln/>
        </p:spPr>
        <p:style>
          <a:lnRef idx="1">
            <a:schemeClr val="accent5"/>
          </a:lnRef>
          <a:fillRef idx="3">
            <a:schemeClr val="accent5"/>
          </a:fillRef>
          <a:effectRef idx="2">
            <a:schemeClr val="accent5"/>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مقدمه</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4" name="Shape 286"/>
          <p:cNvSpPr/>
          <p:nvPr/>
        </p:nvSpPr>
        <p:spPr>
          <a:xfrm>
            <a:off x="1066649" y="6103803"/>
            <a:ext cx="1156715" cy="674055"/>
          </a:xfrm>
          <a:prstGeom prst="chevron">
            <a:avLst>
              <a:gd name="adj" fmla="val 29853"/>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آثار</a:t>
            </a:r>
            <a:b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b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مرتبط</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5" name="Shape 286"/>
          <p:cNvSpPr/>
          <p:nvPr/>
        </p:nvSpPr>
        <p:spPr>
          <a:xfrm>
            <a:off x="2051542" y="6090154"/>
            <a:ext cx="1156715" cy="674055"/>
          </a:xfrm>
          <a:prstGeom prst="chevron">
            <a:avLst>
              <a:gd name="adj" fmla="val 29853"/>
            </a:avLst>
          </a:prstGeom>
          <a:ln/>
        </p:spPr>
        <p:style>
          <a:lnRef idx="1">
            <a:schemeClr val="accent4"/>
          </a:lnRef>
          <a:fillRef idx="3">
            <a:schemeClr val="accent4"/>
          </a:fillRef>
          <a:effectRef idx="2">
            <a:schemeClr val="accent4"/>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6" name="Shape 286"/>
          <p:cNvSpPr/>
          <p:nvPr/>
        </p:nvSpPr>
        <p:spPr>
          <a:xfrm>
            <a:off x="4116864" y="6090154"/>
            <a:ext cx="1156715" cy="674055"/>
          </a:xfrm>
          <a:prstGeom prst="chevron">
            <a:avLst>
              <a:gd name="adj" fmla="val 29853"/>
            </a:avLst>
          </a:prstGeom>
          <a:ln/>
        </p:spPr>
        <p:style>
          <a:lnRef idx="1">
            <a:schemeClr val="accent2"/>
          </a:lnRef>
          <a:fillRef idx="3">
            <a:schemeClr val="accent2"/>
          </a:fillRef>
          <a:effectRef idx="2">
            <a:schemeClr val="accent2"/>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مطالعه موردی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7" name="Shape 286"/>
          <p:cNvSpPr/>
          <p:nvPr/>
        </p:nvSpPr>
        <p:spPr>
          <a:xfrm>
            <a:off x="5177733" y="6090154"/>
            <a:ext cx="1156715" cy="674055"/>
          </a:xfrm>
          <a:prstGeom prst="chevron">
            <a:avLst>
              <a:gd name="adj" fmla="val 29853"/>
            </a:avLst>
          </a:prstGeom>
          <a:ln/>
        </p:spPr>
        <p:style>
          <a:lnRef idx="0">
            <a:schemeClr val="accent3"/>
          </a:lnRef>
          <a:fillRef idx="3">
            <a:schemeClr val="accent3"/>
          </a:fillRef>
          <a:effectRef idx="3">
            <a:schemeClr val="accent3"/>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نتیجه گیری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8" name="Shape 286"/>
          <p:cNvSpPr/>
          <p:nvPr/>
        </p:nvSpPr>
        <p:spPr>
          <a:xfrm>
            <a:off x="3091027" y="6090154"/>
            <a:ext cx="1156715" cy="674055"/>
          </a:xfrm>
          <a:prstGeom prst="chevron">
            <a:avLst>
              <a:gd name="adj" fmla="val 29853"/>
            </a:avLst>
          </a:prstGeom>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عملکرد 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9" name="Slide Number Placeholder 2"/>
          <p:cNvSpPr>
            <a:spLocks noGrp="1"/>
          </p:cNvSpPr>
          <p:nvPr>
            <p:ph type="sldNum" sz="quarter" idx="12"/>
          </p:nvPr>
        </p:nvSpPr>
        <p:spPr>
          <a:xfrm>
            <a:off x="9194800" y="6569075"/>
            <a:ext cx="2743200" cy="365125"/>
          </a:xfrm>
        </p:spPr>
        <p:txBody>
          <a:bodyPr/>
          <a:lstStyle/>
          <a:p>
            <a:r>
              <a:rPr lang="fa-IR" dirty="0"/>
              <a:t>6</a:t>
            </a:r>
            <a:r>
              <a:rPr lang="en-US" dirty="0" smtClean="0"/>
              <a:t>/1</a:t>
            </a:r>
            <a:r>
              <a:rPr lang="fa-IR" dirty="0" smtClean="0"/>
              <a:t>4</a:t>
            </a:r>
            <a:endParaRPr lang="en-US" dirty="0"/>
          </a:p>
        </p:txBody>
      </p:sp>
    </p:spTree>
    <p:extLst>
      <p:ext uri="{BB962C8B-B14F-4D97-AF65-F5344CB8AC3E}">
        <p14:creationId xmlns:p14="http://schemas.microsoft.com/office/powerpoint/2010/main" val="20624244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1000"/>
                                        <p:tgtEl>
                                          <p:spTgt spid="12">
                                            <p:txEl>
                                              <p:pRg st="4" end="4"/>
                                            </p:txEl>
                                          </p:spTgt>
                                        </p:tgtEl>
                                      </p:cBhvr>
                                    </p:animEffect>
                                    <p:anim calcmode="lin" valueType="num">
                                      <p:cBhvr>
                                        <p:cTn id="2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4" y="3844"/>
            <a:ext cx="3076744" cy="1057760"/>
          </a:xfrm>
        </p:spPr>
        <p:txBody>
          <a:bodyPr>
            <a:normAutofit/>
          </a:bodyPr>
          <a:lstStyle/>
          <a:p>
            <a:pPr algn="r"/>
            <a:r>
              <a:rPr lang="fa-IR"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معماری </a:t>
            </a:r>
            <a:endParaRPr lang="en-US" sz="32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pic>
        <p:nvPicPr>
          <p:cNvPr id="12" name="Picture 11"/>
          <p:cNvPicPr>
            <a:picLocks noChangeAspect="1"/>
          </p:cNvPicPr>
          <p:nvPr/>
        </p:nvPicPr>
        <p:blipFill>
          <a:blip r:embed="rId2"/>
          <a:stretch>
            <a:fillRect/>
          </a:stretch>
        </p:blipFill>
        <p:spPr>
          <a:xfrm>
            <a:off x="88561" y="1651379"/>
            <a:ext cx="5514920" cy="3181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096000" y="815944"/>
            <a:ext cx="6096000" cy="4216539"/>
          </a:xfrm>
          <a:prstGeom prst="rect">
            <a:avLst/>
          </a:prstGeom>
        </p:spPr>
        <p:txBody>
          <a:bodyPr>
            <a:spAutoFit/>
          </a:bodyPr>
          <a:lstStyle/>
          <a:p>
            <a:pPr marL="285750" indent="-285750" algn="r" rtl="1">
              <a:buFont typeface="Arial" panose="020B0604020202020204" pitchFamily="34" charset="0"/>
              <a:buChar char="•"/>
            </a:pPr>
            <a:r>
              <a:rPr lang="fa-IR" sz="2400" b="1" dirty="0" smtClean="0">
                <a:ln w="0"/>
                <a:cs typeface="B Nazanin" panose="00000400000000000000" pitchFamily="2" charset="-78"/>
              </a:rPr>
              <a:t>فرد</a:t>
            </a:r>
            <a:r>
              <a:rPr lang="fa-IR" dirty="0" smtClean="0">
                <a:ln w="0"/>
                <a:cs typeface="B Nazanin" panose="00000400000000000000" pitchFamily="2" charset="-78"/>
              </a:rPr>
              <a:t> : </a:t>
            </a:r>
            <a:r>
              <a:rPr lang="fa-IR" sz="2000" dirty="0" smtClean="0">
                <a:ln w="0"/>
                <a:cs typeface="B Nazanin" panose="00000400000000000000" pitchFamily="2" charset="-78"/>
              </a:rPr>
              <a:t>این نهاد مربوط به یک فرد درون سیستم است که می تواند یک پزشک یا بیمار باشد اطلاعات پزشک مرتبط با حرفه و مهارت های خودش در مراقبت از بیماری های مزمن است.در مورد بیمار اطلاعات در مورد بیماری آنها ،داروهای آنها نگه داری می شود که در اینجا بیمار پروفایل مرجع است.</a:t>
            </a:r>
          </a:p>
          <a:p>
            <a:pPr marL="285750" indent="-285750" algn="r" rtl="1">
              <a:buFont typeface="Arial" panose="020B0604020202020204" pitchFamily="34" charset="0"/>
              <a:buChar char="•"/>
            </a:pPr>
            <a:endParaRPr lang="fa-IR" dirty="0" smtClean="0">
              <a:ln w="0"/>
              <a:cs typeface="B Nazanin" panose="00000400000000000000" pitchFamily="2" charset="-78"/>
            </a:endParaRPr>
          </a:p>
          <a:p>
            <a:pPr marL="285750" indent="-285750" algn="r" rtl="1">
              <a:buFont typeface="Arial" panose="020B0604020202020204" pitchFamily="34" charset="0"/>
              <a:buChar char="•"/>
            </a:pPr>
            <a:r>
              <a:rPr lang="fa-IR" sz="2400" b="1" dirty="0" smtClean="0">
                <a:ln w="0"/>
                <a:cs typeface="B Nazanin" panose="00000400000000000000" pitchFamily="2" charset="-78"/>
              </a:rPr>
              <a:t>زمان</a:t>
            </a:r>
            <a:r>
              <a:rPr lang="fa-IR" dirty="0" smtClean="0">
                <a:ln w="0"/>
                <a:cs typeface="B Nazanin" panose="00000400000000000000" pitchFamily="2" charset="-78"/>
              </a:rPr>
              <a:t> : </a:t>
            </a:r>
            <a:r>
              <a:rPr lang="fa-IR" sz="2000" dirty="0" smtClean="0">
                <a:ln w="0"/>
                <a:cs typeface="B Nazanin" panose="00000400000000000000" pitchFamily="2" charset="-78"/>
              </a:rPr>
              <a:t>این زمانی است که بیمار با سیستم تعامل دارد به این دلیل که در حال اندازی گیری برخی بیماری های آنها است،زمان شبیه قرار ملاقات با یک متخصص سلامت است.</a:t>
            </a:r>
          </a:p>
          <a:p>
            <a:pPr marL="285750" indent="-285750" algn="r" rtl="1">
              <a:buFont typeface="Arial" panose="020B0604020202020204" pitchFamily="34" charset="0"/>
              <a:buChar char="•"/>
            </a:pPr>
            <a:endParaRPr lang="fa-IR" dirty="0" smtClean="0">
              <a:ln w="0"/>
              <a:cs typeface="B Nazanin" panose="00000400000000000000" pitchFamily="2" charset="-78"/>
            </a:endParaRPr>
          </a:p>
          <a:p>
            <a:pPr marL="285750" indent="-285750" algn="r" rtl="1">
              <a:buFont typeface="Arial" panose="020B0604020202020204" pitchFamily="34" charset="0"/>
              <a:buChar char="•"/>
            </a:pPr>
            <a:r>
              <a:rPr lang="fa-IR" sz="2400" b="1" dirty="0" smtClean="0">
                <a:ln w="0"/>
                <a:cs typeface="B Nazanin" panose="00000400000000000000" pitchFamily="2" charset="-78"/>
              </a:rPr>
              <a:t>دستگاه ها </a:t>
            </a:r>
            <a:r>
              <a:rPr lang="fa-IR" sz="2000" b="1" dirty="0" smtClean="0">
                <a:ln w="0"/>
                <a:cs typeface="B Nazanin" panose="00000400000000000000" pitchFamily="2" charset="-78"/>
              </a:rPr>
              <a:t>: </a:t>
            </a:r>
            <a:r>
              <a:rPr lang="fa-IR" sz="2000" dirty="0" smtClean="0">
                <a:ln w="0"/>
                <a:cs typeface="B Nazanin" panose="00000400000000000000" pitchFamily="2" charset="-78"/>
              </a:rPr>
              <a:t>دستگاه های استفاده شده برای تعامل بیمار با متن است.در اطلاعاتی که آنها ارائه می کنند دستگاه موقعیت یاب ، بلوتوث هوشمند قرار دارد</a:t>
            </a:r>
            <a:r>
              <a:rPr lang="fa-IR" dirty="0" smtClean="0">
                <a:ln w="0"/>
                <a:cs typeface="B Nazanin" panose="00000400000000000000" pitchFamily="2" charset="-78"/>
              </a:rPr>
              <a:t>.</a:t>
            </a:r>
          </a:p>
        </p:txBody>
      </p:sp>
      <p:sp>
        <p:nvSpPr>
          <p:cNvPr id="13" name="Shape 286"/>
          <p:cNvSpPr/>
          <p:nvPr/>
        </p:nvSpPr>
        <p:spPr>
          <a:xfrm>
            <a:off x="-17475" y="6090156"/>
            <a:ext cx="1074654" cy="674055"/>
          </a:xfrm>
          <a:prstGeom prst="chevron">
            <a:avLst>
              <a:gd name="adj" fmla="val 29853"/>
            </a:avLst>
          </a:prstGeom>
          <a:ln/>
        </p:spPr>
        <p:style>
          <a:lnRef idx="1">
            <a:schemeClr val="accent5"/>
          </a:lnRef>
          <a:fillRef idx="3">
            <a:schemeClr val="accent5"/>
          </a:fillRef>
          <a:effectRef idx="2">
            <a:schemeClr val="accent5"/>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مقدمه</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4" name="Shape 286"/>
          <p:cNvSpPr/>
          <p:nvPr/>
        </p:nvSpPr>
        <p:spPr>
          <a:xfrm>
            <a:off x="930169" y="6090155"/>
            <a:ext cx="1156715" cy="674055"/>
          </a:xfrm>
          <a:prstGeom prst="chevron">
            <a:avLst>
              <a:gd name="adj" fmla="val 29853"/>
            </a:avLst>
          </a:prstGeom>
          <a:ln/>
        </p:spPr>
        <p:style>
          <a:lnRef idx="1">
            <a:schemeClr val="accent6"/>
          </a:lnRef>
          <a:fillRef idx="3">
            <a:schemeClr val="accent6"/>
          </a:fillRef>
          <a:effectRef idx="2">
            <a:schemeClr val="accent6"/>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آثار</a:t>
            </a:r>
            <a:b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b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مرتبط</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5" name="Shape 286"/>
          <p:cNvSpPr/>
          <p:nvPr/>
        </p:nvSpPr>
        <p:spPr>
          <a:xfrm>
            <a:off x="2133430" y="6090154"/>
            <a:ext cx="1156715" cy="674055"/>
          </a:xfrm>
          <a:prstGeom prst="chevron">
            <a:avLst>
              <a:gd name="adj" fmla="val 29853"/>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6" name="Shape 286"/>
          <p:cNvSpPr/>
          <p:nvPr/>
        </p:nvSpPr>
        <p:spPr>
          <a:xfrm>
            <a:off x="4116864" y="6090154"/>
            <a:ext cx="1156715" cy="674055"/>
          </a:xfrm>
          <a:prstGeom prst="chevron">
            <a:avLst>
              <a:gd name="adj" fmla="val 29853"/>
            </a:avLst>
          </a:prstGeom>
          <a:ln/>
        </p:spPr>
        <p:style>
          <a:lnRef idx="1">
            <a:schemeClr val="accent2"/>
          </a:lnRef>
          <a:fillRef idx="3">
            <a:schemeClr val="accent2"/>
          </a:fillRef>
          <a:effectRef idx="2">
            <a:schemeClr val="accent2"/>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مطالعه موردی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7" name="Shape 286"/>
          <p:cNvSpPr/>
          <p:nvPr/>
        </p:nvSpPr>
        <p:spPr>
          <a:xfrm>
            <a:off x="5177733" y="6090154"/>
            <a:ext cx="1156715" cy="674055"/>
          </a:xfrm>
          <a:prstGeom prst="chevron">
            <a:avLst>
              <a:gd name="adj" fmla="val 29853"/>
            </a:avLst>
          </a:prstGeom>
          <a:ln/>
        </p:spPr>
        <p:style>
          <a:lnRef idx="0">
            <a:schemeClr val="accent3"/>
          </a:lnRef>
          <a:fillRef idx="3">
            <a:schemeClr val="accent3"/>
          </a:fillRef>
          <a:effectRef idx="3">
            <a:schemeClr val="accent3"/>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نتیجه گیری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8" name="Shape 286"/>
          <p:cNvSpPr/>
          <p:nvPr/>
        </p:nvSpPr>
        <p:spPr>
          <a:xfrm>
            <a:off x="3091027" y="6090154"/>
            <a:ext cx="1156715" cy="674055"/>
          </a:xfrm>
          <a:prstGeom prst="chevron">
            <a:avLst>
              <a:gd name="adj" fmla="val 29853"/>
            </a:avLst>
          </a:prstGeom>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عملکرد 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9" name="Slide Number Placeholder 2"/>
          <p:cNvSpPr>
            <a:spLocks noGrp="1"/>
          </p:cNvSpPr>
          <p:nvPr>
            <p:ph type="sldNum" sz="quarter" idx="12"/>
          </p:nvPr>
        </p:nvSpPr>
        <p:spPr>
          <a:xfrm>
            <a:off x="9194800" y="6569075"/>
            <a:ext cx="2743200" cy="365125"/>
          </a:xfrm>
        </p:spPr>
        <p:txBody>
          <a:bodyPr/>
          <a:lstStyle/>
          <a:p>
            <a:r>
              <a:rPr lang="en-US" dirty="0" smtClean="0"/>
              <a:t>7/1</a:t>
            </a:r>
            <a:r>
              <a:rPr lang="fa-IR" dirty="0" smtClean="0"/>
              <a:t>4</a:t>
            </a:r>
            <a:endParaRPr lang="en-US" dirty="0"/>
          </a:p>
        </p:txBody>
      </p:sp>
    </p:spTree>
    <p:extLst>
      <p:ext uri="{BB962C8B-B14F-4D97-AF65-F5344CB8AC3E}">
        <p14:creationId xmlns:p14="http://schemas.microsoft.com/office/powerpoint/2010/main" val="6967934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4" y="3844"/>
            <a:ext cx="3076744" cy="1057760"/>
          </a:xfrm>
        </p:spPr>
        <p:txBody>
          <a:bodyPr>
            <a:normAutofit/>
          </a:bodyPr>
          <a:lstStyle/>
          <a:p>
            <a:pPr algn="r"/>
            <a:r>
              <a:rPr lang="fa-IR"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معماری _ </a:t>
            </a:r>
            <a:r>
              <a:rPr lang="fa-IR" sz="320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ادامه</a:t>
            </a:r>
            <a:endParaRPr lang="en-US" sz="32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pic>
        <p:nvPicPr>
          <p:cNvPr id="12" name="Picture 11"/>
          <p:cNvPicPr>
            <a:picLocks noChangeAspect="1"/>
          </p:cNvPicPr>
          <p:nvPr/>
        </p:nvPicPr>
        <p:blipFill>
          <a:blip r:embed="rId2"/>
          <a:stretch>
            <a:fillRect/>
          </a:stretch>
        </p:blipFill>
        <p:spPr>
          <a:xfrm>
            <a:off x="88561" y="1651379"/>
            <a:ext cx="5514920" cy="3181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096000" y="815944"/>
            <a:ext cx="6096000" cy="2739211"/>
          </a:xfrm>
          <a:prstGeom prst="rect">
            <a:avLst/>
          </a:prstGeom>
        </p:spPr>
        <p:txBody>
          <a:bodyPr>
            <a:spAutoFit/>
          </a:bodyPr>
          <a:lstStyle/>
          <a:p>
            <a:pPr marL="285750" indent="-285750" algn="r" rtl="1">
              <a:buFont typeface="Arial" panose="020B0604020202020204" pitchFamily="34" charset="0"/>
              <a:buChar char="•"/>
            </a:pPr>
            <a:r>
              <a:rPr lang="fa-IR" sz="2400" b="1" dirty="0">
                <a:ln w="0"/>
                <a:cs typeface="B Nazanin" panose="00000400000000000000" pitchFamily="2" charset="-78"/>
              </a:rPr>
              <a:t>نوع بیماری : </a:t>
            </a:r>
            <a:r>
              <a:rPr lang="fa-IR" sz="2000" dirty="0">
                <a:ln w="0"/>
                <a:cs typeface="B Nazanin" panose="00000400000000000000" pitchFamily="2" charset="-78"/>
              </a:rPr>
              <a:t>اشاره به بیماری های مزمنی است که در آن بیمار متصل است و تشخیص ها ، معالجات و عوامل خطر در اینجا قرار دارند</a:t>
            </a:r>
            <a:r>
              <a:rPr lang="fa-IR" sz="2000" dirty="0" smtClean="0">
                <a:ln w="0"/>
                <a:cs typeface="B Nazanin" panose="00000400000000000000" pitchFamily="2" charset="-78"/>
              </a:rPr>
              <a:t>.</a:t>
            </a:r>
          </a:p>
          <a:p>
            <a:pPr marL="285750" indent="-285750" algn="r" rtl="1">
              <a:buFont typeface="Arial" panose="020B0604020202020204" pitchFamily="34" charset="0"/>
              <a:buChar char="•"/>
            </a:pPr>
            <a:endParaRPr lang="fa-IR" sz="2000" dirty="0">
              <a:ln w="0"/>
              <a:cs typeface="B Nazanin" panose="00000400000000000000" pitchFamily="2" charset="-78"/>
            </a:endParaRPr>
          </a:p>
          <a:p>
            <a:pPr marL="285750" indent="-285750" algn="r" rtl="1">
              <a:buFont typeface="Arial" panose="020B0604020202020204" pitchFamily="34" charset="0"/>
              <a:buChar char="•"/>
            </a:pPr>
            <a:r>
              <a:rPr lang="fa-IR" sz="2400" b="1" dirty="0">
                <a:ln w="0"/>
                <a:cs typeface="B Nazanin" panose="00000400000000000000" pitchFamily="2" charset="-78"/>
              </a:rPr>
              <a:t>نوع تمرین : </a:t>
            </a:r>
            <a:r>
              <a:rPr lang="fa-IR" sz="2000" dirty="0">
                <a:ln w="0"/>
                <a:cs typeface="B Nazanin" panose="00000400000000000000" pitchFamily="2" charset="-78"/>
              </a:rPr>
              <a:t>مربوط به بررسی و تایید صحت کنترل مرتبط با انواع بیماری های مزمن است</a:t>
            </a:r>
            <a:r>
              <a:rPr lang="fa-IR" sz="2000" dirty="0" smtClean="0">
                <a:ln w="0"/>
                <a:cs typeface="B Nazanin" panose="00000400000000000000" pitchFamily="2" charset="-78"/>
              </a:rPr>
              <a:t>.</a:t>
            </a:r>
          </a:p>
          <a:p>
            <a:pPr marL="285750" indent="-285750" algn="r" rtl="1">
              <a:buFont typeface="Arial" panose="020B0604020202020204" pitchFamily="34" charset="0"/>
              <a:buChar char="•"/>
            </a:pPr>
            <a:endParaRPr lang="fa-IR" sz="2000" dirty="0">
              <a:ln w="0"/>
              <a:cs typeface="B Nazanin" panose="00000400000000000000" pitchFamily="2" charset="-78"/>
            </a:endParaRPr>
          </a:p>
          <a:p>
            <a:pPr marL="285750" indent="-285750" algn="r" rtl="1">
              <a:buFont typeface="Arial" panose="020B0604020202020204" pitchFamily="34" charset="0"/>
              <a:buChar char="•"/>
            </a:pPr>
            <a:r>
              <a:rPr lang="fa-IR" sz="2400" b="1" dirty="0">
                <a:ln w="0"/>
                <a:cs typeface="B Nazanin" panose="00000400000000000000" pitchFamily="2" charset="-78"/>
              </a:rPr>
              <a:t>موقعیت : </a:t>
            </a:r>
            <a:r>
              <a:rPr lang="fa-IR" sz="2000" dirty="0">
                <a:ln w="0"/>
                <a:cs typeface="B Nazanin" panose="00000400000000000000" pitchFamily="2" charset="-78"/>
              </a:rPr>
              <a:t>موقعیت بیمار چه داخل خانه ،چه بیرون خانه ،کلینیک یا بیمارستان و یا هر جایی که باشد.</a:t>
            </a:r>
            <a:endParaRPr lang="fa-IR" sz="2400" b="1" dirty="0">
              <a:ln w="0"/>
              <a:cs typeface="B Nazanin" panose="00000400000000000000" pitchFamily="2" charset="-78"/>
            </a:endParaRPr>
          </a:p>
        </p:txBody>
      </p:sp>
      <p:sp>
        <p:nvSpPr>
          <p:cNvPr id="19" name="Slide Number Placeholder 2"/>
          <p:cNvSpPr>
            <a:spLocks noGrp="1"/>
          </p:cNvSpPr>
          <p:nvPr>
            <p:ph type="sldNum" sz="quarter" idx="12"/>
          </p:nvPr>
        </p:nvSpPr>
        <p:spPr>
          <a:xfrm>
            <a:off x="9194800" y="6569075"/>
            <a:ext cx="2743200" cy="365125"/>
          </a:xfrm>
        </p:spPr>
        <p:txBody>
          <a:bodyPr/>
          <a:lstStyle/>
          <a:p>
            <a:r>
              <a:rPr lang="fa-IR" dirty="0"/>
              <a:t>8</a:t>
            </a:r>
            <a:r>
              <a:rPr lang="en-US" dirty="0" smtClean="0"/>
              <a:t>/1</a:t>
            </a:r>
            <a:r>
              <a:rPr lang="fa-IR" dirty="0" smtClean="0"/>
              <a:t>4</a:t>
            </a:r>
            <a:endParaRPr lang="en-US" dirty="0"/>
          </a:p>
        </p:txBody>
      </p:sp>
      <p:sp>
        <p:nvSpPr>
          <p:cNvPr id="20" name="Shape 286"/>
          <p:cNvSpPr/>
          <p:nvPr/>
        </p:nvSpPr>
        <p:spPr>
          <a:xfrm>
            <a:off x="-17475" y="6090156"/>
            <a:ext cx="1074654" cy="674055"/>
          </a:xfrm>
          <a:prstGeom prst="chevron">
            <a:avLst>
              <a:gd name="adj" fmla="val 29853"/>
            </a:avLst>
          </a:prstGeom>
          <a:ln/>
        </p:spPr>
        <p:style>
          <a:lnRef idx="1">
            <a:schemeClr val="accent5"/>
          </a:lnRef>
          <a:fillRef idx="3">
            <a:schemeClr val="accent5"/>
          </a:fillRef>
          <a:effectRef idx="2">
            <a:schemeClr val="accent5"/>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مقدمه</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1" name="Shape 286"/>
          <p:cNvSpPr/>
          <p:nvPr/>
        </p:nvSpPr>
        <p:spPr>
          <a:xfrm>
            <a:off x="930169" y="6090155"/>
            <a:ext cx="1156715" cy="674055"/>
          </a:xfrm>
          <a:prstGeom prst="chevron">
            <a:avLst>
              <a:gd name="adj" fmla="val 29853"/>
            </a:avLst>
          </a:prstGeom>
          <a:ln/>
        </p:spPr>
        <p:style>
          <a:lnRef idx="1">
            <a:schemeClr val="accent6"/>
          </a:lnRef>
          <a:fillRef idx="3">
            <a:schemeClr val="accent6"/>
          </a:fillRef>
          <a:effectRef idx="2">
            <a:schemeClr val="accent6"/>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آثار</a:t>
            </a:r>
            <a:b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b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مرتبط</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2" name="Shape 286"/>
          <p:cNvSpPr/>
          <p:nvPr/>
        </p:nvSpPr>
        <p:spPr>
          <a:xfrm>
            <a:off x="2133430" y="6090154"/>
            <a:ext cx="1156715" cy="674055"/>
          </a:xfrm>
          <a:prstGeom prst="chevron">
            <a:avLst>
              <a:gd name="adj" fmla="val 29853"/>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3" name="Shape 286"/>
          <p:cNvSpPr/>
          <p:nvPr/>
        </p:nvSpPr>
        <p:spPr>
          <a:xfrm>
            <a:off x="4116864" y="6090154"/>
            <a:ext cx="1156715" cy="674055"/>
          </a:xfrm>
          <a:prstGeom prst="chevron">
            <a:avLst>
              <a:gd name="adj" fmla="val 29853"/>
            </a:avLst>
          </a:prstGeom>
          <a:ln/>
        </p:spPr>
        <p:style>
          <a:lnRef idx="1">
            <a:schemeClr val="accent2"/>
          </a:lnRef>
          <a:fillRef idx="3">
            <a:schemeClr val="accent2"/>
          </a:fillRef>
          <a:effectRef idx="2">
            <a:schemeClr val="accent2"/>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مطالعه موردی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4" name="Shape 286"/>
          <p:cNvSpPr/>
          <p:nvPr/>
        </p:nvSpPr>
        <p:spPr>
          <a:xfrm>
            <a:off x="5177733" y="6090154"/>
            <a:ext cx="1156715" cy="674055"/>
          </a:xfrm>
          <a:prstGeom prst="chevron">
            <a:avLst>
              <a:gd name="adj" fmla="val 29853"/>
            </a:avLst>
          </a:prstGeom>
          <a:ln/>
        </p:spPr>
        <p:style>
          <a:lnRef idx="0">
            <a:schemeClr val="accent3"/>
          </a:lnRef>
          <a:fillRef idx="3">
            <a:schemeClr val="accent3"/>
          </a:fillRef>
          <a:effectRef idx="3">
            <a:schemeClr val="accent3"/>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نتیجه گیری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25" name="Shape 286"/>
          <p:cNvSpPr/>
          <p:nvPr/>
        </p:nvSpPr>
        <p:spPr>
          <a:xfrm>
            <a:off x="3091027" y="6090154"/>
            <a:ext cx="1156715" cy="674055"/>
          </a:xfrm>
          <a:prstGeom prst="chevron">
            <a:avLst>
              <a:gd name="adj" fmla="val 29853"/>
            </a:avLst>
          </a:prstGeom>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عملکرد 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Tree>
    <p:extLst>
      <p:ext uri="{BB962C8B-B14F-4D97-AF65-F5344CB8AC3E}">
        <p14:creationId xmlns:p14="http://schemas.microsoft.com/office/powerpoint/2010/main" val="21593184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86"/>
          <p:cNvSpPr/>
          <p:nvPr/>
        </p:nvSpPr>
        <p:spPr>
          <a:xfrm>
            <a:off x="50765" y="6090156"/>
            <a:ext cx="1074654" cy="674055"/>
          </a:xfrm>
          <a:prstGeom prst="chevron">
            <a:avLst>
              <a:gd name="adj" fmla="val 29853"/>
            </a:avLst>
          </a:prstGeom>
          <a:ln/>
        </p:spPr>
        <p:style>
          <a:lnRef idx="1">
            <a:schemeClr val="accent5"/>
          </a:lnRef>
          <a:fillRef idx="3">
            <a:schemeClr val="accent5"/>
          </a:fillRef>
          <a:effectRef idx="2">
            <a:schemeClr val="accent5"/>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مقدمه</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7" name="Shape 286"/>
          <p:cNvSpPr/>
          <p:nvPr/>
        </p:nvSpPr>
        <p:spPr>
          <a:xfrm>
            <a:off x="1012057" y="6090155"/>
            <a:ext cx="1156715" cy="674055"/>
          </a:xfrm>
          <a:prstGeom prst="chevron">
            <a:avLst>
              <a:gd name="adj" fmla="val 29853"/>
            </a:avLst>
          </a:prstGeom>
          <a:ln/>
        </p:spPr>
        <p:style>
          <a:lnRef idx="1">
            <a:schemeClr val="accent6"/>
          </a:lnRef>
          <a:fillRef idx="3">
            <a:schemeClr val="accent6"/>
          </a:fillRef>
          <a:effectRef idx="2">
            <a:schemeClr val="accent6"/>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آثار</a:t>
            </a:r>
            <a:b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br>
            <a:r>
              <a:rPr lang="fa-IR" sz="20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مرتبط</a:t>
            </a:r>
            <a:endParaRPr lang="en" sz="20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9" name="Shape 286"/>
          <p:cNvSpPr/>
          <p:nvPr/>
        </p:nvSpPr>
        <p:spPr>
          <a:xfrm>
            <a:off x="2051542" y="6090154"/>
            <a:ext cx="1156715" cy="674055"/>
          </a:xfrm>
          <a:prstGeom prst="chevron">
            <a:avLst>
              <a:gd name="adj" fmla="val 29853"/>
            </a:avLst>
          </a:prstGeom>
          <a:ln/>
        </p:spPr>
        <p:style>
          <a:lnRef idx="1">
            <a:schemeClr val="accent4"/>
          </a:lnRef>
          <a:fillRef idx="3">
            <a:schemeClr val="accent4"/>
          </a:fillRef>
          <a:effectRef idx="2">
            <a:schemeClr val="accent4"/>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0" name="Shape 286"/>
          <p:cNvSpPr/>
          <p:nvPr/>
        </p:nvSpPr>
        <p:spPr>
          <a:xfrm>
            <a:off x="4116864" y="6090154"/>
            <a:ext cx="1156715" cy="674055"/>
          </a:xfrm>
          <a:prstGeom prst="chevron">
            <a:avLst>
              <a:gd name="adj" fmla="val 29853"/>
            </a:avLst>
          </a:prstGeom>
          <a:ln/>
        </p:spPr>
        <p:style>
          <a:lnRef idx="1">
            <a:schemeClr val="accent2"/>
          </a:lnRef>
          <a:fillRef idx="3">
            <a:schemeClr val="accent2"/>
          </a:fillRef>
          <a:effectRef idx="2">
            <a:schemeClr val="accent2"/>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مطالعه موردی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1" name="Shape 286"/>
          <p:cNvSpPr/>
          <p:nvPr/>
        </p:nvSpPr>
        <p:spPr>
          <a:xfrm>
            <a:off x="5177733" y="6090154"/>
            <a:ext cx="1156715" cy="674055"/>
          </a:xfrm>
          <a:prstGeom prst="chevron">
            <a:avLst>
              <a:gd name="adj" fmla="val 29853"/>
            </a:avLst>
          </a:prstGeom>
          <a:ln/>
        </p:spPr>
        <p:style>
          <a:lnRef idx="0">
            <a:schemeClr val="accent3"/>
          </a:lnRef>
          <a:fillRef idx="3">
            <a:schemeClr val="accent3"/>
          </a:fillRef>
          <a:effectRef idx="3">
            <a:schemeClr val="accent3"/>
          </a:effectRef>
          <a:fontRef idx="minor">
            <a:schemeClr val="lt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نتیجه گیری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sp>
        <p:nvSpPr>
          <p:cNvPr id="12" name="Title 1"/>
          <p:cNvSpPr txBox="1">
            <a:spLocks/>
          </p:cNvSpPr>
          <p:nvPr/>
        </p:nvSpPr>
        <p:spPr>
          <a:xfrm>
            <a:off x="3821374" y="3844"/>
            <a:ext cx="3076744" cy="1057760"/>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r"/>
            <a:r>
              <a:rPr lang="fa-IR"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عملکرد معماری</a:t>
            </a:r>
            <a:endParaRPr lang="en-US" sz="32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3" name="Shape 286"/>
          <p:cNvSpPr/>
          <p:nvPr/>
        </p:nvSpPr>
        <p:spPr>
          <a:xfrm>
            <a:off x="3200211" y="6090154"/>
            <a:ext cx="1156715" cy="674055"/>
          </a:xfrm>
          <a:prstGeom prst="chevron">
            <a:avLst>
              <a:gd name="adj" fmla="val 29853"/>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ctr">
              <a:spcBef>
                <a:spcPts val="0"/>
              </a:spcBef>
              <a:buNone/>
            </a:pPr>
            <a:r>
              <a:rPr lang="fa-IR" sz="1800" dirty="0" smtClean="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rPr>
              <a:t>عملکرد معماری</a:t>
            </a:r>
            <a:endParaRPr lang="en" sz="1800" dirty="0">
              <a:ln w="0"/>
              <a:solidFill>
                <a:schemeClr val="tx1"/>
              </a:solidFill>
              <a:effectLst>
                <a:outerShdw blurRad="38100" dist="19050" dir="2700000" algn="tl" rotWithShape="0">
                  <a:schemeClr val="dk1">
                    <a:alpha val="40000"/>
                  </a:schemeClr>
                </a:outerShdw>
              </a:effectLst>
              <a:latin typeface="Roboto Condensed"/>
              <a:ea typeface="Roboto Condensed"/>
              <a:cs typeface="B Nazanin" panose="00000400000000000000" pitchFamily="2" charset="-78"/>
              <a:sym typeface="Roboto Condensed"/>
            </a:endParaRPr>
          </a:p>
        </p:txBody>
      </p:sp>
      <p:pic>
        <p:nvPicPr>
          <p:cNvPr id="5" name="Picture 4"/>
          <p:cNvPicPr>
            <a:picLocks noChangeAspect="1"/>
          </p:cNvPicPr>
          <p:nvPr/>
        </p:nvPicPr>
        <p:blipFill>
          <a:blip r:embed="rId2"/>
          <a:stretch>
            <a:fillRect/>
          </a:stretch>
        </p:blipFill>
        <p:spPr>
          <a:xfrm>
            <a:off x="1454852" y="925127"/>
            <a:ext cx="8903799" cy="4392271"/>
          </a:xfrm>
          <a:prstGeom prst="rect">
            <a:avLst/>
          </a:prstGeom>
        </p:spPr>
      </p:pic>
      <p:sp>
        <p:nvSpPr>
          <p:cNvPr id="14" name="Slide Number Placeholder 2"/>
          <p:cNvSpPr>
            <a:spLocks noGrp="1"/>
          </p:cNvSpPr>
          <p:nvPr>
            <p:ph type="sldNum" sz="quarter" idx="12"/>
          </p:nvPr>
        </p:nvSpPr>
        <p:spPr>
          <a:xfrm>
            <a:off x="9194800" y="6569075"/>
            <a:ext cx="2743200" cy="365125"/>
          </a:xfrm>
        </p:spPr>
        <p:txBody>
          <a:bodyPr/>
          <a:lstStyle/>
          <a:p>
            <a:r>
              <a:rPr lang="fa-IR" dirty="0"/>
              <a:t>9</a:t>
            </a:r>
            <a:r>
              <a:rPr lang="en-US" dirty="0" smtClean="0"/>
              <a:t>/1</a:t>
            </a:r>
            <a:r>
              <a:rPr lang="fa-IR" dirty="0" smtClean="0"/>
              <a:t>4</a:t>
            </a:r>
            <a:endParaRPr lang="en-US" dirty="0"/>
          </a:p>
        </p:txBody>
      </p:sp>
    </p:spTree>
    <p:extLst>
      <p:ext uri="{BB962C8B-B14F-4D97-AF65-F5344CB8AC3E}">
        <p14:creationId xmlns:p14="http://schemas.microsoft.com/office/powerpoint/2010/main" val="7519031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54D1FAC-A410-456A-8039-83280231CC2A}" vid="{FD8B29F5-5675-434D-8C7E-E408589929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Internet-of-Things-PowerPoint-Template</Template>
  <TotalTime>316</TotalTime>
  <Words>1230</Words>
  <Application>Microsoft Office PowerPoint</Application>
  <PresentationFormat>Widescreen</PresentationFormat>
  <Paragraphs>144</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 Compset</vt:lpstr>
      <vt:lpstr>B Nazanin</vt:lpstr>
      <vt:lpstr>B Titr</vt:lpstr>
      <vt:lpstr>Calibri</vt:lpstr>
      <vt:lpstr>Roboto Condensed</vt:lpstr>
      <vt:lpstr>Tahoma</vt:lpstr>
      <vt:lpstr>Trebuchet MS</vt:lpstr>
      <vt:lpstr>Office Theme</vt:lpstr>
      <vt:lpstr>PowerPoint Presentation</vt:lpstr>
      <vt:lpstr>فهرست</vt:lpstr>
      <vt:lpstr>مقدمه</vt:lpstr>
      <vt:lpstr>مقدمه _ ادامه</vt:lpstr>
      <vt:lpstr>مقدمه _ ادامه</vt:lpstr>
      <vt:lpstr>آثار مرتبط</vt:lpstr>
      <vt:lpstr>معماری </vt:lpstr>
      <vt:lpstr>معماری _ ادامه</vt:lpstr>
      <vt:lpstr>PowerPoint Presentation</vt:lpstr>
      <vt:lpstr>عملکرد معماری _ ادامه</vt:lpstr>
      <vt:lpstr>مطالعه موردی</vt:lpstr>
      <vt:lpstr>مطالعه موردی _ ادامه</vt:lpstr>
      <vt:lpstr>نتیجه گیری</vt:lpstr>
      <vt:lpstr>پایان  با سپاس از توجه شما عزیزان  اگر سوالی دارید آماده پاسخگویی هستم.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SM Vahidipour</cp:lastModifiedBy>
  <cp:revision>49</cp:revision>
  <dcterms:created xsi:type="dcterms:W3CDTF">2017-12-23T20:44:52Z</dcterms:created>
  <dcterms:modified xsi:type="dcterms:W3CDTF">2017-12-26T04:32:31Z</dcterms:modified>
</cp:coreProperties>
</file>