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sldIdLst>
    <p:sldId id="256" r:id="rId3"/>
    <p:sldId id="257" r:id="rId4"/>
    <p:sldId id="265" r:id="rId5"/>
    <p:sldId id="260" r:id="rId6"/>
    <p:sldId id="263" r:id="rId7"/>
    <p:sldId id="264" r:id="rId8"/>
    <p:sldId id="266" r:id="rId9"/>
    <p:sldId id="267" r:id="rId10"/>
    <p:sldId id="268" r:id="rId11"/>
    <p:sldId id="259" r:id="rId12"/>
    <p:sldId id="262" r:id="rId13"/>
    <p:sldId id="269" r:id="rId14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634" y="8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5508104" y="0"/>
            <a:ext cx="3635896" cy="5143500"/>
          </a:xfrm>
          <a:prstGeom prst="rect">
            <a:avLst/>
          </a:prstGeom>
          <a:solidFill>
            <a:schemeClr val="tx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181762" y="711266"/>
            <a:ext cx="3548712" cy="1954376"/>
          </a:xfrm>
          <a:custGeom>
            <a:avLst/>
            <a:gdLst>
              <a:gd name="connsiteX0" fmla="*/ 0 w 3528392"/>
              <a:gd name="connsiteY0" fmla="*/ 0 h 1944216"/>
              <a:gd name="connsiteX1" fmla="*/ 3528392 w 3528392"/>
              <a:gd name="connsiteY1" fmla="*/ 0 h 1944216"/>
              <a:gd name="connsiteX2" fmla="*/ 3528392 w 3528392"/>
              <a:gd name="connsiteY2" fmla="*/ 1944216 h 1944216"/>
              <a:gd name="connsiteX3" fmla="*/ 0 w 3528392"/>
              <a:gd name="connsiteY3" fmla="*/ 1944216 h 1944216"/>
              <a:gd name="connsiteX4" fmla="*/ 0 w 3528392"/>
              <a:gd name="connsiteY4" fmla="*/ 0 h 1944216"/>
              <a:gd name="connsiteX0" fmla="*/ 0 w 3528392"/>
              <a:gd name="connsiteY0" fmla="*/ 0 h 1944216"/>
              <a:gd name="connsiteX1" fmla="*/ 3500960 w 3528392"/>
              <a:gd name="connsiteY1" fmla="*/ 0 h 1944216"/>
              <a:gd name="connsiteX2" fmla="*/ 3528392 w 3528392"/>
              <a:gd name="connsiteY2" fmla="*/ 1944216 h 1944216"/>
              <a:gd name="connsiteX3" fmla="*/ 0 w 3528392"/>
              <a:gd name="connsiteY3" fmla="*/ 1944216 h 1944216"/>
              <a:gd name="connsiteX4" fmla="*/ 0 w 3528392"/>
              <a:gd name="connsiteY4" fmla="*/ 0 h 1944216"/>
              <a:gd name="connsiteX0" fmla="*/ 0 w 3528392"/>
              <a:gd name="connsiteY0" fmla="*/ 0 h 1944216"/>
              <a:gd name="connsiteX1" fmla="*/ 3446096 w 3528392"/>
              <a:gd name="connsiteY1" fmla="*/ 18288 h 1944216"/>
              <a:gd name="connsiteX2" fmla="*/ 3528392 w 3528392"/>
              <a:gd name="connsiteY2" fmla="*/ 1944216 h 1944216"/>
              <a:gd name="connsiteX3" fmla="*/ 0 w 3528392"/>
              <a:gd name="connsiteY3" fmla="*/ 1944216 h 1944216"/>
              <a:gd name="connsiteX4" fmla="*/ 0 w 3528392"/>
              <a:gd name="connsiteY4" fmla="*/ 0 h 1944216"/>
              <a:gd name="connsiteX0" fmla="*/ 0 w 3528392"/>
              <a:gd name="connsiteY0" fmla="*/ 0 h 1944216"/>
              <a:gd name="connsiteX1" fmla="*/ 3491816 w 3528392"/>
              <a:gd name="connsiteY1" fmla="*/ 0 h 1944216"/>
              <a:gd name="connsiteX2" fmla="*/ 3528392 w 3528392"/>
              <a:gd name="connsiteY2" fmla="*/ 1944216 h 1944216"/>
              <a:gd name="connsiteX3" fmla="*/ 0 w 3528392"/>
              <a:gd name="connsiteY3" fmla="*/ 1944216 h 1944216"/>
              <a:gd name="connsiteX4" fmla="*/ 0 w 3528392"/>
              <a:gd name="connsiteY4" fmla="*/ 0 h 1944216"/>
              <a:gd name="connsiteX0" fmla="*/ 0 w 3528392"/>
              <a:gd name="connsiteY0" fmla="*/ 0 h 1944216"/>
              <a:gd name="connsiteX1" fmla="*/ 3464384 w 3528392"/>
              <a:gd name="connsiteY1" fmla="*/ 18288 h 1944216"/>
              <a:gd name="connsiteX2" fmla="*/ 3528392 w 3528392"/>
              <a:gd name="connsiteY2" fmla="*/ 1944216 h 1944216"/>
              <a:gd name="connsiteX3" fmla="*/ 0 w 3528392"/>
              <a:gd name="connsiteY3" fmla="*/ 1944216 h 1944216"/>
              <a:gd name="connsiteX4" fmla="*/ 0 w 3528392"/>
              <a:gd name="connsiteY4" fmla="*/ 0 h 1944216"/>
              <a:gd name="connsiteX0" fmla="*/ 0 w 3528392"/>
              <a:gd name="connsiteY0" fmla="*/ 0 h 1944216"/>
              <a:gd name="connsiteX1" fmla="*/ 3500960 w 3528392"/>
              <a:gd name="connsiteY1" fmla="*/ 0 h 1944216"/>
              <a:gd name="connsiteX2" fmla="*/ 3528392 w 3528392"/>
              <a:gd name="connsiteY2" fmla="*/ 1944216 h 1944216"/>
              <a:gd name="connsiteX3" fmla="*/ 0 w 3528392"/>
              <a:gd name="connsiteY3" fmla="*/ 1944216 h 1944216"/>
              <a:gd name="connsiteX4" fmla="*/ 0 w 3528392"/>
              <a:gd name="connsiteY4" fmla="*/ 0 h 1944216"/>
              <a:gd name="connsiteX0" fmla="*/ 0 w 3546680"/>
              <a:gd name="connsiteY0" fmla="*/ 5080 h 1949296"/>
              <a:gd name="connsiteX1" fmla="*/ 3546680 w 3546680"/>
              <a:gd name="connsiteY1" fmla="*/ 0 h 1949296"/>
              <a:gd name="connsiteX2" fmla="*/ 3528392 w 3546680"/>
              <a:gd name="connsiteY2" fmla="*/ 1949296 h 1949296"/>
              <a:gd name="connsiteX3" fmla="*/ 0 w 3546680"/>
              <a:gd name="connsiteY3" fmla="*/ 1949296 h 1949296"/>
              <a:gd name="connsiteX4" fmla="*/ 0 w 3546680"/>
              <a:gd name="connsiteY4" fmla="*/ 5080 h 1949296"/>
              <a:gd name="connsiteX0" fmla="*/ 0 w 3528392"/>
              <a:gd name="connsiteY0" fmla="*/ 5080 h 1949296"/>
              <a:gd name="connsiteX1" fmla="*/ 3490800 w 3528392"/>
              <a:gd name="connsiteY1" fmla="*/ 0 h 1949296"/>
              <a:gd name="connsiteX2" fmla="*/ 3528392 w 3528392"/>
              <a:gd name="connsiteY2" fmla="*/ 1949296 h 1949296"/>
              <a:gd name="connsiteX3" fmla="*/ 0 w 3528392"/>
              <a:gd name="connsiteY3" fmla="*/ 1949296 h 1949296"/>
              <a:gd name="connsiteX4" fmla="*/ 0 w 3528392"/>
              <a:gd name="connsiteY4" fmla="*/ 5080 h 1949296"/>
              <a:gd name="connsiteX0" fmla="*/ 20320 w 3548712"/>
              <a:gd name="connsiteY0" fmla="*/ 5080 h 1954376"/>
              <a:gd name="connsiteX1" fmla="*/ 3511120 w 3548712"/>
              <a:gd name="connsiteY1" fmla="*/ 0 h 1954376"/>
              <a:gd name="connsiteX2" fmla="*/ 3548712 w 3548712"/>
              <a:gd name="connsiteY2" fmla="*/ 1949296 h 1954376"/>
              <a:gd name="connsiteX3" fmla="*/ 0 w 3548712"/>
              <a:gd name="connsiteY3" fmla="*/ 1954376 h 1954376"/>
              <a:gd name="connsiteX4" fmla="*/ 20320 w 3548712"/>
              <a:gd name="connsiteY4" fmla="*/ 5080 h 1954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48712" h="1954376">
                <a:moveTo>
                  <a:pt x="20320" y="5080"/>
                </a:moveTo>
                <a:lnTo>
                  <a:pt x="3511120" y="0"/>
                </a:lnTo>
                <a:lnTo>
                  <a:pt x="3548712" y="1949296"/>
                </a:lnTo>
                <a:lnTo>
                  <a:pt x="0" y="1954376"/>
                </a:lnTo>
                <a:lnTo>
                  <a:pt x="20320" y="5080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</p:spPr>
        <p:txBody>
          <a:bodyPr/>
          <a:lstStyle>
            <a:lvl1pPr marL="0" indent="0" algn="ctr">
              <a:buNone/>
              <a:defRPr sz="2000"/>
            </a:lvl1pPr>
          </a:lstStyle>
          <a:p>
            <a:r>
              <a:rPr lang="en-US" altLang="ko-KR" dirty="0" smtClean="0"/>
              <a:t>Insert Your Image</a:t>
            </a:r>
            <a:endParaRPr lang="ko-KR" alt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377950" y="4054608"/>
            <a:ext cx="1343624" cy="533752"/>
          </a:xfrm>
          <a:custGeom>
            <a:avLst/>
            <a:gdLst>
              <a:gd name="connsiteX0" fmla="*/ 0 w 3528392"/>
              <a:gd name="connsiteY0" fmla="*/ 0 h 1944216"/>
              <a:gd name="connsiteX1" fmla="*/ 3528392 w 3528392"/>
              <a:gd name="connsiteY1" fmla="*/ 0 h 1944216"/>
              <a:gd name="connsiteX2" fmla="*/ 3528392 w 3528392"/>
              <a:gd name="connsiteY2" fmla="*/ 1944216 h 1944216"/>
              <a:gd name="connsiteX3" fmla="*/ 0 w 3528392"/>
              <a:gd name="connsiteY3" fmla="*/ 1944216 h 1944216"/>
              <a:gd name="connsiteX4" fmla="*/ 0 w 3528392"/>
              <a:gd name="connsiteY4" fmla="*/ 0 h 1944216"/>
              <a:gd name="connsiteX0" fmla="*/ 0 w 3528392"/>
              <a:gd name="connsiteY0" fmla="*/ 0 h 1944216"/>
              <a:gd name="connsiteX1" fmla="*/ 3500960 w 3528392"/>
              <a:gd name="connsiteY1" fmla="*/ 0 h 1944216"/>
              <a:gd name="connsiteX2" fmla="*/ 3528392 w 3528392"/>
              <a:gd name="connsiteY2" fmla="*/ 1944216 h 1944216"/>
              <a:gd name="connsiteX3" fmla="*/ 0 w 3528392"/>
              <a:gd name="connsiteY3" fmla="*/ 1944216 h 1944216"/>
              <a:gd name="connsiteX4" fmla="*/ 0 w 3528392"/>
              <a:gd name="connsiteY4" fmla="*/ 0 h 1944216"/>
              <a:gd name="connsiteX0" fmla="*/ 0 w 3528392"/>
              <a:gd name="connsiteY0" fmla="*/ 0 h 1944216"/>
              <a:gd name="connsiteX1" fmla="*/ 3446096 w 3528392"/>
              <a:gd name="connsiteY1" fmla="*/ 18288 h 1944216"/>
              <a:gd name="connsiteX2" fmla="*/ 3528392 w 3528392"/>
              <a:gd name="connsiteY2" fmla="*/ 1944216 h 1944216"/>
              <a:gd name="connsiteX3" fmla="*/ 0 w 3528392"/>
              <a:gd name="connsiteY3" fmla="*/ 1944216 h 1944216"/>
              <a:gd name="connsiteX4" fmla="*/ 0 w 3528392"/>
              <a:gd name="connsiteY4" fmla="*/ 0 h 1944216"/>
              <a:gd name="connsiteX0" fmla="*/ 0 w 3528392"/>
              <a:gd name="connsiteY0" fmla="*/ 0 h 1944216"/>
              <a:gd name="connsiteX1" fmla="*/ 3491816 w 3528392"/>
              <a:gd name="connsiteY1" fmla="*/ 0 h 1944216"/>
              <a:gd name="connsiteX2" fmla="*/ 3528392 w 3528392"/>
              <a:gd name="connsiteY2" fmla="*/ 1944216 h 1944216"/>
              <a:gd name="connsiteX3" fmla="*/ 0 w 3528392"/>
              <a:gd name="connsiteY3" fmla="*/ 1944216 h 1944216"/>
              <a:gd name="connsiteX4" fmla="*/ 0 w 3528392"/>
              <a:gd name="connsiteY4" fmla="*/ 0 h 1944216"/>
              <a:gd name="connsiteX0" fmla="*/ 0 w 3528392"/>
              <a:gd name="connsiteY0" fmla="*/ 0 h 1944216"/>
              <a:gd name="connsiteX1" fmla="*/ 3464384 w 3528392"/>
              <a:gd name="connsiteY1" fmla="*/ 18288 h 1944216"/>
              <a:gd name="connsiteX2" fmla="*/ 3528392 w 3528392"/>
              <a:gd name="connsiteY2" fmla="*/ 1944216 h 1944216"/>
              <a:gd name="connsiteX3" fmla="*/ 0 w 3528392"/>
              <a:gd name="connsiteY3" fmla="*/ 1944216 h 1944216"/>
              <a:gd name="connsiteX4" fmla="*/ 0 w 3528392"/>
              <a:gd name="connsiteY4" fmla="*/ 0 h 1944216"/>
              <a:gd name="connsiteX0" fmla="*/ 0 w 3528392"/>
              <a:gd name="connsiteY0" fmla="*/ 0 h 1944216"/>
              <a:gd name="connsiteX1" fmla="*/ 3500960 w 3528392"/>
              <a:gd name="connsiteY1" fmla="*/ 0 h 1944216"/>
              <a:gd name="connsiteX2" fmla="*/ 3528392 w 3528392"/>
              <a:gd name="connsiteY2" fmla="*/ 1944216 h 1944216"/>
              <a:gd name="connsiteX3" fmla="*/ 0 w 3528392"/>
              <a:gd name="connsiteY3" fmla="*/ 1944216 h 1944216"/>
              <a:gd name="connsiteX4" fmla="*/ 0 w 3528392"/>
              <a:gd name="connsiteY4" fmla="*/ 0 h 1944216"/>
              <a:gd name="connsiteX0" fmla="*/ 0 w 3546680"/>
              <a:gd name="connsiteY0" fmla="*/ 5080 h 1949296"/>
              <a:gd name="connsiteX1" fmla="*/ 3546680 w 3546680"/>
              <a:gd name="connsiteY1" fmla="*/ 0 h 1949296"/>
              <a:gd name="connsiteX2" fmla="*/ 3528392 w 3546680"/>
              <a:gd name="connsiteY2" fmla="*/ 1949296 h 1949296"/>
              <a:gd name="connsiteX3" fmla="*/ 0 w 3546680"/>
              <a:gd name="connsiteY3" fmla="*/ 1949296 h 1949296"/>
              <a:gd name="connsiteX4" fmla="*/ 0 w 3546680"/>
              <a:gd name="connsiteY4" fmla="*/ 5080 h 1949296"/>
              <a:gd name="connsiteX0" fmla="*/ 0 w 3528392"/>
              <a:gd name="connsiteY0" fmla="*/ 5080 h 1949296"/>
              <a:gd name="connsiteX1" fmla="*/ 3490800 w 3528392"/>
              <a:gd name="connsiteY1" fmla="*/ 0 h 1949296"/>
              <a:gd name="connsiteX2" fmla="*/ 3528392 w 3528392"/>
              <a:gd name="connsiteY2" fmla="*/ 1949296 h 1949296"/>
              <a:gd name="connsiteX3" fmla="*/ 0 w 3528392"/>
              <a:gd name="connsiteY3" fmla="*/ 1949296 h 1949296"/>
              <a:gd name="connsiteX4" fmla="*/ 0 w 3528392"/>
              <a:gd name="connsiteY4" fmla="*/ 5080 h 1949296"/>
              <a:gd name="connsiteX0" fmla="*/ 20320 w 3548712"/>
              <a:gd name="connsiteY0" fmla="*/ 5080 h 1954376"/>
              <a:gd name="connsiteX1" fmla="*/ 3511120 w 3548712"/>
              <a:gd name="connsiteY1" fmla="*/ 0 h 1954376"/>
              <a:gd name="connsiteX2" fmla="*/ 3548712 w 3548712"/>
              <a:gd name="connsiteY2" fmla="*/ 1949296 h 1954376"/>
              <a:gd name="connsiteX3" fmla="*/ 0 w 3548712"/>
              <a:gd name="connsiteY3" fmla="*/ 1954376 h 1954376"/>
              <a:gd name="connsiteX4" fmla="*/ 20320 w 3548712"/>
              <a:gd name="connsiteY4" fmla="*/ 5080 h 1954376"/>
              <a:gd name="connsiteX0" fmla="*/ 0 w 3841335"/>
              <a:gd name="connsiteY0" fmla="*/ 78615 h 1954376"/>
              <a:gd name="connsiteX1" fmla="*/ 3803743 w 3841335"/>
              <a:gd name="connsiteY1" fmla="*/ 0 h 1954376"/>
              <a:gd name="connsiteX2" fmla="*/ 3841335 w 3841335"/>
              <a:gd name="connsiteY2" fmla="*/ 1949296 h 1954376"/>
              <a:gd name="connsiteX3" fmla="*/ 292623 w 3841335"/>
              <a:gd name="connsiteY3" fmla="*/ 1954376 h 1954376"/>
              <a:gd name="connsiteX4" fmla="*/ 0 w 3841335"/>
              <a:gd name="connsiteY4" fmla="*/ 78615 h 1954376"/>
              <a:gd name="connsiteX0" fmla="*/ 533544 w 4374879"/>
              <a:gd name="connsiteY0" fmla="*/ 78615 h 1949295"/>
              <a:gd name="connsiteX1" fmla="*/ 4337287 w 4374879"/>
              <a:gd name="connsiteY1" fmla="*/ 0 h 1949295"/>
              <a:gd name="connsiteX2" fmla="*/ 4374879 w 4374879"/>
              <a:gd name="connsiteY2" fmla="*/ 1949296 h 1949295"/>
              <a:gd name="connsiteX3" fmla="*/ 0 w 4374879"/>
              <a:gd name="connsiteY3" fmla="*/ 1035198 h 1949295"/>
              <a:gd name="connsiteX4" fmla="*/ 533544 w 4374879"/>
              <a:gd name="connsiteY4" fmla="*/ 78615 h 1949295"/>
              <a:gd name="connsiteX0" fmla="*/ 533544 w 4374879"/>
              <a:gd name="connsiteY0" fmla="*/ 0 h 1870682"/>
              <a:gd name="connsiteX1" fmla="*/ 1883822 w 4374879"/>
              <a:gd name="connsiteY1" fmla="*/ 316632 h 1870682"/>
              <a:gd name="connsiteX2" fmla="*/ 4374879 w 4374879"/>
              <a:gd name="connsiteY2" fmla="*/ 1870681 h 1870682"/>
              <a:gd name="connsiteX3" fmla="*/ 0 w 4374879"/>
              <a:gd name="connsiteY3" fmla="*/ 956583 h 1870682"/>
              <a:gd name="connsiteX4" fmla="*/ 533544 w 4374879"/>
              <a:gd name="connsiteY4" fmla="*/ 0 h 1870682"/>
              <a:gd name="connsiteX0" fmla="*/ 533544 w 4374879"/>
              <a:gd name="connsiteY0" fmla="*/ 0 h 1870680"/>
              <a:gd name="connsiteX1" fmla="*/ 3273284 w 4374879"/>
              <a:gd name="connsiteY1" fmla="*/ 13303 h 1870680"/>
              <a:gd name="connsiteX2" fmla="*/ 4374879 w 4374879"/>
              <a:gd name="connsiteY2" fmla="*/ 1870681 h 1870680"/>
              <a:gd name="connsiteX3" fmla="*/ 0 w 4374879"/>
              <a:gd name="connsiteY3" fmla="*/ 956583 h 1870680"/>
              <a:gd name="connsiteX4" fmla="*/ 533544 w 4374879"/>
              <a:gd name="connsiteY4" fmla="*/ 0 h 1870680"/>
              <a:gd name="connsiteX0" fmla="*/ 533544 w 3273284"/>
              <a:gd name="connsiteY0" fmla="*/ 0 h 956582"/>
              <a:gd name="connsiteX1" fmla="*/ 3273284 w 3273284"/>
              <a:gd name="connsiteY1" fmla="*/ 13303 h 956582"/>
              <a:gd name="connsiteX2" fmla="*/ 2059109 w 3273284"/>
              <a:gd name="connsiteY2" fmla="*/ 887161 h 956582"/>
              <a:gd name="connsiteX3" fmla="*/ 0 w 3273284"/>
              <a:gd name="connsiteY3" fmla="*/ 956583 h 956582"/>
              <a:gd name="connsiteX4" fmla="*/ 533544 w 3273284"/>
              <a:gd name="connsiteY4" fmla="*/ 0 h 956582"/>
              <a:gd name="connsiteX0" fmla="*/ 533544 w 3273284"/>
              <a:gd name="connsiteY0" fmla="*/ 0 h 960695"/>
              <a:gd name="connsiteX1" fmla="*/ 3273284 w 3273284"/>
              <a:gd name="connsiteY1" fmla="*/ 13303 h 960695"/>
              <a:gd name="connsiteX2" fmla="*/ 3035488 w 3273284"/>
              <a:gd name="connsiteY2" fmla="*/ 960695 h 960695"/>
              <a:gd name="connsiteX3" fmla="*/ 0 w 3273284"/>
              <a:gd name="connsiteY3" fmla="*/ 956583 h 960695"/>
              <a:gd name="connsiteX4" fmla="*/ 533544 w 3273284"/>
              <a:gd name="connsiteY4" fmla="*/ 0 h 960695"/>
              <a:gd name="connsiteX0" fmla="*/ 533544 w 3285802"/>
              <a:gd name="connsiteY0" fmla="*/ 0 h 960695"/>
              <a:gd name="connsiteX1" fmla="*/ 3285802 w 3285802"/>
              <a:gd name="connsiteY1" fmla="*/ 50070 h 960695"/>
              <a:gd name="connsiteX2" fmla="*/ 3035488 w 3285802"/>
              <a:gd name="connsiteY2" fmla="*/ 960695 h 960695"/>
              <a:gd name="connsiteX3" fmla="*/ 0 w 3285802"/>
              <a:gd name="connsiteY3" fmla="*/ 956583 h 960695"/>
              <a:gd name="connsiteX4" fmla="*/ 533544 w 3285802"/>
              <a:gd name="connsiteY4" fmla="*/ 0 h 960695"/>
              <a:gd name="connsiteX0" fmla="*/ 533544 w 3298320"/>
              <a:gd name="connsiteY0" fmla="*/ 0 h 960695"/>
              <a:gd name="connsiteX1" fmla="*/ 3298320 w 3298320"/>
              <a:gd name="connsiteY1" fmla="*/ 13303 h 960695"/>
              <a:gd name="connsiteX2" fmla="*/ 3035488 w 3298320"/>
              <a:gd name="connsiteY2" fmla="*/ 960695 h 960695"/>
              <a:gd name="connsiteX3" fmla="*/ 0 w 3298320"/>
              <a:gd name="connsiteY3" fmla="*/ 956583 h 960695"/>
              <a:gd name="connsiteX4" fmla="*/ 533544 w 3298320"/>
              <a:gd name="connsiteY4" fmla="*/ 0 h 960695"/>
              <a:gd name="connsiteX0" fmla="*/ 433403 w 3198179"/>
              <a:gd name="connsiteY0" fmla="*/ 0 h 960695"/>
              <a:gd name="connsiteX1" fmla="*/ 3198179 w 3198179"/>
              <a:gd name="connsiteY1" fmla="*/ 13303 h 960695"/>
              <a:gd name="connsiteX2" fmla="*/ 2935347 w 3198179"/>
              <a:gd name="connsiteY2" fmla="*/ 960695 h 960695"/>
              <a:gd name="connsiteX3" fmla="*/ 0 w 3198179"/>
              <a:gd name="connsiteY3" fmla="*/ 947390 h 960695"/>
              <a:gd name="connsiteX4" fmla="*/ 433403 w 3198179"/>
              <a:gd name="connsiteY4" fmla="*/ 0 h 960695"/>
              <a:gd name="connsiteX0" fmla="*/ 508509 w 3273285"/>
              <a:gd name="connsiteY0" fmla="*/ 0 h 960695"/>
              <a:gd name="connsiteX1" fmla="*/ 3273285 w 3273285"/>
              <a:gd name="connsiteY1" fmla="*/ 13303 h 960695"/>
              <a:gd name="connsiteX2" fmla="*/ 3010453 w 3273285"/>
              <a:gd name="connsiteY2" fmla="*/ 960695 h 960695"/>
              <a:gd name="connsiteX3" fmla="*/ 0 w 3273285"/>
              <a:gd name="connsiteY3" fmla="*/ 947390 h 960695"/>
              <a:gd name="connsiteX4" fmla="*/ 508509 w 3273285"/>
              <a:gd name="connsiteY4" fmla="*/ 0 h 960695"/>
              <a:gd name="connsiteX0" fmla="*/ 546062 w 3310838"/>
              <a:gd name="connsiteY0" fmla="*/ 0 h 965774"/>
              <a:gd name="connsiteX1" fmla="*/ 3310838 w 3310838"/>
              <a:gd name="connsiteY1" fmla="*/ 13303 h 965774"/>
              <a:gd name="connsiteX2" fmla="*/ 3048006 w 3310838"/>
              <a:gd name="connsiteY2" fmla="*/ 960695 h 965774"/>
              <a:gd name="connsiteX3" fmla="*/ 0 w 3310838"/>
              <a:gd name="connsiteY3" fmla="*/ 965774 h 965774"/>
              <a:gd name="connsiteX4" fmla="*/ 546062 w 3310838"/>
              <a:gd name="connsiteY4" fmla="*/ 0 h 965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10838" h="965774">
                <a:moveTo>
                  <a:pt x="546062" y="0"/>
                </a:moveTo>
                <a:lnTo>
                  <a:pt x="3310838" y="13303"/>
                </a:lnTo>
                <a:lnTo>
                  <a:pt x="3048006" y="960695"/>
                </a:lnTo>
                <a:lnTo>
                  <a:pt x="0" y="965774"/>
                </a:lnTo>
                <a:lnTo>
                  <a:pt x="546062" y="0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</p:spPr>
        <p:txBody>
          <a:bodyPr/>
          <a:lstStyle>
            <a:lvl1pPr marL="0" indent="0" algn="ctr">
              <a:buNone/>
              <a:defRPr sz="1000"/>
            </a:lvl1pPr>
          </a:lstStyle>
          <a:p>
            <a:r>
              <a:rPr lang="en-US" altLang="ko-KR" dirty="0" smtClean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19768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1/1/2018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535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8249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4409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8716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091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altLang="ko-KR" dirty="0" smtClean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131590"/>
            <a:ext cx="8496944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1808261"/>
            <a:ext cx="8496944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6943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47664" y="0"/>
            <a:ext cx="7596336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altLang="ko-KR" dirty="0" smtClean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13557" y="987574"/>
            <a:ext cx="6978923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923901" y="1664245"/>
            <a:ext cx="6978923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2808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959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133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431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802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1/1/2018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794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1/1/2018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510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2391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</p:sldLayoutIdLst>
  <p:txStyles>
    <p:titleStyle>
      <a:lvl1pPr algn="ctr" defTabSz="914400" rtl="0" eaLnBrk="1" latinLnBrk="1" hangingPunct="1">
        <a:spcBef>
          <a:spcPct val="0"/>
        </a:spcBef>
        <a:buNone/>
        <a:defRPr sz="36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37D59-5EDB-4C39-B697-625748F703B6}" type="datetimeFigureOut">
              <a:rPr lang="en-US" smtClean="0"/>
              <a:t>1/1/2018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239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hyperlink" Target="http://www.free-powerpoint-templates-design.com/free-powerpoint-templates-design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google.com/search?q=%D8%A7%D8%A8%D8%B2%D8%A7%D8%B1+visual+paradigm&amp;sa=X&amp;ved=0ahUKEwjm3_TFrLbYAhVQb1AKHa1LDe4Q7xYIJigA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hlinkClick r:id="rId2"/>
          </p:cNvPr>
          <p:cNvSpPr txBox="1"/>
          <p:nvPr/>
        </p:nvSpPr>
        <p:spPr>
          <a:xfrm>
            <a:off x="0" y="4844068"/>
            <a:ext cx="878396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ALLPPT.com _ Free PowerPoint Templates, Diagrams and Charts</a:t>
            </a:r>
            <a:endParaRPr lang="ko-KR" altLang="en-US" sz="8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Placeholder 1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22" b="7622"/>
          <a:stretch>
            <a:fillRect/>
          </a:stretch>
        </p:blipFill>
        <p:spPr/>
      </p:pic>
      <p:pic>
        <p:nvPicPr>
          <p:cNvPr id="4" name="Picture Placeholder 3"/>
          <p:cNvPicPr>
            <a:picLocks noGrp="1" noChangeAspect="1"/>
          </p:cNvPicPr>
          <p:nvPr>
            <p:ph type="pic" sz="quarter" idx="1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97" b="14697"/>
          <a:stretch>
            <a:fillRect/>
          </a:stretch>
        </p:blipFill>
        <p:spPr/>
      </p:pic>
      <p:sp>
        <p:nvSpPr>
          <p:cNvPr id="9" name="TextBox 8"/>
          <p:cNvSpPr txBox="1"/>
          <p:nvPr/>
        </p:nvSpPr>
        <p:spPr>
          <a:xfrm>
            <a:off x="5490212" y="772816"/>
            <a:ext cx="3638938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altLang="ko-KR" sz="2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سارا قربانی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a-IR" altLang="ko-KR" sz="2400" b="1" dirty="0">
              <a:solidFill>
                <a:schemeClr val="accent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a-IR" altLang="ko-KR" sz="2400" b="1" dirty="0" smtClean="0">
              <a:solidFill>
                <a:schemeClr val="accent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a-IR" altLang="ko-KR" sz="2400" b="1" dirty="0">
              <a:solidFill>
                <a:schemeClr val="accent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altLang="ko-KR" sz="2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دانشگاه کاشان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a-IR" altLang="ko-KR" sz="2400" b="1" dirty="0">
              <a:solidFill>
                <a:schemeClr val="accent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a-IR" altLang="ko-KR" sz="2400" b="1" dirty="0" smtClean="0">
              <a:solidFill>
                <a:schemeClr val="accent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a-IR" altLang="ko-KR" sz="2400" b="1" dirty="0" smtClean="0">
              <a:solidFill>
                <a:schemeClr val="accent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fa-IR" altLang="ko-KR" sz="2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استاد مربوطه: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altLang="ko-KR" sz="2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دکتر وحیدی پور</a:t>
            </a:r>
            <a:endParaRPr kumimoji="0" lang="en-US" altLang="ko-KR" sz="2400" b="1" dirty="0">
              <a:solidFill>
                <a:schemeClr val="accent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447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b="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مزایای </a:t>
            </a:r>
            <a:r>
              <a:rPr lang="en-US" b="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BPMN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0"/>
          </p:nvPr>
        </p:nvSpPr>
        <p:spPr>
          <a:xfrm>
            <a:off x="1923901" y="915567"/>
            <a:ext cx="6978923" cy="3744416"/>
          </a:xfrm>
        </p:spPr>
        <p:txBody>
          <a:bodyPr/>
          <a:lstStyle/>
          <a:p>
            <a:pPr algn="r" rtl="1"/>
            <a:r>
              <a:rPr lang="fa-IR" sz="1800" dirty="0" smtClean="0"/>
              <a:t>مدل </a:t>
            </a:r>
            <a:r>
              <a:rPr lang="fa-IR" sz="1800" dirty="0"/>
              <a:t>های معتبر </a:t>
            </a:r>
            <a:r>
              <a:rPr lang="en-US" sz="1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BPMN</a:t>
            </a:r>
            <a:r>
              <a:rPr lang="en-US" sz="1800" dirty="0"/>
              <a:t> </a:t>
            </a:r>
            <a:r>
              <a:rPr lang="fa-IR" sz="1800" dirty="0"/>
              <a:t>به فرمت های استاندارد </a:t>
            </a:r>
            <a:r>
              <a:rPr lang="en-US" sz="1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XML</a:t>
            </a:r>
            <a:r>
              <a:rPr lang="en-US" sz="1800" dirty="0"/>
              <a:t> </a:t>
            </a:r>
            <a:r>
              <a:rPr lang="fa-IR" sz="1800" dirty="0"/>
              <a:t>تبدیل میشوند و در نتیجه توسط نرم افزارهای دیگر قابل شناسایی و تبدیل شدن به زبان نرم افزاری هستند.</a:t>
            </a:r>
          </a:p>
          <a:p>
            <a:pPr algn="r" rtl="1"/>
            <a:r>
              <a:rPr lang="fa-IR" sz="1800" dirty="0" smtClean="0"/>
              <a:t>در حال حاضر استاندارد مورد قبول شرکت های نرم افزاری، تحلیلگران و سازمان ها  در جهان </a:t>
            </a:r>
            <a:r>
              <a:rPr lang="en-US" sz="1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BPMN</a:t>
            </a:r>
            <a:r>
              <a:rPr lang="en-US" sz="1800" dirty="0" smtClean="0"/>
              <a:t> </a:t>
            </a:r>
            <a:r>
              <a:rPr lang="fa-IR" sz="1800" dirty="0" smtClean="0"/>
              <a:t>است و دیگر روش های مدل سازی فرآیندها جایگزین شده اند</a:t>
            </a:r>
          </a:p>
          <a:p>
            <a:pPr algn="r" rtl="1"/>
            <a:r>
              <a:rPr lang="fa-IR" sz="1800" dirty="0" smtClean="0"/>
              <a:t>اکثر نرم افزارهای مدل سازی و تحلیلی اکنون از نسخه ۱ یا ۲ ی این استاندارد پشتیبانی می کنند</a:t>
            </a:r>
          </a:p>
          <a:p>
            <a:pPr algn="r" rtl="1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979107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b="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/>
            </a:r>
            <a:br>
              <a:rPr lang="fa-IR" b="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fa-IR" b="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معایب </a:t>
            </a:r>
            <a:r>
              <a:rPr lang="en-US" b="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BPMN</a:t>
            </a:r>
            <a:br>
              <a:rPr lang="en-US" b="0" dirty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endParaRPr lang="en-US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1923901" y="987575"/>
            <a:ext cx="6978923" cy="3672408"/>
          </a:xfrm>
        </p:spPr>
        <p:txBody>
          <a:bodyPr/>
          <a:lstStyle/>
          <a:p>
            <a:pPr algn="r" rtl="1"/>
            <a:r>
              <a:rPr lang="fa-IR" sz="1800" dirty="0"/>
              <a:t>با این همه به دلیل ارائه حدود </a:t>
            </a:r>
            <a:r>
              <a:rPr lang="fa-IR" sz="1800" dirty="0" smtClean="0"/>
              <a:t>500 </a:t>
            </a:r>
            <a:r>
              <a:rPr lang="fa-IR" sz="1800" dirty="0"/>
              <a:t>نماد، عنصر و پیچیدگی خصوصیات ارائه شده، کار با این مدل به آسانی ممکن </a:t>
            </a:r>
            <a:r>
              <a:rPr lang="fa-IR" sz="1800" dirty="0" smtClean="0"/>
              <a:t>نیست که</a:t>
            </a:r>
            <a:r>
              <a:rPr lang="en-US" sz="1800" dirty="0" smtClean="0"/>
              <a:t> </a:t>
            </a:r>
            <a:r>
              <a:rPr lang="fa-IR" sz="1800" dirty="0"/>
              <a:t>از نقاط ضعف آن به‌شمار </a:t>
            </a:r>
            <a:r>
              <a:rPr lang="fa-IR" sz="1800" dirty="0" smtClean="0"/>
              <a:t>می‌آید</a:t>
            </a:r>
            <a:r>
              <a:rPr lang="fa-IR" sz="1800" dirty="0"/>
              <a:t>. </a:t>
            </a:r>
            <a:endParaRPr lang="fa-IR" sz="1800" dirty="0" smtClean="0"/>
          </a:p>
          <a:p>
            <a:pPr algn="r" rtl="1"/>
            <a:r>
              <a:rPr lang="fa-IR" sz="1800" dirty="0" smtClean="0"/>
              <a:t>استفاده  </a:t>
            </a:r>
            <a:r>
              <a:rPr lang="fa-IR" sz="1800" dirty="0"/>
              <a:t>صحیح از نمادهای </a:t>
            </a:r>
            <a:r>
              <a:rPr lang="en-US" sz="1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BPMN</a:t>
            </a:r>
            <a:r>
              <a:rPr lang="en-US" sz="1800" dirty="0"/>
              <a:t> </a:t>
            </a:r>
            <a:r>
              <a:rPr lang="fa-IR" sz="1800" dirty="0"/>
              <a:t>دارای پیچیدگی معانی بسیاری هستند که </a:t>
            </a:r>
            <a:r>
              <a:rPr lang="fa-IR" sz="1800" dirty="0" smtClean="0"/>
              <a:t>باعث     </a:t>
            </a:r>
            <a:r>
              <a:rPr lang="fa-IR" sz="1800" dirty="0"/>
              <a:t>به وجود آمدن راهکارهای غیراستاندارد می‏شود و لازم است متخصصان نرم‌افزار </a:t>
            </a:r>
            <a:r>
              <a:rPr lang="fa-IR" sz="1800" dirty="0" smtClean="0"/>
              <a:t>و  </a:t>
            </a:r>
          </a:p>
          <a:p>
            <a:pPr algn="r" rtl="1"/>
            <a:r>
              <a:rPr lang="fa-IR" sz="1800" dirty="0" smtClean="0"/>
              <a:t> </a:t>
            </a:r>
            <a:r>
              <a:rPr lang="fa-IR" sz="1800" dirty="0"/>
              <a:t>فعالان حوزه </a:t>
            </a:r>
            <a:r>
              <a:rPr lang="fa-IR" sz="1800" dirty="0" smtClean="0"/>
              <a:t>فناوری  </a:t>
            </a:r>
            <a:r>
              <a:rPr lang="fa-IR" sz="1800" dirty="0"/>
              <a:t>اطلاعات هنگام مدلسازی فرآیندهای کسب و کار به آن توجه کنند. 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755274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1923901" y="483519"/>
            <a:ext cx="6978923" cy="4176464"/>
          </a:xfrm>
        </p:spPr>
        <p:txBody>
          <a:bodyPr/>
          <a:lstStyle/>
          <a:p>
            <a:pPr algn="ctr"/>
            <a:endParaRPr lang="fa-IR" sz="6000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algn="ctr"/>
            <a:r>
              <a:rPr lang="fa-IR" sz="6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ممنون ازتوجه شما</a:t>
            </a:r>
          </a:p>
          <a:p>
            <a:pPr algn="ctr"/>
            <a:endParaRPr lang="fa-IR" sz="60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algn="ctr"/>
            <a:endParaRPr lang="en-US" sz="60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96221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0"/>
          </p:nvPr>
        </p:nvSpPr>
        <p:spPr>
          <a:xfrm>
            <a:off x="405880" y="1059583"/>
            <a:ext cx="8496944" cy="3744416"/>
          </a:xfrm>
        </p:spPr>
        <p:txBody>
          <a:bodyPr/>
          <a:lstStyle/>
          <a:p>
            <a:pPr algn="r" rtl="1"/>
            <a:r>
              <a:rPr lang="en-US" sz="1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BPMN</a:t>
            </a:r>
            <a:r>
              <a:rPr lang="en-US" sz="1800" dirty="0" smtClean="0"/>
              <a:t> </a:t>
            </a:r>
            <a:r>
              <a:rPr lang="en-US" sz="1800" dirty="0"/>
              <a:t> </a:t>
            </a:r>
            <a:r>
              <a:rPr lang="fa-IR" sz="1800" dirty="0" smtClean="0"/>
              <a:t>  که </a:t>
            </a:r>
            <a:r>
              <a:rPr lang="fa-IR" sz="1800" dirty="0"/>
              <a:t>مخفف عبارت </a:t>
            </a:r>
            <a:r>
              <a:rPr lang="en-US" sz="1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Business Process Modeling and Notation </a:t>
            </a:r>
            <a:r>
              <a:rPr lang="fa-IR" sz="1800" dirty="0"/>
              <a:t>است </a:t>
            </a:r>
            <a:endParaRPr lang="fa-IR" sz="1800" dirty="0" smtClean="0"/>
          </a:p>
          <a:p>
            <a:pPr algn="r" rtl="1"/>
            <a:r>
              <a:rPr lang="fa-IR" sz="1800" dirty="0" smtClean="0"/>
              <a:t>به </a:t>
            </a:r>
            <a:r>
              <a:rPr lang="fa-IR" sz="1800" dirty="0"/>
              <a:t>مجموعه ای از نمادهای گفته می شود که برای مدل‌سازی فرآیندها کاربرد دارند</a:t>
            </a:r>
            <a:r>
              <a:rPr lang="fa-IR" sz="1800" dirty="0" smtClean="0"/>
              <a:t>.</a:t>
            </a:r>
          </a:p>
          <a:p>
            <a:pPr algn="r" rtl="1"/>
            <a:endParaRPr lang="fa-IR" sz="1800" dirty="0"/>
          </a:p>
          <a:p>
            <a:pPr algn="r" rtl="1"/>
            <a:endParaRPr lang="fa-IR" sz="1800" dirty="0" smtClean="0"/>
          </a:p>
          <a:p>
            <a:pPr algn="r" rtl="1"/>
            <a:endParaRPr lang="fa-IR" sz="1800" dirty="0" smtClean="0"/>
          </a:p>
          <a:p>
            <a:pPr algn="r" rtl="1"/>
            <a:endParaRPr lang="fa-IR" altLang="ko-KR" sz="1800" dirty="0" smtClean="0">
              <a:latin typeface="Arial" pitchFamily="34" charset="0"/>
              <a:cs typeface="Arial" pitchFamily="34" charset="0"/>
            </a:endParaRPr>
          </a:p>
          <a:p>
            <a:pPr algn="r" rtl="1"/>
            <a:endParaRPr lang="fa-IR" altLang="ko-KR" sz="1800" dirty="0">
              <a:latin typeface="Arial" pitchFamily="34" charset="0"/>
              <a:cs typeface="Arial" pitchFamily="34" charset="0"/>
            </a:endParaRPr>
          </a:p>
          <a:p>
            <a:pPr algn="r" rtl="1"/>
            <a:endParaRPr lang="fa-IR" altLang="ko-KR" sz="1800" dirty="0" smtClean="0">
              <a:latin typeface="Arial" pitchFamily="34" charset="0"/>
              <a:cs typeface="Arial" pitchFamily="34" charset="0"/>
            </a:endParaRPr>
          </a:p>
          <a:p>
            <a:pPr algn="r" rtl="1"/>
            <a:r>
              <a:rPr lang="fa-IR" altLang="ko-KR" sz="1800" dirty="0" smtClean="0">
                <a:latin typeface="Arial" pitchFamily="34" charset="0"/>
                <a:cs typeface="Arial" pitchFamily="34" charset="0"/>
              </a:rPr>
              <a:t>به طور کلی شامل </a:t>
            </a:r>
            <a:r>
              <a:rPr lang="en-US" altLang="ko-KR" sz="1800" dirty="0" smtClean="0">
                <a:latin typeface="Arial" pitchFamily="34" charset="0"/>
                <a:cs typeface="Arial" pitchFamily="34" charset="0"/>
              </a:rPr>
              <a:t>500</a:t>
            </a:r>
            <a:r>
              <a:rPr lang="fa-IR" altLang="ko-KR" sz="1800" dirty="0" smtClean="0">
                <a:latin typeface="Arial" pitchFamily="34" charset="0"/>
                <a:cs typeface="Arial" pitchFamily="34" charset="0"/>
              </a:rPr>
              <a:t> صفحه از نماد ها و نشان های استاندارد با این هدف است که به راحتی برای همه ی </a:t>
            </a:r>
          </a:p>
          <a:p>
            <a:pPr algn="r" rtl="1"/>
            <a:r>
              <a:rPr lang="fa-IR" altLang="ko-KR" sz="1800" dirty="0" smtClean="0">
                <a:latin typeface="Arial" pitchFamily="34" charset="0"/>
                <a:cs typeface="Arial" pitchFamily="34" charset="0"/>
              </a:rPr>
              <a:t>کاربران کسب و کارها قابل فهم باشند.</a:t>
            </a:r>
            <a:endParaRPr lang="fa-IR" altLang="ko-KR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/>
            </a:r>
            <a:br>
              <a:rPr lang="fa-IR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b="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BPMN  </a:t>
            </a:r>
            <a:r>
              <a:rPr lang="fa-IR" b="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چیست؟</a:t>
            </a:r>
            <a:br>
              <a:rPr lang="fa-IR" b="0" dirty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endParaRPr lang="en-US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1995686"/>
            <a:ext cx="3229752" cy="1576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594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405880" y="267495"/>
            <a:ext cx="8496944" cy="4536504"/>
          </a:xfrm>
        </p:spPr>
        <p:txBody>
          <a:bodyPr/>
          <a:lstStyle/>
          <a:p>
            <a:pPr algn="r" rtl="1"/>
            <a:r>
              <a:rPr lang="fa-IR" sz="2000" dirty="0"/>
              <a:t>در سرتاسر جهان چندین زبان مدلسازی فرایند کسب و کاراز جمله </a:t>
            </a:r>
            <a:r>
              <a:rPr lang="en-US" sz="2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UML</a:t>
            </a:r>
            <a:r>
              <a:rPr lang="en-US" sz="2000" dirty="0"/>
              <a:t>,</a:t>
            </a:r>
            <a:r>
              <a:rPr lang="en-US" sz="2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BPMN</a:t>
            </a:r>
            <a:r>
              <a:rPr lang="fa-IR" sz="2000" dirty="0"/>
              <a:t>و … </a:t>
            </a:r>
            <a:r>
              <a:rPr lang="fa-IR" sz="2000" dirty="0" smtClean="0"/>
              <a:t>وجود      </a:t>
            </a:r>
            <a:r>
              <a:rPr lang="fa-IR" sz="2000" dirty="0"/>
              <a:t>دارد که </a:t>
            </a:r>
            <a:r>
              <a:rPr lang="fa-IR" sz="2000" dirty="0" smtClean="0"/>
              <a:t> </a:t>
            </a:r>
            <a:r>
              <a:rPr lang="fa-IR" sz="2000" dirty="0"/>
              <a:t>بهترین و محبوبترین آنهار زبان مدلسازی </a:t>
            </a:r>
            <a:r>
              <a:rPr lang="en-US" sz="2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BPMN2.0</a:t>
            </a:r>
            <a:r>
              <a:rPr lang="en-US" sz="2000" dirty="0"/>
              <a:t> </a:t>
            </a:r>
            <a:r>
              <a:rPr lang="fa-IR" sz="2000" dirty="0"/>
              <a:t>   می باشد.</a:t>
            </a:r>
            <a:endParaRPr lang="en-US" sz="2000" dirty="0"/>
          </a:p>
          <a:p>
            <a:pPr algn="r" rtl="1"/>
            <a:endParaRPr lang="en-US" sz="2000" dirty="0"/>
          </a:p>
          <a:p>
            <a:pPr algn="r" rtl="1"/>
            <a:r>
              <a:rPr lang="fa-IR" sz="2000" dirty="0"/>
              <a:t>تمامی سازمان ها و شرکت ها دارای روال‌‌های انجام کار هستند از موضوعاتی مانند مرخصی و ماموریت که فرآیندهای عمومی محسوب می‌شوند تا فرآیندهایی که به صورت تخصصی در هر سازمان وجود دارند.</a:t>
            </a:r>
            <a:br>
              <a:rPr lang="fa-IR" sz="2000" dirty="0"/>
            </a:br>
            <a:r>
              <a:rPr lang="fa-IR" sz="2000" dirty="0"/>
              <a:t>در این میان برای یکسان سازی درک افراد در انجام کارها نیاز است روال‌ها کاری مدل سازی و مستند شوند </a:t>
            </a:r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25346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405880" y="195485"/>
            <a:ext cx="8496944" cy="4608513"/>
          </a:xfrm>
        </p:spPr>
        <p:txBody>
          <a:bodyPr/>
          <a:lstStyle/>
          <a:p>
            <a:pPr algn="r" rtl="1"/>
            <a:endParaRPr lang="fa-IR" sz="1800" dirty="0"/>
          </a:p>
          <a:p>
            <a:pPr algn="r" rtl="1"/>
            <a:r>
              <a:rPr lang="fa-IR" sz="1800" dirty="0" smtClean="0"/>
              <a:t>استاندارد های زیادی برای مدلسازی فرآیند وجود دارد</a:t>
            </a:r>
            <a:r>
              <a:rPr lang="en-US" sz="1800" dirty="0"/>
              <a:t>)</a:t>
            </a:r>
            <a:r>
              <a:rPr lang="fa-IR" sz="1800" dirty="0"/>
              <a:t>وزارت دفاع امریکا)</a:t>
            </a:r>
            <a:endParaRPr lang="en-US" sz="1800" dirty="0"/>
          </a:p>
          <a:p>
            <a:pPr algn="r" rtl="1"/>
            <a:r>
              <a:rPr lang="fa-IR" sz="1800" dirty="0" smtClean="0"/>
              <a:t>درطول زمان هرکدام از این استاندارد ها مزایای داشته است که کمک کرده است تا استاندارد کاملتری به      وجود بیاید.</a:t>
            </a:r>
          </a:p>
          <a:p>
            <a:pPr algn="r" rtl="1"/>
            <a:r>
              <a:rPr lang="en-US" sz="1800" dirty="0" err="1" smtClean="0"/>
              <a:t>Bpmn</a:t>
            </a:r>
            <a:r>
              <a:rPr lang="en-US" sz="1800" dirty="0" smtClean="0"/>
              <a:t> </a:t>
            </a:r>
            <a:r>
              <a:rPr lang="fa-IR" sz="1800" dirty="0" smtClean="0"/>
              <a:t> یک استاندارد مدل سازی است که امروزه ویرایش ۲ آن در بازار موجود است.</a:t>
            </a:r>
          </a:p>
          <a:p>
            <a:pPr algn="r" rtl="1"/>
            <a:r>
              <a:rPr lang="fa-IR" sz="1800" dirty="0" smtClean="0"/>
              <a:t>بنیانگذار آن شرکت آمریکایی  </a:t>
            </a:r>
            <a:r>
              <a:rPr lang="en-US" sz="1800" dirty="0" smtClean="0"/>
              <a:t>OMG </a:t>
            </a:r>
            <a:r>
              <a:rPr lang="fa-IR" sz="1800" dirty="0" smtClean="0"/>
              <a:t>  است.</a:t>
            </a:r>
            <a:endParaRPr lang="en-US" sz="1800" dirty="0" smtClean="0"/>
          </a:p>
          <a:p>
            <a:pPr algn="r" rtl="1"/>
            <a:endParaRPr lang="en-US" sz="1800" dirty="0"/>
          </a:p>
          <a:p>
            <a:pPr algn="r" rtl="1"/>
            <a:endParaRPr lang="en-US" sz="1800" dirty="0" smtClean="0"/>
          </a:p>
          <a:p>
            <a:pPr algn="r" rtl="1"/>
            <a:endParaRPr lang="en-US" sz="1800" dirty="0"/>
          </a:p>
          <a:p>
            <a:pPr algn="r" rtl="1"/>
            <a:endParaRPr lang="fa-IR" sz="1800" dirty="0" smtClean="0"/>
          </a:p>
          <a:p>
            <a:endParaRPr lang="en-US" sz="1800" dirty="0"/>
          </a:p>
          <a:p>
            <a:pPr algn="r" rtl="1"/>
            <a:r>
              <a:rPr lang="fa-IR" sz="1800" dirty="0"/>
              <a:t>شما می توایند استاندارد های طراحی با این زبان را از طریق سایت</a:t>
            </a:r>
            <a:endParaRPr lang="en-US" sz="1800" dirty="0"/>
          </a:p>
          <a:p>
            <a:pPr algn="r" rtl="1"/>
            <a:r>
              <a:rPr lang="fa-IR" sz="1800" dirty="0"/>
              <a:t> </a:t>
            </a:r>
            <a:r>
              <a:rPr lang="en-US" sz="1800" dirty="0"/>
              <a:t>  </a:t>
            </a:r>
            <a:r>
              <a:rPr lang="en-US" sz="1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www.bpmn.org</a:t>
            </a:r>
            <a:r>
              <a:rPr lang="fa-IR" sz="1800" dirty="0"/>
              <a:t>مشاهده کنید. </a:t>
            </a:r>
            <a:endParaRPr lang="en-US" sz="1800" dirty="0"/>
          </a:p>
          <a:p>
            <a:pPr algn="r" rtl="1"/>
            <a:endParaRPr lang="en-US" sz="1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2355726"/>
            <a:ext cx="1944216" cy="851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809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405880" y="411511"/>
            <a:ext cx="8496944" cy="4392488"/>
          </a:xfrm>
        </p:spPr>
        <p:txBody>
          <a:bodyPr/>
          <a:lstStyle/>
          <a:p>
            <a:pPr algn="r" rtl="1"/>
            <a:r>
              <a:rPr lang="fa-IR" sz="2000" dirty="0" smtClean="0"/>
              <a:t>امروزه </a:t>
            </a:r>
            <a:r>
              <a:rPr lang="fa-IR" sz="2000" dirty="0"/>
              <a:t>تقریبا تمام نرم</a:t>
            </a:r>
            <a:r>
              <a:rPr lang="en-US" sz="2000" dirty="0"/>
              <a:t> </a:t>
            </a:r>
            <a:r>
              <a:rPr lang="fa-IR" sz="2000" dirty="0"/>
              <a:t>افزار های </a:t>
            </a:r>
            <a:r>
              <a:rPr lang="en-US" sz="2000" dirty="0"/>
              <a:t> </a:t>
            </a:r>
            <a:r>
              <a:rPr lang="en-US" sz="20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bpms</a:t>
            </a:r>
            <a:r>
              <a:rPr lang="en-US" sz="2000" dirty="0"/>
              <a:t> </a:t>
            </a:r>
            <a:r>
              <a:rPr lang="fa-IR" sz="2000" dirty="0"/>
              <a:t>از این زبان مدلسازی برای طراحی و مکانیزه کردن </a:t>
            </a:r>
            <a:endParaRPr lang="en-US" sz="2000" dirty="0"/>
          </a:p>
          <a:p>
            <a:pPr algn="r" rtl="1"/>
            <a:r>
              <a:rPr lang="en-US" sz="2000" dirty="0"/>
              <a:t> </a:t>
            </a:r>
            <a:r>
              <a:rPr lang="fa-IR" sz="2000" dirty="0"/>
              <a:t>فرایندها استفاده می کنند</a:t>
            </a:r>
            <a:r>
              <a:rPr lang="fa-IR" sz="2000" dirty="0" smtClean="0"/>
              <a:t>.(که به صورت رایگان میباشد)</a:t>
            </a:r>
          </a:p>
          <a:p>
            <a:pPr algn="r" rtl="1"/>
            <a:r>
              <a:rPr lang="fa-IR" altLang="ko-KR" sz="2000" dirty="0" smtClean="0">
                <a:latin typeface="Arial" pitchFamily="34" charset="0"/>
                <a:cs typeface="Arial" pitchFamily="34" charset="0"/>
              </a:rPr>
              <a:t>یکی از این ابزار ها </a:t>
            </a:r>
            <a:r>
              <a:rPr lang="en-US" altLang="ko-KR" sz="2000" dirty="0" smtClean="0">
                <a:latin typeface="Arial" pitchFamily="34" charset="0"/>
                <a:cs typeface="Arial" pitchFamily="34" charset="0"/>
              </a:rPr>
              <a:t> visual paradigm </a:t>
            </a:r>
            <a:r>
              <a:rPr lang="fa-IR" altLang="ko-KR" sz="2000" dirty="0" smtClean="0">
                <a:latin typeface="Arial" pitchFamily="34" charset="0"/>
                <a:cs typeface="Arial" pitchFamily="34" charset="0"/>
              </a:rPr>
              <a:t>میباشد</a:t>
            </a:r>
            <a:endParaRPr lang="en-US" u="sng" dirty="0" smtClean="0">
              <a:hlinkClick r:id="rId2"/>
            </a:endParaRPr>
          </a:p>
          <a:p>
            <a:pPr algn="r" rtl="1"/>
            <a:r>
              <a:rPr lang="fa-IR" sz="2000" dirty="0" smtClean="0"/>
              <a:t>که در آن رخداد ها به صورت دایره نمایش داده میشوند.</a:t>
            </a:r>
          </a:p>
          <a:p>
            <a:pPr algn="r" rtl="1"/>
            <a:endParaRPr lang="fa-IR" sz="2000" dirty="0" smtClean="0"/>
          </a:p>
          <a:p>
            <a:pPr algn="r" rtl="1"/>
            <a:endParaRPr lang="fa-IR" sz="2000" dirty="0"/>
          </a:p>
          <a:p>
            <a:pPr algn="r" rtl="1"/>
            <a:r>
              <a:rPr lang="fa-IR" sz="2000" dirty="0" smtClean="0"/>
              <a:t>در </a:t>
            </a:r>
            <a:r>
              <a:rPr lang="en-US" sz="2000" dirty="0" smtClean="0"/>
              <a:t>BPMN </a:t>
            </a:r>
            <a:r>
              <a:rPr lang="fa-IR" sz="2000" dirty="0" smtClean="0"/>
              <a:t> انواع مختلف رخدادها را طبقه بندی کرده اند</a:t>
            </a:r>
          </a:p>
          <a:p>
            <a:pPr algn="r" rtl="1"/>
            <a:endParaRPr lang="fa-IR" sz="2000" dirty="0" smtClean="0"/>
          </a:p>
          <a:p>
            <a:pPr algn="r" rtl="1"/>
            <a:endParaRPr lang="fa-IR" sz="2000" dirty="0"/>
          </a:p>
          <a:p>
            <a:pPr algn="r" rtl="1"/>
            <a:endParaRPr lang="fa-IR" sz="2000" dirty="0" smtClean="0"/>
          </a:p>
          <a:p>
            <a:pPr algn="r" rtl="1"/>
            <a:r>
              <a:rPr lang="fa-IR" sz="2000" dirty="0" smtClean="0"/>
              <a:t>( مثلا</a:t>
            </a:r>
            <a:r>
              <a:rPr lang="en-US" sz="2000" dirty="0" smtClean="0"/>
              <a:t>Event</a:t>
            </a:r>
            <a:r>
              <a:rPr lang="fa-IR" sz="2000" dirty="0" smtClean="0"/>
              <a:t> </a:t>
            </a:r>
            <a:r>
              <a:rPr lang="en-US" sz="2000" dirty="0" smtClean="0"/>
              <a:t>Conditions</a:t>
            </a:r>
            <a:r>
              <a:rPr lang="fa-IR" sz="2000" dirty="0" smtClean="0"/>
              <a:t>  برای عابر بانک ها  یا فرآیند هایی که تا بع زمان هستند)</a:t>
            </a: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1995686"/>
            <a:ext cx="648072" cy="4898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3248745"/>
            <a:ext cx="7277731" cy="670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598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405880" y="123479"/>
            <a:ext cx="8496944" cy="4680520"/>
          </a:xfrm>
        </p:spPr>
        <p:txBody>
          <a:bodyPr/>
          <a:lstStyle/>
          <a:p>
            <a:pPr algn="r" rtl="1"/>
            <a:r>
              <a:rPr lang="fa-IR" sz="2000" dirty="0" smtClean="0"/>
              <a:t>این رویداده ها معمولا یا اول فرآیند هستند به عنوان شروع کننده، یا وسط فرآیند به عنوان رویداد  </a:t>
            </a:r>
          </a:p>
          <a:p>
            <a:pPr algn="r" rtl="1"/>
            <a:r>
              <a:rPr lang="fa-IR" sz="2000" dirty="0" smtClean="0"/>
              <a:t> میانی و یا آخر فرآیند به عنوان رویداد پایانی</a:t>
            </a:r>
            <a:endParaRPr lang="fa-IR" sz="2000" dirty="0"/>
          </a:p>
          <a:p>
            <a:pPr algn="r" rtl="1"/>
            <a:endParaRPr lang="fa-IR" sz="2000" dirty="0" smtClean="0"/>
          </a:p>
          <a:p>
            <a:pPr algn="r" rtl="1"/>
            <a:endParaRPr lang="fa-IR" sz="2000" dirty="0" smtClean="0"/>
          </a:p>
          <a:p>
            <a:pPr algn="r" rtl="1"/>
            <a:r>
              <a:rPr lang="fa-IR" sz="2000" dirty="0" smtClean="0"/>
              <a:t>همچنین انواع فرم ها در آن وجود دارد.</a:t>
            </a:r>
          </a:p>
          <a:p>
            <a:pPr algn="r" rtl="1"/>
            <a:r>
              <a:rPr lang="fa-IR" sz="2000" dirty="0" smtClean="0"/>
              <a:t>مثل فرم درخواست رد شده ،درخواست تایید شده،درخواست تصویب شده، بررسی شده و...</a:t>
            </a:r>
          </a:p>
          <a:p>
            <a:pPr algn="r" rtl="1"/>
            <a:endParaRPr lang="fa-IR" sz="2000" dirty="0" smtClean="0"/>
          </a:p>
          <a:p>
            <a:pPr algn="r" rtl="1"/>
            <a:r>
              <a:rPr lang="fa-IR" sz="2000" dirty="0" smtClean="0"/>
              <a:t>فعالیت ها در آن با                                   نمایش داده  میشوند.</a:t>
            </a:r>
          </a:p>
          <a:p>
            <a:pPr algn="r" rtl="1"/>
            <a:endParaRPr lang="fa-IR" sz="2000" dirty="0" smtClean="0"/>
          </a:p>
          <a:p>
            <a:pPr algn="r" rtl="1"/>
            <a:r>
              <a:rPr lang="fa-IR" sz="2000" dirty="0" smtClean="0"/>
              <a:t>که دارای دو نوع هستند (</a:t>
            </a:r>
            <a:r>
              <a:rPr lang="en-US" sz="2000" dirty="0" smtClean="0"/>
              <a:t>task </a:t>
            </a:r>
            <a:r>
              <a:rPr lang="fa-IR" sz="2000" dirty="0" smtClean="0"/>
              <a:t> که قابل شکست به فعالیت های دیگر نیست و </a:t>
            </a:r>
            <a:r>
              <a:rPr lang="en-US" sz="2000" dirty="0" err="1" smtClean="0"/>
              <a:t>sub_process</a:t>
            </a:r>
            <a:r>
              <a:rPr lang="en-US" sz="2000" dirty="0" smtClean="0"/>
              <a:t> </a:t>
            </a:r>
            <a:endParaRPr lang="fa-IR" sz="2000" dirty="0" smtClean="0"/>
          </a:p>
          <a:p>
            <a:pPr algn="r" rtl="1"/>
            <a:r>
              <a:rPr lang="fa-IR" sz="2000" dirty="0" smtClean="0"/>
              <a:t>که قابل شکست به فعالیت های دیگر هست.)</a:t>
            </a:r>
          </a:p>
          <a:p>
            <a:pPr algn="r" rtl="1"/>
            <a:endParaRPr lang="fa-IR" sz="2000" dirty="0" smtClean="0"/>
          </a:p>
          <a:p>
            <a:pPr algn="r" rtl="1"/>
            <a:endParaRPr lang="fa-IR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2571750"/>
            <a:ext cx="2016224" cy="50405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555526"/>
            <a:ext cx="1516511" cy="50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275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405880" y="339503"/>
            <a:ext cx="8496944" cy="4464496"/>
          </a:xfrm>
        </p:spPr>
        <p:txBody>
          <a:bodyPr/>
          <a:lstStyle/>
          <a:p>
            <a:pPr algn="r" rtl="1"/>
            <a:r>
              <a:rPr lang="fa-IR" sz="2000" dirty="0"/>
              <a:t>و همچنین راه ورود و خروج در آن با                              نمایش داده </a:t>
            </a:r>
            <a:r>
              <a:rPr lang="fa-IR" sz="2000" dirty="0" smtClean="0"/>
              <a:t>میشود.</a:t>
            </a:r>
          </a:p>
          <a:p>
            <a:pPr algn="r" rtl="1"/>
            <a:endParaRPr lang="fa-IR" sz="2000" dirty="0"/>
          </a:p>
          <a:p>
            <a:pPr algn="r" rtl="1"/>
            <a:endParaRPr lang="fa-IR" sz="2000" dirty="0" smtClean="0"/>
          </a:p>
          <a:p>
            <a:pPr algn="r" rtl="1"/>
            <a:endParaRPr lang="fa-IR" sz="2000" dirty="0"/>
          </a:p>
          <a:p>
            <a:pPr algn="r" rtl="1"/>
            <a:endParaRPr lang="fa-IR" sz="2000" dirty="0" smtClean="0"/>
          </a:p>
          <a:p>
            <a:pPr algn="r" rtl="1"/>
            <a:endParaRPr lang="fa-IR" sz="2000" dirty="0" smtClean="0"/>
          </a:p>
          <a:p>
            <a:pPr algn="r" rtl="1"/>
            <a:endParaRPr lang="fa-IR" sz="2000" dirty="0"/>
          </a:p>
          <a:p>
            <a:pPr algn="r" rtl="1"/>
            <a:endParaRPr lang="fa-IR" sz="2000" dirty="0" smtClean="0"/>
          </a:p>
          <a:p>
            <a:pPr algn="r" rtl="1"/>
            <a:r>
              <a:rPr lang="fa-IR" sz="2000" dirty="0" smtClean="0"/>
              <a:t>اشیاء ارتباط دهنده در آن                                 هستند که مسیر اصلی فرآیند را نمایش میدهند</a:t>
            </a:r>
          </a:p>
          <a:p>
            <a:pPr algn="r" rtl="1"/>
            <a:endParaRPr lang="fa-IR" sz="2000" dirty="0"/>
          </a:p>
          <a:p>
            <a:pPr algn="r" rtl="1"/>
            <a:endParaRPr lang="fa-IR" sz="2000" dirty="0" smtClean="0"/>
          </a:p>
          <a:p>
            <a:pPr algn="r" rtl="1"/>
            <a:endParaRPr lang="fa-IR" sz="2000" dirty="0"/>
          </a:p>
          <a:p>
            <a:pPr algn="r" rtl="1"/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195486"/>
            <a:ext cx="1730206" cy="6774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0018" y="3003798"/>
            <a:ext cx="1944215" cy="762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125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405880" y="123479"/>
            <a:ext cx="8496944" cy="4680520"/>
          </a:xfrm>
        </p:spPr>
        <p:txBody>
          <a:bodyPr/>
          <a:lstStyle/>
          <a:p>
            <a:pPr algn="r" rtl="1"/>
            <a:r>
              <a:rPr lang="fa-IR" sz="2800" dirty="0" smtClean="0"/>
              <a:t>مثال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22" y="876153"/>
            <a:ext cx="8024555" cy="3391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912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83195"/>
            <a:ext cx="7344816" cy="3988755"/>
          </a:xfrm>
        </p:spPr>
      </p:pic>
    </p:spTree>
    <p:extLst>
      <p:ext uri="{BB962C8B-B14F-4D97-AF65-F5344CB8AC3E}">
        <p14:creationId xmlns:p14="http://schemas.microsoft.com/office/powerpoint/2010/main" val="3675068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1170</TotalTime>
  <Words>431</Words>
  <Application>Microsoft Office PowerPoint</Application>
  <PresentationFormat>On-screen Show (16:9)</PresentationFormat>
  <Paragraphs>81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맑은 고딕</vt:lpstr>
      <vt:lpstr>Arial</vt:lpstr>
      <vt:lpstr>Calibri</vt:lpstr>
      <vt:lpstr>Office Theme</vt:lpstr>
      <vt:lpstr>Custom Design</vt:lpstr>
      <vt:lpstr>PowerPoint Presentation</vt:lpstr>
      <vt:lpstr>  BPMN  چیست؟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مزایای BPMN</vt:lpstr>
      <vt:lpstr> معایب BPMN </vt:lpstr>
      <vt:lpstr>PowerPoint Presentation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sarah</cp:lastModifiedBy>
  <cp:revision>61</cp:revision>
  <dcterms:created xsi:type="dcterms:W3CDTF">2014-04-01T16:27:38Z</dcterms:created>
  <dcterms:modified xsi:type="dcterms:W3CDTF">2018-01-01T09:07:56Z</dcterms:modified>
</cp:coreProperties>
</file>