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9" r:id="rId4"/>
    <p:sldId id="258" r:id="rId5"/>
    <p:sldId id="259" r:id="rId6"/>
    <p:sldId id="266" r:id="rId7"/>
    <p:sldId id="261" r:id="rId8"/>
    <p:sldId id="260" r:id="rId9"/>
    <p:sldId id="262" r:id="rId10"/>
    <p:sldId id="265" r:id="rId11"/>
    <p:sldId id="263" r:id="rId12"/>
    <p:sldId id="264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BB328-60AC-4D95-B16C-1A328E80CBB6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00199-F6BC-4325-8B52-9FF7372F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92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42C91-673E-463B-9229-25944CA028B5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0F29C-B383-47F2-9338-28310C552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1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0F29C-B383-47F2-9338-28310C552C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4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5240-54DA-4015-B837-DF3D89E31E67}" type="datetime1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Leaflet JS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0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4B3F-4494-4B85-B2B7-28D466D08D08}" type="datetime1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5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F17E-41E1-45A8-9F85-22B20DC45307}" type="datetime1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5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4CCA-C12F-48B4-A0B0-469332BCA2D8}" type="datetime1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Leaflet JS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33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3E3C-92A2-4A3D-88FD-2085B0873FF5}" type="datetime1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Leaflet JS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91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A020-07F2-4B39-978E-D1BB97B0136A}" type="datetime1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04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9DA0-135E-43EB-93EF-8AAA7F3F512C}" type="datetime1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0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0CCA-31FF-453B-9081-D848C6228378}" type="datetime1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Leaflet JS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73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D0B6-3572-44FA-B599-75217E1AC6DA}" type="datetime1">
              <a:rPr lang="en-US" smtClean="0"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Leaflet JS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80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0743-71F0-4927-9BF9-F899C49B28EB}" type="datetime1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378E-270D-465C-B590-1A3B2C34F3CB}" type="datetime1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7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5D6DB-C83E-41E6-8AED-1D96C98116B9}" type="datetime1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Introduction to Leaflet JS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7CC45-F37B-46A7-AE72-C4BAD882E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4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uckiest Guy" panose="02000506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eaflet/Leaflet" TargetMode="External"/><Relationship Id="rId2" Type="http://schemas.openxmlformats.org/officeDocument/2006/relationships/hyperlink" Target="http://leafletj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93818"/>
            <a:ext cx="9144000" cy="101614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Introduction To Leaflet.js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Alireza Mohammadi</a:t>
            </a:r>
          </a:p>
          <a:p>
            <a:r>
              <a:rPr lang="en-US" dirty="0" smtClean="0"/>
              <a:t>Sahar Nafisi</a:t>
            </a:r>
          </a:p>
          <a:p>
            <a:r>
              <a:rPr lang="en-US" dirty="0" smtClean="0"/>
              <a:t>Advisor: Dr.Vahidipour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887267"/>
            <a:ext cx="57150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4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p2 (add map in </a:t>
            </a:r>
            <a:r>
              <a:rPr lang="en-US" dirty="0" err="1" smtClean="0"/>
              <a:t>js</a:t>
            </a:r>
            <a:r>
              <a:rPr lang="en-US" dirty="0" smtClean="0"/>
              <a:t> code)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4763" y="2820198"/>
            <a:ext cx="1170247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map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L.map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'map'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setView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([</a:t>
            </a:r>
            <a:r>
              <a:rPr lang="en-US" dirty="0">
                <a:solidFill>
                  <a:srgbClr val="09885A"/>
                </a:solidFill>
                <a:latin typeface="Consolas" panose="020B0609020204030204" pitchFamily="49" charset="0"/>
              </a:rPr>
              <a:t>37.8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-</a:t>
            </a:r>
            <a:r>
              <a:rPr lang="en-US" dirty="0">
                <a:solidFill>
                  <a:srgbClr val="09885A"/>
                </a:solidFill>
                <a:latin typeface="Consolas" panose="020B0609020204030204" pitchFamily="49" charset="0"/>
              </a:rPr>
              <a:t>96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], </a:t>
            </a:r>
            <a:r>
              <a:rPr lang="en-US" dirty="0">
                <a:solidFill>
                  <a:srgbClr val="09885A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L.tileLayer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'https://api.tiles.mapbox.com/v4/{id}/{z}/{x}/{y}.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png?access_token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=pk.eyJ1IjoibWFwYm94IiwiYSI6ImNpejY4NXVycTA2emYycXBndHRqcmZ3N3gifQ.rJcFIG214AriISLbB6B5aw'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maxZoom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9885A"/>
                </a:solidFill>
                <a:latin typeface="Consolas" panose="020B0609020204030204" pitchFamily="49" charset="0"/>
              </a:rPr>
              <a:t>18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id: 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mapbox.light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addTo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(map);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ight Arrow 4"/>
          <p:cNvSpPr/>
          <p:nvPr/>
        </p:nvSpPr>
        <p:spPr>
          <a:xfrm rot="2720035">
            <a:off x="4239491" y="2309092"/>
            <a:ext cx="794327" cy="39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2692" y="1886111"/>
            <a:ext cx="2424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 center coordinates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8015329">
            <a:off x="5890237" y="2339636"/>
            <a:ext cx="794327" cy="39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68026" y="1930082"/>
            <a:ext cx="1207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Zoom level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8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</a:t>
            </a:r>
            <a:r>
              <a:rPr lang="en-US" dirty="0"/>
              <a:t>3</a:t>
            </a:r>
            <a:r>
              <a:rPr lang="en-US" dirty="0" smtClean="0"/>
              <a:t> (</a:t>
            </a:r>
            <a:r>
              <a:rPr lang="en-US" dirty="0"/>
              <a:t>Adding Some </a:t>
            </a:r>
            <a:r>
              <a:rPr lang="en-US" dirty="0" smtClean="0"/>
              <a:t>Color)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getColor(d) {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d &gt; </a:t>
            </a:r>
            <a:r>
              <a:rPr lang="en-US" dirty="0">
                <a:solidFill>
                  <a:srgbClr val="09885A"/>
                </a:solidFill>
                <a:latin typeface="Consolas" panose="020B0609020204030204" pitchFamily="49" charset="0"/>
              </a:rPr>
              <a:t>1000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?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'#800026'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d &gt; </a:t>
            </a:r>
            <a:r>
              <a:rPr lang="en-US" dirty="0">
                <a:solidFill>
                  <a:srgbClr val="09885A"/>
                </a:solidFill>
                <a:latin typeface="Consolas" panose="020B0609020204030204" pitchFamily="49" charset="0"/>
              </a:rPr>
              <a:t>500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?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'#BD0026'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d &gt; </a:t>
            </a:r>
            <a:r>
              <a:rPr lang="en-US" dirty="0">
                <a:solidFill>
                  <a:srgbClr val="09885A"/>
                </a:solidFill>
                <a:latin typeface="Consolas" panose="020B0609020204030204" pitchFamily="49" charset="0"/>
              </a:rPr>
              <a:t>200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?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'#E31A1C'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d &gt; </a:t>
            </a:r>
            <a:r>
              <a:rPr lang="en-US" dirty="0">
                <a:solidFill>
                  <a:srgbClr val="09885A"/>
                </a:solidFill>
                <a:latin typeface="Consolas" panose="020B060902020403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?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'#FC4E2A'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d &gt; </a:t>
            </a:r>
            <a:r>
              <a:rPr lang="en-US" dirty="0">
                <a:solidFill>
                  <a:srgbClr val="09885A"/>
                </a:solidFill>
                <a:latin typeface="Consolas" panose="020B0609020204030204" pitchFamily="49" charset="0"/>
              </a:rPr>
              <a:t>50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a-I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?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'#FD8D3C'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d &gt; </a:t>
            </a:r>
            <a:r>
              <a:rPr lang="en-US" dirty="0">
                <a:solidFill>
                  <a:srgbClr val="09885A"/>
                </a:solidFill>
                <a:latin typeface="Consolas" panose="020B0609020204030204" pitchFamily="49" charset="0"/>
              </a:rPr>
              <a:t>20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a-I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?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'#FEB24C'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d &gt; </a:t>
            </a:r>
            <a:r>
              <a:rPr lang="en-US" dirty="0">
                <a:solidFill>
                  <a:srgbClr val="09885A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a-I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a-I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?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'#FED976'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</a:t>
            </a:r>
          </a:p>
          <a:p>
            <a:pPr lvl="2"/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	</a:t>
            </a:r>
            <a:r>
              <a:rPr lang="fa-IR" dirty="0" smtClean="0">
                <a:solidFill>
                  <a:srgbClr val="A31515"/>
                </a:solidFill>
                <a:latin typeface="Consolas" panose="020B0609020204030204" pitchFamily="49" charset="0"/>
              </a:rPr>
              <a:t>      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'#FFEDA0'</a:t>
            </a:r>
            <a:r>
              <a:rPr lang="fa-IR" dirty="0" smtClean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fa-I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3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p4 (add some styles)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2256641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style(feature) {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fillColor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getColor(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feature.properties.density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weight: </a:t>
            </a:r>
            <a:r>
              <a:rPr lang="en-US" dirty="0">
                <a:solidFill>
                  <a:srgbClr val="09885A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opacity: </a:t>
            </a:r>
            <a:r>
              <a:rPr lang="en-US" dirty="0">
                <a:solidFill>
                  <a:srgbClr val="09885A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color: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'white'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dashArray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'3'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fillOpacity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9885A"/>
                </a:solidFill>
                <a:latin typeface="Consolas" panose="020B0609020204030204" pitchFamily="49" charset="0"/>
              </a:rPr>
              <a:t>0.7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L.geoJson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statesData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{ style: style }).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addTo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(map);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1" name="Left Brace 10"/>
          <p:cNvSpPr/>
          <p:nvPr/>
        </p:nvSpPr>
        <p:spPr>
          <a:xfrm>
            <a:off x="2798618" y="2884963"/>
            <a:ext cx="430831" cy="1607128"/>
          </a:xfrm>
          <a:prstGeom prst="lef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1200" y="3365361"/>
            <a:ext cx="208741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Features of border around any state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7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result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6176" y="1825625"/>
            <a:ext cx="6439647" cy="435133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8837" y="2262910"/>
            <a:ext cx="5821218" cy="255890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6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</a:t>
            </a:r>
            <a:r>
              <a:rPr lang="en-US" b="1" dirty="0" smtClean="0"/>
              <a:t>leaflet.js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72920" y="2558473"/>
            <a:ext cx="7046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“An Open-Source JavaScript Library for Mobile-Friendly Interactive Maps”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65509" y="3426691"/>
            <a:ext cx="146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LeafletJS.com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92876" y="4294909"/>
            <a:ext cx="2206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Contribute on </a:t>
            </a:r>
            <a:r>
              <a:rPr lang="en-US" dirty="0">
                <a:hlinkClick r:id="rId3"/>
              </a:rPr>
              <a:t>GitHub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3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uses leaflet </a:t>
            </a:r>
            <a:r>
              <a:rPr lang="en-US" dirty="0" err="1" smtClean="0"/>
              <a:t>js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44" y="3246919"/>
            <a:ext cx="4978401" cy="7641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435" y="2576944"/>
            <a:ext cx="1407973" cy="1407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242" y="5287643"/>
            <a:ext cx="2222500" cy="660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55" y="1765494"/>
            <a:ext cx="3666836" cy="10193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691" y="4133273"/>
            <a:ext cx="1824182" cy="18241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163" y="4589002"/>
            <a:ext cx="2687782" cy="8157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773" y="3707887"/>
            <a:ext cx="1997246" cy="9869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145" y="1965865"/>
            <a:ext cx="2724599" cy="813313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Leaflet JS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5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Extremely </a:t>
            </a:r>
            <a:r>
              <a:rPr lang="en-US" dirty="0" smtClean="0"/>
              <a:t>lightweight</a:t>
            </a:r>
          </a:p>
          <a:p>
            <a:pPr lvl="1"/>
            <a:r>
              <a:rPr lang="en-US" dirty="0" smtClean="0"/>
              <a:t>around </a:t>
            </a:r>
            <a:r>
              <a:rPr lang="en-US" dirty="0"/>
              <a:t>34 KB of gzipped JS </a:t>
            </a:r>
            <a:r>
              <a:rPr lang="en-US" dirty="0" smtClean="0"/>
              <a:t>code</a:t>
            </a:r>
          </a:p>
          <a:p>
            <a:r>
              <a:rPr lang="en-US" dirty="0"/>
              <a:t>No external </a:t>
            </a:r>
            <a:r>
              <a:rPr lang="en-US" dirty="0" smtClean="0"/>
              <a:t>dependencies</a:t>
            </a:r>
            <a:endParaRPr lang="en-US" dirty="0"/>
          </a:p>
          <a:p>
            <a:r>
              <a:rPr lang="en-GB" altLang="en-US" dirty="0" smtClean="0"/>
              <a:t>Lots </a:t>
            </a:r>
            <a:r>
              <a:rPr lang="en-GB" altLang="en-US" dirty="0"/>
              <a:t>of features, plugins, more coming!</a:t>
            </a:r>
          </a:p>
          <a:p>
            <a:r>
              <a:rPr lang="en-US" dirty="0"/>
              <a:t>Modern, standards-based, mobile-friendly</a:t>
            </a:r>
          </a:p>
          <a:p>
            <a:pPr lvl="1"/>
            <a:r>
              <a:rPr lang="en-US" altLang="en-US" dirty="0"/>
              <a:t>Uses HTML5 and </a:t>
            </a:r>
            <a:r>
              <a:rPr lang="en-US" altLang="en-US" dirty="0" smtClean="0"/>
              <a:t>CSS3</a:t>
            </a:r>
            <a:endParaRPr lang="en-US" dirty="0" smtClean="0"/>
          </a:p>
          <a:p>
            <a:r>
              <a:rPr lang="en-US" dirty="0" smtClean="0"/>
              <a:t>Pure </a:t>
            </a:r>
            <a:r>
              <a:rPr lang="en-US" dirty="0"/>
              <a:t>CSS3 popups and controls (easy Styling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</a:t>
            </a:r>
            <a:r>
              <a:rPr lang="en-US" dirty="0"/>
              <a:t>any map Provider (OSM, MapBox, Google, </a:t>
            </a:r>
            <a:r>
              <a:rPr lang="en-US" dirty="0" smtClean="0"/>
              <a:t>...)</a:t>
            </a:r>
          </a:p>
          <a:p>
            <a:r>
              <a:rPr lang="en-US" dirty="0" smtClean="0"/>
              <a:t>Browser </a:t>
            </a:r>
            <a:r>
              <a:rPr lang="en-US" dirty="0"/>
              <a:t>Support works in </a:t>
            </a:r>
            <a:r>
              <a:rPr lang="en-US" dirty="0" smtClean="0"/>
              <a:t>IE7</a:t>
            </a:r>
          </a:p>
          <a:p>
            <a:r>
              <a:rPr lang="en-US" dirty="0"/>
              <a:t>Open </a:t>
            </a:r>
            <a:r>
              <a:rPr lang="en-US" dirty="0" smtClean="0"/>
              <a:t>Source</a:t>
            </a:r>
          </a:p>
          <a:p>
            <a:r>
              <a:rPr lang="en-US" dirty="0"/>
              <a:t>and </a:t>
            </a:r>
            <a:r>
              <a:rPr lang="en-US" dirty="0" smtClean="0"/>
              <a:t>others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 for </a:t>
            </a:r>
            <a:r>
              <a:rPr lang="en-US" dirty="0"/>
              <a:t>Google Maps?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20975" y="3140363"/>
            <a:ext cx="135005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 smtClean="0">
                <a:solidFill>
                  <a:srgbClr val="FF0000"/>
                </a:solidFill>
                <a:latin typeface="Luckiest Guy" panose="02000506000000020004" pitchFamily="2" charset="0"/>
              </a:rPr>
              <a:t>NO !</a:t>
            </a:r>
            <a:endParaRPr lang="en-US" sz="5000" b="1" dirty="0">
              <a:solidFill>
                <a:srgbClr val="FF0000"/>
              </a:solidFill>
              <a:latin typeface="Luckiest Guy" panose="02000506000000020004" pitchFamily="2" charset="0"/>
            </a:endParaRPr>
          </a:p>
        </p:txBody>
      </p:sp>
      <p:sp>
        <p:nvSpPr>
          <p:cNvPr id="5" name="Lightning Bolt 4"/>
          <p:cNvSpPr/>
          <p:nvPr/>
        </p:nvSpPr>
        <p:spPr>
          <a:xfrm>
            <a:off x="4331856" y="2032000"/>
            <a:ext cx="877454" cy="1228436"/>
          </a:xfrm>
          <a:prstGeom prst="lightningBol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ghtning Bolt 5"/>
          <p:cNvSpPr/>
          <p:nvPr/>
        </p:nvSpPr>
        <p:spPr>
          <a:xfrm rot="10631181">
            <a:off x="7010245" y="4024116"/>
            <a:ext cx="923636" cy="1145309"/>
          </a:xfrm>
          <a:prstGeom prst="lightningBol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0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</a:t>
            </a:r>
            <a:r>
              <a:rPr lang="en-US" sz="4000" dirty="0"/>
              <a:t>alternative for Google Maps</a:t>
            </a:r>
            <a:r>
              <a:rPr lang="en-US" sz="4000" dirty="0" smtClean="0"/>
              <a:t>?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two are </a:t>
            </a:r>
            <a:r>
              <a:rPr lang="en-US" dirty="0"/>
              <a:t>not </a:t>
            </a:r>
            <a:r>
              <a:rPr lang="en-US" dirty="0" smtClean="0"/>
              <a:t>comparable</a:t>
            </a:r>
          </a:p>
          <a:p>
            <a:pPr lvl="1"/>
            <a:r>
              <a:rPr lang="en-US" dirty="0" smtClean="0"/>
              <a:t>Google maps gives an API for developers to use interactive maps in theirs applications</a:t>
            </a:r>
          </a:p>
          <a:p>
            <a:pPr lvl="1"/>
            <a:r>
              <a:rPr lang="en-US" dirty="0" smtClean="0"/>
              <a:t>Leaflet </a:t>
            </a:r>
            <a:r>
              <a:rPr lang="en-US" dirty="0" err="1" smtClean="0"/>
              <a:t>js</a:t>
            </a:r>
            <a:r>
              <a:rPr lang="en-US" dirty="0" smtClean="0"/>
              <a:t> provides a tool for developers and data scientists to display data on the map, it uses map providers API like google maps, map box and ... at the behind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9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Link </a:t>
            </a:r>
            <a:r>
              <a:rPr lang="en-US" dirty="0"/>
              <a:t>to the StyleSheets CDN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Link </a:t>
            </a:r>
            <a:r>
              <a:rPr lang="en-US" dirty="0"/>
              <a:t>to the JS CDN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</a:t>
            </a:r>
            <a:r>
              <a:rPr lang="en-US" dirty="0"/>
              <a:t>a map div (or several)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dirty="0"/>
              <a:t>a height for the map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8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 smtClean="0"/>
              <a:t>What is Geo</a:t>
            </a:r>
            <a:r>
              <a:rPr lang="fa-IR" b="1" dirty="0" smtClean="0"/>
              <a:t> </a:t>
            </a:r>
            <a:r>
              <a:rPr lang="en-US" b="1" dirty="0" smtClean="0"/>
              <a:t>J </a:t>
            </a:r>
            <a:r>
              <a:rPr lang="en-US" b="1" dirty="0"/>
              <a:t>S O </a:t>
            </a:r>
            <a:r>
              <a:rPr lang="en-US" b="1" dirty="0" smtClean="0"/>
              <a:t>N?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98254" y="1690688"/>
            <a:ext cx="779549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0451A5"/>
                </a:solidFill>
                <a:latin typeface="Consolas" panose="020B0609020204030204" pitchFamily="49" charset="0"/>
              </a:rPr>
              <a:t>"type"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"Feature"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lvl="1"/>
            <a:r>
              <a:rPr lang="en-US" dirty="0">
                <a:solidFill>
                  <a:srgbClr val="0451A5"/>
                </a:solidFill>
                <a:latin typeface="Consolas" panose="020B0609020204030204" pitchFamily="49" charset="0"/>
              </a:rPr>
              <a:t>"properties"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{</a:t>
            </a:r>
          </a:p>
          <a:p>
            <a:pPr lvl="2"/>
            <a:r>
              <a:rPr lang="en-US" dirty="0">
                <a:solidFill>
                  <a:srgbClr val="0451A5"/>
                </a:solidFill>
                <a:latin typeface="Consolas" panose="020B0609020204030204" pitchFamily="49" charset="0"/>
              </a:rPr>
              <a:t>"name"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"Coors Field"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lvl="2"/>
            <a:r>
              <a:rPr lang="en-US" dirty="0">
                <a:solidFill>
                  <a:srgbClr val="0451A5"/>
                </a:solidFill>
                <a:latin typeface="Consolas" panose="020B0609020204030204" pitchFamily="49" charset="0"/>
              </a:rPr>
              <a:t>"amenity"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"Baseball Stadium"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lvl="2"/>
            <a:r>
              <a:rPr lang="en-US" dirty="0">
                <a:solidFill>
                  <a:srgbClr val="0451A5"/>
                </a:solidFill>
                <a:latin typeface="Consolas" panose="020B0609020204030204" pitchFamily="49" charset="0"/>
              </a:rPr>
              <a:t>"popupContent"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"This is where the Rockies play!"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},</a:t>
            </a:r>
          </a:p>
          <a:p>
            <a:pPr lvl="1"/>
            <a:r>
              <a:rPr lang="en-US" dirty="0">
                <a:solidFill>
                  <a:srgbClr val="0451A5"/>
                </a:solidFill>
                <a:latin typeface="Consolas" panose="020B0609020204030204" pitchFamily="49" charset="0"/>
              </a:rPr>
              <a:t>"geometry"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{</a:t>
            </a:r>
          </a:p>
          <a:p>
            <a:pPr lvl="2"/>
            <a:r>
              <a:rPr lang="en-US" dirty="0">
                <a:solidFill>
                  <a:srgbClr val="0451A5"/>
                </a:solidFill>
                <a:latin typeface="Consolas" panose="020B0609020204030204" pitchFamily="49" charset="0"/>
              </a:rPr>
              <a:t>"type"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"Point"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lvl="2"/>
            <a:r>
              <a:rPr lang="en-US" dirty="0">
                <a:solidFill>
                  <a:srgbClr val="0451A5"/>
                </a:solidFill>
                <a:latin typeface="Consolas" panose="020B0609020204030204" pitchFamily="49" charset="0"/>
              </a:rPr>
              <a:t>"coordinates"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[</a:t>
            </a:r>
          </a:p>
          <a:p>
            <a:pPr lvl="3"/>
            <a:r>
              <a:rPr lang="en-US" dirty="0">
                <a:solidFill>
                  <a:srgbClr val="09885A"/>
                </a:solidFill>
                <a:latin typeface="Consolas" panose="020B0609020204030204" pitchFamily="49" charset="0"/>
              </a:rPr>
              <a:t>-104.99404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lvl="3"/>
            <a:r>
              <a:rPr lang="en-US" dirty="0">
                <a:solidFill>
                  <a:srgbClr val="09885A"/>
                </a:solidFill>
                <a:latin typeface="Consolas" panose="020B0609020204030204" pitchFamily="49" charset="0"/>
              </a:rPr>
              <a:t>39.75621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2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873239">
            <a:off x="7369068" y="2148288"/>
            <a:ext cx="411520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Some data with JSON format that contains </a:t>
            </a:r>
            <a:r>
              <a:rPr lang="en-US" dirty="0">
                <a:latin typeface="Comic Sans MS" panose="030F0702030302020204" pitchFamily="66" charset="0"/>
              </a:rPr>
              <a:t>geographical </a:t>
            </a:r>
            <a:r>
              <a:rPr lang="en-US" dirty="0" smtClean="0">
                <a:latin typeface="Comic Sans MS" panose="030F0702030302020204" pitchFamily="66" charset="0"/>
              </a:rPr>
              <a:t>information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9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p1 (</a:t>
            </a:r>
            <a:r>
              <a:rPr lang="en-US" sz="3600" dirty="0"/>
              <a:t>US States Population </a:t>
            </a:r>
            <a:r>
              <a:rPr lang="en-US" sz="3600" dirty="0" smtClean="0"/>
              <a:t>Density)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877128" y="2533504"/>
            <a:ext cx="35005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0451A5"/>
                </a:solidFill>
                <a:latin typeface="Consolas" panose="020B0609020204030204" pitchFamily="49" charset="0"/>
              </a:rPr>
              <a:t>"type"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"Feature"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lvl="1"/>
            <a:r>
              <a:rPr lang="en-US" dirty="0">
                <a:solidFill>
                  <a:srgbClr val="0451A5"/>
                </a:solidFill>
                <a:latin typeface="Consolas" panose="020B0609020204030204" pitchFamily="49" charset="0"/>
              </a:rPr>
              <a:t>"properties"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{</a:t>
            </a:r>
          </a:p>
          <a:p>
            <a:pPr lvl="2"/>
            <a:r>
              <a:rPr lang="en-US" dirty="0">
                <a:solidFill>
                  <a:srgbClr val="0451A5"/>
                </a:solidFill>
                <a:latin typeface="Consolas" panose="020B0609020204030204" pitchFamily="49" charset="0"/>
              </a:rPr>
              <a:t>"name"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"Alabama"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lvl="2"/>
            <a:r>
              <a:rPr lang="en-US" dirty="0">
                <a:solidFill>
                  <a:srgbClr val="0451A5"/>
                </a:solidFill>
                <a:latin typeface="Consolas" panose="020B0609020204030204" pitchFamily="49" charset="0"/>
              </a:rPr>
              <a:t>"density"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9885A"/>
                </a:solidFill>
                <a:latin typeface="Consolas" panose="020B0609020204030204" pitchFamily="49" charset="0"/>
              </a:rPr>
              <a:t>94.65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},</a:t>
            </a:r>
          </a:p>
          <a:p>
            <a:pPr lvl="1"/>
            <a:r>
              <a:rPr lang="en-US" dirty="0">
                <a:solidFill>
                  <a:srgbClr val="0451A5"/>
                </a:solidFill>
                <a:latin typeface="Consolas" panose="020B0609020204030204" pitchFamily="49" charset="0"/>
              </a:rPr>
              <a:t>"geometry</a:t>
            </a:r>
            <a:r>
              <a:rPr lang="en-US" dirty="0" smtClean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type"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"Polygon"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"coordinates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CD3131"/>
                </a:solidFill>
                <a:latin typeface="Consolas" panose="020B0609020204030204" pitchFamily="49" charset="0"/>
              </a:rPr>
              <a:t>...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ight Arrow 6"/>
          <p:cNvSpPr/>
          <p:nvPr/>
        </p:nvSpPr>
        <p:spPr>
          <a:xfrm rot="8630779">
            <a:off x="6188364" y="4433453"/>
            <a:ext cx="831273" cy="3694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62619" y="3779998"/>
            <a:ext cx="2926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 array of coordinates that</a:t>
            </a:r>
            <a:r>
              <a:rPr lang="fa-IR" dirty="0" smtClean="0"/>
              <a:t> </a:t>
            </a:r>
            <a:r>
              <a:rPr lang="en-US" dirty="0" smtClean="0"/>
              <a:t>encloses </a:t>
            </a:r>
            <a:r>
              <a:rPr lang="en-US" dirty="0"/>
              <a:t>a geographic area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Leaflet JS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C45-F37B-46A7-AE72-C4BAD882E5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5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3478</TotalTime>
  <Words>518</Words>
  <Application>Microsoft Office PowerPoint</Application>
  <PresentationFormat>Widescreen</PresentationFormat>
  <Paragraphs>123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Comic Sans MS</vt:lpstr>
      <vt:lpstr>Consolas</vt:lpstr>
      <vt:lpstr>Luckiest Guy</vt:lpstr>
      <vt:lpstr>Times New Roman</vt:lpstr>
      <vt:lpstr>Office Theme</vt:lpstr>
      <vt:lpstr>Introduction To Leaflet.js</vt:lpstr>
      <vt:lpstr>What is leaflet.js</vt:lpstr>
      <vt:lpstr>Who uses leaflet js?</vt:lpstr>
      <vt:lpstr>Features</vt:lpstr>
      <vt:lpstr>an alternative for Google Maps?</vt:lpstr>
      <vt:lpstr>an alternative for Google Maps? (cont.)</vt:lpstr>
      <vt:lpstr>Install it</vt:lpstr>
      <vt:lpstr>What is Geo J S O N?</vt:lpstr>
      <vt:lpstr>Example p1 (US States Population Density)</vt:lpstr>
      <vt:lpstr>Example p2 (add map in js code)</vt:lpstr>
      <vt:lpstr>Example p3 (Adding Some Color)</vt:lpstr>
      <vt:lpstr>Example p4 (add some styles)</vt:lpstr>
      <vt:lpstr>Final result</vt:lpstr>
      <vt:lpstr>Thank you  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83</cp:revision>
  <dcterms:created xsi:type="dcterms:W3CDTF">2017-12-23T13:31:04Z</dcterms:created>
  <dcterms:modified xsi:type="dcterms:W3CDTF">2017-12-25T23:31:48Z</dcterms:modified>
</cp:coreProperties>
</file>