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61" r:id="rId6"/>
    <p:sldId id="267" r:id="rId7"/>
    <p:sldId id="264" r:id="rId8"/>
    <p:sldId id="266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A0DDA-A239-40ED-A166-337DB7973762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D4D3-2536-4695-B29F-F3FB4FB6C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34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C96B-6C5A-4E93-8F61-1602431C9FBC}" type="datetime1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92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2F08B-7E10-4B52-9FE8-B7759D053CB3}" type="datetime1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65D4-BBA0-484B-A668-04F2ADA8EBEC}" type="datetime1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4A57-5EA9-42C8-BF50-3C16F7C768D3}" type="datetime1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6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9459-A9C6-418E-9651-44DB32741306}" type="datetime1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9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8FCC-1CBC-4D7D-9455-350328B1FBBF}" type="datetime1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6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CFFC-0F92-4988-B140-1081CED28356}" type="datetime1">
              <a:rPr lang="en-US" smtClean="0"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1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28A9-C2AF-4C4B-927D-A4B635D0F83B}" type="datetime1">
              <a:rPr lang="en-US" smtClean="0"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3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DC58-7511-4FDB-924B-B17154241BEE}" type="datetime1">
              <a:rPr lang="en-US" smtClean="0"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6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F08BD-11FA-4C08-B150-FC412372F5C6}" type="datetime1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2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B596-8740-4DFF-965C-253CB666F510}" type="datetime1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94F04-39B1-427D-A851-165B37492B5D}" type="datetime1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42AD8-42B3-4391-A0C0-702064FD6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3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6834" y="991734"/>
            <a:ext cx="10776858" cy="2387600"/>
          </a:xfrm>
        </p:spPr>
        <p:txBody>
          <a:bodyPr anchor="ctr"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Closed Patterns and Max Patterns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1" y="2922769"/>
            <a:ext cx="9144000" cy="2589756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r>
              <a:rPr lang="en-US" dirty="0" smtClean="0"/>
              <a:t>         Presented by: </a:t>
            </a:r>
            <a:r>
              <a:rPr lang="en-US" dirty="0" err="1" smtClean="0"/>
              <a:t>Atefeh</a:t>
            </a:r>
            <a:r>
              <a:rPr lang="en-US" dirty="0" smtClean="0"/>
              <a:t> </a:t>
            </a:r>
            <a:r>
              <a:rPr lang="en-US" dirty="0" err="1" smtClean="0"/>
              <a:t>Rahimi</a:t>
            </a:r>
            <a:r>
              <a:rPr lang="en-US" dirty="0" smtClean="0"/>
              <a:t>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                </a:t>
            </a:r>
            <a:r>
              <a:rPr lang="en-US" dirty="0" err="1" smtClean="0"/>
              <a:t>Hadiseh</a:t>
            </a:r>
            <a:r>
              <a:rPr lang="en-US" dirty="0" smtClean="0"/>
              <a:t>  </a:t>
            </a:r>
            <a:r>
              <a:rPr lang="en-US" dirty="0" err="1" smtClean="0"/>
              <a:t>Mohammdi</a:t>
            </a:r>
            <a:endParaRPr lang="en-US" dirty="0" smtClean="0"/>
          </a:p>
          <a:p>
            <a:pPr algn="l"/>
            <a:r>
              <a:rPr lang="en-US" dirty="0" smtClean="0"/>
              <a:t>                                   Bahareh Hajihashemi</a:t>
            </a:r>
          </a:p>
          <a:p>
            <a:pPr algn="l"/>
            <a:r>
              <a:rPr lang="en-US" dirty="0" smtClean="0"/>
              <a:t>         Adviser:           Dr. </a:t>
            </a:r>
            <a:r>
              <a:rPr lang="en-US" dirty="0" err="1" smtClean="0"/>
              <a:t>Vahidipour</a:t>
            </a:r>
            <a:r>
              <a:rPr lang="en-US" dirty="0" smtClean="0"/>
              <a:t>                                      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5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176" y="190313"/>
            <a:ext cx="10515600" cy="1325563"/>
          </a:xfrm>
        </p:spPr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7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" y="-637"/>
            <a:ext cx="11053354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Challenge: There Are Too Many Frequent patterns!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50814" y="1084216"/>
                <a:ext cx="10515600" cy="5342708"/>
              </a:xfrm>
            </p:spPr>
            <p:txBody>
              <a:bodyPr>
                <a:noAutofit/>
              </a:bodyPr>
              <a:lstStyle/>
              <a:p>
                <a:pPr>
                  <a:buClr>
                    <a:schemeClr val="accent5"/>
                  </a:buClr>
                  <a:buFont typeface="Wingdings" panose="05000000000000000000" pitchFamily="2" charset="2"/>
                  <a:buChar char="q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long pattern contains a combinatorial number of sub-patterns</a:t>
                </a:r>
              </a:p>
              <a:p>
                <a:pPr>
                  <a:buClr>
                    <a:schemeClr val="accent5"/>
                  </a:buClr>
                  <a:buFont typeface="Wingdings" panose="05000000000000000000" pitchFamily="2" charset="2"/>
                  <a:buChar char="q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How many frequent itemsets does the following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𝑇𝐷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contain?</a:t>
                </a:r>
              </a:p>
              <a:p>
                <a:pPr lvl="1">
                  <a:lnSpc>
                    <a:spcPct val="100000"/>
                  </a:lnSpc>
                  <a:buClr>
                    <a:schemeClr val="accent2">
                      <a:lumMod val="75000"/>
                    </a:schemeClr>
                  </a:buClr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𝑇𝐷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{"/>
                        <m:endChr m:val="}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50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;  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{"/>
                        <m:endChr m:val="}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 …,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00000"/>
                  </a:lnSpc>
                  <a:buClr>
                    <a:schemeClr val="accent2">
                      <a:lumMod val="75000"/>
                    </a:schemeClr>
                  </a:buClr>
                  <a:buFont typeface="Wingdings" panose="05000000000000000000" pitchFamily="2" charset="2"/>
                  <a:buChar char="q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Assuming(absolute)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minsup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</a:t>
                </a:r>
              </a:p>
              <a:p>
                <a:pPr lvl="1">
                  <a:lnSpc>
                    <a:spcPct val="100000"/>
                  </a:lnSpc>
                  <a:buClr>
                    <a:schemeClr val="accent2">
                      <a:lumMod val="75000"/>
                    </a:schemeClr>
                  </a:buClr>
                  <a:buFont typeface="Wingdings" panose="05000000000000000000" pitchFamily="2" charset="2"/>
                  <a:buChar char="q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Let’s have a try</a:t>
                </a:r>
              </a:p>
              <a:p>
                <a:pPr marL="457200" lvl="1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1-itemsets: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2, 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:2, …,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50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:2,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51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:1, …,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:1,</m:t>
                    </m:r>
                  </m:oMath>
                </a14:m>
                <a:endParaRPr lang="en-US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1" indent="0">
                  <a:lnSpc>
                    <a:spcPct val="110000"/>
                  </a:lnSpc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2-itemsets: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:2, …,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:2,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:1 …,…,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99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:1,</m:t>
                    </m:r>
                  </m:oMath>
                </a14:m>
                <a:endParaRPr lang="en-US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1" indent="0">
                  <a:lnSpc>
                    <a:spcPct val="110000"/>
                  </a:lnSpc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…, …, …,…</a:t>
                </a:r>
              </a:p>
              <a:p>
                <a:pPr marL="457200" lvl="1" indent="0">
                  <a:lnSpc>
                    <a:spcPct val="110000"/>
                  </a:lnSpc>
                  <a:buNone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99-itemsets: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99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:1,…, 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:1</m:t>
                    </m:r>
                  </m:oMath>
                </a14:m>
                <a:endParaRPr lang="en-US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1" indent="0">
                  <a:lnSpc>
                    <a:spcPct val="100000"/>
                  </a:lnSpc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100-itemset:{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}:1</m:t>
                    </m:r>
                  </m:oMath>
                </a14:m>
                <a:endParaRPr lang="en-US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00000"/>
                  </a:lnSpc>
                  <a:buClr>
                    <a:schemeClr val="accent2">
                      <a:lumMod val="75000"/>
                    </a:schemeClr>
                  </a:buClr>
                  <a:buFont typeface="Wingdings" panose="05000000000000000000" pitchFamily="2" charset="2"/>
                  <a:buChar char="q"/>
                </a:pPr>
                <a:r>
                  <a:rPr lang="en-US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total: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eqAr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eqAr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 …+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e>
                        </m:eqAr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𝑆𝑢𝑏𝑝𝑎𝑡𝑡𝑒𝑟𝑛𝑠</m:t>
                    </m:r>
                  </m:oMath>
                </a14:m>
                <a:endParaRPr lang="en-US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0814" y="1084216"/>
                <a:ext cx="10515600" cy="5342708"/>
              </a:xfrm>
              <a:blipFill>
                <a:blip r:embed="rId2"/>
                <a:stretch>
                  <a:fillRect l="-754" t="-1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own Arrow 3"/>
          <p:cNvSpPr/>
          <p:nvPr/>
        </p:nvSpPr>
        <p:spPr>
          <a:xfrm rot="4564490">
            <a:off x="9380780" y="5535696"/>
            <a:ext cx="416460" cy="36576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741625" y="5118568"/>
            <a:ext cx="1881052" cy="12000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too huge set for</a:t>
            </a:r>
          </a:p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Any computer to compute or store!</a:t>
            </a:r>
            <a:endParaRPr lang="en-US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99248" y="981635"/>
            <a:ext cx="8081682" cy="0"/>
          </a:xfrm>
          <a:prstGeom prst="lin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88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Closed patterns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 patterns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74059" y="981635"/>
            <a:ext cx="8081682" cy="0"/>
          </a:xfrm>
          <a:prstGeom prst="lin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83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38" y="103868"/>
            <a:ext cx="11654247" cy="100647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Expressing Patterns in Compressed Form: Closed Patterns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7752" y="1005840"/>
                <a:ext cx="10515600" cy="5590903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  <a:buClr>
                    <a:schemeClr val="accent1"/>
                  </a:buClr>
                  <a:buFont typeface="Wingdings" panose="05000000000000000000" pitchFamily="2" charset="2"/>
                  <a:buChar char="q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How to handle such a challenge?</a:t>
                </a:r>
              </a:p>
              <a:p>
                <a:pPr>
                  <a:lnSpc>
                    <a:spcPct val="100000"/>
                  </a:lnSpc>
                  <a:buClr>
                    <a:schemeClr val="accent1"/>
                  </a:buClr>
                  <a:buFont typeface="Wingdings" panose="05000000000000000000" pitchFamily="2" charset="2"/>
                  <a:buChar char="q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tion 1: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Closed patterns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A Pattern(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itemset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)X is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closed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X is frequent, and there exists no super-pattern Y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⊃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X, with the same support as X.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  <a:buClr>
                    <a:schemeClr val="accent2">
                      <a:lumMod val="75000"/>
                    </a:schemeClr>
                  </a:buClr>
                  <a:buFont typeface="Wingdings" panose="05000000000000000000" pitchFamily="2" charset="2"/>
                  <a:buChar char="q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Transaction DB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𝑇𝐷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;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  <a:buClr>
                    <a:schemeClr val="accent2">
                      <a:lumMod val="75000"/>
                    </a:schemeClr>
                  </a:buClr>
                  <a:buFont typeface="Wingdings" panose="05000000000000000000" pitchFamily="2" charset="2"/>
                  <a:buChar char="q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</a:t>
                </a:r>
                <a:r>
                  <a:rPr lang="en-US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minsup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1. How many closed patterns does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𝑇𝐷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contain?</a:t>
                </a:r>
              </a:p>
              <a:p>
                <a:pPr lvl="2">
                  <a:lnSpc>
                    <a:spcPct val="150000"/>
                  </a:lnSpc>
                  <a:buClr>
                    <a:schemeClr val="accent6">
                      <a:lumMod val="75000"/>
                    </a:schemeClr>
                  </a:buClr>
                  <a:buFont typeface="Wingdings" panose="05000000000000000000" pitchFamily="2" charset="2"/>
                  <a:buChar char="q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Two: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:"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…,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50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:2“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:"</m:t>
                    </m:r>
                    <m:d>
                      <m:d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 …, </m:t>
                        </m:r>
                        <m:sSub>
                          <m:sSub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sub>
                        </m:sSub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:1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</a:t>
                </a:r>
              </a:p>
              <a:p>
                <a:pPr>
                  <a:lnSpc>
                    <a:spcPct val="150000"/>
                  </a:lnSpc>
                  <a:buClr>
                    <a:schemeClr val="accent5"/>
                  </a:buClr>
                  <a:buFont typeface="Wingdings" panose="05000000000000000000" pitchFamily="2" charset="2"/>
                  <a:buChar char="q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Closed pattern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a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lossless compression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frequent patterns.</a:t>
                </a:r>
              </a:p>
              <a:p>
                <a:pPr lvl="1">
                  <a:lnSpc>
                    <a:spcPct val="150000"/>
                  </a:lnSpc>
                  <a:buClr>
                    <a:schemeClr val="accent2">
                      <a:lumMod val="75000"/>
                    </a:schemeClr>
                  </a:buClr>
                  <a:buFont typeface="Wingdings" panose="05000000000000000000" pitchFamily="2" charset="2"/>
                  <a:buChar char="q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Reduces the # of patterns but does lose the support information!</a:t>
                </a:r>
              </a:p>
              <a:p>
                <a:pPr lvl="1">
                  <a:lnSpc>
                    <a:spcPct val="150000"/>
                  </a:lnSpc>
                  <a:buClr>
                    <a:schemeClr val="accent2">
                      <a:lumMod val="75000"/>
                    </a:schemeClr>
                  </a:buClr>
                  <a:buFont typeface="Wingdings" panose="05000000000000000000" pitchFamily="2" charset="2"/>
                  <a:buChar char="q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You will still  be able to say: “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:2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 , “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:1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7752" y="1005840"/>
                <a:ext cx="10515600" cy="5590903"/>
              </a:xfrm>
              <a:blipFill>
                <a:blip r:embed="rId2"/>
                <a:stretch>
                  <a:fillRect l="-754" t="-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4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05119" y="954741"/>
            <a:ext cx="8081682" cy="0"/>
          </a:xfrm>
          <a:prstGeom prst="lin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4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0998" y="1175657"/>
                <a:ext cx="10881362" cy="5603966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  <a:buClr>
                    <a:schemeClr val="accent5"/>
                  </a:buClr>
                  <a:buFont typeface="Wingdings" panose="05000000000000000000" pitchFamily="2" charset="2"/>
                  <a:buChar char="q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Solution 2: </a:t>
                </a:r>
                <a:r>
                  <a:rPr lang="en-US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Max-patterns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A pattern X is a </a:t>
                </a:r>
                <a:r>
                  <a:rPr lang="en-US" sz="26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max-pattern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X is frequent and there exists no frequent super-pattern Y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⊃</m:t>
                    </m:r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X.</a:t>
                </a:r>
              </a:p>
              <a:p>
                <a:pPr>
                  <a:lnSpc>
                    <a:spcPct val="100000"/>
                  </a:lnSpc>
                  <a:buClr>
                    <a:schemeClr val="accent5"/>
                  </a:buClr>
                  <a:buFont typeface="Wingdings" panose="05000000000000000000" pitchFamily="2" charset="2"/>
                  <a:buChar char="q"/>
                </a:pP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Difference from close-patterns?</a:t>
                </a:r>
              </a:p>
              <a:p>
                <a:pPr lvl="1">
                  <a:lnSpc>
                    <a:spcPct val="110000"/>
                  </a:lnSpc>
                  <a:buClr>
                    <a:schemeClr val="accent2">
                      <a:lumMod val="50000"/>
                    </a:schemeClr>
                  </a:buClr>
                  <a:buFont typeface="Wingdings" panose="05000000000000000000" pitchFamily="2" charset="2"/>
                  <a:buChar char="q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Do not care the real support of sub-patterns of a max-pattern.</a:t>
                </a:r>
              </a:p>
              <a:p>
                <a:pPr lvl="1">
                  <a:lnSpc>
                    <a:spcPct val="110000"/>
                  </a:lnSpc>
                  <a:buClr>
                    <a:schemeClr val="accent2">
                      <a:lumMod val="50000"/>
                    </a:schemeClr>
                  </a:buClr>
                  <a:buFont typeface="Wingdings" panose="05000000000000000000" pitchFamily="2" charset="2"/>
                  <a:buChar char="q"/>
                </a:pP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Let Transaction DB 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𝑇𝐷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 dirty="0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{"/>
                        <m:endChr m:val="}"/>
                        <m:ctrlPr>
                          <a:rPr lang="en-US" sz="2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600" b="0" i="1" dirty="0" smtClean="0">
                            <a:latin typeface="Cambria Math" panose="02040503050406030204" pitchFamily="18" charset="0"/>
                          </a:rPr>
                          <m:t>,…, </m:t>
                        </m:r>
                        <m:sSub>
                          <m:sSubPr>
                            <m:ctrlPr>
                              <a:rPr lang="en-US" sz="2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600" b="0" i="1" dirty="0" smtClean="0">
                                <a:latin typeface="Cambria Math" panose="02040503050406030204" pitchFamily="18" charset="0"/>
                              </a:rPr>
                              <m:t>50</m:t>
                            </m:r>
                          </m:sub>
                        </m:sSub>
                      </m:e>
                    </m:d>
                    <m:r>
                      <a:rPr lang="en-US" sz="2600" b="0" i="1" dirty="0" smtClean="0">
                        <a:latin typeface="Cambria Math" panose="02040503050406030204" pitchFamily="18" charset="0"/>
                      </a:rPr>
                      <m:t>;  </m:t>
                    </m:r>
                    <m:sSub>
                      <m:sSubPr>
                        <m:ctrlPr>
                          <a:rPr lang="en-US" sz="2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600" b="0" i="1" dirty="0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{"/>
                        <m:endChr m:val="}"/>
                        <m:ctrlPr>
                          <a:rPr lang="en-US" sz="2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600" b="0" i="1" dirty="0" smtClean="0">
                            <a:latin typeface="Cambria Math" panose="02040503050406030204" pitchFamily="18" charset="0"/>
                          </a:rPr>
                          <m:t>, …,</m:t>
                        </m:r>
                        <m:sSub>
                          <m:sSubPr>
                            <m:ctrlPr>
                              <a:rPr lang="en-US" sz="2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600" b="0" i="1" dirty="0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1">
                  <a:lnSpc>
                    <a:spcPct val="110000"/>
                  </a:lnSpc>
                  <a:buClr>
                    <a:schemeClr val="accent2">
                      <a:lumMod val="50000"/>
                    </a:schemeClr>
                  </a:buClr>
                  <a:buFont typeface="Wingdings" panose="05000000000000000000" pitchFamily="2" charset="2"/>
                  <a:buChar char="q"/>
                </a:pP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</a:t>
                </a:r>
                <a:r>
                  <a:rPr lang="en-US" sz="26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minsup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1. How many max-patterns does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𝑇𝐷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contain?</a:t>
                </a:r>
              </a:p>
              <a:p>
                <a:pPr lvl="2">
                  <a:lnSpc>
                    <a:spcPct val="150000"/>
                  </a:lnSpc>
                  <a:buClr>
                    <a:schemeClr val="accent6">
                      <a:lumMod val="75000"/>
                    </a:schemeClr>
                  </a:buClr>
                  <a:buFont typeface="Wingdings" panose="05000000000000000000" pitchFamily="2" charset="2"/>
                  <a:buChar char="q"/>
                </a:pP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One:  “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, …,</m:t>
                        </m:r>
                        <m:sSub>
                          <m:sSub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sub>
                        </m:sSub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:1</m:t>
                    </m:r>
                  </m:oMath>
                </a14:m>
                <a:r>
                  <a:rPr lang="en-US" sz="2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</a:t>
                </a:r>
              </a:p>
              <a:p>
                <a:pPr lvl="1">
                  <a:lnSpc>
                    <a:spcPct val="150000"/>
                  </a:lnSpc>
                  <a:buClr>
                    <a:schemeClr val="accent2">
                      <a:lumMod val="50000"/>
                    </a:schemeClr>
                  </a:buClr>
                  <a:buFont typeface="Wingdings" panose="05000000000000000000" pitchFamily="2" charset="2"/>
                  <a:buChar char="q"/>
                </a:pP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Max-pattern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</a:t>
                </a:r>
                <a:r>
                  <a:rPr lang="en-US" sz="2600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lossy</a:t>
                </a:r>
                <a:r>
                  <a:rPr lang="en-US" sz="26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compression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!</a:t>
                </a:r>
              </a:p>
              <a:p>
                <a:pPr lvl="2">
                  <a:lnSpc>
                    <a:spcPct val="110000"/>
                  </a:lnSpc>
                  <a:buClr>
                    <a:schemeClr val="accent6">
                      <a:lumMod val="50000"/>
                    </a:schemeClr>
                  </a:buClr>
                  <a:buFont typeface="Wingdings" panose="05000000000000000000" pitchFamily="2" charset="2"/>
                  <a:buChar char="q"/>
                </a:pP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only Know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frequent.</a:t>
                </a:r>
              </a:p>
              <a:p>
                <a:pPr lvl="2">
                  <a:lnSpc>
                    <a:spcPct val="110000"/>
                  </a:lnSpc>
                  <a:buClr>
                    <a:schemeClr val="accent6">
                      <a:lumMod val="50000"/>
                    </a:schemeClr>
                  </a:buClr>
                  <a:buFont typeface="Wingdings" panose="05000000000000000000" pitchFamily="2" charset="2"/>
                  <a:buChar char="q"/>
                </a:pP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But we do not know the real support of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40</m:t>
                        </m:r>
                      </m:sub>
                    </m:sSub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600" b="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…,any more!</a:t>
                </a:r>
              </a:p>
              <a:p>
                <a:pPr lvl="2">
                  <a:lnSpc>
                    <a:spcPct val="150000"/>
                  </a:lnSpc>
                  <a:buFont typeface="Wingdings" panose="05000000000000000000" pitchFamily="2" charset="2"/>
                  <a:buChar char="q"/>
                </a:pPr>
                <a:endParaRPr lang="en-US" sz="2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>
                  <a:buFont typeface="Wingdings" panose="05000000000000000000" pitchFamily="2" charset="2"/>
                  <a:buChar char="q"/>
                </a:pPr>
                <a:endPara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0998" y="1175657"/>
                <a:ext cx="10881362" cy="5603966"/>
              </a:xfrm>
              <a:blipFill>
                <a:blip r:embed="rId2"/>
                <a:stretch>
                  <a:fillRect l="-840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2438" y="169182"/>
            <a:ext cx="11654247" cy="1006475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Expressing Patterns in Compressed Form: Max-Patterns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537884" y="981635"/>
            <a:ext cx="8081682" cy="0"/>
          </a:xfrm>
          <a:prstGeom prst="lin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4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942" y="0"/>
            <a:ext cx="11353801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Closed patterns and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ax patterns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381" y="1224733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closed patterns by adding one item, support  is decreased it means possibility of a purchase or  an order will be decreased but in the case of maximal patterns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adding an item will not only decrease support, but also convert that order from a common order to a particular order. </a:t>
            </a:r>
          </a:p>
          <a:p>
            <a:pPr marL="0" lvl="0" indent="0" algn="just">
              <a:buNone/>
            </a:pPr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6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40741" y="981635"/>
            <a:ext cx="8081682" cy="0"/>
          </a:xfrm>
          <a:prstGeom prst="lin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761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388" y="0"/>
            <a:ext cx="10515600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343988"/>
              </p:ext>
            </p:extLst>
          </p:nvPr>
        </p:nvGraphicFramePr>
        <p:xfrm>
          <a:off x="663388" y="1566620"/>
          <a:ext cx="3572436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554">
                  <a:extLst>
                    <a:ext uri="{9D8B030D-6E8A-4147-A177-3AD203B41FA5}">
                      <a16:colId xmlns:a16="http://schemas.microsoft.com/office/drawing/2014/main" val="498725037"/>
                    </a:ext>
                  </a:extLst>
                </a:gridCol>
                <a:gridCol w="2823882">
                  <a:extLst>
                    <a:ext uri="{9D8B030D-6E8A-4147-A177-3AD203B41FA5}">
                      <a16:colId xmlns:a16="http://schemas.microsoft.com/office/drawing/2014/main" val="3993225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TID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Items in the transactions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179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{A,B,C,D}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81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{A,D}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604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{A,E}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414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{C,E}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7608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899792"/>
              </p:ext>
            </p:extLst>
          </p:nvPr>
        </p:nvGraphicFramePr>
        <p:xfrm>
          <a:off x="8343153" y="1239417"/>
          <a:ext cx="32512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30776276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1646753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Frequent itemsets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166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{A}:3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{C,D}:1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360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{B}:1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{C,E}:1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757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{C}:2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{A,B,C}:1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079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{D}:2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{A,B,D}:1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596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{E}:2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{A,B,E}:0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75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{A,B}:1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{B,C,D}:1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992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{A,C}:1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{B,C,E}:0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988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{A,D}:2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{C,D,E}:0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779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{A,E}:1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{A,B,C,D}:1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543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{B,C}:1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{A,B,C,E}:0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665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{B,D}:1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{B,C,D,E}:0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820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{B,E}:0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{A,C,D,E}:0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8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{A,B,C,D,E}:0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{A,B,D,E}:0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36975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3388" y="3913094"/>
            <a:ext cx="3572436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{A} is closed because none of its supersets have the same support as itself </a:t>
            </a:r>
          </a:p>
          <a:p>
            <a:r>
              <a:rPr lang="en-US" dirty="0" smtClean="0"/>
              <a:t>But {A} is not maximal because {A,D} is superset of {A} and is frequent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294094" y="1325563"/>
            <a:ext cx="4004235" cy="16058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{A},{C},{E},{A,D} are closed frequent itemsets</a:t>
            </a:r>
          </a:p>
          <a:p>
            <a:pPr algn="ctr"/>
            <a:r>
              <a:rPr lang="en-US" dirty="0" smtClean="0"/>
              <a:t>{C},{E},{A,D} are maximal.</a:t>
            </a:r>
          </a:p>
          <a:p>
            <a:pPr algn="ctr"/>
            <a:r>
              <a:rPr lang="en-US" dirty="0" smtClean="0"/>
              <a:t>{A}</a:t>
            </a:r>
            <a:r>
              <a:rPr lang="en-US" dirty="0"/>
              <a:t> </a:t>
            </a:r>
            <a:r>
              <a:rPr lang="en-US" dirty="0" smtClean="0"/>
              <a:t>is not maximal.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881282" y="3788877"/>
            <a:ext cx="2649071" cy="134789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Why {D} is not closed?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79930" y="981635"/>
            <a:ext cx="8081682" cy="0"/>
          </a:xfrm>
          <a:prstGeom prst="lin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29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047" y="42396"/>
            <a:ext cx="11075894" cy="115439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 for mining max, closed sequential patterns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9193" t="17318" r="30088" b="19117"/>
          <a:stretch/>
        </p:blipFill>
        <p:spPr>
          <a:xfrm>
            <a:off x="623047" y="984179"/>
            <a:ext cx="7364506" cy="558478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605119" y="927847"/>
            <a:ext cx="8081682" cy="0"/>
          </a:xfrm>
          <a:prstGeom prst="lin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9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1" y="96650"/>
            <a:ext cx="10515600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infer from this?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2AD8-42B3-4391-A0C0-702064FD6D09}" type="slidenum">
              <a:rPr lang="en-US" smtClean="0"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071" y="1180166"/>
            <a:ext cx="1005391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maximal frequent itemsets are closed frequent itemsets but the converse is not true.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647514" y="2505730"/>
            <a:ext cx="4963085" cy="4113864"/>
            <a:chOff x="3647514" y="2505730"/>
            <a:chExt cx="4963085" cy="4113864"/>
          </a:xfrm>
        </p:grpSpPr>
        <p:sp>
          <p:nvSpPr>
            <p:cNvPr id="7" name="Oval 6"/>
            <p:cNvSpPr/>
            <p:nvPr/>
          </p:nvSpPr>
          <p:spPr>
            <a:xfrm>
              <a:off x="3647514" y="2505730"/>
              <a:ext cx="4963085" cy="410929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Frequent itemsets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533900" y="4110364"/>
              <a:ext cx="3265393" cy="2509230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Closed frequent itemsets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257800" y="5364443"/>
              <a:ext cx="1721223" cy="1250577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Maximal frequent itemsets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779930" y="1048870"/>
            <a:ext cx="8081682" cy="0"/>
          </a:xfrm>
          <a:prstGeom prst="lin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47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318</TotalTime>
  <Words>489</Words>
  <Application>Microsoft Office PowerPoint</Application>
  <PresentationFormat>Widescreen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Closed Patterns and Max Patterns</vt:lpstr>
      <vt:lpstr>Challenge: There Are Too Many Frequent patterns!</vt:lpstr>
      <vt:lpstr>Solutions</vt:lpstr>
      <vt:lpstr>Expressing Patterns in Compressed Form: Closed Patterns</vt:lpstr>
      <vt:lpstr>Expressing Patterns in Compressed Form: Max-Patterns</vt:lpstr>
      <vt:lpstr>Difference between Closed patterns and Max patterns</vt:lpstr>
      <vt:lpstr>Example</vt:lpstr>
      <vt:lpstr>Algorithm for mining max, closed sequential patterns</vt:lpstr>
      <vt:lpstr>What do you infer from this?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 Pattern and max pattern</dc:title>
  <dc:creator>bahareh</dc:creator>
  <cp:lastModifiedBy>bahareh</cp:lastModifiedBy>
  <cp:revision>30</cp:revision>
  <dcterms:created xsi:type="dcterms:W3CDTF">2018-01-01T03:03:14Z</dcterms:created>
  <dcterms:modified xsi:type="dcterms:W3CDTF">2018-01-03T21:20:07Z</dcterms:modified>
</cp:coreProperties>
</file>